
<file path=[Content_Types].xml><?xml version="1.0" encoding="utf-8"?>
<Types xmlns="http://schemas.openxmlformats.org/package/2006/content-types">
  <Default Extension="jpeg" ContentType="image/jpeg"/>
  <Default Extension="png" ContentType="image/png"/>
  <Default Extension="bmp" ContentType="image/bmp"/>
  <Default Extension="gif" ContentType="image/gif"/>
  <Default Extension="tiff" ContentType="image/tiff"/>
  <Default Extension="wmf" ContentType="image/wmf"/>
  <Default Extension="emf" ContentType="image/emf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d9935b3a859e4dbc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hangingPunct="1" rtl="0" marL="0" defTabSz="914400" latinLnBrk="0" eaLnBrk="1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1" rtl="0" marL="457200" defTabSz="914400" latinLnBrk="0" eaLnBrk="1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1" rtl="0" marL="914400" defTabSz="914400" latinLnBrk="0" eaLnBrk="1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1" rtl="0" marL="1371600" defTabSz="914400" latinLnBrk="0" eaLnBrk="1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1" rtl="0" marL="1828800" defTabSz="914400" latinLnBrk="0" eaLnBrk="1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1" rtl="0" marL="2286000" defTabSz="914400" latinLnBrk="0" eaLnBrk="1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1" rtl="0" marL="2743200" defTabSz="914400" latinLnBrk="0" eaLnBrk="1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1" rtl="0" marL="3200400" defTabSz="914400" latinLnBrk="0" eaLnBrk="1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1" rtl="0" marL="3657600" defTabSz="914400" latinLnBrk="0" eaLnBrk="1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
  <Relationship Id="rId1" Target="slideMasters/slideMaster1.xml" Type="http://schemas.openxmlformats.org/officeDocument/2006/relationships/slideMaster"/>
  <Relationship Id="rId2" Target="tableStyles.xml" Type="http://schemas.openxmlformats.org/officeDocument/2006/relationships/tableStyles"/>
  <Relationship Id="rId3" Target="theme/theme1.xml" Type="http://schemas.openxmlformats.org/officeDocument/2006/relationships/theme"/>
  <Relationship Id="rId4" Target="viewProps.xml" Type="http://schemas.openxmlformats.org/officeDocument/2006/relationships/viewProps"/>
  <Relationship Id="rId5" Target="presProps.xml" Type="http://schemas.openxmlformats.org/officeDocument/2006/relationships/presProps"/>
  <Relationship Id="rId6" Target="slides/slide1.xml" Type="http://schemas.openxmlformats.org/officeDocument/2006/relationships/slide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Id="rId1" Target="../slideLayouts/slideLayout1.xml" Type="http://schemas.openxmlformats.org/officeDocument/2006/relationships/slideLayout"/>
</Relationships>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00" name="Page-1"/>
        <p:cNvGrpSpPr/>
        <p:nvPr/>
      </p:nvGrpSpPr>
      <p:grpSpPr>
        <a:xfrm>
          <a:off y="0" x="0"/>
          <a:ext cx="0" cy="0"/>
          <a:chOff y="0" x="0"/>
          <a:chExt cx="0" cy="0"/>
        </a:xfrm>
      </p:grpSpPr>
      <p:grpSp>
        <p:nvGrpSpPr>
          <p:cNvPr id="764" name="Group764"/>
          <p:cNvGrpSpPr/>
          <p:nvPr/>
        </p:nvGrpSpPr>
        <p:grpSpPr>
          <a:xfrm>
            <a:off y="352900" x="186770"/>
            <a:ext cx="8770460" cy="6152200"/>
            <a:chOff y="352900" x="186770"/>
            <a:chExt cx="8770460" cy="6152200"/>
          </a:xfrm>
        </p:grpSpPr>
        <p:grpSp>
          <p:nvGrpSpPr>
            <p:cNvPr id="543" name=""/>
            <p:cNvGrpSpPr/>
            <p:nvPr/>
          </p:nvGrpSpPr>
          <p:grpSpPr>
            <a:xfrm>
              <a:off y="1483913" x="194370"/>
              <a:ext cx="8755260" cy="1429940"/>
              <a:chOff y="1483913" x="194370"/>
              <a:chExt cx="8755260" cy="1429940"/>
            </a:xfrm>
          </p:grpSpPr>
          <p:grpSp>
            <p:nvGrpSpPr>
              <p:cNvPr id="110" name=""/>
              <p:cNvGrpSpPr/>
              <p:nvPr/>
            </p:nvGrpSpPr>
            <p:grpSpPr>
              <a:xfrm>
                <a:off y="1483913" x="688430"/>
                <a:ext cx="2948800" cy="1358126"/>
                <a:chOff y="1483913" x="688430"/>
                <a:chExt cx="2948800" cy="1358126"/>
              </a:xfrm>
            </p:grpSpPr>
            <p:sp>
              <p:nvSpPr>
                <p:cNvPr id="111" name=""/>
                <p:cNvSpPr/>
                <p:nvPr/>
              </p:nvSpPr>
              <p:spPr>
                <a:xfrm>
                  <a:off y="1483913" x="688430"/>
                  <a:ext cx="2948800" cy="1358126"/>
                </a:xfrm>
                <a:custGeom>
                  <a:avLst/>
                  <a:gdLst/>
                  <a:ahLst/>
                  <a:cxnLst/>
                  <a:pathLst>
                    <a:path h="1358126" w="2948800">
                      <a:moveTo>
                        <a:pt y="0" x="0"/>
                      </a:moveTo>
                      <a:lnTo>
                        <a:pt y="0" x="2948800"/>
                      </a:lnTo>
                      <a:lnTo>
                        <a:pt y="1358126" x="2948800"/>
                      </a:lnTo>
                      <a:lnTo>
                        <a:pt y="1358126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08A88"/>
                </a:solidFill>
                <a:ln cap="flat" w="7600">
                  <a:solidFill>
                    <a:srgbClr val="007977"/>
                  </a:solidFill>
                  <a:bevel/>
                </a:ln>
              </p:spPr>
            </p:sp>
            <p:sp>
              <p:nvSpPr>
                <p:cNvPr id="112" name=""/>
                <p:cNvSpPr/>
                <p:nvPr/>
              </p:nvSpPr>
              <p:spPr>
                <a:xfrm>
                  <a:off y="1483913" x="3637230"/>
                  <a:ext cx="71811" cy="1358126"/>
                </a:xfrm>
                <a:custGeom>
                  <a:avLst/>
                  <a:gdLst/>
                  <a:ahLst/>
                  <a:cxnLst/>
                  <a:pathLst>
                    <a:path h="1358126" w="71811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1429937" x="71811"/>
                      </a:lnTo>
                      <a:lnTo>
                        <a:pt y="1358126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07D7B"/>
                </a:solidFill>
                <a:ln cap="flat" w="7600">
                  <a:solidFill>
                    <a:srgbClr val="007977"/>
                  </a:solidFill>
                  <a:bevel/>
                </a:ln>
              </p:spPr>
            </p:sp>
            <p:sp>
              <p:nvSpPr>
                <p:cNvPr id="113" name=""/>
                <p:cNvSpPr/>
                <p:nvPr/>
              </p:nvSpPr>
              <p:spPr>
                <a:xfrm>
                  <a:off y="2842039" x="688430"/>
                  <a:ext cx="2948800" cy="71811"/>
                </a:xfrm>
                <a:custGeom>
                  <a:avLst/>
                  <a:gdLst/>
                  <a:ahLst/>
                  <a:cxnLst/>
                  <a:pathLst>
                    <a:path h="71811" w="2948800">
                      <a:moveTo>
                        <a:pt y="0" x="0"/>
                      </a:moveTo>
                      <a:lnTo>
                        <a:pt y="0" x="2948800"/>
                      </a:lnTo>
                      <a:lnTo>
                        <a:pt y="71811" x="3020611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07D7B"/>
                </a:solidFill>
                <a:ln cap="flat" w="7600">
                  <a:solidFill>
                    <a:srgbClr val="007977"/>
                  </a:solidFill>
                  <a:bevel/>
                </a:ln>
              </p:spPr>
            </p:sp>
          </p:grpSp>
          <p:grpSp>
            <p:nvGrpSpPr>
              <p:cNvPr id="126" name=""/>
              <p:cNvGrpSpPr/>
              <p:nvPr/>
            </p:nvGrpSpPr>
            <p:grpSpPr>
              <a:xfrm>
                <a:off y="1483913" x="194370"/>
                <a:ext cx="364800" cy="1358126"/>
                <a:chOff y="1483913" x="194370"/>
                <a:chExt cx="364800" cy="1358126"/>
              </a:xfrm>
            </p:grpSpPr>
            <p:sp>
              <p:nvSpPr>
                <p:cNvPr id="127" name=""/>
                <p:cNvSpPr/>
                <p:nvPr/>
              </p:nvSpPr>
              <p:spPr>
                <a:xfrm>
                  <a:off y="1483913" x="194370"/>
                  <a:ext cx="364800" cy="1358126"/>
                </a:xfrm>
                <a:custGeom>
                  <a:avLst/>
                  <a:gdLst/>
                  <a:ahLst/>
                  <a:cxnLst/>
                  <a:pathLst>
                    <a:path h="1358126" w="364800">
                      <a:moveTo>
                        <a:pt y="0" x="0"/>
                      </a:moveTo>
                      <a:lnTo>
                        <a:pt y="0" x="364800"/>
                      </a:lnTo>
                      <a:lnTo>
                        <a:pt y="1358126" x="364800"/>
                      </a:lnTo>
                      <a:lnTo>
                        <a:pt y="1358126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08A88"/>
                </a:solidFill>
                <a:ln cap="flat" w="7600">
                  <a:solidFill>
                    <a:srgbClr val="007977"/>
                  </a:solidFill>
                  <a:bevel/>
                </a:ln>
              </p:spPr>
            </p:sp>
            <p:sp>
              <p:nvSpPr>
                <p:cNvPr id="128" name=""/>
                <p:cNvSpPr/>
                <p:nvPr/>
              </p:nvSpPr>
              <p:spPr>
                <a:xfrm>
                  <a:off y="1483913" x="559170"/>
                  <a:ext cx="71811" cy="1358126"/>
                </a:xfrm>
                <a:custGeom>
                  <a:avLst/>
                  <a:gdLst/>
                  <a:ahLst/>
                  <a:cxnLst/>
                  <a:pathLst>
                    <a:path h="1358126" w="71811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1429937" x="71811"/>
                      </a:lnTo>
                      <a:lnTo>
                        <a:pt y="1358126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07D7B"/>
                </a:solidFill>
                <a:ln cap="flat" w="7600">
                  <a:solidFill>
                    <a:srgbClr val="007977"/>
                  </a:solidFill>
                  <a:bevel/>
                </a:ln>
              </p:spPr>
            </p:sp>
            <p:sp>
              <p:nvSpPr>
                <p:cNvPr id="129" name=""/>
                <p:cNvSpPr/>
                <p:nvPr/>
              </p:nvSpPr>
              <p:spPr>
                <a:xfrm>
                  <a:off y="2842039" x="194370"/>
                  <a:ext cx="364800" cy="71811"/>
                </a:xfrm>
                <a:custGeom>
                  <a:avLst/>
                  <a:gdLst/>
                  <a:ahLst/>
                  <a:cxnLst/>
                  <a:pathLst>
                    <a:path h="71811" w="364800">
                      <a:moveTo>
                        <a:pt y="0" x="0"/>
                      </a:moveTo>
                      <a:lnTo>
                        <a:pt y="0" x="364800"/>
                      </a:lnTo>
                      <a:lnTo>
                        <a:pt y="71811" x="436611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07D7B"/>
                </a:solidFill>
                <a:ln cap="flat" w="7600">
                  <a:solidFill>
                    <a:srgbClr val="007977"/>
                  </a:solidFill>
                  <a:bevel/>
                </a:ln>
              </p:spPr>
            </p:sp>
            <p:sp>
              <p:nvSpPr>
                <p:cNvPr id="765" name="Text 765"/>
                <p:cNvSpPr txBox="1"/>
                <p:nvPr/>
              </p:nvSpPr>
              <p:spPr>
                <a:xfrm rot="-5400000">
                  <a:off y="1980576" x="-302293"/>
                  <a:ext cx="1358126" cy="364800"/>
                </a:xfrm>
                <a:prstGeom prst="rect">
                  <a:avLst/>
                </a:prstGeom>
                <a:noFill/>
              </p:spPr>
              <p:txBody>
                <a:bodyPr tIns="0" wrap="square" lIns="36000" rIns="36000" bIns="0" anchor="ctr" rtlCol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368">
                      <a:solidFill>
                        <a:srgbClr val="FFFFFF"/>
                      </a:solidFill>
                      <a:latin typeface="Arial"/>
                    </a:rPr>
                    <a:t>应用服务</a:t>
                  </a:r>
                </a:p>
              </p:txBody>
            </p:sp>
          </p:grpSp>
          <p:grpSp>
            <p:nvGrpSpPr>
              <p:cNvPr id="134" name=""/>
              <p:cNvGrpSpPr/>
              <p:nvPr/>
            </p:nvGrpSpPr>
            <p:grpSpPr>
              <a:xfrm>
                <a:off y="1483913" x="5354830"/>
                <a:ext cx="3522989" cy="1358128"/>
                <a:chOff y="1483913" x="5354830"/>
                <a:chExt cx="3522989" cy="1358128"/>
              </a:xfrm>
            </p:grpSpPr>
            <p:sp>
              <p:nvSpPr>
                <p:cNvPr id="135" name=""/>
                <p:cNvSpPr/>
                <p:nvPr/>
              </p:nvSpPr>
              <p:spPr>
                <a:xfrm>
                  <a:off y="1483913" x="5354830"/>
                  <a:ext cx="3522989" cy="1358128"/>
                </a:xfrm>
                <a:custGeom>
                  <a:avLst/>
                  <a:gdLst/>
                  <a:ahLst/>
                  <a:cxnLst/>
                  <a:pathLst>
                    <a:path h="1358128" w="3522989">
                      <a:moveTo>
                        <a:pt y="0" x="0"/>
                      </a:moveTo>
                      <a:lnTo>
                        <a:pt y="0" x="3522989"/>
                      </a:lnTo>
                      <a:lnTo>
                        <a:pt y="1358128" x="3522989"/>
                      </a:lnTo>
                      <a:lnTo>
                        <a:pt y="1358128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08A88"/>
                </a:solidFill>
                <a:ln cap="flat" w="7600">
                  <a:solidFill>
                    <a:srgbClr val="007977"/>
                  </a:solidFill>
                  <a:bevel/>
                </a:ln>
              </p:spPr>
            </p:sp>
            <p:sp>
              <p:nvSpPr>
                <p:cNvPr id="136" name=""/>
                <p:cNvSpPr/>
                <p:nvPr/>
              </p:nvSpPr>
              <p:spPr>
                <a:xfrm>
                  <a:off y="1483913" x="8877819"/>
                  <a:ext cx="71811" cy="1358128"/>
                </a:xfrm>
                <a:custGeom>
                  <a:avLst/>
                  <a:gdLst/>
                  <a:ahLst/>
                  <a:cxnLst/>
                  <a:pathLst>
                    <a:path h="1358128" w="71811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1429939" x="71811"/>
                      </a:lnTo>
                      <a:lnTo>
                        <a:pt y="1358128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07D7B"/>
                </a:solidFill>
                <a:ln cap="flat" w="7600">
                  <a:solidFill>
                    <a:srgbClr val="007977"/>
                  </a:solidFill>
                  <a:bevel/>
                </a:ln>
              </p:spPr>
            </p:sp>
            <p:sp>
              <p:nvSpPr>
                <p:cNvPr id="137" name=""/>
                <p:cNvSpPr/>
                <p:nvPr/>
              </p:nvSpPr>
              <p:spPr>
                <a:xfrm>
                  <a:off y="2842040" x="5354830"/>
                  <a:ext cx="3522989" cy="71811"/>
                </a:xfrm>
                <a:custGeom>
                  <a:avLst/>
                  <a:gdLst/>
                  <a:ahLst/>
                  <a:cxnLst/>
                  <a:pathLst>
                    <a:path h="71811" w="3522989">
                      <a:moveTo>
                        <a:pt y="0" x="0"/>
                      </a:moveTo>
                      <a:lnTo>
                        <a:pt y="0" x="3522989"/>
                      </a:lnTo>
                      <a:lnTo>
                        <a:pt y="71811" x="3594800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07D7B"/>
                </a:solidFill>
                <a:ln cap="flat" w="7600">
                  <a:solidFill>
                    <a:srgbClr val="007977"/>
                  </a:solidFill>
                  <a:bevel/>
                </a:ln>
              </p:spPr>
            </p:sp>
          </p:grpSp>
          <p:grpSp>
            <p:nvGrpSpPr>
              <p:cNvPr id="138" name=""/>
              <p:cNvGrpSpPr/>
              <p:nvPr/>
            </p:nvGrpSpPr>
            <p:grpSpPr>
              <a:xfrm>
                <a:off y="1483912" x="4868430"/>
                <a:ext cx="364800" cy="1358128"/>
                <a:chOff y="1483912" x="4868430"/>
                <a:chExt cx="364800" cy="1358128"/>
              </a:xfrm>
            </p:grpSpPr>
            <p:sp>
              <p:nvSpPr>
                <p:cNvPr id="139" name=""/>
                <p:cNvSpPr/>
                <p:nvPr/>
              </p:nvSpPr>
              <p:spPr>
                <a:xfrm>
                  <a:off y="1483912" x="4868430"/>
                  <a:ext cx="364800" cy="1358128"/>
                </a:xfrm>
                <a:custGeom>
                  <a:avLst/>
                  <a:gdLst/>
                  <a:ahLst/>
                  <a:cxnLst/>
                  <a:pathLst>
                    <a:path h="1358128" w="364800">
                      <a:moveTo>
                        <a:pt y="0" x="0"/>
                      </a:moveTo>
                      <a:lnTo>
                        <a:pt y="0" x="364800"/>
                      </a:lnTo>
                      <a:lnTo>
                        <a:pt y="1358128" x="364800"/>
                      </a:lnTo>
                      <a:lnTo>
                        <a:pt y="1358128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08A88"/>
                </a:solidFill>
                <a:ln cap="flat" w="7600">
                  <a:solidFill>
                    <a:srgbClr val="007977"/>
                  </a:solidFill>
                  <a:bevel/>
                </a:ln>
              </p:spPr>
            </p:sp>
            <p:sp>
              <p:nvSpPr>
                <p:cNvPr id="140" name=""/>
                <p:cNvSpPr/>
                <p:nvPr/>
              </p:nvSpPr>
              <p:spPr>
                <a:xfrm>
                  <a:off y="1483912" x="5233230"/>
                  <a:ext cx="71811" cy="1358128"/>
                </a:xfrm>
                <a:custGeom>
                  <a:avLst/>
                  <a:gdLst/>
                  <a:ahLst/>
                  <a:cxnLst/>
                  <a:pathLst>
                    <a:path h="1358128" w="71811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1429939" x="71811"/>
                      </a:lnTo>
                      <a:lnTo>
                        <a:pt y="1358128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07D7B"/>
                </a:solidFill>
                <a:ln cap="flat" w="7600">
                  <a:solidFill>
                    <a:srgbClr val="007977"/>
                  </a:solidFill>
                  <a:bevel/>
                </a:ln>
              </p:spPr>
            </p:sp>
            <p:sp>
              <p:nvSpPr>
                <p:cNvPr id="141" name=""/>
                <p:cNvSpPr/>
                <p:nvPr/>
              </p:nvSpPr>
              <p:spPr>
                <a:xfrm>
                  <a:off y="2842039" x="4868430"/>
                  <a:ext cx="364800" cy="71811"/>
                </a:xfrm>
                <a:custGeom>
                  <a:avLst/>
                  <a:gdLst/>
                  <a:ahLst/>
                  <a:cxnLst/>
                  <a:pathLst>
                    <a:path h="71811" w="364800">
                      <a:moveTo>
                        <a:pt y="0" x="0"/>
                      </a:moveTo>
                      <a:lnTo>
                        <a:pt y="0" x="364800"/>
                      </a:lnTo>
                      <a:lnTo>
                        <a:pt y="71811" x="436611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07D7B"/>
                </a:solidFill>
                <a:ln cap="flat" w="7600">
                  <a:solidFill>
                    <a:srgbClr val="007977"/>
                  </a:solidFill>
                  <a:bevel/>
                </a:ln>
              </p:spPr>
            </p:sp>
            <p:sp>
              <p:nvSpPr>
                <p:cNvPr id="766" name="Text 766"/>
                <p:cNvSpPr txBox="1"/>
                <p:nvPr/>
              </p:nvSpPr>
              <p:spPr>
                <a:xfrm rot="-5400000">
                  <a:off y="1980576" x="4371766"/>
                  <a:ext cx="1358128" cy="364800"/>
                </a:xfrm>
                <a:prstGeom prst="rect">
                  <a:avLst/>
                </a:prstGeom>
                <a:noFill/>
              </p:spPr>
              <p:txBody>
                <a:bodyPr tIns="0" wrap="square" lIns="36000" rIns="36000" bIns="0" anchor="ctr" rtlCol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368">
                      <a:solidFill>
                        <a:srgbClr val="FFFFFF"/>
                      </a:solidFill>
                      <a:latin typeface="Arial"/>
                    </a:rPr>
                    <a:t>分析展示</a:t>
                  </a:r>
                </a:p>
              </p:txBody>
            </p:sp>
          </p:grpSp>
          <p:grpSp>
            <p:nvGrpSpPr>
              <p:cNvPr id="181" name=""/>
              <p:cNvGrpSpPr/>
              <p:nvPr/>
            </p:nvGrpSpPr>
            <p:grpSpPr>
              <a:xfrm>
                <a:off y="1628313" x="878430"/>
                <a:ext cx="2394000" cy="896800"/>
                <a:chOff y="1628313" x="878430"/>
                <a:chExt cx="2394000" cy="896800"/>
              </a:xfrm>
            </p:grpSpPr>
            <p:grpSp>
              <p:nvGrpSpPr>
                <p:cNvPr id="152" name="Text Box 12"/>
                <p:cNvGrpSpPr/>
                <p:nvPr/>
              </p:nvGrpSpPr>
              <p:grpSpPr>
                <a:xfrm>
                  <a:off y="1628313" x="878430"/>
                  <a:ext cx="2394000" cy="896800"/>
                  <a:chOff y="1628313" x="878430"/>
                  <a:chExt cx="2394000" cy="896800"/>
                </a:xfrm>
              </p:grpSpPr>
              <p:sp>
                <p:nvSpPr>
                  <p:cNvPr id="153" name=""/>
                  <p:cNvSpPr/>
                  <p:nvPr/>
                </p:nvSpPr>
                <p:spPr>
                  <a:xfrm>
                    <a:off y="1894313" x="878430"/>
                    <a:ext cx="2394000" cy="630800"/>
                  </a:xfrm>
                  <a:custGeom>
                    <a:avLst/>
                    <a:gdLst/>
                    <a:ahLst/>
                    <a:cxnLst/>
                    <a:pathLst>
                      <a:path h="630800" w="2394000">
                        <a:moveTo>
                          <a:pt y="0" x="0"/>
                        </a:moveTo>
                        <a:lnTo>
                          <a:pt y="0" x="2394000"/>
                        </a:lnTo>
                        <a:lnTo>
                          <a:pt y="630800" x="2394000"/>
                        </a:lnTo>
                        <a:lnTo>
                          <a:pt y="63080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noFill/>
                  <a:ln cap="flat" w="7600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id="154" name=""/>
                  <p:cNvSpPr/>
                  <p:nvPr/>
                </p:nvSpPr>
                <p:spPr>
                  <a:xfrm>
                    <a:off y="1628313" x="878430"/>
                    <a:ext cx="2394000" cy="266000"/>
                  </a:xfrm>
                  <a:custGeom>
                    <a:avLst/>
                    <a:gdLst/>
                    <a:ahLst/>
                    <a:cxnLst/>
                    <a:rect t="t" b="b" l="l" r="r"/>
                    <a:pathLst>
                      <a:path h="266000" w="2394000">
                        <a:moveTo>
                          <a:pt y="0" x="0"/>
                        </a:moveTo>
                        <a:lnTo>
                          <a:pt y="0" x="2394000"/>
                        </a:lnTo>
                        <a:lnTo>
                          <a:pt y="266000" x="2394000"/>
                        </a:lnTo>
                        <a:lnTo>
                          <a:pt y="26600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3B3E3"/>
                      </a:gs>
                      <a:gs pos="92000">
                        <a:srgbClr val="65A6DF"/>
                      </a:gs>
                      <a:gs pos="100000">
                        <a:srgbClr val="3191D1"/>
                      </a:gs>
                    </a:gsLst>
                    <a:path path="rect">
                      <a:fillToRect b="100000" r="100000"/>
                    </a:path>
                    <a:tileRect t="-100000" l="-100000"/>
                  </a:gradFill>
                  <a:ln cap="flat" w="7600">
                    <a:solidFill>
                      <a:srgbClr val="3BA0BB"/>
                    </a:solidFill>
                    <a:bevel/>
                  </a:ln>
                </p:spPr>
                <p:txBody>
                  <a:bodyPr tIns="0" wrap="square" lIns="36000" rIns="36000" bIns="0" anchor="ctr" rtlCol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216">
                        <a:solidFill>
                          <a:srgbClr val="FFFFFF"/>
                        </a:solidFill>
                        <a:latin typeface="Arial"/>
                      </a:rPr>
                      <a:t>微服务架构</a:t>
                    </a:r>
                  </a:p>
                </p:txBody>
              </p:sp>
            </p:grpSp>
            <p:grpSp>
              <p:nvGrpSpPr>
                <p:cNvPr id="157" name=""/>
                <p:cNvGrpSpPr/>
                <p:nvPr/>
              </p:nvGrpSpPr>
              <p:grpSpPr>
                <a:xfrm>
                  <a:off y="2024784" x="1315846"/>
                  <a:ext cx="1519168" cy="286259"/>
                  <a:chOff y="2024784" x="1315846"/>
                  <a:chExt cx="1519168" cy="286259"/>
                </a:xfrm>
              </p:grpSpPr>
              <p:sp>
                <p:nvSpPr>
                  <p:cNvPr id="158" name="Information Box 2"/>
                  <p:cNvSpPr/>
                  <p:nvPr/>
                </p:nvSpPr>
                <p:spPr>
                  <a:xfrm>
                    <a:off y="2024784" x="1315846"/>
                    <a:ext cx="1519168" cy="286259"/>
                  </a:xfrm>
                  <a:custGeom>
                    <a:avLst/>
                    <a:gdLst/>
                    <a:ahLst/>
                    <a:cxnLst/>
                    <a:pathLst>
                      <a:path h="286259" w="1519168">
                        <a:moveTo>
                          <a:pt y="286259" x="1519168"/>
                        </a:moveTo>
                        <a:lnTo>
                          <a:pt y="0" x="1519168"/>
                        </a:lnTo>
                        <a:lnTo>
                          <a:pt y="0" x="0"/>
                        </a:lnTo>
                        <a:lnTo>
                          <a:pt y="286259" x="0"/>
                        </a:lnTo>
                        <a:lnTo>
                          <a:pt y="286259" x="1519168"/>
                        </a:lnTo>
                        <a:close/>
                      </a:path>
                    </a:pathLst>
                  </a:custGeom>
                  <a:solidFill>
                    <a:srgbClr val="3E3938"/>
                  </a:solidFill>
                  <a:ln cap="flat" w="7600">
                    <a:solidFill>
                      <a:srgbClr val="1B918F"/>
                    </a:solidFill>
                    <a:bevel/>
                  </a:ln>
                </p:spPr>
              </p:sp>
              <p:sp>
                <p:nvSpPr>
                  <p:cNvPr id="159" name=""/>
                  <p:cNvSpPr/>
                  <p:nvPr/>
                </p:nvSpPr>
                <p:spPr>
                  <a:xfrm>
                    <a:off y="2024784" x="1391805"/>
                    <a:ext cx="0" cy="286259"/>
                  </a:xfrm>
                  <a:custGeom>
                    <a:avLst/>
                    <a:gdLst/>
                    <a:ahLst/>
                    <a:cxnLst/>
                    <a:pathLst>
                      <a:path h="286259" w="0" fill="none">
                        <a:moveTo>
                          <a:pt y="0" x="0"/>
                        </a:moveTo>
                        <a:lnTo>
                          <a:pt y="286259" x="0"/>
                        </a:lnTo>
                      </a:path>
                    </a:pathLst>
                  </a:custGeom>
                  <a:solidFill>
                    <a:srgbClr val="FFFFFF"/>
                  </a:solidFill>
                  <a:ln cap="flat" w="7600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id="160" name=""/>
                  <p:cNvSpPr/>
                  <p:nvPr/>
                </p:nvSpPr>
                <p:spPr>
                  <a:xfrm>
                    <a:off y="2024784" x="1467763"/>
                    <a:ext cx="0" cy="286259"/>
                  </a:xfrm>
                  <a:custGeom>
                    <a:avLst/>
                    <a:gdLst/>
                    <a:ahLst/>
                    <a:cxnLst/>
                    <a:pathLst>
                      <a:path h="286259" w="0" fill="none">
                        <a:moveTo>
                          <a:pt y="0" x="0"/>
                        </a:moveTo>
                        <a:lnTo>
                          <a:pt y="286259" x="0"/>
                        </a:lnTo>
                      </a:path>
                    </a:pathLst>
                  </a:custGeom>
                  <a:solidFill>
                    <a:srgbClr val="FFFFFF"/>
                  </a:solidFill>
                  <a:ln cap="flat" w="7600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id="161" name=""/>
                  <p:cNvSpPr/>
                  <p:nvPr/>
                </p:nvSpPr>
                <p:spPr>
                  <a:xfrm>
                    <a:off y="2024784" x="2759056"/>
                    <a:ext cx="0" cy="286259"/>
                  </a:xfrm>
                  <a:custGeom>
                    <a:avLst/>
                    <a:gdLst/>
                    <a:ahLst/>
                    <a:cxnLst/>
                    <a:pathLst>
                      <a:path h="286259" w="0" fill="none">
                        <a:moveTo>
                          <a:pt y="0" x="0"/>
                        </a:moveTo>
                        <a:lnTo>
                          <a:pt y="286259" x="0"/>
                        </a:lnTo>
                      </a:path>
                    </a:pathLst>
                  </a:custGeom>
                  <a:solidFill>
                    <a:srgbClr val="FFFFFF"/>
                  </a:solidFill>
                  <a:ln cap="flat" w="7600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id="162" name=""/>
                  <p:cNvSpPr/>
                  <p:nvPr/>
                </p:nvSpPr>
                <p:spPr>
                  <a:xfrm>
                    <a:off y="2024784" x="2683097"/>
                    <a:ext cx="0" cy="286259"/>
                  </a:xfrm>
                  <a:custGeom>
                    <a:avLst/>
                    <a:gdLst/>
                    <a:ahLst/>
                    <a:cxnLst/>
                    <a:pathLst>
                      <a:path h="286259" w="0" fill="none">
                        <a:moveTo>
                          <a:pt y="0" x="0"/>
                        </a:moveTo>
                        <a:lnTo>
                          <a:pt y="286259" x="0"/>
                        </a:lnTo>
                      </a:path>
                    </a:pathLst>
                  </a:custGeom>
                  <a:solidFill>
                    <a:srgbClr val="FFFFFF"/>
                  </a:solidFill>
                  <a:ln cap="flat" w="7600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id="767" name="Text 767"/>
                  <p:cNvSpPr txBox="1"/>
                  <p:nvPr/>
                </p:nvSpPr>
                <p:spPr>
                  <a:xfrm>
                    <a:off y="1996913" x="1315846"/>
                    <a:ext cx="1519168" cy="342000"/>
                  </a:xfrm>
                  <a:prstGeom prst="rect">
                    <a:avLst/>
                  </a:prstGeom>
                  <a:noFill/>
                </p:spPr>
                <p:txBody>
                  <a:bodyPr tIns="0" wrap="square" lIns="0" rIns="0" bIns="0" anchor="ctr" rtlCol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Dobble</a:t>
                    </a:r>
                  </a:p>
                </p:txBody>
              </p:sp>
            </p:grpSp>
          </p:grpSp>
          <p:grpSp>
            <p:nvGrpSpPr>
              <p:cNvPr id="196" name=""/>
              <p:cNvGrpSpPr/>
              <p:nvPr/>
            </p:nvGrpSpPr>
            <p:grpSpPr>
              <a:xfrm>
                <a:off y="1678670" x="5643630"/>
                <a:ext cx="2948800" cy="896800"/>
                <a:chOff y="1678670" x="5643630"/>
                <a:chExt cx="2948800" cy="896800"/>
              </a:xfrm>
            </p:grpSpPr>
            <p:sp>
              <p:nvSpPr>
                <p:cNvPr id="183" name="Multi-Style Rectangle"/>
                <p:cNvSpPr/>
                <p:nvPr/>
              </p:nvSpPr>
              <p:spPr>
                <a:xfrm>
                  <a:off y="1678670" x="5643630"/>
                  <a:ext cx="2948800" cy="896800"/>
                </a:xfrm>
                <a:custGeom>
                  <a:avLst/>
                  <a:gdLst>
                    <a:gd fmla="*/ 1474400 w 2948800" name="connsiteX0"/>
                    <a:gd fmla="*/ 448400 h 896800" name="connsiteY0"/>
                    <a:gd fmla="*/ 0 w 2948800" name="connsiteX1"/>
                    <a:gd fmla="*/ 448400 h 896800" name="connsiteY1"/>
                    <a:gd fmla="*/ 1474400 w 2948800" name="connsiteX2"/>
                    <a:gd fmla="*/ 0 h 896800" name="connsiteY2"/>
                    <a:gd fmla="*/ 2948800 w 2948800" name="connsiteX3"/>
                    <a:gd fmla="*/ 448400 h 896800" name="connsiteY3"/>
                    <a:gd fmla="*/ 1474400 w 2948800" name="connsiteX4"/>
                    <a:gd fmla="*/ 896800 h 896800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pathLst>
                    <a:path h="896800" w="2948800">
                      <a:moveTo>
                        <a:pt y="0" x="91200"/>
                      </a:moveTo>
                      <a:lnTo>
                        <a:pt y="0" x="2857600"/>
                      </a:lnTo>
                      <a:cubicBezTo>
                        <a:pt y="0" x="2907970"/>
                        <a:pt y="40830" x="2948800"/>
                        <a:pt y="91200" x="2948800"/>
                      </a:cubicBezTo>
                      <a:lnTo>
                        <a:pt y="805600" x="2948800"/>
                      </a:lnTo>
                      <a:cubicBezTo>
                        <a:pt y="855970" x="2948800"/>
                        <a:pt y="896800" x="2907970"/>
                        <a:pt y="896800" x="2857600"/>
                      </a:cubicBezTo>
                      <a:lnTo>
                        <a:pt y="896800" x="91200"/>
                      </a:lnTo>
                      <a:cubicBezTo>
                        <a:pt y="896800" x="40830"/>
                        <a:pt y="855970" x="0"/>
                        <a:pt y="805600" x="0"/>
                      </a:cubicBezTo>
                      <a:lnTo>
                        <a:pt y="91200" x="0"/>
                      </a:lnTo>
                      <a:cubicBezTo>
                        <a:pt y="40830" x="0"/>
                        <a:pt y="0" x="40830"/>
                        <a:pt y="0" x="91200"/>
                      </a:cubicBezTo>
                      <a:close/>
                    </a:path>
                  </a:pathLst>
                </a:custGeom>
                <a:noFill/>
                <a:ln cap="flat" w="7600">
                  <a:solidFill>
                    <a:srgbClr val="808080"/>
                  </a:solidFill>
                  <a:custDash>
                    <a:ds sp="500000" d="1100000"/>
                  </a:custDash>
                  <a:bevel/>
                </a:ln>
                <a:effectLst>
                  <a:outerShdw rotWithShape="0" blurRad="0" dir="2700000" dist="21496" algn="tl">
                    <a:srgbClr val="000000">
                      <a:alpha val="20000"/>
                    </a:srgbClr>
                  </a:outerShdw>
                </a:effectLst>
              </p:spPr>
            </p:sp>
            <p:grpSp>
              <p:nvGrpSpPr>
                <p:cNvPr id="184" name=""/>
                <p:cNvGrpSpPr/>
                <p:nvPr/>
              </p:nvGrpSpPr>
              <p:grpSpPr>
                <a:xfrm>
                  <a:off y="1983941" x="5801930"/>
                  <a:ext cx="1191779" cy="286259"/>
                  <a:chOff y="1983941" x="5801930"/>
                  <a:chExt cx="1191779" cy="286259"/>
                </a:xfrm>
              </p:grpSpPr>
              <p:sp>
                <p:nvSpPr>
                  <p:cNvPr id="185" name="Information Box 2"/>
                  <p:cNvSpPr/>
                  <p:nvPr/>
                </p:nvSpPr>
                <p:spPr>
                  <a:xfrm>
                    <a:off y="1983941" x="5801930"/>
                    <a:ext cx="1191779" cy="286259"/>
                  </a:xfrm>
                  <a:custGeom>
                    <a:avLst/>
                    <a:gdLst/>
                    <a:ahLst/>
                    <a:cxnLst/>
                    <a:pathLst>
                      <a:path h="286259" w="1191779">
                        <a:moveTo>
                          <a:pt y="286259" x="1191779"/>
                        </a:moveTo>
                        <a:lnTo>
                          <a:pt y="0" x="1191779"/>
                        </a:lnTo>
                        <a:lnTo>
                          <a:pt y="0" x="0"/>
                        </a:lnTo>
                        <a:lnTo>
                          <a:pt y="286259" x="0"/>
                        </a:lnTo>
                        <a:lnTo>
                          <a:pt y="286259" x="1191779"/>
                        </a:lnTo>
                        <a:close/>
                      </a:path>
                    </a:pathLst>
                  </a:custGeom>
                  <a:solidFill>
                    <a:srgbClr val="3E3938"/>
                  </a:solidFill>
                  <a:ln cap="flat" w="7600">
                    <a:solidFill>
                      <a:srgbClr val="3498DB"/>
                    </a:solidFill>
                    <a:bevel/>
                  </a:ln>
                </p:spPr>
              </p:sp>
              <p:sp>
                <p:nvSpPr>
                  <p:cNvPr id="186" name=""/>
                  <p:cNvSpPr/>
                  <p:nvPr/>
                </p:nvSpPr>
                <p:spPr>
                  <a:xfrm>
                    <a:off y="1983941" x="5861519"/>
                    <a:ext cx="0" cy="286259"/>
                  </a:xfrm>
                  <a:custGeom>
                    <a:avLst/>
                    <a:gdLst/>
                    <a:ahLst/>
                    <a:cxnLst/>
                    <a:pathLst>
                      <a:path h="286259" w="0" fill="none">
                        <a:moveTo>
                          <a:pt y="0" x="0"/>
                        </a:moveTo>
                        <a:lnTo>
                          <a:pt y="286259" x="0"/>
                        </a:lnTo>
                      </a:path>
                    </a:pathLst>
                  </a:custGeom>
                  <a:solidFill>
                    <a:srgbClr val="FFFFFF"/>
                  </a:solidFill>
                  <a:ln cap="flat" w="7600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id="187" name=""/>
                  <p:cNvSpPr/>
                  <p:nvPr/>
                </p:nvSpPr>
                <p:spPr>
                  <a:xfrm>
                    <a:off y="1983941" x="5921108"/>
                    <a:ext cx="0" cy="286259"/>
                  </a:xfrm>
                  <a:custGeom>
                    <a:avLst/>
                    <a:gdLst/>
                    <a:ahLst/>
                    <a:cxnLst/>
                    <a:pathLst>
                      <a:path h="286259" w="0" fill="none">
                        <a:moveTo>
                          <a:pt y="0" x="0"/>
                        </a:moveTo>
                        <a:lnTo>
                          <a:pt y="286259" x="0"/>
                        </a:lnTo>
                      </a:path>
                    </a:pathLst>
                  </a:custGeom>
                  <a:solidFill>
                    <a:srgbClr val="FFFFFF"/>
                  </a:solidFill>
                  <a:ln cap="flat" w="7600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id="188" name=""/>
                  <p:cNvSpPr/>
                  <p:nvPr/>
                </p:nvSpPr>
                <p:spPr>
                  <a:xfrm>
                    <a:off y="1983941" x="6934120"/>
                    <a:ext cx="0" cy="286259"/>
                  </a:xfrm>
                  <a:custGeom>
                    <a:avLst/>
                    <a:gdLst/>
                    <a:ahLst/>
                    <a:cxnLst/>
                    <a:pathLst>
                      <a:path h="286259" w="0" fill="none">
                        <a:moveTo>
                          <a:pt y="0" x="0"/>
                        </a:moveTo>
                        <a:lnTo>
                          <a:pt y="286259" x="0"/>
                        </a:lnTo>
                      </a:path>
                    </a:pathLst>
                  </a:custGeom>
                  <a:solidFill>
                    <a:srgbClr val="FFFFFF"/>
                  </a:solidFill>
                  <a:ln cap="flat" w="7600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id="189" name=""/>
                  <p:cNvSpPr/>
                  <p:nvPr/>
                </p:nvSpPr>
                <p:spPr>
                  <a:xfrm>
                    <a:off y="1983941" x="6874531"/>
                    <a:ext cx="0" cy="286259"/>
                  </a:xfrm>
                  <a:custGeom>
                    <a:avLst/>
                    <a:gdLst/>
                    <a:ahLst/>
                    <a:cxnLst/>
                    <a:pathLst>
                      <a:path h="286259" w="0" fill="none">
                        <a:moveTo>
                          <a:pt y="0" x="0"/>
                        </a:moveTo>
                        <a:lnTo>
                          <a:pt y="286259" x="0"/>
                        </a:lnTo>
                      </a:path>
                    </a:pathLst>
                  </a:custGeom>
                  <a:solidFill>
                    <a:srgbClr val="FFFFFF"/>
                  </a:solidFill>
                  <a:ln cap="flat" w="7600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id="768" name="Text 768"/>
                  <p:cNvSpPr txBox="1"/>
                  <p:nvPr/>
                </p:nvSpPr>
                <p:spPr>
                  <a:xfrm>
                    <a:off y="1956070" x="5801930"/>
                    <a:ext cx="1191779" cy="342000"/>
                  </a:xfrm>
                  <a:prstGeom prst="rect">
                    <a:avLst/>
                  </a:prstGeom>
                  <a:noFill/>
                </p:spPr>
                <p:txBody>
                  <a:bodyPr tIns="0" wrap="square" lIns="0" rIns="0" bIns="0" anchor="ctr" rtlCol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JD Smart</a:t>
                    </a:r>
                  </a:p>
                </p:txBody>
              </p:sp>
            </p:grpSp>
            <p:grpSp>
              <p:nvGrpSpPr>
                <p:cNvPr id="190" name=""/>
                <p:cNvGrpSpPr/>
                <p:nvPr/>
              </p:nvGrpSpPr>
              <p:grpSpPr>
                <a:xfrm>
                  <a:off y="1983941" x="7210698"/>
                  <a:ext cx="1191779" cy="286259"/>
                  <a:chOff y="1983941" x="7210698"/>
                  <a:chExt cx="1191779" cy="286259"/>
                </a:xfrm>
              </p:grpSpPr>
              <p:sp>
                <p:nvSpPr>
                  <p:cNvPr id="191" name="Information Box 2"/>
                  <p:cNvSpPr/>
                  <p:nvPr/>
                </p:nvSpPr>
                <p:spPr>
                  <a:xfrm>
                    <a:off y="1983941" x="7210698"/>
                    <a:ext cx="1191779" cy="286259"/>
                  </a:xfrm>
                  <a:custGeom>
                    <a:avLst/>
                    <a:gdLst/>
                    <a:ahLst/>
                    <a:cxnLst/>
                    <a:pathLst>
                      <a:path h="286259" w="1191779">
                        <a:moveTo>
                          <a:pt y="286259" x="1191779"/>
                        </a:moveTo>
                        <a:lnTo>
                          <a:pt y="0" x="1191779"/>
                        </a:lnTo>
                        <a:lnTo>
                          <a:pt y="0" x="0"/>
                        </a:lnTo>
                        <a:lnTo>
                          <a:pt y="286259" x="0"/>
                        </a:lnTo>
                        <a:lnTo>
                          <a:pt y="286259" x="1191779"/>
                        </a:lnTo>
                        <a:close/>
                      </a:path>
                    </a:pathLst>
                  </a:custGeom>
                  <a:solidFill>
                    <a:srgbClr val="3E3938"/>
                  </a:solidFill>
                  <a:ln cap="flat" w="7600">
                    <a:solidFill>
                      <a:srgbClr val="3498DB"/>
                    </a:solidFill>
                    <a:bevel/>
                  </a:ln>
                </p:spPr>
              </p:sp>
              <p:sp>
                <p:nvSpPr>
                  <p:cNvPr id="192" name=""/>
                  <p:cNvSpPr/>
                  <p:nvPr/>
                </p:nvSpPr>
                <p:spPr>
                  <a:xfrm>
                    <a:off y="1983941" x="7270287"/>
                    <a:ext cx="0" cy="286259"/>
                  </a:xfrm>
                  <a:custGeom>
                    <a:avLst/>
                    <a:gdLst/>
                    <a:ahLst/>
                    <a:cxnLst/>
                    <a:pathLst>
                      <a:path h="286259" w="0" fill="none">
                        <a:moveTo>
                          <a:pt y="0" x="0"/>
                        </a:moveTo>
                        <a:lnTo>
                          <a:pt y="286259" x="0"/>
                        </a:lnTo>
                      </a:path>
                    </a:pathLst>
                  </a:custGeom>
                  <a:solidFill>
                    <a:srgbClr val="FFFFFF"/>
                  </a:solidFill>
                  <a:ln cap="flat" w="7600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id="193" name=""/>
                  <p:cNvSpPr/>
                  <p:nvPr/>
                </p:nvSpPr>
                <p:spPr>
                  <a:xfrm>
                    <a:off y="1983941" x="7329876"/>
                    <a:ext cx="0" cy="286259"/>
                  </a:xfrm>
                  <a:custGeom>
                    <a:avLst/>
                    <a:gdLst/>
                    <a:ahLst/>
                    <a:cxnLst/>
                    <a:pathLst>
                      <a:path h="286259" w="0" fill="none">
                        <a:moveTo>
                          <a:pt y="0" x="0"/>
                        </a:moveTo>
                        <a:lnTo>
                          <a:pt y="286259" x="0"/>
                        </a:lnTo>
                      </a:path>
                    </a:pathLst>
                  </a:custGeom>
                  <a:solidFill>
                    <a:srgbClr val="FFFFFF"/>
                  </a:solidFill>
                  <a:ln cap="flat" w="7600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id="194" name=""/>
                  <p:cNvSpPr/>
                  <p:nvPr/>
                </p:nvSpPr>
                <p:spPr>
                  <a:xfrm>
                    <a:off y="1983941" x="8342888"/>
                    <a:ext cx="0" cy="286259"/>
                  </a:xfrm>
                  <a:custGeom>
                    <a:avLst/>
                    <a:gdLst/>
                    <a:ahLst/>
                    <a:cxnLst/>
                    <a:pathLst>
                      <a:path h="286259" w="0" fill="none">
                        <a:moveTo>
                          <a:pt y="0" x="0"/>
                        </a:moveTo>
                        <a:lnTo>
                          <a:pt y="286259" x="0"/>
                        </a:lnTo>
                      </a:path>
                    </a:pathLst>
                  </a:custGeom>
                  <a:solidFill>
                    <a:srgbClr val="FFFFFF"/>
                  </a:solidFill>
                  <a:ln cap="flat" w="7600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id="195" name=""/>
                  <p:cNvSpPr/>
                  <p:nvPr/>
                </p:nvSpPr>
                <p:spPr>
                  <a:xfrm>
                    <a:off y="1983941" x="8283299"/>
                    <a:ext cx="0" cy="286259"/>
                  </a:xfrm>
                  <a:custGeom>
                    <a:avLst/>
                    <a:gdLst/>
                    <a:ahLst/>
                    <a:cxnLst/>
                    <a:pathLst>
                      <a:path h="286259" w="0" fill="none">
                        <a:moveTo>
                          <a:pt y="0" x="0"/>
                        </a:moveTo>
                        <a:lnTo>
                          <a:pt y="286259" x="0"/>
                        </a:lnTo>
                      </a:path>
                    </a:pathLst>
                  </a:custGeom>
                  <a:solidFill>
                    <a:srgbClr val="FFFFFF"/>
                  </a:solidFill>
                  <a:ln cap="flat" w="7600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id="769" name="Text 769"/>
                  <p:cNvSpPr txBox="1"/>
                  <p:nvPr/>
                </p:nvSpPr>
                <p:spPr>
                  <a:xfrm>
                    <a:off y="1956070" x="7210698"/>
                    <a:ext cx="1191779" cy="342000"/>
                  </a:xfrm>
                  <a:prstGeom prst="rect">
                    <a:avLst/>
                  </a:prstGeom>
                  <a:noFill/>
                </p:spPr>
                <p:txBody>
                  <a:bodyPr tIns="0" wrap="square" lIns="0" rIns="0" bIns="0" anchor="ctr" rtlCol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Faster Engine</a:t>
                    </a:r>
                  </a:p>
                </p:txBody>
              </p:sp>
            </p:grpSp>
          </p:grpSp>
        </p:grpSp>
        <p:grpSp>
          <p:nvGrpSpPr>
            <p:cNvPr id="719" name=""/>
            <p:cNvGrpSpPr/>
            <p:nvPr/>
          </p:nvGrpSpPr>
          <p:grpSpPr>
            <a:xfrm>
              <a:off y="4654889" x="196464"/>
              <a:ext cx="8751071" cy="1842611"/>
              <a:chOff y="4654889" x="196464"/>
              <a:chExt cx="8751071" cy="1842611"/>
            </a:xfrm>
          </p:grpSpPr>
          <p:grpSp>
            <p:nvGrpSpPr>
              <p:cNvPr id="118" name=""/>
              <p:cNvGrpSpPr/>
              <p:nvPr/>
            </p:nvGrpSpPr>
            <p:grpSpPr>
              <a:xfrm>
                <a:off y="4654889" x="196464"/>
                <a:ext cx="364800" cy="1770800"/>
                <a:chOff y="4654889" x="196464"/>
                <a:chExt cx="364800" cy="1770800"/>
              </a:xfrm>
            </p:grpSpPr>
            <p:sp>
              <p:nvSpPr>
                <p:cNvPr id="119" name=""/>
                <p:cNvSpPr/>
                <p:nvPr/>
              </p:nvSpPr>
              <p:spPr>
                <a:xfrm>
                  <a:off y="4654889" x="196464"/>
                  <a:ext cx="364800" cy="1770800"/>
                </a:xfrm>
                <a:custGeom>
                  <a:avLst/>
                  <a:gdLst/>
                  <a:ahLst/>
                  <a:cxnLst/>
                  <a:pathLst>
                    <a:path h="1770800" w="364800">
                      <a:moveTo>
                        <a:pt y="0" x="0"/>
                      </a:moveTo>
                      <a:lnTo>
                        <a:pt y="0" x="364800"/>
                      </a:lnTo>
                      <a:lnTo>
                        <a:pt y="1770800" x="364800"/>
                      </a:lnTo>
                      <a:lnTo>
                        <a:pt y="17708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08A88"/>
                </a:solidFill>
                <a:ln cap="flat" w="7600">
                  <a:solidFill>
                    <a:srgbClr val="007977"/>
                  </a:solidFill>
                  <a:bevel/>
                </a:ln>
              </p:spPr>
            </p:sp>
            <p:sp>
              <p:nvSpPr>
                <p:cNvPr id="120" name=""/>
                <p:cNvSpPr/>
                <p:nvPr/>
              </p:nvSpPr>
              <p:spPr>
                <a:xfrm>
                  <a:off y="4654889" x="561264"/>
                  <a:ext cx="71811" cy="1770800"/>
                </a:xfrm>
                <a:custGeom>
                  <a:avLst/>
                  <a:gdLst/>
                  <a:ahLst/>
                  <a:cxnLst/>
                  <a:pathLst>
                    <a:path h="1770800" w="71811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1842611" x="71811"/>
                      </a:lnTo>
                      <a:lnTo>
                        <a:pt y="17708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07D7B"/>
                </a:solidFill>
                <a:ln cap="flat" w="7600">
                  <a:solidFill>
                    <a:srgbClr val="007977"/>
                  </a:solidFill>
                  <a:bevel/>
                </a:ln>
              </p:spPr>
            </p:sp>
            <p:sp>
              <p:nvSpPr>
                <p:cNvPr id="121" name=""/>
                <p:cNvSpPr/>
                <p:nvPr/>
              </p:nvSpPr>
              <p:spPr>
                <a:xfrm>
                  <a:off y="6425689" x="196464"/>
                  <a:ext cx="364800" cy="71811"/>
                </a:xfrm>
                <a:custGeom>
                  <a:avLst/>
                  <a:gdLst/>
                  <a:ahLst/>
                  <a:cxnLst/>
                  <a:pathLst>
                    <a:path h="71811" w="364800">
                      <a:moveTo>
                        <a:pt y="0" x="0"/>
                      </a:moveTo>
                      <a:lnTo>
                        <a:pt y="0" x="364800"/>
                      </a:lnTo>
                      <a:lnTo>
                        <a:pt y="71811" x="436611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07D7B"/>
                </a:solidFill>
                <a:ln cap="flat" w="7600">
                  <a:solidFill>
                    <a:srgbClr val="007977"/>
                  </a:solidFill>
                  <a:bevel/>
                </a:ln>
              </p:spPr>
            </p:sp>
            <p:sp>
              <p:nvSpPr>
                <p:cNvPr id="770" name="Text 770"/>
                <p:cNvSpPr txBox="1"/>
                <p:nvPr/>
              </p:nvSpPr>
              <p:spPr>
                <a:xfrm rot="-5400000">
                  <a:off y="5357889" x="-506536"/>
                  <a:ext cx="1770800" cy="364800"/>
                </a:xfrm>
                <a:prstGeom prst="rect">
                  <a:avLst/>
                </a:prstGeom>
                <a:noFill/>
              </p:spPr>
              <p:txBody>
                <a:bodyPr tIns="0" wrap="square" lIns="36000" rIns="36000" bIns="0" anchor="ctr" rtlCol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368">
                      <a:solidFill>
                        <a:srgbClr val="FFFFFF"/>
                      </a:solidFill>
                      <a:latin typeface="Arial"/>
                    </a:rPr>
                    <a:t>数据存储</a:t>
                  </a:r>
                </a:p>
              </p:txBody>
            </p:sp>
          </p:grpSp>
          <p:grpSp>
            <p:nvGrpSpPr>
              <p:cNvPr id="550" name=""/>
              <p:cNvGrpSpPr/>
              <p:nvPr/>
            </p:nvGrpSpPr>
            <p:grpSpPr>
              <a:xfrm>
                <a:off y="4654889" x="690525"/>
                <a:ext cx="8185200" cy="1770800"/>
                <a:chOff y="4654889" x="690525"/>
                <a:chExt cx="8185200" cy="1770800"/>
              </a:xfrm>
            </p:grpSpPr>
            <p:sp>
              <p:nvSpPr>
                <p:cNvPr id="551" name=""/>
                <p:cNvSpPr/>
                <p:nvPr/>
              </p:nvSpPr>
              <p:spPr>
                <a:xfrm>
                  <a:off y="4654889" x="690525"/>
                  <a:ext cx="8185200" cy="1770800"/>
                </a:xfrm>
                <a:custGeom>
                  <a:avLst/>
                  <a:gdLst/>
                  <a:ahLst/>
                  <a:cxnLst/>
                  <a:pathLst>
                    <a:path h="1770800" w="8185200">
                      <a:moveTo>
                        <a:pt y="0" x="0"/>
                      </a:moveTo>
                      <a:lnTo>
                        <a:pt y="0" x="8185200"/>
                      </a:lnTo>
                      <a:lnTo>
                        <a:pt y="1770800" x="8185200"/>
                      </a:lnTo>
                      <a:lnTo>
                        <a:pt y="17708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08A88"/>
                </a:solidFill>
                <a:ln cap="flat" w="7600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552" name=""/>
                <p:cNvSpPr/>
                <p:nvPr/>
              </p:nvSpPr>
              <p:spPr>
                <a:xfrm>
                  <a:off y="4654889" x="8875725"/>
                  <a:ext cx="71811" cy="1770800"/>
                </a:xfrm>
                <a:custGeom>
                  <a:avLst/>
                  <a:gdLst/>
                  <a:ahLst/>
                  <a:cxnLst/>
                  <a:pathLst>
                    <a:path h="1770800" w="71811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1842611" x="71811"/>
                      </a:lnTo>
                      <a:lnTo>
                        <a:pt y="17708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496786"/>
                </a:solidFill>
                <a:ln cap="flat" w="7600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553" name=""/>
                <p:cNvSpPr/>
                <p:nvPr/>
              </p:nvSpPr>
              <p:spPr>
                <a:xfrm>
                  <a:off y="6425689" x="690525"/>
                  <a:ext cx="8185200" cy="71811"/>
                </a:xfrm>
                <a:custGeom>
                  <a:avLst/>
                  <a:gdLst/>
                  <a:ahLst/>
                  <a:cxnLst/>
                  <a:pathLst>
                    <a:path h="71811" w="8185200">
                      <a:moveTo>
                        <a:pt y="0" x="0"/>
                      </a:moveTo>
                      <a:lnTo>
                        <a:pt y="0" x="8185200"/>
                      </a:lnTo>
                      <a:lnTo>
                        <a:pt y="71811" x="8257011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496786"/>
                </a:solidFill>
                <a:ln cap="flat" w="7600">
                  <a:solidFill>
                    <a:srgbClr val="476482"/>
                  </a:solidFill>
                  <a:bevel/>
                </a:ln>
              </p:spPr>
            </p:sp>
          </p:grpSp>
          <p:grpSp>
            <p:nvGrpSpPr>
              <p:cNvPr id="578" name=""/>
              <p:cNvGrpSpPr/>
              <p:nvPr/>
            </p:nvGrpSpPr>
            <p:grpSpPr>
              <a:xfrm>
                <a:off y="4825562" x="781725"/>
                <a:ext cx="7896400" cy="1429454"/>
                <a:chOff y="4825562" x="781725"/>
                <a:chExt cx="7896400" cy="1429454"/>
              </a:xfrm>
            </p:grpSpPr>
            <p:grpSp>
              <p:nvGrpSpPr>
                <p:cNvPr id="579" name=""/>
                <p:cNvGrpSpPr/>
                <p:nvPr/>
              </p:nvGrpSpPr>
              <p:grpSpPr>
                <a:xfrm>
                  <a:off y="4909489" x="3175534"/>
                  <a:ext cx="463791" cy="1261600"/>
                  <a:chOff y="4909489" x="3175534"/>
                  <a:chExt cx="463791" cy="1261600"/>
                </a:xfrm>
              </p:grpSpPr>
              <p:sp>
                <p:nvSpPr>
                  <p:cNvPr id="580" name="Information Box 2"/>
                  <p:cNvSpPr/>
                  <p:nvPr/>
                </p:nvSpPr>
                <p:spPr>
                  <a:xfrm>
                    <a:off y="4909489" x="3175534"/>
                    <a:ext cx="463791" cy="1261600"/>
                  </a:xfrm>
                  <a:custGeom>
                    <a:avLst/>
                    <a:gdLst/>
                    <a:ahLst/>
                    <a:cxnLst/>
                    <a:pathLst>
                      <a:path h="1261600" w="463791">
                        <a:moveTo>
                          <a:pt y="1261600" x="463791"/>
                        </a:moveTo>
                        <a:lnTo>
                          <a:pt y="0" x="463791"/>
                        </a:lnTo>
                        <a:lnTo>
                          <a:pt y="0" x="0"/>
                        </a:lnTo>
                        <a:lnTo>
                          <a:pt y="1261600" x="0"/>
                        </a:lnTo>
                        <a:lnTo>
                          <a:pt y="1261600" x="463791"/>
                        </a:lnTo>
                        <a:close/>
                      </a:path>
                    </a:pathLst>
                  </a:custGeom>
                  <a:solidFill>
                    <a:srgbClr val="3E3938"/>
                  </a:solidFill>
                  <a:ln cap="flat" w="7600">
                    <a:solidFill>
                      <a:srgbClr val="1B918F"/>
                    </a:solidFill>
                    <a:bevel/>
                  </a:ln>
                </p:spPr>
              </p:sp>
              <p:sp>
                <p:nvSpPr>
                  <p:cNvPr id="581" name=""/>
                  <p:cNvSpPr/>
                  <p:nvPr/>
                </p:nvSpPr>
                <p:spPr>
                  <a:xfrm>
                    <a:off y="4909489" x="3198724"/>
                    <a:ext cx="0" cy="1261600"/>
                  </a:xfrm>
                  <a:custGeom>
                    <a:avLst/>
                    <a:gdLst/>
                    <a:ahLst/>
                    <a:cxnLst/>
                    <a:pathLst>
                      <a:path h="1261600" w="0" fill="none">
                        <a:moveTo>
                          <a:pt y="0" x="0"/>
                        </a:moveTo>
                        <a:lnTo>
                          <a:pt y="1261600" x="0"/>
                        </a:lnTo>
                      </a:path>
                    </a:pathLst>
                  </a:custGeom>
                  <a:solidFill>
                    <a:srgbClr val="FFFFFF"/>
                  </a:solidFill>
                  <a:ln cap="flat" w="7600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id="582" name=""/>
                  <p:cNvSpPr/>
                  <p:nvPr/>
                </p:nvSpPr>
                <p:spPr>
                  <a:xfrm>
                    <a:off y="4909489" x="3221913"/>
                    <a:ext cx="0" cy="1261600"/>
                  </a:xfrm>
                  <a:custGeom>
                    <a:avLst/>
                    <a:gdLst/>
                    <a:ahLst/>
                    <a:cxnLst/>
                    <a:pathLst>
                      <a:path h="1261600" w="0" fill="none">
                        <a:moveTo>
                          <a:pt y="0" x="0"/>
                        </a:moveTo>
                        <a:lnTo>
                          <a:pt y="1261600" x="0"/>
                        </a:lnTo>
                      </a:path>
                    </a:pathLst>
                  </a:custGeom>
                  <a:solidFill>
                    <a:srgbClr val="FFFFFF"/>
                  </a:solidFill>
                  <a:ln cap="flat" w="7600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id="583" name=""/>
                  <p:cNvSpPr/>
                  <p:nvPr/>
                </p:nvSpPr>
                <p:spPr>
                  <a:xfrm>
                    <a:off y="4909489" x="3616135"/>
                    <a:ext cx="0" cy="1261600"/>
                  </a:xfrm>
                  <a:custGeom>
                    <a:avLst/>
                    <a:gdLst/>
                    <a:ahLst/>
                    <a:cxnLst/>
                    <a:pathLst>
                      <a:path h="1261600" w="0" fill="none">
                        <a:moveTo>
                          <a:pt y="0" x="0"/>
                        </a:moveTo>
                        <a:lnTo>
                          <a:pt y="1261600" x="0"/>
                        </a:lnTo>
                      </a:path>
                    </a:pathLst>
                  </a:custGeom>
                  <a:solidFill>
                    <a:srgbClr val="FFFFFF"/>
                  </a:solidFill>
                  <a:ln cap="flat" w="7600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id="584" name=""/>
                  <p:cNvSpPr/>
                  <p:nvPr/>
                </p:nvSpPr>
                <p:spPr>
                  <a:xfrm>
                    <a:off y="4909489" x="3592945"/>
                    <a:ext cx="0" cy="1261600"/>
                  </a:xfrm>
                  <a:custGeom>
                    <a:avLst/>
                    <a:gdLst/>
                    <a:ahLst/>
                    <a:cxnLst/>
                    <a:pathLst>
                      <a:path h="1261600" w="0" fill="none">
                        <a:moveTo>
                          <a:pt y="0" x="0"/>
                        </a:moveTo>
                        <a:lnTo>
                          <a:pt y="1261600" x="0"/>
                        </a:lnTo>
                      </a:path>
                    </a:pathLst>
                  </a:custGeom>
                  <a:solidFill>
                    <a:srgbClr val="FFFFFF"/>
                  </a:solidFill>
                  <a:ln cap="flat" w="7600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id="771" name="Text 771"/>
                  <p:cNvSpPr txBox="1"/>
                  <p:nvPr/>
                </p:nvSpPr>
                <p:spPr>
                  <a:xfrm>
                    <a:off y="5312289" x="3175534"/>
                    <a:ext cx="463791" cy="456000"/>
                  </a:xfrm>
                  <a:prstGeom prst="rect">
                    <a:avLst/>
                  </a:prstGeom>
                  <a:noFill/>
                </p:spPr>
                <p:txBody>
                  <a:bodyPr tIns="0" wrap="square" lIns="0" rIns="0" bIns="0" anchor="ctr" rtlCol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Arial"/>
                      </a:rPr>
                      <a:t>Data Ingester</a:t>
                    </a:r>
                  </a:p>
                </p:txBody>
              </p:sp>
            </p:grpSp>
            <p:grpSp>
              <p:nvGrpSpPr>
                <p:cNvPr id="585" name=""/>
                <p:cNvGrpSpPr/>
                <p:nvPr/>
              </p:nvGrpSpPr>
              <p:grpSpPr>
                <a:xfrm>
                  <a:off y="4825562" x="781725"/>
                  <a:ext cx="2275158" cy="1429454"/>
                  <a:chOff y="4825562" x="781725"/>
                  <a:chExt cx="2275158" cy="1429454"/>
                </a:xfrm>
              </p:grpSpPr>
              <p:grpSp>
                <p:nvGrpSpPr>
                  <p:cNvPr id="586" name=""/>
                  <p:cNvGrpSpPr/>
                  <p:nvPr/>
                </p:nvGrpSpPr>
                <p:grpSpPr>
                  <a:xfrm>
                    <a:off y="5639416" x="1259275"/>
                    <a:ext cx="1697343" cy="405342"/>
                    <a:chOff y="5639416" x="1259275"/>
                    <a:chExt cx="1697343" cy="405342"/>
                  </a:xfrm>
                </p:grpSpPr>
                <p:grpSp>
                  <p:nvGrpSpPr>
                    <p:cNvPr id="587" name="Text Box 12"/>
                    <p:cNvGrpSpPr/>
                    <p:nvPr/>
                  </p:nvGrpSpPr>
                  <p:grpSpPr>
                    <a:xfrm>
                      <a:off y="5639416" x="1259275"/>
                      <a:ext cx="1697343" cy="405342"/>
                      <a:chOff y="5639416" x="1259275"/>
                      <a:chExt cx="1697343" cy="405342"/>
                    </a:xfrm>
                  </p:grpSpPr>
                  <p:sp>
                    <p:nvSpPr>
                      <p:cNvPr id="588" name=""/>
                      <p:cNvSpPr/>
                      <p:nvPr/>
                    </p:nvSpPr>
                    <p:spPr>
                      <a:xfrm>
                        <a:off y="5816757" x="1259275"/>
                        <a:ext cx="1697343" cy="2280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228000" w="1697343">
                            <a:moveTo>
                              <a:pt y="0" x="0"/>
                            </a:moveTo>
                            <a:lnTo>
                              <a:pt y="0" x="1697343"/>
                            </a:lnTo>
                            <a:lnTo>
                              <a:pt y="228000" x="1697343"/>
                            </a:lnTo>
                            <a:lnTo>
                              <a:pt y="2280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noFill/>
                      <a:ln cap="flat" w="7600">
                        <a:solidFill>
                          <a:srgbClr val="C0C0C0"/>
                        </a:solidFill>
                        <a:bevel/>
                      </a:ln>
                    </p:spPr>
                  </p:sp>
                  <p:sp>
                    <p:nvSpPr>
                      <p:cNvPr id="589" name=""/>
                      <p:cNvSpPr/>
                      <p:nvPr/>
                    </p:nvSpPr>
                    <p:spPr>
                      <a:xfrm>
                        <a:off y="5639416" x="1259275"/>
                        <a:ext cx="1697343" cy="177341"/>
                      </a:xfrm>
                      <a:custGeom>
                        <a:avLst/>
                        <a:gdLst/>
                        <a:ahLst/>
                        <a:cxnLst/>
                        <a:rect t="t" b="b" l="l" r="r"/>
                        <a:pathLst>
                          <a:path h="177341" w="1697343">
                            <a:moveTo>
                              <a:pt y="0" x="0"/>
                            </a:moveTo>
                            <a:lnTo>
                              <a:pt y="0" x="1697343"/>
                            </a:lnTo>
                            <a:lnTo>
                              <a:pt y="177341" x="1697343"/>
                            </a:lnTo>
                            <a:lnTo>
                              <a:pt y="177341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83B3E3"/>
                          </a:gs>
                          <a:gs pos="92000">
                            <a:srgbClr val="65A6DF"/>
                          </a:gs>
                          <a:gs pos="100000">
                            <a:srgbClr val="3191D1"/>
                          </a:gs>
                        </a:gsLst>
                        <a:path path="rect">
                          <a:fillToRect b="100000" r="100000"/>
                        </a:path>
                        <a:tileRect t="-100000" l="-100000"/>
                      </a:gradFill>
                      <a:ln cap="flat" w="7600">
                        <a:solidFill>
                          <a:srgbClr val="3BA0BB"/>
                        </a:solidFill>
                        <a:bevel/>
                      </a:ln>
                    </p:spPr>
                    <p:txBody>
                      <a:bodyPr tIns="0" wrap="square" lIns="36000" rIns="36000" bIns="0" anchor="ctr" rtlCol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1064">
                            <a:solidFill>
                              <a:srgbClr val="FFFFFF"/>
                            </a:solidFill>
                            <a:latin typeface="Arial"/>
                          </a:rPr>
                          <a:t>事务型数据库</a:t>
                        </a:r>
                      </a:p>
                    </p:txBody>
                  </p:sp>
                </p:grpSp>
                <p:grpSp>
                  <p:nvGrpSpPr>
                    <p:cNvPr id="590" name=""/>
                    <p:cNvGrpSpPr/>
                    <p:nvPr/>
                  </p:nvGrpSpPr>
                  <p:grpSpPr>
                    <a:xfrm>
                      <a:off y="5861722" x="1330892"/>
                      <a:ext cx="730503" cy="138072"/>
                      <a:chOff y="5861722" x="1330892"/>
                      <a:chExt cx="730503" cy="138072"/>
                    </a:xfrm>
                  </p:grpSpPr>
                  <p:sp>
                    <p:nvSpPr>
                      <p:cNvPr id="591" name="Information Box 2"/>
                      <p:cNvSpPr/>
                      <p:nvPr/>
                    </p:nvSpPr>
                    <p:spPr>
                      <a:xfrm>
                        <a:off y="5861722" x="1330892"/>
                        <a:ext cx="730503" cy="138072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138072" w="730503">
                            <a:moveTo>
                              <a:pt y="138072" x="730503"/>
                            </a:moveTo>
                            <a:lnTo>
                              <a:pt y="0" x="730503"/>
                            </a:lnTo>
                            <a:lnTo>
                              <a:pt y="0" x="0"/>
                            </a:lnTo>
                            <a:lnTo>
                              <a:pt y="138072" x="0"/>
                            </a:lnTo>
                            <a:lnTo>
                              <a:pt y="138072" x="730503"/>
                            </a:lnTo>
                            <a:close/>
                          </a:path>
                        </a:pathLst>
                      </a:custGeom>
                      <a:solidFill>
                        <a:srgbClr val="3E3938"/>
                      </a:solidFill>
                      <a:ln cap="flat" w="7600">
                        <a:solidFill>
                          <a:srgbClr val="1B918F"/>
                        </a:solidFill>
                        <a:bevel/>
                      </a:ln>
                    </p:spPr>
                  </p:sp>
                  <p:sp>
                    <p:nvSpPr>
                      <p:cNvPr id="592" name=""/>
                      <p:cNvSpPr/>
                      <p:nvPr/>
                    </p:nvSpPr>
                    <p:spPr>
                      <a:xfrm>
                        <a:off y="5861722" x="1367417"/>
                        <a:ext cx="0" cy="138072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138072" w="0" fill="none">
                            <a:moveTo>
                              <a:pt y="0" x="0"/>
                            </a:moveTo>
                            <a:lnTo>
                              <a:pt y="138072" x="0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cap="flat" w="7600">
                        <a:solidFill>
                          <a:srgbClr val="FFFFFF"/>
                        </a:solidFill>
                        <a:bevel/>
                      </a:ln>
                    </p:spPr>
                  </p:sp>
                  <p:sp>
                    <p:nvSpPr>
                      <p:cNvPr id="593" name=""/>
                      <p:cNvSpPr/>
                      <p:nvPr/>
                    </p:nvSpPr>
                    <p:spPr>
                      <a:xfrm>
                        <a:off y="5861722" x="1403942"/>
                        <a:ext cx="0" cy="138072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138072" w="0" fill="none">
                            <a:moveTo>
                              <a:pt y="0" x="0"/>
                            </a:moveTo>
                            <a:lnTo>
                              <a:pt y="138072" x="0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cap="flat" w="7600">
                        <a:solidFill>
                          <a:srgbClr val="FFFFFF"/>
                        </a:solidFill>
                        <a:bevel/>
                      </a:ln>
                    </p:spPr>
                  </p:sp>
                  <p:sp>
                    <p:nvSpPr>
                      <p:cNvPr id="594" name=""/>
                      <p:cNvSpPr/>
                      <p:nvPr/>
                    </p:nvSpPr>
                    <p:spPr>
                      <a:xfrm>
                        <a:off y="5861722" x="2024870"/>
                        <a:ext cx="0" cy="138072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138072" w="0" fill="none">
                            <a:moveTo>
                              <a:pt y="0" x="0"/>
                            </a:moveTo>
                            <a:lnTo>
                              <a:pt y="138072" x="0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cap="flat" w="7600">
                        <a:solidFill>
                          <a:srgbClr val="FFFFFF"/>
                        </a:solidFill>
                        <a:bevel/>
                      </a:ln>
                    </p:spPr>
                  </p:sp>
                  <p:sp>
                    <p:nvSpPr>
                      <p:cNvPr id="595" name=""/>
                      <p:cNvSpPr/>
                      <p:nvPr/>
                    </p:nvSpPr>
                    <p:spPr>
                      <a:xfrm>
                        <a:off y="5861722" x="1988344"/>
                        <a:ext cx="0" cy="138072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138072" w="0" fill="none">
                            <a:moveTo>
                              <a:pt y="0" x="0"/>
                            </a:moveTo>
                            <a:lnTo>
                              <a:pt y="138072" x="0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cap="flat" w="7600">
                        <a:solidFill>
                          <a:srgbClr val="FFFFFF"/>
                        </a:solidFill>
                        <a:bevel/>
                      </a:ln>
                    </p:spPr>
                  </p:sp>
                  <p:sp>
                    <p:nvSpPr>
                      <p:cNvPr id="772" name="Text 772"/>
                      <p:cNvSpPr txBox="1"/>
                      <p:nvPr/>
                    </p:nvSpPr>
                    <p:spPr>
                      <a:xfrm>
                        <a:off y="5759758" x="1330892"/>
                        <a:ext cx="730503" cy="3420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tIns="0" wrap="square" lIns="0" rIns="0" bIns="0" anchor="ctr" rtlCol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PostgriSQL</a:t>
                        </a:r>
                      </a:p>
                    </p:txBody>
                  </p:sp>
                </p:grpSp>
                <p:grpSp>
                  <p:nvGrpSpPr>
                    <p:cNvPr id="596" name=""/>
                    <p:cNvGrpSpPr/>
                    <p:nvPr/>
                  </p:nvGrpSpPr>
                  <p:grpSpPr>
                    <a:xfrm>
                      <a:off y="5861722" x="2118689"/>
                      <a:ext cx="730503" cy="138072"/>
                      <a:chOff y="5861722" x="2118689"/>
                      <a:chExt cx="730503" cy="138072"/>
                    </a:xfrm>
                  </p:grpSpPr>
                  <p:sp>
                    <p:nvSpPr>
                      <p:cNvPr id="597" name="Information Box 2"/>
                      <p:cNvSpPr/>
                      <p:nvPr/>
                    </p:nvSpPr>
                    <p:spPr>
                      <a:xfrm>
                        <a:off y="5861722" x="2118689"/>
                        <a:ext cx="730503" cy="138072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138072" w="730503">
                            <a:moveTo>
                              <a:pt y="138072" x="730503"/>
                            </a:moveTo>
                            <a:lnTo>
                              <a:pt y="0" x="730503"/>
                            </a:lnTo>
                            <a:lnTo>
                              <a:pt y="0" x="0"/>
                            </a:lnTo>
                            <a:lnTo>
                              <a:pt y="138072" x="0"/>
                            </a:lnTo>
                            <a:lnTo>
                              <a:pt y="138072" x="730503"/>
                            </a:lnTo>
                            <a:close/>
                          </a:path>
                        </a:pathLst>
                      </a:custGeom>
                      <a:solidFill>
                        <a:srgbClr val="3E3938"/>
                      </a:solidFill>
                      <a:ln cap="flat" w="7600">
                        <a:solidFill>
                          <a:srgbClr val="1B918F"/>
                        </a:solidFill>
                        <a:bevel/>
                      </a:ln>
                    </p:spPr>
                  </p:sp>
                  <p:sp>
                    <p:nvSpPr>
                      <p:cNvPr id="598" name=""/>
                      <p:cNvSpPr/>
                      <p:nvPr/>
                    </p:nvSpPr>
                    <p:spPr>
                      <a:xfrm>
                        <a:off y="5861722" x="2155214"/>
                        <a:ext cx="0" cy="138072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138072" w="0" fill="none">
                            <a:moveTo>
                              <a:pt y="0" x="0"/>
                            </a:moveTo>
                            <a:lnTo>
                              <a:pt y="138072" x="0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cap="flat" w="7600">
                        <a:solidFill>
                          <a:srgbClr val="FFFFFF"/>
                        </a:solidFill>
                        <a:bevel/>
                      </a:ln>
                    </p:spPr>
                  </p:sp>
                  <p:sp>
                    <p:nvSpPr>
                      <p:cNvPr id="599" name=""/>
                      <p:cNvSpPr/>
                      <p:nvPr/>
                    </p:nvSpPr>
                    <p:spPr>
                      <a:xfrm>
                        <a:off y="5861722" x="2191739"/>
                        <a:ext cx="0" cy="138072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138072" w="0" fill="none">
                            <a:moveTo>
                              <a:pt y="0" x="0"/>
                            </a:moveTo>
                            <a:lnTo>
                              <a:pt y="138072" x="0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cap="flat" w="7600">
                        <a:solidFill>
                          <a:srgbClr val="FFFFFF"/>
                        </a:solidFill>
                        <a:bevel/>
                      </a:ln>
                    </p:spPr>
                  </p:sp>
                  <p:sp>
                    <p:nvSpPr>
                      <p:cNvPr id="600" name=""/>
                      <p:cNvSpPr/>
                      <p:nvPr/>
                    </p:nvSpPr>
                    <p:spPr>
                      <a:xfrm>
                        <a:off y="5861722" x="2812666"/>
                        <a:ext cx="0" cy="138072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138072" w="0" fill="none">
                            <a:moveTo>
                              <a:pt y="0" x="0"/>
                            </a:moveTo>
                            <a:lnTo>
                              <a:pt y="138072" x="0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cap="flat" w="7600">
                        <a:solidFill>
                          <a:srgbClr val="FFFFFF"/>
                        </a:solidFill>
                        <a:bevel/>
                      </a:ln>
                    </p:spPr>
                  </p:sp>
                  <p:sp>
                    <p:nvSpPr>
                      <p:cNvPr id="601" name=""/>
                      <p:cNvSpPr/>
                      <p:nvPr/>
                    </p:nvSpPr>
                    <p:spPr>
                      <a:xfrm>
                        <a:off y="5861722" x="2776141"/>
                        <a:ext cx="0" cy="138072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138072" w="0" fill="none">
                            <a:moveTo>
                              <a:pt y="0" x="0"/>
                            </a:moveTo>
                            <a:lnTo>
                              <a:pt y="138072" x="0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cap="flat" w="7600">
                        <a:solidFill>
                          <a:srgbClr val="FFFFFF"/>
                        </a:solidFill>
                        <a:bevel/>
                      </a:ln>
                    </p:spPr>
                  </p:sp>
                  <p:sp>
                    <p:nvSpPr>
                      <p:cNvPr id="773" name="Text 773"/>
                      <p:cNvSpPr txBox="1"/>
                      <p:nvPr/>
                    </p:nvSpPr>
                    <p:spPr>
                      <a:xfrm>
                        <a:off y="5759758" x="2118689"/>
                        <a:ext cx="730503" cy="3420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tIns="0" wrap="square" lIns="0" rIns="0" bIns="0" anchor="ctr" rtlCol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MySQL</a:t>
                        </a:r>
                      </a:p>
                    </p:txBody>
                  </p:sp>
                </p:grpSp>
              </p:grpSp>
              <p:grpSp>
                <p:nvGrpSpPr>
                  <p:cNvPr id="602" name=""/>
                  <p:cNvGrpSpPr/>
                  <p:nvPr/>
                </p:nvGrpSpPr>
                <p:grpSpPr>
                  <a:xfrm>
                    <a:off y="4983274" x="1259275"/>
                    <a:ext cx="1697343" cy="405342"/>
                    <a:chOff y="4983274" x="1259275"/>
                    <a:chExt cx="1697343" cy="405342"/>
                  </a:xfrm>
                </p:grpSpPr>
                <p:grpSp>
                  <p:nvGrpSpPr>
                    <p:cNvPr id="603" name=""/>
                    <p:cNvGrpSpPr/>
                    <p:nvPr/>
                  </p:nvGrpSpPr>
                  <p:grpSpPr>
                    <a:xfrm>
                      <a:off y="4983274" x="1259275"/>
                      <a:ext cx="1697343" cy="405342"/>
                      <a:chOff y="4983274" x="1259275"/>
                      <a:chExt cx="1697343" cy="405342"/>
                    </a:xfrm>
                  </p:grpSpPr>
                  <p:grpSp>
                    <p:nvGrpSpPr>
                      <p:cNvPr id="604" name="Text Box 12"/>
                      <p:cNvGrpSpPr/>
                      <p:nvPr/>
                    </p:nvGrpSpPr>
                    <p:grpSpPr>
                      <a:xfrm>
                        <a:off y="4983274" x="1259275"/>
                        <a:ext cx="1697343" cy="405342"/>
                        <a:chOff y="4983274" x="1259275"/>
                        <a:chExt cx="1697343" cy="405342"/>
                      </a:xfrm>
                    </p:grpSpPr>
                    <p:sp>
                      <p:nvSpPr>
                        <p:cNvPr id="605" name=""/>
                        <p:cNvSpPr/>
                        <p:nvPr/>
                      </p:nvSpPr>
                      <p:spPr>
                        <a:xfrm>
                          <a:off y="5160615" x="1259275"/>
                          <a:ext cx="1697343" cy="228000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228000" w="1697343">
                              <a:moveTo>
                                <a:pt y="0" x="0"/>
                              </a:moveTo>
                              <a:lnTo>
                                <a:pt y="0" x="1697343"/>
                              </a:lnTo>
                              <a:lnTo>
                                <a:pt y="228000" x="1697343"/>
                              </a:lnTo>
                              <a:lnTo>
                                <a:pt y="228000" x="0"/>
                              </a:lnTo>
                              <a:lnTo>
                                <a:pt y="0" x="0"/>
                              </a:lnTo>
                              <a:close/>
                            </a:path>
                          </a:pathLst>
                        </a:custGeom>
                        <a:noFill/>
                        <a:ln cap="flat" w="7600">
                          <a:solidFill>
                            <a:srgbClr val="C0C0C0"/>
                          </a:solidFill>
                          <a:bevel/>
                        </a:ln>
                      </p:spPr>
                    </p:sp>
                    <p:sp>
                      <p:nvSpPr>
                        <p:cNvPr id="606" name=""/>
                        <p:cNvSpPr/>
                        <p:nvPr/>
                      </p:nvSpPr>
                      <p:spPr>
                        <a:xfrm>
                          <a:off y="4983274" x="1259275"/>
                          <a:ext cx="1697343" cy="177341"/>
                        </a:xfrm>
                        <a:custGeom>
                          <a:avLst/>
                          <a:gdLst/>
                          <a:ahLst/>
                          <a:cxnLst/>
                          <a:rect t="t" b="b" l="l" r="r"/>
                          <a:pathLst>
                            <a:path h="177341" w="1697343">
                              <a:moveTo>
                                <a:pt y="0" x="0"/>
                              </a:moveTo>
                              <a:lnTo>
                                <a:pt y="0" x="1697343"/>
                              </a:lnTo>
                              <a:lnTo>
                                <a:pt y="177341" x="1697343"/>
                              </a:lnTo>
                              <a:lnTo>
                                <a:pt y="177341" x="0"/>
                              </a:lnTo>
                              <a:lnTo>
                                <a:pt y="0" x="0"/>
                              </a:lnTo>
                              <a:close/>
                            </a:path>
                          </a:pathLst>
                        </a:custGeom>
                        <a:gradFill>
                          <a:gsLst>
                            <a:gs pos="0">
                              <a:srgbClr val="83B3E3"/>
                            </a:gs>
                            <a:gs pos="92000">
                              <a:srgbClr val="65A6DF"/>
                            </a:gs>
                            <a:gs pos="100000">
                              <a:srgbClr val="3191D1"/>
                            </a:gs>
                          </a:gsLst>
                          <a:path path="rect">
                            <a:fillToRect b="100000" r="100000"/>
                          </a:path>
                          <a:tileRect t="-100000" l="-100000"/>
                        </a:gradFill>
                        <a:ln cap="flat" w="7600">
                          <a:solidFill>
                            <a:srgbClr val="3BA0BB"/>
                          </a:solidFill>
                          <a:bevel/>
                        </a:ln>
                      </p:spPr>
                      <p:txBody>
                        <a:bodyPr tIns="0" wrap="square" lIns="36000" rIns="36000" bIns="0" anchor="ctr" rtlCol="0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1064">
                              <a:solidFill>
                                <a:srgbClr val="FFFFFF"/>
                              </a:solidFill>
                              <a:latin typeface="Arial"/>
                            </a:rPr>
                            <a:t>国网业务支撑系统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607" name=""/>
                    <p:cNvGrpSpPr/>
                    <p:nvPr/>
                  </p:nvGrpSpPr>
                  <p:grpSpPr>
                    <a:xfrm>
                      <a:off y="5183415" x="1407021"/>
                      <a:ext cx="1401849" cy="182400"/>
                      <a:chOff y="5183415" x="1407021"/>
                      <a:chExt cx="1401849" cy="182400"/>
                    </a:xfrm>
                  </p:grpSpPr>
                  <p:sp>
                    <p:nvSpPr>
                      <p:cNvPr id="608" name="Basic Rectangle"/>
                      <p:cNvSpPr/>
                      <p:nvPr/>
                    </p:nvSpPr>
                    <p:spPr>
                      <a:xfrm>
                        <a:off y="5183415" x="1407022"/>
                        <a:ext cx="343766" cy="182400"/>
                      </a:xfrm>
                      <a:custGeom>
                        <a:avLst/>
                        <a:gdLst>
                          <a:gd fmla="*/ 0 w 343766" name="connsiteX0"/>
                          <a:gd fmla="*/ 91200 h 182400" name="connsiteY0"/>
                          <a:gd fmla="*/ 171883 w 343766" name="connsiteX1"/>
                          <a:gd fmla="*/ 0 h 182400" name="connsiteY1"/>
                          <a:gd fmla="*/ 343766 w 343766" name="connsiteX2"/>
                          <a:gd fmla="*/ 91200 h 182400" name="connsiteY2"/>
                          <a:gd fmla="*/ 171883 w 343766" name="connsiteX3"/>
                          <a:gd fmla="*/ 182400 h 182400" name="connsiteY3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</a:cxnLst>
                        <a:rect t="t" b="b" l="l" r="r"/>
                        <a:pathLst>
                          <a:path h="182400" w="343766">
                            <a:moveTo>
                              <a:pt y="0" x="0"/>
                            </a:moveTo>
                            <a:lnTo>
                              <a:pt y="0" x="343766"/>
                            </a:lnTo>
                            <a:lnTo>
                              <a:pt y="182400" x="343766"/>
                            </a:lnTo>
                            <a:lnTo>
                              <a:pt y="1824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solidFill>
                        <a:srgbClr val="1BBC9D"/>
                      </a:solidFill>
                      <a:ln cap="flat" w="7600">
                        <a:solidFill>
                          <a:srgbClr val="1BBC9D"/>
                        </a:solidFill>
                        <a:bevel/>
                      </a:ln>
                    </p:spPr>
                    <p:txBody>
                      <a:bodyPr tIns="0" wrap="square" lIns="0" rIns="0" bIns="0" anchor="ctr" rtlCol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760">
                            <a:solidFill>
                              <a:srgbClr val="FFFFFF"/>
                            </a:solidFill>
                            <a:latin typeface="Arial"/>
                          </a:rPr>
                          <a:t>应用</a:t>
                        </a:r>
                      </a:p>
                    </p:txBody>
                  </p:sp>
                  <p:sp>
                    <p:nvSpPr>
                      <p:cNvPr id="609" name="Basic Rectangle"/>
                      <p:cNvSpPr/>
                      <p:nvPr/>
                    </p:nvSpPr>
                    <p:spPr>
                      <a:xfrm>
                        <a:off y="5183415" x="1936063"/>
                        <a:ext cx="343766" cy="182400"/>
                      </a:xfrm>
                      <a:custGeom>
                        <a:avLst/>
                        <a:gdLst>
                          <a:gd fmla="*/ 0 w 343766" name="connsiteX0"/>
                          <a:gd fmla="*/ 91200 h 182400" name="connsiteY0"/>
                          <a:gd fmla="*/ 171883 w 343766" name="connsiteX1"/>
                          <a:gd fmla="*/ 0 h 182400" name="connsiteY1"/>
                          <a:gd fmla="*/ 343766 w 343766" name="connsiteX2"/>
                          <a:gd fmla="*/ 91200 h 182400" name="connsiteY2"/>
                          <a:gd fmla="*/ 171883 w 343766" name="connsiteX3"/>
                          <a:gd fmla="*/ 182400 h 182400" name="connsiteY3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</a:cxnLst>
                        <a:rect t="t" b="b" l="l" r="r"/>
                        <a:pathLst>
                          <a:path h="182400" w="343766">
                            <a:moveTo>
                              <a:pt y="0" x="0"/>
                            </a:moveTo>
                            <a:lnTo>
                              <a:pt y="0" x="343766"/>
                            </a:lnTo>
                            <a:lnTo>
                              <a:pt y="182400" x="343766"/>
                            </a:lnTo>
                            <a:lnTo>
                              <a:pt y="1824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solidFill>
                        <a:srgbClr val="1BBC9D"/>
                      </a:solidFill>
                      <a:ln cap="flat" w="7600">
                        <a:solidFill>
                          <a:srgbClr val="1BBC9D"/>
                        </a:solidFill>
                        <a:bevel/>
                      </a:ln>
                    </p:spPr>
                    <p:txBody>
                      <a:bodyPr tIns="0" wrap="square" lIns="0" rIns="0" bIns="0" anchor="ctr" rtlCol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760">
                            <a:solidFill>
                              <a:srgbClr val="FFFFFF"/>
                            </a:solidFill>
                            <a:latin typeface="Arial"/>
                          </a:rPr>
                          <a:t>应用</a:t>
                        </a:r>
                      </a:p>
                    </p:txBody>
                  </p:sp>
                  <p:sp>
                    <p:nvSpPr>
                      <p:cNvPr id="610" name="Basic Rectangle"/>
                      <p:cNvSpPr/>
                      <p:nvPr/>
                    </p:nvSpPr>
                    <p:spPr>
                      <a:xfrm>
                        <a:off y="5183415" x="2465104"/>
                        <a:ext cx="343766" cy="182400"/>
                      </a:xfrm>
                      <a:custGeom>
                        <a:avLst/>
                        <a:gdLst>
                          <a:gd fmla="*/ 0 w 343766" name="connsiteX0"/>
                          <a:gd fmla="*/ 91200 h 182400" name="connsiteY0"/>
                          <a:gd fmla="*/ 171883 w 343766" name="connsiteX1"/>
                          <a:gd fmla="*/ 0 h 182400" name="connsiteY1"/>
                          <a:gd fmla="*/ 343766 w 343766" name="connsiteX2"/>
                          <a:gd fmla="*/ 91200 h 182400" name="connsiteY2"/>
                          <a:gd fmla="*/ 171883 w 343766" name="connsiteX3"/>
                          <a:gd fmla="*/ 182400 h 182400" name="connsiteY3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</a:cxnLst>
                        <a:rect t="t" b="b" l="l" r="r"/>
                        <a:pathLst>
                          <a:path h="182400" w="343766">
                            <a:moveTo>
                              <a:pt y="0" x="0"/>
                            </a:moveTo>
                            <a:lnTo>
                              <a:pt y="0" x="343766"/>
                            </a:lnTo>
                            <a:lnTo>
                              <a:pt y="182400" x="343766"/>
                            </a:lnTo>
                            <a:lnTo>
                              <a:pt y="1824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solidFill>
                        <a:srgbClr val="1BBC9D"/>
                      </a:solidFill>
                      <a:ln cap="flat" w="7600">
                        <a:solidFill>
                          <a:srgbClr val="1BBC9D"/>
                        </a:solidFill>
                        <a:bevel/>
                      </a:ln>
                    </p:spPr>
                    <p:txBody>
                      <a:bodyPr tIns="0" wrap="square" lIns="0" rIns="0" bIns="0" anchor="ctr" rtlCol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760">
                            <a:solidFill>
                              <a:srgbClr val="FFFFFF"/>
                            </a:solidFill>
                            <a:latin typeface="Arial"/>
                          </a:rPr>
                          <a:t>应用</a:t>
                        </a:r>
                      </a:p>
                    </p:txBody>
                  </p:sp>
                </p:grpSp>
              </p:grpSp>
              <p:grpSp>
                <p:nvGrpSpPr>
                  <p:cNvPr id="611" name=""/>
                  <p:cNvGrpSpPr/>
                  <p:nvPr/>
                </p:nvGrpSpPr>
                <p:grpSpPr>
                  <a:xfrm>
                    <a:off y="4825562" x="781725"/>
                    <a:ext cx="2275158" cy="1429454"/>
                    <a:chOff y="4825562" x="781725"/>
                    <a:chExt cx="2275158" cy="1429454"/>
                  </a:xfrm>
                </p:grpSpPr>
                <p:grpSp>
                  <p:nvGrpSpPr>
                    <p:cNvPr id="612" name="Note"/>
                    <p:cNvGrpSpPr/>
                    <p:nvPr/>
                  </p:nvGrpSpPr>
                  <p:grpSpPr>
                    <a:xfrm>
                      <a:off y="4825562" x="781724"/>
                      <a:ext cx="346946" cy="1429454"/>
                      <a:chOff y="4825562" x="781724"/>
                      <a:chExt cx="346946" cy="1429454"/>
                    </a:xfrm>
                  </p:grpSpPr>
                  <p:sp>
                    <p:nvSpPr>
                      <p:cNvPr id="613" name=""/>
                      <p:cNvSpPr/>
                      <p:nvPr/>
                    </p:nvSpPr>
                    <p:spPr>
                      <a:xfrm>
                        <a:off y="4825562" x="781724"/>
                        <a:ext cx="346946" cy="1429454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1429454" w="346946" fill="none">
                            <a:moveTo>
                              <a:pt y="714727" x="173473"/>
                            </a:moveTo>
                            <a:moveTo>
                              <a:pt y="714727" x="173473"/>
                            </a:moveTo>
                            <a:moveTo>
                              <a:pt y="714727" x="173473"/>
                            </a:moveTo>
                            <a:moveTo>
                              <a:pt y="714727" x="173473"/>
                            </a:moveTo>
                            <a:moveTo>
                              <a:pt y="714727" x="173473"/>
                            </a:moveTo>
                            <a:moveTo>
                              <a:pt y="714727" x="173473"/>
                            </a:moveTo>
                            <a:moveTo>
                              <a:pt y="714727" x="173473"/>
                            </a:moveTo>
                            <a:moveTo>
                              <a:pt y="714727" x="173473"/>
                            </a:moveTo>
                          </a:path>
                        </a:pathLst>
                      </a:custGeom>
                      <a:solidFill>
                        <a:srgbClr val="3A526B"/>
                      </a:solidFill>
                      <a:ln cap="flat" w="7600">
                        <a:solidFill>
                          <a:srgbClr val="3A526B"/>
                        </a:solidFill>
                        <a:bevel/>
                      </a:ln>
                    </p:spPr>
                  </p:sp>
                  <p:sp>
                    <p:nvSpPr>
                      <p:cNvPr id="614" name=""/>
                      <p:cNvSpPr/>
                      <p:nvPr/>
                    </p:nvSpPr>
                    <p:spPr>
                      <a:xfrm>
                        <a:off y="4825562" x="781724"/>
                        <a:ext cx="346946" cy="1429454"/>
                      </a:xfrm>
                      <a:custGeom>
                        <a:avLst/>
                        <a:gdLst/>
                        <a:ahLst/>
                        <a:cxnLst/>
                        <a:rect t="t" b="b" l="l" r="r"/>
                        <a:pathLst>
                          <a:path h="1429454" w="346946" stroke="false">
                            <a:moveTo>
                              <a:pt y="0" x="0"/>
                            </a:moveTo>
                            <a:lnTo>
                              <a:pt y="1429454" x="0"/>
                            </a:lnTo>
                            <a:lnTo>
                              <a:pt y="1429454" x="346946"/>
                            </a:lnTo>
                            <a:lnTo>
                              <a:pt y="416924" x="346946"/>
                            </a:lnTo>
                            <a:lnTo>
                              <a:pt y="0" x="298311"/>
                            </a:lnTo>
                            <a:lnTo>
                              <a:pt y="0" x="0"/>
                            </a:lnTo>
                            <a:close/>
                          </a:path>
                          <a:path h="1429454" w="346946" fill="none">
                            <a:moveTo>
                              <a:pt y="0" x="0"/>
                            </a:moveTo>
                            <a:lnTo>
                              <a:pt y="1429454" x="0"/>
                            </a:lnTo>
                            <a:lnTo>
                              <a:pt y="1429454" x="346946"/>
                            </a:lnTo>
                            <a:lnTo>
                              <a:pt y="416924" x="346946"/>
                            </a:lnTo>
                            <a:lnTo>
                              <a:pt y="0" x="298311"/>
                            </a:lnTo>
                            <a:lnTo>
                              <a:pt y="0" x="0"/>
                            </a:lnTo>
                            <a:close/>
                            <a:moveTo>
                              <a:pt y="416924" x="346946"/>
                            </a:moveTo>
                            <a:lnTo>
                              <a:pt y="416924" x="298311"/>
                            </a:lnTo>
                            <a:lnTo>
                              <a:pt y="0" x="298311"/>
                            </a:lnTo>
                          </a:path>
                        </a:pathLst>
                      </a:custGeom>
                      <a:solidFill>
                        <a:srgbClr val="3A526B"/>
                      </a:solidFill>
                      <a:ln cap="flat" w="7600">
                        <a:solidFill>
                          <a:srgbClr val="3A526B"/>
                        </a:solidFill>
                        <a:bevel/>
                      </a:ln>
                    </p:spPr>
                    <p:txBody>
                      <a:bodyPr tIns="0" wrap="square" lIns="0" rIns="0" bIns="0" anchor="ctr" rtlCol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1064">
                            <a:solidFill>
                              <a:srgbClr val="FFFFFF"/>
                            </a:solidFill>
                            <a:latin typeface="Arial"/>
                          </a:rPr>
                          <a:t>业</a:t>
                        </a:r>
                      </a:p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1064">
                            <a:solidFill>
                              <a:srgbClr val="FFFFFF"/>
                            </a:solidFill>
                            <a:latin typeface="Arial"/>
                          </a:rPr>
                          <a:t>务</a:t>
                        </a:r>
                      </a:p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1064">
                            <a:solidFill>
                              <a:srgbClr val="FFFFFF"/>
                            </a:solidFill>
                            <a:latin typeface="Arial"/>
                          </a:rPr>
                          <a:t>中</a:t>
                        </a:r>
                      </a:p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1064">
                            <a:solidFill>
                              <a:srgbClr val="FFFFFF"/>
                            </a:solidFill>
                            <a:latin typeface="Arial"/>
                          </a:rPr>
                          <a:t>台</a:t>
                        </a:r>
                      </a:p>
                    </p:txBody>
                  </p:sp>
                </p:grpSp>
                <p:grpSp>
                  <p:nvGrpSpPr>
                    <p:cNvPr id="615" name=""/>
                    <p:cNvGrpSpPr/>
                    <p:nvPr/>
                  </p:nvGrpSpPr>
                  <p:grpSpPr>
                    <a:xfrm>
                      <a:off y="4825562" x="781725"/>
                      <a:ext cx="2275158" cy="1429454"/>
                      <a:chOff y="4825562" x="781725"/>
                      <a:chExt cx="2275158" cy="1429454"/>
                    </a:xfrm>
                  </p:grpSpPr>
                  <p:sp>
                    <p:nvSpPr>
                      <p:cNvPr id="616" name="Multi-Style Rectangle"/>
                      <p:cNvSpPr/>
                      <p:nvPr/>
                    </p:nvSpPr>
                    <p:spPr>
                      <a:xfrm>
                        <a:off y="4825562" x="781725"/>
                        <a:ext cx="2275158" cy="1429454"/>
                      </a:xfrm>
                      <a:custGeom>
                        <a:avLst/>
                        <a:gdLst>
                          <a:gd fmla="*/ 1137579 w 2275158" name="connsiteX0"/>
                          <a:gd fmla="*/ 714727 h 1429454" name="connsiteY0"/>
                          <a:gd fmla="*/ 0 w 2275158" name="connsiteX1"/>
                          <a:gd fmla="*/ 714727 h 1429454" name="connsiteY1"/>
                          <a:gd fmla="*/ 1137579 w 2275158" name="connsiteX2"/>
                          <a:gd fmla="*/ 0 h 1429454" name="connsiteY2"/>
                          <a:gd fmla="*/ 2275158 w 2275158" name="connsiteX3"/>
                          <a:gd fmla="*/ 714727 h 1429454" name="connsiteY3"/>
                          <a:gd fmla="*/ 1137579 w 2275158" name="connsiteX4"/>
                          <a:gd fmla="*/ 1429454 h 1429454" name="connsiteY4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  <a:cxn ang="0">
                            <a:pos y="connsiteY4" x="connsiteX4"/>
                          </a:cxn>
                        </a:cxnLst>
                        <a:pathLst>
                          <a:path h="1429454" w="2275158">
                            <a:moveTo>
                              <a:pt y="0" x="91200"/>
                            </a:moveTo>
                            <a:lnTo>
                              <a:pt y="0" x="2183958"/>
                            </a:lnTo>
                            <a:cubicBezTo>
                              <a:pt y="0" x="2234328"/>
                              <a:pt y="40830" x="2275158"/>
                              <a:pt y="91200" x="2275158"/>
                            </a:cubicBezTo>
                            <a:lnTo>
                              <a:pt y="1338254" x="2275158"/>
                            </a:lnTo>
                            <a:cubicBezTo>
                              <a:pt y="1388623" x="2275158"/>
                              <a:pt y="1429454" x="2234328"/>
                              <a:pt y="1429454" x="2183958"/>
                            </a:cubicBezTo>
                            <a:lnTo>
                              <a:pt y="1429454" x="91200"/>
                            </a:lnTo>
                            <a:cubicBezTo>
                              <a:pt y="1429454" x="40830"/>
                              <a:pt y="1388623" x="0"/>
                              <a:pt y="1338254" x="0"/>
                            </a:cubicBezTo>
                            <a:lnTo>
                              <a:pt y="91200" x="0"/>
                            </a:lnTo>
                            <a:cubicBezTo>
                              <a:pt y="40830" x="0"/>
                              <a:pt y="0" x="40830"/>
                              <a:pt y="0" x="91200"/>
                            </a:cubicBezTo>
                            <a:close/>
                          </a:path>
                        </a:pathLst>
                      </a:custGeom>
                      <a:noFill/>
                      <a:ln cap="flat" w="7600">
                        <a:solidFill>
                          <a:srgbClr val="808080"/>
                        </a:solidFill>
                        <a:bevel/>
                      </a:ln>
                      <a:effectLst>
                        <a:outerShdw rotWithShape="0" blurRad="0" dir="2700000" dist="21496" algn="tl">
                          <a:srgbClr val="000000">
                            <a:alpha val="20000"/>
                          </a:srgbClr>
                        </a:outerShdw>
                      </a:effectLst>
                    </p:spPr>
                  </p:sp>
                </p:grpSp>
              </p:grpSp>
            </p:grpSp>
            <p:grpSp>
              <p:nvGrpSpPr>
                <p:cNvPr id="617" name=""/>
                <p:cNvGrpSpPr/>
                <p:nvPr/>
              </p:nvGrpSpPr>
              <p:grpSpPr>
                <a:xfrm>
                  <a:off y="4825562" x="3789201"/>
                  <a:ext cx="4934524" cy="1429454"/>
                  <a:chOff y="4825562" x="3789201"/>
                  <a:chExt cx="4934524" cy="1429454"/>
                </a:xfrm>
              </p:grpSpPr>
              <p:grpSp>
                <p:nvGrpSpPr>
                  <p:cNvPr id="618" name=""/>
                  <p:cNvGrpSpPr/>
                  <p:nvPr/>
                </p:nvGrpSpPr>
                <p:grpSpPr>
                  <a:xfrm>
                    <a:off y="4866417" x="4214332"/>
                    <a:ext cx="1697343" cy="1347745"/>
                    <a:chOff y="4866417" x="4214332"/>
                    <a:chExt cx="1697343" cy="1347745"/>
                  </a:xfrm>
                </p:grpSpPr>
                <p:grpSp>
                  <p:nvGrpSpPr>
                    <p:cNvPr id="619" name=""/>
                    <p:cNvGrpSpPr/>
                    <p:nvPr/>
                  </p:nvGrpSpPr>
                  <p:grpSpPr>
                    <a:xfrm>
                      <a:off y="5808819" x="4214332"/>
                      <a:ext cx="1697343" cy="405342"/>
                      <a:chOff y="5808819" x="4214332"/>
                      <a:chExt cx="1697343" cy="405342"/>
                    </a:xfrm>
                  </p:grpSpPr>
                  <p:grpSp>
                    <p:nvGrpSpPr>
                      <p:cNvPr id="620" name="Text Box 12"/>
                      <p:cNvGrpSpPr/>
                      <p:nvPr/>
                    </p:nvGrpSpPr>
                    <p:grpSpPr>
                      <a:xfrm>
                        <a:off y="5808819" x="4214332"/>
                        <a:ext cx="1697343" cy="405342"/>
                        <a:chOff y="5808819" x="4214332"/>
                        <a:chExt cx="1697343" cy="405342"/>
                      </a:xfrm>
                    </p:grpSpPr>
                    <p:sp>
                      <p:nvSpPr>
                        <p:cNvPr id="621" name=""/>
                        <p:cNvSpPr/>
                        <p:nvPr/>
                      </p:nvSpPr>
                      <p:spPr>
                        <a:xfrm>
                          <a:off y="5986160" x="4214332"/>
                          <a:ext cx="1697343" cy="228001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228001" w="1697343">
                              <a:moveTo>
                                <a:pt y="0" x="0"/>
                              </a:moveTo>
                              <a:lnTo>
                                <a:pt y="0" x="1697343"/>
                              </a:lnTo>
                              <a:lnTo>
                                <a:pt y="228001" x="1697343"/>
                              </a:lnTo>
                              <a:lnTo>
                                <a:pt y="228001" x="0"/>
                              </a:lnTo>
                              <a:lnTo>
                                <a:pt y="0" x="0"/>
                              </a:lnTo>
                              <a:close/>
                            </a:path>
                          </a:pathLst>
                        </a:custGeom>
                        <a:noFill/>
                        <a:ln cap="flat" w="7600">
                          <a:solidFill>
                            <a:srgbClr val="C0C0C0"/>
                          </a:solidFill>
                          <a:bevel/>
                        </a:ln>
                      </p:spPr>
                    </p:sp>
                    <p:sp>
                      <p:nvSpPr>
                        <p:cNvPr id="622" name=""/>
                        <p:cNvSpPr/>
                        <p:nvPr/>
                      </p:nvSpPr>
                      <p:spPr>
                        <a:xfrm>
                          <a:off y="5808819" x="4214332"/>
                          <a:ext cx="1697343" cy="177341"/>
                        </a:xfrm>
                        <a:custGeom>
                          <a:avLst/>
                          <a:gdLst/>
                          <a:ahLst/>
                          <a:cxnLst/>
                          <a:rect t="t" b="b" l="l" r="r"/>
                          <a:pathLst>
                            <a:path h="177341" w="1697343">
                              <a:moveTo>
                                <a:pt y="0" x="0"/>
                              </a:moveTo>
                              <a:lnTo>
                                <a:pt y="0" x="1697343"/>
                              </a:lnTo>
                              <a:lnTo>
                                <a:pt y="177341" x="1697343"/>
                              </a:lnTo>
                              <a:lnTo>
                                <a:pt y="177341" x="0"/>
                              </a:lnTo>
                              <a:lnTo>
                                <a:pt y="0" x="0"/>
                              </a:lnTo>
                              <a:close/>
                            </a:path>
                          </a:pathLst>
                        </a:custGeom>
                        <a:gradFill>
                          <a:gsLst>
                            <a:gs pos="0">
                              <a:srgbClr val="83B3E3"/>
                            </a:gs>
                            <a:gs pos="92000">
                              <a:srgbClr val="65A6DF"/>
                            </a:gs>
                            <a:gs pos="100000">
                              <a:srgbClr val="3191D1"/>
                            </a:gs>
                          </a:gsLst>
                          <a:path path="rect">
                            <a:fillToRect b="100000" r="100000"/>
                          </a:path>
                          <a:tileRect t="-100000" l="-100000"/>
                        </a:gradFill>
                        <a:ln cap="flat" w="7600">
                          <a:solidFill>
                            <a:srgbClr val="3BA0BB"/>
                          </a:solidFill>
                          <a:bevel/>
                        </a:ln>
                      </p:spPr>
                      <p:txBody>
                        <a:bodyPr tIns="0" wrap="square" lIns="36000" rIns="36000" bIns="0" anchor="ctr" rtlCol="0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1064">
                              <a:solidFill>
                                <a:srgbClr val="FFFFFF"/>
                              </a:solidFill>
                              <a:latin typeface="Arial"/>
                            </a:rPr>
                            <a:t>贴源层</a:t>
                          </a:r>
                        </a:p>
                      </p:txBody>
                    </p:sp>
                  </p:grpSp>
                  <p:grpSp>
                    <p:nvGrpSpPr>
                      <p:cNvPr id="623" name=""/>
                      <p:cNvGrpSpPr/>
                      <p:nvPr/>
                    </p:nvGrpSpPr>
                    <p:grpSpPr>
                      <a:xfrm>
                        <a:off y="6031125" x="4285950"/>
                        <a:ext cx="730502" cy="138072"/>
                        <a:chOff y="6031125" x="4285950"/>
                        <a:chExt cx="730502" cy="138072"/>
                      </a:xfrm>
                    </p:grpSpPr>
                    <p:sp>
                      <p:nvSpPr>
                        <p:cNvPr id="624" name="Information Box 2"/>
                        <p:cNvSpPr/>
                        <p:nvPr/>
                      </p:nvSpPr>
                      <p:spPr>
                        <a:xfrm>
                          <a:off y="6031125" x="4285950"/>
                          <a:ext cx="730502" cy="138072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38072" w="730502">
                              <a:moveTo>
                                <a:pt y="138072" x="730502"/>
                              </a:moveTo>
                              <a:lnTo>
                                <a:pt y="0" x="730502"/>
                              </a:lnTo>
                              <a:lnTo>
                                <a:pt y="0" x="0"/>
                              </a:lnTo>
                              <a:lnTo>
                                <a:pt y="138072" x="0"/>
                              </a:lnTo>
                              <a:lnTo>
                                <a:pt y="138072" x="73050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E3938"/>
                        </a:solidFill>
                        <a:ln cap="flat" w="7600">
                          <a:solidFill>
                            <a:srgbClr val="1B918F"/>
                          </a:solidFill>
                          <a:bevel/>
                        </a:ln>
                      </p:spPr>
                    </p:sp>
                    <p:sp>
                      <p:nvSpPr>
                        <p:cNvPr id="625" name=""/>
                        <p:cNvSpPr/>
                        <p:nvPr/>
                      </p:nvSpPr>
                      <p:spPr>
                        <a:xfrm>
                          <a:off y="6031125" x="4322475"/>
                          <a:ext cx="0" cy="138072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38072" w="0" fill="none">
                              <a:moveTo>
                                <a:pt y="0" x="0"/>
                              </a:moveTo>
                              <a:lnTo>
                                <a:pt y="138072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626" name=""/>
                        <p:cNvSpPr/>
                        <p:nvPr/>
                      </p:nvSpPr>
                      <p:spPr>
                        <a:xfrm>
                          <a:off y="6031125" x="4359000"/>
                          <a:ext cx="0" cy="138072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38072" w="0" fill="none">
                              <a:moveTo>
                                <a:pt y="0" x="0"/>
                              </a:moveTo>
                              <a:lnTo>
                                <a:pt y="138072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627" name=""/>
                        <p:cNvSpPr/>
                        <p:nvPr/>
                      </p:nvSpPr>
                      <p:spPr>
                        <a:xfrm>
                          <a:off y="6031125" x="4979927"/>
                          <a:ext cx="0" cy="138072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38072" w="0" fill="none">
                              <a:moveTo>
                                <a:pt y="0" x="0"/>
                              </a:moveTo>
                              <a:lnTo>
                                <a:pt y="138072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628" name=""/>
                        <p:cNvSpPr/>
                        <p:nvPr/>
                      </p:nvSpPr>
                      <p:spPr>
                        <a:xfrm>
                          <a:off y="6031125" x="4943402"/>
                          <a:ext cx="0" cy="138072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38072" w="0" fill="none">
                              <a:moveTo>
                                <a:pt y="0" x="0"/>
                              </a:moveTo>
                              <a:lnTo>
                                <a:pt y="138072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774" name="Text 774"/>
                        <p:cNvSpPr txBox="1"/>
                        <p:nvPr/>
                      </p:nvSpPr>
                      <p:spPr>
                        <a:xfrm>
                          <a:off y="5929161" x="4285950"/>
                          <a:ext cx="730502" cy="34200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tIns="0" wrap="square" lIns="0" rIns="0" bIns="0" anchor="ctr" rtlCol="0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PostgriSQL</a:t>
                          </a:r>
                        </a:p>
                      </p:txBody>
                    </p:sp>
                  </p:grpSp>
                  <p:grpSp>
                    <p:nvGrpSpPr>
                      <p:cNvPr id="629" name=""/>
                      <p:cNvGrpSpPr/>
                      <p:nvPr/>
                    </p:nvGrpSpPr>
                    <p:grpSpPr>
                      <a:xfrm>
                        <a:off y="6031125" x="5073746"/>
                        <a:ext cx="730502" cy="138072"/>
                        <a:chOff y="6031125" x="5073746"/>
                        <a:chExt cx="730502" cy="138072"/>
                      </a:xfrm>
                    </p:grpSpPr>
                    <p:sp>
                      <p:nvSpPr>
                        <p:cNvPr id="630" name="Information Box 2"/>
                        <p:cNvSpPr/>
                        <p:nvPr/>
                      </p:nvSpPr>
                      <p:spPr>
                        <a:xfrm>
                          <a:off y="6031125" x="5073746"/>
                          <a:ext cx="730502" cy="138072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38072" w="730502">
                              <a:moveTo>
                                <a:pt y="138072" x="730502"/>
                              </a:moveTo>
                              <a:lnTo>
                                <a:pt y="0" x="730502"/>
                              </a:lnTo>
                              <a:lnTo>
                                <a:pt y="0" x="0"/>
                              </a:lnTo>
                              <a:lnTo>
                                <a:pt y="138072" x="0"/>
                              </a:lnTo>
                              <a:lnTo>
                                <a:pt y="138072" x="73050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E3938"/>
                        </a:solidFill>
                        <a:ln cap="flat" w="7600">
                          <a:solidFill>
                            <a:srgbClr val="1B918F"/>
                          </a:solidFill>
                          <a:bevel/>
                        </a:ln>
                      </p:spPr>
                    </p:sp>
                    <p:sp>
                      <p:nvSpPr>
                        <p:cNvPr id="631" name=""/>
                        <p:cNvSpPr/>
                        <p:nvPr/>
                      </p:nvSpPr>
                      <p:spPr>
                        <a:xfrm>
                          <a:off y="6031125" x="5110271"/>
                          <a:ext cx="0" cy="138072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38072" w="0" fill="none">
                              <a:moveTo>
                                <a:pt y="0" x="0"/>
                              </a:moveTo>
                              <a:lnTo>
                                <a:pt y="138072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632" name=""/>
                        <p:cNvSpPr/>
                        <p:nvPr/>
                      </p:nvSpPr>
                      <p:spPr>
                        <a:xfrm>
                          <a:off y="6031125" x="5146797"/>
                          <a:ext cx="0" cy="138072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38072" w="0" fill="none">
                              <a:moveTo>
                                <a:pt y="0" x="0"/>
                              </a:moveTo>
                              <a:lnTo>
                                <a:pt y="138072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633" name=""/>
                        <p:cNvSpPr/>
                        <p:nvPr/>
                      </p:nvSpPr>
                      <p:spPr>
                        <a:xfrm>
                          <a:off y="6031125" x="5767724"/>
                          <a:ext cx="0" cy="138072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38072" w="0" fill="none">
                              <a:moveTo>
                                <a:pt y="0" x="0"/>
                              </a:moveTo>
                              <a:lnTo>
                                <a:pt y="138072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634" name=""/>
                        <p:cNvSpPr/>
                        <p:nvPr/>
                      </p:nvSpPr>
                      <p:spPr>
                        <a:xfrm>
                          <a:off y="6031125" x="5731198"/>
                          <a:ext cx="0" cy="138072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38072" w="0" fill="none">
                              <a:moveTo>
                                <a:pt y="0" x="0"/>
                              </a:moveTo>
                              <a:lnTo>
                                <a:pt y="138072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775" name="Text 775"/>
                        <p:cNvSpPr txBox="1"/>
                        <p:nvPr/>
                      </p:nvSpPr>
                      <p:spPr>
                        <a:xfrm>
                          <a:off y="5929161" x="5073746"/>
                          <a:ext cx="730502" cy="34200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tIns="0" wrap="square" lIns="0" rIns="0" bIns="0" anchor="ctr" rtlCol="0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MySQL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635" name=""/>
                    <p:cNvGrpSpPr/>
                    <p:nvPr/>
                  </p:nvGrpSpPr>
                  <p:grpSpPr>
                    <a:xfrm>
                      <a:off y="4866417" x="4214332"/>
                      <a:ext cx="1697343" cy="405342"/>
                      <a:chOff y="4866417" x="4214332"/>
                      <a:chExt cx="1697343" cy="405342"/>
                    </a:xfrm>
                  </p:grpSpPr>
                  <p:grpSp>
                    <p:nvGrpSpPr>
                      <p:cNvPr id="636" name="Text Box 12"/>
                      <p:cNvGrpSpPr/>
                      <p:nvPr/>
                    </p:nvGrpSpPr>
                    <p:grpSpPr>
                      <a:xfrm>
                        <a:off y="4866417" x="4214332"/>
                        <a:ext cx="1697343" cy="405342"/>
                        <a:chOff y="4866417" x="4214332"/>
                        <a:chExt cx="1697343" cy="405342"/>
                      </a:xfrm>
                    </p:grpSpPr>
                    <p:sp>
                      <p:nvSpPr>
                        <p:cNvPr id="637" name=""/>
                        <p:cNvSpPr/>
                        <p:nvPr/>
                      </p:nvSpPr>
                      <p:spPr>
                        <a:xfrm>
                          <a:off y="5043758" x="4214332"/>
                          <a:ext cx="1697343" cy="228001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228001" w="1697343">
                              <a:moveTo>
                                <a:pt y="0" x="0"/>
                              </a:moveTo>
                              <a:lnTo>
                                <a:pt y="0" x="1697343"/>
                              </a:lnTo>
                              <a:lnTo>
                                <a:pt y="228001" x="1697343"/>
                              </a:lnTo>
                              <a:lnTo>
                                <a:pt y="228001" x="0"/>
                              </a:lnTo>
                              <a:lnTo>
                                <a:pt y="0" x="0"/>
                              </a:lnTo>
                              <a:close/>
                            </a:path>
                          </a:pathLst>
                        </a:custGeom>
                        <a:noFill/>
                        <a:ln cap="flat" w="7600">
                          <a:solidFill>
                            <a:srgbClr val="C0C0C0"/>
                          </a:solidFill>
                          <a:bevel/>
                        </a:ln>
                      </p:spPr>
                    </p:sp>
                    <p:sp>
                      <p:nvSpPr>
                        <p:cNvPr id="638" name=""/>
                        <p:cNvSpPr/>
                        <p:nvPr/>
                      </p:nvSpPr>
                      <p:spPr>
                        <a:xfrm>
                          <a:off y="4866417" x="4214332"/>
                          <a:ext cx="1697343" cy="177341"/>
                        </a:xfrm>
                        <a:custGeom>
                          <a:avLst/>
                          <a:gdLst/>
                          <a:ahLst/>
                          <a:cxnLst/>
                          <a:rect t="t" b="b" l="l" r="r"/>
                          <a:pathLst>
                            <a:path h="177341" w="1697343">
                              <a:moveTo>
                                <a:pt y="0" x="0"/>
                              </a:moveTo>
                              <a:lnTo>
                                <a:pt y="0" x="1697343"/>
                              </a:lnTo>
                              <a:lnTo>
                                <a:pt y="177341" x="1697343"/>
                              </a:lnTo>
                              <a:lnTo>
                                <a:pt y="177341" x="0"/>
                              </a:lnTo>
                              <a:lnTo>
                                <a:pt y="0" x="0"/>
                              </a:lnTo>
                              <a:close/>
                            </a:path>
                          </a:pathLst>
                        </a:custGeom>
                        <a:gradFill>
                          <a:gsLst>
                            <a:gs pos="0">
                              <a:srgbClr val="83B3E3"/>
                            </a:gs>
                            <a:gs pos="92000">
                              <a:srgbClr val="65A6DF"/>
                            </a:gs>
                            <a:gs pos="100000">
                              <a:srgbClr val="3191D1"/>
                            </a:gs>
                          </a:gsLst>
                          <a:path path="rect">
                            <a:fillToRect b="100000" r="100000"/>
                          </a:path>
                          <a:tileRect t="-100000" l="-100000"/>
                        </a:gradFill>
                        <a:ln cap="flat" w="7600">
                          <a:solidFill>
                            <a:srgbClr val="3BA0BB"/>
                          </a:solidFill>
                          <a:bevel/>
                        </a:ln>
                      </p:spPr>
                      <p:txBody>
                        <a:bodyPr tIns="0" wrap="square" lIns="36000" rIns="36000" bIns="0" anchor="ctr" rtlCol="0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1064">
                              <a:solidFill>
                                <a:srgbClr val="FFFFFF"/>
                              </a:solidFill>
                              <a:latin typeface="Arial"/>
                            </a:rPr>
                            <a:t>分布式分析型数据库</a:t>
                          </a:r>
                        </a:p>
                      </p:txBody>
                    </p:sp>
                  </p:grpSp>
                  <p:grpSp>
                    <p:nvGrpSpPr>
                      <p:cNvPr id="639" name=""/>
                      <p:cNvGrpSpPr/>
                      <p:nvPr/>
                    </p:nvGrpSpPr>
                    <p:grpSpPr>
                      <a:xfrm>
                        <a:off y="5088723" x="4522289"/>
                        <a:ext cx="1081430" cy="138072"/>
                        <a:chOff y="5088723" x="4522289"/>
                        <a:chExt cx="1081430" cy="138072"/>
                      </a:xfrm>
                    </p:grpSpPr>
                    <p:sp>
                      <p:nvSpPr>
                        <p:cNvPr id="640" name="Information Box 2"/>
                        <p:cNvSpPr/>
                        <p:nvPr/>
                      </p:nvSpPr>
                      <p:spPr>
                        <a:xfrm>
                          <a:off y="5088723" x="4522289"/>
                          <a:ext cx="1081430" cy="138072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38072" w="1081430">
                              <a:moveTo>
                                <a:pt y="138072" x="1081430"/>
                              </a:moveTo>
                              <a:lnTo>
                                <a:pt y="0" x="1081430"/>
                              </a:lnTo>
                              <a:lnTo>
                                <a:pt y="0" x="0"/>
                              </a:lnTo>
                              <a:lnTo>
                                <a:pt y="138072" x="0"/>
                              </a:lnTo>
                              <a:lnTo>
                                <a:pt y="138072" x="108143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E3938"/>
                        </a:solidFill>
                        <a:ln cap="flat" w="7600">
                          <a:solidFill>
                            <a:srgbClr val="1B918F"/>
                          </a:solidFill>
                          <a:bevel/>
                        </a:ln>
                      </p:spPr>
                    </p:sp>
                    <p:sp>
                      <p:nvSpPr>
                        <p:cNvPr id="641" name=""/>
                        <p:cNvSpPr/>
                        <p:nvPr/>
                      </p:nvSpPr>
                      <p:spPr>
                        <a:xfrm>
                          <a:off y="5088723" x="4576360"/>
                          <a:ext cx="0" cy="138072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38072" w="0" fill="none">
                              <a:moveTo>
                                <a:pt y="0" x="0"/>
                              </a:moveTo>
                              <a:lnTo>
                                <a:pt y="138072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642" name=""/>
                        <p:cNvSpPr/>
                        <p:nvPr/>
                      </p:nvSpPr>
                      <p:spPr>
                        <a:xfrm>
                          <a:off y="5088723" x="4630432"/>
                          <a:ext cx="0" cy="138072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38072" w="0" fill="none">
                              <a:moveTo>
                                <a:pt y="0" x="0"/>
                              </a:moveTo>
                              <a:lnTo>
                                <a:pt y="138072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643" name=""/>
                        <p:cNvSpPr/>
                        <p:nvPr/>
                      </p:nvSpPr>
                      <p:spPr>
                        <a:xfrm>
                          <a:off y="5088723" x="5549647"/>
                          <a:ext cx="0" cy="138072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38072" w="0" fill="none">
                              <a:moveTo>
                                <a:pt y="0" x="0"/>
                              </a:moveTo>
                              <a:lnTo>
                                <a:pt y="138072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644" name=""/>
                        <p:cNvSpPr/>
                        <p:nvPr/>
                      </p:nvSpPr>
                      <p:spPr>
                        <a:xfrm>
                          <a:off y="5088723" x="5495576"/>
                          <a:ext cx="0" cy="138072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38072" w="0" fill="none">
                              <a:moveTo>
                                <a:pt y="0" x="0"/>
                              </a:moveTo>
                              <a:lnTo>
                                <a:pt y="138072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776" name="Text 776"/>
                        <p:cNvSpPr txBox="1"/>
                        <p:nvPr/>
                      </p:nvSpPr>
                      <p:spPr>
                        <a:xfrm>
                          <a:off y="4986759" x="4522289"/>
                          <a:ext cx="1081430" cy="34200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tIns="0" wrap="square" lIns="0" rIns="0" bIns="0" anchor="ctr" rtlCol="0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Faster Engine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645" name=""/>
                    <p:cNvGrpSpPr/>
                    <p:nvPr/>
                  </p:nvGrpSpPr>
                  <p:grpSpPr>
                    <a:xfrm>
                      <a:off y="5333216" x="4214332"/>
                      <a:ext cx="1697343" cy="405342"/>
                      <a:chOff y="5333216" x="4214332"/>
                      <a:chExt cx="1697343" cy="405342"/>
                    </a:xfrm>
                  </p:grpSpPr>
                  <p:grpSp>
                    <p:nvGrpSpPr>
                      <p:cNvPr id="646" name="Text Box 12"/>
                      <p:cNvGrpSpPr/>
                      <p:nvPr/>
                    </p:nvGrpSpPr>
                    <p:grpSpPr>
                      <a:xfrm>
                        <a:off y="5333216" x="4214332"/>
                        <a:ext cx="1697343" cy="405342"/>
                        <a:chOff y="5333216" x="4214332"/>
                        <a:chExt cx="1697343" cy="405342"/>
                      </a:xfrm>
                    </p:grpSpPr>
                    <p:sp>
                      <p:nvSpPr>
                        <p:cNvPr id="647" name=""/>
                        <p:cNvSpPr/>
                        <p:nvPr/>
                      </p:nvSpPr>
                      <p:spPr>
                        <a:xfrm>
                          <a:off y="5510558" x="4214332"/>
                          <a:ext cx="1697343" cy="228001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228001" w="1697343">
                              <a:moveTo>
                                <a:pt y="0" x="0"/>
                              </a:moveTo>
                              <a:lnTo>
                                <a:pt y="0" x="1697343"/>
                              </a:lnTo>
                              <a:lnTo>
                                <a:pt y="228001" x="1697343"/>
                              </a:lnTo>
                              <a:lnTo>
                                <a:pt y="228001" x="0"/>
                              </a:lnTo>
                              <a:lnTo>
                                <a:pt y="0" x="0"/>
                              </a:lnTo>
                              <a:close/>
                            </a:path>
                          </a:pathLst>
                        </a:custGeom>
                        <a:noFill/>
                        <a:ln cap="flat" w="7600">
                          <a:solidFill>
                            <a:srgbClr val="C0C0C0"/>
                          </a:solidFill>
                          <a:bevel/>
                        </a:ln>
                      </p:spPr>
                    </p:sp>
                    <p:sp>
                      <p:nvSpPr>
                        <p:cNvPr id="648" name=""/>
                        <p:cNvSpPr/>
                        <p:nvPr/>
                      </p:nvSpPr>
                      <p:spPr>
                        <a:xfrm>
                          <a:off y="5333216" x="4214332"/>
                          <a:ext cx="1697343" cy="177341"/>
                        </a:xfrm>
                        <a:custGeom>
                          <a:avLst/>
                          <a:gdLst/>
                          <a:ahLst/>
                          <a:cxnLst/>
                          <a:rect t="t" b="b" l="l" r="r"/>
                          <a:pathLst>
                            <a:path h="177341" w="1697343">
                              <a:moveTo>
                                <a:pt y="0" x="0"/>
                              </a:moveTo>
                              <a:lnTo>
                                <a:pt y="0" x="1697343"/>
                              </a:lnTo>
                              <a:lnTo>
                                <a:pt y="177341" x="1697343"/>
                              </a:lnTo>
                              <a:lnTo>
                                <a:pt y="177341" x="0"/>
                              </a:lnTo>
                              <a:lnTo>
                                <a:pt y="0" x="0"/>
                              </a:lnTo>
                              <a:close/>
                            </a:path>
                          </a:pathLst>
                        </a:custGeom>
                        <a:gradFill>
                          <a:gsLst>
                            <a:gs pos="0">
                              <a:srgbClr val="83B3E3"/>
                            </a:gs>
                            <a:gs pos="92000">
                              <a:srgbClr val="65A6DF"/>
                            </a:gs>
                            <a:gs pos="100000">
                              <a:srgbClr val="3191D1"/>
                            </a:gs>
                          </a:gsLst>
                          <a:path path="rect">
                            <a:fillToRect b="100000" r="100000"/>
                          </a:path>
                          <a:tileRect t="-100000" l="-100000"/>
                        </a:gradFill>
                        <a:ln cap="flat" w="7600">
                          <a:solidFill>
                            <a:srgbClr val="3BA0BB"/>
                          </a:solidFill>
                          <a:bevel/>
                        </a:ln>
                      </p:spPr>
                      <p:txBody>
                        <a:bodyPr tIns="0" wrap="square" lIns="36000" rIns="36000" bIns="0" anchor="ctr" rtlCol="0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1064">
                              <a:solidFill>
                                <a:srgbClr val="FFFFFF"/>
                              </a:solidFill>
                              <a:latin typeface="Arial"/>
                            </a:rPr>
                            <a:t>SG-CIM 模型整合数据</a:t>
                          </a:r>
                        </a:p>
                      </p:txBody>
                    </p:sp>
                  </p:grpSp>
                  <p:sp>
                    <p:nvSpPr>
                      <p:cNvPr id="649" name=""/>
                      <p:cNvSpPr/>
                      <p:nvPr/>
                    </p:nvSpPr>
                    <p:spPr>
                      <a:xfrm>
                        <a:off y="5540958" x="4349536"/>
                        <a:ext cx="1436400" cy="174800"/>
                      </a:xfrm>
                      <a:custGeom>
                        <a:avLst/>
                        <a:gdLst>
                          <a:gd fmla="*/ 22800 w 1436400" name="rtl"/>
                          <a:gd fmla="*/ 1436400 w 1436400" name="rtr"/>
                        </a:gdLst>
                        <a:ahLst/>
                        <a:cxnLst/>
                        <a:rect t="t" b="b" l="rtl" r="rtr"/>
                        <a:pathLst>
                          <a:path h="174800" w="1436400" stroke="false">
                            <a:moveTo>
                              <a:pt y="0" x="0"/>
                            </a:moveTo>
                            <a:lnTo>
                              <a:pt y="0" x="1436400"/>
                            </a:lnTo>
                            <a:lnTo>
                              <a:pt y="174800" x="1436400"/>
                            </a:lnTo>
                            <a:lnTo>
                              <a:pt y="1748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>
                              <a:alpha val="30000"/>
                            </a:srgbClr>
                          </a:gs>
                          <a:gs pos="100000">
                            <a:srgbClr val="99DFF7"/>
                          </a:gs>
                        </a:gsLst>
                        <a:lin scaled="0" ang="10800000"/>
                      </a:gradFill>
                      <a:ln cap="flat" w="7600">
                        <a:noFill/>
                        <a:bevel/>
                      </a:ln>
                    </p:spPr>
                    <p:txBody>
                      <a:bodyPr tIns="0" wrap="square" lIns="36000" rIns="36000" bIns="0" anchor="ctr" rtlCol="0"/>
                      <a:lstStyle/>
                      <a:p>
                        <a:pPr algn="l">
                          <a:lnSpc>
                            <a:spcPct val="100000"/>
                          </a:lnSpc>
                        </a:pPr>
                        <a:r>
                          <a:rPr i="1" sz="912">
                            <a:solidFill>
                              <a:srgbClr val="454545"/>
                            </a:solidFill>
                            <a:latin typeface="Arial"/>
                          </a:rPr>
                          <a:t>暂不支持,需定制开发</a:t>
                        </a:r>
                      </a:p>
                    </p:txBody>
                  </p:sp>
                </p:grpSp>
              </p:grpSp>
              <p:grpSp>
                <p:nvGrpSpPr>
                  <p:cNvPr id="650" name=""/>
                  <p:cNvGrpSpPr/>
                  <p:nvPr/>
                </p:nvGrpSpPr>
                <p:grpSpPr>
                  <a:xfrm>
                    <a:off y="4825562" x="3789201"/>
                    <a:ext cx="2222736" cy="1429454"/>
                    <a:chOff y="4825562" x="3789201"/>
                    <a:chExt cx="2222736" cy="1429454"/>
                  </a:xfrm>
                </p:grpSpPr>
                <p:grpSp>
                  <p:nvGrpSpPr>
                    <p:cNvPr id="651" name="Note"/>
                    <p:cNvGrpSpPr/>
                    <p:nvPr/>
                  </p:nvGrpSpPr>
                  <p:grpSpPr>
                    <a:xfrm>
                      <a:off y="4825562" x="3789201"/>
                      <a:ext cx="346945" cy="1429454"/>
                      <a:chOff y="4825562" x="3789201"/>
                      <a:chExt cx="346945" cy="1429454"/>
                    </a:xfrm>
                  </p:grpSpPr>
                  <p:sp>
                    <p:nvSpPr>
                      <p:cNvPr id="652" name=""/>
                      <p:cNvSpPr/>
                      <p:nvPr/>
                    </p:nvSpPr>
                    <p:spPr>
                      <a:xfrm>
                        <a:off y="4825562" x="3789201"/>
                        <a:ext cx="346945" cy="1429454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1429454" w="346945" fill="none">
                            <a:moveTo>
                              <a:pt y="714727" x="173472"/>
                            </a:moveTo>
                            <a:moveTo>
                              <a:pt y="714727" x="173472"/>
                            </a:moveTo>
                            <a:moveTo>
                              <a:pt y="714727" x="173472"/>
                            </a:moveTo>
                            <a:moveTo>
                              <a:pt y="714727" x="173472"/>
                            </a:moveTo>
                            <a:moveTo>
                              <a:pt y="714727" x="173472"/>
                            </a:moveTo>
                            <a:moveTo>
                              <a:pt y="714727" x="173472"/>
                            </a:moveTo>
                            <a:moveTo>
                              <a:pt y="714727" x="173472"/>
                            </a:moveTo>
                            <a:moveTo>
                              <a:pt y="714727" x="173472"/>
                            </a:moveTo>
                          </a:path>
                        </a:pathLst>
                      </a:custGeom>
                      <a:solidFill>
                        <a:srgbClr val="3A526B"/>
                      </a:solidFill>
                      <a:ln cap="flat" w="7600">
                        <a:solidFill>
                          <a:srgbClr val="3A526B"/>
                        </a:solidFill>
                        <a:bevel/>
                      </a:ln>
                    </p:spPr>
                  </p:sp>
                  <p:sp>
                    <p:nvSpPr>
                      <p:cNvPr id="653" name=""/>
                      <p:cNvSpPr/>
                      <p:nvPr/>
                    </p:nvSpPr>
                    <p:spPr>
                      <a:xfrm>
                        <a:off y="4825562" x="3789201"/>
                        <a:ext cx="346945" cy="1429454"/>
                      </a:xfrm>
                      <a:custGeom>
                        <a:avLst/>
                        <a:gdLst/>
                        <a:ahLst/>
                        <a:cxnLst/>
                        <a:rect t="t" b="b" l="l" r="r"/>
                        <a:pathLst>
                          <a:path h="1429454" w="346945" stroke="false">
                            <a:moveTo>
                              <a:pt y="0" x="0"/>
                            </a:moveTo>
                            <a:lnTo>
                              <a:pt y="1429454" x="0"/>
                            </a:lnTo>
                            <a:lnTo>
                              <a:pt y="1429454" x="346945"/>
                            </a:lnTo>
                            <a:lnTo>
                              <a:pt y="416924" x="346945"/>
                            </a:lnTo>
                            <a:lnTo>
                              <a:pt y="0" x="298310"/>
                            </a:lnTo>
                            <a:lnTo>
                              <a:pt y="0" x="0"/>
                            </a:lnTo>
                            <a:close/>
                          </a:path>
                          <a:path h="1429454" w="346945" fill="none">
                            <a:moveTo>
                              <a:pt y="0" x="0"/>
                            </a:moveTo>
                            <a:lnTo>
                              <a:pt y="1429454" x="0"/>
                            </a:lnTo>
                            <a:lnTo>
                              <a:pt y="1429454" x="346945"/>
                            </a:lnTo>
                            <a:lnTo>
                              <a:pt y="416924" x="346945"/>
                            </a:lnTo>
                            <a:lnTo>
                              <a:pt y="0" x="298310"/>
                            </a:lnTo>
                            <a:lnTo>
                              <a:pt y="0" x="0"/>
                            </a:lnTo>
                            <a:close/>
                            <a:moveTo>
                              <a:pt y="416924" x="346945"/>
                            </a:moveTo>
                            <a:lnTo>
                              <a:pt y="416924" x="298310"/>
                            </a:lnTo>
                            <a:lnTo>
                              <a:pt y="0" x="298310"/>
                            </a:lnTo>
                          </a:path>
                        </a:pathLst>
                      </a:custGeom>
                      <a:solidFill>
                        <a:srgbClr val="3A526B"/>
                      </a:solidFill>
                      <a:ln cap="flat" w="7600">
                        <a:solidFill>
                          <a:srgbClr val="3A526B"/>
                        </a:solidFill>
                        <a:bevel/>
                      </a:ln>
                    </p:spPr>
                    <p:txBody>
                      <a:bodyPr tIns="0" wrap="square" lIns="0" rIns="0" bIns="0" anchor="ctr" rtlCol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1064">
                            <a:solidFill>
                              <a:srgbClr val="FFFFFF"/>
                            </a:solidFill>
                            <a:latin typeface="Arial"/>
                          </a:rPr>
                          <a:t>孵化验证环境</a:t>
                        </a:r>
                      </a:p>
                    </p:txBody>
                  </p:sp>
                </p:grpSp>
                <p:grpSp>
                  <p:nvGrpSpPr>
                    <p:cNvPr id="654" name=""/>
                    <p:cNvGrpSpPr/>
                    <p:nvPr/>
                  </p:nvGrpSpPr>
                  <p:grpSpPr>
                    <a:xfrm>
                      <a:off y="4825562" x="3789201"/>
                      <a:ext cx="4934519" cy="1429454"/>
                      <a:chOff y="4825562" x="3789201"/>
                      <a:chExt cx="4934519" cy="1429454"/>
                    </a:xfrm>
                  </p:grpSpPr>
                  <p:sp>
                    <p:nvSpPr>
                      <p:cNvPr id="655" name="Multi-Style Rectangle"/>
                      <p:cNvSpPr/>
                      <p:nvPr/>
                    </p:nvSpPr>
                    <p:spPr>
                      <a:xfrm>
                        <a:off y="4825562" x="3789201"/>
                        <a:ext cx="4934519" cy="1429454"/>
                      </a:xfrm>
                      <a:custGeom>
                        <a:avLst/>
                        <a:gdLst>
                          <a:gd fmla="*/ 2467260 w 4934519" name="connsiteX0"/>
                          <a:gd fmla="*/ 714727 h 1429454" name="connsiteY0"/>
                          <a:gd fmla="*/ 0 w 4934519" name="connsiteX1"/>
                          <a:gd fmla="*/ 714727 h 1429454" name="connsiteY1"/>
                          <a:gd fmla="*/ 2467260 w 4934519" name="connsiteX2"/>
                          <a:gd fmla="*/ 0 h 1429454" name="connsiteY2"/>
                          <a:gd fmla="*/ 4934519 w 4934519" name="connsiteX3"/>
                          <a:gd fmla="*/ 714727 h 1429454" name="connsiteY3"/>
                          <a:gd fmla="*/ 2467260 w 4934519" name="connsiteX4"/>
                          <a:gd fmla="*/ 1429454 h 1429454" name="connsiteY4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  <a:cxn ang="0">
                            <a:pos y="connsiteY4" x="connsiteX4"/>
                          </a:cxn>
                        </a:cxnLst>
                        <a:pathLst>
                          <a:path h="1429454" w="4934519">
                            <a:moveTo>
                              <a:pt y="0" x="91200"/>
                            </a:moveTo>
                            <a:lnTo>
                              <a:pt y="0" x="4843319"/>
                            </a:lnTo>
                            <a:cubicBezTo>
                              <a:pt y="0" x="4893689"/>
                              <a:pt y="40830" x="4934519"/>
                              <a:pt y="91200" x="4934519"/>
                            </a:cubicBezTo>
                            <a:lnTo>
                              <a:pt y="1338254" x="4934519"/>
                            </a:lnTo>
                            <a:cubicBezTo>
                              <a:pt y="1388623" x="4934519"/>
                              <a:pt y="1429454" x="4893689"/>
                              <a:pt y="1429454" x="4843319"/>
                            </a:cubicBezTo>
                            <a:lnTo>
                              <a:pt y="1429454" x="91200"/>
                            </a:lnTo>
                            <a:cubicBezTo>
                              <a:pt y="1429454" x="40830"/>
                              <a:pt y="1388623" x="0"/>
                              <a:pt y="1338254" x="0"/>
                            </a:cubicBezTo>
                            <a:lnTo>
                              <a:pt y="91200" x="0"/>
                            </a:lnTo>
                            <a:cubicBezTo>
                              <a:pt y="40830" x="0"/>
                              <a:pt y="0" x="40830"/>
                              <a:pt y="0" x="91200"/>
                            </a:cubicBezTo>
                            <a:close/>
                          </a:path>
                        </a:pathLst>
                      </a:custGeom>
                      <a:noFill/>
                      <a:ln cap="flat" w="7600">
                        <a:solidFill>
                          <a:srgbClr val="808080"/>
                        </a:solidFill>
                        <a:bevel/>
                      </a:ln>
                      <a:effectLst>
                        <a:outerShdw rotWithShape="0" blurRad="0" dir="2700000" dist="21496" algn="tl">
                          <a:srgbClr val="000000">
                            <a:alpha val="20000"/>
                          </a:srgbClr>
                        </a:outerShdw>
                      </a:effectLst>
                    </p:spPr>
                  </p:sp>
                </p:grpSp>
              </p:grpSp>
              <p:grpSp>
                <p:nvGrpSpPr>
                  <p:cNvPr id="656" name=""/>
                  <p:cNvGrpSpPr/>
                  <p:nvPr/>
                </p:nvGrpSpPr>
                <p:grpSpPr>
                  <a:xfrm>
                    <a:off y="4866417" x="6008357"/>
                    <a:ext cx="1085008" cy="1347745"/>
                    <a:chOff y="4866417" x="6008357"/>
                    <a:chExt cx="1085008" cy="1347745"/>
                  </a:xfrm>
                </p:grpSpPr>
                <p:grpSp>
                  <p:nvGrpSpPr>
                    <p:cNvPr id="657" name="Text Box 12"/>
                    <p:cNvGrpSpPr/>
                    <p:nvPr/>
                  </p:nvGrpSpPr>
                  <p:grpSpPr>
                    <a:xfrm>
                      <a:off y="4866417" x="6008357"/>
                      <a:ext cx="1085008" cy="1347745"/>
                      <a:chOff y="4866417" x="6008357"/>
                      <a:chExt cx="1085008" cy="1347745"/>
                    </a:xfrm>
                  </p:grpSpPr>
                  <p:sp>
                    <p:nvSpPr>
                      <p:cNvPr id="658" name=""/>
                      <p:cNvSpPr/>
                      <p:nvPr/>
                    </p:nvSpPr>
                    <p:spPr>
                      <a:xfrm>
                        <a:off y="5043758" x="6008357"/>
                        <a:ext cx="1085008" cy="1170403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1170403" w="1085008">
                            <a:moveTo>
                              <a:pt y="0" x="0"/>
                            </a:moveTo>
                            <a:lnTo>
                              <a:pt y="0" x="1085008"/>
                            </a:lnTo>
                            <a:lnTo>
                              <a:pt y="1170403" x="1085008"/>
                            </a:lnTo>
                            <a:lnTo>
                              <a:pt y="1170403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noFill/>
                      <a:ln cap="flat" w="7600">
                        <a:solidFill>
                          <a:srgbClr val="C0C0C0"/>
                        </a:solidFill>
                        <a:bevel/>
                      </a:ln>
                    </p:spPr>
                  </p:sp>
                  <p:sp>
                    <p:nvSpPr>
                      <p:cNvPr id="659" name=""/>
                      <p:cNvSpPr/>
                      <p:nvPr/>
                    </p:nvSpPr>
                    <p:spPr>
                      <a:xfrm>
                        <a:off y="4866417" x="6008357"/>
                        <a:ext cx="1085008" cy="469837"/>
                      </a:xfrm>
                      <a:custGeom>
                        <a:avLst/>
                        <a:gdLst/>
                        <a:ahLst/>
                        <a:cxnLst/>
                        <a:rect t="t" b="b" l="l" r="r"/>
                        <a:pathLst>
                          <a:path h="469837" w="1085008">
                            <a:moveTo>
                              <a:pt y="0" x="0"/>
                            </a:moveTo>
                            <a:lnTo>
                              <a:pt y="0" x="1085008"/>
                            </a:lnTo>
                            <a:lnTo>
                              <a:pt y="469837" x="1085008"/>
                            </a:lnTo>
                            <a:lnTo>
                              <a:pt y="469837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83B3E3"/>
                          </a:gs>
                          <a:gs pos="92000">
                            <a:srgbClr val="65A6DF"/>
                          </a:gs>
                          <a:gs pos="100000">
                            <a:srgbClr val="3191D1"/>
                          </a:gs>
                        </a:gsLst>
                        <a:path path="rect">
                          <a:fillToRect b="100000" r="100000"/>
                        </a:path>
                        <a:tileRect t="-100000" l="-100000"/>
                      </a:gradFill>
                      <a:ln cap="flat" w="7600">
                        <a:solidFill>
                          <a:srgbClr val="3BA0BB"/>
                        </a:solidFill>
                        <a:bevel/>
                      </a:ln>
                    </p:spPr>
                    <p:txBody>
                      <a:bodyPr tIns="0" wrap="square" lIns="36000" rIns="36000" bIns="0" anchor="ctr" rtlCol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1064">
                            <a:solidFill>
                              <a:srgbClr val="FFFFFF"/>
                            </a:solidFill>
                            <a:latin typeface="Arial"/>
                          </a:rPr>
                          <a:t>数据资产管理</a:t>
                        </a:r>
                      </a:p>
                    </p:txBody>
                  </p:sp>
                </p:grpSp>
                <p:grpSp>
                  <p:nvGrpSpPr>
                    <p:cNvPr id="660" name=""/>
                    <p:cNvGrpSpPr/>
                    <p:nvPr/>
                  </p:nvGrpSpPr>
                  <p:grpSpPr>
                    <a:xfrm>
                      <a:off y="5459219" x="6094299"/>
                      <a:ext cx="913125" cy="608001"/>
                      <a:chOff y="5459219" x="6094299"/>
                      <a:chExt cx="913125" cy="608001"/>
                    </a:xfrm>
                  </p:grpSpPr>
                  <p:sp>
                    <p:nvSpPr>
                      <p:cNvPr id="661" name="Information Box 2"/>
                      <p:cNvSpPr/>
                      <p:nvPr/>
                    </p:nvSpPr>
                    <p:spPr>
                      <a:xfrm>
                        <a:off y="5459219" x="6094299"/>
                        <a:ext cx="913125" cy="608001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608001" w="913125">
                            <a:moveTo>
                              <a:pt y="608001" x="913125"/>
                            </a:moveTo>
                            <a:lnTo>
                              <a:pt y="0" x="913125"/>
                            </a:lnTo>
                            <a:lnTo>
                              <a:pt y="0" x="0"/>
                            </a:lnTo>
                            <a:lnTo>
                              <a:pt y="608001" x="0"/>
                            </a:lnTo>
                            <a:lnTo>
                              <a:pt y="608001" x="913125"/>
                            </a:lnTo>
                            <a:close/>
                          </a:path>
                        </a:pathLst>
                      </a:custGeom>
                      <a:solidFill>
                        <a:srgbClr val="3E3938"/>
                      </a:solidFill>
                      <a:ln cap="flat" w="7600">
                        <a:solidFill>
                          <a:srgbClr val="1B918F"/>
                        </a:solidFill>
                        <a:bevel/>
                      </a:ln>
                    </p:spPr>
                  </p:sp>
                  <p:sp>
                    <p:nvSpPr>
                      <p:cNvPr id="662" name=""/>
                      <p:cNvSpPr/>
                      <p:nvPr/>
                    </p:nvSpPr>
                    <p:spPr>
                      <a:xfrm>
                        <a:off y="5459219" x="6139955"/>
                        <a:ext cx="0" cy="608001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608001" w="0" fill="none">
                            <a:moveTo>
                              <a:pt y="0" x="0"/>
                            </a:moveTo>
                            <a:lnTo>
                              <a:pt y="608001" x="0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cap="flat" w="7600">
                        <a:solidFill>
                          <a:srgbClr val="FFFFFF"/>
                        </a:solidFill>
                        <a:bevel/>
                      </a:ln>
                    </p:spPr>
                  </p:sp>
                  <p:sp>
                    <p:nvSpPr>
                      <p:cNvPr id="663" name=""/>
                      <p:cNvSpPr/>
                      <p:nvPr/>
                    </p:nvSpPr>
                    <p:spPr>
                      <a:xfrm>
                        <a:off y="5459219" x="6185611"/>
                        <a:ext cx="0" cy="608001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608001" w="0" fill="none">
                            <a:moveTo>
                              <a:pt y="0" x="0"/>
                            </a:moveTo>
                            <a:lnTo>
                              <a:pt y="608001" x="0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cap="flat" w="7600">
                        <a:solidFill>
                          <a:srgbClr val="FFFFFF"/>
                        </a:solidFill>
                        <a:bevel/>
                      </a:ln>
                    </p:spPr>
                  </p:sp>
                  <p:sp>
                    <p:nvSpPr>
                      <p:cNvPr id="664" name=""/>
                      <p:cNvSpPr/>
                      <p:nvPr/>
                    </p:nvSpPr>
                    <p:spPr>
                      <a:xfrm>
                        <a:off y="5459219" x="6961768"/>
                        <a:ext cx="0" cy="608001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608001" w="0" fill="none">
                            <a:moveTo>
                              <a:pt y="0" x="0"/>
                            </a:moveTo>
                            <a:lnTo>
                              <a:pt y="608001" x="0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cap="flat" w="7600">
                        <a:solidFill>
                          <a:srgbClr val="FFFFFF"/>
                        </a:solidFill>
                        <a:bevel/>
                      </a:ln>
                    </p:spPr>
                  </p:sp>
                  <p:sp>
                    <p:nvSpPr>
                      <p:cNvPr id="665" name=""/>
                      <p:cNvSpPr/>
                      <p:nvPr/>
                    </p:nvSpPr>
                    <p:spPr>
                      <a:xfrm>
                        <a:off y="5459219" x="6916112"/>
                        <a:ext cx="0" cy="608001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608001" w="0" fill="none">
                            <a:moveTo>
                              <a:pt y="0" x="0"/>
                            </a:moveTo>
                            <a:lnTo>
                              <a:pt y="608001" x="0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cap="flat" w="7600">
                        <a:solidFill>
                          <a:srgbClr val="FFFFFF"/>
                        </a:solidFill>
                        <a:bevel/>
                      </a:ln>
                    </p:spPr>
                  </p:sp>
                  <p:sp>
                    <p:nvSpPr>
                      <p:cNvPr id="777" name="Text 777"/>
                      <p:cNvSpPr txBox="1"/>
                      <p:nvPr/>
                    </p:nvSpPr>
                    <p:spPr>
                      <a:xfrm>
                        <a:off y="5592219" x="6094299"/>
                        <a:ext cx="913125" cy="3420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tIns="0" wrap="square" lIns="0" rIns="0" bIns="0" anchor="ctr" rtlCol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JD Governance</a:t>
                        </a:r>
                      </a:p>
                    </p:txBody>
                  </p:sp>
                </p:grpSp>
              </p:grpSp>
              <p:grpSp>
                <p:nvGrpSpPr>
                  <p:cNvPr id="666" name=""/>
                  <p:cNvGrpSpPr/>
                  <p:nvPr/>
                </p:nvGrpSpPr>
                <p:grpSpPr>
                  <a:xfrm>
                    <a:off y="4866417" x="7205426"/>
                    <a:ext cx="1418034" cy="1347745"/>
                    <a:chOff y="4866417" x="7205426"/>
                    <a:chExt cx="1418034" cy="1347745"/>
                  </a:xfrm>
                </p:grpSpPr>
                <p:grpSp>
                  <p:nvGrpSpPr>
                    <p:cNvPr id="667" name="Text Box 12"/>
                    <p:cNvGrpSpPr/>
                    <p:nvPr/>
                  </p:nvGrpSpPr>
                  <p:grpSpPr>
                    <a:xfrm>
                      <a:off y="4866417" x="7205426"/>
                      <a:ext cx="1418034" cy="1347745"/>
                      <a:chOff y="4866417" x="7205426"/>
                      <a:chExt cx="1418034" cy="1347745"/>
                    </a:xfrm>
                  </p:grpSpPr>
                  <p:sp>
                    <p:nvSpPr>
                      <p:cNvPr id="668" name=""/>
                      <p:cNvSpPr/>
                      <p:nvPr/>
                    </p:nvSpPr>
                    <p:spPr>
                      <a:xfrm>
                        <a:off y="5064023" x="7205426"/>
                        <a:ext cx="1418034" cy="1150139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1150139" w="1418034">
                            <a:moveTo>
                              <a:pt y="0" x="0"/>
                            </a:moveTo>
                            <a:lnTo>
                              <a:pt y="0" x="1418034"/>
                            </a:lnTo>
                            <a:lnTo>
                              <a:pt y="1150139" x="1418034"/>
                            </a:lnTo>
                            <a:lnTo>
                              <a:pt y="1150139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noFill/>
                      <a:ln cap="flat" w="7600">
                        <a:solidFill>
                          <a:srgbClr val="C0C0C0"/>
                        </a:solidFill>
                        <a:bevel/>
                      </a:ln>
                    </p:spPr>
                  </p:sp>
                  <p:sp>
                    <p:nvSpPr>
                      <p:cNvPr id="669" name=""/>
                      <p:cNvSpPr/>
                      <p:nvPr/>
                    </p:nvSpPr>
                    <p:spPr>
                      <a:xfrm>
                        <a:off y="4866417" x="7205426"/>
                        <a:ext cx="1418034" cy="197606"/>
                      </a:xfrm>
                      <a:custGeom>
                        <a:avLst/>
                        <a:gdLst/>
                        <a:ahLst/>
                        <a:cxnLst/>
                        <a:rect t="t" b="b" l="l" r="r"/>
                        <a:pathLst>
                          <a:path h="197606" w="1418034">
                            <a:moveTo>
                              <a:pt y="0" x="0"/>
                            </a:moveTo>
                            <a:lnTo>
                              <a:pt y="0" x="1418034"/>
                            </a:lnTo>
                            <a:lnTo>
                              <a:pt y="197606" x="1418034"/>
                            </a:lnTo>
                            <a:lnTo>
                              <a:pt y="197606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83B3E3"/>
                          </a:gs>
                          <a:gs pos="92000">
                            <a:srgbClr val="65A6DF"/>
                          </a:gs>
                          <a:gs pos="100000">
                            <a:srgbClr val="3191D1"/>
                          </a:gs>
                        </a:gsLst>
                        <a:path path="rect">
                          <a:fillToRect b="100000" r="100000"/>
                        </a:path>
                        <a:tileRect t="-100000" l="-100000"/>
                      </a:gradFill>
                      <a:ln cap="flat" w="7600">
                        <a:solidFill>
                          <a:srgbClr val="3BA0BB"/>
                        </a:solidFill>
                        <a:bevel/>
                      </a:ln>
                    </p:spPr>
                    <p:txBody>
                      <a:bodyPr tIns="0" wrap="square" lIns="36000" rIns="36000" bIns="0" anchor="ctr" rtlCol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1064">
                            <a:solidFill>
                              <a:srgbClr val="FFFFFF"/>
                            </a:solidFill>
                            <a:latin typeface="Arial"/>
                          </a:rPr>
                          <a:t>大数据平台</a:t>
                        </a:r>
                      </a:p>
                    </p:txBody>
                  </p:sp>
                </p:grpSp>
                <p:grpSp>
                  <p:nvGrpSpPr>
                    <p:cNvPr id="670" name=""/>
                    <p:cNvGrpSpPr/>
                    <p:nvPr/>
                  </p:nvGrpSpPr>
                  <p:grpSpPr>
                    <a:xfrm>
                      <a:off y="5099184" x="7247501"/>
                      <a:ext cx="1333884" cy="1092177"/>
                      <a:chOff y="5099184" x="7247501"/>
                      <a:chExt cx="1333884" cy="1092177"/>
                    </a:xfrm>
                  </p:grpSpPr>
                  <p:grpSp>
                    <p:nvGrpSpPr>
                      <p:cNvPr id="671" name=""/>
                      <p:cNvGrpSpPr/>
                      <p:nvPr/>
                    </p:nvGrpSpPr>
                    <p:grpSpPr>
                      <a:xfrm>
                        <a:off y="5099185" x="7247500"/>
                        <a:ext cx="640980" cy="340101"/>
                        <a:chOff y="5099185" x="7247500"/>
                        <a:chExt cx="640980" cy="340101"/>
                      </a:xfrm>
                    </p:grpSpPr>
                    <p:sp>
                      <p:nvSpPr>
                        <p:cNvPr id="672" name="Information Box 2"/>
                        <p:cNvSpPr/>
                        <p:nvPr/>
                      </p:nvSpPr>
                      <p:spPr>
                        <a:xfrm>
                          <a:off y="5099185" x="7247500"/>
                          <a:ext cx="640980" cy="340101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340101" w="640980">
                              <a:moveTo>
                                <a:pt y="340101" x="640980"/>
                              </a:moveTo>
                              <a:lnTo>
                                <a:pt y="0" x="640980"/>
                              </a:lnTo>
                              <a:lnTo>
                                <a:pt y="0" x="0"/>
                              </a:lnTo>
                              <a:lnTo>
                                <a:pt y="340101" x="0"/>
                              </a:lnTo>
                              <a:lnTo>
                                <a:pt y="340101" x="64098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E3938"/>
                        </a:solidFill>
                        <a:ln cap="flat" w="7600">
                          <a:solidFill>
                            <a:srgbClr val="1B918F"/>
                          </a:solidFill>
                          <a:bevel/>
                        </a:ln>
                      </p:spPr>
                    </p:sp>
                    <p:sp>
                      <p:nvSpPr>
                        <p:cNvPr id="673" name=""/>
                        <p:cNvSpPr/>
                        <p:nvPr/>
                      </p:nvSpPr>
                      <p:spPr>
                        <a:xfrm>
                          <a:off y="5099185" x="7279549"/>
                          <a:ext cx="0" cy="340101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340101" w="0" fill="none">
                              <a:moveTo>
                                <a:pt y="0" x="0"/>
                              </a:moveTo>
                              <a:lnTo>
                                <a:pt y="340101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674" name=""/>
                        <p:cNvSpPr/>
                        <p:nvPr/>
                      </p:nvSpPr>
                      <p:spPr>
                        <a:xfrm>
                          <a:off y="5099185" x="7311598"/>
                          <a:ext cx="0" cy="340101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340101" w="0" fill="none">
                              <a:moveTo>
                                <a:pt y="0" x="0"/>
                              </a:moveTo>
                              <a:lnTo>
                                <a:pt y="340101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675" name=""/>
                        <p:cNvSpPr/>
                        <p:nvPr/>
                      </p:nvSpPr>
                      <p:spPr>
                        <a:xfrm>
                          <a:off y="5099185" x="7856432"/>
                          <a:ext cx="0" cy="340101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340101" w="0" fill="none">
                              <a:moveTo>
                                <a:pt y="0" x="0"/>
                              </a:moveTo>
                              <a:lnTo>
                                <a:pt y="340101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676" name=""/>
                        <p:cNvSpPr/>
                        <p:nvPr/>
                      </p:nvSpPr>
                      <p:spPr>
                        <a:xfrm>
                          <a:off y="5099185" x="7824383"/>
                          <a:ext cx="0" cy="340101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340101" w="0" fill="none">
                              <a:moveTo>
                                <a:pt y="0" x="0"/>
                              </a:moveTo>
                              <a:lnTo>
                                <a:pt y="340101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778" name="Text 778"/>
                        <p:cNvSpPr txBox="1"/>
                        <p:nvPr/>
                      </p:nvSpPr>
                      <p:spPr>
                        <a:xfrm>
                          <a:off y="5033635" x="7247500"/>
                          <a:ext cx="640980" cy="47120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tIns="0" wrap="square" lIns="0" rIns="0" bIns="0" anchor="ctr" rtlCol="0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Gig Computing</a:t>
                          </a:r>
                        </a:p>
                      </p:txBody>
                    </p:sp>
                  </p:grpSp>
                  <p:grpSp>
                    <p:nvGrpSpPr>
                      <p:cNvPr id="677" name=""/>
                      <p:cNvGrpSpPr/>
                      <p:nvPr/>
                    </p:nvGrpSpPr>
                    <p:grpSpPr>
                      <a:xfrm>
                        <a:off y="5099185" x="7940405"/>
                        <a:ext cx="640980" cy="340101"/>
                        <a:chOff y="5099185" x="7940405"/>
                        <a:chExt cx="640980" cy="340101"/>
                      </a:xfrm>
                    </p:grpSpPr>
                    <p:sp>
                      <p:nvSpPr>
                        <p:cNvPr id="678" name="Information Box 2"/>
                        <p:cNvSpPr/>
                        <p:nvPr/>
                      </p:nvSpPr>
                      <p:spPr>
                        <a:xfrm>
                          <a:off y="5099185" x="7940405"/>
                          <a:ext cx="640980" cy="340101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340101" w="640980">
                              <a:moveTo>
                                <a:pt y="340101" x="640980"/>
                              </a:moveTo>
                              <a:lnTo>
                                <a:pt y="0" x="640980"/>
                              </a:lnTo>
                              <a:lnTo>
                                <a:pt y="0" x="0"/>
                              </a:lnTo>
                              <a:lnTo>
                                <a:pt y="340101" x="0"/>
                              </a:lnTo>
                              <a:lnTo>
                                <a:pt y="340101" x="64098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E3938"/>
                        </a:solidFill>
                        <a:ln cap="flat" w="7600">
                          <a:solidFill>
                            <a:srgbClr val="1B918F"/>
                          </a:solidFill>
                          <a:bevel/>
                        </a:ln>
                      </p:spPr>
                    </p:sp>
                    <p:sp>
                      <p:nvSpPr>
                        <p:cNvPr id="679" name=""/>
                        <p:cNvSpPr/>
                        <p:nvPr/>
                      </p:nvSpPr>
                      <p:spPr>
                        <a:xfrm>
                          <a:off y="5099185" x="7972454"/>
                          <a:ext cx="0" cy="340101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340101" w="0" fill="none">
                              <a:moveTo>
                                <a:pt y="0" x="0"/>
                              </a:moveTo>
                              <a:lnTo>
                                <a:pt y="340101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680" name=""/>
                        <p:cNvSpPr/>
                        <p:nvPr/>
                      </p:nvSpPr>
                      <p:spPr>
                        <a:xfrm>
                          <a:off y="5099185" x="8004503"/>
                          <a:ext cx="0" cy="340101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340101" w="0" fill="none">
                              <a:moveTo>
                                <a:pt y="0" x="0"/>
                              </a:moveTo>
                              <a:lnTo>
                                <a:pt y="340101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681" name=""/>
                        <p:cNvSpPr/>
                        <p:nvPr/>
                      </p:nvSpPr>
                      <p:spPr>
                        <a:xfrm>
                          <a:off y="5099185" x="8549336"/>
                          <a:ext cx="0" cy="340101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340101" w="0" fill="none">
                              <a:moveTo>
                                <a:pt y="0" x="0"/>
                              </a:moveTo>
                              <a:lnTo>
                                <a:pt y="340101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682" name=""/>
                        <p:cNvSpPr/>
                        <p:nvPr/>
                      </p:nvSpPr>
                      <p:spPr>
                        <a:xfrm>
                          <a:off y="5099185" x="8517287"/>
                          <a:ext cx="0" cy="340101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340101" w="0" fill="none">
                              <a:moveTo>
                                <a:pt y="0" x="0"/>
                              </a:moveTo>
                              <a:lnTo>
                                <a:pt y="340101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779" name="Text 779"/>
                        <p:cNvSpPr txBox="1"/>
                        <p:nvPr/>
                      </p:nvSpPr>
                      <p:spPr>
                        <a:xfrm>
                          <a:off y="5098235" x="7940405"/>
                          <a:ext cx="640980" cy="34200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tIns="0" wrap="square" lIns="0" rIns="0" bIns="0" anchor="ctr" rtlCol="0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JD Ranger</a:t>
                          </a:r>
                        </a:p>
                      </p:txBody>
                    </p:sp>
                  </p:grpSp>
                  <p:grpSp>
                    <p:nvGrpSpPr>
                      <p:cNvPr id="683" name=""/>
                      <p:cNvGrpSpPr/>
                      <p:nvPr/>
                    </p:nvGrpSpPr>
                    <p:grpSpPr>
                      <a:xfrm>
                        <a:off y="5995661" x="7940405"/>
                        <a:ext cx="640980" cy="195701"/>
                        <a:chOff y="5995661" x="7940405"/>
                        <a:chExt cx="640980" cy="195701"/>
                      </a:xfrm>
                    </p:grpSpPr>
                    <p:sp>
                      <p:nvSpPr>
                        <p:cNvPr id="684" name="Information Box 2"/>
                        <p:cNvSpPr/>
                        <p:nvPr/>
                      </p:nvSpPr>
                      <p:spPr>
                        <a:xfrm>
                          <a:off y="5995661" x="7940405"/>
                          <a:ext cx="640980" cy="195701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95701" w="640980">
                              <a:moveTo>
                                <a:pt y="195701" x="640980"/>
                              </a:moveTo>
                              <a:lnTo>
                                <a:pt y="0" x="640980"/>
                              </a:lnTo>
                              <a:lnTo>
                                <a:pt y="0" x="0"/>
                              </a:lnTo>
                              <a:lnTo>
                                <a:pt y="195701" x="0"/>
                              </a:lnTo>
                              <a:lnTo>
                                <a:pt y="195701" x="64098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E3938"/>
                        </a:solidFill>
                        <a:ln cap="flat" w="7600">
                          <a:solidFill>
                            <a:srgbClr val="1B918F"/>
                          </a:solidFill>
                          <a:bevel/>
                        </a:ln>
                      </p:spPr>
                    </p:sp>
                    <p:sp>
                      <p:nvSpPr>
                        <p:cNvPr id="685" name=""/>
                        <p:cNvSpPr/>
                        <p:nvPr/>
                      </p:nvSpPr>
                      <p:spPr>
                        <a:xfrm>
                          <a:off y="5995661" x="7972454"/>
                          <a:ext cx="0" cy="195701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95701" w="0" fill="none">
                              <a:moveTo>
                                <a:pt y="0" x="0"/>
                              </a:moveTo>
                              <a:lnTo>
                                <a:pt y="195701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686" name=""/>
                        <p:cNvSpPr/>
                        <p:nvPr/>
                      </p:nvSpPr>
                      <p:spPr>
                        <a:xfrm>
                          <a:off y="5995661" x="8004503"/>
                          <a:ext cx="0" cy="195701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95701" w="0" fill="none">
                              <a:moveTo>
                                <a:pt y="0" x="0"/>
                              </a:moveTo>
                              <a:lnTo>
                                <a:pt y="195701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687" name=""/>
                        <p:cNvSpPr/>
                        <p:nvPr/>
                      </p:nvSpPr>
                      <p:spPr>
                        <a:xfrm>
                          <a:off y="5995661" x="8549336"/>
                          <a:ext cx="0" cy="195701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95701" w="0" fill="none">
                              <a:moveTo>
                                <a:pt y="0" x="0"/>
                              </a:moveTo>
                              <a:lnTo>
                                <a:pt y="195701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688" name=""/>
                        <p:cNvSpPr/>
                        <p:nvPr/>
                      </p:nvSpPr>
                      <p:spPr>
                        <a:xfrm>
                          <a:off y="5995661" x="8517287"/>
                          <a:ext cx="0" cy="195701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95701" w="0" fill="none">
                              <a:moveTo>
                                <a:pt y="0" x="0"/>
                              </a:moveTo>
                              <a:lnTo>
                                <a:pt y="195701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780" name="Text 780"/>
                        <p:cNvSpPr txBox="1"/>
                        <p:nvPr/>
                      </p:nvSpPr>
                      <p:spPr>
                        <a:xfrm>
                          <a:off y="5922511" x="7940405"/>
                          <a:ext cx="640980" cy="34200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tIns="0" wrap="square" lIns="0" rIns="0" bIns="0" anchor="ctr" rtlCol="0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Hive</a:t>
                          </a:r>
                        </a:p>
                      </p:txBody>
                    </p:sp>
                  </p:grpSp>
                  <p:grpSp>
                    <p:nvGrpSpPr>
                      <p:cNvPr id="689" name=""/>
                      <p:cNvGrpSpPr/>
                      <p:nvPr/>
                    </p:nvGrpSpPr>
                    <p:grpSpPr>
                      <a:xfrm>
                        <a:off y="5746759" x="7247500"/>
                        <a:ext cx="640980" cy="195701"/>
                        <a:chOff y="5746759" x="7247500"/>
                        <a:chExt cx="640980" cy="195701"/>
                      </a:xfrm>
                    </p:grpSpPr>
                    <p:sp>
                      <p:nvSpPr>
                        <p:cNvPr id="690" name="Information Box 2"/>
                        <p:cNvSpPr/>
                        <p:nvPr/>
                      </p:nvSpPr>
                      <p:spPr>
                        <a:xfrm>
                          <a:off y="5746759" x="7247500"/>
                          <a:ext cx="640980" cy="195701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95701" w="640980">
                              <a:moveTo>
                                <a:pt y="195701" x="640980"/>
                              </a:moveTo>
                              <a:lnTo>
                                <a:pt y="0" x="640980"/>
                              </a:lnTo>
                              <a:lnTo>
                                <a:pt y="0" x="0"/>
                              </a:lnTo>
                              <a:lnTo>
                                <a:pt y="195701" x="0"/>
                              </a:lnTo>
                              <a:lnTo>
                                <a:pt y="195701" x="64098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E3938"/>
                        </a:solidFill>
                        <a:ln cap="flat" w="7600">
                          <a:solidFill>
                            <a:srgbClr val="1B918F"/>
                          </a:solidFill>
                          <a:bevel/>
                        </a:ln>
                      </p:spPr>
                    </p:sp>
                    <p:sp>
                      <p:nvSpPr>
                        <p:cNvPr id="691" name=""/>
                        <p:cNvSpPr/>
                        <p:nvPr/>
                      </p:nvSpPr>
                      <p:spPr>
                        <a:xfrm>
                          <a:off y="5746759" x="7279549"/>
                          <a:ext cx="0" cy="195701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95701" w="0" fill="none">
                              <a:moveTo>
                                <a:pt y="0" x="0"/>
                              </a:moveTo>
                              <a:lnTo>
                                <a:pt y="195701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692" name=""/>
                        <p:cNvSpPr/>
                        <p:nvPr/>
                      </p:nvSpPr>
                      <p:spPr>
                        <a:xfrm>
                          <a:off y="5746759" x="7311598"/>
                          <a:ext cx="0" cy="195701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95701" w="0" fill="none">
                              <a:moveTo>
                                <a:pt y="0" x="0"/>
                              </a:moveTo>
                              <a:lnTo>
                                <a:pt y="195701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693" name=""/>
                        <p:cNvSpPr/>
                        <p:nvPr/>
                      </p:nvSpPr>
                      <p:spPr>
                        <a:xfrm>
                          <a:off y="5746759" x="7856432"/>
                          <a:ext cx="0" cy="195701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95701" w="0" fill="none">
                              <a:moveTo>
                                <a:pt y="0" x="0"/>
                              </a:moveTo>
                              <a:lnTo>
                                <a:pt y="195701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694" name=""/>
                        <p:cNvSpPr/>
                        <p:nvPr/>
                      </p:nvSpPr>
                      <p:spPr>
                        <a:xfrm>
                          <a:off y="5746759" x="7824383"/>
                          <a:ext cx="0" cy="195701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95701" w="0" fill="none">
                              <a:moveTo>
                                <a:pt y="0" x="0"/>
                              </a:moveTo>
                              <a:lnTo>
                                <a:pt y="195701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781" name="Text 781"/>
                        <p:cNvSpPr txBox="1"/>
                        <p:nvPr/>
                      </p:nvSpPr>
                      <p:spPr>
                        <a:xfrm>
                          <a:off y="5673609" x="7247500"/>
                          <a:ext cx="640980" cy="34200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tIns="0" wrap="square" lIns="0" rIns="0" bIns="0" anchor="ctr" rtlCol="0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Flink</a:t>
                          </a:r>
                        </a:p>
                      </p:txBody>
                    </p:sp>
                  </p:grpSp>
                  <p:grpSp>
                    <p:nvGrpSpPr>
                      <p:cNvPr id="695" name=""/>
                      <p:cNvGrpSpPr/>
                      <p:nvPr/>
                    </p:nvGrpSpPr>
                    <p:grpSpPr>
                      <a:xfrm>
                        <a:off y="5995661" x="7247500"/>
                        <a:ext cx="640980" cy="195701"/>
                        <a:chOff y="5995661" x="7247500"/>
                        <a:chExt cx="640980" cy="195701"/>
                      </a:xfrm>
                    </p:grpSpPr>
                    <p:sp>
                      <p:nvSpPr>
                        <p:cNvPr id="696" name="Information Box 2"/>
                        <p:cNvSpPr/>
                        <p:nvPr/>
                      </p:nvSpPr>
                      <p:spPr>
                        <a:xfrm>
                          <a:off y="5995661" x="7247500"/>
                          <a:ext cx="640980" cy="195701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95701" w="640980">
                              <a:moveTo>
                                <a:pt y="195701" x="640980"/>
                              </a:moveTo>
                              <a:lnTo>
                                <a:pt y="0" x="640980"/>
                              </a:lnTo>
                              <a:lnTo>
                                <a:pt y="0" x="0"/>
                              </a:lnTo>
                              <a:lnTo>
                                <a:pt y="195701" x="0"/>
                              </a:lnTo>
                              <a:lnTo>
                                <a:pt y="195701" x="64098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E3938"/>
                        </a:solidFill>
                        <a:ln cap="flat" w="7600">
                          <a:solidFill>
                            <a:srgbClr val="1B918F"/>
                          </a:solidFill>
                          <a:bevel/>
                        </a:ln>
                      </p:spPr>
                    </p:sp>
                    <p:sp>
                      <p:nvSpPr>
                        <p:cNvPr id="697" name=""/>
                        <p:cNvSpPr/>
                        <p:nvPr/>
                      </p:nvSpPr>
                      <p:spPr>
                        <a:xfrm>
                          <a:off y="5995661" x="7279549"/>
                          <a:ext cx="0" cy="195701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95701" w="0" fill="none">
                              <a:moveTo>
                                <a:pt y="0" x="0"/>
                              </a:moveTo>
                              <a:lnTo>
                                <a:pt y="195701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698" name=""/>
                        <p:cNvSpPr/>
                        <p:nvPr/>
                      </p:nvSpPr>
                      <p:spPr>
                        <a:xfrm>
                          <a:off y="5995661" x="7311598"/>
                          <a:ext cx="0" cy="195701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95701" w="0" fill="none">
                              <a:moveTo>
                                <a:pt y="0" x="0"/>
                              </a:moveTo>
                              <a:lnTo>
                                <a:pt y="195701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699" name=""/>
                        <p:cNvSpPr/>
                        <p:nvPr/>
                      </p:nvSpPr>
                      <p:spPr>
                        <a:xfrm>
                          <a:off y="5995661" x="7856432"/>
                          <a:ext cx="0" cy="195701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95701" w="0" fill="none">
                              <a:moveTo>
                                <a:pt y="0" x="0"/>
                              </a:moveTo>
                              <a:lnTo>
                                <a:pt y="195701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700" name=""/>
                        <p:cNvSpPr/>
                        <p:nvPr/>
                      </p:nvSpPr>
                      <p:spPr>
                        <a:xfrm>
                          <a:off y="5995661" x="7824383"/>
                          <a:ext cx="0" cy="195701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95701" w="0" fill="none">
                              <a:moveTo>
                                <a:pt y="0" x="0"/>
                              </a:moveTo>
                              <a:lnTo>
                                <a:pt y="195701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782" name="Text 782"/>
                        <p:cNvSpPr txBox="1"/>
                        <p:nvPr/>
                      </p:nvSpPr>
                      <p:spPr>
                        <a:xfrm>
                          <a:off y="5922511" x="7247500"/>
                          <a:ext cx="640980" cy="34200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tIns="0" wrap="square" lIns="0" rIns="0" bIns="0" anchor="ctr" rtlCol="0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HDFS</a:t>
                          </a:r>
                        </a:p>
                      </p:txBody>
                    </p:sp>
                  </p:grpSp>
                  <p:grpSp>
                    <p:nvGrpSpPr>
                      <p:cNvPr id="701" name=""/>
                      <p:cNvGrpSpPr/>
                      <p:nvPr/>
                    </p:nvGrpSpPr>
                    <p:grpSpPr>
                      <a:xfrm>
                        <a:off y="5746759" x="7940405"/>
                        <a:ext cx="640980" cy="195701"/>
                        <a:chOff y="5746759" x="7940405"/>
                        <a:chExt cx="640980" cy="195701"/>
                      </a:xfrm>
                    </p:grpSpPr>
                    <p:sp>
                      <p:nvSpPr>
                        <p:cNvPr id="702" name="Information Box 2"/>
                        <p:cNvSpPr/>
                        <p:nvPr/>
                      </p:nvSpPr>
                      <p:spPr>
                        <a:xfrm>
                          <a:off y="5746759" x="7940405"/>
                          <a:ext cx="640980" cy="195701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95701" w="640980">
                              <a:moveTo>
                                <a:pt y="195701" x="640980"/>
                              </a:moveTo>
                              <a:lnTo>
                                <a:pt y="0" x="640980"/>
                              </a:lnTo>
                              <a:lnTo>
                                <a:pt y="0" x="0"/>
                              </a:lnTo>
                              <a:lnTo>
                                <a:pt y="195701" x="0"/>
                              </a:lnTo>
                              <a:lnTo>
                                <a:pt y="195701" x="64098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E3938"/>
                        </a:solidFill>
                        <a:ln cap="flat" w="7600">
                          <a:solidFill>
                            <a:srgbClr val="1B918F"/>
                          </a:solidFill>
                          <a:bevel/>
                        </a:ln>
                      </p:spPr>
                    </p:sp>
                    <p:sp>
                      <p:nvSpPr>
                        <p:cNvPr id="703" name=""/>
                        <p:cNvSpPr/>
                        <p:nvPr/>
                      </p:nvSpPr>
                      <p:spPr>
                        <a:xfrm>
                          <a:off y="5746759" x="7972454"/>
                          <a:ext cx="0" cy="195701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95701" w="0" fill="none">
                              <a:moveTo>
                                <a:pt y="0" x="0"/>
                              </a:moveTo>
                              <a:lnTo>
                                <a:pt y="195701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704" name=""/>
                        <p:cNvSpPr/>
                        <p:nvPr/>
                      </p:nvSpPr>
                      <p:spPr>
                        <a:xfrm>
                          <a:off y="5746759" x="8004503"/>
                          <a:ext cx="0" cy="195701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95701" w="0" fill="none">
                              <a:moveTo>
                                <a:pt y="0" x="0"/>
                              </a:moveTo>
                              <a:lnTo>
                                <a:pt y="195701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705" name=""/>
                        <p:cNvSpPr/>
                        <p:nvPr/>
                      </p:nvSpPr>
                      <p:spPr>
                        <a:xfrm>
                          <a:off y="5746759" x="8549336"/>
                          <a:ext cx="0" cy="195701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95701" w="0" fill="none">
                              <a:moveTo>
                                <a:pt y="0" x="0"/>
                              </a:moveTo>
                              <a:lnTo>
                                <a:pt y="195701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706" name=""/>
                        <p:cNvSpPr/>
                        <p:nvPr/>
                      </p:nvSpPr>
                      <p:spPr>
                        <a:xfrm>
                          <a:off y="5746759" x="8517287"/>
                          <a:ext cx="0" cy="195701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95701" w="0" fill="none">
                              <a:moveTo>
                                <a:pt y="0" x="0"/>
                              </a:moveTo>
                              <a:lnTo>
                                <a:pt y="195701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783" name="Text 783"/>
                        <p:cNvSpPr txBox="1"/>
                        <p:nvPr/>
                      </p:nvSpPr>
                      <p:spPr>
                        <a:xfrm>
                          <a:off y="5673609" x="7940405"/>
                          <a:ext cx="640980" cy="34200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tIns="0" wrap="square" lIns="0" rIns="0" bIns="0" anchor="ctr" rtlCol="0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HBase</a:t>
                          </a:r>
                        </a:p>
                      </p:txBody>
                    </p:sp>
                  </p:grpSp>
                  <p:grpSp>
                    <p:nvGrpSpPr>
                      <p:cNvPr id="707" name=""/>
                      <p:cNvGrpSpPr/>
                      <p:nvPr/>
                    </p:nvGrpSpPr>
                    <p:grpSpPr>
                      <a:xfrm>
                        <a:off y="5497857" x="7247500"/>
                        <a:ext cx="640980" cy="195701"/>
                        <a:chOff y="5497857" x="7247500"/>
                        <a:chExt cx="640980" cy="195701"/>
                      </a:xfrm>
                    </p:grpSpPr>
                    <p:sp>
                      <p:nvSpPr>
                        <p:cNvPr id="708" name="Information Box 2"/>
                        <p:cNvSpPr/>
                        <p:nvPr/>
                      </p:nvSpPr>
                      <p:spPr>
                        <a:xfrm>
                          <a:off y="5497857" x="7247500"/>
                          <a:ext cx="640980" cy="195701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95701" w="640980">
                              <a:moveTo>
                                <a:pt y="195701" x="640980"/>
                              </a:moveTo>
                              <a:lnTo>
                                <a:pt y="0" x="640980"/>
                              </a:lnTo>
                              <a:lnTo>
                                <a:pt y="0" x="0"/>
                              </a:lnTo>
                              <a:lnTo>
                                <a:pt y="195701" x="0"/>
                              </a:lnTo>
                              <a:lnTo>
                                <a:pt y="195701" x="64098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E3938"/>
                        </a:solidFill>
                        <a:ln cap="flat" w="7600">
                          <a:solidFill>
                            <a:srgbClr val="1B918F"/>
                          </a:solidFill>
                          <a:bevel/>
                        </a:ln>
                      </p:spPr>
                    </p:sp>
                    <p:sp>
                      <p:nvSpPr>
                        <p:cNvPr id="709" name=""/>
                        <p:cNvSpPr/>
                        <p:nvPr/>
                      </p:nvSpPr>
                      <p:spPr>
                        <a:xfrm>
                          <a:off y="5497857" x="7279549"/>
                          <a:ext cx="0" cy="195701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95701" w="0" fill="none">
                              <a:moveTo>
                                <a:pt y="0" x="0"/>
                              </a:moveTo>
                              <a:lnTo>
                                <a:pt y="195701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710" name=""/>
                        <p:cNvSpPr/>
                        <p:nvPr/>
                      </p:nvSpPr>
                      <p:spPr>
                        <a:xfrm>
                          <a:off y="5497857" x="7311598"/>
                          <a:ext cx="0" cy="195701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95701" w="0" fill="none">
                              <a:moveTo>
                                <a:pt y="0" x="0"/>
                              </a:moveTo>
                              <a:lnTo>
                                <a:pt y="195701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711" name=""/>
                        <p:cNvSpPr/>
                        <p:nvPr/>
                      </p:nvSpPr>
                      <p:spPr>
                        <a:xfrm>
                          <a:off y="5497857" x="7856432"/>
                          <a:ext cx="0" cy="195701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95701" w="0" fill="none">
                              <a:moveTo>
                                <a:pt y="0" x="0"/>
                              </a:moveTo>
                              <a:lnTo>
                                <a:pt y="195701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712" name=""/>
                        <p:cNvSpPr/>
                        <p:nvPr/>
                      </p:nvSpPr>
                      <p:spPr>
                        <a:xfrm>
                          <a:off y="5497857" x="7824383"/>
                          <a:ext cx="0" cy="195701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95701" w="0" fill="none">
                              <a:moveTo>
                                <a:pt y="0" x="0"/>
                              </a:moveTo>
                              <a:lnTo>
                                <a:pt y="195701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784" name="Text 784"/>
                        <p:cNvSpPr txBox="1"/>
                        <p:nvPr/>
                      </p:nvSpPr>
                      <p:spPr>
                        <a:xfrm>
                          <a:off y="5424708" x="7247500"/>
                          <a:ext cx="640980" cy="34200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tIns="0" wrap="square" lIns="0" rIns="0" bIns="0" anchor="ctr" rtlCol="0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Kafka</a:t>
                          </a:r>
                        </a:p>
                      </p:txBody>
                    </p:sp>
                  </p:grpSp>
                  <p:grpSp>
                    <p:nvGrpSpPr>
                      <p:cNvPr id="713" name=""/>
                      <p:cNvGrpSpPr/>
                      <p:nvPr/>
                    </p:nvGrpSpPr>
                    <p:grpSpPr>
                      <a:xfrm>
                        <a:off y="5497857" x="7940405"/>
                        <a:ext cx="640980" cy="195701"/>
                        <a:chOff y="5497857" x="7940405"/>
                        <a:chExt cx="640980" cy="195701"/>
                      </a:xfrm>
                    </p:grpSpPr>
                    <p:sp>
                      <p:nvSpPr>
                        <p:cNvPr id="714" name="Information Box 2"/>
                        <p:cNvSpPr/>
                        <p:nvPr/>
                      </p:nvSpPr>
                      <p:spPr>
                        <a:xfrm>
                          <a:off y="5497857" x="7940405"/>
                          <a:ext cx="640980" cy="195701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95701" w="640980">
                              <a:moveTo>
                                <a:pt y="195701" x="640980"/>
                              </a:moveTo>
                              <a:lnTo>
                                <a:pt y="0" x="640980"/>
                              </a:lnTo>
                              <a:lnTo>
                                <a:pt y="0" x="0"/>
                              </a:lnTo>
                              <a:lnTo>
                                <a:pt y="195701" x="0"/>
                              </a:lnTo>
                              <a:lnTo>
                                <a:pt y="195701" x="64098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E3938"/>
                        </a:solidFill>
                        <a:ln cap="flat" w="7600">
                          <a:solidFill>
                            <a:srgbClr val="1B918F"/>
                          </a:solidFill>
                          <a:bevel/>
                        </a:ln>
                      </p:spPr>
                    </p:sp>
                    <p:sp>
                      <p:nvSpPr>
                        <p:cNvPr id="715" name=""/>
                        <p:cNvSpPr/>
                        <p:nvPr/>
                      </p:nvSpPr>
                      <p:spPr>
                        <a:xfrm>
                          <a:off y="5497857" x="7972454"/>
                          <a:ext cx="0" cy="195701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95701" w="0" fill="none">
                              <a:moveTo>
                                <a:pt y="0" x="0"/>
                              </a:moveTo>
                              <a:lnTo>
                                <a:pt y="195701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716" name=""/>
                        <p:cNvSpPr/>
                        <p:nvPr/>
                      </p:nvSpPr>
                      <p:spPr>
                        <a:xfrm>
                          <a:off y="5497857" x="8004503"/>
                          <a:ext cx="0" cy="195701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95701" w="0" fill="none">
                              <a:moveTo>
                                <a:pt y="0" x="0"/>
                              </a:moveTo>
                              <a:lnTo>
                                <a:pt y="195701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717" name=""/>
                        <p:cNvSpPr/>
                        <p:nvPr/>
                      </p:nvSpPr>
                      <p:spPr>
                        <a:xfrm>
                          <a:off y="5497857" x="8549336"/>
                          <a:ext cx="0" cy="195701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95701" w="0" fill="none">
                              <a:moveTo>
                                <a:pt y="0" x="0"/>
                              </a:moveTo>
                              <a:lnTo>
                                <a:pt y="195701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718" name=""/>
                        <p:cNvSpPr/>
                        <p:nvPr/>
                      </p:nvSpPr>
                      <p:spPr>
                        <a:xfrm>
                          <a:off y="5497857" x="8517287"/>
                          <a:ext cx="0" cy="195701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95701" w="0" fill="none">
                              <a:moveTo>
                                <a:pt y="0" x="0"/>
                              </a:moveTo>
                              <a:lnTo>
                                <a:pt y="195701" x="0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cap="flat" w="7600">
                          <a:solidFill>
                            <a:srgbClr val="FFFFFF"/>
                          </a:solidFill>
                          <a:bevel/>
                        </a:ln>
                      </p:spPr>
                    </p:sp>
                    <p:sp>
                      <p:nvSpPr>
                        <p:cNvPr id="785" name="Text 785"/>
                        <p:cNvSpPr txBox="1"/>
                        <p:nvPr/>
                      </p:nvSpPr>
                      <p:spPr>
                        <a:xfrm>
                          <a:off y="5424708" x="7940405"/>
                          <a:ext cx="640980" cy="34200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tIns="0" wrap="square" lIns="0" rIns="0" bIns="0" anchor="ctr" rtlCol="0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Zookeeper</a:t>
                          </a:r>
                        </a:p>
                      </p:txBody>
                    </p:sp>
                  </p:grpSp>
                </p:grpSp>
              </p:grpSp>
            </p:grpSp>
          </p:grpSp>
        </p:grpSp>
        <p:grpSp>
          <p:nvGrpSpPr>
            <p:cNvPr id="720" name=""/>
            <p:cNvGrpSpPr/>
            <p:nvPr/>
          </p:nvGrpSpPr>
          <p:grpSpPr>
            <a:xfrm>
              <a:off y="3391265" x="196464"/>
              <a:ext cx="8751071" cy="786211"/>
              <a:chOff y="3391265" x="196464"/>
              <a:chExt cx="8751071" cy="786211"/>
            </a:xfrm>
          </p:grpSpPr>
          <p:grpSp>
            <p:nvGrpSpPr>
              <p:cNvPr id="114" name=""/>
              <p:cNvGrpSpPr/>
              <p:nvPr/>
            </p:nvGrpSpPr>
            <p:grpSpPr>
              <a:xfrm>
                <a:off y="3391265" x="196464"/>
                <a:ext cx="8679260" cy="714400"/>
                <a:chOff y="3391265" x="196464"/>
                <a:chExt cx="8679260" cy="714400"/>
              </a:xfrm>
            </p:grpSpPr>
            <p:sp>
              <p:nvSpPr>
                <p:cNvPr id="115" name=""/>
                <p:cNvSpPr/>
                <p:nvPr/>
              </p:nvSpPr>
              <p:spPr>
                <a:xfrm>
                  <a:off y="3391265" x="196464"/>
                  <a:ext cx="8679260" cy="714400"/>
                </a:xfrm>
                <a:custGeom>
                  <a:avLst/>
                  <a:gdLst/>
                  <a:ahLst/>
                  <a:cxnLst/>
                  <a:pathLst>
                    <a:path h="714400" w="8679260">
                      <a:moveTo>
                        <a:pt y="0" x="0"/>
                      </a:moveTo>
                      <a:lnTo>
                        <a:pt y="0" x="8679260"/>
                      </a:lnTo>
                      <a:lnTo>
                        <a:pt y="714400" x="8679260"/>
                      </a:lnTo>
                      <a:lnTo>
                        <a:pt y="7144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08A88"/>
                </a:solidFill>
                <a:ln cap="flat" w="7600">
                  <a:solidFill>
                    <a:srgbClr val="008A88"/>
                  </a:solidFill>
                  <a:bevel/>
                </a:ln>
              </p:spPr>
            </p:sp>
            <p:sp>
              <p:nvSpPr>
                <p:cNvPr id="116" name=""/>
                <p:cNvSpPr/>
                <p:nvPr/>
              </p:nvSpPr>
              <p:spPr>
                <a:xfrm>
                  <a:off y="3391265" x="8875725"/>
                  <a:ext cx="71811" cy="714400"/>
                </a:xfrm>
                <a:custGeom>
                  <a:avLst/>
                  <a:gdLst/>
                  <a:ahLst/>
                  <a:cxnLst/>
                  <a:pathLst>
                    <a:path h="714400" w="71811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786211" x="71811"/>
                      </a:lnTo>
                      <a:lnTo>
                        <a:pt y="7144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08A88"/>
                </a:solidFill>
                <a:ln cap="flat" w="7600">
                  <a:solidFill>
                    <a:srgbClr val="008A88"/>
                  </a:solidFill>
                  <a:bevel/>
                </a:ln>
              </p:spPr>
            </p:sp>
            <p:sp>
              <p:nvSpPr>
                <p:cNvPr id="117" name=""/>
                <p:cNvSpPr/>
                <p:nvPr/>
              </p:nvSpPr>
              <p:spPr>
                <a:xfrm>
                  <a:off y="4105665" x="196464"/>
                  <a:ext cx="8679260" cy="71811"/>
                </a:xfrm>
                <a:custGeom>
                  <a:avLst/>
                  <a:gdLst/>
                  <a:ahLst/>
                  <a:cxnLst/>
                  <a:pathLst>
                    <a:path h="71811" w="8679260">
                      <a:moveTo>
                        <a:pt y="0" x="0"/>
                      </a:moveTo>
                      <a:lnTo>
                        <a:pt y="0" x="8679260"/>
                      </a:lnTo>
                      <a:lnTo>
                        <a:pt y="71811" x="8751071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08A88"/>
                </a:solidFill>
                <a:ln cap="flat" w="7600">
                  <a:solidFill>
                    <a:srgbClr val="008A88"/>
                  </a:solidFill>
                  <a:bevel/>
                </a:ln>
              </p:spPr>
            </p:sp>
          </p:grpSp>
          <p:grpSp>
            <p:nvGrpSpPr>
              <p:cNvPr id="142" name="Note"/>
              <p:cNvGrpSpPr/>
              <p:nvPr/>
            </p:nvGrpSpPr>
            <p:grpSpPr>
              <a:xfrm>
                <a:off y="3482465" x="196464"/>
                <a:ext cx="829251" cy="532000"/>
                <a:chOff y="3482465" x="196464"/>
                <a:chExt cx="829251" cy="532000"/>
              </a:xfrm>
            </p:grpSpPr>
            <p:sp>
              <p:nvSpPr>
                <p:cNvPr id="143" name=""/>
                <p:cNvSpPr/>
                <p:nvPr/>
              </p:nvSpPr>
              <p:spPr>
                <a:xfrm>
                  <a:off y="3482465" x="196464"/>
                  <a:ext cx="829251" cy="532000"/>
                </a:xfrm>
                <a:custGeom>
                  <a:avLst/>
                  <a:gdLst/>
                  <a:ahLst/>
                  <a:cxnLst/>
                  <a:pathLst>
                    <a:path h="532000" w="829251" fill="none">
                      <a:moveTo>
                        <a:pt y="266000" x="414626"/>
                      </a:moveTo>
                      <a:moveTo>
                        <a:pt y="266000" x="414626"/>
                      </a:moveTo>
                      <a:moveTo>
                        <a:pt y="266000" x="414626"/>
                      </a:moveTo>
                      <a:moveTo>
                        <a:pt y="266000" x="414626"/>
                      </a:moveTo>
                      <a:moveTo>
                        <a:pt y="266000" x="414626"/>
                      </a:moveTo>
                      <a:moveTo>
                        <a:pt y="266000" x="414626"/>
                      </a:moveTo>
                      <a:moveTo>
                        <a:pt y="266000" x="414626"/>
                      </a:moveTo>
                      <a:moveTo>
                        <a:pt y="266000" x="414626"/>
                      </a:moveTo>
                    </a:path>
                  </a:pathLst>
                </a:custGeom>
                <a:solidFill>
                  <a:srgbClr val="3A526B"/>
                </a:solidFill>
                <a:ln cap="flat" w="7600">
                  <a:solidFill>
                    <a:srgbClr val="3A526B"/>
                  </a:solidFill>
                  <a:bevel/>
                </a:ln>
              </p:spPr>
            </p:sp>
            <p:sp>
              <p:nvSpPr>
                <p:cNvPr id="144" name=""/>
                <p:cNvSpPr/>
                <p:nvPr/>
              </p:nvSpPr>
              <p:spPr>
                <a:xfrm>
                  <a:off y="3482465" x="196464"/>
                  <a:ext cx="829251" cy="532000"/>
                </a:xfrm>
                <a:custGeom>
                  <a:avLst/>
                  <a:gdLst/>
                  <a:ahLst/>
                  <a:cxnLst/>
                  <a:rect t="t" b="b" l="l" r="r"/>
                  <a:pathLst>
                    <a:path h="532000" w="829251" stroke="false">
                      <a:moveTo>
                        <a:pt y="0" x="0"/>
                      </a:moveTo>
                      <a:lnTo>
                        <a:pt y="532000" x="0"/>
                      </a:lnTo>
                      <a:lnTo>
                        <a:pt y="532000" x="829251"/>
                      </a:lnTo>
                      <a:lnTo>
                        <a:pt y="155167" x="829251"/>
                      </a:lnTo>
                      <a:lnTo>
                        <a:pt y="0" x="713007"/>
                      </a:lnTo>
                      <a:lnTo>
                        <a:pt y="0" x="0"/>
                      </a:lnTo>
                      <a:close/>
                    </a:path>
                    <a:path h="532000" w="829251" fill="none">
                      <a:moveTo>
                        <a:pt y="0" x="0"/>
                      </a:moveTo>
                      <a:lnTo>
                        <a:pt y="532000" x="0"/>
                      </a:lnTo>
                      <a:lnTo>
                        <a:pt y="532000" x="829251"/>
                      </a:lnTo>
                      <a:lnTo>
                        <a:pt y="155167" x="829251"/>
                      </a:lnTo>
                      <a:lnTo>
                        <a:pt y="0" x="713007"/>
                      </a:lnTo>
                      <a:lnTo>
                        <a:pt y="0" x="0"/>
                      </a:lnTo>
                      <a:close/>
                      <a:moveTo>
                        <a:pt y="155167" x="829251"/>
                      </a:moveTo>
                      <a:lnTo>
                        <a:pt y="155167" x="713007"/>
                      </a:lnTo>
                      <a:lnTo>
                        <a:pt y="0" x="713007"/>
                      </a:lnTo>
                    </a:path>
                  </a:pathLst>
                </a:custGeom>
                <a:solidFill>
                  <a:srgbClr val="3A526B"/>
                </a:solidFill>
                <a:ln cap="flat" w="7600">
                  <a:solidFill>
                    <a:srgbClr val="3A526B"/>
                  </a:solidFill>
                  <a:bevel/>
                </a:ln>
              </p:spPr>
              <p:txBody>
                <a:bodyPr tIns="0" wrap="square" lIns="0" rIns="0" bIns="0" anchor="ctr" rtlCol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b="1" sz="1368">
                      <a:solidFill>
                        <a:srgbClr val="FFFFFF"/>
                      </a:solidFill>
                      <a:latin typeface="Arial"/>
                    </a:rPr>
                    <a:t>服务目录</a:t>
                  </a:r>
                </a:p>
              </p:txBody>
            </p:sp>
          </p:grpSp>
          <p:sp>
            <p:nvSpPr>
              <p:cNvPr id="198" name="Multi-Style Rectangle"/>
              <p:cNvSpPr/>
              <p:nvPr/>
            </p:nvSpPr>
            <p:spPr>
              <a:xfrm>
                <a:off y="3524265" x="1476736"/>
                <a:ext cx="6969200" cy="448400"/>
              </a:xfrm>
              <a:custGeom>
                <a:avLst/>
                <a:gdLst>
                  <a:gd fmla="*/ 3484600 w 6969200" name="connsiteX0"/>
                  <a:gd fmla="*/ 224200 h 448400" name="connsiteY0"/>
                  <a:gd fmla="*/ 0 w 6969200" name="connsiteX1"/>
                  <a:gd fmla="*/ 224200 h 448400" name="connsiteY1"/>
                  <a:gd fmla="*/ 3484600 w 6969200" name="connsiteX2"/>
                  <a:gd fmla="*/ 0 h 448400" name="connsiteY2"/>
                  <a:gd fmla="*/ 6969200 w 6969200" name="connsiteX3"/>
                  <a:gd fmla="*/ 224200 h 448400" name="connsiteY3"/>
                  <a:gd fmla="*/ 3484600 w 6969200" name="connsiteX4"/>
                  <a:gd fmla="*/ 448400 h 448400" name="connsiteY4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</a:cxnLst>
                <a:pathLst>
                  <a:path h="448400" w="6969200">
                    <a:moveTo>
                      <a:pt y="0" x="80712"/>
                    </a:moveTo>
                    <a:lnTo>
                      <a:pt y="0" x="6888488"/>
                    </a:lnTo>
                    <a:cubicBezTo>
                      <a:pt y="0" x="6933065"/>
                      <a:pt y="36135" x="6969200"/>
                      <a:pt y="80712" x="6969200"/>
                    </a:cubicBezTo>
                    <a:lnTo>
                      <a:pt y="367688" x="6969200"/>
                    </a:lnTo>
                    <a:cubicBezTo>
                      <a:pt y="412265" x="6969200"/>
                      <a:pt y="448400" x="6933065"/>
                      <a:pt y="448400" x="6888488"/>
                    </a:cubicBezTo>
                    <a:lnTo>
                      <a:pt y="448400" x="80712"/>
                    </a:lnTo>
                    <a:cubicBezTo>
                      <a:pt y="448400" x="36135"/>
                      <a:pt y="412265" x="0"/>
                      <a:pt y="367688" x="0"/>
                    </a:cubicBezTo>
                    <a:lnTo>
                      <a:pt y="80712" x="0"/>
                    </a:lnTo>
                    <a:cubicBezTo>
                      <a:pt y="36135" x="0"/>
                      <a:pt y="0" x="36135"/>
                      <a:pt y="0" x="80712"/>
                    </a:cubicBezTo>
                    <a:close/>
                  </a:path>
                </a:pathLst>
              </a:custGeom>
              <a:noFill/>
              <a:ln cap="flat" w="7600">
                <a:solidFill>
                  <a:srgbClr val="808080"/>
                </a:solidFill>
                <a:custDash>
                  <a:ds sp="500000" d="1100000"/>
                </a:custDash>
                <a:bevel/>
              </a:ln>
              <a:effectLst>
                <a:outerShdw rotWithShape="0" blurRad="0" dir="2700000" dist="21496" algn="tl">
                  <a:srgbClr val="000000">
                    <a:alpha val="20000"/>
                  </a:srgbClr>
                </a:outerShdw>
              </a:effectLst>
            </p:spPr>
          </p:sp>
          <p:grpSp>
            <p:nvGrpSpPr>
              <p:cNvPr id="199" name=""/>
              <p:cNvGrpSpPr/>
              <p:nvPr/>
            </p:nvGrpSpPr>
            <p:grpSpPr>
              <a:xfrm>
                <a:off y="3609136" x="2628525"/>
                <a:ext cx="858450" cy="286259"/>
                <a:chOff y="3609136" x="2628525"/>
                <a:chExt cx="858450" cy="286259"/>
              </a:xfrm>
            </p:grpSpPr>
            <p:sp>
              <p:nvSpPr>
                <p:cNvPr id="200" name="Information Box 2"/>
                <p:cNvSpPr/>
                <p:nvPr/>
              </p:nvSpPr>
              <p:spPr>
                <a:xfrm>
                  <a:off y="3609136" x="2628525"/>
                  <a:ext cx="858450" cy="286259"/>
                </a:xfrm>
                <a:custGeom>
                  <a:avLst/>
                  <a:gdLst/>
                  <a:ahLst/>
                  <a:cxnLst/>
                  <a:pathLst>
                    <a:path h="286259" w="858450">
                      <a:moveTo>
                        <a:pt y="286259" x="858450"/>
                      </a:moveTo>
                      <a:lnTo>
                        <a:pt y="0" x="858450"/>
                      </a:lnTo>
                      <a:lnTo>
                        <a:pt y="0" x="0"/>
                      </a:lnTo>
                      <a:lnTo>
                        <a:pt y="286259" x="0"/>
                      </a:lnTo>
                      <a:lnTo>
                        <a:pt y="286259" x="858450"/>
                      </a:lnTo>
                      <a:close/>
                    </a:path>
                  </a:pathLst>
                </a:custGeom>
                <a:solidFill>
                  <a:srgbClr val="3E3938"/>
                </a:solidFill>
                <a:ln cap="flat" w="7600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201" name=""/>
                <p:cNvSpPr/>
                <p:nvPr/>
              </p:nvSpPr>
              <p:spPr>
                <a:xfrm>
                  <a:off y="3609136" x="2671447"/>
                  <a:ext cx="0" cy="286259"/>
                </a:xfrm>
                <a:custGeom>
                  <a:avLst/>
                  <a:gdLst/>
                  <a:ahLst/>
                  <a:cxnLst/>
                  <a:pathLst>
                    <a:path h="286259" w="0" fill="none">
                      <a:moveTo>
                        <a:pt y="0" x="0"/>
                      </a:moveTo>
                      <a:lnTo>
                        <a:pt y="286259" x="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202" name=""/>
                <p:cNvSpPr/>
                <p:nvPr/>
              </p:nvSpPr>
              <p:spPr>
                <a:xfrm>
                  <a:off y="3609136" x="2714370"/>
                  <a:ext cx="0" cy="286259"/>
                </a:xfrm>
                <a:custGeom>
                  <a:avLst/>
                  <a:gdLst/>
                  <a:ahLst/>
                  <a:cxnLst/>
                  <a:pathLst>
                    <a:path h="286259" w="0" fill="none">
                      <a:moveTo>
                        <a:pt y="0" x="0"/>
                      </a:moveTo>
                      <a:lnTo>
                        <a:pt y="286259" x="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203" name=""/>
                <p:cNvSpPr/>
                <p:nvPr/>
              </p:nvSpPr>
              <p:spPr>
                <a:xfrm>
                  <a:off y="3609136" x="3444050"/>
                  <a:ext cx="0" cy="286259"/>
                </a:xfrm>
                <a:custGeom>
                  <a:avLst/>
                  <a:gdLst/>
                  <a:ahLst/>
                  <a:cxnLst/>
                  <a:pathLst>
                    <a:path h="286259" w="0" fill="none">
                      <a:moveTo>
                        <a:pt y="0" x="0"/>
                      </a:moveTo>
                      <a:lnTo>
                        <a:pt y="286259" x="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204" name=""/>
                <p:cNvSpPr/>
                <p:nvPr/>
              </p:nvSpPr>
              <p:spPr>
                <a:xfrm>
                  <a:off y="3609136" x="3401133"/>
                  <a:ext cx="0" cy="286259"/>
                </a:xfrm>
                <a:custGeom>
                  <a:avLst/>
                  <a:gdLst/>
                  <a:ahLst/>
                  <a:cxnLst/>
                  <a:pathLst>
                    <a:path h="286259" w="0" fill="none">
                      <a:moveTo>
                        <a:pt y="0" x="0"/>
                      </a:moveTo>
                      <a:lnTo>
                        <a:pt y="286259" x="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786" name="Text 786"/>
                <p:cNvSpPr txBox="1"/>
                <p:nvPr/>
              </p:nvSpPr>
              <p:spPr>
                <a:xfrm>
                  <a:off y="3581265" x="2628525"/>
                  <a:ext cx="858450" cy="342000"/>
                </a:xfrm>
                <a:prstGeom prst="rect">
                  <a:avLst/>
                </a:prstGeom>
                <a:noFill/>
              </p:spPr>
              <p:txBody>
                <a:bodyPr tIns="0" wrap="square" lIns="0" rIns="0" bIns="0" anchor="ctr" rtlCol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Dobble</a:t>
                  </a:r>
                </a:p>
              </p:txBody>
            </p:sp>
          </p:grpSp>
          <p:grpSp>
            <p:nvGrpSpPr>
              <p:cNvPr id="205" name=""/>
              <p:cNvGrpSpPr/>
              <p:nvPr/>
            </p:nvGrpSpPr>
            <p:grpSpPr>
              <a:xfrm>
                <a:off y="3605336" x="6709061"/>
                <a:ext cx="858450" cy="286259"/>
                <a:chOff y="3605336" x="6709061"/>
                <a:chExt cx="858450" cy="286259"/>
              </a:xfrm>
            </p:grpSpPr>
            <p:sp>
              <p:nvSpPr>
                <p:cNvPr id="206" name="Information Box 2"/>
                <p:cNvSpPr/>
                <p:nvPr/>
              </p:nvSpPr>
              <p:spPr>
                <a:xfrm>
                  <a:off y="3605336" x="6709061"/>
                  <a:ext cx="858450" cy="286259"/>
                </a:xfrm>
                <a:custGeom>
                  <a:avLst/>
                  <a:gdLst/>
                  <a:ahLst/>
                  <a:cxnLst/>
                  <a:pathLst>
                    <a:path h="286259" w="858450">
                      <a:moveTo>
                        <a:pt y="286259" x="858450"/>
                      </a:moveTo>
                      <a:lnTo>
                        <a:pt y="0" x="858450"/>
                      </a:lnTo>
                      <a:lnTo>
                        <a:pt y="0" x="0"/>
                      </a:lnTo>
                      <a:lnTo>
                        <a:pt y="286259" x="0"/>
                      </a:lnTo>
                      <a:lnTo>
                        <a:pt y="286259" x="858450"/>
                      </a:lnTo>
                      <a:close/>
                    </a:path>
                  </a:pathLst>
                </a:custGeom>
                <a:solidFill>
                  <a:srgbClr val="3E3938"/>
                </a:solidFill>
                <a:ln cap="flat" w="7600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207" name=""/>
                <p:cNvSpPr/>
                <p:nvPr/>
              </p:nvSpPr>
              <p:spPr>
                <a:xfrm>
                  <a:off y="3605336" x="6751984"/>
                  <a:ext cx="0" cy="286259"/>
                </a:xfrm>
                <a:custGeom>
                  <a:avLst/>
                  <a:gdLst/>
                  <a:ahLst/>
                  <a:cxnLst/>
                  <a:pathLst>
                    <a:path h="286259" w="0" fill="none">
                      <a:moveTo>
                        <a:pt y="0" x="0"/>
                      </a:moveTo>
                      <a:lnTo>
                        <a:pt y="286259" x="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208" name=""/>
                <p:cNvSpPr/>
                <p:nvPr/>
              </p:nvSpPr>
              <p:spPr>
                <a:xfrm>
                  <a:off y="3605336" x="6794906"/>
                  <a:ext cx="0" cy="286259"/>
                </a:xfrm>
                <a:custGeom>
                  <a:avLst/>
                  <a:gdLst/>
                  <a:ahLst/>
                  <a:cxnLst/>
                  <a:pathLst>
                    <a:path h="286259" w="0" fill="none">
                      <a:moveTo>
                        <a:pt y="0" x="0"/>
                      </a:moveTo>
                      <a:lnTo>
                        <a:pt y="286259" x="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209" name=""/>
                <p:cNvSpPr/>
                <p:nvPr/>
              </p:nvSpPr>
              <p:spPr>
                <a:xfrm>
                  <a:off y="3605336" x="7524587"/>
                  <a:ext cx="0" cy="286259"/>
                </a:xfrm>
                <a:custGeom>
                  <a:avLst/>
                  <a:gdLst/>
                  <a:ahLst/>
                  <a:cxnLst/>
                  <a:pathLst>
                    <a:path h="286259" w="0" fill="none">
                      <a:moveTo>
                        <a:pt y="0" x="0"/>
                      </a:moveTo>
                      <a:lnTo>
                        <a:pt y="286259" x="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210" name=""/>
                <p:cNvSpPr/>
                <p:nvPr/>
              </p:nvSpPr>
              <p:spPr>
                <a:xfrm>
                  <a:off y="3605336" x="7481670"/>
                  <a:ext cx="0" cy="286259"/>
                </a:xfrm>
                <a:custGeom>
                  <a:avLst/>
                  <a:gdLst/>
                  <a:ahLst/>
                  <a:cxnLst/>
                  <a:pathLst>
                    <a:path h="286259" w="0" fill="none">
                      <a:moveTo>
                        <a:pt y="0" x="0"/>
                      </a:moveTo>
                      <a:lnTo>
                        <a:pt y="286259" x="0"/>
                      </a:lnTo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787" name="Text 787"/>
                <p:cNvSpPr txBox="1"/>
                <p:nvPr/>
              </p:nvSpPr>
              <p:spPr>
                <a:xfrm>
                  <a:off y="3577465" x="6709061"/>
                  <a:ext cx="858450" cy="342000"/>
                </a:xfrm>
                <a:prstGeom prst="rect">
                  <a:avLst/>
                </a:prstGeom>
                <a:noFill/>
              </p:spPr>
              <p:txBody>
                <a:bodyPr tIns="0" wrap="square" lIns="0" rIns="0" bIns="0" anchor="ctr" rtlCol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Zookeeper</a:t>
                  </a:r>
                </a:p>
              </p:txBody>
            </p:sp>
          </p:grpSp>
          <p:sp>
            <p:nvSpPr>
              <p:cNvPr id="212" name="Line"/>
              <p:cNvSpPr/>
              <p:nvPr/>
            </p:nvSpPr>
            <p:spPr>
              <a:xfrm rot="10795946">
                <a:off y="3750365" x="3486974"/>
                <a:ext cx="3222089" cy="0"/>
              </a:xfrm>
              <a:custGeom>
                <a:avLst/>
                <a:gdLst/>
                <a:ahLst/>
                <a:cxnLst/>
                <a:pathLst>
                  <a:path h="0" w="3222089" fill="none">
                    <a:moveTo>
                      <a:pt y="0" x="0"/>
                    </a:moveTo>
                    <a:lnTo>
                      <a:pt y="0" x="3222089"/>
                    </a:lnTo>
                  </a:path>
                </a:pathLst>
              </a:custGeom>
              <a:noFill/>
              <a:ln cap="flat" w="30400">
                <a:solidFill>
                  <a:srgbClr val="236EA1"/>
                </a:solidFill>
                <a:bevel/>
                <a:tailEnd w="med" len="med" type="triangle"/>
              </a:ln>
            </p:spPr>
          </p:sp>
        </p:grpSp>
        <p:grpSp>
          <p:nvGrpSpPr>
            <p:cNvPr id="727" name=""/>
            <p:cNvGrpSpPr/>
            <p:nvPr/>
          </p:nvGrpSpPr>
          <p:grpSpPr>
            <a:xfrm>
              <a:off y="4240124" x="2577072"/>
              <a:ext cx="482558" cy="364406"/>
              <a:chOff y="4240124" x="2577072"/>
              <a:chExt cx="482558" cy="364406"/>
            </a:xfrm>
          </p:grpSpPr>
          <p:grpSp>
            <p:nvGrpSpPr>
              <p:cNvPr id="722" name="Arrow symbol 3"/>
              <p:cNvGrpSpPr/>
              <p:nvPr/>
            </p:nvGrpSpPr>
            <p:grpSpPr>
              <a:xfrm rot="5400000">
                <a:off y="4369248" x="2716471"/>
                <a:ext cx="203760" cy="266920"/>
                <a:chOff y="4369248" x="2716471"/>
                <a:chExt cx="203760" cy="266920"/>
              </a:xfrm>
            </p:grpSpPr>
            <p:sp>
              <p:nvSpPr>
                <p:cNvPr id="723" name=""/>
                <p:cNvSpPr/>
                <p:nvPr/>
              </p:nvSpPr>
              <p:spPr>
                <a:xfrm>
                  <a:off y="4369248" x="2716413"/>
                  <a:ext cx="201892" cy="179726"/>
                </a:xfrm>
                <a:custGeom>
                  <a:avLst/>
                  <a:gdLst/>
                  <a:ahLst/>
                  <a:cxnLst/>
                  <a:pathLst>
                    <a:path h="179726" w="201892">
                      <a:moveTo>
                        <a:pt y="108844" x="148316"/>
                      </a:moveTo>
                      <a:lnTo>
                        <a:pt y="87282" x="148316"/>
                      </a:lnTo>
                      <a:lnTo>
                        <a:pt y="132204" x="201892"/>
                      </a:lnTo>
                      <a:lnTo>
                        <a:pt y="179726" x="148316"/>
                      </a:lnTo>
                      <a:lnTo>
                        <a:pt y="158778" x="148316"/>
                      </a:lnTo>
                      <a:cubicBezTo>
                        <a:pt y="158778" x="148316"/>
                        <a:pt y="136732" x="52942"/>
                        <a:pt y="108844" x="0"/>
                      </a:cubicBezTo>
                      <a:lnTo>
                        <a:pt y="0" x="0"/>
                      </a:lnTo>
                      <a:cubicBezTo>
                        <a:pt y="0" x="0"/>
                        <a:pt y="77792" x="56057"/>
                        <a:pt y="108844" x="148316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scaled="0" ang="480000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724" name=""/>
                <p:cNvSpPr/>
                <p:nvPr/>
              </p:nvSpPr>
              <p:spPr>
                <a:xfrm flipV="true">
                  <a:off y="4456441" x="2716413"/>
                  <a:ext cx="201892" cy="179726"/>
                </a:xfrm>
                <a:custGeom>
                  <a:avLst/>
                  <a:gdLst/>
                  <a:ahLst/>
                  <a:cxnLst/>
                  <a:pathLst>
                    <a:path h="179726" w="201892">
                      <a:moveTo>
                        <a:pt y="108755" x="148316"/>
                      </a:moveTo>
                      <a:lnTo>
                        <a:pt y="87194" x="148316"/>
                      </a:lnTo>
                      <a:lnTo>
                        <a:pt y="134715" x="201892"/>
                      </a:lnTo>
                      <a:lnTo>
                        <a:pt y="179726" x="148316"/>
                      </a:lnTo>
                      <a:lnTo>
                        <a:pt y="158689" x="148316"/>
                      </a:lnTo>
                      <a:cubicBezTo>
                        <a:pt y="158689" x="148316"/>
                        <a:pt y="136643" x="52942"/>
                        <a:pt y="108755" x="0"/>
                      </a:cubicBezTo>
                      <a:lnTo>
                        <a:pt y="0" x="0"/>
                      </a:lnTo>
                      <a:cubicBezTo>
                        <a:pt y="0" x="0"/>
                        <a:pt y="77703" x="56057"/>
                        <a:pt y="108755" x="148316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scaled="0" ang="480000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725" name=""/>
                <p:cNvSpPr/>
                <p:nvPr/>
              </p:nvSpPr>
              <p:spPr>
                <a:xfrm>
                  <a:off y="4456530" x="2864730"/>
                  <a:ext cx="55444" cy="93827"/>
                </a:xfrm>
                <a:custGeom>
                  <a:avLst/>
                  <a:gdLst/>
                  <a:ahLst/>
                  <a:cxnLst/>
                  <a:pathLst>
                    <a:path h="93827" w="55444">
                      <a:moveTo>
                        <a:pt y="0" x="0"/>
                      </a:moveTo>
                      <a:lnTo>
                        <a:pt y="93827" x="0"/>
                      </a:lnTo>
                      <a:lnTo>
                        <a:pt y="44477" x="55444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scaled="0" ang="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  <p:sp>
            <p:nvSpPr>
              <p:cNvPr id="726" name="Rectangle"/>
              <p:cNvSpPr/>
              <p:nvPr/>
            </p:nvSpPr>
            <p:spPr>
              <a:xfrm>
                <a:off y="4240124" x="2577072"/>
                <a:ext cx="482558" cy="160252"/>
              </a:xfrm>
              <a:custGeom>
                <a:avLst/>
                <a:gdLst>
                  <a:gd fmla="*/ 241279 w 482558" name="connsiteX0"/>
                  <a:gd fmla="*/ 160252 h 160252" name="connsiteY0"/>
                  <a:gd fmla="*/ 241279 w 482558" name="connsiteX1"/>
                  <a:gd fmla="*/ 0 h 160252" name="connsiteY1"/>
                  <a:gd fmla="*/ 482558 w 482558" name="connsiteX2"/>
                  <a:gd fmla="*/ 80126 h 160252" name="connsiteY2"/>
                  <a:gd fmla="*/ 0 w 482558" name="connsiteX3"/>
                  <a:gd fmla="*/ 80126 h 160252" name="connsiteY3"/>
                  <a:gd fmla="*/ 241279 w 482558" name="connsiteX4"/>
                  <a:gd fmla="*/ 80126 h 160252" name="connsiteY4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</a:cxnLst>
                <a:rect t="t" b="b" l="l" r="r"/>
                <a:pathLst>
                  <a:path h="160252" w="482558">
                    <a:moveTo>
                      <a:pt y="160252" x="482558"/>
                    </a:moveTo>
                    <a:lnTo>
                      <a:pt y="0" x="482558"/>
                    </a:lnTo>
                    <a:lnTo>
                      <a:pt y="0" x="0"/>
                    </a:lnTo>
                    <a:lnTo>
                      <a:pt y="160252" x="0"/>
                    </a:lnTo>
                    <a:lnTo>
                      <a:pt y="160252" x="482558"/>
                    </a:lnTo>
                    <a:close/>
                  </a:path>
                </a:pathLst>
              </a:custGeom>
              <a:solidFill>
                <a:srgbClr val="3498DB"/>
              </a:solidFill>
              <a:ln cap="flat" w="7600">
                <a:solidFill>
                  <a:srgbClr val="3498DB"/>
                </a:solidFill>
                <a:bevel/>
              </a:ln>
              <a:effectLst>
                <a:outerShdw rotWithShape="0" blurRad="20000" dir="2700000" dist="10748" algn="tl">
                  <a:srgbClr val="000000">
                    <a:alpha val="20000"/>
                  </a:srgbClr>
                </a:outerShdw>
              </a:effectLst>
            </p:spPr>
            <p:txBody>
              <a:bodyPr tIns="0" wrap="square" lIns="0" rIns="0" bIns="0" anchor="ctr" rtlCol="0"/>
              <a:lstStyle/>
              <a:p>
                <a:pPr algn="ctr">
                  <a:lnSpc>
                    <a:spcPct val="100000"/>
                  </a:lnSpc>
                </a:pPr>
                <a:r>
                  <a:rPr sz="836">
                    <a:solidFill>
                      <a:srgbClr val="FFFFFF"/>
                    </a:solidFill>
                    <a:latin typeface="Arial"/>
                  </a:rPr>
                  <a:t>RPC</a:t>
                </a:r>
              </a:p>
            </p:txBody>
          </p:sp>
        </p:grpSp>
        <p:grpSp>
          <p:nvGrpSpPr>
            <p:cNvPr id="728" name=""/>
            <p:cNvGrpSpPr/>
            <p:nvPr/>
          </p:nvGrpSpPr>
          <p:grpSpPr>
            <a:xfrm>
              <a:off y="4240124" x="6095872"/>
              <a:ext cx="482558" cy="364406"/>
              <a:chOff y="4240124" x="6095872"/>
              <a:chExt cx="482558" cy="364406"/>
            </a:xfrm>
          </p:grpSpPr>
          <p:grpSp>
            <p:nvGrpSpPr>
              <p:cNvPr id="729" name="Arrow symbol 3"/>
              <p:cNvGrpSpPr/>
              <p:nvPr/>
            </p:nvGrpSpPr>
            <p:grpSpPr>
              <a:xfrm rot="5400000">
                <a:off y="4369248" x="6235272"/>
                <a:ext cx="203760" cy="266920"/>
                <a:chOff y="4369248" x="6235272"/>
                <a:chExt cx="203760" cy="266920"/>
              </a:xfrm>
            </p:grpSpPr>
            <p:sp>
              <p:nvSpPr>
                <p:cNvPr id="730" name=""/>
                <p:cNvSpPr/>
                <p:nvPr/>
              </p:nvSpPr>
              <p:spPr>
                <a:xfrm>
                  <a:off y="4369248" x="6235214"/>
                  <a:ext cx="201892" cy="179726"/>
                </a:xfrm>
                <a:custGeom>
                  <a:avLst/>
                  <a:gdLst/>
                  <a:ahLst/>
                  <a:cxnLst/>
                  <a:pathLst>
                    <a:path h="179726" w="201892">
                      <a:moveTo>
                        <a:pt y="108844" x="148316"/>
                      </a:moveTo>
                      <a:lnTo>
                        <a:pt y="87282" x="148316"/>
                      </a:lnTo>
                      <a:lnTo>
                        <a:pt y="132204" x="201892"/>
                      </a:lnTo>
                      <a:lnTo>
                        <a:pt y="179726" x="148316"/>
                      </a:lnTo>
                      <a:lnTo>
                        <a:pt y="158778" x="148316"/>
                      </a:lnTo>
                      <a:cubicBezTo>
                        <a:pt y="158778" x="148316"/>
                        <a:pt y="136732" x="52942"/>
                        <a:pt y="108844" x="0"/>
                      </a:cubicBezTo>
                      <a:lnTo>
                        <a:pt y="0" x="0"/>
                      </a:lnTo>
                      <a:cubicBezTo>
                        <a:pt y="0" x="0"/>
                        <a:pt y="77792" x="56057"/>
                        <a:pt y="108844" x="148316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scaled="0" ang="480000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731" name=""/>
                <p:cNvSpPr/>
                <p:nvPr/>
              </p:nvSpPr>
              <p:spPr>
                <a:xfrm flipV="true">
                  <a:off y="4456441" x="6235214"/>
                  <a:ext cx="201892" cy="179726"/>
                </a:xfrm>
                <a:custGeom>
                  <a:avLst/>
                  <a:gdLst/>
                  <a:ahLst/>
                  <a:cxnLst/>
                  <a:pathLst>
                    <a:path h="179726" w="201892">
                      <a:moveTo>
                        <a:pt y="108755" x="148316"/>
                      </a:moveTo>
                      <a:lnTo>
                        <a:pt y="87194" x="148316"/>
                      </a:lnTo>
                      <a:lnTo>
                        <a:pt y="134715" x="201892"/>
                      </a:lnTo>
                      <a:lnTo>
                        <a:pt y="179726" x="148316"/>
                      </a:lnTo>
                      <a:lnTo>
                        <a:pt y="158689" x="148316"/>
                      </a:lnTo>
                      <a:cubicBezTo>
                        <a:pt y="158689" x="148316"/>
                        <a:pt y="136643" x="52942"/>
                        <a:pt y="108755" x="0"/>
                      </a:cubicBezTo>
                      <a:lnTo>
                        <a:pt y="0" x="0"/>
                      </a:lnTo>
                      <a:cubicBezTo>
                        <a:pt y="0" x="0"/>
                        <a:pt y="77703" x="56057"/>
                        <a:pt y="108755" x="148316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scaled="0" ang="480000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732" name=""/>
                <p:cNvSpPr/>
                <p:nvPr/>
              </p:nvSpPr>
              <p:spPr>
                <a:xfrm>
                  <a:off y="4456530" x="6383530"/>
                  <a:ext cx="55444" cy="93827"/>
                </a:xfrm>
                <a:custGeom>
                  <a:avLst/>
                  <a:gdLst/>
                  <a:ahLst/>
                  <a:cxnLst/>
                  <a:pathLst>
                    <a:path h="93827" w="55444">
                      <a:moveTo>
                        <a:pt y="0" x="0"/>
                      </a:moveTo>
                      <a:lnTo>
                        <a:pt y="93827" x="0"/>
                      </a:lnTo>
                      <a:lnTo>
                        <a:pt y="44477" x="55444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scaled="0" ang="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  <p:sp>
            <p:nvSpPr>
              <p:cNvPr id="733" name="Rectangle"/>
              <p:cNvSpPr/>
              <p:nvPr/>
            </p:nvSpPr>
            <p:spPr>
              <a:xfrm>
                <a:off y="4240124" x="6095872"/>
                <a:ext cx="482558" cy="160251"/>
              </a:xfrm>
              <a:custGeom>
                <a:avLst/>
                <a:gdLst>
                  <a:gd fmla="*/ 241279 w 482558" name="connsiteX0"/>
                  <a:gd fmla="*/ 160251 h 160251" name="connsiteY0"/>
                  <a:gd fmla="*/ 241279 w 482558" name="connsiteX1"/>
                  <a:gd fmla="*/ 0 h 160251" name="connsiteY1"/>
                  <a:gd fmla="*/ 482558 w 482558" name="connsiteX2"/>
                  <a:gd fmla="*/ 80126 h 160251" name="connsiteY2"/>
                  <a:gd fmla="*/ 0 w 482558" name="connsiteX3"/>
                  <a:gd fmla="*/ 80126 h 160251" name="connsiteY3"/>
                  <a:gd fmla="*/ 241279 w 482558" name="connsiteX4"/>
                  <a:gd fmla="*/ 80126 h 160251" name="connsiteY4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</a:cxnLst>
                <a:rect t="t" b="b" l="l" r="r"/>
                <a:pathLst>
                  <a:path h="160251" w="482558">
                    <a:moveTo>
                      <a:pt y="160251" x="482558"/>
                    </a:moveTo>
                    <a:lnTo>
                      <a:pt y="0" x="482558"/>
                    </a:lnTo>
                    <a:lnTo>
                      <a:pt y="0" x="0"/>
                    </a:lnTo>
                    <a:lnTo>
                      <a:pt y="160251" x="0"/>
                    </a:lnTo>
                    <a:lnTo>
                      <a:pt y="160251" x="482558"/>
                    </a:lnTo>
                    <a:close/>
                  </a:path>
                </a:pathLst>
              </a:custGeom>
              <a:solidFill>
                <a:srgbClr val="3498DB"/>
              </a:solidFill>
              <a:ln cap="flat" w="7600">
                <a:solidFill>
                  <a:srgbClr val="3498DB"/>
                </a:solidFill>
                <a:bevel/>
              </a:ln>
              <a:effectLst>
                <a:outerShdw rotWithShape="0" blurRad="20000" dir="2700000" dist="10748" algn="tl">
                  <a:srgbClr val="000000">
                    <a:alpha val="20000"/>
                  </a:srgbClr>
                </a:outerShdw>
              </a:effectLst>
            </p:spPr>
            <p:txBody>
              <a:bodyPr tIns="0" wrap="square" lIns="0" rIns="0" bIns="0" anchor="ctr" rtlCol="0"/>
              <a:lstStyle/>
              <a:p>
                <a:pPr algn="ctr">
                  <a:lnSpc>
                    <a:spcPct val="100000"/>
                  </a:lnSpc>
                </a:pPr>
                <a:r>
                  <a:rPr sz="836">
                    <a:solidFill>
                      <a:srgbClr val="FFFFFF"/>
                    </a:solidFill>
                    <a:latin typeface="Arial"/>
                  </a:rPr>
                  <a:t>RPC</a:t>
                </a:r>
              </a:p>
            </p:txBody>
          </p:sp>
        </p:grpSp>
        <p:grpSp>
          <p:nvGrpSpPr>
            <p:cNvPr id="734" name=""/>
            <p:cNvGrpSpPr/>
            <p:nvPr/>
          </p:nvGrpSpPr>
          <p:grpSpPr>
            <a:xfrm>
              <a:off y="3018615" x="1921551"/>
              <a:ext cx="482558" cy="364406"/>
              <a:chOff y="3018615" x="1921551"/>
              <a:chExt cx="482558" cy="364406"/>
            </a:xfrm>
          </p:grpSpPr>
          <p:grpSp>
            <p:nvGrpSpPr>
              <p:cNvPr id="735" name="Arrow symbol 3"/>
              <p:cNvGrpSpPr/>
              <p:nvPr/>
            </p:nvGrpSpPr>
            <p:grpSpPr>
              <a:xfrm rot="5400000">
                <a:off y="3147739" x="2060951"/>
                <a:ext cx="203760" cy="266920"/>
                <a:chOff y="3147739" x="2060951"/>
                <a:chExt cx="203760" cy="266920"/>
              </a:xfrm>
            </p:grpSpPr>
            <p:sp>
              <p:nvSpPr>
                <p:cNvPr id="736" name=""/>
                <p:cNvSpPr/>
                <p:nvPr/>
              </p:nvSpPr>
              <p:spPr>
                <a:xfrm>
                  <a:off y="3147739" x="2060893"/>
                  <a:ext cx="201892" cy="179726"/>
                </a:xfrm>
                <a:custGeom>
                  <a:avLst/>
                  <a:gdLst/>
                  <a:ahLst/>
                  <a:cxnLst/>
                  <a:pathLst>
                    <a:path h="179726" w="201892">
                      <a:moveTo>
                        <a:pt y="108844" x="148316"/>
                      </a:moveTo>
                      <a:lnTo>
                        <a:pt y="87282" x="148316"/>
                      </a:lnTo>
                      <a:lnTo>
                        <a:pt y="132204" x="201892"/>
                      </a:lnTo>
                      <a:lnTo>
                        <a:pt y="179726" x="148316"/>
                      </a:lnTo>
                      <a:lnTo>
                        <a:pt y="158778" x="148316"/>
                      </a:lnTo>
                      <a:cubicBezTo>
                        <a:pt y="158778" x="148316"/>
                        <a:pt y="136732" x="52942"/>
                        <a:pt y="108844" x="0"/>
                      </a:cubicBezTo>
                      <a:lnTo>
                        <a:pt y="0" x="0"/>
                      </a:lnTo>
                      <a:cubicBezTo>
                        <a:pt y="0" x="0"/>
                        <a:pt y="77792" x="56057"/>
                        <a:pt y="108844" x="148316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scaled="0" ang="480000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737" name=""/>
                <p:cNvSpPr/>
                <p:nvPr/>
              </p:nvSpPr>
              <p:spPr>
                <a:xfrm flipV="true">
                  <a:off y="3234932" x="2060893"/>
                  <a:ext cx="201892" cy="179726"/>
                </a:xfrm>
                <a:custGeom>
                  <a:avLst/>
                  <a:gdLst/>
                  <a:ahLst/>
                  <a:cxnLst/>
                  <a:pathLst>
                    <a:path h="179726" w="201892">
                      <a:moveTo>
                        <a:pt y="108755" x="148316"/>
                      </a:moveTo>
                      <a:lnTo>
                        <a:pt y="87194" x="148316"/>
                      </a:lnTo>
                      <a:lnTo>
                        <a:pt y="134715" x="201892"/>
                      </a:lnTo>
                      <a:lnTo>
                        <a:pt y="179726" x="148316"/>
                      </a:lnTo>
                      <a:lnTo>
                        <a:pt y="158689" x="148316"/>
                      </a:lnTo>
                      <a:cubicBezTo>
                        <a:pt y="158689" x="148316"/>
                        <a:pt y="136643" x="52942"/>
                        <a:pt y="108755" x="0"/>
                      </a:cubicBezTo>
                      <a:lnTo>
                        <a:pt y="0" x="0"/>
                      </a:lnTo>
                      <a:cubicBezTo>
                        <a:pt y="0" x="0"/>
                        <a:pt y="77703" x="56057"/>
                        <a:pt y="108755" x="148316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scaled="0" ang="480000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738" name=""/>
                <p:cNvSpPr/>
                <p:nvPr/>
              </p:nvSpPr>
              <p:spPr>
                <a:xfrm>
                  <a:off y="3235022" x="2209209"/>
                  <a:ext cx="55444" cy="93827"/>
                </a:xfrm>
                <a:custGeom>
                  <a:avLst/>
                  <a:gdLst/>
                  <a:ahLst/>
                  <a:cxnLst/>
                  <a:pathLst>
                    <a:path h="93827" w="55444">
                      <a:moveTo>
                        <a:pt y="0" x="0"/>
                      </a:moveTo>
                      <a:lnTo>
                        <a:pt y="93827" x="0"/>
                      </a:lnTo>
                      <a:lnTo>
                        <a:pt y="44477" x="55444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scaled="0" ang="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  <p:sp>
            <p:nvSpPr>
              <p:cNvPr id="739" name="Rectangle"/>
              <p:cNvSpPr/>
              <p:nvPr/>
            </p:nvSpPr>
            <p:spPr>
              <a:xfrm>
                <a:off y="3018615" x="1921551"/>
                <a:ext cx="482558" cy="160251"/>
              </a:xfrm>
              <a:custGeom>
                <a:avLst/>
                <a:gdLst>
                  <a:gd fmla="*/ 241279 w 482558" name="connsiteX0"/>
                  <a:gd fmla="*/ 160251 h 160251" name="connsiteY0"/>
                  <a:gd fmla="*/ 241279 w 482558" name="connsiteX1"/>
                  <a:gd fmla="*/ 0 h 160251" name="connsiteY1"/>
                  <a:gd fmla="*/ 482558 w 482558" name="connsiteX2"/>
                  <a:gd fmla="*/ 80126 h 160251" name="connsiteY2"/>
                  <a:gd fmla="*/ 0 w 482558" name="connsiteX3"/>
                  <a:gd fmla="*/ 80126 h 160251" name="connsiteY3"/>
                  <a:gd fmla="*/ 241279 w 482558" name="connsiteX4"/>
                  <a:gd fmla="*/ 80126 h 160251" name="connsiteY4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</a:cxnLst>
                <a:rect t="t" b="b" l="l" r="r"/>
                <a:pathLst>
                  <a:path h="160251" w="482558">
                    <a:moveTo>
                      <a:pt y="160251" x="482558"/>
                    </a:moveTo>
                    <a:lnTo>
                      <a:pt y="0" x="482558"/>
                    </a:lnTo>
                    <a:lnTo>
                      <a:pt y="0" x="0"/>
                    </a:lnTo>
                    <a:lnTo>
                      <a:pt y="160251" x="0"/>
                    </a:lnTo>
                    <a:lnTo>
                      <a:pt y="160251" x="482558"/>
                    </a:lnTo>
                    <a:close/>
                  </a:path>
                </a:pathLst>
              </a:custGeom>
              <a:solidFill>
                <a:srgbClr val="3498DB"/>
              </a:solidFill>
              <a:ln cap="flat" w="7600">
                <a:solidFill>
                  <a:srgbClr val="3498DB"/>
                </a:solidFill>
                <a:bevel/>
              </a:ln>
              <a:effectLst>
                <a:outerShdw rotWithShape="0" blurRad="20000" dir="2700000" dist="10748" algn="tl">
                  <a:srgbClr val="000000">
                    <a:alpha val="20000"/>
                  </a:srgbClr>
                </a:outerShdw>
              </a:effectLst>
            </p:spPr>
            <p:txBody>
              <a:bodyPr tIns="0" wrap="square" lIns="0" rIns="0" bIns="0" anchor="ctr" rtlCol="0"/>
              <a:lstStyle/>
              <a:p>
                <a:pPr algn="ctr">
                  <a:lnSpc>
                    <a:spcPct val="100000"/>
                  </a:lnSpc>
                </a:pPr>
                <a:r>
                  <a:rPr sz="836">
                    <a:solidFill>
                      <a:srgbClr val="FFFFFF"/>
                    </a:solidFill>
                    <a:latin typeface="Arial"/>
                  </a:rPr>
                  <a:t>Http</a:t>
                </a:r>
              </a:p>
            </p:txBody>
          </p:sp>
        </p:grpSp>
        <p:grpSp>
          <p:nvGrpSpPr>
            <p:cNvPr id="746" name=""/>
            <p:cNvGrpSpPr/>
            <p:nvPr/>
          </p:nvGrpSpPr>
          <p:grpSpPr>
            <a:xfrm>
              <a:off y="2048907" x="3785113"/>
              <a:ext cx="1022517" cy="349103"/>
              <a:chOff y="2048907" x="3785113"/>
              <a:chExt cx="1022517" cy="349103"/>
            </a:xfrm>
          </p:grpSpPr>
          <p:grpSp>
            <p:nvGrpSpPr>
              <p:cNvPr id="741" name="Arrow symbol 3"/>
              <p:cNvGrpSpPr/>
              <p:nvPr/>
            </p:nvGrpSpPr>
            <p:grpSpPr>
              <a:xfrm rot="10800000">
                <a:off y="2048907" x="3785113"/>
                <a:ext cx="543980" cy="349103"/>
                <a:chOff y="2048907" x="3785113"/>
                <a:chExt cx="543980" cy="349103"/>
              </a:xfrm>
            </p:grpSpPr>
            <p:sp>
              <p:nvSpPr>
                <p:cNvPr id="742" name=""/>
                <p:cNvSpPr/>
                <p:nvPr/>
              </p:nvSpPr>
              <p:spPr>
                <a:xfrm>
                  <a:off y="2048907" x="3784957"/>
                  <a:ext cx="539146" cy="235063"/>
                </a:xfrm>
                <a:custGeom>
                  <a:avLst/>
                  <a:gdLst/>
                  <a:ahLst/>
                  <a:cxnLst/>
                  <a:pathLst>
                    <a:path h="235063" w="539146">
                      <a:moveTo>
                        <a:pt y="142356" x="396075"/>
                      </a:moveTo>
                      <a:lnTo>
                        <a:pt y="114156" x="396075"/>
                      </a:lnTo>
                      <a:lnTo>
                        <a:pt y="172909" x="539146"/>
                      </a:lnTo>
                      <a:lnTo>
                        <a:pt y="235063" x="396075"/>
                      </a:lnTo>
                      <a:lnTo>
                        <a:pt y="207664" x="396075"/>
                      </a:lnTo>
                      <a:cubicBezTo>
                        <a:pt y="207664" x="396075"/>
                        <a:pt y="178831" x="141380"/>
                        <a:pt y="142356" x="0"/>
                      </a:cubicBezTo>
                      <a:lnTo>
                        <a:pt y="0" x="0"/>
                      </a:lnTo>
                      <a:cubicBezTo>
                        <a:pt y="0" x="0"/>
                        <a:pt y="101744" x="149698"/>
                        <a:pt y="142356" x="396075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scaled="0" ang="480000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743" name=""/>
                <p:cNvSpPr/>
                <p:nvPr/>
              </p:nvSpPr>
              <p:spPr>
                <a:xfrm flipV="true">
                  <a:off y="2162947" x="3784957"/>
                  <a:ext cx="539146" cy="235063"/>
                </a:xfrm>
                <a:custGeom>
                  <a:avLst/>
                  <a:gdLst/>
                  <a:ahLst/>
                  <a:cxnLst/>
                  <a:pathLst>
                    <a:path h="235063" w="539146">
                      <a:moveTo>
                        <a:pt y="142240" x="396075"/>
                      </a:moveTo>
                      <a:lnTo>
                        <a:pt y="114040" x="396075"/>
                      </a:lnTo>
                      <a:lnTo>
                        <a:pt y="176194" x="539146"/>
                      </a:lnTo>
                      <a:lnTo>
                        <a:pt y="235063" x="396075"/>
                      </a:lnTo>
                      <a:lnTo>
                        <a:pt y="207548" x="396075"/>
                      </a:lnTo>
                      <a:cubicBezTo>
                        <a:pt y="207548" x="396075"/>
                        <a:pt y="178715" x="141380"/>
                        <a:pt y="142240" x="0"/>
                      </a:cubicBezTo>
                      <a:lnTo>
                        <a:pt y="0" x="0"/>
                      </a:lnTo>
                      <a:cubicBezTo>
                        <a:pt y="0" x="0"/>
                        <a:pt y="101628" x="149698"/>
                        <a:pt y="142240" x="396075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scaled="0" ang="480000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744" name=""/>
                <p:cNvSpPr/>
                <p:nvPr/>
              </p:nvSpPr>
              <p:spPr>
                <a:xfrm>
                  <a:off y="2163063" x="4181033"/>
                  <a:ext cx="148061" cy="122716"/>
                </a:xfrm>
                <a:custGeom>
                  <a:avLst/>
                  <a:gdLst/>
                  <a:ahLst/>
                  <a:cxnLst/>
                  <a:pathLst>
                    <a:path h="122716" w="148061">
                      <a:moveTo>
                        <a:pt y="0" x="0"/>
                      </a:moveTo>
                      <a:lnTo>
                        <a:pt y="122716" x="0"/>
                      </a:lnTo>
                      <a:lnTo>
                        <a:pt y="58171" x="14806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scaled="0" ang="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  <p:sp>
            <p:nvSpPr>
              <p:cNvPr id="745" name="Rectangle"/>
              <p:cNvSpPr/>
              <p:nvPr/>
            </p:nvSpPr>
            <p:spPr>
              <a:xfrm>
                <a:off y="2143333" x="4325072"/>
                <a:ext cx="482558" cy="160251"/>
              </a:xfrm>
              <a:custGeom>
                <a:avLst/>
                <a:gdLst>
                  <a:gd fmla="*/ 241279 w 482558" name="connsiteX0"/>
                  <a:gd fmla="*/ 160251 h 160251" name="connsiteY0"/>
                  <a:gd fmla="*/ 241279 w 482558" name="connsiteX1"/>
                  <a:gd fmla="*/ 0 h 160251" name="connsiteY1"/>
                  <a:gd fmla="*/ 482558 w 482558" name="connsiteX2"/>
                  <a:gd fmla="*/ 80126 h 160251" name="connsiteY2"/>
                  <a:gd fmla="*/ 0 w 482558" name="connsiteX3"/>
                  <a:gd fmla="*/ 80126 h 160251" name="connsiteY3"/>
                  <a:gd fmla="*/ 241279 w 482558" name="connsiteX4"/>
                  <a:gd fmla="*/ 80126 h 160251" name="connsiteY4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</a:cxnLst>
                <a:rect t="t" b="b" l="l" r="r"/>
                <a:pathLst>
                  <a:path h="160251" w="482558">
                    <a:moveTo>
                      <a:pt y="160251" x="482558"/>
                    </a:moveTo>
                    <a:lnTo>
                      <a:pt y="0" x="482558"/>
                    </a:lnTo>
                    <a:lnTo>
                      <a:pt y="0" x="0"/>
                    </a:lnTo>
                    <a:lnTo>
                      <a:pt y="160251" x="0"/>
                    </a:lnTo>
                    <a:lnTo>
                      <a:pt y="160251" x="482558"/>
                    </a:lnTo>
                    <a:close/>
                  </a:path>
                </a:pathLst>
              </a:custGeom>
              <a:solidFill>
                <a:srgbClr val="3498DB"/>
              </a:solidFill>
              <a:ln cap="flat" w="7600">
                <a:solidFill>
                  <a:srgbClr val="3498DB"/>
                </a:solidFill>
                <a:bevel/>
              </a:ln>
              <a:effectLst>
                <a:outerShdw rotWithShape="0" blurRad="20000" dir="2700000" dist="10748" algn="tl">
                  <a:srgbClr val="000000">
                    <a:alpha val="20000"/>
                  </a:srgbClr>
                </a:outerShdw>
              </a:effectLst>
            </p:spPr>
            <p:txBody>
              <a:bodyPr tIns="0" wrap="square" lIns="0" rIns="0" bIns="0" anchor="ctr" rtlCol="0"/>
              <a:lstStyle/>
              <a:p>
                <a:pPr algn="ctr">
                  <a:lnSpc>
                    <a:spcPct val="100000"/>
                  </a:lnSpc>
                </a:pPr>
                <a:r>
                  <a:rPr sz="836">
                    <a:solidFill>
                      <a:srgbClr val="FFFFFF"/>
                    </a:solidFill>
                    <a:latin typeface="Arial"/>
                  </a:rPr>
                  <a:t>Http</a:t>
                </a:r>
              </a:p>
            </p:txBody>
          </p:sp>
        </p:grpSp>
        <p:grpSp>
          <p:nvGrpSpPr>
            <p:cNvPr id="747" name=""/>
            <p:cNvGrpSpPr/>
            <p:nvPr/>
          </p:nvGrpSpPr>
          <p:grpSpPr>
            <a:xfrm>
              <a:off y="3018615" x="6875045"/>
              <a:ext cx="482558" cy="364406"/>
              <a:chOff y="3018615" x="6875045"/>
              <a:chExt cx="482558" cy="364406"/>
            </a:xfrm>
          </p:grpSpPr>
          <p:grpSp>
            <p:nvGrpSpPr>
              <p:cNvPr id="748" name="Arrow symbol 3"/>
              <p:cNvGrpSpPr/>
              <p:nvPr/>
            </p:nvGrpSpPr>
            <p:grpSpPr>
              <a:xfrm rot="5400000">
                <a:off y="3147739" x="7014445"/>
                <a:ext cx="203760" cy="266920"/>
                <a:chOff y="3147739" x="7014445"/>
                <a:chExt cx="203760" cy="266920"/>
              </a:xfrm>
            </p:grpSpPr>
            <p:sp>
              <p:nvSpPr>
                <p:cNvPr id="749" name=""/>
                <p:cNvSpPr/>
                <p:nvPr/>
              </p:nvSpPr>
              <p:spPr>
                <a:xfrm>
                  <a:off y="3147739" x="7014388"/>
                  <a:ext cx="201892" cy="179726"/>
                </a:xfrm>
                <a:custGeom>
                  <a:avLst/>
                  <a:gdLst/>
                  <a:ahLst/>
                  <a:cxnLst/>
                  <a:pathLst>
                    <a:path h="179726" w="201892">
                      <a:moveTo>
                        <a:pt y="108844" x="148316"/>
                      </a:moveTo>
                      <a:lnTo>
                        <a:pt y="87282" x="148316"/>
                      </a:lnTo>
                      <a:lnTo>
                        <a:pt y="132204" x="201892"/>
                      </a:lnTo>
                      <a:lnTo>
                        <a:pt y="179726" x="148316"/>
                      </a:lnTo>
                      <a:lnTo>
                        <a:pt y="158778" x="148316"/>
                      </a:lnTo>
                      <a:cubicBezTo>
                        <a:pt y="158778" x="148316"/>
                        <a:pt y="136732" x="52942"/>
                        <a:pt y="108844" x="0"/>
                      </a:cubicBezTo>
                      <a:lnTo>
                        <a:pt y="0" x="0"/>
                      </a:lnTo>
                      <a:cubicBezTo>
                        <a:pt y="0" x="0"/>
                        <a:pt y="77792" x="56057"/>
                        <a:pt y="108844" x="148316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scaled="0" ang="480000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750" name=""/>
                <p:cNvSpPr/>
                <p:nvPr/>
              </p:nvSpPr>
              <p:spPr>
                <a:xfrm flipV="true">
                  <a:off y="3234932" x="7014388"/>
                  <a:ext cx="201892" cy="179726"/>
                </a:xfrm>
                <a:custGeom>
                  <a:avLst/>
                  <a:gdLst/>
                  <a:ahLst/>
                  <a:cxnLst/>
                  <a:pathLst>
                    <a:path h="179726" w="201892">
                      <a:moveTo>
                        <a:pt y="108755" x="148316"/>
                      </a:moveTo>
                      <a:lnTo>
                        <a:pt y="87194" x="148316"/>
                      </a:lnTo>
                      <a:lnTo>
                        <a:pt y="134715" x="201892"/>
                      </a:lnTo>
                      <a:lnTo>
                        <a:pt y="179726" x="148316"/>
                      </a:lnTo>
                      <a:lnTo>
                        <a:pt y="158689" x="148316"/>
                      </a:lnTo>
                      <a:cubicBezTo>
                        <a:pt y="158689" x="148316"/>
                        <a:pt y="136643" x="52942"/>
                        <a:pt y="108755" x="0"/>
                      </a:cubicBezTo>
                      <a:lnTo>
                        <a:pt y="0" x="0"/>
                      </a:lnTo>
                      <a:cubicBezTo>
                        <a:pt y="0" x="0"/>
                        <a:pt y="77703" x="56057"/>
                        <a:pt y="108755" x="148316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scaled="0" ang="480000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751" name=""/>
                <p:cNvSpPr/>
                <p:nvPr/>
              </p:nvSpPr>
              <p:spPr>
                <a:xfrm>
                  <a:off y="3235022" x="7162704"/>
                  <a:ext cx="55444" cy="93827"/>
                </a:xfrm>
                <a:custGeom>
                  <a:avLst/>
                  <a:gdLst/>
                  <a:ahLst/>
                  <a:cxnLst/>
                  <a:pathLst>
                    <a:path h="93827" w="55444">
                      <a:moveTo>
                        <a:pt y="0" x="0"/>
                      </a:moveTo>
                      <a:lnTo>
                        <a:pt y="93827" x="0"/>
                      </a:lnTo>
                      <a:lnTo>
                        <a:pt y="44477" x="55444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scaled="0" ang="0"/>
                </a:gradFill>
                <a:ln cap="flat" w="2500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  <p:sp>
            <p:nvSpPr>
              <p:cNvPr id="752" name="Rectangle"/>
              <p:cNvSpPr/>
              <p:nvPr/>
            </p:nvSpPr>
            <p:spPr>
              <a:xfrm>
                <a:off y="3018615" x="6875045"/>
                <a:ext cx="482558" cy="160251"/>
              </a:xfrm>
              <a:custGeom>
                <a:avLst/>
                <a:gdLst>
                  <a:gd fmla="*/ 241279 w 482558" name="connsiteX0"/>
                  <a:gd fmla="*/ 160251 h 160251" name="connsiteY0"/>
                  <a:gd fmla="*/ 241279 w 482558" name="connsiteX1"/>
                  <a:gd fmla="*/ 0 h 160251" name="connsiteY1"/>
                  <a:gd fmla="*/ 482558 w 482558" name="connsiteX2"/>
                  <a:gd fmla="*/ 80126 h 160251" name="connsiteY2"/>
                  <a:gd fmla="*/ 0 w 482558" name="connsiteX3"/>
                  <a:gd fmla="*/ 80126 h 160251" name="connsiteY3"/>
                  <a:gd fmla="*/ 241279 w 482558" name="connsiteX4"/>
                  <a:gd fmla="*/ 80126 h 160251" name="connsiteY4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</a:cxnLst>
                <a:rect t="t" b="b" l="l" r="r"/>
                <a:pathLst>
                  <a:path h="160251" w="482558">
                    <a:moveTo>
                      <a:pt y="160251" x="482558"/>
                    </a:moveTo>
                    <a:lnTo>
                      <a:pt y="0" x="482558"/>
                    </a:lnTo>
                    <a:lnTo>
                      <a:pt y="0" x="0"/>
                    </a:lnTo>
                    <a:lnTo>
                      <a:pt y="160251" x="0"/>
                    </a:lnTo>
                    <a:lnTo>
                      <a:pt y="160251" x="482558"/>
                    </a:lnTo>
                    <a:close/>
                  </a:path>
                </a:pathLst>
              </a:custGeom>
              <a:solidFill>
                <a:srgbClr val="3498DB"/>
              </a:solidFill>
              <a:ln cap="flat" w="7600">
                <a:solidFill>
                  <a:srgbClr val="3498DB"/>
                </a:solidFill>
                <a:bevel/>
              </a:ln>
              <a:effectLst>
                <a:outerShdw rotWithShape="0" blurRad="20000" dir="2700000" dist="10748" algn="tl">
                  <a:srgbClr val="000000">
                    <a:alpha val="20000"/>
                  </a:srgbClr>
                </a:outerShdw>
              </a:effectLst>
            </p:spPr>
            <p:txBody>
              <a:bodyPr tIns="0" wrap="square" lIns="0" rIns="0" bIns="0" anchor="ctr" rtlCol="0"/>
              <a:lstStyle/>
              <a:p>
                <a:pPr algn="ctr">
                  <a:lnSpc>
                    <a:spcPct val="100000"/>
                  </a:lnSpc>
                </a:pPr>
                <a:r>
                  <a:rPr sz="836">
                    <a:solidFill>
                      <a:srgbClr val="FFFFFF"/>
                    </a:solidFill>
                    <a:latin typeface="Arial"/>
                  </a:rPr>
                  <a:t>RPC</a:t>
                </a:r>
              </a:p>
            </p:txBody>
          </p:sp>
        </p:grpSp>
        <p:grpSp>
          <p:nvGrpSpPr>
            <p:cNvPr id="758" name="Title Bar 9"/>
            <p:cNvGrpSpPr/>
            <p:nvPr/>
          </p:nvGrpSpPr>
          <p:grpSpPr>
            <a:xfrm>
              <a:off y="360500" x="194370"/>
              <a:ext cx="8755260" cy="646000"/>
              <a:chOff y="360500" x="194370"/>
              <a:chExt cx="8755260" cy="646000"/>
            </a:xfrm>
          </p:grpSpPr>
          <p:sp>
            <p:nvSpPr>
              <p:cNvPr id="759" name=""/>
              <p:cNvSpPr/>
              <p:nvPr/>
            </p:nvSpPr>
            <p:spPr>
              <a:xfrm>
                <a:off y="360500" x="678870"/>
                <a:ext cx="7786260" cy="646000"/>
              </a:xfrm>
              <a:custGeom>
                <a:avLst/>
                <a:gdLst/>
                <a:ahLst/>
                <a:cxnLst/>
                <a:pathLst>
                  <a:path h="646000" w="7786260">
                    <a:moveTo>
                      <a:pt y="0" x="0"/>
                    </a:moveTo>
                    <a:lnTo>
                      <a:pt y="0" x="7786260"/>
                    </a:lnTo>
                    <a:lnTo>
                      <a:pt y="323000" x="7463260"/>
                    </a:lnTo>
                    <a:lnTo>
                      <a:pt y="646000" x="7786260"/>
                    </a:lnTo>
                    <a:lnTo>
                      <a:pt y="646000" x="0"/>
                    </a:lnTo>
                    <a:lnTo>
                      <a:pt y="323000" x="32300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2DA2BF"/>
              </a:solidFill>
              <a:ln cap="flat" w="7600">
                <a:solidFill>
                  <a:srgbClr val="2DA2BF"/>
                </a:solidFill>
                <a:bevel/>
              </a:ln>
            </p:spPr>
          </p:sp>
          <p:sp>
            <p:nvSpPr>
              <p:cNvPr id="760" name=""/>
              <p:cNvSpPr/>
              <p:nvPr/>
            </p:nvSpPr>
            <p:spPr>
              <a:xfrm>
                <a:off y="360500" x="194370"/>
                <a:ext cx="646000" cy="646000"/>
              </a:xfrm>
              <a:custGeom>
                <a:avLst/>
                <a:gdLst/>
                <a:ahLst/>
                <a:cxnLst/>
                <a:pathLst>
                  <a:path h="646000" w="646000">
                    <a:moveTo>
                      <a:pt y="323000" x="646000"/>
                    </a:moveTo>
                    <a:lnTo>
                      <a:pt y="646000" x="323000"/>
                    </a:lnTo>
                    <a:lnTo>
                      <a:pt y="323000" x="0"/>
                    </a:lnTo>
                    <a:lnTo>
                      <a:pt y="0" x="323000"/>
                    </a:lnTo>
                    <a:lnTo>
                      <a:pt y="323000" x="646000"/>
                    </a:lnTo>
                    <a:close/>
                  </a:path>
                </a:pathLst>
              </a:custGeom>
              <a:solidFill>
                <a:srgbClr val="CDE0E8"/>
              </a:solidFill>
              <a:ln cap="flat" w="7600">
                <a:solidFill>
                  <a:srgbClr val="2DA2BF"/>
                </a:solidFill>
                <a:bevel/>
              </a:ln>
            </p:spPr>
          </p:sp>
          <p:sp>
            <p:nvSpPr>
              <p:cNvPr id="761" name=""/>
              <p:cNvSpPr/>
              <p:nvPr/>
            </p:nvSpPr>
            <p:spPr>
              <a:xfrm>
                <a:off y="360500" x="8303630"/>
                <a:ext cx="646000" cy="646000"/>
              </a:xfrm>
              <a:custGeom>
                <a:avLst/>
                <a:gdLst/>
                <a:ahLst/>
                <a:cxnLst/>
                <a:pathLst>
                  <a:path h="646000" w="646000">
                    <a:moveTo>
                      <a:pt y="323000" x="646000"/>
                    </a:moveTo>
                    <a:lnTo>
                      <a:pt y="646000" x="323000"/>
                    </a:lnTo>
                    <a:lnTo>
                      <a:pt y="323000" x="0"/>
                    </a:lnTo>
                    <a:lnTo>
                      <a:pt y="0" x="323000"/>
                    </a:lnTo>
                    <a:lnTo>
                      <a:pt y="323000" x="646000"/>
                    </a:lnTo>
                    <a:close/>
                  </a:path>
                </a:pathLst>
              </a:custGeom>
              <a:solidFill>
                <a:srgbClr val="CDE0E8"/>
              </a:solidFill>
              <a:ln cap="flat" w="7600">
                <a:solidFill>
                  <a:srgbClr val="2DA2BF"/>
                </a:solidFill>
                <a:bevel/>
              </a:ln>
            </p:spPr>
          </p:sp>
          <p:sp>
            <p:nvSpPr>
              <p:cNvPr id="788" name="Text 788"/>
              <p:cNvSpPr txBox="1"/>
              <p:nvPr/>
            </p:nvSpPr>
            <p:spPr>
              <a:xfrm>
                <a:off y="360500" x="194370"/>
                <a:ext cx="8755260" cy="646000"/>
              </a:xfrm>
              <a:prstGeom prst="rect">
                <a:avLst/>
              </a:prstGeom>
              <a:noFill/>
            </p:spPr>
            <p:txBody>
              <a:bodyPr tIns="0" wrap="square" lIns="36000" rIns="36000" bIns="0" anchor="ctr" rtlCol="0"/>
              <a:lstStyle/>
              <a:p>
                <a:pPr algn="ctr">
                  <a:lnSpc>
                    <a:spcPct val="100000"/>
                  </a:lnSpc>
                </a:pPr>
                <a:r>
                  <a:rPr sz="1672">
                    <a:solidFill>
                      <a:srgbClr val="FFFFFF"/>
                    </a:solidFill>
                    <a:latin typeface="Arial"/>
                  </a:rPr>
                  <a:t>数据中台 - 与宁夏国网业务架构对照图</a:t>
                </a:r>
              </a:p>
            </p:txBody>
          </p:sp>
        </p:grpSp>
        <p:sp>
          <p:nvSpPr>
            <p:cNvPr id="789" name="Text 789"/>
            <p:cNvSpPr txBox="1"/>
            <p:nvPr/>
          </p:nvSpPr>
          <p:spPr>
            <a:xfrm>
              <a:off y="352900" x="186770"/>
              <a:ext cx="8770460" cy="1230440"/>
            </a:xfrm>
            <a:prstGeom prst="rect">
              <a:avLst/>
            </a:prstGeom>
            <a:noFill/>
          </p:spPr>
          <p:txBody>
            <a:bodyPr wrap="square" lIns="0" rIns="0" anchor="ctr" rtlCol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790" name="Text 790"/>
            <p:cNvSpPr txBox="1"/>
            <p:nvPr/>
          </p:nvSpPr>
          <p:spPr>
            <a:xfrm>
              <a:off y="2813780" x="186770"/>
              <a:ext cx="8770460" cy="1230440"/>
            </a:xfrm>
            <a:prstGeom prst="rect">
              <a:avLst/>
            </a:prstGeom>
            <a:noFill/>
          </p:spPr>
          <p:txBody>
            <a:bodyPr wrap="square" lIns="0" rIns="0" anchor="ctr" rtlCol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791" name="Text 791"/>
            <p:cNvSpPr txBox="1"/>
            <p:nvPr/>
          </p:nvSpPr>
          <p:spPr>
            <a:xfrm>
              <a:off y="5274660" x="186770"/>
              <a:ext cx="8770460" cy="1230440"/>
            </a:xfrm>
            <a:prstGeom prst="rect">
              <a:avLst/>
            </a:prstGeom>
            <a:noFill/>
          </p:spPr>
          <p:txBody>
            <a:bodyPr wrap="square" lIns="0" rIns="0" anchor="ctr" rtlCol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792" name="Text 792"/>
            <p:cNvSpPr txBox="1"/>
            <p:nvPr/>
          </p:nvSpPr>
          <p:spPr>
            <a:xfrm>
              <a:off y="352900" x="186770"/>
              <a:ext cx="8770460" cy="1230440"/>
            </a:xfrm>
            <a:prstGeom prst="rect">
              <a:avLst/>
            </a:prstGeom>
            <a:noFill/>
          </p:spPr>
          <p:txBody>
            <a:bodyPr wrap="square" lIns="0" rIns="0" anchor="ctr" rtlCol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793" name="Text 793"/>
            <p:cNvSpPr txBox="1"/>
            <p:nvPr/>
          </p:nvSpPr>
          <p:spPr>
            <a:xfrm>
              <a:off y="2813780" x="186770"/>
              <a:ext cx="8770460" cy="1230440"/>
            </a:xfrm>
            <a:prstGeom prst="rect">
              <a:avLst/>
            </a:prstGeom>
            <a:noFill/>
          </p:spPr>
          <p:txBody>
            <a:bodyPr wrap="square" lIns="0" rIns="0" anchor="ctr" rtlCol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794" name="Text 794"/>
            <p:cNvSpPr txBox="1"/>
            <p:nvPr/>
          </p:nvSpPr>
          <p:spPr>
            <a:xfrm>
              <a:off y="5274660" x="186770"/>
              <a:ext cx="8770460" cy="1230440"/>
            </a:xfrm>
            <a:prstGeom prst="rect">
              <a:avLst/>
            </a:prstGeom>
            <a:noFill/>
          </p:spPr>
          <p:txBody>
            <a:bodyPr wrap="square" lIns="0" rIns="0" anchor="ctr" rtlCol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795" name="Text 795"/>
            <p:cNvSpPr txBox="1"/>
            <p:nvPr/>
          </p:nvSpPr>
          <p:spPr>
            <a:xfrm>
              <a:off y="352900" x="186770"/>
              <a:ext cx="8770460" cy="1230440"/>
            </a:xfrm>
            <a:prstGeom prst="rect">
              <a:avLst/>
            </a:prstGeom>
            <a:noFill/>
          </p:spPr>
          <p:txBody>
            <a:bodyPr wrap="square" lIns="0" rIns="0" anchor="ctr" rtlCol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796" name="Text 796"/>
            <p:cNvSpPr txBox="1"/>
            <p:nvPr/>
          </p:nvSpPr>
          <p:spPr>
            <a:xfrm>
              <a:off y="2813780" x="186770"/>
              <a:ext cx="8770460" cy="1230440"/>
            </a:xfrm>
            <a:prstGeom prst="rect">
              <a:avLst/>
            </a:prstGeom>
            <a:noFill/>
          </p:spPr>
          <p:txBody>
            <a:bodyPr wrap="square" lIns="0" rIns="0" anchor="ctr" rtlCol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797" name="Text 797"/>
            <p:cNvSpPr txBox="1"/>
            <p:nvPr/>
          </p:nvSpPr>
          <p:spPr>
            <a:xfrm>
              <a:off y="5274660" x="186770"/>
              <a:ext cx="8770460" cy="1230440"/>
            </a:xfrm>
            <a:prstGeom prst="rect">
              <a:avLst/>
            </a:prstGeom>
            <a:noFill/>
          </p:spPr>
          <p:txBody>
            <a:bodyPr wrap="square" lIns="0" rIns="0" anchor="ctr" rtlCol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size="4" baseType="variant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dc="http://purl.org/dc/elements/1.1/" xmlns:cp="http://schemas.openxmlformats.org/package/2006/metadata/core-properties" xmlns:dcmitype="http://purl.org/dc/dcmitype/" xmlns:dcterms="http://purl.org/dc/terms/" xmlns:xsi="http://www.w3.org/2001/XMLSchema-instance">
  <dc:title>PowerPoint Presentation</dc:title>
  <dc:creator>lihefei</dc:creator>
  <cp:lastModifiedBy>lihefei</cp:lastModifiedBy>
  <cp:revision>1</cp:revision>
  <dcterms:created xsi:type="dcterms:W3CDTF">2019-06-29T23:11:38Z</dcterms:created>
  <dcterms:modified xsi:type="dcterms:W3CDTF">2019-06-29T23:11:38Z</dcterms:modified>
</cp:coreProperties>
</file>