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28345ce50abf4850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type="screen4x3" cx="9144000" cy="6858000"/>
  <p:notesSz cx="6858000" cy="9144000"/>
  <p:defaultTextStyle>
    <a:defPPr>
      <a:defRPr lang="en-US"/>
    </a:defPPr>
    <a:lvl1pPr defTabSz="914400" marL="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marL="4572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marL="9144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marL="13716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marL="18288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marL="22860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marL="27432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marL="32004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marL="36576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424" name="Group424"/>
          <p:cNvGrpSpPr/>
          <p:nvPr/>
        </p:nvGrpSpPr>
        <p:grpSpPr>
          <a:xfrm>
            <a:off y="1403600" x="-2203400"/>
            <a:ext cx="13550800" cy="4050800"/>
            <a:chOff y="1403600" x="-2203400"/>
            <a:chExt cx="13550800" cy="4050800"/>
          </a:xfrm>
        </p:grpSpPr>
        <p:grpSp>
          <p:nvGrpSpPr>
            <p:cNvPr id="333" name="Process"/>
            <p:cNvGrpSpPr/>
            <p:nvPr/>
          </p:nvGrpSpPr>
          <p:grpSpPr>
            <a:xfrm>
              <a:off y="1570800" x="-2195800"/>
              <a:ext cx="3298400" cy="3876000"/>
              <a:chOff y="1570800" x="-2195800"/>
              <a:chExt cx="3298400" cy="3876000"/>
            </a:xfrm>
          </p:grpSpPr>
          <p:grpSp>
            <p:nvGrpSpPr>
              <p:cNvPr id="334" name=""/>
              <p:cNvGrpSpPr/>
              <p:nvPr/>
            </p:nvGrpSpPr>
            <p:grpSpPr>
              <a:xfrm>
                <a:off y="1570800" x="-2195800"/>
                <a:ext cx="3298400" cy="3876000"/>
                <a:chOff y="1570800" x="-2195800"/>
                <a:chExt cx="3298400" cy="3876000"/>
              </a:xfrm>
            </p:grpSpPr>
            <p:sp>
              <p:nvSpPr>
                <p:cNvPr id="335" name=""/>
                <p:cNvSpPr/>
                <p:nvPr/>
              </p:nvSpPr>
              <p:spPr>
                <a:xfrm>
                  <a:off y="1570800" x="-2195800"/>
                  <a:ext cx="3298400" cy="3876000"/>
                </a:xfrm>
                <a:custGeom>
                  <a:avLst/>
                  <a:gdLst/>
                  <a:ahLst/>
                  <a:cxnLst/>
                  <a:pathLst>
                    <a:path h="3876000" w="3298400">
                      <a:moveTo>
                        <a:pt y="0" x="0"/>
                      </a:moveTo>
                      <a:lnTo>
                        <a:pt y="0" x="1649200"/>
                      </a:lnTo>
                      <a:lnTo>
                        <a:pt y="266000" x="1649200"/>
                      </a:lnTo>
                      <a:lnTo>
                        <a:pt y="266000" x="3298400"/>
                      </a:lnTo>
                      <a:lnTo>
                        <a:pt y="3876000" x="3298400"/>
                      </a:lnTo>
                      <a:lnTo>
                        <a:pt y="38760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E8F0F4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id="336" name=""/>
                <p:cNvSpPr/>
                <p:nvPr/>
              </p:nvSpPr>
              <p:spPr>
                <a:xfrm>
                  <a:off y="2014180" x="-2084232"/>
                  <a:ext cx="3075264" cy="1243392"/>
                </a:xfrm>
                <a:custGeom>
                  <a:avLst/>
                  <a:gdLst>
                    <a:gd name="rtl" fmla="*/ 15200 w 3075264"/>
                    <a:gd name="rtr" fmla="*/ 3060064 w 3075264"/>
                  </a:gdLst>
                  <a:ahLst/>
                  <a:cxnLst/>
                  <a:rect l="rtl" b="b" r="rtr" t="t"/>
                  <a:pathLst>
                    <a:path h="1243392" w="3075264">
                      <a:moveTo>
                        <a:pt y="0" x="83600"/>
                      </a:moveTo>
                      <a:lnTo>
                        <a:pt y="0" x="2991664"/>
                      </a:lnTo>
                      <a:cubicBezTo>
                        <a:pt y="0" x="3037836"/>
                        <a:pt y="37428" x="3075264"/>
                        <a:pt y="83600" x="3075264"/>
                      </a:cubicBezTo>
                      <a:lnTo>
                        <a:pt y="1159792" x="3075264"/>
                      </a:lnTo>
                      <a:cubicBezTo>
                        <a:pt y="1205965" x="3075264"/>
                        <a:pt y="1243392" x="3037836"/>
                        <a:pt y="1243392" x="2991664"/>
                      </a:cubicBezTo>
                      <a:lnTo>
                        <a:pt y="1243392" x="83600"/>
                      </a:lnTo>
                      <a:cubicBezTo>
                        <a:pt y="1243392" x="37428"/>
                        <a:pt y="1205965" x="0"/>
                        <a:pt y="1159792" x="0"/>
                      </a:cubicBezTo>
                      <a:lnTo>
                        <a:pt y="83600" x="0"/>
                      </a:lnTo>
                      <a:cubicBezTo>
                        <a:pt y="37428" x="0"/>
                        <a:pt y="0" x="37428"/>
                        <a:pt y="0" x="83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81BACE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00B0F0"/>
                      </a:solidFill>
                      <a:latin typeface="Arial"/>
                    </a:rPr>
                    <a:t>Who am I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00B0F0"/>
                      </a:solidFill>
                      <a:latin typeface="Arial"/>
                    </a:rPr>
                    <a:t>&amp;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00B0F0"/>
                      </a:solidFill>
                      <a:latin typeface="Arial"/>
                    </a:rPr>
                    <a:t>Who can prove it ?</a:t>
                  </a:r>
                </a:p>
              </p:txBody>
            </p:sp>
            <p:sp>
              <p:nvSpPr>
                <p:cNvPr id="337" name=""/>
                <p:cNvSpPr/>
                <p:nvPr/>
              </p:nvSpPr>
              <p:spPr>
                <a:xfrm>
                  <a:off y="1570800" x="-2195800"/>
                  <a:ext cx="3298400" cy="2660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h="266000" w="3298400">
                      <a:moveTo>
                        <a:pt y="0" x="0"/>
                      </a:moveTo>
                      <a:lnTo>
                        <a:pt y="0" x="2572752"/>
                      </a:lnTo>
                      <a:lnTo>
                        <a:pt y="-159600" x="2506784"/>
                      </a:lnTo>
                      <a:lnTo>
                        <a:pt y="266000" x="3298400"/>
                      </a:lnTo>
                      <a:lnTo>
                        <a:pt y="266000" x="42879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0C9F7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520">
                      <a:solidFill>
                        <a:srgbClr val="FFFFFF"/>
                      </a:solidFill>
                      <a:latin typeface="Arial"/>
                    </a:rPr>
                    <a:t>Authentication</a:t>
                  </a:r>
                </a:p>
              </p:txBody>
            </p:sp>
          </p:grpSp>
          <p:grpSp>
            <p:nvGrpSpPr>
              <p:cNvPr id="338" name=""/>
              <p:cNvGrpSpPr/>
              <p:nvPr/>
            </p:nvGrpSpPr>
            <p:grpSpPr>
              <a:xfrm>
                <a:off y="1570800" x="1216600"/>
                <a:ext cx="3298400" cy="3876000"/>
                <a:chOff y="1570800" x="1216600"/>
                <a:chExt cx="3298400" cy="3876000"/>
              </a:xfrm>
            </p:grpSpPr>
            <p:sp>
              <p:nvSpPr>
                <p:cNvPr id="339" name=""/>
                <p:cNvSpPr/>
                <p:nvPr/>
              </p:nvSpPr>
              <p:spPr>
                <a:xfrm>
                  <a:off y="1570800" x="1216600"/>
                  <a:ext cx="3298400" cy="3876000"/>
                </a:xfrm>
                <a:custGeom>
                  <a:avLst/>
                  <a:gdLst/>
                  <a:ahLst/>
                  <a:cxnLst/>
                  <a:pathLst>
                    <a:path h="3876000" w="3298400">
                      <a:moveTo>
                        <a:pt y="0" x="0"/>
                      </a:moveTo>
                      <a:lnTo>
                        <a:pt y="0" x="1649200"/>
                      </a:lnTo>
                      <a:lnTo>
                        <a:pt y="266000" x="1649200"/>
                      </a:lnTo>
                      <a:lnTo>
                        <a:pt y="266000" x="3298400"/>
                      </a:lnTo>
                      <a:lnTo>
                        <a:pt y="3876000" x="3298400"/>
                      </a:lnTo>
                      <a:lnTo>
                        <a:pt y="38760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E7F4F0"/>
                </a:solidFill>
                <a:ln w="7600" cap="flat">
                  <a:solidFill>
                    <a:srgbClr val="1BBC9D"/>
                  </a:solidFill>
                  <a:bevel/>
                </a:ln>
              </p:spPr>
            </p:sp>
            <p:sp>
              <p:nvSpPr>
                <p:cNvPr id="340" name=""/>
                <p:cNvSpPr/>
                <p:nvPr/>
              </p:nvSpPr>
              <p:spPr>
                <a:xfrm>
                  <a:off y="2014180" x="1328168"/>
                  <a:ext cx="3075264" cy="1243392"/>
                </a:xfrm>
                <a:custGeom>
                  <a:avLst/>
                  <a:gdLst>
                    <a:gd name="rtl" fmla="*/ 15200 w 3075264"/>
                    <a:gd name="rtr" fmla="*/ 3060064 w 3075264"/>
                  </a:gdLst>
                  <a:ahLst/>
                  <a:cxnLst/>
                  <a:rect l="rtl" b="b" r="rtr" t="t"/>
                  <a:pathLst>
                    <a:path h="1243392" w="3075264">
                      <a:moveTo>
                        <a:pt y="0" x="83600"/>
                      </a:moveTo>
                      <a:lnTo>
                        <a:pt y="0" x="2991664"/>
                      </a:lnTo>
                      <a:cubicBezTo>
                        <a:pt y="0" x="3037836"/>
                        <a:pt y="37428" x="3075264"/>
                        <a:pt y="83600" x="3075264"/>
                      </a:cubicBezTo>
                      <a:lnTo>
                        <a:pt y="1159792" x="3075264"/>
                      </a:lnTo>
                      <a:cubicBezTo>
                        <a:pt y="1205965" x="3075264"/>
                        <a:pt y="1243392" x="3037836"/>
                        <a:pt y="1243392" x="2991664"/>
                      </a:cubicBezTo>
                      <a:lnTo>
                        <a:pt y="1243392" x="83600"/>
                      </a:lnTo>
                      <a:cubicBezTo>
                        <a:pt y="1243392" x="37428"/>
                        <a:pt y="1205965" x="0"/>
                        <a:pt y="1159792" x="0"/>
                      </a:cubicBezTo>
                      <a:lnTo>
                        <a:pt y="83600" x="0"/>
                      </a:lnTo>
                      <a:cubicBezTo>
                        <a:pt y="37428" x="0"/>
                        <a:pt y="0" x="37428"/>
                        <a:pt y="0" x="83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1BBC9D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16A58A"/>
                      </a:solidFill>
                      <a:latin typeface="Arial"/>
                    </a:rPr>
                    <a:t>Who can I do ?</a:t>
                  </a:r>
                </a:p>
              </p:txBody>
            </p:sp>
            <p:sp>
              <p:nvSpPr>
                <p:cNvPr id="341" name=""/>
                <p:cNvSpPr/>
                <p:nvPr/>
              </p:nvSpPr>
              <p:spPr>
                <a:xfrm>
                  <a:off y="1570800" x="1216600"/>
                  <a:ext cx="3298400" cy="2660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h="266000" w="3298400">
                      <a:moveTo>
                        <a:pt y="0" x="0"/>
                      </a:moveTo>
                      <a:lnTo>
                        <a:pt y="0" x="2572752"/>
                      </a:lnTo>
                      <a:lnTo>
                        <a:pt y="-159600" x="2506784"/>
                      </a:lnTo>
                      <a:lnTo>
                        <a:pt y="266000" x="3298400"/>
                      </a:lnTo>
                      <a:lnTo>
                        <a:pt y="266000" x="42879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BBC9D"/>
                </a:solidFill>
                <a:ln w="7600" cap="flat">
                  <a:solidFill>
                    <a:srgbClr val="1BBC9D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520">
                      <a:solidFill>
                        <a:srgbClr val="FFFFFF"/>
                      </a:solidFill>
                      <a:latin typeface="Arial"/>
                    </a:rPr>
                    <a:t>Authorization</a:t>
                  </a:r>
                </a:p>
              </p:txBody>
            </p:sp>
          </p:grpSp>
          <p:grpSp>
            <p:nvGrpSpPr>
              <p:cNvPr id="342" name=""/>
              <p:cNvGrpSpPr/>
              <p:nvPr/>
            </p:nvGrpSpPr>
            <p:grpSpPr>
              <a:xfrm>
                <a:off y="1570800" x="4629000"/>
                <a:ext cx="3298400" cy="3876000"/>
                <a:chOff y="1570800" x="4629000"/>
                <a:chExt cx="3298400" cy="3876000"/>
              </a:xfrm>
            </p:grpSpPr>
            <p:sp>
              <p:nvSpPr>
                <p:cNvPr id="343" name=""/>
                <p:cNvSpPr/>
                <p:nvPr/>
              </p:nvSpPr>
              <p:spPr>
                <a:xfrm>
                  <a:off y="1570800" x="4629000"/>
                  <a:ext cx="3298400" cy="3876000"/>
                </a:xfrm>
                <a:custGeom>
                  <a:avLst/>
                  <a:gdLst/>
                  <a:ahLst/>
                  <a:cxnLst/>
                  <a:pathLst>
                    <a:path h="3876000" w="3298400">
                      <a:moveTo>
                        <a:pt y="0" x="0"/>
                      </a:moveTo>
                      <a:lnTo>
                        <a:pt y="0" x="1649200"/>
                      </a:lnTo>
                      <a:lnTo>
                        <a:pt y="266000" x="1649200"/>
                      </a:lnTo>
                      <a:lnTo>
                        <a:pt y="266000" x="3298400"/>
                      </a:lnTo>
                      <a:lnTo>
                        <a:pt y="3876000" x="3298400"/>
                      </a:lnTo>
                      <a:lnTo>
                        <a:pt y="38760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CEFE9"/>
                </a:solidFill>
                <a:ln w="7600" cap="flat">
                  <a:solidFill>
                    <a:srgbClr val="F2A282"/>
                  </a:solidFill>
                  <a:bevel/>
                </a:ln>
              </p:spPr>
            </p:sp>
            <p:sp>
              <p:nvSpPr>
                <p:cNvPr id="344" name=""/>
                <p:cNvSpPr/>
                <p:nvPr/>
              </p:nvSpPr>
              <p:spPr>
                <a:xfrm>
                  <a:off y="2014180" x="4740568"/>
                  <a:ext cx="3075264" cy="1243392"/>
                </a:xfrm>
                <a:custGeom>
                  <a:avLst/>
                  <a:gdLst>
                    <a:gd name="rtl" fmla="*/ 15200 w 3075264"/>
                    <a:gd name="rtr" fmla="*/ 3060064 w 3075264"/>
                  </a:gdLst>
                  <a:ahLst/>
                  <a:cxnLst/>
                  <a:rect l="rtl" b="b" r="rtr" t="t"/>
                  <a:pathLst>
                    <a:path h="1243392" w="3075264">
                      <a:moveTo>
                        <a:pt y="0" x="83600"/>
                      </a:moveTo>
                      <a:lnTo>
                        <a:pt y="0" x="2991664"/>
                      </a:lnTo>
                      <a:cubicBezTo>
                        <a:pt y="0" x="3037836"/>
                        <a:pt y="37428" x="3075264"/>
                        <a:pt y="83600" x="3075264"/>
                      </a:cubicBezTo>
                      <a:lnTo>
                        <a:pt y="1159792" x="3075264"/>
                      </a:lnTo>
                      <a:cubicBezTo>
                        <a:pt y="1205965" x="3075264"/>
                        <a:pt y="1243392" x="3037836"/>
                        <a:pt y="1243392" x="2991664"/>
                      </a:cubicBezTo>
                      <a:lnTo>
                        <a:pt y="1243392" x="83600"/>
                      </a:lnTo>
                      <a:cubicBezTo>
                        <a:pt y="1243392" x="37428"/>
                        <a:pt y="1205965" x="0"/>
                        <a:pt y="1159792" x="0"/>
                      </a:cubicBezTo>
                      <a:lnTo>
                        <a:pt y="83600" x="0"/>
                      </a:lnTo>
                      <a:cubicBezTo>
                        <a:pt y="37428" x="0"/>
                        <a:pt y="0" x="37428"/>
                        <a:pt y="0" x="83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2A282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454545"/>
                      </a:solidFill>
                      <a:latin typeface="Arial"/>
                    </a:rPr>
                    <a:t>How can I encrypt data 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454545"/>
                      </a:solidFill>
                      <a:latin typeface="Arial"/>
                    </a:rPr>
                    <a:t>at rest and over the write</a:t>
                  </a:r>
                </a:p>
              </p:txBody>
            </p:sp>
            <p:sp>
              <p:nvSpPr>
                <p:cNvPr id="345" name=""/>
                <p:cNvSpPr/>
                <p:nvPr/>
              </p:nvSpPr>
              <p:spPr>
                <a:xfrm>
                  <a:off y="1570800" x="4629000"/>
                  <a:ext cx="3298400" cy="2660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h="266000" w="3298400">
                      <a:moveTo>
                        <a:pt y="0" x="0"/>
                      </a:moveTo>
                      <a:lnTo>
                        <a:pt y="0" x="2572752"/>
                      </a:lnTo>
                      <a:lnTo>
                        <a:pt y="-159600" x="2506784"/>
                      </a:lnTo>
                      <a:lnTo>
                        <a:pt y="266000" x="3298400"/>
                      </a:lnTo>
                      <a:lnTo>
                        <a:pt y="266000" x="42879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EE7C31"/>
                </a:solidFill>
                <a:ln w="7600" cap="flat">
                  <a:solidFill>
                    <a:srgbClr val="EE7C31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520">
                      <a:solidFill>
                        <a:srgbClr val="FFFFFF"/>
                      </a:solidFill>
                      <a:latin typeface="Arial"/>
                    </a:rPr>
                    <a:t>Data Protection</a:t>
                  </a:r>
                </a:p>
              </p:txBody>
            </p:sp>
          </p:grpSp>
          <p:grpSp>
            <p:nvGrpSpPr>
              <p:cNvPr id="349" name=""/>
              <p:cNvGrpSpPr/>
              <p:nvPr/>
            </p:nvGrpSpPr>
            <p:grpSpPr>
              <a:xfrm>
                <a:off y="1570800" x="8041400"/>
                <a:ext cx="3298400" cy="3876000"/>
                <a:chOff y="1570800" x="8041400"/>
                <a:chExt cx="3298400" cy="3876000"/>
              </a:xfrm>
            </p:grpSpPr>
            <p:sp>
              <p:nvSpPr>
                <p:cNvPr id="346" name=""/>
                <p:cNvSpPr/>
                <p:nvPr/>
              </p:nvSpPr>
              <p:spPr>
                <a:xfrm>
                  <a:off y="1570800" x="8041400"/>
                  <a:ext cx="3298400" cy="3876000"/>
                </a:xfrm>
                <a:custGeom>
                  <a:avLst/>
                  <a:gdLst/>
                  <a:ahLst/>
                  <a:cxnLst/>
                  <a:pathLst>
                    <a:path h="3876000" w="3298400">
                      <a:moveTo>
                        <a:pt y="0" x="0"/>
                      </a:moveTo>
                      <a:lnTo>
                        <a:pt y="0" x="1649200"/>
                      </a:lnTo>
                      <a:lnTo>
                        <a:pt y="266000" x="1649200"/>
                      </a:lnTo>
                      <a:lnTo>
                        <a:pt y="266000" x="3298400"/>
                      </a:lnTo>
                      <a:lnTo>
                        <a:pt y="3876000" x="3298400"/>
                      </a:lnTo>
                      <a:lnTo>
                        <a:pt y="38760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2E7"/>
                </a:solidFill>
                <a:ln w="7600" cap="flat">
                  <a:solidFill>
                    <a:srgbClr val="FFC37C"/>
                  </a:solidFill>
                  <a:bevel/>
                </a:ln>
              </p:spPr>
            </p:sp>
            <p:sp>
              <p:nvSpPr>
                <p:cNvPr id="347" name=""/>
                <p:cNvSpPr/>
                <p:nvPr/>
              </p:nvSpPr>
              <p:spPr>
                <a:xfrm>
                  <a:off y="2014180" x="8152968"/>
                  <a:ext cx="3075264" cy="1243392"/>
                </a:xfrm>
                <a:custGeom>
                  <a:avLst/>
                  <a:gdLst>
                    <a:gd name="rtl" fmla="*/ 15200 w 3075264"/>
                    <a:gd name="rtr" fmla="*/ 3060064 w 3075264"/>
                  </a:gdLst>
                  <a:ahLst/>
                  <a:cxnLst/>
                  <a:rect l="rtl" b="b" r="rtr" t="t"/>
                  <a:pathLst>
                    <a:path h="1243392" w="3075264">
                      <a:moveTo>
                        <a:pt y="0" x="83600"/>
                      </a:moveTo>
                      <a:lnTo>
                        <a:pt y="0" x="2991664"/>
                      </a:lnTo>
                      <a:cubicBezTo>
                        <a:pt y="0" x="3037836"/>
                        <a:pt y="37428" x="3075264"/>
                        <a:pt y="83600" x="3075264"/>
                      </a:cubicBezTo>
                      <a:lnTo>
                        <a:pt y="1159792" x="3075264"/>
                      </a:lnTo>
                      <a:cubicBezTo>
                        <a:pt y="1205965" x="3075264"/>
                        <a:pt y="1243392" x="3037836"/>
                        <a:pt y="1243392" x="2991664"/>
                      </a:cubicBezTo>
                      <a:lnTo>
                        <a:pt y="1243392" x="83600"/>
                      </a:lnTo>
                      <a:cubicBezTo>
                        <a:pt y="1243392" x="37428"/>
                        <a:pt y="1205965" x="0"/>
                        <a:pt y="1159792" x="0"/>
                      </a:cubicBezTo>
                      <a:lnTo>
                        <a:pt y="83600" x="0"/>
                      </a:lnTo>
                      <a:cubicBezTo>
                        <a:pt y="37428" x="0"/>
                        <a:pt y="0" x="37428"/>
                        <a:pt y="0" x="83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C37C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454545"/>
                      </a:solidFill>
                      <a:latin typeface="Arial"/>
                    </a:rPr>
                    <a:t>Who did what?</a:t>
                  </a:r>
                </a:p>
              </p:txBody>
            </p:sp>
            <p:sp>
              <p:nvSpPr>
                <p:cNvPr id="348" name=""/>
                <p:cNvSpPr/>
                <p:nvPr/>
              </p:nvSpPr>
              <p:spPr>
                <a:xfrm>
                  <a:off y="1570800" x="8041400"/>
                  <a:ext cx="3298400" cy="2660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h="266000" w="3298400">
                      <a:moveTo>
                        <a:pt y="0" x="0"/>
                      </a:moveTo>
                      <a:lnTo>
                        <a:pt y="0" x="2572752"/>
                      </a:lnTo>
                      <a:lnTo>
                        <a:pt y="-159600" x="2506784"/>
                      </a:lnTo>
                      <a:lnTo>
                        <a:pt y="266000" x="3298400"/>
                      </a:lnTo>
                      <a:lnTo>
                        <a:pt y="266000" x="42879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DB933"/>
                </a:solidFill>
                <a:ln w="7600" cap="flat">
                  <a:solidFill>
                    <a:srgbClr val="FFAF00"/>
                  </a:solidFill>
                  <a:bevel/>
                </a:ln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520">
                      <a:solidFill>
                        <a:srgbClr val="FFFFFF"/>
                      </a:solidFill>
                      <a:latin typeface="Arial"/>
                    </a:rPr>
                    <a:t>Audit</a:t>
                  </a:r>
                </a:p>
              </p:txBody>
            </p:sp>
          </p:grpSp>
        </p:grpSp>
        <p:sp>
          <p:nvSpPr>
            <p:cNvPr id="415" name=""/>
            <p:cNvSpPr/>
            <p:nvPr/>
          </p:nvSpPr>
          <p:spPr>
            <a:xfrm>
              <a:off y="4168863" x="-2084232"/>
              <a:ext cx="3075264" cy="1087937"/>
            </a:xfrm>
            <a:custGeom>
              <a:avLst/>
              <a:gdLst>
                <a:gd name="rtl" fmla="*/ 22800 w 3075264"/>
                <a:gd name="rtr" fmla="*/ 3075264 w 3075264"/>
              </a:gdLst>
              <a:ahLst/>
              <a:cxnLst/>
              <a:rect l="rtl" b="b" r="rtr" t="t"/>
              <a:pathLst>
                <a:path h="1087937" w="3075264" stroke="false">
                  <a:moveTo>
                    <a:pt y="0" x="0"/>
                  </a:moveTo>
                  <a:lnTo>
                    <a:pt y="0" x="3075264"/>
                  </a:lnTo>
                  <a:lnTo>
                    <a:pt y="1087937" x="3075264"/>
                  </a:lnTo>
                  <a:lnTo>
                    <a:pt y="1087937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99DFF7"/>
                </a:gs>
              </a:gsLst>
              <a:lin scaled="0" ang="10800000"/>
            </a:gradFill>
            <a:ln w="7600" cap="flat">
              <a:noFill/>
              <a:bevel/>
            </a:ln>
          </p:spPr>
          <p:txBody>
            <a:bodyPr tIns="0" rtlCol="0" anchor="ctr" lIns="36000" wrap="square" bIns="0" rIns="36000"/>
            <a:lstStyle/>
            <a:p>
              <a:pPr algn="l">
                <a:lnSpc>
                  <a:spcPct val="100000"/>
                </a:lnSpc>
              </a:pPr>
              <a:r>
                <a:rPr sz="1216">
                  <a:solidFill>
                    <a:srgbClr val="454545"/>
                  </a:solidFill>
                  <a:latin typeface="Arial"/>
                </a:rPr>
                <a:t>Guarding access to the cluster itself </a:t>
              </a:r>
            </a:p>
            <a:p>
              <a:pPr algn="l">
                <a:lnSpc>
                  <a:spcPct val="100000"/>
                </a:lnSpc>
              </a:pPr>
            </a:p>
          </p:txBody>
        </p:sp>
        <p:sp>
          <p:nvSpPr>
            <p:cNvPr id="416" name=""/>
            <p:cNvSpPr/>
            <p:nvPr/>
          </p:nvSpPr>
          <p:spPr>
            <a:xfrm>
              <a:off y="4168863" x="1328168"/>
              <a:ext cx="3075264" cy="1087937"/>
            </a:xfrm>
            <a:custGeom>
              <a:avLst/>
              <a:gdLst>
                <a:gd name="rtl" fmla="*/ 22800 w 3075264"/>
                <a:gd name="rtr" fmla="*/ 3075264 w 3075264"/>
              </a:gdLst>
              <a:ahLst/>
              <a:cxnLst/>
              <a:rect l="rtl" b="b" r="rtr" t="t"/>
              <a:pathLst>
                <a:path h="1087937" w="3075264" stroke="false">
                  <a:moveTo>
                    <a:pt y="0" x="0"/>
                  </a:moveTo>
                  <a:lnTo>
                    <a:pt y="0" x="3075264"/>
                  </a:lnTo>
                  <a:lnTo>
                    <a:pt y="1087937" x="3075264"/>
                  </a:lnTo>
                  <a:lnTo>
                    <a:pt y="1087937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CBE4D0"/>
                </a:gs>
              </a:gsLst>
              <a:lin scaled="0" ang="10800000"/>
            </a:gradFill>
            <a:ln w="7600" cap="flat">
              <a:noFill/>
              <a:bevel/>
            </a:ln>
          </p:spPr>
          <p:txBody>
            <a:bodyPr tIns="0" rtlCol="0" anchor="ctr" lIns="36000" wrap="square" bIns="0" rIns="36000"/>
            <a:lstStyle/>
            <a:p>
              <a:pPr algn="l">
                <a:lnSpc>
                  <a:spcPct val="100000"/>
                </a:lnSpc>
              </a:pPr>
              <a:r>
                <a:rPr sz="1216">
                  <a:solidFill>
                    <a:srgbClr val="454545"/>
                  </a:solidFill>
                  <a:latin typeface="Arial"/>
                </a:rPr>
                <a:t>Protecting data in the cluster from unauthorized visibility</a:t>
              </a:r>
            </a:p>
            <a:p>
              <a:pPr algn="l">
                <a:lnSpc>
                  <a:spcPct val="100000"/>
                </a:lnSpc>
              </a:pPr>
            </a:p>
          </p:txBody>
        </p:sp>
        <p:sp>
          <p:nvSpPr>
            <p:cNvPr id="417" name=""/>
            <p:cNvSpPr/>
            <p:nvPr/>
          </p:nvSpPr>
          <p:spPr>
            <a:xfrm>
              <a:off y="4168863" x="4740568"/>
              <a:ext cx="3075264" cy="1087937"/>
            </a:xfrm>
            <a:custGeom>
              <a:avLst/>
              <a:gdLst>
                <a:gd name="rtl" fmla="*/ 22800 w 3075264"/>
                <a:gd name="rtr" fmla="*/ 3075264 w 3075264"/>
              </a:gdLst>
              <a:ahLst/>
              <a:cxnLst/>
              <a:rect l="rtl" b="b" r="rtr" t="t"/>
              <a:pathLst>
                <a:path h="1087937" w="3075264" stroke="false">
                  <a:moveTo>
                    <a:pt y="0" x="0"/>
                  </a:moveTo>
                  <a:lnTo>
                    <a:pt y="0" x="3075264"/>
                  </a:lnTo>
                  <a:lnTo>
                    <a:pt y="1087937" x="3075264"/>
                  </a:lnTo>
                  <a:lnTo>
                    <a:pt y="1087937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E9D3D9"/>
                </a:gs>
              </a:gsLst>
              <a:lin scaled="0" ang="10800000"/>
            </a:gradFill>
            <a:ln w="7600" cap="flat">
              <a:noFill/>
              <a:bevel/>
            </a:ln>
          </p:spPr>
          <p:txBody>
            <a:bodyPr tIns="0" rtlCol="0" anchor="ctr" lIns="36000" wrap="square" bIns="0" rIns="36000"/>
            <a:lstStyle/>
            <a:p>
              <a:pPr algn="l">
                <a:lnSpc>
                  <a:spcPct val="100000"/>
                </a:lnSpc>
              </a:pPr>
              <a:r>
                <a:rPr sz="1216">
                  <a:solidFill>
                    <a:srgbClr val="000000"/>
                  </a:solidFill>
                  <a:latin typeface="SimSun"/>
                </a:rPr>
                <a:t>Which comprises the protection of data from unauthorized access, at rest and in transit. In information security</a:t>
              </a:r>
            </a:p>
          </p:txBody>
        </p:sp>
        <p:sp>
          <p:nvSpPr>
            <p:cNvPr id="418" name=""/>
            <p:cNvSpPr/>
            <p:nvPr/>
          </p:nvSpPr>
          <p:spPr>
            <a:xfrm>
              <a:off y="4168863" x="8152968"/>
              <a:ext cx="3075264" cy="1087937"/>
            </a:xfrm>
            <a:custGeom>
              <a:avLst/>
              <a:gdLst>
                <a:gd name="rtl" fmla="*/ 22800 w 3075264"/>
                <a:gd name="rtr" fmla="*/ 3075264 w 3075264"/>
              </a:gdLst>
              <a:ahLst/>
              <a:cxnLst/>
              <a:rect l="rtl" b="b" r="rtr" t="t"/>
              <a:pathLst>
                <a:path h="1087937" w="3075264" stroke="false">
                  <a:moveTo>
                    <a:pt y="0" x="0"/>
                  </a:moveTo>
                  <a:lnTo>
                    <a:pt y="0" x="3075264"/>
                  </a:lnTo>
                  <a:lnTo>
                    <a:pt y="1087937" x="3075264"/>
                  </a:lnTo>
                  <a:lnTo>
                    <a:pt y="1087937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E3CB"/>
                </a:gs>
              </a:gsLst>
              <a:lin scaled="0" ang="10800000"/>
            </a:gradFill>
            <a:ln w="7600" cap="flat">
              <a:solidFill>
                <a:srgbClr val="FFAF00"/>
              </a:solidFill>
              <a:bevel/>
            </a:ln>
          </p:spPr>
          <p:txBody>
            <a:bodyPr tIns="0" rtlCol="0" anchor="ctr" lIns="36000" wrap="square" bIns="0" rIns="36000"/>
            <a:lstStyle/>
            <a:p>
              <a:pPr algn="l">
                <a:lnSpc>
                  <a:spcPct val="100000"/>
                </a:lnSpc>
              </a:pPr>
              <a:r>
                <a:rPr sz="1216">
                  <a:solidFill>
                    <a:srgbClr val="000000"/>
                  </a:solidFill>
                  <a:latin typeface="SimSun"/>
                </a:rPr>
                <a:t>Reporting on where data came from and how it's being used</a:t>
              </a:r>
            </a:p>
          </p:txBody>
        </p:sp>
        <p:sp>
          <p:nvSpPr>
            <p:cNvPr id="422" name="Trapezoid"/>
            <p:cNvSpPr/>
            <p:nvPr/>
          </p:nvSpPr>
          <p:spPr>
            <a:xfrm>
              <a:off y="3497400" x="-2084232"/>
              <a:ext cx="13241632" cy="459800"/>
            </a:xfrm>
            <a:custGeom>
              <a:avLst/>
              <a:gdLst>
                <a:gd name="connsiteX0" fmla="*/ 6620816 w 13241632"/>
                <a:gd name="connsiteY0" fmla="*/ 229900 h 459800"/>
                <a:gd name="connsiteX1" fmla="*/ 1385951 w 13241632"/>
                <a:gd name="connsiteY1" fmla="*/ 229900 h 459800"/>
                <a:gd name="connsiteX2" fmla="*/ 6620816 w 13241632"/>
                <a:gd name="connsiteY2" fmla="*/ 0 h 459800"/>
                <a:gd name="connsiteX3" fmla="*/ 11855681 w 13241632"/>
                <a:gd name="connsiteY3" fmla="*/ 229900 h 459800"/>
                <a:gd name="connsiteX4" fmla="*/ 6620816 w 13241632"/>
                <a:gd name="connsiteY4" fmla="*/ 459800 h 4598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h="459800" w="13241632">
                  <a:moveTo>
                    <a:pt y="0" x="2771902"/>
                  </a:moveTo>
                  <a:lnTo>
                    <a:pt y="0" x="10469730"/>
                  </a:lnTo>
                  <a:lnTo>
                    <a:pt y="459800" x="13241632"/>
                  </a:lnTo>
                  <a:lnTo>
                    <a:pt y="459800" x="0"/>
                  </a:lnTo>
                  <a:lnTo>
                    <a:pt y="0" x="2771902"/>
                  </a:lnTo>
                  <a:close/>
                </a:path>
              </a:pathLst>
            </a:custGeom>
            <a:gradFill>
              <a:gsLst>
                <a:gs pos="0">
                  <a:srgbClr val="FFFDF5"/>
                </a:gs>
                <a:gs pos="100000">
                  <a:srgbClr val="FFF8CD"/>
                </a:gs>
              </a:gsLst>
              <a:lin scaled="0" ang="5400000"/>
            </a:gradFill>
            <a:ln w="7600" cap="flat">
              <a:noFill/>
              <a:custDash>
                <a:ds d="250000" sp="250000"/>
              </a:custDash>
              <a:bevel/>
            </a:ln>
          </p:spPr>
        </p:sp>
        <p:sp>
          <p:nvSpPr>
            <p:cNvPr id="425" name="Text 425"/>
            <p:cNvSpPr txBox="1"/>
            <p:nvPr/>
          </p:nvSpPr>
          <p:spPr>
            <a:xfrm>
              <a:off y="140360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26" name="Text 426"/>
            <p:cNvSpPr txBox="1"/>
            <p:nvPr/>
          </p:nvSpPr>
          <p:spPr>
            <a:xfrm>
              <a:off y="302392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27" name="Text 427"/>
            <p:cNvSpPr txBox="1"/>
            <p:nvPr/>
          </p:nvSpPr>
          <p:spPr>
            <a:xfrm>
              <a:off y="464424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28" name="Text 428"/>
            <p:cNvSpPr txBox="1"/>
            <p:nvPr/>
          </p:nvSpPr>
          <p:spPr>
            <a:xfrm>
              <a:off y="140360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29" name="Text 429"/>
            <p:cNvSpPr txBox="1"/>
            <p:nvPr/>
          </p:nvSpPr>
          <p:spPr>
            <a:xfrm>
              <a:off y="302392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30" name="Text 430"/>
            <p:cNvSpPr txBox="1"/>
            <p:nvPr/>
          </p:nvSpPr>
          <p:spPr>
            <a:xfrm>
              <a:off y="464424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31" name="Text 431"/>
            <p:cNvSpPr txBox="1"/>
            <p:nvPr/>
          </p:nvSpPr>
          <p:spPr>
            <a:xfrm>
              <a:off y="140360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32" name="Text 432"/>
            <p:cNvSpPr txBox="1"/>
            <p:nvPr/>
          </p:nvSpPr>
          <p:spPr>
            <a:xfrm>
              <a:off y="302392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33" name="Text 433"/>
            <p:cNvSpPr txBox="1"/>
            <p:nvPr/>
          </p:nvSpPr>
          <p:spPr>
            <a:xfrm>
              <a:off y="4644240" x="-2203400"/>
              <a:ext cx="13550800" cy="81016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xsi="http://www.w3.org/2001/XMLSchema-instance" xmlns:dcmitype="http://purl.org/dc/dcmitype/" xmlns:cp="http://schemas.openxmlformats.org/package/2006/metadata/core-properties" xmlns:dc="http://purl.org/dc/elements/1.1/">
  <dc:title>PowerPoint Presentation</dc:title>
  <dc:creator>lihefei</dc:creator>
  <cp:lastModifiedBy>lihefei</cp:lastModifiedBy>
  <cp:revision>1</cp:revision>
  <dcterms:created xsi:type="dcterms:W3CDTF">2018-01-03T22:52:02Z</dcterms:created>
  <dcterms:modified xsi:type="dcterms:W3CDTF">2018-01-03T22:52:02Z</dcterms:modified>
</cp:coreProperties>
</file>