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dc578cd2209041a2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a4db6b4a_12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a4db6b4a_12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\textrm{Modeling}~p(y|x)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\boldsymbol{h^e}=\textrm{encoder}(x)\\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\log p(y|x)=\sum\log p(y_t|y_{&lt;t}, \boldsymbol{h^e}) 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h_t = f(h_{t-1}, y_{t-1}, \boldsymbol{h^e})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\boldsymbol{\tilde{h_t}}=tanh(\boldsymbol{W_c}[\textbf{c}_t;\textbf{h}_t])\\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p(y_t|y_{&lt;t}, \boldsymbol{h^e}) = \textrm{softmax} (g(\boldsymbol{\tilde{h_t}}))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\textbf{c}_t = \boldsymbol{h^e a_t}\\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\boldsymbol{a_{t}} = \textrm{aligh}(\boldsymbol{h_t},\boldsymbol{h^e})=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\frac{\exp(\textrm{score}(\boldsymbol{h_t},\boldsymbol{h^e}))}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{\sum\limits_{i}\exp(score(\boldsymbol{h_t},\boldsymbol{h^e_i}))}\\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\textrm{score}(\boldsymbol{h_t},\boldsymbol{h^e}) = \boldsymbol{h_t^\intercal W_a h^e}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4db6b4a_126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4db6b4a_126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a4db6b4a_126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a4db6b4a_12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a63457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a63457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33e5ee0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33e5ee0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bdd75cc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7bdd75cc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d75c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d75c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c291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c291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9c2914b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e9c2914b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9c2914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9c2914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1879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187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c9a844e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c9a844e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4db6b4a_1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4db6b4a_1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\textrm{Goal:}~p(y)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\log p(y)=\sum(\log p(y_t|y_{&lt;t})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h_t = f(h_{t-1}, y_{t-1})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p(y_t|y_{&lt;t})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4db6b4a_126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4db6b4a_126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\textrm{Modeling:}~p(y|x)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\boldsymbol{h^e}=\textrm{encoder}(x)\\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\log p(y|x)=\sum\log p(y_t|y_{&lt;t}, \boldsymbol{h^e})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h_t = f(h_{t-1}, y_{t-1}, \boldsymbol{h^e})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p(y_t|y_{&lt;t}, \boldsymbol{h^e})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ximumEntropy/Seq2Seq-PyTorch" TargetMode="External"/><Relationship Id="rId4" Type="http://schemas.openxmlformats.org/officeDocument/2006/relationships/hyperlink" Target="https://arxiv.org/abs/1406.1078" TargetMode="External"/><Relationship Id="rId5" Type="http://schemas.openxmlformats.org/officeDocument/2006/relationships/hyperlink" Target="https://distill.pub/2016/augmented-rnns/" TargetMode="External"/><Relationship Id="rId6" Type="http://schemas.openxmlformats.org/officeDocument/2006/relationships/hyperlink" Target="https://arxiv.org/abs/1409.0473" TargetMode="External"/><Relationship Id="rId7" Type="http://schemas.openxmlformats.org/officeDocument/2006/relationships/hyperlink" Target="https://arxiv.org/abs/1508.0402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arxiv.org/abs/1409.0473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411.4555" TargetMode="External"/><Relationship Id="rId4" Type="http://schemas.openxmlformats.org/officeDocument/2006/relationships/hyperlink" Target="http://brain.kaist.ac.kr/research.html" TargetMode="External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hunkim+jobs@gmail.com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acticalquant.blogspot.hk/2013/10/deep-learning-oral-traditions.htm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ldml.com/2016/01/attention-and-memory-in-deep-learning-and-nlp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406.1078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github.com/MaximumEntropy/Seq2Seq-PyTo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88100" y="1796200"/>
            <a:ext cx="696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to Sequence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575"/>
            <a:ext cx="4640714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>
            <p:ph type="title"/>
          </p:nvPr>
        </p:nvSpPr>
        <p:spPr>
          <a:xfrm>
            <a:off x="35875" y="44975"/>
            <a:ext cx="43926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Attention (WIP)</a:t>
            </a:r>
            <a:endParaRPr sz="2800"/>
          </a:p>
        </p:txBody>
      </p:sp>
      <p:sp>
        <p:nvSpPr>
          <p:cNvPr id="254" name="Google Shape;254;p46"/>
          <p:cNvSpPr txBox="1"/>
          <p:nvPr/>
        </p:nvSpPr>
        <p:spPr>
          <a:xfrm>
            <a:off x="201475" y="4713275"/>
            <a:ext cx="5713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Effective Approaches to Attention-based Neural Machine Translation (emnlp15)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1993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75" y="44975"/>
            <a:ext cx="2750722" cy="28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313775" y="2737475"/>
            <a:ext cx="1845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Globally aligned </a:t>
            </a:r>
            <a:endParaRPr b="1" sz="12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                  weights</a:t>
            </a:r>
            <a:endParaRPr b="1" sz="1200"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94" y="2861375"/>
            <a:ext cx="3225093" cy="2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31625" y="2689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95450" y="1138425"/>
            <a:ext cx="8081400" cy="365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Sequence to Sequence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Sequence to Sequence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https://github.com/MaximumEntropy/Seq2Seq-PyTorch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Phrase Representations using RNN Encoder-Decoder for Statistical Machine Translation: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https://arxiv.org/abs/1406.1078</a:t>
            </a:r>
            <a:r>
              <a:rPr lang="en" sz="1800"/>
              <a:t>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Attention Models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Attention </a:t>
            </a:r>
            <a:r>
              <a:rPr lang="en" sz="1800"/>
              <a:t>and Augmented Recurrent Neural Networks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https://distill.pub/2016/augmented-rnns/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Neural Machine Translation by Jointly Learning to Align and Translate: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https://arxiv.org/abs/1409.0473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Effective Approaches to Attention-based Neural Machine Translation: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https://arxiv.org/abs/1508.04025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31625" y="298775"/>
            <a:ext cx="8280900" cy="1329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13-1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Neural Machine Translation by Jointly Learning to Align and Translate: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6" y="1341475"/>
            <a:ext cx="1999125" cy="3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00" y="1733475"/>
            <a:ext cx="3066899" cy="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100" y="2288150"/>
            <a:ext cx="1894125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2167225" y="2056750"/>
            <a:ext cx="489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t</a:t>
            </a:r>
            <a:endParaRPr baseline="-25000" sz="1000"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4385" y="3249350"/>
            <a:ext cx="3024924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00" y="4595125"/>
            <a:ext cx="4385175" cy="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8"/>
          <p:cNvSpPr txBox="1"/>
          <p:nvPr/>
        </p:nvSpPr>
        <p:spPr>
          <a:xfrm>
            <a:off x="6571175" y="4722900"/>
            <a:ext cx="3000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https://arxiv.org/abs/1409.0473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13-2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</a:t>
            </a:r>
            <a:r>
              <a:rPr lang="en" sz="2200">
                <a:solidFill>
                  <a:schemeClr val="dk1"/>
                </a:solidFill>
              </a:rPr>
              <a:t>A Neural Image Caption Generator: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https://arxiv.org/abs/1411.4555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sp>
        <p:nvSpPr>
          <p:cNvPr id="281" name="Google Shape;281;p49"/>
          <p:cNvSpPr txBox="1"/>
          <p:nvPr/>
        </p:nvSpPr>
        <p:spPr>
          <a:xfrm>
            <a:off x="6941050" y="4821300"/>
            <a:ext cx="3416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http://brain.kaist.ac.kr/research.html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718742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268925" y="578375"/>
            <a:ext cx="8938800" cy="2490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you’ve got this far, you did Good job!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Congratulations!!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Interested in DL/ML related PHD, Postdoc at HKUST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and/or internship, residency, research fellows at LINE/NAVER?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email your exercises (Lectures 10 to 13) and CV to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hunkim+jobs@gmail.com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3221675"/>
            <a:ext cx="8199859" cy="1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  <a:endParaRPr b="1"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  <a:endParaRPr b="1"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DNN, CNN,</a:t>
            </a:r>
            <a:r>
              <a:rPr lang="en"/>
              <a:t> RNN</a:t>
            </a:r>
            <a:endParaRPr/>
          </a:p>
        </p:txBody>
      </p:sp>
      <p:sp>
        <p:nvSpPr>
          <p:cNvPr id="163" name="Google Shape;163;p39"/>
          <p:cNvSpPr txBox="1"/>
          <p:nvPr/>
        </p:nvSpPr>
        <p:spPr>
          <a:xfrm>
            <a:off x="3628700" y="4819750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http://practicalquant.blogspot.hk/2013/10/deep-learning-oral-traditions.html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1793775"/>
            <a:ext cx="1657725" cy="19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575" y="2565075"/>
            <a:ext cx="915875" cy="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175" y="1775850"/>
            <a:ext cx="5372718" cy="19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112075" y="44975"/>
            <a:ext cx="89388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RNN</a:t>
            </a:r>
            <a:endParaRPr sz="2800"/>
          </a:p>
        </p:txBody>
      </p:sp>
      <p:cxnSp>
        <p:nvCxnSpPr>
          <p:cNvPr id="172" name="Google Shape;172;p40"/>
          <p:cNvCxnSpPr/>
          <p:nvPr/>
        </p:nvCxnSpPr>
        <p:spPr>
          <a:xfrm>
            <a:off x="6378153" y="191306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" name="Google Shape;173;p40"/>
          <p:cNvSpPr txBox="1"/>
          <p:nvPr/>
        </p:nvSpPr>
        <p:spPr>
          <a:xfrm>
            <a:off x="69009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174" name="Google Shape;174;p40"/>
          <p:cNvCxnSpPr/>
          <p:nvPr/>
        </p:nvCxnSpPr>
        <p:spPr>
          <a:xfrm>
            <a:off x="6378153" y="2136897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40"/>
          <p:cNvSpPr txBox="1"/>
          <p:nvPr/>
        </p:nvSpPr>
        <p:spPr>
          <a:xfrm>
            <a:off x="69199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176" name="Google Shape;176;p40"/>
          <p:cNvCxnSpPr/>
          <p:nvPr/>
        </p:nvCxnSpPr>
        <p:spPr>
          <a:xfrm>
            <a:off x="6387678" y="280841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40"/>
          <p:cNvSpPr txBox="1"/>
          <p:nvPr/>
        </p:nvSpPr>
        <p:spPr>
          <a:xfrm>
            <a:off x="69266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65136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179" name="Google Shape;179;p40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  <p:cxnSp>
        <p:nvCxnSpPr>
          <p:cNvPr id="180" name="Google Shape;180;p40"/>
          <p:cNvCxnSpPr>
            <a:endCxn id="181" idx="2"/>
          </p:cNvCxnSpPr>
          <p:nvPr/>
        </p:nvCxnSpPr>
        <p:spPr>
          <a:xfrm>
            <a:off x="1707812" y="2379775"/>
            <a:ext cx="609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4347276" y="2384547"/>
            <a:ext cx="50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9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/>
          <p:nvPr/>
        </p:nvSpPr>
        <p:spPr>
          <a:xfrm>
            <a:off x="5028302" y="3666662"/>
            <a:ext cx="1266900" cy="800100"/>
          </a:xfrm>
          <a:prstGeom prst="roundRect">
            <a:avLst>
              <a:gd fmla="val 15000" name="adj"/>
            </a:avLst>
          </a:prstGeom>
          <a:solidFill>
            <a:srgbClr val="61D836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CrossEnropy</a:t>
            </a:r>
            <a:endParaRPr sz="500"/>
          </a:p>
        </p:txBody>
      </p:sp>
      <p:pic>
        <p:nvPicPr>
          <p:cNvPr id="181" name="Google Shape;1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467400" y="1401225"/>
            <a:ext cx="1657725" cy="19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/>
          <p:nvPr/>
        </p:nvSpPr>
        <p:spPr>
          <a:xfrm>
            <a:off x="4901846" y="1795600"/>
            <a:ext cx="1519800" cy="11589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Applications</a:t>
            </a:r>
            <a:endParaRPr/>
          </a:p>
        </p:txBody>
      </p:sp>
      <p:sp>
        <p:nvSpPr>
          <p:cNvPr id="191" name="Google Shape;191;p41"/>
          <p:cNvSpPr txBox="1"/>
          <p:nvPr/>
        </p:nvSpPr>
        <p:spPr>
          <a:xfrm>
            <a:off x="5136400" y="4826375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http://karpathy.github.io/2015/05/21/rnn-effectiveness/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92" name="Google Shape;1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0" y="1775299"/>
            <a:ext cx="8211349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</a:t>
            </a:r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2722425" y="4785900"/>
            <a:ext cx="665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http://www.wildml.com/2016/01/attention-and-memory-in-deep-learning-and-nlp/</a:t>
            </a:r>
            <a:r>
              <a:rPr lang="en"/>
              <a:t> </a:t>
            </a:r>
            <a:endParaRPr/>
          </a:p>
        </p:txBody>
      </p:sp>
      <p:pic>
        <p:nvPicPr>
          <p:cNvPr id="199" name="Google Shape;1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525" y="1651223"/>
            <a:ext cx="5555100" cy="3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 (TBA)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 Learning Phrase Representations using RNN Encoder-Decoder for Statistical Machine Translation: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https://arxiv.org/abs/1406.1078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38" y="2468817"/>
            <a:ext cx="4145729" cy="22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983575" y="4821300"/>
            <a:ext cx="5297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https://github.com/MaximumEntropy/Seq2Seq-PyTorch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5148400" y="27286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model.init_hidden()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one_hot(labels[0])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2" y="824218"/>
            <a:ext cx="963967" cy="107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86" y="1249590"/>
            <a:ext cx="532581" cy="2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24" y="814332"/>
            <a:ext cx="3124235" cy="10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4"/>
          <p:cNvSpPr/>
          <p:nvPr/>
        </p:nvSpPr>
        <p:spPr>
          <a:xfrm>
            <a:off x="1925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" name="Google Shape;216;p44"/>
          <p:cNvSpPr/>
          <p:nvPr/>
        </p:nvSpPr>
        <p:spPr>
          <a:xfrm>
            <a:off x="25347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" name="Google Shape;217;p44"/>
          <p:cNvSpPr/>
          <p:nvPr/>
        </p:nvSpPr>
        <p:spPr>
          <a:xfrm>
            <a:off x="3144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" name="Google Shape;218;p44"/>
          <p:cNvSpPr/>
          <p:nvPr/>
        </p:nvSpPr>
        <p:spPr>
          <a:xfrm>
            <a:off x="3753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5875" y="44975"/>
            <a:ext cx="38649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RNN (WIP)</a:t>
            </a:r>
            <a:endParaRPr sz="2800"/>
          </a:p>
        </p:txBody>
      </p:sp>
      <p:sp>
        <p:nvSpPr>
          <p:cNvPr id="220" name="Google Shape;220;p44"/>
          <p:cNvSpPr txBox="1"/>
          <p:nvPr/>
        </p:nvSpPr>
        <p:spPr>
          <a:xfrm>
            <a:off x="42389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21" name="Google Shape;221;p44"/>
          <p:cNvSpPr txBox="1"/>
          <p:nvPr/>
        </p:nvSpPr>
        <p:spPr>
          <a:xfrm>
            <a:off x="42389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22" name="Google Shape;222;p44"/>
          <p:cNvSpPr txBox="1"/>
          <p:nvPr/>
        </p:nvSpPr>
        <p:spPr>
          <a:xfrm>
            <a:off x="45622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38" y="195075"/>
            <a:ext cx="3299331" cy="21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16582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170" y="2416751"/>
            <a:ext cx="4440225" cy="27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5148400" y="26524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encoder(x)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SOS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45"/>
          <p:cNvGrpSpPr/>
          <p:nvPr/>
        </p:nvGrpSpPr>
        <p:grpSpPr>
          <a:xfrm>
            <a:off x="1236186" y="814332"/>
            <a:ext cx="3593273" cy="1052496"/>
            <a:chOff x="1845575" y="2180175"/>
            <a:chExt cx="6179318" cy="1908424"/>
          </a:xfrm>
        </p:grpSpPr>
        <p:pic>
          <p:nvPicPr>
            <p:cNvPr id="232" name="Google Shape;23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5575" y="2969400"/>
              <a:ext cx="915875" cy="48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175" y="2180175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5"/>
          <p:cNvSpPr/>
          <p:nvPr/>
        </p:nvSpPr>
        <p:spPr>
          <a:xfrm>
            <a:off x="2001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45"/>
          <p:cNvSpPr/>
          <p:nvPr/>
        </p:nvSpPr>
        <p:spPr>
          <a:xfrm>
            <a:off x="2610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45"/>
          <p:cNvSpPr/>
          <p:nvPr/>
        </p:nvSpPr>
        <p:spPr>
          <a:xfrm>
            <a:off x="32205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45"/>
          <p:cNvSpPr/>
          <p:nvPr/>
        </p:nvSpPr>
        <p:spPr>
          <a:xfrm>
            <a:off x="3830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5875" y="44975"/>
            <a:ext cx="32265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S2S (WIP)</a:t>
            </a:r>
            <a:endParaRPr sz="2800"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236850"/>
            <a:ext cx="1606181" cy="6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43151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41" name="Google Shape;241;p45"/>
          <p:cNvSpPr txBox="1"/>
          <p:nvPr/>
        </p:nvSpPr>
        <p:spPr>
          <a:xfrm>
            <a:off x="43151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42" name="Google Shape;242;p45"/>
          <p:cNvSpPr txBox="1"/>
          <p:nvPr/>
        </p:nvSpPr>
        <p:spPr>
          <a:xfrm>
            <a:off x="1411325" y="1653125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l</a:t>
            </a:r>
            <a:endParaRPr baseline="-25000"/>
          </a:p>
        </p:txBody>
      </p:sp>
      <p:sp>
        <p:nvSpPr>
          <p:cNvPr id="243" name="Google Shape;243;p45"/>
          <p:cNvSpPr txBox="1"/>
          <p:nvPr/>
        </p:nvSpPr>
        <p:spPr>
          <a:xfrm>
            <a:off x="46384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663" y="959239"/>
            <a:ext cx="295225" cy="24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050" y="152400"/>
            <a:ext cx="3226500" cy="21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5"/>
          <p:cNvSpPr txBox="1"/>
          <p:nvPr/>
        </p:nvSpPr>
        <p:spPr>
          <a:xfrm>
            <a:off x="17344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439" y="2271000"/>
            <a:ext cx="4431436" cy="2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