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5"/>
    <p:sldMasterId id="2147483698" r:id="rId6"/>
    <p:sldMasterId id="2147483699" r:id="rId7"/>
    <p:sldMasterId id="214748370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</p:sldIdLst>
  <p:sldSz cy="5143500" cx="9144000"/>
  <p:notesSz cx="6858000" cy="9144000"/>
  <p:embeddedFontLst>
    <p:embeddedFont>
      <p:font typeface="Montserrat SemiBold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Montserrat Medium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1CA6E0-9106-4941-90CE-1DAD3F46BF99}">
  <a:tblStyle styleId="{831CA6E0-9106-4941-90CE-1DAD3F46BF9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4E6"/>
          </a:solidFill>
        </a:fill>
      </a:tcStyle>
    </a:wholeTbl>
    <a:band1H>
      <a:tcTxStyle b="off" i="off"/>
      <a:tcStyle>
        <a:fill>
          <a:solidFill>
            <a:srgbClr val="FFE8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E8CA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Italic.fntdata"/><Relationship Id="rId20" Type="http://schemas.openxmlformats.org/officeDocument/2006/relationships/slide" Target="slides/slide11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3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2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5.xml"/><Relationship Id="rId46" Type="http://schemas.openxmlformats.org/officeDocument/2006/relationships/font" Target="fonts/MontserratMedium-bold.fntdata"/><Relationship Id="rId23" Type="http://schemas.openxmlformats.org/officeDocument/2006/relationships/slide" Target="slides/slide14.xml"/><Relationship Id="rId45" Type="http://schemas.openxmlformats.org/officeDocument/2006/relationships/font" Target="fonts/Montserrat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48" Type="http://schemas.openxmlformats.org/officeDocument/2006/relationships/font" Target="fonts/MontserratMedium-boldItalic.fntdata"/><Relationship Id="rId25" Type="http://schemas.openxmlformats.org/officeDocument/2006/relationships/slide" Target="slides/slide16.xml"/><Relationship Id="rId47" Type="http://schemas.openxmlformats.org/officeDocument/2006/relationships/font" Target="fonts/MontserratMedium-italic.fntdata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33" Type="http://schemas.openxmlformats.org/officeDocument/2006/relationships/slide" Target="slides/slide24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35" Type="http://schemas.openxmlformats.org/officeDocument/2006/relationships/slide" Target="slides/slide26.xml"/><Relationship Id="rId12" Type="http://schemas.openxmlformats.org/officeDocument/2006/relationships/slide" Target="slides/slide3.xml"/><Relationship Id="rId34" Type="http://schemas.openxmlformats.org/officeDocument/2006/relationships/slide" Target="slides/slide25.xml"/><Relationship Id="rId15" Type="http://schemas.openxmlformats.org/officeDocument/2006/relationships/slide" Target="slides/slide6.xml"/><Relationship Id="rId37" Type="http://schemas.openxmlformats.org/officeDocument/2006/relationships/font" Target="fonts/MontserratSemiBold-regular.fntdata"/><Relationship Id="rId14" Type="http://schemas.openxmlformats.org/officeDocument/2006/relationships/slide" Target="slides/slide5.xml"/><Relationship Id="rId36" Type="http://schemas.openxmlformats.org/officeDocument/2006/relationships/slide" Target="slides/slide27.xml"/><Relationship Id="rId17" Type="http://schemas.openxmlformats.org/officeDocument/2006/relationships/slide" Target="slides/slide8.xml"/><Relationship Id="rId39" Type="http://schemas.openxmlformats.org/officeDocument/2006/relationships/font" Target="fonts/MontserratSemiBold-italic.fntdata"/><Relationship Id="rId16" Type="http://schemas.openxmlformats.org/officeDocument/2006/relationships/slide" Target="slides/slide7.xml"/><Relationship Id="rId38" Type="http://schemas.openxmlformats.org/officeDocument/2006/relationships/font" Target="fonts/MontserratSemiBold-bold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D5Flb10A11pGoXCx5Bea9WG4ynU6ci3i/view?usp=sharing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D5Flb10A11pGoXCx5Bea9WG4ynU6ci3i/view?usp=sharing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D5Flb10A11pGoXCx5Bea9WG4ynU6ci3i/view?usp=sharing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5f949d13c3_0_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25f949d13c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f949d13c3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25f949d13c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5f949d13c3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25f949d13c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5f949d13c3_0_2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25f949d13c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5f949d13c3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8" name="Google Shape;488;g25f949d13c3_0_6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5f949d13c3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5f949d13c3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5f949d13c3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5f949d13c3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5f949d13c3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5f949d13c3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5f949d13c3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5f949d13c3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5f949d13c3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5f949d13c3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5f949d13c3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5f949d13c3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5f949d13c3_0_3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25f949d13c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5f949d13c3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5f949d13c3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5f949d13c3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5f949d13c3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5f949d13c3_0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25f949d13c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Programa oficial Full Stack Python 2022: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https://drive.google.com/file/d/1D5Flb10A11pGoXCx5Bea9WG4ynU6ci3i/view?usp=sharing</a:t>
            </a:r>
            <a:r>
              <a:rPr lang="es">
                <a:solidFill>
                  <a:schemeClr val="dk1"/>
                </a:solidFill>
              </a:rPr>
              <a:t> (por el momento sólo se puede compartir este Plan de estudios a los Estudiantes)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5f949d13c3_0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25f949d13c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Programa oficial Full Stack Python 2022: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https://drive.google.com/file/d/1D5Flb10A11pGoXCx5Bea9WG4ynU6ci3i/view?usp=sharing</a:t>
            </a:r>
            <a:r>
              <a:rPr lang="es">
                <a:solidFill>
                  <a:schemeClr val="dk1"/>
                </a:solidFill>
              </a:rPr>
              <a:t> (por el momento sólo se puede compartir este Plan de estudios a los Estudiantes)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5f949d13c3_0_2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25f949d13c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Programa oficial Full Stack Python 2022: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https://drive.google.com/file/d/1D5Flb10A11pGoXCx5Bea9WG4ynU6ci3i/view?usp=sharing</a:t>
            </a:r>
            <a:r>
              <a:rPr lang="es">
                <a:solidFill>
                  <a:schemeClr val="dk1"/>
                </a:solidFill>
              </a:rPr>
              <a:t> (por el momento sólo se puede compartir este Plan de estudios a los Estudiantes)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5f949d13c3_0_1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25f949d13c3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5f949d13c3_0_1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25f949d13c3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5f949d13c3_0_1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25f949d13c3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f949d13c3_0_3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25f949d13c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5f949d13c3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5f949d13c3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f949d13c3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f949d13c3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f949d13c3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25f949d13c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5f949d13c3_0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25f949d13c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5f949d13c3_0_1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25f949d13c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5f949d13c3_0_10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25f949d13c3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6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2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4" name="Google Shape;134;p22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5" name="Google Shape;135;p22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9" name="Google Shape;149;p23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0" name="Google Shape;150;p23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OBJECT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3" name="Google Shape;183;p28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 rotWithShape="1">
          <a:blip r:embed="rId4">
            <a:alphaModFix/>
          </a:blip>
          <a:srcRect b="28570" l="0" r="0" t="30758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03" name="Google Shape;20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3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/>
          <p:nvPr/>
        </p:nvSpPr>
        <p:spPr>
          <a:xfrm>
            <a:off x="-13650" y="4287600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213" name="Google Shape;21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20" name="Google Shape;22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 rotWithShape="1">
          <a:blip r:embed="rId4">
            <a:alphaModFix/>
          </a:blip>
          <a:srcRect b="28570" l="0" r="0" t="30758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26" name="Google Shape;22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 rotWithShape="1">
          <a:blip r:embed="rId4">
            <a:alphaModFix/>
          </a:blip>
          <a:srcRect b="28570" l="0" r="0" t="30758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5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4" name="Google Shape;234;p35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 rotWithShape="1">
          <a:blip r:embed="rId4">
            <a:alphaModFix/>
          </a:blip>
          <a:srcRect b="28570" l="0" r="0" t="30758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241" name="Google Shape;24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6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36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6">
            <a:alphaModFix/>
          </a:blip>
          <a:srcRect b="28570" l="0" r="0" t="30758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8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8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8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5" name="Google Shape;265;p38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6" name="Google Shape;266;p38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 rotWithShape="1">
          <a:blip r:embed="rId4">
            <a:alphaModFix/>
          </a:blip>
          <a:srcRect b="28570" l="0" r="0" t="30758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9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9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9" name="Google Shape;279;p39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0" name="Google Shape;280;p39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1" name="Google Shape;281;p39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9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3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9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88" name="Google Shape;288;p39"/>
          <p:cNvPicPr preferRelativeResize="0"/>
          <p:nvPr/>
        </p:nvPicPr>
        <p:blipFill rotWithShape="1">
          <a:blip r:embed="rId4">
            <a:alphaModFix/>
          </a:blip>
          <a:srcRect b="28570" l="0" r="0" t="30758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301" name="Google Shape;30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4" name="Google Shape;304;p42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5" name="Google Shape;305;p4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3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0" name="Google Shape;310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311" name="Google Shape;31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4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8" name="Google Shape;31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9" name="Google Shape;319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5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5" name="Google Shape;325;p45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326" name="Google Shape;32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65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6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0" name="Google Shape;340;p4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1" name="Google Shape;341;p4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42" name="Google Shape;34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7"/>
          <p:cNvPicPr preferRelativeResize="0"/>
          <p:nvPr/>
        </p:nvPicPr>
        <p:blipFill rotWithShape="1">
          <a:blip r:embed="rId4">
            <a:alphaModFix/>
          </a:blip>
          <a:srcRect b="28570" l="0" r="0" t="30758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8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8" name="Google Shape;348;p48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9" name="Google Shape;34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0" name="Google Shape;350;p48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8"/>
          <p:cNvPicPr preferRelativeResize="0"/>
          <p:nvPr/>
        </p:nvPicPr>
        <p:blipFill rotWithShape="1">
          <a:blip r:embed="rId4">
            <a:alphaModFix/>
          </a:blip>
          <a:srcRect b="28570" l="0" r="0" t="30758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57" name="Google Shape;35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9"/>
          <p:cNvPicPr preferRelativeResize="0"/>
          <p:nvPr/>
        </p:nvPicPr>
        <p:blipFill rotWithShape="1">
          <a:blip r:embed="rId4">
            <a:alphaModFix/>
          </a:blip>
          <a:srcRect b="28570" l="0" r="0" t="30758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63" name="Google Shape;36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0"/>
          <p:cNvPicPr preferRelativeResize="0"/>
          <p:nvPr/>
        </p:nvPicPr>
        <p:blipFill rotWithShape="1">
          <a:blip r:embed="rId4">
            <a:alphaModFix/>
          </a:blip>
          <a:srcRect b="28570" l="0" r="0" t="30758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1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369" name="Google Shape;369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1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2" name="Google Shape;37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1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5" name="Google Shape;375;p51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6" name="Google Shape;376;p51"/>
          <p:cNvPicPr preferRelativeResize="0"/>
          <p:nvPr/>
        </p:nvPicPr>
        <p:blipFill rotWithShape="1">
          <a:blip r:embed="rId6">
            <a:alphaModFix/>
          </a:blip>
          <a:srcRect b="28570" l="0" r="0" t="30758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2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2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2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2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52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5" name="Google Shape;385;p52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52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7" name="Google Shape;387;p52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2"/>
          <p:cNvPicPr preferRelativeResize="0"/>
          <p:nvPr/>
        </p:nvPicPr>
        <p:blipFill rotWithShape="1">
          <a:blip r:embed="rId4">
            <a:alphaModFix/>
          </a:blip>
          <a:srcRect b="28570" l="0" r="0" t="30758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3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3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3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3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7" name="Google Shape;397;p53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8" name="Google Shape;398;p53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9" name="Google Shape;399;p5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3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3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04" name="Google Shape;404;p53"/>
          <p:cNvPicPr preferRelativeResize="0"/>
          <p:nvPr/>
        </p:nvPicPr>
        <p:blipFill rotWithShape="1">
          <a:blip r:embed="rId4">
            <a:alphaModFix/>
          </a:blip>
          <a:srcRect b="28570" l="0" r="0" t="30758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google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FULL STACK JAVA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Clase 2</a:t>
            </a:r>
            <a:endParaRPr/>
          </a:p>
        </p:txBody>
      </p:sp>
      <p:sp>
        <p:nvSpPr>
          <p:cNvPr id="410" name="Google Shape;410;p54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Introducción HTML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 sz="2800"/>
              <a:t>¿Qué es el renderizado (render)?</a:t>
            </a:r>
            <a:endParaRPr b="1" sz="2800"/>
          </a:p>
        </p:txBody>
      </p:sp>
      <p:sp>
        <p:nvSpPr>
          <p:cNvPr id="471" name="Google Shape;471;p63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renderizado de un documento HTML es el proceso que realiza el motor de “render” de los navegadores Web, para mostrar un documento HTML en la pantalla.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Este proceso se realiza de forma incremental, es decir el motor comienza a leer el documento en línea iniciando en la parte superior hacia la inferior.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 sz="2800"/>
              <a:t>Proceso de renderizado</a:t>
            </a:r>
            <a:endParaRPr b="1" sz="2800"/>
          </a:p>
        </p:txBody>
      </p:sp>
      <p:pic>
        <p:nvPicPr>
          <p:cNvPr descr="https://nextu-latam-content-production.nextu.com/content_generator_v2/general_images/1898/20190525100130.248052.png" id="477" name="Google Shape;47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114" y="1317100"/>
            <a:ext cx="6275479" cy="3006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Estructura de un documento HTML</a:t>
            </a:r>
            <a:endParaRPr b="1"/>
          </a:p>
        </p:txBody>
      </p:sp>
      <p:pic>
        <p:nvPicPr>
          <p:cNvPr descr="El DOM y el árbol de Nodos - Miguel Angel López WEB" id="483" name="Google Shape;48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0311" y="2336172"/>
            <a:ext cx="3804504" cy="230832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5"/>
          <p:cNvSpPr/>
          <p:nvPr/>
        </p:nvSpPr>
        <p:spPr>
          <a:xfrm>
            <a:off x="440266" y="2231696"/>
            <a:ext cx="51363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los documentos HTML deben comenzar con una declaración de tipo de documento: </a:t>
            </a:r>
            <a:r>
              <a:rPr b="0" i="0" lang="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documento HTML en sí comienza con y termina con </a:t>
            </a:r>
            <a:r>
              <a:rPr b="0" i="0" lang="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&lt;html&gt;&lt;/html&gt;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cabecera contiene los metadatos del documento HTML y no se visualiza en la pág. </a:t>
            </a:r>
            <a:r>
              <a:rPr b="0" i="0" lang="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&lt;head&gt;&lt;/head&gt;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parte visible del documento HTML está entre y </a:t>
            </a:r>
            <a:r>
              <a:rPr b="0" i="0" lang="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&lt;body&gt;&lt;/body&gt;</a:t>
            </a:r>
            <a:endParaRPr/>
          </a:p>
        </p:txBody>
      </p:sp>
      <p:sp>
        <p:nvSpPr>
          <p:cNvPr id="485" name="Google Shape;485;p65"/>
          <p:cNvSpPr/>
          <p:nvPr/>
        </p:nvSpPr>
        <p:spPr>
          <a:xfrm>
            <a:off x="311699" y="1142593"/>
            <a:ext cx="8520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Una página HTML está formada por múltiples etiquetas HTML, anidadas una dentro de otra, formando un árbol de etiquetas relacionadas entre sí, que se denomina </a:t>
            </a:r>
            <a:r>
              <a:rPr b="1" i="0" lang="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árbol DOM </a:t>
            </a:r>
            <a:r>
              <a:rPr b="0" i="0" lang="es" sz="16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 Document Object Model).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6"/>
          <p:cNvSpPr txBox="1"/>
          <p:nvPr/>
        </p:nvSpPr>
        <p:spPr>
          <a:xfrm>
            <a:off x="1212455" y="540288"/>
            <a:ext cx="6719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b="1" i="0" lang="e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b="1" i="0" lang="e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HTML?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6"/>
          <p:cNvSpPr txBox="1"/>
          <p:nvPr/>
        </p:nvSpPr>
        <p:spPr>
          <a:xfrm>
            <a:off x="179730" y="1277771"/>
            <a:ext cx="81402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lenguaje utilizado para definir la estructura y semántica de una página web.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b="0" i="0" lang="es" sz="190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significa</a:t>
            </a:r>
            <a:r>
              <a:rPr b="1" i="0" lang="es" sz="19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lenguaje de marcado de hipertexto,</a:t>
            </a:r>
            <a:r>
              <a:rPr b="0" i="0" lang="es" sz="19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marcado se refiere a que debemos utilizar determinadas etiquetas para indicarle al navegador lo que queremos mostrar y hipertexto porque esas mismas etiquetas contienen metadatos.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" sz="19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Llamamos HTML semántico a un documento que usa correctamente las etiquetas para que la estructura resultante, quitando la capa de diseño, tenga sentido por sí sola.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7"/>
          <p:cNvSpPr txBox="1"/>
          <p:nvPr>
            <p:ph type="title"/>
          </p:nvPr>
        </p:nvSpPr>
        <p:spPr>
          <a:xfrm>
            <a:off x="940277" y="29722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Estructura</a:t>
            </a:r>
            <a:r>
              <a:rPr b="1" lang="es">
                <a:latin typeface="Arial"/>
                <a:ea typeface="Arial"/>
                <a:cs typeface="Arial"/>
                <a:sym typeface="Arial"/>
              </a:rPr>
              <a:t> básica</a:t>
            </a:r>
            <a:endParaRPr/>
          </a:p>
        </p:txBody>
      </p:sp>
      <p:sp>
        <p:nvSpPr>
          <p:cNvPr id="497" name="Google Shape;497;p67"/>
          <p:cNvSpPr txBox="1"/>
          <p:nvPr>
            <p:ph idx="1" type="body"/>
          </p:nvPr>
        </p:nvSpPr>
        <p:spPr>
          <a:xfrm>
            <a:off x="825675" y="1119775"/>
            <a:ext cx="7886700" cy="3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&lt;html lang= </a:t>
            </a:r>
            <a:r>
              <a:rPr b="1" lang="e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“es”</a:t>
            </a: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&lt;head&gt;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&lt;meta charset=</a:t>
            </a:r>
            <a:r>
              <a:rPr b="1" lang="e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"utf-8“</a:t>
            </a: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     &lt;title&gt;Título de la Página&lt;/title&gt;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  &lt;/head&gt;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		&lt;body&gt;</a:t>
            </a:r>
            <a:endParaRPr b="1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&lt;!- - Acá va tu código --&gt;</a:t>
            </a:r>
            <a:endParaRPr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429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ts val="2100"/>
              <a:buNone/>
            </a:pPr>
            <a:r>
              <a:rPr b="1" lang="e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b="1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/>
          <p:nvPr>
            <p:ph idx="1" type="body"/>
          </p:nvPr>
        </p:nvSpPr>
        <p:spPr>
          <a:xfrm>
            <a:off x="241212" y="711772"/>
            <a:ext cx="8419500" cy="4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5555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Una etiqueta describe la información contenida entre la etiqueta de apertura y la de cierre.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ct val="105555"/>
              <a:buNone/>
            </a:pP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&lt;TipoDeEtiqueta&gt;</a:t>
            </a:r>
            <a:r>
              <a:rPr b="1" i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" sz="1800">
                <a:latin typeface="Arial"/>
                <a:ea typeface="Arial"/>
                <a:cs typeface="Arial"/>
                <a:sym typeface="Arial"/>
              </a:rPr>
              <a:t>Contenido </a:t>
            </a: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&lt;/CierreTipoDeEtiqueta&gt;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5555"/>
              <a:buNone/>
            </a:pPr>
            <a:r>
              <a:t/>
            </a:r>
            <a:endParaRPr sz="18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ct val="105555"/>
              <a:buNone/>
            </a:pP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&lt;!DOCTYPE html&gt;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indica que la versión corresponde a HTML5.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5555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ct val="105555"/>
              <a:buNone/>
            </a:pP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&lt;html lang= </a:t>
            </a:r>
            <a:r>
              <a:rPr b="1" lang="e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“es”</a:t>
            </a: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es la etiqueta principal que engloba al resto de las etiquetas, el atributo lang define el tipo de lenguaje.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5555"/>
              <a:buNone/>
            </a:pPr>
            <a:r>
              <a:t/>
            </a:r>
            <a:endParaRPr sz="18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ct val="105555"/>
              <a:buNone/>
            </a:pP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&lt;head&gt;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es la cabeza del documento que contiene los metadatos de la página web.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5555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ct val="105555"/>
              <a:buNone/>
            </a:pP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&lt;body&gt;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es el cuerpo del documento donde va a estar todo el contenido que vamos a mostrar.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5555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FF3300"/>
              </a:buClr>
              <a:buSzPct val="105555"/>
              <a:buNone/>
            </a:pP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&lt;meta charset=</a:t>
            </a:r>
            <a:r>
              <a:rPr b="1" lang="e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"utf-8“</a:t>
            </a:r>
            <a:r>
              <a:rPr b="1" lang="e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/&gt; </a:t>
            </a:r>
            <a:r>
              <a:rPr lang="es" sz="1800">
                <a:latin typeface="Arial"/>
                <a:ea typeface="Arial"/>
                <a:cs typeface="Arial"/>
                <a:sym typeface="Arial"/>
              </a:rPr>
              <a:t>indica al navegador qué tipo de caracteres contiene la página, con el atributo charset vamos a indicar el conjunto de caracteres que vamos a usar y con el valor “utf-8” abarcamos a la mayoría de los sistemas escritura. </a:t>
            </a:r>
            <a:endParaRPr sz="18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4996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64281"/>
              <a:buNone/>
            </a:pPr>
            <a:r>
              <a:t/>
            </a:r>
            <a:endParaRPr>
              <a:solidFill>
                <a:srgbClr val="FF33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64281"/>
              <a:buNone/>
            </a:pPr>
            <a:r>
              <a:t/>
            </a:r>
            <a:endParaRPr>
              <a:solidFill>
                <a:srgbClr val="FF33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64281"/>
              <a:buNone/>
            </a:pPr>
            <a:r>
              <a:t/>
            </a:r>
            <a:endParaRPr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"/>
          <p:cNvSpPr txBox="1"/>
          <p:nvPr>
            <p:ph idx="4294967295" type="body"/>
          </p:nvPr>
        </p:nvSpPr>
        <p:spPr>
          <a:xfrm>
            <a:off x="215618" y="511166"/>
            <a:ext cx="89751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b="1" lang="e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&lt;Etiqueta       </a:t>
            </a:r>
            <a:r>
              <a:rPr b="1" lang="es" sz="24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atributo =      </a:t>
            </a:r>
            <a:r>
              <a:rPr b="1" lang="es" sz="2400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“valor”  </a:t>
            </a:r>
            <a:r>
              <a:rPr b="1" lang="e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  </a:t>
            </a:r>
            <a:r>
              <a:rPr i="1" lang="es" sz="2400">
                <a:latin typeface="Arial"/>
                <a:ea typeface="Arial"/>
                <a:cs typeface="Arial"/>
                <a:sym typeface="Arial"/>
              </a:rPr>
              <a:t>Contenido  </a:t>
            </a:r>
            <a:r>
              <a:rPr b="1" lang="es" sz="24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&lt;/Etiqueta&gt;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8" name="Google Shape;508;p69"/>
          <p:cNvCxnSpPr/>
          <p:nvPr/>
        </p:nvCxnSpPr>
        <p:spPr>
          <a:xfrm>
            <a:off x="989078" y="1029244"/>
            <a:ext cx="0" cy="791400"/>
          </a:xfrm>
          <a:prstGeom prst="straightConnector1">
            <a:avLst/>
          </a:prstGeom>
          <a:noFill/>
          <a:ln cap="flat" cmpd="sng" w="22225">
            <a:solidFill>
              <a:srgbClr val="FF33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9" name="Google Shape;509;p69"/>
          <p:cNvSpPr txBox="1"/>
          <p:nvPr/>
        </p:nvSpPr>
        <p:spPr>
          <a:xfrm>
            <a:off x="388019" y="1900937"/>
            <a:ext cx="1551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html. body, img, title, head ..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p69"/>
          <p:cNvCxnSpPr/>
          <p:nvPr/>
        </p:nvCxnSpPr>
        <p:spPr>
          <a:xfrm>
            <a:off x="2863849" y="1029243"/>
            <a:ext cx="0" cy="791400"/>
          </a:xfrm>
          <a:prstGeom prst="straightConnector1">
            <a:avLst/>
          </a:prstGeom>
          <a:noFill/>
          <a:ln cap="flat" cmpd="sng" w="22225">
            <a:solidFill>
              <a:srgbClr val="FF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1" name="Google Shape;511;p69"/>
          <p:cNvSpPr txBox="1"/>
          <p:nvPr/>
        </p:nvSpPr>
        <p:spPr>
          <a:xfrm>
            <a:off x="2079671" y="1900937"/>
            <a:ext cx="1551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charset, alt, src, id, class, href, target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p69"/>
          <p:cNvCxnSpPr/>
          <p:nvPr/>
        </p:nvCxnSpPr>
        <p:spPr>
          <a:xfrm>
            <a:off x="4710388" y="1029243"/>
            <a:ext cx="0" cy="791400"/>
          </a:xfrm>
          <a:prstGeom prst="straightConnector1">
            <a:avLst/>
          </a:prstGeom>
          <a:noFill/>
          <a:ln cap="flat" cmpd="sng" w="22225">
            <a:solidFill>
              <a:srgbClr val="9933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3" name="Google Shape;513;p69"/>
          <p:cNvSpPr txBox="1"/>
          <p:nvPr/>
        </p:nvSpPr>
        <p:spPr>
          <a:xfrm>
            <a:off x="4105503" y="1905080"/>
            <a:ext cx="1551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utf-8, src, nombre de la clase/id, link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9"/>
          <p:cNvSpPr txBox="1"/>
          <p:nvPr/>
        </p:nvSpPr>
        <p:spPr>
          <a:xfrm>
            <a:off x="264606" y="3653462"/>
            <a:ext cx="9232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b="1" i="0" lang="es" sz="21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href = </a:t>
            </a:r>
            <a:r>
              <a:rPr b="1" i="0" lang="es" sz="2100" u="sng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“https://www.google.com</a:t>
            </a:r>
            <a:r>
              <a:rPr b="1" i="0" lang="es" sz="21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”  </a:t>
            </a:r>
            <a:r>
              <a:rPr b="1" i="0" lang="es" sz="21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target = </a:t>
            </a:r>
            <a:r>
              <a:rPr b="1" i="0" lang="es" sz="2100" u="none" cap="none" strike="noStrike">
                <a:solidFill>
                  <a:srgbClr val="9933FF"/>
                </a:solidFill>
                <a:latin typeface="Arial"/>
                <a:ea typeface="Arial"/>
                <a:cs typeface="Arial"/>
                <a:sym typeface="Arial"/>
              </a:rPr>
              <a:t>“_blank” </a:t>
            </a:r>
            <a:r>
              <a:rPr b="1" i="0" lang="es" sz="21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b="0" i="1" lang="e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b="0" i="1" lang="es" sz="21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s" sz="21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&lt;/a&gt;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9"/>
          <p:cNvSpPr txBox="1"/>
          <p:nvPr/>
        </p:nvSpPr>
        <p:spPr>
          <a:xfrm>
            <a:off x="277223" y="3214844"/>
            <a:ext cx="177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944" y="398165"/>
            <a:ext cx="2995342" cy="4006272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70"/>
          <p:cNvSpPr txBox="1"/>
          <p:nvPr/>
        </p:nvSpPr>
        <p:spPr>
          <a:xfrm>
            <a:off x="3893486" y="1754782"/>
            <a:ext cx="44208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Etiquetas semánticas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&lt;header&gt; encabezado de un documento o sección.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&lt;nav&gt; define un conjunto de enlaces de navegación.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&lt;main&gt; representa al contenido principal dentro del body.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&lt;section&gt; define secciones de un documento.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&lt;article&gt; especifica contenido independiente ej: un mensaje en un foro, comentarios, etc.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&lt;aside&gt; se suele usar para colocar información adicional ej: publicidad.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&lt;footer&gt; pie de página, suele contener información de contacto, mapa del sitio.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797993" y="2066400"/>
            <a:ext cx="1095493" cy="225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1"/>
          <p:cNvSpPr txBox="1"/>
          <p:nvPr>
            <p:ph idx="4294967295" type="title"/>
          </p:nvPr>
        </p:nvSpPr>
        <p:spPr>
          <a:xfrm>
            <a:off x="3386520" y="458194"/>
            <a:ext cx="4180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2400">
                <a:latin typeface="Arial"/>
                <a:ea typeface="Arial"/>
                <a:cs typeface="Arial"/>
                <a:sym typeface="Arial"/>
              </a:rPr>
              <a:t>Etiquetas básicas</a:t>
            </a:r>
            <a:endParaRPr sz="2400"/>
          </a:p>
        </p:txBody>
      </p:sp>
      <p:sp>
        <p:nvSpPr>
          <p:cNvPr id="528" name="Google Shape;528;p71"/>
          <p:cNvSpPr txBox="1"/>
          <p:nvPr>
            <p:ph idx="4294967295" type="body"/>
          </p:nvPr>
        </p:nvSpPr>
        <p:spPr>
          <a:xfrm>
            <a:off x="261158" y="1082649"/>
            <a:ext cx="8621700" cy="4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&lt;h1&gt;, &lt;h2&gt;, &lt;h3&gt;….&lt;h6&gt;: </a:t>
            </a:r>
            <a:r>
              <a:rPr lang="es" sz="1508">
                <a:latin typeface="Arial"/>
                <a:ea typeface="Arial"/>
                <a:cs typeface="Arial"/>
                <a:sym typeface="Arial"/>
              </a:rPr>
              <a:t>encabezados, numerados del 1 al 6 por orden de relevancia. Es importante </a:t>
            </a:r>
            <a:endParaRPr sz="150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6092"/>
              <a:buNone/>
            </a:pPr>
            <a:r>
              <a:t/>
            </a:r>
            <a:endParaRPr sz="1508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6092"/>
              <a:buNone/>
            </a:pPr>
            <a:r>
              <a:rPr lang="es" sz="1508">
                <a:latin typeface="Arial"/>
                <a:ea typeface="Arial"/>
                <a:cs typeface="Arial"/>
                <a:sym typeface="Arial"/>
              </a:rPr>
              <a:t>respetar ese orden para que el navegador entienda la estructura de la página.</a:t>
            </a:r>
            <a:endParaRPr sz="150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&lt;p&gt;: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representa un párrafo.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&lt;!-- comentario --&gt; :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se utiliza para añadir comentarios dentro del código que el usuario no podrá ver.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&lt;a&gt;: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define un hipervínculo, con el atributo href le indicamos el link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rPr b="1" lang="es" sz="1400">
                <a:latin typeface="Arial"/>
                <a:ea typeface="Arial"/>
                <a:cs typeface="Arial"/>
                <a:sym typeface="Arial"/>
              </a:rPr>
              <a:t>&lt;img /&gt;: 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define una imagen y con el atributo src le indicamos al navegador donde buscarla.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4285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4117"/>
              <a:buNone/>
            </a:pPr>
            <a:r>
              <a:rPr b="1" lang="es" sz="1700">
                <a:latin typeface="Arial"/>
                <a:ea typeface="Arial"/>
                <a:cs typeface="Arial"/>
                <a:sym typeface="Arial"/>
              </a:rPr>
              <a:t>Etiquetas de texto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&lt;b&gt;: </a:t>
            </a:r>
            <a:r>
              <a:rPr b="1" lang="es" sz="1400">
                <a:latin typeface="Arial"/>
                <a:ea typeface="Arial"/>
                <a:cs typeface="Arial"/>
                <a:sym typeface="Arial"/>
              </a:rPr>
              <a:t>Texto en negrita o bold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&lt;mark&gt;: </a:t>
            </a:r>
            <a:r>
              <a:rPr lang="es" sz="14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Texto marcado</a:t>
            </a:r>
            <a:endParaRPr sz="14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&lt;ins&gt;: </a:t>
            </a:r>
            <a:r>
              <a:rPr lang="es" sz="1400" u="sng">
                <a:latin typeface="Arial"/>
                <a:ea typeface="Arial"/>
                <a:cs typeface="Arial"/>
                <a:sym typeface="Arial"/>
              </a:rPr>
              <a:t>Texto insertado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&lt;small&gt;: Texto más pequeño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&lt;i&gt;: </a:t>
            </a:r>
            <a:r>
              <a:rPr i="1" lang="es" sz="1400">
                <a:latin typeface="Arial"/>
                <a:ea typeface="Arial"/>
                <a:cs typeface="Arial"/>
                <a:sym typeface="Arial"/>
              </a:rPr>
              <a:t>Texto en Itálica o cursiva</a:t>
            </a:r>
            <a:endParaRPr i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&lt;del&gt;: -</a:t>
            </a:r>
            <a:r>
              <a:rPr lang="es" sz="1400" strike="sngStrike">
                <a:latin typeface="Arial"/>
                <a:ea typeface="Arial"/>
                <a:cs typeface="Arial"/>
                <a:sym typeface="Arial"/>
              </a:rPr>
              <a:t> Texto tachado</a:t>
            </a:r>
            <a:endParaRPr sz="1400" strike="sng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&lt;sup&gt;: </a:t>
            </a:r>
            <a:r>
              <a:rPr baseline="30000" lang="es" sz="1400">
                <a:latin typeface="Arial"/>
                <a:ea typeface="Arial"/>
                <a:cs typeface="Arial"/>
                <a:sym typeface="Arial"/>
              </a:rPr>
              <a:t> Texto en superíndice</a:t>
            </a:r>
            <a:endParaRPr baseline="3000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142"/>
              <a:buFont typeface="Arial"/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&lt;sub&gt;:  </a:t>
            </a:r>
            <a:r>
              <a:rPr baseline="-25000" lang="es" sz="1400">
                <a:latin typeface="Arial"/>
                <a:ea typeface="Arial"/>
                <a:cs typeface="Arial"/>
                <a:sym typeface="Arial"/>
              </a:rPr>
              <a:t>Texto del subíndice</a:t>
            </a:r>
            <a:endParaRPr baseline="-2500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/>
          <p:nvPr>
            <p:ph idx="4294967295" type="body"/>
          </p:nvPr>
        </p:nvSpPr>
        <p:spPr>
          <a:xfrm>
            <a:off x="111662" y="1274262"/>
            <a:ext cx="78867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clasifica a todos los elementos en dos grupos: inline y block.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forma predeterminada, los elementos en bloque comienzan en una nueva línea y los elementos en línea pueden comenzar en cualquier parte de una línea.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72"/>
          <p:cNvSpPr txBox="1"/>
          <p:nvPr>
            <p:ph idx="4294967295" type="title"/>
          </p:nvPr>
        </p:nvSpPr>
        <p:spPr>
          <a:xfrm>
            <a:off x="2481595" y="603896"/>
            <a:ext cx="41808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2400">
                <a:latin typeface="Arial"/>
                <a:ea typeface="Arial"/>
                <a:cs typeface="Arial"/>
                <a:sym typeface="Arial"/>
              </a:rPr>
              <a:t>Elementos Inline y Block</a:t>
            </a:r>
            <a:endParaRPr sz="2400"/>
          </a:p>
        </p:txBody>
      </p:sp>
      <p:graphicFrame>
        <p:nvGraphicFramePr>
          <p:cNvPr id="535" name="Google Shape;535;p72"/>
          <p:cNvGraphicFramePr/>
          <p:nvPr/>
        </p:nvGraphicFramePr>
        <p:xfrm>
          <a:off x="1524000" y="2278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{831CA6E0-9106-4941-90CE-1DAD3F46BF99}</a:tableStyleId>
              </a:tblPr>
              <a:tblGrid>
                <a:gridCol w="3048000"/>
                <a:gridCol w="3048000"/>
              </a:tblGrid>
              <a:tr h="26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</a:rPr>
                        <a:t>INLINE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s" sz="1800" u="none" cap="none" strike="noStrike">
                          <a:solidFill>
                            <a:srgbClr val="FFFFFF"/>
                          </a:solidFill>
                        </a:rPr>
                        <a:t>BLOCK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147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s" sz="1500" u="none" cap="none" strike="noStrike"/>
                        <a:t>&lt;a&gt;, &lt;img&gt;, &lt;span&gt;, &lt;a&gt;, &lt;b&gt;, &lt;strong&gt;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lang="es" sz="1500" u="none" cap="none" strike="noStrike"/>
                        <a:t>&lt;mark&gt;, &lt;sub&gt;, etc</a:t>
                      </a:r>
                      <a:endParaRPr b="0"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" sz="1500" u="none" cap="none" strike="noStrike"/>
                        <a:t>&lt;div&gt;, &lt;p&gt;, &lt;h1&gt;..&lt;h6&gt;, &lt;ul&gt;, &lt;ol&gt;, &lt;li&gt;, &lt;table&gt;, &lt;form&gt;, etc</a:t>
                      </a:r>
                      <a:endParaRPr sz="15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Les damos la bienvenida</a:t>
            </a:r>
            <a:endParaRPr/>
          </a:p>
        </p:txBody>
      </p:sp>
      <p:sp>
        <p:nvSpPr>
          <p:cNvPr id="416" name="Google Shape;416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Vamos a comenzar a grabar la clase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3"/>
          <p:cNvSpPr txBox="1"/>
          <p:nvPr>
            <p:ph idx="4294967295" type="body"/>
          </p:nvPr>
        </p:nvSpPr>
        <p:spPr>
          <a:xfrm>
            <a:off x="143314" y="1400871"/>
            <a:ext cx="7886700" cy="3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links están formados por una serie de rutas (path), donde se indica la dirección a la que tiene que ir el navegador cuando pulsamos sobre ese link o cuando busca una imagen, o un archivo.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dos tipos de direcciones: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Absolutas: Incluye el nombre del dominio. 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‘http://i.imgur.com/SpZyc.png’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Relativa: Indica el orden de directorios a partir de donde estoy.  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b="0" i="0"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Ejemplo: ‘/imagenes/flor.gif’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3"/>
          <p:cNvSpPr txBox="1"/>
          <p:nvPr>
            <p:ph idx="4294967295" type="title"/>
          </p:nvPr>
        </p:nvSpPr>
        <p:spPr>
          <a:xfrm>
            <a:off x="2610544" y="572796"/>
            <a:ext cx="4884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b="1" lang="es" sz="2400">
                <a:latin typeface="Arial"/>
                <a:ea typeface="Arial"/>
                <a:cs typeface="Arial"/>
                <a:sym typeface="Arial"/>
              </a:rPr>
              <a:t>Direcciones absolutas y relativas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4"/>
          <p:cNvSpPr txBox="1"/>
          <p:nvPr>
            <p:ph idx="4294967295" type="body"/>
          </p:nvPr>
        </p:nvSpPr>
        <p:spPr>
          <a:xfrm>
            <a:off x="304190" y="803248"/>
            <a:ext cx="8535600" cy="3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" sz="11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&lt;ul&gt;: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lista desordenada.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s" sz="11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&lt;ol&gt;: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lista ordenada.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lang="es" sz="1100"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&lt;li&gt;: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00">
                <a:latin typeface="Arial"/>
                <a:ea typeface="Arial"/>
                <a:cs typeface="Arial"/>
                <a:sym typeface="Arial"/>
              </a:rPr>
              <a:t>representa un elemento de la lista y su padre siempre tiene que ser una etiqueta ol o ul.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    Ejemplo: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s" sz="11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&lt;!-- </a:t>
            </a:r>
            <a:r>
              <a:rPr i="1" lang="e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Lista desordenada</a:t>
            </a:r>
            <a:r>
              <a:rPr b="1" i="1" lang="e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1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 b="1" sz="11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1" lang="es" sz="11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&lt;ul&gt;</a:t>
            </a:r>
            <a:endParaRPr b="1" sz="11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b="1" lang="es" sz="11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&lt;li&gt;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Lunes</a:t>
            </a:r>
            <a:r>
              <a:rPr b="1" lang="es" sz="11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 b="1" sz="11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	    &lt;li&gt;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Martes</a:t>
            </a:r>
            <a:r>
              <a:rPr b="1" lang="es" sz="11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 b="1" sz="11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	    &lt;li&gt;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Miércoles</a:t>
            </a:r>
            <a:r>
              <a:rPr b="1" lang="es" sz="11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 b="1" sz="11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s" sz="11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&lt;/ul&gt;</a:t>
            </a:r>
            <a:endParaRPr b="1" sz="11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lang="es" sz="11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&lt;!-- </a:t>
            </a:r>
            <a:r>
              <a:rPr i="1" lang="e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Lista ordenada</a:t>
            </a:r>
            <a:r>
              <a:rPr b="1" i="1" lang="e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1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--&gt;</a:t>
            </a:r>
            <a:endParaRPr b="1" sz="11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s" sz="11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&lt;ol&gt;</a:t>
            </a:r>
            <a:endParaRPr b="1" sz="11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  &lt;li&gt;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Enero</a:t>
            </a:r>
            <a:r>
              <a:rPr b="1" lang="es" sz="11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 </a:t>
            </a:r>
            <a:endParaRPr sz="15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  &lt;li&gt;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Febrero</a:t>
            </a:r>
            <a:r>
              <a:rPr b="1" lang="es" sz="11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 b="1" sz="11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s" sz="11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                 &lt;li&gt;</a:t>
            </a:r>
            <a:r>
              <a:rPr lang="e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Marzo</a:t>
            </a:r>
            <a:r>
              <a:rPr b="1" lang="es" sz="11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&lt;/li&gt;</a:t>
            </a:r>
            <a:endParaRPr b="1" sz="11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1" lang="es" sz="11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&lt;/ol&gt; </a:t>
            </a:r>
            <a:r>
              <a:rPr b="1" lang="es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</a:t>
            </a:r>
            <a:endParaRPr b="1" sz="14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Google Shape;547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8896" y="1870506"/>
            <a:ext cx="1598442" cy="151235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8" name="Google Shape;548;p74"/>
          <p:cNvSpPr txBox="1"/>
          <p:nvPr/>
        </p:nvSpPr>
        <p:spPr>
          <a:xfrm>
            <a:off x="79125" y="510050"/>
            <a:ext cx="9144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5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188"/>
              <a:buFont typeface="Arial"/>
              <a:buNone/>
            </a:pPr>
            <a:r>
              <a:rPr b="1" i="0" lang="e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5"/>
          <p:cNvSpPr txBox="1"/>
          <p:nvPr>
            <p:ph type="title"/>
          </p:nvPr>
        </p:nvSpPr>
        <p:spPr>
          <a:xfrm>
            <a:off x="191939" y="694481"/>
            <a:ext cx="489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 sz="2800"/>
              <a:t>Ejercicio</a:t>
            </a:r>
            <a:endParaRPr b="1" sz="2800"/>
          </a:p>
        </p:txBody>
      </p:sp>
      <p:sp>
        <p:nvSpPr>
          <p:cNvPr id="554" name="Google Shape;554;p75"/>
          <p:cNvSpPr/>
          <p:nvPr/>
        </p:nvSpPr>
        <p:spPr>
          <a:xfrm>
            <a:off x="671688" y="1537722"/>
            <a:ext cx="75129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documento HTML que represente el índice del contenido: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título usando la etiqueta &lt;h1&gt;, que muestre: Codo a Codo FullStack Java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subtítulo para capítulo usando la etiqueta &lt;h2&gt;, que muestre: Capítulo 1: HTML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párrafo con contenido: Conceptos básicos de la web…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subtítulo para capítulo usando la etiqueta &lt;h2&gt;, que muestre: Capítulo 2: CSS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párrafo con contenido: Primeros pasos...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"/>
          <p:cNvSpPr txBox="1"/>
          <p:nvPr>
            <p:ph type="title"/>
          </p:nvPr>
        </p:nvSpPr>
        <p:spPr>
          <a:xfrm>
            <a:off x="417717" y="581592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Solución</a:t>
            </a:r>
            <a:endParaRPr b="1"/>
          </a:p>
        </p:txBody>
      </p:sp>
      <p:sp>
        <p:nvSpPr>
          <p:cNvPr id="560" name="Google Shape;560;p76"/>
          <p:cNvSpPr/>
          <p:nvPr/>
        </p:nvSpPr>
        <p:spPr>
          <a:xfrm>
            <a:off x="1216378" y="1323625"/>
            <a:ext cx="67113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b="0" i="0" lang="es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b="0" i="0" lang="e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20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Ej</a:t>
            </a:r>
            <a:r>
              <a:rPr lang="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ercicio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Codo a Codo Fullstack Java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	…</a:t>
            </a:r>
            <a:endParaRPr sz="20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0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20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s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7"/>
          <p:cNvSpPr txBox="1"/>
          <p:nvPr>
            <p:ph type="title"/>
          </p:nvPr>
        </p:nvSpPr>
        <p:spPr>
          <a:xfrm>
            <a:off x="191939" y="694481"/>
            <a:ext cx="489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 sz="2800"/>
              <a:t>¿Consultas?</a:t>
            </a:r>
            <a:endParaRPr b="1" sz="2800"/>
          </a:p>
        </p:txBody>
      </p:sp>
      <p:pic>
        <p:nvPicPr>
          <p:cNvPr descr="Cómo crear una página web en HTML desde cero (2022) - Neolo Blog" id="566" name="Google Shape;56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6471" y="866657"/>
            <a:ext cx="5500863" cy="3667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8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No te olvides de dar el presente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9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Recordá: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Revisar la Cartelera de Novedades.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SemiBold"/>
              <a:buChar char="●"/>
            </a:pPr>
            <a:r>
              <a:rPr b="0" lang="es" sz="3200">
                <a:latin typeface="Montserrat SemiBold"/>
                <a:ea typeface="Montserrat SemiBold"/>
                <a:cs typeface="Montserrat SemiBold"/>
                <a:sym typeface="Montserrat SemiBold"/>
              </a:rPr>
              <a:t>Hacer tus consultas en el Foro.</a:t>
            </a:r>
            <a:endParaRPr b="0" sz="32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 sz="3200"/>
              <a:t>Todo en el Aula Virtual.</a:t>
            </a:r>
            <a:endParaRPr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0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s"/>
              <a:t>Muchas Gracias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HTML 1 - Conceptos básicos de HTML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Introducción a HTML. Etiquetas básicas y atributos.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Estructura HTML5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Etiquetas esenciales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422" name="Google Shape;422;p56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HTML 2 - Conceptos Avanzados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Conceptos avanzados de HTML5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Etiquetas div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IFrames</a:t>
            </a:r>
            <a:endParaRPr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Tablas y Formularios</a:t>
            </a:r>
            <a:endParaRPr/>
          </a:p>
        </p:txBody>
      </p:sp>
      <p:sp>
        <p:nvSpPr>
          <p:cNvPr id="423" name="Google Shape;423;p56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es"/>
              <a:t>Clase 02</a:t>
            </a:r>
            <a:endParaRPr/>
          </a:p>
        </p:txBody>
      </p:sp>
      <p:sp>
        <p:nvSpPr>
          <p:cNvPr id="424" name="Google Shape;424;p56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es"/>
              <a:t>Clase 03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/>
          <p:nvPr>
            <p:ph type="title"/>
          </p:nvPr>
        </p:nvSpPr>
        <p:spPr>
          <a:xfrm>
            <a:off x="535325" y="824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Introducción a las Tecnologías de la Web</a:t>
            </a:r>
            <a:endParaRPr/>
          </a:p>
        </p:txBody>
      </p:sp>
      <p:sp>
        <p:nvSpPr>
          <p:cNvPr id="430" name="Google Shape;430;p57"/>
          <p:cNvSpPr txBox="1"/>
          <p:nvPr>
            <p:ph idx="1" type="body"/>
          </p:nvPr>
        </p:nvSpPr>
        <p:spPr>
          <a:xfrm>
            <a:off x="503525" y="1818901"/>
            <a:ext cx="79503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latin typeface="Montserrat"/>
                <a:ea typeface="Montserrat"/>
                <a:cs typeface="Montserrat"/>
                <a:sym typeface="Montserrat"/>
              </a:rPr>
              <a:t>¿Qué es Internet?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s" sz="1400"/>
              <a:t>Internet es una red de computadoras que se encuentran interconectadas a nivel mundial para compartir información. Se trata de una red de equipos de cálculo que se relacionan entre sí a través de la utilización de un lenguaje universal.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</a:pPr>
            <a:r>
              <a:rPr lang="es" sz="1400">
                <a:highlight>
                  <a:srgbClr val="FFFFFF"/>
                </a:highlight>
              </a:rPr>
              <a:t>Para acceder a los billones de </a:t>
            </a:r>
            <a:r>
              <a:rPr lang="es" sz="1400"/>
              <a:t>sitios web</a:t>
            </a:r>
            <a:r>
              <a:rPr lang="es" sz="1400">
                <a:highlight>
                  <a:srgbClr val="FFFFFF"/>
                </a:highlight>
              </a:rPr>
              <a:t> disponibles en la gran red de redes, que conocemos como la Internet, </a:t>
            </a:r>
            <a:r>
              <a:rPr lang="es" sz="1400"/>
              <a:t>se utilizan los navegadores web (software)</a:t>
            </a:r>
            <a:r>
              <a:rPr lang="es" sz="1400">
                <a:highlight>
                  <a:srgbClr val="FFFFFF"/>
                </a:highlight>
              </a:rPr>
              <a:t>, siendo algunos de los más utilizados Google Chrome, Internet Explorer, Mozilla Firefox, y Safari, todos desarrollados por distintas compañías tecnológicas.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/>
          <p:nvPr>
            <p:ph type="title"/>
          </p:nvPr>
        </p:nvSpPr>
        <p:spPr>
          <a:xfrm>
            <a:off x="706500" y="854400"/>
            <a:ext cx="71472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Introducción a las Tecnologías de la Web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5554"/>
              <a:buNone/>
            </a:pPr>
            <a:r>
              <a:t/>
            </a:r>
            <a:endParaRPr/>
          </a:p>
        </p:txBody>
      </p:sp>
      <p:sp>
        <p:nvSpPr>
          <p:cNvPr id="436" name="Google Shape;436;p58"/>
          <p:cNvSpPr txBox="1"/>
          <p:nvPr>
            <p:ph idx="1" type="body"/>
          </p:nvPr>
        </p:nvSpPr>
        <p:spPr>
          <a:xfrm>
            <a:off x="420300" y="1015850"/>
            <a:ext cx="83034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/>
              <a:t>Página web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/>
              <a:t>Es un documento que se puede mostrar en un navegador web (como Google Chrome, Mozilla Firefox o Safari de Apple). En nuestro ejemplo sería el libro de Física.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/>
              <a:t>Sitio web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/>
              <a:t>Es una colección de páginas web que se agrupan y normalmente se conectan de varias maneras. La sección de Ciencias es como un sitio web.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/>
              <a:t>Servidor web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Es una computadora conectada constantemente a internet y que aloja uno o varios sitios web. Las bibliotecas son como servidores porque alojan diferentes secciones (Ciencias, Literatura, Historia). Claro, aunque con horario limitado.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/>
              <a:t>URL</a:t>
            </a:r>
            <a:endParaRPr b="1"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400"/>
              <a:t>Es la dirección que se utiliza para acceder a un recurso específico en internet, ya sea una página o un servidor web. Es equivalente al número de catálogo del libro de Física.</a:t>
            </a:r>
            <a:endParaRPr sz="1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9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142"/>
              <a:buFont typeface="Montserrat Medium"/>
              <a:buNone/>
            </a:pPr>
            <a:r>
              <a:rPr b="1" lang="es" sz="2800"/>
              <a:t>Web e internet</a:t>
            </a:r>
            <a:endParaRPr b="1" sz="2800"/>
          </a:p>
        </p:txBody>
      </p:sp>
      <p:sp>
        <p:nvSpPr>
          <p:cNvPr id="442" name="Google Shape;442;p59"/>
          <p:cNvSpPr txBox="1"/>
          <p:nvPr>
            <p:ph idx="1" type="body"/>
          </p:nvPr>
        </p:nvSpPr>
        <p:spPr>
          <a:xfrm>
            <a:off x="423300" y="1616301"/>
            <a:ext cx="8280000" cy="20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2580"/>
              <a:buNone/>
            </a:pPr>
            <a:r>
              <a:rPr lang="es" sz="3200"/>
              <a:t>Parecen ser lo mismo, pero en realidad no lo son, ya que internet se refiere a una gran red de computadores conectados globalmente en la web, es decir, la web esta construida sobre internet.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 sz="2800"/>
              <a:t>Web e internet</a:t>
            </a:r>
            <a:endParaRPr b="1" sz="2800"/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793269" y="1474208"/>
            <a:ext cx="309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" sz="2400">
                <a:solidFill>
                  <a:schemeClr val="dk1"/>
                </a:solidFill>
              </a:rPr>
              <a:t>Clientes</a:t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Computadores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Smartphone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Tables</a:t>
            </a:r>
            <a:endParaRPr/>
          </a:p>
        </p:txBody>
      </p:sp>
      <p:sp>
        <p:nvSpPr>
          <p:cNvPr id="449" name="Google Shape;449;p60"/>
          <p:cNvSpPr txBox="1"/>
          <p:nvPr/>
        </p:nvSpPr>
        <p:spPr>
          <a:xfrm>
            <a:off x="5099981" y="1474208"/>
            <a:ext cx="309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b="1" i="0" lang="e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Servidores</a:t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Computadores que alojan los sitios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Páginas web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b="0" i="0" lang="es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Aplicaciones Web</a:t>
            </a:r>
            <a:endParaRPr/>
          </a:p>
        </p:txBody>
      </p:sp>
      <p:sp>
        <p:nvSpPr>
          <p:cNvPr id="450" name="Google Shape;450;p60"/>
          <p:cNvSpPr/>
          <p:nvPr/>
        </p:nvSpPr>
        <p:spPr>
          <a:xfrm>
            <a:off x="3443110" y="1587097"/>
            <a:ext cx="1230600" cy="2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0"/>
          <p:cNvSpPr/>
          <p:nvPr/>
        </p:nvSpPr>
        <p:spPr>
          <a:xfrm flipH="1">
            <a:off x="3442998" y="1848343"/>
            <a:ext cx="1230600" cy="2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"/>
              <a:t>Browser o Navegador</a:t>
            </a:r>
            <a:endParaRPr b="1"/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11699" y="1152475"/>
            <a:ext cx="865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" sz="1800"/>
              <a:t>Son programas o aplicaciones complejas encargadas de hacer peticiones a los servidores y de renderizar los archivos recibidos (</a:t>
            </a:r>
            <a:r>
              <a:rPr b="1" lang="es" sz="1800"/>
              <a:t>Chrome, Edge, Firefox, Safari</a:t>
            </a:r>
            <a:r>
              <a:rPr lang="es" sz="1800"/>
              <a:t>), es decir, leer documentos HTML y mostrarlos correctamente.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s" sz="1800"/>
              <a:t>Dirección Web</a:t>
            </a:r>
            <a:endParaRPr b="1" sz="1800"/>
          </a:p>
          <a:p>
            <a:pPr indent="-3175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2000"/>
              <a:t>h t t p : / / m i d o m i n i o . c o m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		Protocolo de información 	Dominio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		        hipertextual	                 Dirección IP</a:t>
            </a:r>
            <a:endParaRPr/>
          </a:p>
        </p:txBody>
      </p:sp>
      <p:sp>
        <p:nvSpPr>
          <p:cNvPr id="458" name="Google Shape;458;p61"/>
          <p:cNvSpPr/>
          <p:nvPr/>
        </p:nvSpPr>
        <p:spPr>
          <a:xfrm rot="5400000">
            <a:off x="2977360" y="2932226"/>
            <a:ext cx="429000" cy="1112100"/>
          </a:xfrm>
          <a:prstGeom prst="rightBrace">
            <a:avLst>
              <a:gd fmla="val 29386" name="adj1"/>
              <a:gd fmla="val 50000" name="adj2"/>
            </a:avLst>
          </a:prstGeom>
          <a:noFill/>
          <a:ln cap="flat" cmpd="sng" w="2857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1"/>
          <p:cNvSpPr/>
          <p:nvPr/>
        </p:nvSpPr>
        <p:spPr>
          <a:xfrm rot="5400000">
            <a:off x="5114104" y="2066127"/>
            <a:ext cx="429000" cy="2844300"/>
          </a:xfrm>
          <a:prstGeom prst="rightBrace">
            <a:avLst>
              <a:gd fmla="val 29386" name="adj1"/>
              <a:gd fmla="val 50000" name="adj2"/>
            </a:avLst>
          </a:prstGeom>
          <a:noFill/>
          <a:ln cap="flat" cmpd="sng" w="28575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2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HTML</a:t>
            </a:r>
            <a:endParaRPr/>
          </a:p>
        </p:txBody>
      </p:sp>
      <p:sp>
        <p:nvSpPr>
          <p:cNvPr id="465" name="Google Shape;465;p62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s"/>
              <a:t>HTML es el </a:t>
            </a:r>
            <a:r>
              <a:rPr b="1" lang="es"/>
              <a:t>Lenguaje de Marcas de Hipertexto</a:t>
            </a:r>
            <a:r>
              <a:rPr lang="es"/>
              <a:t> o Hyper Text Markup Language empleado para el desarrollo de páginas Web. Es un lenguaje simple y general para proporcionar formato a los contenidos que aparecen como textos, a través del uso de etiquetas. Durante este curso iremos conociendo las bases de lenguaje y su importancia en Internet, así como también una gran cantidad de etiquetas que permiten otorgarle estructura a nuestra páginas Web.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