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Montserrat SemiBold"/>
      <p:regular r:id="rId38"/>
      <p:bold r:id="rId39"/>
      <p:italic r:id="rId40"/>
      <p:boldItalic r:id="rId41"/>
    </p:embeddedFont>
    <p:embeddedFont>
      <p:font typeface="Roboto"/>
      <p:regular r:id="rId42"/>
      <p:bold r:id="rId43"/>
      <p:italic r:id="rId44"/>
      <p:boldItalic r:id="rId45"/>
    </p:embeddedFont>
    <p:embeddedFont>
      <p:font typeface="Montserrat"/>
      <p:regular r:id="rId46"/>
      <p:bold r:id="rId47"/>
      <p:italic r:id="rId48"/>
      <p:boldItalic r:id="rId49"/>
    </p:embeddedFont>
    <p:embeddedFont>
      <p:font typeface="Montserrat Medium"/>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italic.fntdata"/><Relationship Id="rId42" Type="http://schemas.openxmlformats.org/officeDocument/2006/relationships/font" Target="fonts/Roboto-regular.fntdata"/><Relationship Id="rId41" Type="http://schemas.openxmlformats.org/officeDocument/2006/relationships/font" Target="fonts/MontserratSemiBold-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ontserrat-regular.fntdata"/><Relationship Id="rId45"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MontserratSemiBold-bold.fntdata"/><Relationship Id="rId38" Type="http://schemas.openxmlformats.org/officeDocument/2006/relationships/font" Target="fonts/MontserratSemiBold-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b792ed20a_0_6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5b792ed20a_0_6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d587a373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d587a373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d587a3731_0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25d587a3731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d587a3731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d587a3731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d587a3731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d587a3731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8.734 Egresados en julio de 2023</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b792ed20a_0_7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5b792ed20a_0_7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5b792ed20a_0_7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25b792ed20a_0_7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b792ed20a_0_7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25b792ed20a_0_7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Programa oficial Full Stack Java 2023</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5b792ed20a_0_7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5b792ed20a_0_7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b792ed20a_0_7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5b792ed20a_0_7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b792ed20a_0_7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25b792ed20a_0_7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b792ed20a_0_6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5b792ed20a_0_6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5b792ed20a_0_7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5b792ed20a_0_7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5b792ed20a_0_7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5b792ed20a_0_7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b792ed20a_0_7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25b792ed20a_0_7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5b792ed20a_0_8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5b792ed20a_0_8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5b792ed20a_0_8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5b792ed20a_0_8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5d587a3731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5d587a3731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5b792ed20a_0_8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25b792ed20a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5b792ed20a_0_8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25b792ed20a_0_8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b792ed20a_0_8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25b792ed20a_0_8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5b792ed20a_0_8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25b792ed20a_0_8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b792ed20a_0_7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5b792ed20a_0_7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d587a3731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d587a3731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b792ed20a_0_7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5b792ed20a_0_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b792ed20a_0_7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5b792ed20a_0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b792ed20a_0_7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5b792ed20a_0_7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b792ed20a_0_7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5b792ed20a_0_7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b792ed20a_0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5b792ed20a_0_7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b792ed20a_0_7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5b792ed20a_0_7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56" name="Google Shape;56;p14"/>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57" name="Google Shape;57;p14"/>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58" name="Google Shape;58;p1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59" name="Google Shape;59;p14"/>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1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62" name="Shape 62"/>
        <p:cNvGrpSpPr/>
        <p:nvPr/>
      </p:nvGrpSpPr>
      <p:grpSpPr>
        <a:xfrm>
          <a:off x="0" y="0"/>
          <a:ext cx="0" cy="0"/>
          <a:chOff x="0" y="0"/>
          <a:chExt cx="0" cy="0"/>
        </a:xfrm>
      </p:grpSpPr>
      <p:sp>
        <p:nvSpPr>
          <p:cNvPr id="63" name="Google Shape;63;p1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5" name="Google Shape;65;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66" name="Google Shape;66;p1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67" name="Google Shape;67;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1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69" name="Google Shape;69;p1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70" name="Shape 70"/>
        <p:cNvGrpSpPr/>
        <p:nvPr/>
      </p:nvGrpSpPr>
      <p:grpSpPr>
        <a:xfrm>
          <a:off x="0" y="0"/>
          <a:ext cx="0" cy="0"/>
          <a:chOff x="0" y="0"/>
          <a:chExt cx="0" cy="0"/>
        </a:xfrm>
      </p:grpSpPr>
      <p:sp>
        <p:nvSpPr>
          <p:cNvPr id="71" name="Google Shape;71;p1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72" name="Google Shape;72;p1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5" name="Google Shape;75;p1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6" name="Google Shape;76;p16"/>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7" name="Google Shape;77;p16"/>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8" name="Google Shape;78;p16"/>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9" name="Google Shape;79;p16"/>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0" name="Google Shape;80;p1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1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1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16"/>
          <p:cNvPicPr preferRelativeResize="0"/>
          <p:nvPr/>
        </p:nvPicPr>
        <p:blipFill rotWithShape="1">
          <a:blip r:embed="rId4">
            <a:alphaModFix/>
          </a:blip>
          <a:srcRect b="28573" l="0" r="0" t="30757"/>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84" name="Shape 84"/>
        <p:cNvGrpSpPr/>
        <p:nvPr/>
      </p:nvGrpSpPr>
      <p:grpSpPr>
        <a:xfrm>
          <a:off x="0" y="0"/>
          <a:ext cx="0" cy="0"/>
          <a:chOff x="0" y="0"/>
          <a:chExt cx="0" cy="0"/>
        </a:xfrm>
      </p:grpSpPr>
      <p:sp>
        <p:nvSpPr>
          <p:cNvPr id="85" name="Google Shape;85;p17"/>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87" name="Google Shape;87;p17"/>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88" name="Google Shape;88;p1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89" name="Google Shape;89;p1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90" name="Google Shape;90;p1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3" name="Google Shape;93;p1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94" name="Google Shape;94;p18"/>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95" name="Google Shape;95;p1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1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97" name="Google Shape;97;p18"/>
          <p:cNvPicPr preferRelativeResize="0"/>
          <p:nvPr/>
        </p:nvPicPr>
        <p:blipFill rotWithShape="1">
          <a:blip r:embed="rId4">
            <a:alphaModFix/>
          </a:blip>
          <a:srcRect b="28573" l="0" r="0" t="30757"/>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102" name="Google Shape;102;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rtl="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103" name="Google Shape;103;p1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04" name="Google Shape;104;p1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05" name="Google Shape;105;p19"/>
          <p:cNvPicPr preferRelativeResize="0"/>
          <p:nvPr/>
        </p:nvPicPr>
        <p:blipFill rotWithShape="1">
          <a:blip r:embed="rId4">
            <a:alphaModFix/>
          </a:blip>
          <a:srcRect b="28573" l="0" r="0" t="30757"/>
          <a:stretch/>
        </p:blipFill>
        <p:spPr>
          <a:xfrm>
            <a:off x="432025" y="4610038"/>
            <a:ext cx="1665398" cy="4788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08" name="Google Shape;108;p2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09" name="Google Shape;109;p2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10" name="Google Shape;110;p20"/>
          <p:cNvPicPr preferRelativeResize="0"/>
          <p:nvPr/>
        </p:nvPicPr>
        <p:blipFill rotWithShape="1">
          <a:blip r:embed="rId4">
            <a:alphaModFix/>
          </a:blip>
          <a:srcRect b="28573" l="0" r="0" t="30757"/>
          <a:stretch/>
        </p:blipFill>
        <p:spPr>
          <a:xfrm>
            <a:off x="432025" y="4610038"/>
            <a:ext cx="1665398" cy="4788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14" name="Google Shape;114;p21"/>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16" name="Google Shape;116;p21"/>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2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18" name="Google Shape;118;p21"/>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119" name="Google Shape;119;p21"/>
          <p:cNvPicPr preferRelativeResize="0"/>
          <p:nvPr/>
        </p:nvPicPr>
        <p:blipFill rotWithShape="1">
          <a:blip r:embed="rId4">
            <a:alphaModFix/>
          </a:blip>
          <a:srcRect b="28573" l="0" r="0" t="30757"/>
          <a:stretch/>
        </p:blipFill>
        <p:spPr>
          <a:xfrm>
            <a:off x="432025" y="4610038"/>
            <a:ext cx="1665398" cy="478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20" name="Shape 120"/>
        <p:cNvGrpSpPr/>
        <p:nvPr/>
      </p:nvGrpSpPr>
      <p:grpSpPr>
        <a:xfrm>
          <a:off x="0" y="0"/>
          <a:ext cx="0" cy="0"/>
          <a:chOff x="0" y="0"/>
          <a:chExt cx="0" cy="0"/>
        </a:xfrm>
      </p:grpSpPr>
      <p:sp>
        <p:nvSpPr>
          <p:cNvPr id="121" name="Google Shape;121;p2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23" name="Google Shape;123;p22"/>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24" name="Google Shape;124;p22"/>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25" name="Google Shape;125;p22"/>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26" name="Google Shape;126;p22"/>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27" name="Google Shape;127;p22"/>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28" name="Google Shape;128;p22"/>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9" name="Google Shape;129;p22"/>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30" name="Google Shape;130;p22"/>
          <p:cNvPicPr preferRelativeResize="0"/>
          <p:nvPr/>
        </p:nvPicPr>
        <p:blipFill rotWithShape="1">
          <a:blip r:embed="rId6">
            <a:alphaModFix/>
          </a:blip>
          <a:srcRect b="28573" l="0" r="0" t="30757"/>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131" name="Shape 131"/>
        <p:cNvGrpSpPr/>
        <p:nvPr/>
      </p:nvGrpSpPr>
      <p:grpSpPr>
        <a:xfrm>
          <a:off x="0" y="0"/>
          <a:ext cx="0" cy="0"/>
          <a:chOff x="0" y="0"/>
          <a:chExt cx="0" cy="0"/>
        </a:xfrm>
      </p:grpSpPr>
      <p:sp>
        <p:nvSpPr>
          <p:cNvPr id="132" name="Google Shape;132;p2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2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134" name="Google Shape;134;p2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135" name="Google Shape;135;p2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136" name="Google Shape;136;p2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137" name="Shape 137"/>
        <p:cNvGrpSpPr/>
        <p:nvPr/>
      </p:nvGrpSpPr>
      <p:grpSpPr>
        <a:xfrm>
          <a:off x="0" y="0"/>
          <a:ext cx="0" cy="0"/>
          <a:chOff x="0" y="0"/>
          <a:chExt cx="0" cy="0"/>
        </a:xfrm>
      </p:grpSpPr>
      <p:sp>
        <p:nvSpPr>
          <p:cNvPr id="138" name="Google Shape;138;p24"/>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40" name="Google Shape;140;p24"/>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41" name="Google Shape;141;p24"/>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42" name="Google Shape;142;p24"/>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43" name="Google Shape;143;p24"/>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44" name="Google Shape;144;p24"/>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45" name="Shape 145"/>
        <p:cNvGrpSpPr/>
        <p:nvPr/>
      </p:nvGrpSpPr>
      <p:grpSpPr>
        <a:xfrm>
          <a:off x="0" y="0"/>
          <a:ext cx="0" cy="0"/>
          <a:chOff x="0" y="0"/>
          <a:chExt cx="0" cy="0"/>
        </a:xfrm>
      </p:grpSpPr>
      <p:sp>
        <p:nvSpPr>
          <p:cNvPr id="146" name="Google Shape;146;p25"/>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47" name="Google Shape;147;p2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5"/>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51" name="Google Shape;151;p25"/>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52" name="Google Shape;152;p25"/>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3" name="Google Shape;153;p25"/>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4" name="Google Shape;154;p25"/>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5" name="Google Shape;155;p25"/>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6" name="Google Shape;156;p25"/>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7" name="Google Shape;157;p2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 name="Google Shape;158;p2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59" name="Google Shape;159;p2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60" name="Google Shape;160;p2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61" name="Google Shape;161;p25"/>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62" name="Google Shape;162;p25"/>
          <p:cNvPicPr preferRelativeResize="0"/>
          <p:nvPr/>
        </p:nvPicPr>
        <p:blipFill rotWithShape="1">
          <a:blip r:embed="rId4">
            <a:alphaModFix/>
          </a:blip>
          <a:srcRect b="28573" l="0" r="0" t="30757"/>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63" name="Shape 163"/>
        <p:cNvGrpSpPr/>
        <p:nvPr/>
      </p:nvGrpSpPr>
      <p:grpSpPr>
        <a:xfrm>
          <a:off x="0" y="0"/>
          <a:ext cx="0" cy="0"/>
          <a:chOff x="0" y="0"/>
          <a:chExt cx="0" cy="0"/>
        </a:xfrm>
      </p:grpSpPr>
      <p:sp>
        <p:nvSpPr>
          <p:cNvPr id="164" name="Google Shape;164;p26"/>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65" name="Google Shape;165;p2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68" name="Google Shape;168;p2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69" name="Google Shape;169;p2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70" name="Google Shape;170;p26"/>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1" name="Google Shape;171;p2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p2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73" name="Google Shape;173;p2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74" name="Google Shape;174;p2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75" name="Google Shape;175;p26"/>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76" name="Google Shape;176;p26"/>
          <p:cNvPicPr preferRelativeResize="0"/>
          <p:nvPr/>
        </p:nvPicPr>
        <p:blipFill rotWithShape="1">
          <a:blip r:embed="rId4">
            <a:alphaModFix/>
          </a:blip>
          <a:srcRect b="28573" l="0" r="0" t="30757"/>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81" name="Shape 181"/>
        <p:cNvGrpSpPr/>
        <p:nvPr/>
      </p:nvGrpSpPr>
      <p:grpSpPr>
        <a:xfrm>
          <a:off x="0" y="0"/>
          <a:ext cx="0" cy="0"/>
          <a:chOff x="0" y="0"/>
          <a:chExt cx="0" cy="0"/>
        </a:xfrm>
      </p:grpSpPr>
      <p:sp>
        <p:nvSpPr>
          <p:cNvPr id="182" name="Google Shape;182;p28"/>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4" name="Google Shape;184;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85" name="Google Shape;185;p28"/>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86" name="Google Shape;186;p2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8"/>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88" name="Google Shape;188;p2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89" name="Shape 189"/>
        <p:cNvGrpSpPr/>
        <p:nvPr/>
      </p:nvGrpSpPr>
      <p:grpSpPr>
        <a:xfrm>
          <a:off x="0" y="0"/>
          <a:ext cx="0" cy="0"/>
          <a:chOff x="0" y="0"/>
          <a:chExt cx="0" cy="0"/>
        </a:xfrm>
      </p:grpSpPr>
      <p:sp>
        <p:nvSpPr>
          <p:cNvPr id="190" name="Google Shape;190;p2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2" name="Google Shape;192;p29"/>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93" name="Google Shape;193;p29"/>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194" name="Google Shape;194;p29"/>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95" name="Google Shape;195;p29"/>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30"/>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700"/>
              <a:buFont typeface="Montserrat"/>
              <a:buNone/>
              <a:defRPr b="1" sz="3700">
                <a:latin typeface="Montserrat"/>
                <a:ea typeface="Montserrat"/>
                <a:cs typeface="Montserrat"/>
                <a:sym typeface="Montserra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pic>
        <p:nvPicPr>
          <p:cNvPr id="198" name="Google Shape;198;p30"/>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199" name="Google Shape;199;p30"/>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00" name="Google Shape;200;p30"/>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01" name="Google Shape;201;p30"/>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2" name="Google Shape;202;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30"/>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3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207" name="Google Shape;207;p31"/>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208" name="Google Shape;208;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1"/>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10" name="Google Shape;210;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1" name="Shape 211"/>
        <p:cNvGrpSpPr/>
        <p:nvPr/>
      </p:nvGrpSpPr>
      <p:grpSpPr>
        <a:xfrm>
          <a:off x="0" y="0"/>
          <a:ext cx="0" cy="0"/>
          <a:chOff x="0" y="0"/>
          <a:chExt cx="0" cy="0"/>
        </a:xfrm>
      </p:grpSpPr>
      <p:sp>
        <p:nvSpPr>
          <p:cNvPr id="212" name="Google Shape;212;p3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2"/>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 name="Google Shape;214;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rtl="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rtl="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rtl="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rtl="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rtl="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rtl="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rtl="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rtl="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215" name="Google Shape;215;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rtl="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rtl="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rtl="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rtl="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rtl="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rtl="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rtl="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rtl="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216" name="Google Shape;216;p32"/>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217" name="Google Shape;217;p32"/>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218" name="Google Shape;218;p3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21" name="Google Shape;221;p3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222" name="Google Shape;222;p3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223" name="Google Shape;223;p3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4" name="Shape 224"/>
        <p:cNvGrpSpPr/>
        <p:nvPr/>
      </p:nvGrpSpPr>
      <p:grpSpPr>
        <a:xfrm>
          <a:off x="0" y="0"/>
          <a:ext cx="0" cy="0"/>
          <a:chOff x="0" y="0"/>
          <a:chExt cx="0" cy="0"/>
        </a:xfrm>
      </p:grpSpPr>
      <p:sp>
        <p:nvSpPr>
          <p:cNvPr id="225" name="Google Shape;225;p34"/>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4"/>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228" name="Google Shape;228;p3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229" name="Google Shape;229;p34"/>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230" name="Google Shape;230;p34"/>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231" name="Shape 231"/>
        <p:cNvGrpSpPr/>
        <p:nvPr/>
      </p:nvGrpSpPr>
      <p:grpSpPr>
        <a:xfrm>
          <a:off x="0" y="0"/>
          <a:ext cx="0" cy="0"/>
          <a:chOff x="0" y="0"/>
          <a:chExt cx="0" cy="0"/>
        </a:xfrm>
      </p:grpSpPr>
      <p:sp>
        <p:nvSpPr>
          <p:cNvPr id="232" name="Google Shape;232;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5"/>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Font typeface="Montserrat"/>
              <a:buNone/>
              <a:defRPr sz="3800">
                <a:latin typeface="Montserrat"/>
                <a:ea typeface="Montserrat"/>
                <a:cs typeface="Montserrat"/>
                <a:sym typeface="Montserra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4" name="Google Shape;234;p35"/>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5" name="Google Shape;23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236" name="Google Shape;236;p35"/>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3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238" name="Google Shape;238;p35"/>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239" name="Google Shape;239;p3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240" name="Shape 240"/>
        <p:cNvGrpSpPr/>
        <p:nvPr/>
      </p:nvGrpSpPr>
      <p:grpSpPr>
        <a:xfrm>
          <a:off x="0" y="0"/>
          <a:ext cx="0" cy="0"/>
          <a:chOff x="0" y="0"/>
          <a:chExt cx="0" cy="0"/>
        </a:xfrm>
      </p:grpSpPr>
      <p:sp>
        <p:nvSpPr>
          <p:cNvPr id="241" name="Google Shape;241;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243" name="Google Shape;243;p36"/>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244" name="Google Shape;244;p36"/>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245" name="Google Shape;245;p36"/>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246" name="Google Shape;246;p36"/>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247" name="Google Shape;247;p36"/>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248" name="Google Shape;248;p36"/>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36"/>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50" name="Google Shape;250;p36"/>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251" name="Shape 251"/>
        <p:cNvGrpSpPr/>
        <p:nvPr/>
      </p:nvGrpSpPr>
      <p:grpSpPr>
        <a:xfrm>
          <a:off x="0" y="0"/>
          <a:ext cx="0" cy="0"/>
          <a:chOff x="0" y="0"/>
          <a:chExt cx="0" cy="0"/>
        </a:xfrm>
      </p:grpSpPr>
      <p:sp>
        <p:nvSpPr>
          <p:cNvPr id="252" name="Google Shape;252;p3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254" name="Google Shape;254;p37"/>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255" name="Google Shape;255;p37"/>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256" name="Google Shape;256;p37"/>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257" name="Google Shape;257;p37"/>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58" name="Google Shape;258;p37"/>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259" name="Shape 259"/>
        <p:cNvGrpSpPr/>
        <p:nvPr/>
      </p:nvGrpSpPr>
      <p:grpSpPr>
        <a:xfrm>
          <a:off x="0" y="0"/>
          <a:ext cx="0" cy="0"/>
          <a:chOff x="0" y="0"/>
          <a:chExt cx="0" cy="0"/>
        </a:xfrm>
      </p:grpSpPr>
      <p:sp>
        <p:nvSpPr>
          <p:cNvPr id="260" name="Google Shape;260;p38"/>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8"/>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262" name="Google Shape;262;p38"/>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263" name="Google Shape;263;p38"/>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264" name="Google Shape;264;p38"/>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265" name="Shape 265"/>
        <p:cNvGrpSpPr/>
        <p:nvPr/>
      </p:nvGrpSpPr>
      <p:grpSpPr>
        <a:xfrm>
          <a:off x="0" y="0"/>
          <a:ext cx="0" cy="0"/>
          <a:chOff x="0" y="0"/>
          <a:chExt cx="0" cy="0"/>
        </a:xfrm>
      </p:grpSpPr>
      <p:sp>
        <p:nvSpPr>
          <p:cNvPr id="266" name="Google Shape;266;p39"/>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67" name="Google Shape;267;p3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9"/>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70" name="Google Shape;270;p39"/>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71" name="Google Shape;271;p39"/>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2" name="Google Shape;272;p39"/>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39"/>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4" name="Google Shape;274;p39"/>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3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277" name="Google Shape;277;p39"/>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278" name="Google Shape;278;p3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79" name="Shape 279"/>
        <p:cNvGrpSpPr/>
        <p:nvPr/>
      </p:nvGrpSpPr>
      <p:grpSpPr>
        <a:xfrm>
          <a:off x="0" y="0"/>
          <a:ext cx="0" cy="0"/>
          <a:chOff x="0" y="0"/>
          <a:chExt cx="0" cy="0"/>
        </a:xfrm>
      </p:grpSpPr>
      <p:sp>
        <p:nvSpPr>
          <p:cNvPr id="280" name="Google Shape;280;p4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81" name="Google Shape;281;p4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0"/>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0"/>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85" name="Google Shape;285;p4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86" name="Google Shape;286;p40"/>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87" name="Google Shape;287;p40"/>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88" name="Google Shape;288;p40"/>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89" name="Google Shape;289;p40"/>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40"/>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1" name="Google Shape;291;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40"/>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293" name="Google Shape;293;p40"/>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294" name="Google Shape;294;p4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95" name="Google Shape;295;p40"/>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96" name="Google Shape;296;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297" name="Shape 297"/>
        <p:cNvGrpSpPr/>
        <p:nvPr/>
      </p:nvGrpSpPr>
      <p:grpSpPr>
        <a:xfrm>
          <a:off x="0" y="0"/>
          <a:ext cx="0" cy="0"/>
          <a:chOff x="0" y="0"/>
          <a:chExt cx="0" cy="0"/>
        </a:xfrm>
      </p:grpSpPr>
      <p:sp>
        <p:nvSpPr>
          <p:cNvPr id="298" name="Google Shape;298;p41"/>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99" name="Google Shape;299;p4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02" name="Google Shape;302;p41"/>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03" name="Google Shape;303;p41"/>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04" name="Google Shape;304;p41"/>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5" name="Google Shape;305;p4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41"/>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307" name="Google Shape;307;p41"/>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308" name="Google Shape;308;p4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09" name="Google Shape;309;p41"/>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10" name="Google Shape;310;p4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5" Type="http://schemas.openxmlformats.org/officeDocument/2006/relationships/theme" Target="../theme/theme2.xml"/><Relationship Id="rId14" Type="http://schemas.openxmlformats.org/officeDocument/2006/relationships/slideLayout" Target="../slideLayouts/slideLayout3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79" name="Google Shape;17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80" name="Google Shape;18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25.jpg"/><Relationship Id="rId4" Type="http://schemas.openxmlformats.org/officeDocument/2006/relationships/hyperlink" Target="https://www.linkedin.com/in/cristian-gadea-s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hyperlink" Target="https://agenciadeaprendizaje.bue.edu.ar/portfolio-egresados-codo-a-codo" TargetMode="External"/><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hyperlink" Target="https://aulasvirtuales.bue.edu.a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hyperlink" Target="https://agenciadeaprendizaje.bue.edu.ar/codo-a-codo/" TargetMode="Externa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
              <a:t>FULL STACK JAVA</a:t>
            </a:r>
            <a:endParaRPr/>
          </a:p>
          <a:p>
            <a:pPr indent="0" lvl="0" marL="0" rtl="0" algn="ctr">
              <a:lnSpc>
                <a:spcPct val="100000"/>
              </a:lnSpc>
              <a:spcBef>
                <a:spcPts val="0"/>
              </a:spcBef>
              <a:spcAft>
                <a:spcPts val="0"/>
              </a:spcAft>
              <a:buSzPts val="3700"/>
              <a:buNone/>
            </a:pPr>
            <a:r>
              <a:rPr lang="es"/>
              <a:t>Clase 0</a:t>
            </a:r>
            <a:endParaRPr/>
          </a:p>
        </p:txBody>
      </p:sp>
      <p:sp>
        <p:nvSpPr>
          <p:cNvPr id="316" name="Google Shape;316;p42"/>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Tu Instructor</a:t>
            </a:r>
            <a:endParaRPr/>
          </a:p>
        </p:txBody>
      </p:sp>
      <p:pic>
        <p:nvPicPr>
          <p:cNvPr id="374" name="Google Shape;374;p51"/>
          <p:cNvPicPr preferRelativeResize="0"/>
          <p:nvPr/>
        </p:nvPicPr>
        <p:blipFill>
          <a:blip r:embed="rId3">
            <a:alphaModFix/>
          </a:blip>
          <a:stretch>
            <a:fillRect/>
          </a:stretch>
        </p:blipFill>
        <p:spPr>
          <a:xfrm>
            <a:off x="5780551" y="1170113"/>
            <a:ext cx="2268002" cy="2205585"/>
          </a:xfrm>
          <a:prstGeom prst="rect">
            <a:avLst/>
          </a:prstGeom>
          <a:noFill/>
          <a:ln>
            <a:noFill/>
          </a:ln>
        </p:spPr>
      </p:pic>
      <p:sp>
        <p:nvSpPr>
          <p:cNvPr id="375" name="Google Shape;375;p5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solidFill>
                  <a:srgbClr val="FF0000"/>
                </a:solidFill>
              </a:rPr>
              <a:t>Cristian Hernán Gadea</a:t>
            </a:r>
            <a:endParaRPr b="1" sz="1800">
              <a:solidFill>
                <a:srgbClr val="FF0000"/>
              </a:solidFill>
            </a:endParaRPr>
          </a:p>
          <a:p>
            <a:pPr indent="-317500" lvl="0" marL="457200" rtl="0" algn="l">
              <a:spcBef>
                <a:spcPts val="1200"/>
              </a:spcBef>
              <a:spcAft>
                <a:spcPts val="0"/>
              </a:spcAft>
              <a:buSzPts val="1400"/>
              <a:buChar char="●"/>
            </a:pPr>
            <a:r>
              <a:rPr lang="es"/>
              <a:t>Mail de contacto: </a:t>
            </a:r>
            <a:r>
              <a:rPr lang="es" sz="2100">
                <a:solidFill>
                  <a:srgbClr val="FF0000"/>
                </a:solidFill>
                <a:highlight>
                  <a:srgbClr val="FFFFFF"/>
                </a:highlight>
                <a:latin typeface="Times New Roman"/>
                <a:ea typeface="Times New Roman"/>
                <a:cs typeface="Times New Roman"/>
                <a:sym typeface="Times New Roman"/>
              </a:rPr>
              <a:t>cristian.gadea</a:t>
            </a:r>
            <a:r>
              <a:rPr lang="es" sz="2100">
                <a:solidFill>
                  <a:srgbClr val="FF0000"/>
                </a:solidFill>
                <a:highlight>
                  <a:srgbClr val="FFFFFF"/>
                </a:highlight>
                <a:latin typeface="Times New Roman"/>
                <a:ea typeface="Times New Roman"/>
                <a:cs typeface="Times New Roman"/>
                <a:sym typeface="Times New Roman"/>
              </a:rPr>
              <a:t>@bue.edu.ar</a:t>
            </a:r>
            <a:endParaRPr b="1" sz="2100">
              <a:solidFill>
                <a:srgbClr val="FF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336550" lvl="0" marL="457200" rtl="0" algn="l">
              <a:spcBef>
                <a:spcPts val="1200"/>
              </a:spcBef>
              <a:spcAft>
                <a:spcPts val="0"/>
              </a:spcAft>
              <a:buSzPts val="1700"/>
              <a:buChar char="●"/>
            </a:pPr>
            <a:r>
              <a:rPr lang="es" sz="1700"/>
              <a:t>Perfil profesional:</a:t>
            </a:r>
            <a:endParaRPr sz="1700"/>
          </a:p>
          <a:p>
            <a:pPr indent="0" lvl="0" marL="0" rtl="0" algn="l">
              <a:spcBef>
                <a:spcPts val="1200"/>
              </a:spcBef>
              <a:spcAft>
                <a:spcPts val="1200"/>
              </a:spcAft>
              <a:buNone/>
            </a:pPr>
            <a:r>
              <a:rPr b="1" lang="es" sz="1450" u="sng">
                <a:solidFill>
                  <a:schemeClr val="accent1"/>
                </a:solidFill>
                <a:highlight>
                  <a:schemeClr val="lt1"/>
                </a:highlight>
                <a:hlinkClick r:id="rId4">
                  <a:extLst>
                    <a:ext uri="{A12FA001-AC4F-418D-AE19-62706E023703}">
                      <ahyp:hlinkClr val="tx"/>
                    </a:ext>
                  </a:extLst>
                </a:hlinkClick>
              </a:rPr>
              <a:t>https://www.linkedin.com/in/cristian-gadea-sse/</a:t>
            </a:r>
            <a:endParaRPr b="1" sz="1450">
              <a:solidFill>
                <a:schemeClr val="accent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Datos importantes</a:t>
            </a:r>
            <a:endParaRPr/>
          </a:p>
        </p:txBody>
      </p:sp>
      <p:sp>
        <p:nvSpPr>
          <p:cNvPr id="381" name="Google Shape;381;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514"/>
              <a:buNone/>
            </a:pPr>
            <a:r>
              <a:rPr lang="es"/>
              <a:t>Nro. de comisión:</a:t>
            </a:r>
            <a:r>
              <a:rPr lang="es" sz="2600">
                <a:solidFill>
                  <a:srgbClr val="FF0000"/>
                </a:solidFill>
                <a:latin typeface="Arial"/>
                <a:ea typeface="Arial"/>
                <a:cs typeface="Arial"/>
                <a:sym typeface="Arial"/>
              </a:rPr>
              <a:t> </a:t>
            </a:r>
            <a:r>
              <a:rPr lang="es" sz="2300">
                <a:solidFill>
                  <a:srgbClr val="FF0000"/>
                </a:solidFill>
                <a:highlight>
                  <a:srgbClr val="FFFFFF"/>
                </a:highlight>
                <a:latin typeface="Arial"/>
                <a:ea typeface="Arial"/>
                <a:cs typeface="Arial"/>
                <a:sym typeface="Arial"/>
              </a:rPr>
              <a:t>23546</a:t>
            </a:r>
            <a:endParaRPr b="1" sz="2600">
              <a:solidFill>
                <a:srgbClr val="FF0000"/>
              </a:solidFill>
              <a:latin typeface="Arial"/>
              <a:ea typeface="Arial"/>
              <a:cs typeface="Arial"/>
              <a:sym typeface="Arial"/>
            </a:endParaRPr>
          </a:p>
          <a:p>
            <a:pPr indent="0" lvl="0" marL="0" rtl="0" algn="l">
              <a:lnSpc>
                <a:spcPct val="115000"/>
              </a:lnSpc>
              <a:spcBef>
                <a:spcPts val="1200"/>
              </a:spcBef>
              <a:spcAft>
                <a:spcPts val="0"/>
              </a:spcAft>
              <a:buSzPts val="1514"/>
              <a:buNone/>
            </a:pPr>
            <a:r>
              <a:rPr lang="es"/>
              <a:t>Días y horarios de la cursada on-line: </a:t>
            </a:r>
            <a:endParaRPr/>
          </a:p>
          <a:p>
            <a:pPr indent="0" lvl="0" marL="0" rtl="0" algn="l">
              <a:lnSpc>
                <a:spcPct val="115000"/>
              </a:lnSpc>
              <a:spcBef>
                <a:spcPts val="1200"/>
              </a:spcBef>
              <a:spcAft>
                <a:spcPts val="0"/>
              </a:spcAft>
              <a:buClr>
                <a:schemeClr val="dk1"/>
              </a:buClr>
              <a:buSzPts val="1189"/>
              <a:buFont typeface="Arial"/>
              <a:buNone/>
            </a:pPr>
            <a:r>
              <a:rPr b="1" lang="es">
                <a:solidFill>
                  <a:srgbClr val="FF0000"/>
                </a:solidFill>
              </a:rPr>
              <a:t>Lunes y Miércoles de 18: 30 a 20 hs </a:t>
            </a:r>
            <a:endParaRPr b="1">
              <a:solidFill>
                <a:srgbClr val="FF0000"/>
              </a:solidFill>
            </a:endParaRPr>
          </a:p>
          <a:p>
            <a:pPr indent="0" lvl="0" marL="0" rtl="0" algn="l">
              <a:lnSpc>
                <a:spcPct val="115000"/>
              </a:lnSpc>
              <a:spcBef>
                <a:spcPts val="1200"/>
              </a:spcBef>
              <a:spcAft>
                <a:spcPts val="0"/>
              </a:spcAft>
              <a:buSzPts val="1514"/>
              <a:buNone/>
            </a:pPr>
            <a:r>
              <a:rPr lang="es"/>
              <a:t>Modalidad: </a:t>
            </a:r>
            <a:r>
              <a:rPr b="1" lang="es"/>
              <a:t>Virtual</a:t>
            </a:r>
            <a:endParaRPr b="1"/>
          </a:p>
          <a:p>
            <a:pPr indent="0" lvl="0" marL="0" rtl="0" algn="l">
              <a:lnSpc>
                <a:spcPct val="115000"/>
              </a:lnSpc>
              <a:spcBef>
                <a:spcPts val="1200"/>
              </a:spcBef>
              <a:spcAft>
                <a:spcPts val="0"/>
              </a:spcAft>
              <a:buSzPts val="1514"/>
              <a:buNone/>
            </a:pPr>
            <a:r>
              <a:rPr lang="es"/>
              <a:t>Docente: </a:t>
            </a:r>
            <a:r>
              <a:rPr b="1" lang="es">
                <a:solidFill>
                  <a:srgbClr val="FF0000"/>
                </a:solidFill>
              </a:rPr>
              <a:t>Cristian Gadea</a:t>
            </a:r>
            <a:endParaRPr b="1">
              <a:solidFill>
                <a:srgbClr val="FF0000"/>
              </a:solidFill>
            </a:endParaRPr>
          </a:p>
          <a:p>
            <a:pPr indent="0" lvl="0" marL="0" rtl="0" algn="l">
              <a:lnSpc>
                <a:spcPct val="115000"/>
              </a:lnSpc>
              <a:spcBef>
                <a:spcPts val="1200"/>
              </a:spcBef>
              <a:spcAft>
                <a:spcPts val="0"/>
              </a:spcAft>
              <a:buSzPts val="1514"/>
              <a:buNone/>
            </a:pPr>
            <a:r>
              <a:t/>
            </a:r>
            <a:endParaRPr b="1"/>
          </a:p>
          <a:p>
            <a:pPr indent="0" lvl="0" marL="0" rtl="0" algn="l">
              <a:lnSpc>
                <a:spcPct val="115000"/>
              </a:lnSpc>
              <a:spcBef>
                <a:spcPts val="1200"/>
              </a:spcBef>
              <a:spcAft>
                <a:spcPts val="0"/>
              </a:spcAft>
              <a:buSzPts val="1514"/>
              <a:buNone/>
            </a:pPr>
            <a:r>
              <a:t/>
            </a:r>
            <a:endParaRPr/>
          </a:p>
          <a:p>
            <a:pPr indent="0" lvl="0" marL="0" rtl="0" algn="l">
              <a:lnSpc>
                <a:spcPct val="115000"/>
              </a:lnSpc>
              <a:spcBef>
                <a:spcPts val="1200"/>
              </a:spcBef>
              <a:spcAft>
                <a:spcPts val="0"/>
              </a:spcAft>
              <a:buSzPts val="1514"/>
              <a:buNone/>
            </a:pPr>
            <a:r>
              <a:rPr lang="es"/>
              <a:t>Coordinador pedagógico del curso:</a:t>
            </a:r>
            <a:endParaRPr b="1"/>
          </a:p>
          <a:p>
            <a:pPr indent="0" lvl="0" marL="0" rtl="0" algn="l">
              <a:lnSpc>
                <a:spcPct val="115000"/>
              </a:lnSpc>
              <a:spcBef>
                <a:spcPts val="1200"/>
              </a:spcBef>
              <a:spcAft>
                <a:spcPts val="1200"/>
              </a:spcAft>
              <a:buSzPts val="1514"/>
              <a:buNone/>
            </a:pPr>
            <a:r>
              <a:rPr b="1" lang="es"/>
              <a:t>José Alejandro Zapata</a:t>
            </a:r>
            <a:endParaRPr b="1"/>
          </a:p>
        </p:txBody>
      </p:sp>
      <p:sp>
        <p:nvSpPr>
          <p:cNvPr id="382" name="Google Shape;382;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514"/>
              <a:buNone/>
            </a:pPr>
            <a:r>
              <a:rPr lang="es"/>
              <a:t>Tutora: </a:t>
            </a:r>
            <a:r>
              <a:rPr b="1" lang="es" sz="1300">
                <a:solidFill>
                  <a:srgbClr val="FF0000"/>
                </a:solidFill>
                <a:highlight>
                  <a:srgbClr val="FFFFFF"/>
                </a:highlight>
                <a:latin typeface="Roboto"/>
                <a:ea typeface="Roboto"/>
                <a:cs typeface="Roboto"/>
                <a:sym typeface="Roboto"/>
              </a:rPr>
              <a:t>Zoraida Yurico Flores Sosa</a:t>
            </a:r>
            <a:endParaRPr b="1">
              <a:solidFill>
                <a:srgbClr val="FF0000"/>
              </a:solidFill>
            </a:endParaRPr>
          </a:p>
          <a:p>
            <a:pPr indent="0" lvl="0" marL="0" rtl="0" algn="l">
              <a:lnSpc>
                <a:spcPct val="115000"/>
              </a:lnSpc>
              <a:spcBef>
                <a:spcPts val="1200"/>
              </a:spcBef>
              <a:spcAft>
                <a:spcPts val="0"/>
              </a:spcAft>
              <a:buSzPts val="1514"/>
              <a:buNone/>
            </a:pPr>
            <a:r>
              <a:rPr lang="es"/>
              <a:t>Función de la tutora: cambios de comisión, pedidos de baja, problemas de la plataforma, dudas y consultas administrativas.</a:t>
            </a:r>
            <a:endParaRPr/>
          </a:p>
          <a:p>
            <a:pPr indent="0" lvl="0" marL="0" rtl="0" algn="l">
              <a:lnSpc>
                <a:spcPct val="115000"/>
              </a:lnSpc>
              <a:spcBef>
                <a:spcPts val="1200"/>
              </a:spcBef>
              <a:spcAft>
                <a:spcPts val="0"/>
              </a:spcAft>
              <a:buSzPts val="1514"/>
              <a:buNone/>
            </a:pPr>
            <a:r>
              <a:rPr lang="es"/>
              <a:t>Mail: </a:t>
            </a:r>
            <a:endParaRPr/>
          </a:p>
          <a:p>
            <a:pPr indent="0" lvl="0" marL="0" rtl="0" algn="l">
              <a:lnSpc>
                <a:spcPct val="115000"/>
              </a:lnSpc>
              <a:spcBef>
                <a:spcPts val="2400"/>
              </a:spcBef>
              <a:spcAft>
                <a:spcPts val="1200"/>
              </a:spcAft>
              <a:buSzPts val="1514"/>
              <a:buNone/>
            </a:pPr>
            <a:r>
              <a:rPr lang="es"/>
              <a:t>(Si tienen inconvenientes para cursar en el horario que les asignaron lo deberán comunicar a su tutora	. 			</a:t>
            </a:r>
            <a:r>
              <a:rPr b="1" lang="es"/>
              <a:t>La participación en estas clases es requisito obligatorio para poder aprobar el curso.</a:t>
            </a:r>
            <a:r>
              <a:rPr lang="e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Nuestro Compromiso</a:t>
            </a:r>
            <a:endParaRPr/>
          </a:p>
        </p:txBody>
      </p:sp>
      <p:sp>
        <p:nvSpPr>
          <p:cNvPr id="388" name="Google Shape;388;p53"/>
          <p:cNvSpPr txBox="1"/>
          <p:nvPr>
            <p:ph idx="1" type="body"/>
          </p:nvPr>
        </p:nvSpPr>
        <p:spPr>
          <a:xfrm>
            <a:off x="432025" y="1304875"/>
            <a:ext cx="8280000" cy="33180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s" sz="1400"/>
              <a:t>Se centra en brindar una oferta académica amplia, actualizada y de calidad, con el propósito de equipar a nuestros estudiantes con las habilidades y conocimientos necesarios para enfrentar los desafíos del sector Informática (IT) y lograr una inserción laboral exitosa.</a:t>
            </a:r>
            <a:endParaRPr sz="1400"/>
          </a:p>
          <a:p>
            <a:pPr indent="-317500" lvl="0" marL="457200" rtl="0" algn="l">
              <a:spcBef>
                <a:spcPts val="0"/>
              </a:spcBef>
              <a:spcAft>
                <a:spcPts val="0"/>
              </a:spcAft>
              <a:buSzPts val="1400"/>
              <a:buChar char="●"/>
            </a:pPr>
            <a:r>
              <a:rPr lang="es" sz="1400"/>
              <a:t>Nos esforzamos por crear un espacio donde cada estudiante se sienta valorado y respaldado. Creemos que potenciamos el desarrollo personal y profesional de todos nuestros estudiantes, contribuyendo así a mejorar su empleabilidad y fortalecer el tejido social y económico de la comunidad.</a:t>
            </a:r>
            <a:endParaRPr sz="1400"/>
          </a:p>
          <a:p>
            <a:pPr indent="-317500" lvl="0" marL="457200" rtl="0" algn="l">
              <a:spcBef>
                <a:spcPts val="0"/>
              </a:spcBef>
              <a:spcAft>
                <a:spcPts val="0"/>
              </a:spcAft>
              <a:buSzPts val="1400"/>
              <a:buChar char="●"/>
            </a:pPr>
            <a:r>
              <a:rPr lang="es" sz="1400"/>
              <a:t>Nuestro compromiso es </a:t>
            </a:r>
            <a:r>
              <a:rPr b="1" lang="es" sz="1400"/>
              <a:t>ser un puente entre el mundo académico y el mercado laboral</a:t>
            </a:r>
            <a:r>
              <a:rPr lang="es" sz="1400"/>
              <a:t>, asegurando que los conocimientos adquiridos sean aplicables y valorados por las empresas e instituciones del sector.</a:t>
            </a:r>
            <a:endParaRPr sz="1400"/>
          </a:p>
          <a:p>
            <a:pPr indent="-317500" lvl="0" marL="457200" rtl="0" algn="l">
              <a:spcBef>
                <a:spcPts val="0"/>
              </a:spcBef>
              <a:spcAft>
                <a:spcPts val="0"/>
              </a:spcAft>
              <a:buSzPts val="1400"/>
              <a:buChar char="●"/>
            </a:pPr>
            <a:r>
              <a:rPr lang="es" sz="1400"/>
              <a:t>Nuestro enfoque se basa en el crecimiento y desarrollo integral de cada estudiante, preparándolos para enfrentar los retos cambiantes del mundo digital y convertirse en profesionales altamente capacitados y comprometidos con la excelencia.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4"/>
          <p:cNvPicPr preferRelativeResize="0"/>
          <p:nvPr/>
        </p:nvPicPr>
        <p:blipFill>
          <a:blip r:embed="rId3">
            <a:alphaModFix/>
          </a:blip>
          <a:stretch>
            <a:fillRect/>
          </a:stretch>
        </p:blipFill>
        <p:spPr>
          <a:xfrm>
            <a:off x="-2" y="0"/>
            <a:ext cx="914400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5"/>
          <p:cNvPicPr preferRelativeResize="0"/>
          <p:nvPr/>
        </p:nvPicPr>
        <p:blipFill rotWithShape="1">
          <a:blip r:embed="rId3">
            <a:alphaModFix/>
          </a:blip>
          <a:srcRect b="0" l="0" r="0" t="0"/>
          <a:stretch/>
        </p:blipFill>
        <p:spPr>
          <a:xfrm>
            <a:off x="0" y="0"/>
            <a:ext cx="914401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Tu Compromiso</a:t>
            </a:r>
            <a:endParaRPr/>
          </a:p>
        </p:txBody>
      </p:sp>
      <p:sp>
        <p:nvSpPr>
          <p:cNvPr id="404" name="Google Shape;404;p56"/>
          <p:cNvSpPr txBox="1"/>
          <p:nvPr>
            <p:ph idx="1" type="body"/>
          </p:nvPr>
        </p:nvSpPr>
        <p:spPr>
          <a:xfrm>
            <a:off x="423300" y="1170125"/>
            <a:ext cx="8280000" cy="3318000"/>
          </a:xfrm>
          <a:prstGeom prst="rect">
            <a:avLst/>
          </a:prstGeom>
          <a:noFill/>
          <a:ln>
            <a:noFill/>
          </a:ln>
        </p:spPr>
        <p:txBody>
          <a:bodyPr anchorCtr="0" anchor="t" bIns="91425" lIns="91425" spcFirstLastPara="1" rIns="91425" wrap="square" tIns="91425">
            <a:normAutofit lnSpcReduction="20000"/>
          </a:bodyPr>
          <a:lstStyle/>
          <a:p>
            <a:pPr indent="-334327" lvl="0" marL="457200" rtl="0" algn="l">
              <a:lnSpc>
                <a:spcPct val="115000"/>
              </a:lnSpc>
              <a:spcBef>
                <a:spcPts val="0"/>
              </a:spcBef>
              <a:spcAft>
                <a:spcPts val="0"/>
              </a:spcAft>
              <a:buSzPts val="1800"/>
              <a:buChar char="●"/>
            </a:pPr>
            <a:r>
              <a:rPr lang="es"/>
              <a:t>Valorar la vacante</a:t>
            </a:r>
            <a:endParaRPr/>
          </a:p>
          <a:p>
            <a:pPr indent="-334327" lvl="0" marL="457200" rtl="0" algn="l">
              <a:lnSpc>
                <a:spcPct val="115000"/>
              </a:lnSpc>
              <a:spcBef>
                <a:spcPts val="0"/>
              </a:spcBef>
              <a:spcAft>
                <a:spcPts val="0"/>
              </a:spcAft>
              <a:buSzPts val="1800"/>
              <a:buChar char="●"/>
            </a:pPr>
            <a:r>
              <a:rPr lang="es"/>
              <a:t>Contenidos de calidad</a:t>
            </a:r>
            <a:endParaRPr/>
          </a:p>
          <a:p>
            <a:pPr indent="-334327" lvl="0" marL="457200" rtl="0" algn="l">
              <a:lnSpc>
                <a:spcPct val="115000"/>
              </a:lnSpc>
              <a:spcBef>
                <a:spcPts val="0"/>
              </a:spcBef>
              <a:spcAft>
                <a:spcPts val="0"/>
              </a:spcAft>
              <a:buSzPts val="1800"/>
              <a:buChar char="●"/>
            </a:pPr>
            <a:r>
              <a:rPr lang="es"/>
              <a:t>Gratuidad del curso: un curso equivalente de </a:t>
            </a:r>
            <a:r>
              <a:rPr b="1" lang="es">
                <a:solidFill>
                  <a:srgbClr val="7685E6"/>
                </a:solidFill>
              </a:rPr>
              <a:t>Programación Full Stack </a:t>
            </a:r>
            <a:r>
              <a:rPr lang="es"/>
              <a:t>está costando actualmente </a:t>
            </a:r>
            <a:r>
              <a:rPr b="1" lang="es">
                <a:solidFill>
                  <a:srgbClr val="7685E6"/>
                </a:solidFill>
              </a:rPr>
              <a:t>$200.000</a:t>
            </a:r>
            <a:r>
              <a:rPr lang="es"/>
              <a:t> (valores aproximados a marzo de 2023).</a:t>
            </a:r>
            <a:endParaRPr/>
          </a:p>
          <a:p>
            <a:pPr indent="-334327" lvl="0" marL="457200" rtl="0" algn="l">
              <a:lnSpc>
                <a:spcPct val="115000"/>
              </a:lnSpc>
              <a:spcBef>
                <a:spcPts val="0"/>
              </a:spcBef>
              <a:spcAft>
                <a:spcPts val="0"/>
              </a:spcAft>
              <a:buSzPts val="1800"/>
              <a:buChar char="●"/>
            </a:pPr>
            <a:r>
              <a:rPr lang="es"/>
              <a:t>Valoren el lugar que están ocupando. Hay mucha gente que quiere participar y quedó fuera (más de 110 mil inscriptos en 2022). Si no van a poder cursar avisen lo antes posible para darle posibilidad a otros. Si les surgen imponderables y se les complica cursar, también comuníquenlo para ayudarlos a buscar una solución.</a:t>
            </a:r>
            <a:endParaRPr/>
          </a:p>
          <a:p>
            <a:pPr indent="-342900" lvl="0" marL="457200" rtl="0" algn="l">
              <a:spcBef>
                <a:spcPts val="0"/>
              </a:spcBef>
              <a:spcAft>
                <a:spcPts val="0"/>
              </a:spcAft>
              <a:buSzPts val="1800"/>
              <a:buChar char="●"/>
            </a:pPr>
            <a:r>
              <a:rPr b="1" lang="es"/>
              <a:t>¡Estamos para apoyarte en tu desarrollo profesional!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3160917" y="-51931"/>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Temario del curso</a:t>
            </a:r>
            <a:endParaRPr/>
          </a:p>
        </p:txBody>
      </p:sp>
      <p:pic>
        <p:nvPicPr>
          <p:cNvPr id="410" name="Google Shape;410;p57"/>
          <p:cNvPicPr preferRelativeResize="0"/>
          <p:nvPr/>
        </p:nvPicPr>
        <p:blipFill rotWithShape="1">
          <a:blip r:embed="rId3">
            <a:alphaModFix/>
          </a:blip>
          <a:srcRect b="0" l="0" r="0" t="0"/>
          <a:stretch/>
        </p:blipFill>
        <p:spPr>
          <a:xfrm>
            <a:off x="334371" y="603214"/>
            <a:ext cx="8521918" cy="44080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Diploma</a:t>
            </a:r>
            <a:endParaRPr/>
          </a:p>
        </p:txBody>
      </p:sp>
      <p:sp>
        <p:nvSpPr>
          <p:cNvPr id="416" name="Google Shape;416;p5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Se otorga una constancia de participación en el programa, luego de aprox. 6-8 meses finalizado el mismo (se entregan por tandas debido a la gran cantidad de egresados por cohorte).</a:t>
            </a:r>
            <a:endParaRPr/>
          </a:p>
          <a:p>
            <a:pPr indent="0" lvl="0" marL="0" rtl="0" algn="l">
              <a:lnSpc>
                <a:spcPct val="115000"/>
              </a:lnSpc>
              <a:spcBef>
                <a:spcPts val="1200"/>
              </a:spcBef>
              <a:spcAft>
                <a:spcPts val="0"/>
              </a:spcAft>
              <a:buSzPts val="1800"/>
              <a:buNone/>
            </a:pPr>
            <a:r>
              <a:rPr b="1" lang="es"/>
              <a:t>Requisitos para obtener el diploma:</a:t>
            </a:r>
            <a:endParaRPr b="1"/>
          </a:p>
          <a:p>
            <a:pPr indent="-342900" lvl="0" marL="457200" rtl="0" algn="l">
              <a:lnSpc>
                <a:spcPct val="115000"/>
              </a:lnSpc>
              <a:spcBef>
                <a:spcPts val="1200"/>
              </a:spcBef>
              <a:spcAft>
                <a:spcPts val="0"/>
              </a:spcAft>
              <a:buSzPts val="1800"/>
              <a:buChar char="●"/>
            </a:pPr>
            <a:r>
              <a:rPr lang="es"/>
              <a:t>Asistir al 65% de las clases en vivo (sincrónicas)</a:t>
            </a:r>
            <a:endParaRPr/>
          </a:p>
          <a:p>
            <a:pPr indent="-342900" lvl="0" marL="457200" rtl="0" algn="l">
              <a:lnSpc>
                <a:spcPct val="115000"/>
              </a:lnSpc>
              <a:spcBef>
                <a:spcPts val="0"/>
              </a:spcBef>
              <a:spcAft>
                <a:spcPts val="0"/>
              </a:spcAft>
              <a:buSzPts val="1800"/>
              <a:buChar char="●"/>
            </a:pPr>
            <a:r>
              <a:rPr lang="es"/>
              <a:t>Acceder semanalmente al Aula Virtual</a:t>
            </a:r>
            <a:endParaRPr/>
          </a:p>
          <a:p>
            <a:pPr indent="-342900" lvl="0" marL="457200" rtl="0" algn="l">
              <a:lnSpc>
                <a:spcPct val="115000"/>
              </a:lnSpc>
              <a:spcBef>
                <a:spcPts val="0"/>
              </a:spcBef>
              <a:spcAft>
                <a:spcPts val="0"/>
              </a:spcAft>
              <a:buSzPts val="1800"/>
              <a:buChar char="●"/>
            </a:pPr>
            <a:r>
              <a:rPr lang="es"/>
              <a:t>Realizar los ejercicios obligatorios semanales</a:t>
            </a:r>
            <a:endParaRPr/>
          </a:p>
          <a:p>
            <a:pPr indent="-342900" lvl="0" marL="457200" rtl="0" algn="l">
              <a:lnSpc>
                <a:spcPct val="115000"/>
              </a:lnSpc>
              <a:spcBef>
                <a:spcPts val="0"/>
              </a:spcBef>
              <a:spcAft>
                <a:spcPts val="0"/>
              </a:spcAft>
              <a:buSzPts val="1800"/>
              <a:buChar char="●"/>
            </a:pPr>
            <a:r>
              <a:rPr lang="es"/>
              <a:t>Aprobar el EFI (Examen Final Integrador) y el TP Integrador Final</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Portfolio de Egresados</a:t>
            </a:r>
            <a:endParaRPr/>
          </a:p>
        </p:txBody>
      </p:sp>
      <p:sp>
        <p:nvSpPr>
          <p:cNvPr id="422" name="Google Shape;422;p5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indent="0" lvl="0" marL="0" rtl="0" algn="l">
              <a:lnSpc>
                <a:spcPct val="115000"/>
              </a:lnSpc>
              <a:spcBef>
                <a:spcPts val="1200"/>
              </a:spcBef>
              <a:spcAft>
                <a:spcPts val="1200"/>
              </a:spcAft>
              <a:buSzPts val="1400"/>
              <a:buNone/>
            </a:pPr>
            <a:r>
              <a:rPr b="1" lang="es" sz="1400"/>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423" name="Google Shape;423;p59"/>
          <p:cNvGrpSpPr/>
          <p:nvPr/>
        </p:nvGrpSpPr>
        <p:grpSpPr>
          <a:xfrm>
            <a:off x="4611866" y="1170123"/>
            <a:ext cx="4220429" cy="2521605"/>
            <a:chOff x="3538825" y="357800"/>
            <a:chExt cx="5357914" cy="3201225"/>
          </a:xfrm>
        </p:grpSpPr>
        <p:pic>
          <p:nvPicPr>
            <p:cNvPr id="424" name="Google Shape;424;p59"/>
            <p:cNvPicPr preferRelativeResize="0"/>
            <p:nvPr/>
          </p:nvPicPr>
          <p:blipFill rotWithShape="1">
            <a:blip r:embed="rId4">
              <a:alphaModFix/>
            </a:blip>
            <a:srcRect b="0" l="0" r="0" t="0"/>
            <a:stretch/>
          </p:blipFill>
          <p:spPr>
            <a:xfrm>
              <a:off x="3538825" y="357800"/>
              <a:ext cx="2652075" cy="1502850"/>
            </a:xfrm>
            <a:prstGeom prst="rect">
              <a:avLst/>
            </a:prstGeom>
            <a:noFill/>
            <a:ln>
              <a:noFill/>
            </a:ln>
          </p:spPr>
        </p:pic>
        <p:pic>
          <p:nvPicPr>
            <p:cNvPr id="425" name="Google Shape;425;p59"/>
            <p:cNvPicPr preferRelativeResize="0"/>
            <p:nvPr/>
          </p:nvPicPr>
          <p:blipFill rotWithShape="1">
            <a:blip r:embed="rId5">
              <a:alphaModFix/>
            </a:blip>
            <a:srcRect b="0" l="0" r="0" t="0"/>
            <a:stretch/>
          </p:blipFill>
          <p:spPr>
            <a:xfrm>
              <a:off x="6244650" y="357800"/>
              <a:ext cx="2652089" cy="1502850"/>
            </a:xfrm>
            <a:prstGeom prst="rect">
              <a:avLst/>
            </a:prstGeom>
            <a:noFill/>
            <a:ln>
              <a:noFill/>
            </a:ln>
          </p:spPr>
        </p:pic>
        <p:pic>
          <p:nvPicPr>
            <p:cNvPr id="426" name="Google Shape;426;p59"/>
            <p:cNvPicPr preferRelativeResize="0"/>
            <p:nvPr/>
          </p:nvPicPr>
          <p:blipFill rotWithShape="1">
            <a:blip r:embed="rId6">
              <a:alphaModFix/>
            </a:blip>
            <a:srcRect b="0" l="0" r="0" t="0"/>
            <a:stretch/>
          </p:blipFill>
          <p:spPr>
            <a:xfrm>
              <a:off x="3538825" y="2056175"/>
              <a:ext cx="2652089" cy="1502850"/>
            </a:xfrm>
            <a:prstGeom prst="rect">
              <a:avLst/>
            </a:prstGeom>
            <a:noFill/>
            <a:ln>
              <a:noFill/>
            </a:ln>
          </p:spPr>
        </p:pic>
        <p:pic>
          <p:nvPicPr>
            <p:cNvPr id="427" name="Google Shape;427;p59"/>
            <p:cNvPicPr preferRelativeResize="0"/>
            <p:nvPr/>
          </p:nvPicPr>
          <p:blipFill rotWithShape="1">
            <a:blip r:embed="rId7">
              <a:alphaModFix/>
            </a:blip>
            <a:srcRect b="0" l="0" r="0" t="0"/>
            <a:stretch/>
          </p:blipFill>
          <p:spPr>
            <a:xfrm>
              <a:off x="6246550" y="2056175"/>
              <a:ext cx="2648300" cy="150070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Registro de Asistencia</a:t>
            </a:r>
            <a:endParaRPr/>
          </a:p>
        </p:txBody>
      </p:sp>
      <p:sp>
        <p:nvSpPr>
          <p:cNvPr id="433" name="Google Shape;433;p6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a:t>Tendrás un enlace exclusivo para tu Comisión: Te proporcionaremos un formulario de asistencia único para tu curso. </a:t>
            </a:r>
            <a:r>
              <a:rPr b="1" lang="es"/>
              <a:t>El enlace será el mismo en todas las clases.</a:t>
            </a:r>
            <a:endParaRPr b="1"/>
          </a:p>
          <a:p>
            <a:pPr indent="0" lvl="0" marL="0" rtl="0" algn="l">
              <a:spcBef>
                <a:spcPts val="1200"/>
              </a:spcBef>
              <a:spcAft>
                <a:spcPts val="0"/>
              </a:spcAft>
              <a:buClr>
                <a:schemeClr val="dk1"/>
              </a:buClr>
              <a:buSzPts val="1100"/>
              <a:buFont typeface="Arial"/>
              <a:buNone/>
            </a:pPr>
            <a:r>
              <a:rPr lang="es"/>
              <a:t>La asistencia a las clases en vivo es obligatoria y se requiere alcanzar al menos el </a:t>
            </a:r>
            <a:r>
              <a:rPr b="1" lang="es">
                <a:solidFill>
                  <a:srgbClr val="7685E6"/>
                </a:solidFill>
              </a:rPr>
              <a:t>65% de asistencia</a:t>
            </a:r>
            <a:r>
              <a:rPr lang="es"/>
              <a:t> total.</a:t>
            </a:r>
            <a:endParaRPr/>
          </a:p>
          <a:p>
            <a:pPr indent="0" lvl="0" marL="0" rtl="0" algn="l">
              <a:spcBef>
                <a:spcPts val="1200"/>
              </a:spcBef>
              <a:spcAft>
                <a:spcPts val="0"/>
              </a:spcAft>
              <a:buClr>
                <a:schemeClr val="dk1"/>
              </a:buClr>
              <a:buSzPts val="1100"/>
              <a:buFont typeface="Arial"/>
              <a:buNone/>
            </a:pPr>
            <a:r>
              <a:rPr lang="es"/>
              <a:t>Recuerda marcar tu presente durante la clase cuando el Instructor lo indique, ya que el registro es automático y no podrá ser modificado.</a:t>
            </a:r>
            <a:endParaRPr/>
          </a:p>
          <a:p>
            <a:pPr indent="0" lvl="0" marL="0" rtl="0" algn="l">
              <a:spcBef>
                <a:spcPts val="1200"/>
              </a:spcBef>
              <a:spcAft>
                <a:spcPts val="1200"/>
              </a:spcAft>
              <a:buClr>
                <a:schemeClr val="dk1"/>
              </a:buClr>
              <a:buSzPts val="1100"/>
              <a:buFont typeface="Arial"/>
              <a:buNone/>
            </a:pPr>
            <a:r>
              <a:rPr lang="es"/>
              <a:t>Si acumulás </a:t>
            </a:r>
            <a:r>
              <a:rPr b="1" lang="es"/>
              <a:t>6 inasistencias consecutivas, serás dado de baja</a:t>
            </a:r>
            <a:r>
              <a:rPr lang="es"/>
              <a:t> automáticamente del curso.</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322" name="Google Shape;322;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¿Cuánto cobra un programador en Argentina?</a:t>
            </a:r>
            <a:endParaRPr/>
          </a:p>
        </p:txBody>
      </p:sp>
      <p:sp>
        <p:nvSpPr>
          <p:cNvPr id="439" name="Google Shape;439;p6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b="1" lang="es"/>
              <a:t>35.400 trabajadores</a:t>
            </a:r>
            <a:r>
              <a:rPr lang="es"/>
              <a:t>.</a:t>
            </a:r>
            <a:endParaRPr/>
          </a:p>
          <a:p>
            <a:pPr indent="0" lvl="0" marL="0" rtl="0" algn="l">
              <a:spcBef>
                <a:spcPts val="1200"/>
              </a:spcBef>
              <a:spcAft>
                <a:spcPts val="1200"/>
              </a:spcAft>
              <a:buClr>
                <a:schemeClr val="dk1"/>
              </a:buClr>
              <a:buSzPts val="1100"/>
              <a:buFont typeface="Arial"/>
              <a:buNone/>
            </a:pPr>
            <a:r>
              <a:rPr lang="es"/>
              <a:t>Para julio del 2023, las empresas de la industria tecnológica proyectaron -en marzo- que la mediana salarial para el rubro IT alcanzará los $515.000, lo que supone un aumento del 48% en el primer semestre de este año, un valor similar a las expectativas inflacionarias del mercado.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Empleo IT: las 10 carreras con salida laboral de 2021</a:t>
            </a:r>
            <a:endParaRPr/>
          </a:p>
        </p:txBody>
      </p:sp>
      <p:sp>
        <p:nvSpPr>
          <p:cNvPr id="445" name="Google Shape;445;p6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Data Science y Business Intelligence</a:t>
            </a:r>
            <a:endParaRPr/>
          </a:p>
          <a:p>
            <a:pPr indent="-342900" lvl="0" marL="457200" rtl="0" algn="l">
              <a:lnSpc>
                <a:spcPct val="115000"/>
              </a:lnSpc>
              <a:spcBef>
                <a:spcPts val="0"/>
              </a:spcBef>
              <a:spcAft>
                <a:spcPts val="0"/>
              </a:spcAft>
              <a:buSzPts val="1800"/>
              <a:buChar char="●"/>
            </a:pPr>
            <a:r>
              <a:rPr lang="es"/>
              <a:t>Especialista en Marketing Digital</a:t>
            </a:r>
            <a:endParaRPr/>
          </a:p>
          <a:p>
            <a:pPr indent="-342900" lvl="0" marL="457200" rtl="0" algn="l">
              <a:lnSpc>
                <a:spcPct val="115000"/>
              </a:lnSpc>
              <a:spcBef>
                <a:spcPts val="0"/>
              </a:spcBef>
              <a:spcAft>
                <a:spcPts val="0"/>
              </a:spcAft>
              <a:buSzPts val="1800"/>
              <a:buChar char="●"/>
            </a:pPr>
            <a:r>
              <a:rPr lang="es"/>
              <a:t>Diseñador Web y Mobile</a:t>
            </a:r>
            <a:endParaRPr/>
          </a:p>
          <a:p>
            <a:pPr indent="-342900" lvl="0" marL="457200" rtl="0" algn="l">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indent="-342900" lvl="0" marL="457200" rtl="0" algn="l">
              <a:lnSpc>
                <a:spcPct val="115000"/>
              </a:lnSpc>
              <a:spcBef>
                <a:spcPts val="0"/>
              </a:spcBef>
              <a:spcAft>
                <a:spcPts val="0"/>
              </a:spcAft>
              <a:buClr>
                <a:srgbClr val="7685E6"/>
              </a:buClr>
              <a:buSzPts val="1800"/>
              <a:buChar char="●"/>
            </a:pPr>
            <a:r>
              <a:rPr b="1" lang="es">
                <a:solidFill>
                  <a:schemeClr val="dk1"/>
                </a:solidFill>
              </a:rPr>
              <a:t>Desarrollador Full Stack</a:t>
            </a:r>
            <a:endParaRPr b="1">
              <a:solidFill>
                <a:schemeClr val="dk1"/>
              </a:solidFill>
            </a:endParaRPr>
          </a:p>
          <a:p>
            <a:pPr indent="-342900" lvl="0" marL="457200" rtl="0" algn="l">
              <a:lnSpc>
                <a:spcPct val="115000"/>
              </a:lnSpc>
              <a:spcBef>
                <a:spcPts val="0"/>
              </a:spcBef>
              <a:spcAft>
                <a:spcPts val="0"/>
              </a:spcAft>
              <a:buSzPts val="1800"/>
              <a:buChar char="●"/>
            </a:pPr>
            <a:r>
              <a:rPr lang="es"/>
              <a:t>Especialista en Redes</a:t>
            </a:r>
            <a:endParaRPr/>
          </a:p>
          <a:p>
            <a:pPr indent="-342900" lvl="0" marL="457200" rtl="0" algn="l">
              <a:lnSpc>
                <a:spcPct val="115000"/>
              </a:lnSpc>
              <a:spcBef>
                <a:spcPts val="0"/>
              </a:spcBef>
              <a:spcAft>
                <a:spcPts val="0"/>
              </a:spcAft>
              <a:buSzPts val="1800"/>
              <a:buChar char="●"/>
            </a:pPr>
            <a:r>
              <a:rPr lang="es"/>
              <a:t>Experto en Seguridad de la Información</a:t>
            </a:r>
            <a:endParaRPr/>
          </a:p>
          <a:p>
            <a:pPr indent="-342900" lvl="0" marL="457200" rtl="0" algn="l">
              <a:lnSpc>
                <a:spcPct val="115000"/>
              </a:lnSpc>
              <a:spcBef>
                <a:spcPts val="0"/>
              </a:spcBef>
              <a:spcAft>
                <a:spcPts val="0"/>
              </a:spcAft>
              <a:buSzPts val="1800"/>
              <a:buChar char="●"/>
            </a:pPr>
            <a:r>
              <a:rPr lang="es"/>
              <a:t>Responsable de Infraestructura</a:t>
            </a:r>
            <a:endParaRPr/>
          </a:p>
          <a:p>
            <a:pPr indent="-342900" lvl="0" marL="457200" rtl="0" algn="l">
              <a:lnSpc>
                <a:spcPct val="115000"/>
              </a:lnSpc>
              <a:spcBef>
                <a:spcPts val="0"/>
              </a:spcBef>
              <a:spcAft>
                <a:spcPts val="0"/>
              </a:spcAft>
              <a:buSzPts val="1800"/>
              <a:buChar char="●"/>
            </a:pPr>
            <a:r>
              <a:rPr lang="es"/>
              <a:t>Analista de Soporte</a:t>
            </a:r>
            <a:endParaRPr/>
          </a:p>
          <a:p>
            <a:pPr indent="-342900" lvl="0" marL="457200" rtl="0" algn="l">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Empleo IT:</a:t>
            </a:r>
            <a:endParaRPr/>
          </a:p>
        </p:txBody>
      </p:sp>
      <p:sp>
        <p:nvSpPr>
          <p:cNvPr id="451" name="Google Shape;451;p6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61109"/>
              <a:buFont typeface="Arial"/>
              <a:buNone/>
            </a:pPr>
            <a:r>
              <a:rPr lang="es">
                <a:solidFill>
                  <a:srgbClr val="737373"/>
                </a:solidFill>
              </a:rPr>
              <a:t>Opciones cortas de carreras con salida laboral</a:t>
            </a:r>
            <a:endParaRPr>
              <a:solidFill>
                <a:srgbClr val="737373"/>
              </a:solidFill>
            </a:endParaRPr>
          </a:p>
          <a:p>
            <a:pPr indent="-342900" lvl="0" marL="457200" rtl="0" algn="l">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indent="0" lvl="0" marL="0" rtl="0" algn="l">
              <a:lnSpc>
                <a:spcPct val="115000"/>
              </a:lnSpc>
              <a:spcBef>
                <a:spcPts val="1200"/>
              </a:spcBef>
              <a:spcAft>
                <a:spcPts val="0"/>
              </a:spcAft>
              <a:buClr>
                <a:schemeClr val="dk1"/>
              </a:buClr>
              <a:buSzPct val="61109"/>
              <a:buFont typeface="Arial"/>
              <a:buNone/>
            </a:pPr>
            <a:r>
              <a:rPr lang="es">
                <a:solidFill>
                  <a:srgbClr val="737373"/>
                </a:solidFill>
              </a:rPr>
              <a:t>Estudiar carreras con salida laboral</a:t>
            </a:r>
            <a:endParaRPr>
              <a:solidFill>
                <a:srgbClr val="737373"/>
              </a:solidFill>
            </a:endParaRPr>
          </a:p>
          <a:p>
            <a:pPr indent="-342900" lvl="0" marL="457200" rtl="0" algn="l">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Aula Virtual</a:t>
            </a:r>
            <a:endParaRPr/>
          </a:p>
        </p:txBody>
      </p:sp>
      <p:sp>
        <p:nvSpPr>
          <p:cNvPr id="457" name="Google Shape;457;p6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59998"/>
              <a:buNone/>
            </a:pPr>
            <a:r>
              <a:rPr lang="es"/>
              <a:t>Los estudiantes tendrán a su disposición el contenido teórico del curso en el aula. De presentar problemas, deberán informar a la brevedad a fin de solucionar el inconveniente lo antes posible. </a:t>
            </a:r>
            <a:endParaRPr/>
          </a:p>
          <a:p>
            <a:pPr indent="0" lvl="0" marL="0" rtl="0" algn="l">
              <a:lnSpc>
                <a:spcPct val="115000"/>
              </a:lnSpc>
              <a:spcBef>
                <a:spcPts val="1200"/>
              </a:spcBef>
              <a:spcAft>
                <a:spcPts val="0"/>
              </a:spcAft>
              <a:buSzPct val="159998"/>
              <a:buNone/>
            </a:pPr>
            <a:r>
              <a:rPr b="1" lang="es"/>
              <a:t>Su uso es obligatorio. Se les dará el alta dentro de la próxima semana.</a:t>
            </a:r>
            <a:endParaRPr b="1"/>
          </a:p>
          <a:p>
            <a:pPr indent="-317182" lvl="0" marL="457200" rtl="0" algn="l">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indent="0" lvl="0" marL="0" rtl="0" algn="l">
              <a:lnSpc>
                <a:spcPct val="115000"/>
              </a:lnSpc>
              <a:spcBef>
                <a:spcPts val="1200"/>
              </a:spcBef>
              <a:spcAft>
                <a:spcPts val="0"/>
              </a:spcAft>
              <a:buSzPct val="159998"/>
              <a:buNone/>
            </a:pPr>
            <a:r>
              <a:rPr lang="es"/>
              <a:t>En ella podrán encontrar:</a:t>
            </a:r>
            <a:endParaRPr/>
          </a:p>
          <a:p>
            <a:pPr indent="-317182" lvl="0" marL="457200" rtl="0" algn="l">
              <a:lnSpc>
                <a:spcPct val="115000"/>
              </a:lnSpc>
              <a:spcBef>
                <a:spcPts val="1200"/>
              </a:spcBef>
              <a:spcAft>
                <a:spcPts val="0"/>
              </a:spcAft>
              <a:buSzPct val="100000"/>
              <a:buChar char="●"/>
            </a:pPr>
            <a:r>
              <a:rPr lang="es"/>
              <a:t>Material teórico y Actividades prácticas</a:t>
            </a:r>
            <a:endParaRPr/>
          </a:p>
          <a:p>
            <a:pPr indent="-317182" lvl="0" marL="457200" rtl="0" algn="l">
              <a:lnSpc>
                <a:spcPct val="115000"/>
              </a:lnSpc>
              <a:spcBef>
                <a:spcPts val="0"/>
              </a:spcBef>
              <a:spcAft>
                <a:spcPts val="0"/>
              </a:spcAft>
              <a:buSzPct val="100000"/>
              <a:buChar char="●"/>
            </a:pPr>
            <a:r>
              <a:rPr lang="es"/>
              <a:t>Ejercicios obligatorios de autocorrección (con fecha de vencimiento cada 2 semanas)</a:t>
            </a:r>
            <a:endParaRPr/>
          </a:p>
          <a:p>
            <a:pPr indent="0" lvl="0" marL="0" rtl="0" algn="l">
              <a:lnSpc>
                <a:spcPct val="115000"/>
              </a:lnSpc>
              <a:spcBef>
                <a:spcPts val="1200"/>
              </a:spcBef>
              <a:spcAft>
                <a:spcPts val="0"/>
              </a:spcAft>
              <a:buClr>
                <a:schemeClr val="dk1"/>
              </a:buClr>
              <a:buSzPct val="61109"/>
              <a:buFont typeface="Arial"/>
              <a:buNone/>
            </a:pPr>
            <a:r>
              <a:rPr lang="es"/>
              <a:t>Se accede con los siguientes datos:</a:t>
            </a:r>
            <a:endParaRPr/>
          </a:p>
          <a:p>
            <a:pPr indent="-317182" lvl="0" marL="457200" rtl="0" algn="l">
              <a:lnSpc>
                <a:spcPct val="115000"/>
              </a:lnSpc>
              <a:spcBef>
                <a:spcPts val="1200"/>
              </a:spcBef>
              <a:spcAft>
                <a:spcPts val="0"/>
              </a:spcAft>
              <a:buSzPct val="100000"/>
              <a:buChar char="●"/>
            </a:pPr>
            <a:r>
              <a:rPr lang="es"/>
              <a:t>Usuario: DNI del alumno</a:t>
            </a:r>
            <a:endParaRPr/>
          </a:p>
          <a:p>
            <a:pPr indent="-317182" lvl="0" marL="457200" rtl="0" algn="l">
              <a:lnSpc>
                <a:spcPct val="115000"/>
              </a:lnSpc>
              <a:spcBef>
                <a:spcPts val="0"/>
              </a:spcBef>
              <a:spcAft>
                <a:spcPts val="0"/>
              </a:spcAft>
              <a:buSzPct val="100000"/>
              <a:buChar char="●"/>
            </a:pPr>
            <a:r>
              <a:rPr lang="es"/>
              <a:t>Contraseña: Prueba!123</a:t>
            </a:r>
            <a:endParaRPr/>
          </a:p>
          <a:p>
            <a:pPr indent="0" lvl="0" marL="0" rtl="0" algn="l">
              <a:lnSpc>
                <a:spcPct val="115000"/>
              </a:lnSpc>
              <a:spcBef>
                <a:spcPts val="1200"/>
              </a:spcBef>
              <a:spcAft>
                <a:spcPts val="1200"/>
              </a:spcAft>
              <a:buSzPct val="159998"/>
              <a:buNone/>
            </a:pPr>
            <a:r>
              <a:rPr b="1" lang="es"/>
              <a:t>Nota</a:t>
            </a:r>
            <a:r>
              <a:rPr lang="es"/>
              <a:t>: la contraseña la deben cambiar al ingresar por primera vez y completar su foto de perfil.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Comunicación</a:t>
            </a:r>
            <a:endParaRPr/>
          </a:p>
        </p:txBody>
      </p:sp>
      <p:sp>
        <p:nvSpPr>
          <p:cNvPr id="463" name="Google Shape;463;p6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Clr>
                <a:schemeClr val="dk1"/>
              </a:buClr>
              <a:buSzPct val="61109"/>
              <a:buFont typeface="Arial"/>
              <a:buNone/>
            </a:pPr>
            <a:r>
              <a:rPr lang="es"/>
              <a:t>Como se mencionó antes, el </a:t>
            </a:r>
            <a:r>
              <a:rPr b="1" lang="es"/>
              <a:t>Aula Virtual </a:t>
            </a:r>
            <a:r>
              <a:rPr lang="es"/>
              <a:t>es de uso obligatorio por lo que será nuestro principal medio de contacto. La información importante siempre irá por ahí, deberán revisar diariamente la </a:t>
            </a:r>
            <a:r>
              <a:rPr b="1" lang="es"/>
              <a:t>Cartelera de Novedades. </a:t>
            </a:r>
            <a:endParaRPr b="1"/>
          </a:p>
          <a:p>
            <a:pPr indent="0" lvl="0" marL="0" rtl="0" algn="l">
              <a:lnSpc>
                <a:spcPct val="115000"/>
              </a:lnSpc>
              <a:spcBef>
                <a:spcPts val="1200"/>
              </a:spcBef>
              <a:spcAft>
                <a:spcPts val="0"/>
              </a:spcAft>
              <a:buClr>
                <a:schemeClr val="dk1"/>
              </a:buClr>
              <a:buSzPct val="61109"/>
              <a:buFont typeface="Arial"/>
              <a:buNone/>
            </a:pPr>
            <a:r>
              <a:rPr lang="es"/>
              <a:t>Para crear comunidad entre los estudiantes utilizarán también </a:t>
            </a:r>
            <a:r>
              <a:rPr b="1" lang="es"/>
              <a:t>Discord</a:t>
            </a:r>
            <a:r>
              <a:rPr lang="es"/>
              <a:t>:</a:t>
            </a:r>
            <a:endParaRPr/>
          </a:p>
          <a:p>
            <a:pPr indent="0" lvl="0" marL="0" rtl="0" algn="l">
              <a:lnSpc>
                <a:spcPct val="115000"/>
              </a:lnSpc>
              <a:spcBef>
                <a:spcPts val="1200"/>
              </a:spcBef>
              <a:spcAft>
                <a:spcPts val="0"/>
              </a:spcAft>
              <a:buClr>
                <a:schemeClr val="dk1"/>
              </a:buClr>
              <a:buSzPct val="61109"/>
              <a:buFont typeface="Arial"/>
              <a:buNone/>
            </a:pPr>
            <a:r>
              <a:rPr lang="es"/>
              <a:t>Herramienta para intercambio de mensajes y materiales entre todos los integrantes del curso.</a:t>
            </a:r>
            <a:endParaRPr/>
          </a:p>
          <a:p>
            <a:pPr indent="0" lvl="0" marL="0" rtl="0" algn="l">
              <a:lnSpc>
                <a:spcPct val="115000"/>
              </a:lnSpc>
              <a:spcBef>
                <a:spcPts val="1200"/>
              </a:spcBef>
              <a:spcAft>
                <a:spcPts val="0"/>
              </a:spcAft>
              <a:buClr>
                <a:schemeClr val="dk1"/>
              </a:buClr>
              <a:buSzPct val="61109"/>
              <a:buFont typeface="Arial"/>
              <a:buNone/>
            </a:pPr>
            <a:r>
              <a:rPr lang="es"/>
              <a:t>Recibirán más adelante los datos para sumarse.</a:t>
            </a:r>
            <a:endParaRPr/>
          </a:p>
          <a:p>
            <a:pPr indent="0" lvl="0" marL="0" rtl="0" algn="l">
              <a:lnSpc>
                <a:spcPct val="115000"/>
              </a:lnSpc>
              <a:spcBef>
                <a:spcPts val="1200"/>
              </a:spcBef>
              <a:spcAft>
                <a:spcPts val="1200"/>
              </a:spcAft>
              <a:buSzPct val="108107"/>
              <a:buNone/>
            </a:pPr>
            <a:r>
              <a:rPr lang="es"/>
              <a:t>Se habilitará en las próximas semanas.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Evita que nuestros correos caigan en SPAM</a:t>
            </a:r>
            <a:endParaRPr/>
          </a:p>
        </p:txBody>
      </p:sp>
      <p:sp>
        <p:nvSpPr>
          <p:cNvPr id="469" name="Google Shape;469;p66"/>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Agregá @bue.edu.ar como remitente seguro en tu correo. </a:t>
            </a:r>
            <a:endParaRPr/>
          </a:p>
          <a:p>
            <a:pPr indent="-342900" lvl="0" marL="457200" rtl="0" algn="l">
              <a:spcBef>
                <a:spcPts val="0"/>
              </a:spcBef>
              <a:spcAft>
                <a:spcPts val="0"/>
              </a:spcAft>
              <a:buSzPts val="1800"/>
              <a:buChar char="●"/>
            </a:pPr>
            <a:r>
              <a:rPr lang="es"/>
              <a:t>Así te </a:t>
            </a:r>
            <a:r>
              <a:rPr lang="es"/>
              <a:t>aseguras</a:t>
            </a:r>
            <a:r>
              <a:rPr lang="es"/>
              <a:t> de recibir toda la información del programa sin problemas.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Validación de tu vacante</a:t>
            </a:r>
            <a:endParaRPr/>
          </a:p>
        </p:txBody>
      </p:sp>
      <p:sp>
        <p:nvSpPr>
          <p:cNvPr id="475" name="Google Shape;475;p6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Enviar al formulario de validación enviado por tu tutor/a:</a:t>
            </a:r>
            <a:endParaRPr/>
          </a:p>
          <a:p>
            <a:pPr indent="-342900" lvl="0" marL="457200" rtl="0" algn="l">
              <a:lnSpc>
                <a:spcPct val="115000"/>
              </a:lnSpc>
              <a:spcBef>
                <a:spcPts val="1200"/>
              </a:spcBef>
              <a:spcAft>
                <a:spcPts val="0"/>
              </a:spcAft>
              <a:buSzPts val="1800"/>
              <a:buChar char="●"/>
            </a:pPr>
            <a:r>
              <a:rPr lang="es"/>
              <a:t>Documento de identidad.</a:t>
            </a:r>
            <a:endParaRPr/>
          </a:p>
          <a:p>
            <a:pPr indent="-342900" lvl="0" marL="457200" rtl="0" algn="l">
              <a:lnSpc>
                <a:spcPct val="115000"/>
              </a:lnSpc>
              <a:spcBef>
                <a:spcPts val="0"/>
              </a:spcBef>
              <a:spcAft>
                <a:spcPts val="0"/>
              </a:spcAft>
              <a:buSzPts val="1800"/>
              <a:buChar char="●"/>
            </a:pPr>
            <a:r>
              <a:rPr lang="es"/>
              <a:t>Título secundario completo o superior. </a:t>
            </a:r>
            <a:endParaRPr/>
          </a:p>
          <a:p>
            <a:pPr indent="-317500" lvl="1" marL="914400" rtl="0" algn="l">
              <a:lnSpc>
                <a:spcPct val="115000"/>
              </a:lnSpc>
              <a:spcBef>
                <a:spcPts val="0"/>
              </a:spcBef>
              <a:spcAft>
                <a:spcPts val="0"/>
              </a:spcAft>
              <a:buSzPts val="1400"/>
              <a:buChar char="○"/>
            </a:pPr>
            <a:r>
              <a:rPr lang="es"/>
              <a:t>Los estudiantes provenientes del extranjero no tienen que legalizar el título.</a:t>
            </a:r>
            <a:endParaRPr/>
          </a:p>
          <a:p>
            <a:pPr indent="-317500" lvl="1" marL="914400" rtl="0" algn="l">
              <a:lnSpc>
                <a:spcPct val="115000"/>
              </a:lnSpc>
              <a:spcBef>
                <a:spcPts val="0"/>
              </a:spcBef>
              <a:spcAft>
                <a:spcPts val="0"/>
              </a:spcAft>
              <a:buSzPts val="1400"/>
              <a:buChar char="○"/>
            </a:pPr>
            <a:r>
              <a:rPr lang="es"/>
              <a:t>Si tienen materias previas, lamentablemente no podrán cursar.</a:t>
            </a:r>
            <a:endParaRPr/>
          </a:p>
          <a:p>
            <a:pPr indent="-342900" lvl="0" marL="457200" rtl="0" algn="l">
              <a:lnSpc>
                <a:spcPct val="115000"/>
              </a:lnSpc>
              <a:spcBef>
                <a:spcPts val="0"/>
              </a:spcBef>
              <a:spcAft>
                <a:spcPts val="0"/>
              </a:spcAft>
              <a:buSzPts val="1800"/>
              <a:buChar char="●"/>
            </a:pPr>
            <a:r>
              <a:rPr lang="es"/>
              <a:t>Deben ser mayores de 18 años.</a:t>
            </a:r>
            <a:endParaRPr/>
          </a:p>
          <a:p>
            <a:pPr indent="-342900" lvl="0" marL="457200" rtl="0" algn="l">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s"/>
              <a:t>Ejercicio </a:t>
            </a:r>
            <a:endParaRPr/>
          </a:p>
          <a:p>
            <a:pPr indent="0" lvl="0" marL="0" rtl="0" algn="ctr">
              <a:lnSpc>
                <a:spcPct val="100000"/>
              </a:lnSpc>
              <a:spcBef>
                <a:spcPts val="0"/>
              </a:spcBef>
              <a:spcAft>
                <a:spcPts val="0"/>
              </a:spcAft>
              <a:buSzPts val="3800"/>
              <a:buNone/>
            </a:pPr>
            <a:r>
              <a:rPr lang="es"/>
              <a:t>Clase 0</a:t>
            </a:r>
            <a:endParaRPr/>
          </a:p>
        </p:txBody>
      </p:sp>
      <p:sp>
        <p:nvSpPr>
          <p:cNvPr id="481" name="Google Shape;481;p68"/>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s"/>
              <a:t>¿Qué crees que es Full Stack?</a:t>
            </a:r>
            <a:endParaRPr/>
          </a:p>
          <a:p>
            <a:pPr indent="0" lvl="0" marL="0" rtl="0" algn="ctr">
              <a:lnSpc>
                <a:spcPct val="100000"/>
              </a:lnSpc>
              <a:spcBef>
                <a:spcPts val="0"/>
              </a:spcBef>
              <a:spcAft>
                <a:spcPts val="0"/>
              </a:spcAft>
              <a:buSzPts val="2100"/>
              <a:buNone/>
            </a:pPr>
            <a:r>
              <a:rPr lang="es"/>
              <a:t>(nube de tags)</a:t>
            </a:r>
            <a:endParaRPr/>
          </a:p>
        </p:txBody>
      </p:sp>
      <p:pic>
        <p:nvPicPr>
          <p:cNvPr id="482" name="Google Shape;482;p68"/>
          <p:cNvPicPr preferRelativeResize="0"/>
          <p:nvPr/>
        </p:nvPicPr>
        <p:blipFill>
          <a:blip r:embed="rId3">
            <a:alphaModFix/>
          </a:blip>
          <a:stretch>
            <a:fillRect/>
          </a:stretch>
        </p:blipFill>
        <p:spPr>
          <a:xfrm>
            <a:off x="4572000" y="1201450"/>
            <a:ext cx="4528499" cy="25319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9"/>
          <p:cNvSpPr txBox="1"/>
          <p:nvPr>
            <p:ph idx="1" type="body"/>
          </p:nvPr>
        </p:nvSpPr>
        <p:spPr>
          <a:xfrm>
            <a:off x="1154641" y="1715975"/>
            <a:ext cx="8203800" cy="148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000"/>
              <a:buNone/>
            </a:pPr>
            <a:r>
              <a:rPr b="1" lang="es" sz="2400"/>
              <a:t>Aprender a programar es aprender a pensar.</a:t>
            </a:r>
            <a:endParaRPr b="1" sz="2400"/>
          </a:p>
        </p:txBody>
      </p:sp>
      <p:sp>
        <p:nvSpPr>
          <p:cNvPr id="488" name="Google Shape;488;p69"/>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Bienvenida</a:t>
            </a:r>
            <a:endParaRPr b="1"/>
          </a:p>
          <a:p>
            <a:pPr indent="0" lvl="0" marL="0" rtl="0" algn="l">
              <a:lnSpc>
                <a:spcPct val="100000"/>
              </a:lnSpc>
              <a:spcBef>
                <a:spcPts val="0"/>
              </a:spcBef>
              <a:spcAft>
                <a:spcPts val="0"/>
              </a:spcAft>
              <a:buSzPts val="1000"/>
              <a:buNone/>
            </a:pPr>
            <a:r>
              <a:t/>
            </a:r>
            <a:endParaRPr/>
          </a:p>
          <a:p>
            <a:pPr indent="-292100" lvl="0" marL="457200" rtl="0" algn="l">
              <a:lnSpc>
                <a:spcPct val="100000"/>
              </a:lnSpc>
              <a:spcBef>
                <a:spcPts val="0"/>
              </a:spcBef>
              <a:spcAft>
                <a:spcPts val="0"/>
              </a:spcAft>
              <a:buSzPts val="1000"/>
              <a:buChar char="●"/>
            </a:pPr>
            <a:r>
              <a:rPr lang="es"/>
              <a:t>¿Qué es Codo a Codo?</a:t>
            </a:r>
            <a:endParaRPr/>
          </a:p>
          <a:p>
            <a:pPr indent="-292100" lvl="0" marL="457200" rtl="0" algn="l">
              <a:lnSpc>
                <a:spcPct val="100000"/>
              </a:lnSpc>
              <a:spcBef>
                <a:spcPts val="0"/>
              </a:spcBef>
              <a:spcAft>
                <a:spcPts val="0"/>
              </a:spcAft>
              <a:buSzPts val="1000"/>
              <a:buChar char="●"/>
            </a:pPr>
            <a:r>
              <a:rPr lang="es"/>
              <a:t>Carreras IT </a:t>
            </a:r>
            <a:endParaRPr/>
          </a:p>
          <a:p>
            <a:pPr indent="-292100" lvl="0" marL="457200" rtl="0" algn="l">
              <a:lnSpc>
                <a:spcPct val="100000"/>
              </a:lnSpc>
              <a:spcBef>
                <a:spcPts val="0"/>
              </a:spcBef>
              <a:spcAft>
                <a:spcPts val="0"/>
              </a:spcAft>
              <a:buSzPts val="1000"/>
              <a:buChar char="●"/>
            </a:pPr>
            <a:r>
              <a:rPr lang="es"/>
              <a:t>Aula Virtual</a:t>
            </a:r>
            <a:endParaRPr/>
          </a:p>
          <a:p>
            <a:pPr indent="-292100" lvl="0" marL="457200" rtl="0" algn="l">
              <a:lnSpc>
                <a:spcPct val="100000"/>
              </a:lnSpc>
              <a:spcBef>
                <a:spcPts val="0"/>
              </a:spcBef>
              <a:spcAft>
                <a:spcPts val="0"/>
              </a:spcAft>
              <a:buSzPts val="1000"/>
              <a:buChar char="●"/>
            </a:pPr>
            <a:r>
              <a:rPr lang="es"/>
              <a:t>Información del curso</a:t>
            </a:r>
            <a:endParaRPr/>
          </a:p>
          <a:p>
            <a:pPr indent="-292100" lvl="0" marL="457200" rtl="0" algn="l">
              <a:lnSpc>
                <a:spcPct val="100000"/>
              </a:lnSpc>
              <a:spcBef>
                <a:spcPts val="0"/>
              </a:spcBef>
              <a:spcAft>
                <a:spcPts val="0"/>
              </a:spcAft>
              <a:buSzPts val="1000"/>
              <a:buChar char="●"/>
            </a:pPr>
            <a:r>
              <a:rPr lang="es"/>
              <a:t>Actividad</a:t>
            </a:r>
            <a:endParaRPr/>
          </a:p>
          <a:p>
            <a:pPr indent="0" lvl="0" marL="0" rtl="0" algn="l">
              <a:lnSpc>
                <a:spcPct val="100000"/>
              </a:lnSpc>
              <a:spcBef>
                <a:spcPts val="0"/>
              </a:spcBef>
              <a:spcAft>
                <a:spcPts val="0"/>
              </a:spcAft>
              <a:buSzPts val="1000"/>
              <a:buNone/>
            </a:pPr>
            <a:r>
              <a:t/>
            </a:r>
            <a:endParaRPr/>
          </a:p>
        </p:txBody>
      </p:sp>
      <p:sp>
        <p:nvSpPr>
          <p:cNvPr id="328" name="Google Shape;328;p44"/>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CLASE </a:t>
            </a:r>
            <a:r>
              <a:rPr b="1" lang="es"/>
              <a:t> 1 - Herramientas e Instalaciones Necesarias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Instalaciones necesarias para el curso.</a:t>
            </a:r>
            <a:endParaRPr/>
          </a:p>
          <a:p>
            <a:pPr indent="-292100" lvl="0" marL="457200" rtl="0" algn="l">
              <a:lnSpc>
                <a:spcPct val="100000"/>
              </a:lnSpc>
              <a:spcBef>
                <a:spcPts val="0"/>
              </a:spcBef>
              <a:spcAft>
                <a:spcPts val="0"/>
              </a:spcAft>
              <a:buSzPts val="1000"/>
              <a:buChar char="●"/>
            </a:pPr>
            <a:r>
              <a:rPr lang="es"/>
              <a:t>Herramientas de trabajo.</a:t>
            </a:r>
            <a:endParaRPr/>
          </a:p>
          <a:p>
            <a:pPr indent="-292100" lvl="0" marL="457200" rtl="0" algn="l">
              <a:lnSpc>
                <a:spcPct val="100000"/>
              </a:lnSpc>
              <a:spcBef>
                <a:spcPts val="0"/>
              </a:spcBef>
              <a:spcAft>
                <a:spcPts val="0"/>
              </a:spcAft>
              <a:buSzPts val="1000"/>
              <a:buChar char="●"/>
            </a:pPr>
            <a:r>
              <a:rPr lang="es"/>
              <a:t>Entorno de Desarrollo.</a:t>
            </a:r>
            <a:endParaRPr/>
          </a:p>
          <a:p>
            <a:pPr indent="-292100" lvl="0" marL="457200" rtl="0" algn="l">
              <a:lnSpc>
                <a:spcPct val="100000"/>
              </a:lnSpc>
              <a:spcBef>
                <a:spcPts val="0"/>
              </a:spcBef>
              <a:spcAft>
                <a:spcPts val="0"/>
              </a:spcAft>
              <a:buSzPts val="1000"/>
              <a:buChar char="●"/>
            </a:pPr>
            <a:r>
              <a:rPr lang="es"/>
              <a:t>Sistemas de Repositorios en la Nube.</a:t>
            </a:r>
            <a:endParaRPr/>
          </a:p>
        </p:txBody>
      </p:sp>
      <p:sp>
        <p:nvSpPr>
          <p:cNvPr id="329" name="Google Shape;329;p44"/>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0"/>
              <a:buNone/>
            </a:pPr>
            <a:r>
              <a:rPr lang="es"/>
              <a:t>Clase 00</a:t>
            </a:r>
            <a:endParaRPr/>
          </a:p>
        </p:txBody>
      </p:sp>
      <p:sp>
        <p:nvSpPr>
          <p:cNvPr id="330" name="Google Shape;330;p44"/>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0"/>
              <a:buNone/>
            </a:pPr>
            <a:r>
              <a:rPr lang="es"/>
              <a:t>Clase 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1"/>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Sobre Codo a Codo 4.0</a:t>
            </a:r>
            <a:endParaRPr/>
          </a:p>
        </p:txBody>
      </p:sp>
      <p:sp>
        <p:nvSpPr>
          <p:cNvPr id="336" name="Google Shape;336;p4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
              <a:t>Preparamos a los/as estudiantes para la demanda de las empresas más innovadoras del área de IT.</a:t>
            </a:r>
            <a:endParaRPr/>
          </a:p>
          <a:p>
            <a:pPr indent="0" lvl="0" marL="0" rtl="0" algn="l">
              <a:lnSpc>
                <a:spcPct val="100000"/>
              </a:lnSpc>
              <a:spcBef>
                <a:spcPts val="0"/>
              </a:spcBef>
              <a:spcAft>
                <a:spcPts val="0"/>
              </a:spcAft>
              <a:buSzPts val="1700"/>
              <a:buNone/>
            </a:pPr>
            <a:r>
              <a:t/>
            </a:r>
            <a:endParaRPr/>
          </a:p>
          <a:p>
            <a:pPr indent="0" lvl="0" marL="0" rtl="0" algn="l">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Objetivo</a:t>
            </a:r>
            <a:endParaRPr/>
          </a:p>
        </p:txBody>
      </p:sp>
      <p:sp>
        <p:nvSpPr>
          <p:cNvPr id="342" name="Google Shape;342;p46"/>
          <p:cNvSpPr txBox="1"/>
          <p:nvPr>
            <p:ph idx="1" type="body"/>
          </p:nvPr>
        </p:nvSpPr>
        <p:spPr>
          <a:xfrm>
            <a:off x="423300" y="1616301"/>
            <a:ext cx="8280000" cy="2014800"/>
          </a:xfrm>
          <a:prstGeom prst="rect">
            <a:avLst/>
          </a:prstGeom>
          <a:noFill/>
          <a:ln>
            <a:noFill/>
          </a:ln>
        </p:spPr>
        <p:txBody>
          <a:bodyPr anchorCtr="0" anchor="t" bIns="91425" lIns="91425" spcFirstLastPara="1" rIns="91425" wrap="square" tIns="91425">
            <a:normAutofit lnSpcReduction="20000"/>
          </a:bodyPr>
          <a:lstStyle/>
          <a:p>
            <a:pPr indent="0" lvl="0" marL="114300" rtl="0" algn="ctr">
              <a:lnSpc>
                <a:spcPct val="115000"/>
              </a:lnSpc>
              <a:spcBef>
                <a:spcPts val="0"/>
              </a:spcBef>
              <a:spcAft>
                <a:spcPts val="0"/>
              </a:spcAft>
              <a:buSzPts val="1800"/>
              <a:buNone/>
            </a:pPr>
            <a:r>
              <a:rPr b="1" lang="es" sz="3200"/>
              <a:t>Brindar herramientas que </a:t>
            </a:r>
            <a:endParaRPr b="1" sz="3200"/>
          </a:p>
          <a:p>
            <a:pPr indent="0" lvl="0" marL="114300" rtl="0" algn="ctr">
              <a:lnSpc>
                <a:spcPct val="115000"/>
              </a:lnSpc>
              <a:spcBef>
                <a:spcPts val="0"/>
              </a:spcBef>
              <a:spcAft>
                <a:spcPts val="0"/>
              </a:spcAft>
              <a:buSzPts val="1800"/>
              <a:buNone/>
            </a:pPr>
            <a:r>
              <a:rPr b="1" lang="es" sz="3200"/>
              <a:t>faciliten la inserción laboral en el </a:t>
            </a:r>
            <a:endParaRPr b="1" sz="3200"/>
          </a:p>
          <a:p>
            <a:pPr indent="0" lvl="0" marL="114300" rtl="0" algn="ctr">
              <a:lnSpc>
                <a:spcPct val="115000"/>
              </a:lnSpc>
              <a:spcBef>
                <a:spcPts val="0"/>
              </a:spcBef>
              <a:spcAft>
                <a:spcPts val="0"/>
              </a:spcAft>
              <a:buSzPts val="1800"/>
              <a:buNone/>
            </a:pPr>
            <a:r>
              <a:rPr b="1" lang="es" sz="3200"/>
              <a:t>sector Informática (IT).</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Ofrecemos 7 opciones de aprendizaje</a:t>
            </a:r>
            <a:endParaRPr/>
          </a:p>
        </p:txBody>
      </p:sp>
      <p:sp>
        <p:nvSpPr>
          <p:cNvPr id="348" name="Google Shape;348;p4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s">
                <a:solidFill>
                  <a:schemeClr val="dk1"/>
                </a:solidFill>
              </a:rPr>
              <a:t>Full Stack Python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s">
                <a:solidFill>
                  <a:schemeClr val="dk1"/>
                </a:solidFill>
              </a:rPr>
              <a:t>Full Stack Java</a:t>
            </a:r>
            <a:endParaRPr b="1">
              <a:solidFill>
                <a:schemeClr val="dk1"/>
              </a:solidFill>
            </a:endParaRPr>
          </a:p>
          <a:p>
            <a:pPr indent="-342900" lvl="0" marL="457200" rtl="0" algn="l">
              <a:lnSpc>
                <a:spcPct val="115000"/>
              </a:lnSpc>
              <a:spcBef>
                <a:spcPts val="0"/>
              </a:spcBef>
              <a:spcAft>
                <a:spcPts val="0"/>
              </a:spcAft>
              <a:buSzPts val="1800"/>
              <a:buChar char="●"/>
            </a:pPr>
            <a:r>
              <a:rPr lang="es"/>
              <a:t>Full Stack Node.js</a:t>
            </a:r>
            <a:endParaRPr/>
          </a:p>
          <a:p>
            <a:pPr indent="-342900" lvl="0" marL="457200" rtl="0" algn="l">
              <a:lnSpc>
                <a:spcPct val="115000"/>
              </a:lnSpc>
              <a:spcBef>
                <a:spcPts val="0"/>
              </a:spcBef>
              <a:spcAft>
                <a:spcPts val="0"/>
              </a:spcAft>
              <a:buSzPts val="1800"/>
              <a:buChar char="●"/>
            </a:pPr>
            <a:r>
              <a:rPr lang="es"/>
              <a:t>Full Stack PHP</a:t>
            </a:r>
            <a:endParaRPr/>
          </a:p>
          <a:p>
            <a:pPr indent="-342900" lvl="0" marL="457200" rtl="0" algn="l">
              <a:lnSpc>
                <a:spcPct val="115000"/>
              </a:lnSpc>
              <a:spcBef>
                <a:spcPts val="0"/>
              </a:spcBef>
              <a:spcAft>
                <a:spcPts val="0"/>
              </a:spcAft>
              <a:buSzPts val="1800"/>
              <a:buChar char="●"/>
            </a:pPr>
            <a:r>
              <a:rPr lang="es"/>
              <a:t>Diseño UX/UI</a:t>
            </a:r>
            <a:endParaRPr/>
          </a:p>
          <a:p>
            <a:pPr indent="-342900" lvl="0" marL="457200" rtl="0" algn="l">
              <a:lnSpc>
                <a:spcPct val="115000"/>
              </a:lnSpc>
              <a:spcBef>
                <a:spcPts val="0"/>
              </a:spcBef>
              <a:spcAft>
                <a:spcPts val="0"/>
              </a:spcAft>
              <a:buSzPts val="1800"/>
              <a:buChar char="●"/>
            </a:pPr>
            <a:r>
              <a:rPr lang="es"/>
              <a:t>Testing &amp; QA</a:t>
            </a:r>
            <a:endParaRPr b="1">
              <a:solidFill>
                <a:srgbClr val="7685E6"/>
              </a:solidFill>
            </a:endParaRPr>
          </a:p>
          <a:p>
            <a:pPr indent="-342900" lvl="0" marL="457200" rtl="0" algn="l">
              <a:lnSpc>
                <a:spcPct val="115000"/>
              </a:lnSpc>
              <a:spcBef>
                <a:spcPts val="0"/>
              </a:spcBef>
              <a:spcAft>
                <a:spcPts val="0"/>
              </a:spcAft>
              <a:buSzPts val="1800"/>
              <a:buChar char="●"/>
            </a:pPr>
            <a:r>
              <a:rPr lang="es"/>
              <a:t>Big Data/Ciencia de Datos</a:t>
            </a:r>
            <a:endParaRPr/>
          </a:p>
          <a:p>
            <a:pPr indent="0" lvl="0" marL="0" rtl="0" algn="l">
              <a:lnSpc>
                <a:spcPct val="115000"/>
              </a:lnSpc>
              <a:spcBef>
                <a:spcPts val="1200"/>
              </a:spcBef>
              <a:spcAft>
                <a:spcPts val="1200"/>
              </a:spcAft>
              <a:buSzPts val="1800"/>
              <a:buNone/>
            </a:pPr>
            <a:r>
              <a:rPr lang="es"/>
              <a:t>Los cursos son </a:t>
            </a:r>
            <a:r>
              <a:rPr b="1" lang="es"/>
              <a:t>gratuitos</a:t>
            </a:r>
            <a:r>
              <a:rPr lang="es"/>
              <a:t> y tienen una duración de </a:t>
            </a:r>
            <a:r>
              <a:rPr b="1" lang="es"/>
              <a:t>20 semanas</a:t>
            </a: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Novedades</a:t>
            </a:r>
            <a:endParaRPr/>
          </a:p>
        </p:txBody>
      </p:sp>
      <p:sp>
        <p:nvSpPr>
          <p:cNvPr id="354" name="Google Shape;354;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t>Programación Inicial:</a:t>
            </a:r>
            <a:endParaRPr b="1"/>
          </a:p>
          <a:p>
            <a:pPr indent="-317500" lvl="0" marL="457200" rtl="0" algn="l">
              <a:lnSpc>
                <a:spcPct val="115000"/>
              </a:lnSpc>
              <a:spcBef>
                <a:spcPts val="1200"/>
              </a:spcBef>
              <a:spcAft>
                <a:spcPts val="0"/>
              </a:spcAft>
              <a:buSzPts val="1400"/>
              <a:buChar char="●"/>
            </a:pPr>
            <a:r>
              <a:rPr lang="es"/>
              <a:t>Codo a Codo Inicial</a:t>
            </a:r>
            <a:endParaRPr/>
          </a:p>
          <a:p>
            <a:pPr indent="0" lvl="0" marL="0" rtl="0" algn="l">
              <a:lnSpc>
                <a:spcPct val="115000"/>
              </a:lnSpc>
              <a:spcBef>
                <a:spcPts val="1200"/>
              </a:spcBef>
              <a:spcAft>
                <a:spcPts val="0"/>
              </a:spcAft>
              <a:buSzPts val="1400"/>
              <a:buNone/>
            </a:pPr>
            <a:r>
              <a:rPr b="1" lang="es" sz="1300"/>
              <a:t>Cursos avanzados exclusivo para egresados Full Stack:</a:t>
            </a:r>
            <a:endParaRPr b="1" sz="1300"/>
          </a:p>
          <a:p>
            <a:pPr indent="-317500" lvl="0" marL="457200" rtl="0" algn="l">
              <a:lnSpc>
                <a:spcPct val="115000"/>
              </a:lnSpc>
              <a:spcBef>
                <a:spcPts val="1200"/>
              </a:spcBef>
              <a:spcAft>
                <a:spcPts val="0"/>
              </a:spcAft>
              <a:buSzPts val="1400"/>
              <a:buChar char="●"/>
            </a:pPr>
            <a:r>
              <a:rPr lang="es"/>
              <a:t>Spring</a:t>
            </a:r>
            <a:endParaRPr/>
          </a:p>
          <a:p>
            <a:pPr indent="-317500" lvl="0" marL="457200" rtl="0" algn="l">
              <a:lnSpc>
                <a:spcPct val="115000"/>
              </a:lnSpc>
              <a:spcBef>
                <a:spcPts val="0"/>
              </a:spcBef>
              <a:spcAft>
                <a:spcPts val="0"/>
              </a:spcAft>
              <a:buSzPts val="1400"/>
              <a:buChar char="●"/>
            </a:pPr>
            <a:r>
              <a:rPr lang="es"/>
              <a:t>Django</a:t>
            </a:r>
            <a:endParaRPr/>
          </a:p>
          <a:p>
            <a:pPr indent="-317500" lvl="0" marL="457200" rtl="0" algn="l">
              <a:lnSpc>
                <a:spcPct val="115000"/>
              </a:lnSpc>
              <a:spcBef>
                <a:spcPts val="0"/>
              </a:spcBef>
              <a:spcAft>
                <a:spcPts val="0"/>
              </a:spcAft>
              <a:buSzPts val="1400"/>
              <a:buChar char="●"/>
            </a:pPr>
            <a:r>
              <a:rPr lang="es"/>
              <a:t>React</a:t>
            </a:r>
            <a:endParaRPr/>
          </a:p>
          <a:p>
            <a:pPr indent="-317500" lvl="0" marL="457200" rtl="0" algn="l">
              <a:lnSpc>
                <a:spcPct val="115000"/>
              </a:lnSpc>
              <a:spcBef>
                <a:spcPts val="0"/>
              </a:spcBef>
              <a:spcAft>
                <a:spcPts val="0"/>
              </a:spcAft>
              <a:buSzPts val="1400"/>
              <a:buChar char="●"/>
            </a:pPr>
            <a:r>
              <a:rPr lang="es"/>
              <a:t>Unity</a:t>
            </a:r>
            <a:endParaRPr/>
          </a:p>
          <a:p>
            <a:pPr indent="0" lvl="0" marL="0" rtl="0" algn="l">
              <a:lnSpc>
                <a:spcPct val="115000"/>
              </a:lnSpc>
              <a:spcBef>
                <a:spcPts val="1200"/>
              </a:spcBef>
              <a:spcAft>
                <a:spcPts val="0"/>
              </a:spcAft>
              <a:buSzPts val="1400"/>
              <a:buNone/>
            </a:pPr>
            <a:r>
              <a:t/>
            </a:r>
            <a:endParaRPr b="1"/>
          </a:p>
          <a:p>
            <a:pPr indent="0" lvl="0" marL="0" rtl="0" algn="l">
              <a:lnSpc>
                <a:spcPct val="115000"/>
              </a:lnSpc>
              <a:spcBef>
                <a:spcPts val="1200"/>
              </a:spcBef>
              <a:spcAft>
                <a:spcPts val="1200"/>
              </a:spcAft>
              <a:buSzPts val="1400"/>
              <a:buNone/>
            </a:pPr>
            <a:r>
              <a:rPr b="1" lang="es"/>
              <a:t>Animate a hacer carrera en Codo</a:t>
            </a:r>
            <a:endParaRPr b="1"/>
          </a:p>
        </p:txBody>
      </p:sp>
      <p:pic>
        <p:nvPicPr>
          <p:cNvPr id="355" name="Google Shape;355;p48"/>
          <p:cNvPicPr preferRelativeResize="0"/>
          <p:nvPr/>
        </p:nvPicPr>
        <p:blipFill rotWithShape="1">
          <a:blip r:embed="rId3">
            <a:alphaModFix/>
          </a:blip>
          <a:srcRect b="0" l="0" r="0" t="0"/>
          <a:stretch/>
        </p:blipFill>
        <p:spPr>
          <a:xfrm>
            <a:off x="5130200" y="959525"/>
            <a:ext cx="3224424" cy="3224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Más información</a:t>
            </a:r>
            <a:endParaRPr/>
          </a:p>
        </p:txBody>
      </p:sp>
      <p:sp>
        <p:nvSpPr>
          <p:cNvPr id="361" name="Google Shape;361;p4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
              <a:t>Sitio oficial:</a:t>
            </a:r>
            <a:r>
              <a:rPr lang="es"/>
              <a:t> </a:t>
            </a:r>
            <a:r>
              <a:rPr lang="es" u="sng">
                <a:solidFill>
                  <a:schemeClr val="hlink"/>
                </a:solidFill>
                <a:hlinkClick r:id="rId3"/>
              </a:rPr>
              <a:t>https://agenciadeaprendizaje.bue.edu.ar/codo-a-codo/</a:t>
            </a:r>
            <a:r>
              <a:rPr lang="es"/>
              <a:t>  </a:t>
            </a:r>
            <a:endParaRPr/>
          </a:p>
          <a:p>
            <a:pPr indent="0" lvl="0" marL="0" rtl="0" algn="l">
              <a:lnSpc>
                <a:spcPct val="115000"/>
              </a:lnSpc>
              <a:spcBef>
                <a:spcPts val="1200"/>
              </a:spcBef>
              <a:spcAft>
                <a:spcPts val="0"/>
              </a:spcAft>
              <a:buSzPts val="1800"/>
              <a:buNone/>
            </a:pPr>
            <a:r>
              <a:rPr lang="es"/>
              <a:t> </a:t>
            </a:r>
            <a:endParaRPr/>
          </a:p>
          <a:p>
            <a:pPr indent="-342900" lvl="0" marL="457200" rtl="0" algn="l">
              <a:lnSpc>
                <a:spcPct val="115000"/>
              </a:lnSpc>
              <a:spcBef>
                <a:spcPts val="1200"/>
              </a:spcBef>
              <a:spcAft>
                <a:spcPts val="0"/>
              </a:spcAft>
              <a:buSzPts val="1800"/>
              <a:buChar char="●"/>
            </a:pPr>
            <a:r>
              <a:rPr b="1" lang="es"/>
              <a:t>Preguntas frecuentes:</a:t>
            </a:r>
            <a:r>
              <a:rPr lang="es"/>
              <a:t> </a:t>
            </a:r>
            <a:r>
              <a:rPr lang="es" sz="1550" u="sng">
                <a:solidFill>
                  <a:schemeClr val="hlink"/>
                </a:solidFill>
                <a:hlinkClick r:id="rId4"/>
              </a:rPr>
              <a:t>https://www.buenosaires.gob.ar/educacion/codoacodo/preguntas-frecuentes</a:t>
            </a:r>
            <a:r>
              <a:rPr lang="es" sz="1550"/>
              <a:t> </a:t>
            </a:r>
            <a:endParaRPr sz="155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Requisitos y Modalidad</a:t>
            </a:r>
            <a:endParaRPr/>
          </a:p>
        </p:txBody>
      </p:sp>
      <p:sp>
        <p:nvSpPr>
          <p:cNvPr id="367" name="Google Shape;367;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800"/>
              <a:t>Requisitos</a:t>
            </a:r>
            <a:endParaRPr b="1" sz="1800"/>
          </a:p>
          <a:p>
            <a:pPr indent="-342900" lvl="0" marL="457200" rtl="0" algn="l">
              <a:lnSpc>
                <a:spcPct val="115000"/>
              </a:lnSpc>
              <a:spcBef>
                <a:spcPts val="1200"/>
              </a:spcBef>
              <a:spcAft>
                <a:spcPts val="0"/>
              </a:spcAft>
              <a:buSzPts val="1800"/>
              <a:buChar char="●"/>
            </a:pPr>
            <a:r>
              <a:rPr lang="es" sz="1800"/>
              <a:t>Nivel inicial en programación</a:t>
            </a:r>
            <a:endParaRPr sz="1800"/>
          </a:p>
          <a:p>
            <a:pPr indent="-342900" lvl="0" marL="457200" rtl="0" algn="l">
              <a:lnSpc>
                <a:spcPct val="115000"/>
              </a:lnSpc>
              <a:spcBef>
                <a:spcPts val="0"/>
              </a:spcBef>
              <a:spcAft>
                <a:spcPts val="0"/>
              </a:spcAft>
              <a:buSzPts val="1800"/>
              <a:buChar char="●"/>
            </a:pPr>
            <a:r>
              <a:rPr lang="es" sz="1800"/>
              <a:t>Nivel básico de inglés</a:t>
            </a:r>
            <a:endParaRPr sz="1800"/>
          </a:p>
          <a:p>
            <a:pPr indent="-342900" lvl="0" marL="457200" rtl="0" algn="l">
              <a:lnSpc>
                <a:spcPct val="115000"/>
              </a:lnSpc>
              <a:spcBef>
                <a:spcPts val="0"/>
              </a:spcBef>
              <a:spcAft>
                <a:spcPts val="0"/>
              </a:spcAft>
              <a:buSzPts val="1800"/>
              <a:buChar char="●"/>
            </a:pPr>
            <a:r>
              <a:rPr lang="es" sz="1800"/>
              <a:t>Mayor de 18 años</a:t>
            </a:r>
            <a:endParaRPr sz="1800"/>
          </a:p>
          <a:p>
            <a:pPr indent="-342900" lvl="0" marL="457200" rtl="0" algn="l">
              <a:lnSpc>
                <a:spcPct val="115000"/>
              </a:lnSpc>
              <a:spcBef>
                <a:spcPts val="0"/>
              </a:spcBef>
              <a:spcAft>
                <a:spcPts val="0"/>
              </a:spcAft>
              <a:buSzPts val="1800"/>
              <a:buChar char="●"/>
            </a:pPr>
            <a:r>
              <a:rPr lang="es" sz="1800"/>
              <a:t>Título secundario (se pedirá documentación)</a:t>
            </a:r>
            <a:endParaRPr sz="1800"/>
          </a:p>
          <a:p>
            <a:pPr indent="0" lvl="0" marL="139700" rtl="0" algn="l">
              <a:lnSpc>
                <a:spcPct val="115000"/>
              </a:lnSpc>
              <a:spcBef>
                <a:spcPts val="0"/>
              </a:spcBef>
              <a:spcAft>
                <a:spcPts val="0"/>
              </a:spcAft>
              <a:buSzPts val="1400"/>
              <a:buNone/>
            </a:pPr>
            <a:r>
              <a:t/>
            </a:r>
            <a:endParaRPr/>
          </a:p>
        </p:txBody>
      </p:sp>
      <p:sp>
        <p:nvSpPr>
          <p:cNvPr id="368" name="Google Shape;368;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Clr>
                <a:schemeClr val="dk1"/>
              </a:buClr>
              <a:buSzPct val="57894"/>
              <a:buFont typeface="Arial"/>
              <a:buNone/>
            </a:pPr>
            <a:r>
              <a:rPr b="1" lang="es" sz="1900"/>
              <a:t>Modalidad Virtual</a:t>
            </a:r>
            <a:endParaRPr b="1" sz="1900"/>
          </a:p>
          <a:p>
            <a:pPr indent="0" lvl="0" marL="0" rtl="0" algn="l">
              <a:lnSpc>
                <a:spcPct val="115000"/>
              </a:lnSpc>
              <a:spcBef>
                <a:spcPts val="1200"/>
              </a:spcBef>
              <a:spcAft>
                <a:spcPts val="0"/>
              </a:spcAft>
              <a:buClr>
                <a:schemeClr val="dk1"/>
              </a:buClr>
              <a:buSzPct val="57894"/>
              <a:buFont typeface="Arial"/>
              <a:buNone/>
            </a:pPr>
            <a:r>
              <a:rPr lang="es" sz="1900"/>
              <a:t>Se dictarán 2 clases por semana con un/a docente en línea de una duración de 90 minutos cada una.</a:t>
            </a:r>
            <a:endParaRPr sz="1900"/>
          </a:p>
          <a:p>
            <a:pPr indent="0" lvl="0" marL="0" rtl="0" algn="l">
              <a:lnSpc>
                <a:spcPct val="115000"/>
              </a:lnSpc>
              <a:spcBef>
                <a:spcPts val="1200"/>
              </a:spcBef>
              <a:spcAft>
                <a:spcPts val="0"/>
              </a:spcAft>
              <a:buClr>
                <a:schemeClr val="dk1"/>
              </a:buClr>
              <a:buSzPct val="57894"/>
              <a:buFont typeface="Arial"/>
              <a:buNone/>
            </a:pPr>
            <a:r>
              <a:rPr lang="es" sz="1900"/>
              <a:t>Las ejercitaciones, actividades y/o consultas se desarrollarán dentro de la plataforma donde encontrarás todo lo necesario para tu formación: foros, material teórico y acompañamiento docente y pedagógico.</a:t>
            </a:r>
            <a:endParaRPr sz="1900"/>
          </a:p>
          <a:p>
            <a:pPr indent="0" lvl="0" marL="0" rtl="0" algn="l">
              <a:lnSpc>
                <a:spcPct val="115000"/>
              </a:lnSpc>
              <a:spcBef>
                <a:spcPts val="1200"/>
              </a:spcBef>
              <a:spcAft>
                <a:spcPts val="0"/>
              </a:spcAft>
              <a:buClr>
                <a:schemeClr val="dk1"/>
              </a:buClr>
              <a:buSzPct val="78571"/>
              <a:buFont typeface="Arial"/>
              <a:buNone/>
            </a:pPr>
            <a:r>
              <a:t/>
            </a:r>
            <a:endParaRPr/>
          </a:p>
          <a:p>
            <a:pPr indent="0" lvl="0" marL="0" rtl="0" algn="l">
              <a:lnSpc>
                <a:spcPct val="115000"/>
              </a:lnSpc>
              <a:spcBef>
                <a:spcPts val="1200"/>
              </a:spcBef>
              <a:spcAft>
                <a:spcPts val="0"/>
              </a:spcAft>
              <a:buClr>
                <a:schemeClr val="dk1"/>
              </a:buClr>
              <a:buSzPct val="78571"/>
              <a:buFont typeface="Arial"/>
              <a:buNone/>
            </a:pPr>
            <a:r>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