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69" r:id="rId4"/>
    <p:sldId id="286" r:id="rId5"/>
    <p:sldId id="266" r:id="rId6"/>
    <p:sldId id="280" r:id="rId7"/>
    <p:sldId id="274" r:id="rId8"/>
    <p:sldId id="281" r:id="rId9"/>
    <p:sldId id="282" r:id="rId10"/>
    <p:sldId id="283" r:id="rId11"/>
    <p:sldId id="268" r:id="rId12"/>
    <p:sldId id="264" r:id="rId13"/>
  </p:sldIdLst>
  <p:sldSz cx="12192000" cy="6858000"/>
  <p:notesSz cx="6858000" cy="9144000"/>
  <p:embeddedFontLst>
    <p:embeddedFont>
      <p:font typeface="KoPubWorld돋움체 Bold" panose="020B0600000101010101" charset="-127"/>
      <p:bold r:id="rId15"/>
    </p:embeddedFont>
    <p:embeddedFont>
      <p:font typeface="KoPubWorld돋움체 Light" panose="020B0600000101010101" charset="-127"/>
      <p:regular r:id="rId16"/>
    </p:embeddedFont>
    <p:embeddedFont>
      <p:font typeface="KoPubWorld돋움체 Medium" panose="020B0600000101010101" charset="-127"/>
      <p:regular r:id="rId17"/>
    </p:embeddedFont>
    <p:embeddedFont>
      <p:font typeface="KoPubWorld돋움체_Pro Bold" panose="00000800000000000000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990209@gmail.com" initials="l" lastIdx="1" clrIdx="0">
    <p:extLst>
      <p:ext uri="{19B8F6BF-5375-455C-9EA6-DF929625EA0E}">
        <p15:presenceInfo xmlns:p15="http://schemas.microsoft.com/office/powerpoint/2012/main" userId="1de4d4eeb9c77fa3" providerId="Windows Live"/>
      </p:ext>
    </p:extLst>
  </p:cmAuthor>
  <p:cmAuthor id="2" name="Shin Junho" initials="SJ" lastIdx="2" clrIdx="1">
    <p:extLst>
      <p:ext uri="{19B8F6BF-5375-455C-9EA6-DF929625EA0E}">
        <p15:presenceInfo xmlns:p15="http://schemas.microsoft.com/office/powerpoint/2012/main" userId="6dd7dbd5af1b6a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87053B-590C-4443-B471-73B8E58E8948}" v="6" dt="2021-04-29T06:49:28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8" autoAdjust="0"/>
    <p:restoredTop sz="88506" autoAdjust="0"/>
  </p:normalViewPr>
  <p:slideViewPr>
    <p:cSldViewPr snapToGrid="0">
      <p:cViewPr varScale="1">
        <p:scale>
          <a:sx n="76" d="100"/>
          <a:sy n="76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4-26T19:06:10.863" idx="1">
    <p:pos x="4848" y="2412"/>
    <p:text>위의 경우 상대의 대답에 응답하는 모습 보다는 persona와 관련 있는 candidate를 선택, 밑의 경우 사람과 사람 간의 대화라고 가정한다면 나오기 힘든 대답이 label로 설정되어있음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4-26T19:15:37.886" idx="2">
    <p:pos x="5704" y="2018"/>
    <p:text>이전 context에 대한 고려 없이 persona에 관련된 candidate 선택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CBF7B-0C63-4D75-9407-088B361B61E3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D92E-B657-4F6C-A878-B953B5373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4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ED92E-B657-4F6C-A878-B953B53738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ED92E-B657-4F6C-A878-B953B53738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2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ED92E-B657-4F6C-A878-B953B53738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ED92E-B657-4F6C-A878-B953B53738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25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ED92E-B657-4F6C-A878-B953B53738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918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ED92E-B657-4F6C-A878-B953B53738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67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ED92E-B657-4F6C-A878-B953B53738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40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BF914-F211-42E4-8349-EC16C64355E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33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473E-CC64-4399-9C11-2930B677A851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4ADE-7CA1-4D9D-BFBF-F9EF42974B0D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88E5-1D9A-41B8-AA7E-8FB128299A0E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4E18-8DDD-46EA-8EFC-51CDD6B33554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E99-9C64-44EA-9D64-0D713C14FB96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15A4-7BB7-4B18-99CE-FE6D27D1C5E4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6991-E70C-42FC-AB7B-5B7E4CF53B96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CD22-9E11-4E3C-951A-AF2CE54DDF29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B56D-D1D0-4777-9893-442CA084443D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9315-C9D1-41C0-A741-CAE5B65310F2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911B-B643-4304-9F58-9F3ADD759391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DADB5-E5EC-40BF-B263-BA970EC0FB06}" type="datetime1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1561334" y="2739775"/>
            <a:ext cx="78436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Personalizing Dialogue Agents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1769630" y="2366945"/>
            <a:ext cx="4478770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3841156" y="5762732"/>
            <a:ext cx="195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Prof. |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이경호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교수님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T.A. |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김동현 조교님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619971-C527-4C55-A574-97BD9C17A55A}"/>
              </a:ext>
            </a:extLst>
          </p:cNvPr>
          <p:cNvSpPr txBox="1"/>
          <p:nvPr/>
        </p:nvSpPr>
        <p:spPr>
          <a:xfrm>
            <a:off x="6060142" y="5993840"/>
            <a:ext cx="3017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Member |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신준호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이혜지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최민수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AE64C-70FB-46C7-BB1B-6632DCCFA163}"/>
              </a:ext>
            </a:extLst>
          </p:cNvPr>
          <p:cNvSpPr txBox="1"/>
          <p:nvPr/>
        </p:nvSpPr>
        <p:spPr>
          <a:xfrm>
            <a:off x="5981430" y="5762732"/>
            <a:ext cx="1778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Team |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위키봇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DAD3A0-2731-46B1-BE2D-5DDBEA10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2EA3D26-90B2-41C8-8200-732EE7C0440A}"/>
              </a:ext>
            </a:extLst>
          </p:cNvPr>
          <p:cNvSpPr/>
          <p:nvPr/>
        </p:nvSpPr>
        <p:spPr>
          <a:xfrm>
            <a:off x="3841156" y="5762732"/>
            <a:ext cx="5403328" cy="660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3E17C5-880C-408D-9384-20258A04DF13}"/>
              </a:ext>
            </a:extLst>
          </p:cNvPr>
          <p:cNvSpPr/>
          <p:nvPr/>
        </p:nvSpPr>
        <p:spPr>
          <a:xfrm>
            <a:off x="1583871" y="223712"/>
            <a:ext cx="10050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해결 방안</a:t>
            </a:r>
            <a:endParaRPr lang="en-US" altLang="ko-KR" sz="4000">
              <a:solidFill>
                <a:schemeClr val="tx1">
                  <a:lumMod val="65000"/>
                  <a:lumOff val="3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F49336-D61D-473B-A29F-EA7C2139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010DE5-357B-438E-98D2-560CE5A3E508}"/>
              </a:ext>
            </a:extLst>
          </p:cNvPr>
          <p:cNvSpPr txBox="1"/>
          <p:nvPr/>
        </p:nvSpPr>
        <p:spPr>
          <a:xfrm>
            <a:off x="557400" y="1443591"/>
            <a:ext cx="1107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ko-KR" altLang="en-US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이전 </a:t>
            </a:r>
            <a:r>
              <a:rPr lang="en-US" altLang="ko-KR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context</a:t>
            </a:r>
            <a:r>
              <a:rPr lang="ko-KR" altLang="en-US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대한 고려 없이 </a:t>
            </a:r>
            <a:r>
              <a:rPr lang="en-US" altLang="ko-KR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</a:t>
            </a:r>
            <a:r>
              <a:rPr lang="ko-KR" altLang="en-US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관련된 </a:t>
            </a:r>
            <a:r>
              <a:rPr lang="en-US" altLang="ko-KR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candidate </a:t>
            </a:r>
            <a:r>
              <a:rPr lang="ko-KR" altLang="en-US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선택</a:t>
            </a: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KV memory network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경우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training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과정에서 단일 질문과 응답으로만 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context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고려하여 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Key-value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memory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저장하기 때문에 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long-term contex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취약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training model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long-term context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까지 고려할 수 있도록 설계</a:t>
            </a:r>
            <a:endParaRPr lang="en-US" altLang="ko-KR" sz="2400">
              <a:effectLst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60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BF594BA-0D4D-419B-8A6A-26AC33E5B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58179"/>
              </p:ext>
            </p:extLst>
          </p:nvPr>
        </p:nvGraphicFramePr>
        <p:xfrm>
          <a:off x="1127772" y="1638005"/>
          <a:ext cx="9809378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856">
                  <a:extLst>
                    <a:ext uri="{9D8B030D-6E8A-4147-A177-3AD203B41FA5}">
                      <a16:colId xmlns:a16="http://schemas.microsoft.com/office/drawing/2014/main" val="1990014815"/>
                    </a:ext>
                  </a:extLst>
                </a:gridCol>
                <a:gridCol w="593194">
                  <a:extLst>
                    <a:ext uri="{9D8B030D-6E8A-4147-A177-3AD203B41FA5}">
                      <a16:colId xmlns:a16="http://schemas.microsoft.com/office/drawing/2014/main" val="3907804533"/>
                    </a:ext>
                  </a:extLst>
                </a:gridCol>
                <a:gridCol w="593194">
                  <a:extLst>
                    <a:ext uri="{9D8B030D-6E8A-4147-A177-3AD203B41FA5}">
                      <a16:colId xmlns:a16="http://schemas.microsoft.com/office/drawing/2014/main" val="29515242"/>
                    </a:ext>
                  </a:extLst>
                </a:gridCol>
                <a:gridCol w="593194">
                  <a:extLst>
                    <a:ext uri="{9D8B030D-6E8A-4147-A177-3AD203B41FA5}">
                      <a16:colId xmlns:a16="http://schemas.microsoft.com/office/drawing/2014/main" val="1327221280"/>
                    </a:ext>
                  </a:extLst>
                </a:gridCol>
                <a:gridCol w="593194">
                  <a:extLst>
                    <a:ext uri="{9D8B030D-6E8A-4147-A177-3AD203B41FA5}">
                      <a16:colId xmlns:a16="http://schemas.microsoft.com/office/drawing/2014/main" val="3466828152"/>
                    </a:ext>
                  </a:extLst>
                </a:gridCol>
                <a:gridCol w="593194">
                  <a:extLst>
                    <a:ext uri="{9D8B030D-6E8A-4147-A177-3AD203B41FA5}">
                      <a16:colId xmlns:a16="http://schemas.microsoft.com/office/drawing/2014/main" val="4056828660"/>
                    </a:ext>
                  </a:extLst>
                </a:gridCol>
                <a:gridCol w="593194">
                  <a:extLst>
                    <a:ext uri="{9D8B030D-6E8A-4147-A177-3AD203B41FA5}">
                      <a16:colId xmlns:a16="http://schemas.microsoft.com/office/drawing/2014/main" val="1025441701"/>
                    </a:ext>
                  </a:extLst>
                </a:gridCol>
                <a:gridCol w="593194">
                  <a:extLst>
                    <a:ext uri="{9D8B030D-6E8A-4147-A177-3AD203B41FA5}">
                      <a16:colId xmlns:a16="http://schemas.microsoft.com/office/drawing/2014/main" val="695422703"/>
                    </a:ext>
                  </a:extLst>
                </a:gridCol>
                <a:gridCol w="593194">
                  <a:extLst>
                    <a:ext uri="{9D8B030D-6E8A-4147-A177-3AD203B41FA5}">
                      <a16:colId xmlns:a16="http://schemas.microsoft.com/office/drawing/2014/main" val="2459284785"/>
                    </a:ext>
                  </a:extLst>
                </a:gridCol>
                <a:gridCol w="593194">
                  <a:extLst>
                    <a:ext uri="{9D8B030D-6E8A-4147-A177-3AD203B41FA5}">
                      <a16:colId xmlns:a16="http://schemas.microsoft.com/office/drawing/2014/main" val="775909734"/>
                    </a:ext>
                  </a:extLst>
                </a:gridCol>
                <a:gridCol w="593194">
                  <a:extLst>
                    <a:ext uri="{9D8B030D-6E8A-4147-A177-3AD203B41FA5}">
                      <a16:colId xmlns:a16="http://schemas.microsoft.com/office/drawing/2014/main" val="2856060"/>
                    </a:ext>
                  </a:extLst>
                </a:gridCol>
                <a:gridCol w="593194">
                  <a:extLst>
                    <a:ext uri="{9D8B030D-6E8A-4147-A177-3AD203B41FA5}">
                      <a16:colId xmlns:a16="http://schemas.microsoft.com/office/drawing/2014/main" val="1977329562"/>
                    </a:ext>
                  </a:extLst>
                </a:gridCol>
                <a:gridCol w="593194">
                  <a:extLst>
                    <a:ext uri="{9D8B030D-6E8A-4147-A177-3AD203B41FA5}">
                      <a16:colId xmlns:a16="http://schemas.microsoft.com/office/drawing/2014/main" val="1319072963"/>
                    </a:ext>
                  </a:extLst>
                </a:gridCol>
                <a:gridCol w="593194">
                  <a:extLst>
                    <a:ext uri="{9D8B030D-6E8A-4147-A177-3AD203B41FA5}">
                      <a16:colId xmlns:a16="http://schemas.microsoft.com/office/drawing/2014/main" val="3454354065"/>
                    </a:ext>
                  </a:extLst>
                </a:gridCol>
              </a:tblGrid>
              <a:tr h="299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계획 ㈜</a:t>
                      </a: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1</a:t>
                      </a:r>
                      <a:endParaRPr lang="ko-KR" altLang="en-US" sz="160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2</a:t>
                      </a:r>
                      <a:endParaRPr lang="ko-KR" altLang="en-US" sz="160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3</a:t>
                      </a:r>
                      <a:endParaRPr lang="ko-KR" altLang="en-US" sz="160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4</a:t>
                      </a:r>
                      <a:endParaRPr lang="ko-KR" altLang="en-US" sz="160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5</a:t>
                      </a:r>
                      <a:endParaRPr lang="ko-KR" altLang="en-US" sz="160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6</a:t>
                      </a:r>
                      <a:endParaRPr lang="ko-KR" altLang="en-US" sz="160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7</a:t>
                      </a:r>
                      <a:endParaRPr lang="ko-KR" altLang="en-US" sz="160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8</a:t>
                      </a:r>
                      <a:endParaRPr lang="ko-KR" altLang="en-US" sz="160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9</a:t>
                      </a:r>
                      <a:endParaRPr lang="ko-KR" altLang="en-US" sz="160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10</a:t>
                      </a:r>
                      <a:endParaRPr lang="ko-KR" altLang="en-US" sz="160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11</a:t>
                      </a:r>
                      <a:endParaRPr lang="ko-KR" altLang="en-US" sz="160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12</a:t>
                      </a:r>
                      <a:endParaRPr lang="ko-KR" altLang="en-US" sz="160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13</a:t>
                      </a:r>
                      <a:endParaRPr lang="ko-KR" altLang="en-US" sz="160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solidFill>
                      <a:srgbClr val="36D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3322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주제 확정</a:t>
                      </a:r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기존 연구 조사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74705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기존 모델 트레이닝</a:t>
                      </a:r>
                      <a:endParaRPr lang="en-US" altLang="ko-KR" sz="105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5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및</a:t>
                      </a:r>
                      <a:r>
                        <a:rPr lang="en-US" altLang="ko-KR" sz="105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sz="105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개선점 분석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40188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프로토타입 확정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91039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more weighted context</a:t>
                      </a:r>
                    </a:p>
                    <a:p>
                      <a:pPr algn="ctr" latinLnBrk="1"/>
                      <a:r>
                        <a:rPr lang="en-US" altLang="ko-KR" sz="105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vector</a:t>
                      </a:r>
                      <a:r>
                        <a:rPr lang="ko-KR" altLang="en-US" sz="105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en-US" altLang="ko-KR" sz="105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model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0529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train</a:t>
                      </a:r>
                      <a:r>
                        <a:rPr lang="ko-KR" altLang="en-US" sz="105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en-US" altLang="ko-KR" sz="105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with</a:t>
                      </a:r>
                      <a:r>
                        <a:rPr lang="ko-KR" altLang="en-US" sz="105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en-US" altLang="ko-KR" sz="105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other</a:t>
                      </a:r>
                    </a:p>
                    <a:p>
                      <a:pPr algn="ctr" latinLnBrk="1"/>
                      <a:r>
                        <a:rPr lang="en-US" altLang="ko-KR" sz="105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generative</a:t>
                      </a:r>
                      <a:r>
                        <a:rPr lang="ko-KR" altLang="en-US" sz="105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en-US" altLang="ko-KR" sz="105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model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05093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데이터셋 수집 및 가공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6244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결과 분석</a:t>
                      </a:r>
                      <a:endParaRPr lang="ko-KR" altLang="en-US" sz="105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44397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보고서 작성</a:t>
                      </a:r>
                      <a:r>
                        <a:rPr lang="en-US" altLang="ko-KR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05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최종 발표 준비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673549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48067F7-7D13-42A8-9CD0-4FB21442D694}"/>
              </a:ext>
            </a:extLst>
          </p:cNvPr>
          <p:cNvSpPr/>
          <p:nvPr/>
        </p:nvSpPr>
        <p:spPr>
          <a:xfrm>
            <a:off x="3230324" y="2041567"/>
            <a:ext cx="2393495" cy="252000"/>
          </a:xfrm>
          <a:prstGeom prst="rightArrow">
            <a:avLst/>
          </a:prstGeom>
          <a:solidFill>
            <a:srgbClr val="36D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5443B241-93EC-40AB-B744-815882EF6D54}"/>
              </a:ext>
            </a:extLst>
          </p:cNvPr>
          <p:cNvSpPr/>
          <p:nvPr/>
        </p:nvSpPr>
        <p:spPr>
          <a:xfrm>
            <a:off x="6200775" y="2851971"/>
            <a:ext cx="1181100" cy="267493"/>
          </a:xfrm>
          <a:prstGeom prst="rightArrow">
            <a:avLst/>
          </a:prstGeom>
          <a:solidFill>
            <a:srgbClr val="36D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4FC7AD85-634B-484E-8429-0D6C0BDECDB2}"/>
              </a:ext>
            </a:extLst>
          </p:cNvPr>
          <p:cNvSpPr/>
          <p:nvPr/>
        </p:nvSpPr>
        <p:spPr>
          <a:xfrm>
            <a:off x="6809014" y="3268267"/>
            <a:ext cx="2887435" cy="2140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B8610FE1-4D2F-4EA2-A394-85B0FE19152A}"/>
              </a:ext>
            </a:extLst>
          </p:cNvPr>
          <p:cNvSpPr/>
          <p:nvPr/>
        </p:nvSpPr>
        <p:spPr>
          <a:xfrm>
            <a:off x="6200776" y="4115876"/>
            <a:ext cx="3495674" cy="26460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9B091C9-32AE-4BB4-8B6D-58991BE6D3F8}"/>
              </a:ext>
            </a:extLst>
          </p:cNvPr>
          <p:cNvSpPr/>
          <p:nvPr/>
        </p:nvSpPr>
        <p:spPr>
          <a:xfrm>
            <a:off x="4992449" y="2434146"/>
            <a:ext cx="2366704" cy="252000"/>
          </a:xfrm>
          <a:prstGeom prst="rightArrow">
            <a:avLst/>
          </a:prstGeom>
          <a:solidFill>
            <a:srgbClr val="36D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69605E7B-BA74-43B1-A6A0-CF3256D43250}"/>
              </a:ext>
            </a:extLst>
          </p:cNvPr>
          <p:cNvSpPr/>
          <p:nvPr/>
        </p:nvSpPr>
        <p:spPr>
          <a:xfrm>
            <a:off x="6809015" y="3695409"/>
            <a:ext cx="2887434" cy="22526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86ED44-66C4-471D-AB24-0BF0AB596993}"/>
              </a:ext>
            </a:extLst>
          </p:cNvPr>
          <p:cNvSpPr/>
          <p:nvPr/>
        </p:nvSpPr>
        <p:spPr>
          <a:xfrm>
            <a:off x="1583871" y="223712"/>
            <a:ext cx="10050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일정</a:t>
            </a:r>
            <a:endParaRPr lang="en-US" altLang="ko-KR" sz="4000">
              <a:solidFill>
                <a:schemeClr val="tx1">
                  <a:lumMod val="65000"/>
                  <a:lumOff val="3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783A291-CFFB-4E4C-ACFF-62DA11A3F115}"/>
              </a:ext>
            </a:extLst>
          </p:cNvPr>
          <p:cNvSpPr/>
          <p:nvPr/>
        </p:nvSpPr>
        <p:spPr>
          <a:xfrm>
            <a:off x="9153525" y="4512383"/>
            <a:ext cx="1176217" cy="264608"/>
          </a:xfrm>
          <a:prstGeom prst="rightArrow">
            <a:avLst/>
          </a:prstGeom>
          <a:solidFill>
            <a:srgbClr val="36D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B5C563F-1776-4F49-9C92-F89BEF87E0FD}"/>
              </a:ext>
            </a:extLst>
          </p:cNvPr>
          <p:cNvSpPr/>
          <p:nvPr/>
        </p:nvSpPr>
        <p:spPr>
          <a:xfrm>
            <a:off x="9760933" y="4908890"/>
            <a:ext cx="1176217" cy="264608"/>
          </a:xfrm>
          <a:prstGeom prst="rightArrow">
            <a:avLst/>
          </a:prstGeom>
          <a:solidFill>
            <a:srgbClr val="36D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B5182D0-0CFD-4D15-98E1-3E86306979DE}"/>
              </a:ext>
            </a:extLst>
          </p:cNvPr>
          <p:cNvSpPr/>
          <p:nvPr/>
        </p:nvSpPr>
        <p:spPr>
          <a:xfrm>
            <a:off x="2094407" y="5865051"/>
            <a:ext cx="847725" cy="264608"/>
          </a:xfrm>
          <a:prstGeom prst="rightArrow">
            <a:avLst/>
          </a:prstGeom>
          <a:solidFill>
            <a:srgbClr val="36D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E9A3BB-FD08-4915-815D-BF0300446A44}"/>
              </a:ext>
            </a:extLst>
          </p:cNvPr>
          <p:cNvSpPr txBox="1"/>
          <p:nvPr/>
        </p:nvSpPr>
        <p:spPr>
          <a:xfrm>
            <a:off x="3076575" y="5856838"/>
            <a:ext cx="8477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공통</a:t>
            </a:r>
            <a:endParaRPr lang="ko-KR" altLang="en-US" sz="140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4E53DE9-2AEF-408E-A989-3300FC79A30C}"/>
              </a:ext>
            </a:extLst>
          </p:cNvPr>
          <p:cNvSpPr/>
          <p:nvPr/>
        </p:nvSpPr>
        <p:spPr>
          <a:xfrm>
            <a:off x="4266107" y="5865051"/>
            <a:ext cx="847725" cy="26460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BDA3E6-7B99-4BD2-B154-B002CE05D3AE}"/>
              </a:ext>
            </a:extLst>
          </p:cNvPr>
          <p:cNvSpPr txBox="1"/>
          <p:nvPr/>
        </p:nvSpPr>
        <p:spPr>
          <a:xfrm>
            <a:off x="5248275" y="5856838"/>
            <a:ext cx="8477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신준호</a:t>
            </a:r>
            <a:endParaRPr lang="ko-KR" altLang="en-US" sz="140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8D71CE9-C77C-4BB8-BBC1-159378C9F2FC}"/>
              </a:ext>
            </a:extLst>
          </p:cNvPr>
          <p:cNvSpPr/>
          <p:nvPr/>
        </p:nvSpPr>
        <p:spPr>
          <a:xfrm>
            <a:off x="6376986" y="5865051"/>
            <a:ext cx="847725" cy="26460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AC662A-F82D-4069-B0D9-CCEC9C95F271}"/>
              </a:ext>
            </a:extLst>
          </p:cNvPr>
          <p:cNvSpPr txBox="1"/>
          <p:nvPr/>
        </p:nvSpPr>
        <p:spPr>
          <a:xfrm>
            <a:off x="7359154" y="5856838"/>
            <a:ext cx="8477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이혜지</a:t>
            </a:r>
            <a:endParaRPr lang="ko-KR" altLang="en-US" sz="140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1D49114-80BC-49C6-B9E9-1E28D462C756}"/>
              </a:ext>
            </a:extLst>
          </p:cNvPr>
          <p:cNvSpPr/>
          <p:nvPr/>
        </p:nvSpPr>
        <p:spPr>
          <a:xfrm>
            <a:off x="8341322" y="5865051"/>
            <a:ext cx="847725" cy="26460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A40A1D-9D04-4D5F-9D0F-E5649AE5C0DA}"/>
              </a:ext>
            </a:extLst>
          </p:cNvPr>
          <p:cNvSpPr txBox="1"/>
          <p:nvPr/>
        </p:nvSpPr>
        <p:spPr>
          <a:xfrm>
            <a:off x="9323490" y="5856838"/>
            <a:ext cx="8477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최민수</a:t>
            </a:r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C94FC7C-D9EB-4778-95ED-CCC945363636}"/>
              </a:ext>
            </a:extLst>
          </p:cNvPr>
          <p:cNvSpPr/>
          <p:nvPr/>
        </p:nvSpPr>
        <p:spPr>
          <a:xfrm>
            <a:off x="4019341" y="5647174"/>
            <a:ext cx="6151874" cy="614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8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AD4639-A376-4A2A-B9C2-D0CE4142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021056" y="2924290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02</a:t>
            </a:r>
            <a:endParaRPr lang="ko-KR" altLang="en-US" sz="4800" b="1" dirty="0">
              <a:solidFill>
                <a:srgbClr val="64DECF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2799742" y="2994271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진행 상황 및 문제점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CFC9F3-8653-43AE-9477-2C2433CDFB7C}"/>
              </a:ext>
            </a:extLst>
          </p:cNvPr>
          <p:cNvSpPr txBox="1"/>
          <p:nvPr/>
        </p:nvSpPr>
        <p:spPr>
          <a:xfrm>
            <a:off x="2021056" y="3974404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A6A1E5-CB3B-4D9A-8A6A-0BE0D6914F00}"/>
              </a:ext>
            </a:extLst>
          </p:cNvPr>
          <p:cNvSpPr txBox="1"/>
          <p:nvPr/>
        </p:nvSpPr>
        <p:spPr>
          <a:xfrm>
            <a:off x="2021056" y="5011340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BB1A1D-08BE-4F0F-BD9A-1E831ADAAC1B}"/>
              </a:ext>
            </a:extLst>
          </p:cNvPr>
          <p:cNvSpPr txBox="1"/>
          <p:nvPr/>
        </p:nvSpPr>
        <p:spPr>
          <a:xfrm>
            <a:off x="2813436" y="4053344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해결 방안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FD36C1-976C-4D45-945C-14FE62EF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CFC30F-342A-4EEC-BE46-450C10106D49}"/>
              </a:ext>
            </a:extLst>
          </p:cNvPr>
          <p:cNvSpPr txBox="1"/>
          <p:nvPr/>
        </p:nvSpPr>
        <p:spPr>
          <a:xfrm>
            <a:off x="2813436" y="510696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일정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F279B-0D31-4F1D-9A3E-5215341C2330}"/>
              </a:ext>
            </a:extLst>
          </p:cNvPr>
          <p:cNvSpPr txBox="1"/>
          <p:nvPr/>
        </p:nvSpPr>
        <p:spPr>
          <a:xfrm>
            <a:off x="2021056" y="1942512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rgbClr val="64DECF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7A56F7-F649-404A-BB4C-CDE52A11307E}"/>
              </a:ext>
            </a:extLst>
          </p:cNvPr>
          <p:cNvSpPr txBox="1"/>
          <p:nvPr/>
        </p:nvSpPr>
        <p:spPr>
          <a:xfrm>
            <a:off x="2799742" y="2012493"/>
            <a:ext cx="2562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PERSONA-CHAT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94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1583871" y="223712"/>
            <a:ext cx="10050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PERSONA-CHAT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41580E-C50C-43CC-BF45-9082FE7BB823}"/>
              </a:ext>
            </a:extLst>
          </p:cNvPr>
          <p:cNvSpPr txBox="1"/>
          <p:nvPr/>
        </p:nvSpPr>
        <p:spPr>
          <a:xfrm>
            <a:off x="557399" y="1140082"/>
            <a:ext cx="11077200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기존의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dataset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보다 매력적이고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chit-chat dialog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제공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Amazon Mechanical Turk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통한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crowd-sourced dataset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 가지의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data collection :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Personas :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최소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profile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문장을 포함한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1155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</a:t>
            </a: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Revised personas :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위의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challenging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하게 다시 작성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30000"/>
              </a:lnSpc>
              <a:buFontTx/>
              <a:buChar char="-"/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 chat : 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두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turker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임의의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</a:t>
            </a:r>
            <a:r>
              <a:rPr lang="ko-KR" altLang="en-US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부여받고 나눈 대화</a:t>
            </a: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D01BE-B4B2-4175-8CED-2CE8D7F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05E4F6-DE1B-466A-80A7-74981B57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760" y="3730909"/>
            <a:ext cx="4999613" cy="29598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636D26-002F-4DE1-A3B3-E0A8685AA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6" y="4389784"/>
            <a:ext cx="5304381" cy="12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3E17C5-880C-408D-9384-20258A04DF13}"/>
              </a:ext>
            </a:extLst>
          </p:cNvPr>
          <p:cNvSpPr/>
          <p:nvPr/>
        </p:nvSpPr>
        <p:spPr>
          <a:xfrm>
            <a:off x="1583871" y="223712"/>
            <a:ext cx="10050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현재 진행 상황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F49336-D61D-473B-A29F-EA7C2139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53A9B-7035-426B-9A06-240AD69984E4}"/>
              </a:ext>
            </a:extLst>
          </p:cNvPr>
          <p:cNvSpPr txBox="1"/>
          <p:nvPr/>
        </p:nvSpPr>
        <p:spPr>
          <a:xfrm>
            <a:off x="557400" y="2591575"/>
            <a:ext cx="11339849" cy="102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 i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Generative model</a:t>
            </a:r>
            <a:r>
              <a:rPr lang="ko-KR" altLang="en-US" sz="2400" i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–</a:t>
            </a:r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Seq2Seq trained</a:t>
            </a:r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with</a:t>
            </a:r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PERSONA-CHAT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 i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Ranking model </a:t>
            </a:r>
            <a:r>
              <a:rPr lang="en-US" altLang="ko-KR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– IR baseline, KV Profile memory trained with PERSONA-CHAT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D6D615-3CE5-4F2D-967A-94CA1D7D8307}"/>
              </a:ext>
            </a:extLst>
          </p:cNvPr>
          <p:cNvSpPr txBox="1"/>
          <p:nvPr/>
        </p:nvSpPr>
        <p:spPr>
          <a:xfrm>
            <a:off x="845480" y="1462439"/>
            <a:ext cx="11339849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Evaluation of dialog utterance prediction with various models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D4AA89-318F-42A6-880E-20353DE24265}"/>
              </a:ext>
            </a:extLst>
          </p:cNvPr>
          <p:cNvSpPr txBox="1"/>
          <p:nvPr/>
        </p:nvSpPr>
        <p:spPr>
          <a:xfrm>
            <a:off x="557400" y="4147575"/>
            <a:ext cx="6321243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Generative model</a:t>
            </a:r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vs</a:t>
            </a:r>
            <a:r>
              <a:rPr lang="en-US" altLang="ko-KR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Ranking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8D402A-28D0-4661-BD97-8E044E1C823A}"/>
              </a:ext>
            </a:extLst>
          </p:cNvPr>
          <p:cNvSpPr txBox="1"/>
          <p:nvPr/>
        </p:nvSpPr>
        <p:spPr>
          <a:xfrm>
            <a:off x="557399" y="4741599"/>
            <a:ext cx="6321243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Focused on Fluency &amp; Consistency</a:t>
            </a:r>
          </a:p>
        </p:txBody>
      </p:sp>
    </p:spTree>
    <p:extLst>
      <p:ext uri="{BB962C8B-B14F-4D97-AF65-F5344CB8AC3E}">
        <p14:creationId xmlns:p14="http://schemas.microsoft.com/office/powerpoint/2010/main" val="359749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3E17C5-880C-408D-9384-20258A04DF13}"/>
              </a:ext>
            </a:extLst>
          </p:cNvPr>
          <p:cNvSpPr/>
          <p:nvPr/>
        </p:nvSpPr>
        <p:spPr>
          <a:xfrm>
            <a:off x="1583871" y="223712"/>
            <a:ext cx="10050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현재 진행 상황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F49336-D61D-473B-A29F-EA7C2139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CDD0F9-8988-4C9D-B34E-18AD2EC9A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799" y="3032628"/>
            <a:ext cx="3705742" cy="20291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73B3CC-888C-4104-9C35-E017E0B26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460" y="2537259"/>
            <a:ext cx="2981741" cy="3019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B53A9B-7035-426B-9A06-240AD69984E4}"/>
              </a:ext>
            </a:extLst>
          </p:cNvPr>
          <p:cNvSpPr txBox="1"/>
          <p:nvPr/>
        </p:nvSpPr>
        <p:spPr>
          <a:xfrm>
            <a:off x="557399" y="1431007"/>
            <a:ext cx="11077200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Ranking</a:t>
            </a:r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model</a:t>
            </a:r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–</a:t>
            </a:r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KV</a:t>
            </a:r>
            <a:r>
              <a:rPr lang="ko-KR" altLang="en-US" sz="2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profile</a:t>
            </a:r>
            <a:r>
              <a:rPr lang="ko-KR" altLang="en-US" sz="2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memory</a:t>
            </a:r>
            <a:r>
              <a:rPr lang="ko-KR" altLang="en-US" sz="2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400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network</a:t>
            </a:r>
            <a:r>
              <a:rPr lang="en-US" altLang="ko-KR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trained</a:t>
            </a:r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with</a:t>
            </a:r>
            <a:r>
              <a:rPr lang="ko-KR" altLang="en-US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PERSONA-CHAT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656A7-C2BD-4D44-B523-B7304ED10216}"/>
              </a:ext>
            </a:extLst>
          </p:cNvPr>
          <p:cNvSpPr txBox="1"/>
          <p:nvPr/>
        </p:nvSpPr>
        <p:spPr>
          <a:xfrm>
            <a:off x="976364" y="6364878"/>
            <a:ext cx="10239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Saizheng</a:t>
            </a:r>
            <a:r>
              <a:rPr lang="en-US" altLang="ko-KR" sz="1000" dirty="0"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Zhang, Emily </a:t>
            </a:r>
            <a:r>
              <a:rPr lang="en-US" altLang="ko-KR" sz="1000" dirty="0" err="1"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Dinan</a:t>
            </a:r>
            <a:r>
              <a:rPr lang="en-US" altLang="ko-KR" sz="1000" dirty="0"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Jack </a:t>
            </a:r>
            <a:r>
              <a:rPr lang="en-US" altLang="ko-KR" sz="1000" dirty="0" err="1"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Urbanek</a:t>
            </a:r>
            <a:r>
              <a:rPr lang="en-US" altLang="ko-KR" sz="1000" dirty="0"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Arthur</a:t>
            </a:r>
            <a:r>
              <a:rPr lang="ko-KR" altLang="en-US" sz="1000" dirty="0"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000" dirty="0" err="1"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Szlam</a:t>
            </a:r>
            <a:r>
              <a:rPr lang="en-US" altLang="ko-KR" sz="1000" dirty="0"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  <a:r>
              <a:rPr lang="ko-KR" altLang="en-US" sz="1000" dirty="0"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000" dirty="0" err="1"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Douwe</a:t>
            </a:r>
            <a:r>
              <a:rPr lang="en-US" altLang="ko-KR" sz="1000" dirty="0"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000" dirty="0" err="1"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Kiela</a:t>
            </a:r>
            <a:r>
              <a:rPr lang="en-US" altLang="ko-KR" sz="1000" dirty="0"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Jason </a:t>
            </a:r>
            <a:r>
              <a:rPr lang="en-US" altLang="ko-KR" sz="1000" dirty="0" err="1"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Westion</a:t>
            </a:r>
            <a:r>
              <a:rPr lang="en-US" altLang="ko-KR" sz="1000" dirty="0"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(2018), “Personalizing Dialogue Agents : I have a dog, do you have pets too?”, Association for Computational Linguistics, p2204-p2213</a:t>
            </a:r>
          </a:p>
        </p:txBody>
      </p:sp>
    </p:spTree>
    <p:extLst>
      <p:ext uri="{BB962C8B-B14F-4D97-AF65-F5344CB8AC3E}">
        <p14:creationId xmlns:p14="http://schemas.microsoft.com/office/powerpoint/2010/main" val="37568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3E17C5-880C-408D-9384-20258A04DF13}"/>
              </a:ext>
            </a:extLst>
          </p:cNvPr>
          <p:cNvSpPr/>
          <p:nvPr/>
        </p:nvSpPr>
        <p:spPr>
          <a:xfrm>
            <a:off x="1583871" y="223712"/>
            <a:ext cx="10050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진행 상황 및 문제점</a:t>
            </a:r>
            <a:endParaRPr lang="en-US" altLang="ko-KR" sz="4000">
              <a:solidFill>
                <a:schemeClr val="tx1">
                  <a:lumMod val="65000"/>
                  <a:lumOff val="3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F49336-D61D-473B-A29F-EA7C2139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010DE5-357B-438E-98D2-560CE5A3E508}"/>
              </a:ext>
            </a:extLst>
          </p:cNvPr>
          <p:cNvSpPr txBox="1"/>
          <p:nvPr/>
        </p:nvSpPr>
        <p:spPr>
          <a:xfrm>
            <a:off x="557400" y="1162240"/>
            <a:ext cx="11077200" cy="527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your persona: i live in california but </a:t>
            </a:r>
            <a:r>
              <a:rPr lang="en-US" altLang="ko-KR" sz="2000" b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the recording artist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market was dead last year.</a:t>
            </a: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your persona: i am a </a:t>
            </a:r>
            <a:r>
              <a:rPr lang="en-US" altLang="ko-KR" sz="2000" b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recording engineer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and own my own studio.</a:t>
            </a: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your persona: i prefer being inside.</a:t>
            </a: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your persona: whats up i am a 46 year old single dad 46 a kids.</a:t>
            </a: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your persona: my ex cheated and left me for a lawyer.</a:t>
            </a:r>
          </a:p>
          <a:p>
            <a:pPr>
              <a:lnSpc>
                <a:spcPct val="130000"/>
              </a:lnSpc>
            </a:pP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- Dialogue</a:t>
            </a: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that sounds like fun , what kind of </a:t>
            </a:r>
            <a:r>
              <a:rPr lang="en-US" altLang="ko-KR" sz="2000" b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music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?</a:t>
            </a: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labels: what do you do ? do you want to meet me ?</a:t>
            </a: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model: </a:t>
            </a:r>
            <a:r>
              <a:rPr lang="en-US" altLang="ko-KR" sz="2000" b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country music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does not fit my demographic 23 year old spaghetti enthusiast .</a:t>
            </a: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 am sorry , i am too busy to date .</a:t>
            </a: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labels: i record </a:t>
            </a:r>
            <a:r>
              <a:rPr lang="en-US" altLang="ko-KR" sz="2000" b="1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soft rock and light jazz</a:t>
            </a: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model: that is lovely . do you like cheeseburgers ? they are my favorite .</a:t>
            </a:r>
          </a:p>
        </p:txBody>
      </p:sp>
    </p:spTree>
    <p:extLst>
      <p:ext uri="{BB962C8B-B14F-4D97-AF65-F5344CB8AC3E}">
        <p14:creationId xmlns:p14="http://schemas.microsoft.com/office/powerpoint/2010/main" val="357527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F49336-D61D-473B-A29F-EA7C2139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010DE5-357B-438E-98D2-560CE5A3E508}"/>
              </a:ext>
            </a:extLst>
          </p:cNvPr>
          <p:cNvSpPr txBox="1"/>
          <p:nvPr/>
        </p:nvSpPr>
        <p:spPr>
          <a:xfrm>
            <a:off x="557400" y="1162240"/>
            <a:ext cx="11077200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your persona: i drive a big truck and live in country.</a:t>
            </a: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your persona: i have a pet cow.</a:t>
            </a: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your persona: i only listen to country music.</a:t>
            </a: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your persona: i work </a:t>
            </a:r>
            <a:r>
              <a:rPr lang="en-US" altLang="ko-KR" sz="2000" b="1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my parents farms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20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Dialogue</a:t>
            </a: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hello ! how are you today ?</a:t>
            </a: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labels: i am good ! just finished </a:t>
            </a:r>
            <a:r>
              <a:rPr lang="en-US" altLang="ko-KR" sz="2000" b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working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. you ?</a:t>
            </a: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model: no worries . i am listening to some country music with my cow bessie</a:t>
            </a: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 am great ! i just got back from a walk with my dog ! </a:t>
            </a:r>
            <a:r>
              <a:rPr lang="en-US" altLang="ko-KR" sz="2000" b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how was work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labels: </a:t>
            </a:r>
            <a:r>
              <a:rPr lang="en-US" altLang="ko-KR" sz="2000" b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it was tiring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trying to get the fields harvested for winter .</a:t>
            </a:r>
          </a:p>
          <a:p>
            <a:pPr>
              <a:lnSpc>
                <a:spcPct val="130000"/>
              </a:lnSpc>
            </a:pP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model: really ? how ? i do a lot of </a:t>
            </a:r>
            <a:r>
              <a:rPr lang="en-US" altLang="ko-KR" sz="2000" b="1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work on my mom and dads farm </a:t>
            </a:r>
            <a:r>
              <a:rPr lang="en-US" altLang="ko-KR"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01CF63-B7C6-4AE4-BAA7-798DFB27F4C1}"/>
              </a:ext>
            </a:extLst>
          </p:cNvPr>
          <p:cNvSpPr/>
          <p:nvPr/>
        </p:nvSpPr>
        <p:spPr>
          <a:xfrm>
            <a:off x="1583871" y="223712"/>
            <a:ext cx="10050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진행 상황 및 문제점</a:t>
            </a:r>
            <a:endParaRPr lang="en-US" altLang="ko-KR" sz="4000">
              <a:solidFill>
                <a:schemeClr val="tx1">
                  <a:lumMod val="65000"/>
                  <a:lumOff val="3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50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3E17C5-880C-408D-9384-20258A04DF13}"/>
              </a:ext>
            </a:extLst>
          </p:cNvPr>
          <p:cNvSpPr/>
          <p:nvPr/>
        </p:nvSpPr>
        <p:spPr>
          <a:xfrm>
            <a:off x="1583871" y="223712"/>
            <a:ext cx="10050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진행 상황 및 문제점</a:t>
            </a:r>
            <a:endParaRPr lang="en-US" altLang="ko-KR" sz="4000">
              <a:solidFill>
                <a:schemeClr val="tx1">
                  <a:lumMod val="65000"/>
                  <a:lumOff val="3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F49336-D61D-473B-A29F-EA7C2139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010DE5-357B-438E-98D2-560CE5A3E508}"/>
              </a:ext>
            </a:extLst>
          </p:cNvPr>
          <p:cNvSpPr txBox="1"/>
          <p:nvPr/>
        </p:nvSpPr>
        <p:spPr>
          <a:xfrm>
            <a:off x="557400" y="1443591"/>
            <a:ext cx="11077200" cy="315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ko-KR" altLang="en-US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사람과 사람 간의 대화라고 가정한다면 나오기 힘든 대답이 </a:t>
            </a:r>
            <a:r>
              <a:rPr lang="en-US" altLang="ko-KR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label</a:t>
            </a:r>
            <a:r>
              <a:rPr lang="ko-KR" altLang="en-US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설정되어있음</a:t>
            </a:r>
            <a:endParaRPr lang="en-US" altLang="ko-KR" sz="2400">
              <a:effectLst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실제 대화에서 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추출한 것이 아닌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임의로 부여받은 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따른 대화를 생성하여 문제 발생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lvl="1">
              <a:lnSpc>
                <a:spcPct val="140000"/>
              </a:lnSpc>
            </a:pP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ko-KR" altLang="en-US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이전 </a:t>
            </a:r>
            <a:r>
              <a:rPr lang="en-US" altLang="ko-KR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context</a:t>
            </a:r>
            <a:r>
              <a:rPr lang="ko-KR" altLang="en-US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대한 고려 없이 </a:t>
            </a:r>
            <a:r>
              <a:rPr lang="en-US" altLang="ko-KR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</a:t>
            </a:r>
            <a:r>
              <a:rPr lang="ko-KR" altLang="en-US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관련된 </a:t>
            </a:r>
            <a:r>
              <a:rPr lang="en-US" altLang="ko-KR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candidate </a:t>
            </a:r>
            <a:r>
              <a:rPr lang="ko-KR" altLang="en-US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선택</a:t>
            </a:r>
            <a:endParaRPr lang="en-US" altLang="ko-KR" sz="2400">
              <a:effectLst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해당 </a:t>
            </a:r>
            <a:r>
              <a:rPr lang="en-US" altLang="ko-KR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ranking model</a:t>
            </a:r>
            <a:r>
              <a:rPr lang="ko-KR" altLang="en-US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경우 이전 대화에 대한 </a:t>
            </a:r>
            <a:r>
              <a:rPr lang="en-US" altLang="ko-KR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context</a:t>
            </a:r>
            <a:r>
              <a:rPr lang="ko-KR" altLang="en-US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무시됨</a:t>
            </a:r>
            <a:endParaRPr lang="en-US" altLang="ko-KR" sz="2400">
              <a:effectLst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10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3E17C5-880C-408D-9384-20258A04DF13}"/>
              </a:ext>
            </a:extLst>
          </p:cNvPr>
          <p:cNvSpPr/>
          <p:nvPr/>
        </p:nvSpPr>
        <p:spPr>
          <a:xfrm>
            <a:off x="1583871" y="223712"/>
            <a:ext cx="100507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해결 방안</a:t>
            </a:r>
            <a:endParaRPr lang="en-US" altLang="ko-KR" sz="4000">
              <a:solidFill>
                <a:schemeClr val="tx1">
                  <a:lumMod val="65000"/>
                  <a:lumOff val="35000"/>
                </a:schemeClr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F49336-D61D-473B-A29F-EA7C2139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010DE5-357B-438E-98D2-560CE5A3E508}"/>
              </a:ext>
            </a:extLst>
          </p:cNvPr>
          <p:cNvSpPr txBox="1"/>
          <p:nvPr/>
        </p:nvSpPr>
        <p:spPr>
          <a:xfrm>
            <a:off x="557400" y="1443591"/>
            <a:ext cx="1107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Tx/>
              <a:buChar char="-"/>
            </a:pPr>
            <a:r>
              <a:rPr lang="ko-KR" altLang="en-US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사람과 사람 간의 대화라고 가정한다면 나오기 힘든 대답이 </a:t>
            </a:r>
            <a:r>
              <a:rPr lang="en-US" altLang="ko-KR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label</a:t>
            </a:r>
            <a:r>
              <a:rPr lang="ko-KR" altLang="en-US" sz="2400">
                <a:effectLst/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설정되어있음</a:t>
            </a:r>
            <a:endParaRPr lang="en-US" altLang="ko-KR" sz="2400">
              <a:effectLst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자연스러운 대화를 기반으로 하는 데이터 셋을 사용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공개되어 있는 데이터 셋에서 </a:t>
            </a:r>
            <a:r>
              <a:rPr lang="en-US" altLang="ko-KR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persona</a:t>
            </a:r>
            <a:r>
              <a:rPr lang="ko-KR" altLang="en-US" sz="2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추출할 수 있는 대화를 분류하여 모델 트레이닝 데이터에 추가</a:t>
            </a:r>
            <a:endParaRPr lang="en-US" altLang="ko-KR" sz="240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4C936E-96A6-4F56-A09C-0FC32E0CD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452" y="3602120"/>
            <a:ext cx="367716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703</Words>
  <Application>Microsoft Office PowerPoint</Application>
  <PresentationFormat>와이드스크린</PresentationFormat>
  <Paragraphs>125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KoPubWorld돋움체 Medium</vt:lpstr>
      <vt:lpstr>Arial</vt:lpstr>
      <vt:lpstr>KoPubWorld돋움체_Pro Bold</vt:lpstr>
      <vt:lpstr>KoPubWorld돋움체 Light</vt:lpstr>
      <vt:lpstr>KoPubWorld돋움체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최민수</dc:creator>
  <cp:lastModifiedBy>이 혜지</cp:lastModifiedBy>
  <cp:revision>184</cp:revision>
  <dcterms:created xsi:type="dcterms:W3CDTF">2020-01-03T14:16:53Z</dcterms:created>
  <dcterms:modified xsi:type="dcterms:W3CDTF">2021-07-10T21:18:17Z</dcterms:modified>
</cp:coreProperties>
</file>