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31" r:id="rId6"/>
    <p:sldId id="326" r:id="rId7"/>
    <p:sldId id="332" r:id="rId8"/>
    <p:sldId id="340" r:id="rId9"/>
    <p:sldId id="333" r:id="rId10"/>
    <p:sldId id="336" r:id="rId11"/>
    <p:sldId id="337" r:id="rId12"/>
    <p:sldId id="339" r:id="rId13"/>
    <p:sldId id="338" r:id="rId14"/>
    <p:sldId id="334" r:id="rId15"/>
    <p:sldId id="324" r:id="rId16"/>
    <p:sldId id="335" r:id="rId17"/>
    <p:sldId id="323" r:id="rId18"/>
    <p:sldId id="33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3B3"/>
    <a:srgbClr val="D7D6D4"/>
    <a:srgbClr val="6CB7B7"/>
    <a:srgbClr val="65B0B0"/>
    <a:srgbClr val="49A6A6"/>
    <a:srgbClr val="75A99E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64359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5B0B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5562" y="2384969"/>
            <a:ext cx="6109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페르소나를 반영한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영어 교육용 </a:t>
            </a:r>
            <a:r>
              <a:rPr lang="ko-KR" altLang="en-US" sz="5400" b="1" dirty="0" err="1">
                <a:solidFill>
                  <a:schemeClr val="bg1"/>
                </a:solidFill>
              </a:rPr>
              <a:t>챗봇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0" y="4139295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CONAI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0C92D-8F9C-41F3-8D4B-062B950694B7}"/>
              </a:ext>
            </a:extLst>
          </p:cNvPr>
          <p:cNvSpPr txBox="1"/>
          <p:nvPr/>
        </p:nvSpPr>
        <p:spPr>
          <a:xfrm flipH="1">
            <a:off x="4911731" y="62747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문승준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목요한</a:t>
            </a:r>
            <a:r>
              <a:rPr lang="ko-KR" altLang="en-US" sz="1600" dirty="0">
                <a:solidFill>
                  <a:schemeClr val="bg1"/>
                </a:solidFill>
              </a:rPr>
              <a:t> 이혜지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DA1AA-49DB-4CD8-A852-CA0D309F11C8}"/>
              </a:ext>
            </a:extLst>
          </p:cNvPr>
          <p:cNvSpPr txBox="1"/>
          <p:nvPr/>
        </p:nvSpPr>
        <p:spPr>
          <a:xfrm flipH="1">
            <a:off x="2702670" y="2146490"/>
            <a:ext cx="417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소프트웨어 종합설계 연구제안발표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연구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Overview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30" name="Google Shape;263;p10">
            <a:extLst>
              <a:ext uri="{FF2B5EF4-FFF2-40B4-BE49-F238E27FC236}">
                <a16:creationId xmlns:a16="http://schemas.microsoft.com/office/drawing/2014/main" id="{BC0E0735-73DD-40BC-96F2-D9976745DDA7}"/>
              </a:ext>
            </a:extLst>
          </p:cNvPr>
          <p:cNvCxnSpPr/>
          <p:nvPr/>
        </p:nvCxnSpPr>
        <p:spPr>
          <a:xfrm rot="10800000" flipH="1">
            <a:off x="2798211" y="2844568"/>
            <a:ext cx="1080000" cy="1252579"/>
          </a:xfrm>
          <a:prstGeom prst="straightConnector1">
            <a:avLst/>
          </a:prstGeom>
          <a:noFill/>
          <a:ln w="412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264;p10">
            <a:extLst>
              <a:ext uri="{FF2B5EF4-FFF2-40B4-BE49-F238E27FC236}">
                <a16:creationId xmlns:a16="http://schemas.microsoft.com/office/drawing/2014/main" id="{BDB34F0D-4A67-4698-A7AB-ED631BE0C651}"/>
              </a:ext>
            </a:extLst>
          </p:cNvPr>
          <p:cNvCxnSpPr/>
          <p:nvPr/>
        </p:nvCxnSpPr>
        <p:spPr>
          <a:xfrm>
            <a:off x="2658611" y="4238052"/>
            <a:ext cx="1219600" cy="1459914"/>
          </a:xfrm>
          <a:prstGeom prst="straightConnector1">
            <a:avLst/>
          </a:prstGeom>
          <a:noFill/>
          <a:ln w="412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265;p10">
            <a:extLst>
              <a:ext uri="{FF2B5EF4-FFF2-40B4-BE49-F238E27FC236}">
                <a16:creationId xmlns:a16="http://schemas.microsoft.com/office/drawing/2014/main" id="{A7C42BC8-1735-4619-831E-EDC796687396}"/>
              </a:ext>
            </a:extLst>
          </p:cNvPr>
          <p:cNvCxnSpPr/>
          <p:nvPr/>
        </p:nvCxnSpPr>
        <p:spPr>
          <a:xfrm>
            <a:off x="2791736" y="4255464"/>
            <a:ext cx="1665964" cy="0"/>
          </a:xfrm>
          <a:prstGeom prst="straightConnector1">
            <a:avLst/>
          </a:prstGeom>
          <a:noFill/>
          <a:ln w="412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35" name="Google Shape;270;p10">
            <a:extLst>
              <a:ext uri="{FF2B5EF4-FFF2-40B4-BE49-F238E27FC236}">
                <a16:creationId xmlns:a16="http://schemas.microsoft.com/office/drawing/2014/main" id="{0A42C341-2942-4C02-AE68-3FD48EBDE332}"/>
              </a:ext>
            </a:extLst>
          </p:cNvPr>
          <p:cNvGrpSpPr/>
          <p:nvPr/>
        </p:nvGrpSpPr>
        <p:grpSpPr>
          <a:xfrm>
            <a:off x="3423811" y="2237549"/>
            <a:ext cx="1080000" cy="1080000"/>
            <a:chOff x="7513721" y="2402157"/>
            <a:chExt cx="3004454" cy="2896754"/>
          </a:xfrm>
        </p:grpSpPr>
        <p:sp>
          <p:nvSpPr>
            <p:cNvPr id="36" name="Google Shape;271;p10">
              <a:extLst>
                <a:ext uri="{FF2B5EF4-FFF2-40B4-BE49-F238E27FC236}">
                  <a16:creationId xmlns:a16="http://schemas.microsoft.com/office/drawing/2014/main" id="{74DE169C-2A95-4F46-86A3-97ADEFB37E19}"/>
                </a:ext>
              </a:extLst>
            </p:cNvPr>
            <p:cNvSpPr/>
            <p:nvPr/>
          </p:nvSpPr>
          <p:spPr>
            <a:xfrm>
              <a:off x="7513721" y="2402157"/>
              <a:ext cx="3004454" cy="2896754"/>
            </a:xfrm>
            <a:prstGeom prst="ellipse">
              <a:avLst/>
            </a:prstGeom>
            <a:solidFill>
              <a:srgbClr val="68B3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2;p10">
              <a:extLst>
                <a:ext uri="{FF2B5EF4-FFF2-40B4-BE49-F238E27FC236}">
                  <a16:creationId xmlns:a16="http://schemas.microsoft.com/office/drawing/2014/main" id="{A0CC14C7-62BE-4061-8362-3FCDCB951B0C}"/>
                </a:ext>
              </a:extLst>
            </p:cNvPr>
            <p:cNvSpPr txBox="1"/>
            <p:nvPr/>
          </p:nvSpPr>
          <p:spPr>
            <a:xfrm>
              <a:off x="7820095" y="3148849"/>
              <a:ext cx="2368831" cy="1403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273;p10">
            <a:extLst>
              <a:ext uri="{FF2B5EF4-FFF2-40B4-BE49-F238E27FC236}">
                <a16:creationId xmlns:a16="http://schemas.microsoft.com/office/drawing/2014/main" id="{6FC47F9F-6F50-4709-ACE5-F5DA03A3A1CE}"/>
              </a:ext>
            </a:extLst>
          </p:cNvPr>
          <p:cNvGrpSpPr/>
          <p:nvPr/>
        </p:nvGrpSpPr>
        <p:grpSpPr>
          <a:xfrm>
            <a:off x="3419699" y="5169771"/>
            <a:ext cx="1080000" cy="1080000"/>
            <a:chOff x="7513721" y="2402157"/>
            <a:chExt cx="3004454" cy="2896754"/>
          </a:xfrm>
        </p:grpSpPr>
        <p:sp>
          <p:nvSpPr>
            <p:cNvPr id="43" name="Google Shape;274;p10">
              <a:extLst>
                <a:ext uri="{FF2B5EF4-FFF2-40B4-BE49-F238E27FC236}">
                  <a16:creationId xmlns:a16="http://schemas.microsoft.com/office/drawing/2014/main" id="{C4308A0F-AFD0-40DB-B288-4A2BEC2F2895}"/>
                </a:ext>
              </a:extLst>
            </p:cNvPr>
            <p:cNvSpPr/>
            <p:nvPr/>
          </p:nvSpPr>
          <p:spPr>
            <a:xfrm>
              <a:off x="7513721" y="2402157"/>
              <a:ext cx="3004454" cy="2896754"/>
            </a:xfrm>
            <a:prstGeom prst="ellipse">
              <a:avLst/>
            </a:prstGeom>
            <a:solidFill>
              <a:srgbClr val="68B3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5;p10">
              <a:extLst>
                <a:ext uri="{FF2B5EF4-FFF2-40B4-BE49-F238E27FC236}">
                  <a16:creationId xmlns:a16="http://schemas.microsoft.com/office/drawing/2014/main" id="{8A4148EC-1D05-43B5-A607-2AAE86D3A5B4}"/>
                </a:ext>
              </a:extLst>
            </p:cNvPr>
            <p:cNvSpPr txBox="1"/>
            <p:nvPr/>
          </p:nvSpPr>
          <p:spPr>
            <a:xfrm>
              <a:off x="7798602" y="2844878"/>
              <a:ext cx="2480316" cy="1981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Retrieval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276;p10">
            <a:extLst>
              <a:ext uri="{FF2B5EF4-FFF2-40B4-BE49-F238E27FC236}">
                <a16:creationId xmlns:a16="http://schemas.microsoft.com/office/drawing/2014/main" id="{D60325A2-C368-4231-A5E3-620E09AC35E5}"/>
              </a:ext>
            </a:extLst>
          </p:cNvPr>
          <p:cNvGrpSpPr/>
          <p:nvPr/>
        </p:nvGrpSpPr>
        <p:grpSpPr>
          <a:xfrm>
            <a:off x="3422528" y="3703660"/>
            <a:ext cx="1080000" cy="1080000"/>
            <a:chOff x="7513721" y="2402157"/>
            <a:chExt cx="3004454" cy="2896754"/>
          </a:xfrm>
        </p:grpSpPr>
        <p:sp>
          <p:nvSpPr>
            <p:cNvPr id="46" name="Google Shape;277;p10">
              <a:extLst>
                <a:ext uri="{FF2B5EF4-FFF2-40B4-BE49-F238E27FC236}">
                  <a16:creationId xmlns:a16="http://schemas.microsoft.com/office/drawing/2014/main" id="{0C1B6102-6984-402D-B95D-A92301A8E0E0}"/>
                </a:ext>
              </a:extLst>
            </p:cNvPr>
            <p:cNvSpPr/>
            <p:nvPr/>
          </p:nvSpPr>
          <p:spPr>
            <a:xfrm>
              <a:off x="7513721" y="2402157"/>
              <a:ext cx="3004454" cy="2896754"/>
            </a:xfrm>
            <a:prstGeom prst="ellipse">
              <a:avLst/>
            </a:prstGeom>
            <a:solidFill>
              <a:srgbClr val="68B3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8;p10">
              <a:extLst>
                <a:ext uri="{FF2B5EF4-FFF2-40B4-BE49-F238E27FC236}">
                  <a16:creationId xmlns:a16="http://schemas.microsoft.com/office/drawing/2014/main" id="{074B251F-A516-426A-A935-BB076D02CA10}"/>
                </a:ext>
              </a:extLst>
            </p:cNvPr>
            <p:cNvSpPr txBox="1"/>
            <p:nvPr/>
          </p:nvSpPr>
          <p:spPr>
            <a:xfrm>
              <a:off x="7540219" y="2688989"/>
              <a:ext cx="2975311" cy="1981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Error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Generation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279;p10" descr="클립아트이(가) 표시된 사진&#10;&#10;자동 생성된 설명">
            <a:extLst>
              <a:ext uri="{FF2B5EF4-FFF2-40B4-BE49-F238E27FC236}">
                <a16:creationId xmlns:a16="http://schemas.microsoft.com/office/drawing/2014/main" id="{F78246D6-50D4-4346-A3A3-9910753356F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248" r="20716"/>
          <a:stretch/>
        </p:blipFill>
        <p:spPr>
          <a:xfrm>
            <a:off x="368300" y="2882252"/>
            <a:ext cx="2755900" cy="275398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280;p10">
            <a:extLst>
              <a:ext uri="{FF2B5EF4-FFF2-40B4-BE49-F238E27FC236}">
                <a16:creationId xmlns:a16="http://schemas.microsoft.com/office/drawing/2014/main" id="{C55C12D1-EBAB-4B51-AD8B-872AD3ABF3B3}"/>
              </a:ext>
            </a:extLst>
          </p:cNvPr>
          <p:cNvSpPr/>
          <p:nvPr/>
        </p:nvSpPr>
        <p:spPr>
          <a:xfrm>
            <a:off x="4733925" y="2237550"/>
            <a:ext cx="6715125" cy="10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 대화 데이터(Reddit 등) 기반 페르소나 추출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페르소나를 반영한 대화형 챗봇 구현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81;p10">
            <a:extLst>
              <a:ext uri="{FF2B5EF4-FFF2-40B4-BE49-F238E27FC236}">
                <a16:creationId xmlns:a16="http://schemas.microsoft.com/office/drawing/2014/main" id="{B00CF83B-B422-4F2E-9038-0A3CA5064A16}"/>
              </a:ext>
            </a:extLst>
          </p:cNvPr>
          <p:cNvSpPr/>
          <p:nvPr/>
        </p:nvSpPr>
        <p:spPr>
          <a:xfrm>
            <a:off x="4743449" y="3706139"/>
            <a:ext cx="6715125" cy="10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Generation Model을 통한 데이터셋 구축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NMT(Neural Machine Translation)을 이용한 모델 구현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82;p10">
            <a:extLst>
              <a:ext uri="{FF2B5EF4-FFF2-40B4-BE49-F238E27FC236}">
                <a16:creationId xmlns:a16="http://schemas.microsoft.com/office/drawing/2014/main" id="{6CB37B4E-FE61-4DD6-A2F6-96A604D242F0}"/>
              </a:ext>
            </a:extLst>
          </p:cNvPr>
          <p:cNvSpPr/>
          <p:nvPr/>
        </p:nvSpPr>
        <p:spPr>
          <a:xfrm>
            <a:off x="4733924" y="5169771"/>
            <a:ext cx="6715125" cy="10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Wizard 모델을 통한 최적화된 답변 채택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Empathetic Dialogues(감정적 대화 데이터셋)를 통한 학습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22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연구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세부  컴포넌트</a:t>
            </a:r>
          </a:p>
        </p:txBody>
      </p:sp>
      <p:grpSp>
        <p:nvGrpSpPr>
          <p:cNvPr id="27" name="Google Shape;291;p11">
            <a:extLst>
              <a:ext uri="{FF2B5EF4-FFF2-40B4-BE49-F238E27FC236}">
                <a16:creationId xmlns:a16="http://schemas.microsoft.com/office/drawing/2014/main" id="{3713B2B1-DB62-4764-B088-B60B2CBAED8E}"/>
              </a:ext>
            </a:extLst>
          </p:cNvPr>
          <p:cNvGrpSpPr/>
          <p:nvPr/>
        </p:nvGrpSpPr>
        <p:grpSpPr>
          <a:xfrm>
            <a:off x="752700" y="2304223"/>
            <a:ext cx="10686598" cy="4012223"/>
            <a:chOff x="400503" y="2290694"/>
            <a:chExt cx="10686598" cy="4012223"/>
          </a:xfrm>
        </p:grpSpPr>
        <p:grpSp>
          <p:nvGrpSpPr>
            <p:cNvPr id="28" name="Google Shape;292;p11">
              <a:extLst>
                <a:ext uri="{FF2B5EF4-FFF2-40B4-BE49-F238E27FC236}">
                  <a16:creationId xmlns:a16="http://schemas.microsoft.com/office/drawing/2014/main" id="{7BF68075-3543-4BDA-845E-11524E0B5463}"/>
                </a:ext>
              </a:extLst>
            </p:cNvPr>
            <p:cNvGrpSpPr/>
            <p:nvPr/>
          </p:nvGrpSpPr>
          <p:grpSpPr>
            <a:xfrm>
              <a:off x="404614" y="2290695"/>
              <a:ext cx="1080000" cy="1080000"/>
              <a:chOff x="7513721" y="2402157"/>
              <a:chExt cx="3004454" cy="2896754"/>
            </a:xfrm>
          </p:grpSpPr>
          <p:sp>
            <p:nvSpPr>
              <p:cNvPr id="37" name="Google Shape;293;p11">
                <a:extLst>
                  <a:ext uri="{FF2B5EF4-FFF2-40B4-BE49-F238E27FC236}">
                    <a16:creationId xmlns:a16="http://schemas.microsoft.com/office/drawing/2014/main" id="{E9BFFC8E-001F-404C-8C60-7A55E47EE15C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68B3B3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94;p11">
                <a:extLst>
                  <a:ext uri="{FF2B5EF4-FFF2-40B4-BE49-F238E27FC236}">
                    <a16:creationId xmlns:a16="http://schemas.microsoft.com/office/drawing/2014/main" id="{CA71F127-0D1B-476D-ADA1-C984ED56B55B}"/>
                  </a:ext>
                </a:extLst>
              </p:cNvPr>
              <p:cNvSpPr txBox="1"/>
              <p:nvPr/>
            </p:nvSpPr>
            <p:spPr>
              <a:xfrm>
                <a:off x="7820095" y="3148849"/>
                <a:ext cx="2368831" cy="1403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Persona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295;p11">
              <a:extLst>
                <a:ext uri="{FF2B5EF4-FFF2-40B4-BE49-F238E27FC236}">
                  <a16:creationId xmlns:a16="http://schemas.microsoft.com/office/drawing/2014/main" id="{E1E8A765-7B1E-4DEF-9DFB-54A2BD2849AE}"/>
                </a:ext>
              </a:extLst>
            </p:cNvPr>
            <p:cNvGrpSpPr/>
            <p:nvPr/>
          </p:nvGrpSpPr>
          <p:grpSpPr>
            <a:xfrm>
              <a:off x="400504" y="3756806"/>
              <a:ext cx="1082963" cy="1080000"/>
              <a:chOff x="7513721" y="2402157"/>
              <a:chExt cx="3012697" cy="2896754"/>
            </a:xfrm>
          </p:grpSpPr>
          <p:sp>
            <p:nvSpPr>
              <p:cNvPr id="35" name="Google Shape;296;p11">
                <a:extLst>
                  <a:ext uri="{FF2B5EF4-FFF2-40B4-BE49-F238E27FC236}">
                    <a16:creationId xmlns:a16="http://schemas.microsoft.com/office/drawing/2014/main" id="{0F2F1B56-4C94-410D-A558-8E4B9B74829B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C0BEBA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97;p11">
                <a:extLst>
                  <a:ext uri="{FF2B5EF4-FFF2-40B4-BE49-F238E27FC236}">
                    <a16:creationId xmlns:a16="http://schemas.microsoft.com/office/drawing/2014/main" id="{0D2F3876-F81D-479B-B063-D4EE094B0770}"/>
                  </a:ext>
                </a:extLst>
              </p:cNvPr>
              <p:cNvSpPr txBox="1"/>
              <p:nvPr/>
            </p:nvSpPr>
            <p:spPr>
              <a:xfrm>
                <a:off x="7551104" y="2774800"/>
                <a:ext cx="2975314" cy="1981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Error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Generation</a:t>
                </a:r>
                <a:endParaRPr sz="1400">
                  <a:solidFill>
                    <a:srgbClr val="A19F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298;p11">
              <a:extLst>
                <a:ext uri="{FF2B5EF4-FFF2-40B4-BE49-F238E27FC236}">
                  <a16:creationId xmlns:a16="http://schemas.microsoft.com/office/drawing/2014/main" id="{851EE859-CA7D-4039-A94D-7B0A4D8476C6}"/>
                </a:ext>
              </a:extLst>
            </p:cNvPr>
            <p:cNvGrpSpPr/>
            <p:nvPr/>
          </p:nvGrpSpPr>
          <p:grpSpPr>
            <a:xfrm>
              <a:off x="400503" y="5222917"/>
              <a:ext cx="1080000" cy="1080000"/>
              <a:chOff x="7513721" y="2402157"/>
              <a:chExt cx="3004454" cy="2896754"/>
            </a:xfrm>
          </p:grpSpPr>
          <p:sp>
            <p:nvSpPr>
              <p:cNvPr id="33" name="Google Shape;299;p11">
                <a:extLst>
                  <a:ext uri="{FF2B5EF4-FFF2-40B4-BE49-F238E27FC236}">
                    <a16:creationId xmlns:a16="http://schemas.microsoft.com/office/drawing/2014/main" id="{1A79CCF0-9F85-49DC-B9AA-EC235B08FE04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C0BEBA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00;p11">
                <a:extLst>
                  <a:ext uri="{FF2B5EF4-FFF2-40B4-BE49-F238E27FC236}">
                    <a16:creationId xmlns:a16="http://schemas.microsoft.com/office/drawing/2014/main" id="{F456D056-FF25-4753-A90C-64B6DA1BA79E}"/>
                  </a:ext>
                </a:extLst>
              </p:cNvPr>
              <p:cNvSpPr txBox="1"/>
              <p:nvPr/>
            </p:nvSpPr>
            <p:spPr>
              <a:xfrm>
                <a:off x="7787719" y="2688989"/>
                <a:ext cx="2480319" cy="1981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Retrieval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Model</a:t>
                </a:r>
                <a:endParaRPr sz="1400">
                  <a:solidFill>
                    <a:srgbClr val="A19F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01;p11">
              <a:extLst>
                <a:ext uri="{FF2B5EF4-FFF2-40B4-BE49-F238E27FC236}">
                  <a16:creationId xmlns:a16="http://schemas.microsoft.com/office/drawing/2014/main" id="{1CF48501-2C76-4868-9FE3-40A514722CB8}"/>
                </a:ext>
              </a:extLst>
            </p:cNvPr>
            <p:cNvSpPr/>
            <p:nvPr/>
          </p:nvSpPr>
          <p:spPr>
            <a:xfrm>
              <a:off x="1883421" y="2290694"/>
              <a:ext cx="9203680" cy="4012223"/>
            </a:xfrm>
            <a:prstGeom prst="roundRect">
              <a:avLst>
                <a:gd name="adj" fmla="val 8121"/>
              </a:avLst>
            </a:prstGeom>
            <a:noFill/>
            <a:ln w="38100" cap="flat" cmpd="sng">
              <a:solidFill>
                <a:srgbClr val="68B3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302;p11">
            <a:extLst>
              <a:ext uri="{FF2B5EF4-FFF2-40B4-BE49-F238E27FC236}">
                <a16:creationId xmlns:a16="http://schemas.microsoft.com/office/drawing/2014/main" id="{B2749178-193D-4F86-B79F-8C41DBB4BAAC}"/>
              </a:ext>
            </a:extLst>
          </p:cNvPr>
          <p:cNvSpPr txBox="1"/>
          <p:nvPr/>
        </p:nvSpPr>
        <p:spPr>
          <a:xfrm>
            <a:off x="2457449" y="2536558"/>
            <a:ext cx="44672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 Conditioning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03;p11">
            <a:extLst>
              <a:ext uri="{FF2B5EF4-FFF2-40B4-BE49-F238E27FC236}">
                <a16:creationId xmlns:a16="http://schemas.microsoft.com/office/drawing/2014/main" id="{2D7C5A0C-F222-46B3-9A07-0474D8022D8A}"/>
              </a:ext>
            </a:extLst>
          </p:cNvPr>
          <p:cNvSpPr/>
          <p:nvPr/>
        </p:nvSpPr>
        <p:spPr>
          <a:xfrm>
            <a:off x="3724275" y="3004407"/>
            <a:ext cx="7515225" cy="3693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ParlAI, Reddit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04;p11">
            <a:extLst>
              <a:ext uri="{FF2B5EF4-FFF2-40B4-BE49-F238E27FC236}">
                <a16:creationId xmlns:a16="http://schemas.microsoft.com/office/drawing/2014/main" id="{63F921AD-9264-48E9-BB25-39484A2DED78}"/>
              </a:ext>
            </a:extLst>
          </p:cNvPr>
          <p:cNvSpPr/>
          <p:nvPr/>
        </p:nvSpPr>
        <p:spPr>
          <a:xfrm>
            <a:off x="2457450" y="3004407"/>
            <a:ext cx="1151755" cy="369332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05;p11">
            <a:extLst>
              <a:ext uri="{FF2B5EF4-FFF2-40B4-BE49-F238E27FC236}">
                <a16:creationId xmlns:a16="http://schemas.microsoft.com/office/drawing/2014/main" id="{955FBA35-E047-4740-ACD5-E7AC1D67011C}"/>
              </a:ext>
            </a:extLst>
          </p:cNvPr>
          <p:cNvSpPr/>
          <p:nvPr/>
        </p:nvSpPr>
        <p:spPr>
          <a:xfrm>
            <a:off x="3724275" y="3444223"/>
            <a:ext cx="7515225" cy="3693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Transformer, Memory Model, Information Retrieval(baseline)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06;p11">
            <a:extLst>
              <a:ext uri="{FF2B5EF4-FFF2-40B4-BE49-F238E27FC236}">
                <a16:creationId xmlns:a16="http://schemas.microsoft.com/office/drawing/2014/main" id="{F2358AC6-AD43-42F3-8157-A537F6A171FC}"/>
              </a:ext>
            </a:extLst>
          </p:cNvPr>
          <p:cNvSpPr/>
          <p:nvPr/>
        </p:nvSpPr>
        <p:spPr>
          <a:xfrm>
            <a:off x="2457450" y="3444223"/>
            <a:ext cx="1151755" cy="369332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07;p11">
            <a:extLst>
              <a:ext uri="{FF2B5EF4-FFF2-40B4-BE49-F238E27FC236}">
                <a16:creationId xmlns:a16="http://schemas.microsoft.com/office/drawing/2014/main" id="{167F6E1B-87FC-48E9-96CB-AEA5DF4C8D44}"/>
              </a:ext>
            </a:extLst>
          </p:cNvPr>
          <p:cNvSpPr/>
          <p:nvPr/>
        </p:nvSpPr>
        <p:spPr>
          <a:xfrm>
            <a:off x="3724275" y="3935395"/>
            <a:ext cx="7515225" cy="22775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(Reddit 등)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페르소나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603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『Training Millions of Personalized Dialogue Agents』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1Tb의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트위터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내용을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기반으로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5백만개의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페르소나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페르소나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규칙에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실험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페르소나를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반영한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대화형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챗봇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603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Personalizing Dialogue Agents: I have a dog, do you have pets too?</a:t>
            </a:r>
            <a:r>
              <a:rPr lang="en-US" sz="14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』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Model을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영속적인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Persona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반영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사용자와의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대화를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페르소나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08;p11">
            <a:extLst>
              <a:ext uri="{FF2B5EF4-FFF2-40B4-BE49-F238E27FC236}">
                <a16:creationId xmlns:a16="http://schemas.microsoft.com/office/drawing/2014/main" id="{9178E7C0-BE3B-447A-B020-FC8AD74810E5}"/>
              </a:ext>
            </a:extLst>
          </p:cNvPr>
          <p:cNvSpPr/>
          <p:nvPr/>
        </p:nvSpPr>
        <p:spPr>
          <a:xfrm>
            <a:off x="2457450" y="3935395"/>
            <a:ext cx="1151755" cy="2277534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800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연구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세부  컴포넌트</a:t>
            </a:r>
          </a:p>
        </p:txBody>
      </p:sp>
      <p:grpSp>
        <p:nvGrpSpPr>
          <p:cNvPr id="27" name="Google Shape;317;p12">
            <a:extLst>
              <a:ext uri="{FF2B5EF4-FFF2-40B4-BE49-F238E27FC236}">
                <a16:creationId xmlns:a16="http://schemas.microsoft.com/office/drawing/2014/main" id="{7513DD93-316C-484C-92EB-CB3EF4BC2D5C}"/>
              </a:ext>
            </a:extLst>
          </p:cNvPr>
          <p:cNvGrpSpPr/>
          <p:nvPr/>
        </p:nvGrpSpPr>
        <p:grpSpPr>
          <a:xfrm>
            <a:off x="752700" y="2304223"/>
            <a:ext cx="10686598" cy="4012223"/>
            <a:chOff x="400503" y="2290694"/>
            <a:chExt cx="10686598" cy="4012223"/>
          </a:xfrm>
        </p:grpSpPr>
        <p:grpSp>
          <p:nvGrpSpPr>
            <p:cNvPr id="28" name="Google Shape;318;p12">
              <a:extLst>
                <a:ext uri="{FF2B5EF4-FFF2-40B4-BE49-F238E27FC236}">
                  <a16:creationId xmlns:a16="http://schemas.microsoft.com/office/drawing/2014/main" id="{FBAE90B4-C541-4B6E-9E74-DC710AD3A503}"/>
                </a:ext>
              </a:extLst>
            </p:cNvPr>
            <p:cNvGrpSpPr/>
            <p:nvPr/>
          </p:nvGrpSpPr>
          <p:grpSpPr>
            <a:xfrm>
              <a:off x="404614" y="2290695"/>
              <a:ext cx="1080000" cy="1080000"/>
              <a:chOff x="7513721" y="2402157"/>
              <a:chExt cx="3004454" cy="2896754"/>
            </a:xfrm>
          </p:grpSpPr>
          <p:sp>
            <p:nvSpPr>
              <p:cNvPr id="37" name="Google Shape;319;p12">
                <a:extLst>
                  <a:ext uri="{FF2B5EF4-FFF2-40B4-BE49-F238E27FC236}">
                    <a16:creationId xmlns:a16="http://schemas.microsoft.com/office/drawing/2014/main" id="{790D1D14-BAC1-45E8-B383-236A0130A381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CDCCC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20;p12">
                <a:extLst>
                  <a:ext uri="{FF2B5EF4-FFF2-40B4-BE49-F238E27FC236}">
                    <a16:creationId xmlns:a16="http://schemas.microsoft.com/office/drawing/2014/main" id="{68D107E4-7D23-411B-AC81-3EAA86659AC5}"/>
                  </a:ext>
                </a:extLst>
              </p:cNvPr>
              <p:cNvSpPr txBox="1"/>
              <p:nvPr/>
            </p:nvSpPr>
            <p:spPr>
              <a:xfrm>
                <a:off x="7820095" y="3148849"/>
                <a:ext cx="2368831" cy="1403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Persona</a:t>
                </a:r>
                <a:endParaRPr sz="1400">
                  <a:solidFill>
                    <a:srgbClr val="A19F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21;p12">
              <a:extLst>
                <a:ext uri="{FF2B5EF4-FFF2-40B4-BE49-F238E27FC236}">
                  <a16:creationId xmlns:a16="http://schemas.microsoft.com/office/drawing/2014/main" id="{0ECD51B4-3B92-4562-9644-E86CB2A34818}"/>
                </a:ext>
              </a:extLst>
            </p:cNvPr>
            <p:cNvGrpSpPr/>
            <p:nvPr/>
          </p:nvGrpSpPr>
          <p:grpSpPr>
            <a:xfrm>
              <a:off x="400504" y="3756806"/>
              <a:ext cx="1082963" cy="1080000"/>
              <a:chOff x="7513721" y="2402157"/>
              <a:chExt cx="3012697" cy="2896754"/>
            </a:xfrm>
          </p:grpSpPr>
          <p:sp>
            <p:nvSpPr>
              <p:cNvPr id="35" name="Google Shape;322;p12">
                <a:extLst>
                  <a:ext uri="{FF2B5EF4-FFF2-40B4-BE49-F238E27FC236}">
                    <a16:creationId xmlns:a16="http://schemas.microsoft.com/office/drawing/2014/main" id="{6C8C4B43-A535-4EC3-8530-94963BC4B606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68B3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23;p12">
                <a:extLst>
                  <a:ext uri="{FF2B5EF4-FFF2-40B4-BE49-F238E27FC236}">
                    <a16:creationId xmlns:a16="http://schemas.microsoft.com/office/drawing/2014/main" id="{5052433F-E11B-4E36-AA8C-49CAFCE5091F}"/>
                  </a:ext>
                </a:extLst>
              </p:cNvPr>
              <p:cNvSpPr txBox="1"/>
              <p:nvPr/>
            </p:nvSpPr>
            <p:spPr>
              <a:xfrm>
                <a:off x="7551104" y="2774800"/>
                <a:ext cx="2975314" cy="1981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Error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Generation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24;p12">
              <a:extLst>
                <a:ext uri="{FF2B5EF4-FFF2-40B4-BE49-F238E27FC236}">
                  <a16:creationId xmlns:a16="http://schemas.microsoft.com/office/drawing/2014/main" id="{C47F971B-FF37-4930-B87C-640D2DED5E17}"/>
                </a:ext>
              </a:extLst>
            </p:cNvPr>
            <p:cNvGrpSpPr/>
            <p:nvPr/>
          </p:nvGrpSpPr>
          <p:grpSpPr>
            <a:xfrm>
              <a:off x="400503" y="5222917"/>
              <a:ext cx="1080000" cy="1080000"/>
              <a:chOff x="7513721" y="2402157"/>
              <a:chExt cx="3004454" cy="2896754"/>
            </a:xfrm>
          </p:grpSpPr>
          <p:sp>
            <p:nvSpPr>
              <p:cNvPr id="33" name="Google Shape;325;p12">
                <a:extLst>
                  <a:ext uri="{FF2B5EF4-FFF2-40B4-BE49-F238E27FC236}">
                    <a16:creationId xmlns:a16="http://schemas.microsoft.com/office/drawing/2014/main" id="{7A654AAE-61F5-4D99-8AAA-73074D6CC1EF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D7D6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26;p12">
                <a:extLst>
                  <a:ext uri="{FF2B5EF4-FFF2-40B4-BE49-F238E27FC236}">
                    <a16:creationId xmlns:a16="http://schemas.microsoft.com/office/drawing/2014/main" id="{8BD5DAD3-CA05-4FDF-B601-20BC7807463E}"/>
                  </a:ext>
                </a:extLst>
              </p:cNvPr>
              <p:cNvSpPr txBox="1"/>
              <p:nvPr/>
            </p:nvSpPr>
            <p:spPr>
              <a:xfrm>
                <a:off x="7787719" y="2688989"/>
                <a:ext cx="2480319" cy="1981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Retrieval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Model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7;p12">
              <a:extLst>
                <a:ext uri="{FF2B5EF4-FFF2-40B4-BE49-F238E27FC236}">
                  <a16:creationId xmlns:a16="http://schemas.microsoft.com/office/drawing/2014/main" id="{F91F4092-3307-4AA6-8C94-ACFB5D648E98}"/>
                </a:ext>
              </a:extLst>
            </p:cNvPr>
            <p:cNvSpPr/>
            <p:nvPr/>
          </p:nvSpPr>
          <p:spPr>
            <a:xfrm>
              <a:off x="1883421" y="2290694"/>
              <a:ext cx="9203680" cy="4012223"/>
            </a:xfrm>
            <a:prstGeom prst="roundRect">
              <a:avLst>
                <a:gd name="adj" fmla="val 8121"/>
              </a:avLst>
            </a:prstGeom>
            <a:noFill/>
            <a:ln w="38100" cap="flat" cmpd="sng">
              <a:solidFill>
                <a:srgbClr val="68B3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328;p12">
            <a:extLst>
              <a:ext uri="{FF2B5EF4-FFF2-40B4-BE49-F238E27FC236}">
                <a16:creationId xmlns:a16="http://schemas.microsoft.com/office/drawing/2014/main" id="{BC93AD15-1EC5-4AB6-B468-BEC127C7E049}"/>
              </a:ext>
            </a:extLst>
          </p:cNvPr>
          <p:cNvSpPr txBox="1"/>
          <p:nvPr/>
        </p:nvSpPr>
        <p:spPr>
          <a:xfrm>
            <a:off x="2457449" y="2536558"/>
            <a:ext cx="44672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Generation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29;p12">
            <a:extLst>
              <a:ext uri="{FF2B5EF4-FFF2-40B4-BE49-F238E27FC236}">
                <a16:creationId xmlns:a16="http://schemas.microsoft.com/office/drawing/2014/main" id="{02EC71BC-DDCE-480B-8040-A1E658B65972}"/>
              </a:ext>
            </a:extLst>
          </p:cNvPr>
          <p:cNvSpPr/>
          <p:nvPr/>
        </p:nvSpPr>
        <p:spPr>
          <a:xfrm>
            <a:off x="3724275" y="3004407"/>
            <a:ext cx="7515225" cy="3693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FCE, CoNLL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30;p12">
            <a:extLst>
              <a:ext uri="{FF2B5EF4-FFF2-40B4-BE49-F238E27FC236}">
                <a16:creationId xmlns:a16="http://schemas.microsoft.com/office/drawing/2014/main" id="{1F232AD7-7D11-4E47-9C45-2E31E9590E43}"/>
              </a:ext>
            </a:extLst>
          </p:cNvPr>
          <p:cNvSpPr/>
          <p:nvPr/>
        </p:nvSpPr>
        <p:spPr>
          <a:xfrm>
            <a:off x="2457450" y="3004407"/>
            <a:ext cx="1151755" cy="369332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31;p12">
            <a:extLst>
              <a:ext uri="{FF2B5EF4-FFF2-40B4-BE49-F238E27FC236}">
                <a16:creationId xmlns:a16="http://schemas.microsoft.com/office/drawing/2014/main" id="{2AFEFFD0-EC7E-4B3D-BCB3-CE4B0F668DEE}"/>
              </a:ext>
            </a:extLst>
          </p:cNvPr>
          <p:cNvSpPr/>
          <p:nvPr/>
        </p:nvSpPr>
        <p:spPr>
          <a:xfrm>
            <a:off x="3724275" y="3444223"/>
            <a:ext cx="7515225" cy="3693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SMT(Statistical Machine Translation), NMT(Neural Machine Translation)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32;p12">
            <a:extLst>
              <a:ext uri="{FF2B5EF4-FFF2-40B4-BE49-F238E27FC236}">
                <a16:creationId xmlns:a16="http://schemas.microsoft.com/office/drawing/2014/main" id="{C3C719D1-CE1B-41BD-86EC-1B59AD6D7A81}"/>
              </a:ext>
            </a:extLst>
          </p:cNvPr>
          <p:cNvSpPr/>
          <p:nvPr/>
        </p:nvSpPr>
        <p:spPr>
          <a:xfrm>
            <a:off x="2457450" y="3444223"/>
            <a:ext cx="1151755" cy="369332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33;p12">
            <a:extLst>
              <a:ext uri="{FF2B5EF4-FFF2-40B4-BE49-F238E27FC236}">
                <a16:creationId xmlns:a16="http://schemas.microsoft.com/office/drawing/2014/main" id="{FF3296F2-B494-44FF-AA93-26AC9348D379}"/>
              </a:ext>
            </a:extLst>
          </p:cNvPr>
          <p:cNvSpPr/>
          <p:nvPr/>
        </p:nvSpPr>
        <p:spPr>
          <a:xfrm>
            <a:off x="3724275" y="3935395"/>
            <a:ext cx="7515225" cy="22775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Generation Model을 통한 데이터셋 구축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NMT(Neural Machine Translation)을 이용한 모델 구현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603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『Artificial Error Generation with Machine Translation and Syntactic Patterns』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SMT와 패턴인식 기법으로 문법 오류가 있는 데이터 생성(해당 프로젝트에서는 NMT로 대체)</a:t>
            </a:r>
            <a:endParaRPr/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연구 대비 대폭 증가된 에러 패턴 종류 인식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34;p12">
            <a:extLst>
              <a:ext uri="{FF2B5EF4-FFF2-40B4-BE49-F238E27FC236}">
                <a16:creationId xmlns:a16="http://schemas.microsoft.com/office/drawing/2014/main" id="{2102EE76-B340-44A2-899D-DD0835EE867B}"/>
              </a:ext>
            </a:extLst>
          </p:cNvPr>
          <p:cNvSpPr/>
          <p:nvPr/>
        </p:nvSpPr>
        <p:spPr>
          <a:xfrm>
            <a:off x="2457450" y="3935395"/>
            <a:ext cx="1151755" cy="2277534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929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연구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세부  컴포넌트</a:t>
            </a:r>
          </a:p>
        </p:txBody>
      </p:sp>
      <p:grpSp>
        <p:nvGrpSpPr>
          <p:cNvPr id="27" name="Google Shape;343;p13">
            <a:extLst>
              <a:ext uri="{FF2B5EF4-FFF2-40B4-BE49-F238E27FC236}">
                <a16:creationId xmlns:a16="http://schemas.microsoft.com/office/drawing/2014/main" id="{91CA0871-FEE1-45BC-8E91-A1957EA6EBFB}"/>
              </a:ext>
            </a:extLst>
          </p:cNvPr>
          <p:cNvGrpSpPr/>
          <p:nvPr/>
        </p:nvGrpSpPr>
        <p:grpSpPr>
          <a:xfrm>
            <a:off x="752700" y="2304223"/>
            <a:ext cx="10686598" cy="4012223"/>
            <a:chOff x="400503" y="2290694"/>
            <a:chExt cx="10686598" cy="4012223"/>
          </a:xfrm>
        </p:grpSpPr>
        <p:grpSp>
          <p:nvGrpSpPr>
            <p:cNvPr id="28" name="Google Shape;344;p13">
              <a:extLst>
                <a:ext uri="{FF2B5EF4-FFF2-40B4-BE49-F238E27FC236}">
                  <a16:creationId xmlns:a16="http://schemas.microsoft.com/office/drawing/2014/main" id="{7008A9AA-A836-4D4A-9587-23EB99A5022B}"/>
                </a:ext>
              </a:extLst>
            </p:cNvPr>
            <p:cNvGrpSpPr/>
            <p:nvPr/>
          </p:nvGrpSpPr>
          <p:grpSpPr>
            <a:xfrm>
              <a:off x="404614" y="2290695"/>
              <a:ext cx="1080000" cy="1080000"/>
              <a:chOff x="7513721" y="2402157"/>
              <a:chExt cx="3004454" cy="2896754"/>
            </a:xfrm>
          </p:grpSpPr>
          <p:sp>
            <p:nvSpPr>
              <p:cNvPr id="37" name="Google Shape;345;p13">
                <a:extLst>
                  <a:ext uri="{FF2B5EF4-FFF2-40B4-BE49-F238E27FC236}">
                    <a16:creationId xmlns:a16="http://schemas.microsoft.com/office/drawing/2014/main" id="{83C667E6-0D96-45BE-BE02-20B11BA86E77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CDCCC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46;p13">
                <a:extLst>
                  <a:ext uri="{FF2B5EF4-FFF2-40B4-BE49-F238E27FC236}">
                    <a16:creationId xmlns:a16="http://schemas.microsoft.com/office/drawing/2014/main" id="{5665E883-62CF-45B9-8DB5-8A3C4CF7068B}"/>
                  </a:ext>
                </a:extLst>
              </p:cNvPr>
              <p:cNvSpPr txBox="1"/>
              <p:nvPr/>
            </p:nvSpPr>
            <p:spPr>
              <a:xfrm>
                <a:off x="7820095" y="3148849"/>
                <a:ext cx="2368831" cy="1403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Persona</a:t>
                </a:r>
                <a:endParaRPr sz="1400">
                  <a:solidFill>
                    <a:srgbClr val="A19F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47;p13">
              <a:extLst>
                <a:ext uri="{FF2B5EF4-FFF2-40B4-BE49-F238E27FC236}">
                  <a16:creationId xmlns:a16="http://schemas.microsoft.com/office/drawing/2014/main" id="{C1872722-2327-4AC9-B01A-4D5BBBB5501E}"/>
                </a:ext>
              </a:extLst>
            </p:cNvPr>
            <p:cNvGrpSpPr/>
            <p:nvPr/>
          </p:nvGrpSpPr>
          <p:grpSpPr>
            <a:xfrm>
              <a:off x="400505" y="3756806"/>
              <a:ext cx="1082965" cy="1080000"/>
              <a:chOff x="7513721" y="2402157"/>
              <a:chExt cx="3012702" cy="2896754"/>
            </a:xfrm>
          </p:grpSpPr>
          <p:sp>
            <p:nvSpPr>
              <p:cNvPr id="35" name="Google Shape;348;p13">
                <a:extLst>
                  <a:ext uri="{FF2B5EF4-FFF2-40B4-BE49-F238E27FC236}">
                    <a16:creationId xmlns:a16="http://schemas.microsoft.com/office/drawing/2014/main" id="{F81D1C8B-8E65-422F-B4A5-248809A1B009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D7D6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49;p13">
                <a:extLst>
                  <a:ext uri="{FF2B5EF4-FFF2-40B4-BE49-F238E27FC236}">
                    <a16:creationId xmlns:a16="http://schemas.microsoft.com/office/drawing/2014/main" id="{E61B7961-EFE4-4B47-BB35-4520B5479C8A}"/>
                  </a:ext>
                </a:extLst>
              </p:cNvPr>
              <p:cNvSpPr txBox="1"/>
              <p:nvPr/>
            </p:nvSpPr>
            <p:spPr>
              <a:xfrm>
                <a:off x="7551113" y="2774800"/>
                <a:ext cx="2975310" cy="1981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Error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19F97"/>
                    </a:solidFill>
                    <a:latin typeface="Arial"/>
                    <a:ea typeface="Arial"/>
                    <a:cs typeface="Arial"/>
                    <a:sym typeface="Arial"/>
                  </a:rPr>
                  <a:t>Generation</a:t>
                </a:r>
                <a:endParaRPr sz="1400">
                  <a:solidFill>
                    <a:srgbClr val="A19F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50;p13">
              <a:extLst>
                <a:ext uri="{FF2B5EF4-FFF2-40B4-BE49-F238E27FC236}">
                  <a16:creationId xmlns:a16="http://schemas.microsoft.com/office/drawing/2014/main" id="{A2BD98E0-21D7-4ED9-81A4-00E03B926F92}"/>
                </a:ext>
              </a:extLst>
            </p:cNvPr>
            <p:cNvGrpSpPr/>
            <p:nvPr/>
          </p:nvGrpSpPr>
          <p:grpSpPr>
            <a:xfrm>
              <a:off x="400503" y="5222917"/>
              <a:ext cx="1080000" cy="1080000"/>
              <a:chOff x="7513721" y="2402157"/>
              <a:chExt cx="3004454" cy="2896754"/>
            </a:xfrm>
          </p:grpSpPr>
          <p:sp>
            <p:nvSpPr>
              <p:cNvPr id="33" name="Google Shape;351;p13">
                <a:extLst>
                  <a:ext uri="{FF2B5EF4-FFF2-40B4-BE49-F238E27FC236}">
                    <a16:creationId xmlns:a16="http://schemas.microsoft.com/office/drawing/2014/main" id="{8EDB7810-D216-4E8C-9834-EAEFF3C6B200}"/>
                  </a:ext>
                </a:extLst>
              </p:cNvPr>
              <p:cNvSpPr/>
              <p:nvPr/>
            </p:nvSpPr>
            <p:spPr>
              <a:xfrm>
                <a:off x="7513721" y="2402157"/>
                <a:ext cx="3004454" cy="2896754"/>
              </a:xfrm>
              <a:prstGeom prst="ellipse">
                <a:avLst/>
              </a:prstGeom>
              <a:solidFill>
                <a:srgbClr val="68B3B3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52;p13">
                <a:extLst>
                  <a:ext uri="{FF2B5EF4-FFF2-40B4-BE49-F238E27FC236}">
                    <a16:creationId xmlns:a16="http://schemas.microsoft.com/office/drawing/2014/main" id="{271DECF5-957F-4E70-A6B2-5E130FD07595}"/>
                  </a:ext>
                </a:extLst>
              </p:cNvPr>
              <p:cNvSpPr txBox="1"/>
              <p:nvPr/>
            </p:nvSpPr>
            <p:spPr>
              <a:xfrm>
                <a:off x="7787719" y="2688989"/>
                <a:ext cx="2480319" cy="1981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Retrieval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Model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53;p13">
              <a:extLst>
                <a:ext uri="{FF2B5EF4-FFF2-40B4-BE49-F238E27FC236}">
                  <a16:creationId xmlns:a16="http://schemas.microsoft.com/office/drawing/2014/main" id="{EBE33418-A151-4BC1-A7B9-4D1BEE4376B3}"/>
                </a:ext>
              </a:extLst>
            </p:cNvPr>
            <p:cNvSpPr/>
            <p:nvPr/>
          </p:nvSpPr>
          <p:spPr>
            <a:xfrm>
              <a:off x="1883421" y="2290694"/>
              <a:ext cx="9203680" cy="4012223"/>
            </a:xfrm>
            <a:prstGeom prst="roundRect">
              <a:avLst>
                <a:gd name="adj" fmla="val 8121"/>
              </a:avLst>
            </a:prstGeom>
            <a:noFill/>
            <a:ln w="38100" cap="flat" cmpd="sng">
              <a:solidFill>
                <a:srgbClr val="68B3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354;p13">
            <a:extLst>
              <a:ext uri="{FF2B5EF4-FFF2-40B4-BE49-F238E27FC236}">
                <a16:creationId xmlns:a16="http://schemas.microsoft.com/office/drawing/2014/main" id="{91FD8515-3B30-4149-B264-D60A4A913C4A}"/>
              </a:ext>
            </a:extLst>
          </p:cNvPr>
          <p:cNvSpPr txBox="1"/>
          <p:nvPr/>
        </p:nvSpPr>
        <p:spPr>
          <a:xfrm>
            <a:off x="2457449" y="2536558"/>
            <a:ext cx="44672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 Model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55;p13">
            <a:extLst>
              <a:ext uri="{FF2B5EF4-FFF2-40B4-BE49-F238E27FC236}">
                <a16:creationId xmlns:a16="http://schemas.microsoft.com/office/drawing/2014/main" id="{0D567B80-BCAF-4521-A1B7-255DC97A4D06}"/>
              </a:ext>
            </a:extLst>
          </p:cNvPr>
          <p:cNvSpPr/>
          <p:nvPr/>
        </p:nvSpPr>
        <p:spPr>
          <a:xfrm>
            <a:off x="3724275" y="3004407"/>
            <a:ext cx="7515225" cy="3693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Reddit, Wikipedia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56;p13">
            <a:extLst>
              <a:ext uri="{FF2B5EF4-FFF2-40B4-BE49-F238E27FC236}">
                <a16:creationId xmlns:a16="http://schemas.microsoft.com/office/drawing/2014/main" id="{9C5FC591-424E-45F5-A6A5-38B0F50B2337}"/>
              </a:ext>
            </a:extLst>
          </p:cNvPr>
          <p:cNvSpPr/>
          <p:nvPr/>
        </p:nvSpPr>
        <p:spPr>
          <a:xfrm>
            <a:off x="2457450" y="3004407"/>
            <a:ext cx="1151755" cy="369332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57;p13">
            <a:extLst>
              <a:ext uri="{FF2B5EF4-FFF2-40B4-BE49-F238E27FC236}">
                <a16:creationId xmlns:a16="http://schemas.microsoft.com/office/drawing/2014/main" id="{048FD1B1-FBB0-43E9-A23A-8857C1E51883}"/>
              </a:ext>
            </a:extLst>
          </p:cNvPr>
          <p:cNvSpPr/>
          <p:nvPr/>
        </p:nvSpPr>
        <p:spPr>
          <a:xfrm>
            <a:off x="3724275" y="3444223"/>
            <a:ext cx="7515225" cy="3693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Transformer, Memory Model, Wizard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58;p13">
            <a:extLst>
              <a:ext uri="{FF2B5EF4-FFF2-40B4-BE49-F238E27FC236}">
                <a16:creationId xmlns:a16="http://schemas.microsoft.com/office/drawing/2014/main" id="{55FE689C-89E1-44EF-BAED-9916213F89AB}"/>
              </a:ext>
            </a:extLst>
          </p:cNvPr>
          <p:cNvSpPr/>
          <p:nvPr/>
        </p:nvSpPr>
        <p:spPr>
          <a:xfrm>
            <a:off x="2457450" y="3444223"/>
            <a:ext cx="1151755" cy="369332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59;p13">
            <a:extLst>
              <a:ext uri="{FF2B5EF4-FFF2-40B4-BE49-F238E27FC236}">
                <a16:creationId xmlns:a16="http://schemas.microsoft.com/office/drawing/2014/main" id="{928188B1-B1E7-403C-8760-67039BFA1855}"/>
              </a:ext>
            </a:extLst>
          </p:cNvPr>
          <p:cNvSpPr/>
          <p:nvPr/>
        </p:nvSpPr>
        <p:spPr>
          <a:xfrm>
            <a:off x="3724275" y="3935395"/>
            <a:ext cx="7515225" cy="22775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Wizard 모델을 통한 최적화된 답변 채택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603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</a:t>
            </a:r>
            <a:r>
              <a:rPr lang="en-US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Wizard Of Wikipedia</a:t>
            </a:r>
            <a:r>
              <a:rPr lang="en-US" sz="14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』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Transformer와 Memory Network을 사용한 Wizard 모델을 제시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Wikipedia의 정보를 통한 knowledge source 구조 제안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Empathetic Dialogues(감정적 대화 데이터셋)을 통한 학습</a:t>
            </a:r>
            <a:endParaRPr/>
          </a:p>
          <a:p>
            <a:pPr marL="182563" marR="0" lvl="0" indent="-603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『Towards Empathetic Open-domain Conversation Models』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 모델로 감정 학습을 하였을 때 사람과 유사한 대화 가능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Empathetic Dialogue 데이터셋 제공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0;p13">
            <a:extLst>
              <a:ext uri="{FF2B5EF4-FFF2-40B4-BE49-F238E27FC236}">
                <a16:creationId xmlns:a16="http://schemas.microsoft.com/office/drawing/2014/main" id="{46DBA5D0-299E-4EE4-8D35-87A1AEC8616D}"/>
              </a:ext>
            </a:extLst>
          </p:cNvPr>
          <p:cNvSpPr/>
          <p:nvPr/>
        </p:nvSpPr>
        <p:spPr>
          <a:xfrm>
            <a:off x="2457450" y="3935395"/>
            <a:ext cx="1151755" cy="2277534"/>
          </a:xfrm>
          <a:prstGeom prst="roundRect">
            <a:avLst>
              <a:gd name="adj" fmla="val 16667"/>
            </a:avLst>
          </a:prstGeom>
          <a:solidFill>
            <a:srgbClr val="68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678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15874"/>
            <a:chOff x="527769" y="1728426"/>
            <a:chExt cx="5187231" cy="2115874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552910" cy="785377"/>
              <a:chOff x="471977" y="2691080"/>
              <a:chExt cx="2552910" cy="78537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 계획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2279" y="2707016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 계획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5.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97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연구 계획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56685D2-091A-44DA-BB60-FB923DE62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6109"/>
              </p:ext>
            </p:extLst>
          </p:nvPr>
        </p:nvGraphicFramePr>
        <p:xfrm>
          <a:off x="1198489" y="1889563"/>
          <a:ext cx="979502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07">
                  <a:extLst>
                    <a:ext uri="{9D8B030D-6E8A-4147-A177-3AD203B41FA5}">
                      <a16:colId xmlns:a16="http://schemas.microsoft.com/office/drawing/2014/main" val="1990014815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3907804533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29515242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1327221280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3466828152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4056828660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1025441701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695422703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2459284785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775909734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2856060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1977329562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1319072963"/>
                    </a:ext>
                  </a:extLst>
                </a:gridCol>
                <a:gridCol w="663178">
                  <a:extLst>
                    <a:ext uri="{9D8B030D-6E8A-4147-A177-3AD203B41FA5}">
                      <a16:colId xmlns:a16="http://schemas.microsoft.com/office/drawing/2014/main" val="3454354065"/>
                    </a:ext>
                  </a:extLst>
                </a:gridCol>
              </a:tblGrid>
              <a:tr h="29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계획 ㈜</a:t>
                      </a: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8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9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11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12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  <a:cs typeface="KoPubWorld돋움체_Pro Bold" panose="00000800000000000000" pitchFamily="50" charset="-127"/>
                        </a:rPr>
                        <a:t>13</a:t>
                      </a:r>
                      <a:endParaRPr lang="ko-KR" altLang="en-US" sz="1600" dirty="0">
                        <a:latin typeface="+mn-ea"/>
                        <a:ea typeface="+mn-ea"/>
                        <a:cs typeface="KoPubWorld돋움체_Pro Bold" panose="00000800000000000000" pitchFamily="50" charset="-127"/>
                      </a:endParaRPr>
                    </a:p>
                  </a:txBody>
                  <a:tcPr>
                    <a:solidFill>
                      <a:srgbClr val="6C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3322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주제 확정</a:t>
                      </a:r>
                      <a:r>
                        <a:rPr lang="en-US" altLang="ko-KR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기존 연구 조사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74705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구체적인 구조 확정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0188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프로토타입 확정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9103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구현 및 보완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529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중간 발표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4397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보고서 작성</a:t>
                      </a:r>
                      <a:r>
                        <a:rPr lang="en-US" altLang="ko-KR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  <a:cs typeface="KoPubWorld돋움체 Medium" panose="020B0600000101010101" charset="-127"/>
                        </a:rPr>
                        <a:t>최종 발표 준비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  <a:cs typeface="KoPubWorld돋움체 Medium" panose="020B0600000101010101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67354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444CF57-36A3-4EC5-8879-FB7F8563B4DB}"/>
              </a:ext>
            </a:extLst>
          </p:cNvPr>
          <p:cNvSpPr/>
          <p:nvPr/>
        </p:nvSpPr>
        <p:spPr>
          <a:xfrm>
            <a:off x="2378715" y="2283371"/>
            <a:ext cx="2657474" cy="252000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5A815F-72CB-4C66-868A-07910199998A}"/>
              </a:ext>
            </a:extLst>
          </p:cNvPr>
          <p:cNvSpPr/>
          <p:nvPr/>
        </p:nvSpPr>
        <p:spPr>
          <a:xfrm>
            <a:off x="3707452" y="2694131"/>
            <a:ext cx="1992012" cy="252000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09DE0AB-6796-480C-AEBA-23D3DBFF7B9E}"/>
              </a:ext>
            </a:extLst>
          </p:cNvPr>
          <p:cNvSpPr/>
          <p:nvPr/>
        </p:nvSpPr>
        <p:spPr>
          <a:xfrm>
            <a:off x="5036189" y="3129953"/>
            <a:ext cx="2657474" cy="252000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802BA5A-FFEF-495A-B6E2-5D255BAA786A}"/>
              </a:ext>
            </a:extLst>
          </p:cNvPr>
          <p:cNvSpPr/>
          <p:nvPr/>
        </p:nvSpPr>
        <p:spPr>
          <a:xfrm>
            <a:off x="5036188" y="3556897"/>
            <a:ext cx="5279663" cy="252000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9EFECE8-784B-4B6D-B8CA-9DADB749B879}"/>
              </a:ext>
            </a:extLst>
          </p:cNvPr>
          <p:cNvSpPr/>
          <p:nvPr/>
        </p:nvSpPr>
        <p:spPr>
          <a:xfrm>
            <a:off x="8336132" y="3953565"/>
            <a:ext cx="656948" cy="252000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B72A39C-CC65-42B6-939B-B6B97B7E4759}"/>
              </a:ext>
            </a:extLst>
          </p:cNvPr>
          <p:cNvSpPr/>
          <p:nvPr/>
        </p:nvSpPr>
        <p:spPr>
          <a:xfrm>
            <a:off x="8336036" y="4350233"/>
            <a:ext cx="2657474" cy="252000"/>
          </a:xfrm>
          <a:prstGeom prst="rightArrow">
            <a:avLst/>
          </a:prstGeom>
          <a:solidFill>
            <a:srgbClr val="6C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56318-BB8B-416F-9DD2-814301A0D3A3}"/>
              </a:ext>
            </a:extLst>
          </p:cNvPr>
          <p:cNvSpPr txBox="1"/>
          <p:nvPr/>
        </p:nvSpPr>
        <p:spPr>
          <a:xfrm>
            <a:off x="1411220" y="5006925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문승준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조장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연구제안발표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논문 정리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페르소나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002DB-413F-466A-9AA5-6203A0E6381A}"/>
              </a:ext>
            </a:extLst>
          </p:cNvPr>
          <p:cNvSpPr txBox="1"/>
          <p:nvPr/>
        </p:nvSpPr>
        <p:spPr>
          <a:xfrm>
            <a:off x="1420144" y="5440969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목요한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발표자료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논문 정리</a:t>
            </a:r>
            <a:r>
              <a:rPr lang="en-US" altLang="ko-KR" dirty="0">
                <a:solidFill>
                  <a:schemeClr val="accent4"/>
                </a:solidFill>
              </a:rPr>
              <a:t>, Retrieval model </a:t>
            </a:r>
            <a:r>
              <a:rPr lang="ko-KR" altLang="en-US" dirty="0">
                <a:solidFill>
                  <a:schemeClr val="accent4"/>
                </a:solidFill>
              </a:rPr>
              <a:t>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61F4CB-F6C6-4D21-A605-A3149520C3FF}"/>
              </a:ext>
            </a:extLst>
          </p:cNvPr>
          <p:cNvSpPr txBox="1"/>
          <p:nvPr/>
        </p:nvSpPr>
        <p:spPr>
          <a:xfrm>
            <a:off x="1411220" y="584359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이혜지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발표자료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논문 정리</a:t>
            </a:r>
            <a:r>
              <a:rPr lang="en-US" altLang="ko-KR" dirty="0">
                <a:solidFill>
                  <a:schemeClr val="accent4"/>
                </a:solidFill>
              </a:rPr>
              <a:t>, Error generation </a:t>
            </a:r>
            <a:r>
              <a:rPr lang="ko-KR" altLang="en-US" dirty="0">
                <a:solidFill>
                  <a:schemeClr val="accent4"/>
                </a:solidFill>
              </a:rPr>
              <a:t>구현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26B967-E61E-4772-9987-A3747FC5828C}"/>
              </a:ext>
            </a:extLst>
          </p:cNvPr>
          <p:cNvSpPr/>
          <p:nvPr/>
        </p:nvSpPr>
        <p:spPr>
          <a:xfrm>
            <a:off x="1204090" y="5123679"/>
            <a:ext cx="144000" cy="144000"/>
          </a:xfrm>
          <a:prstGeom prst="ellipse">
            <a:avLst/>
          </a:prstGeom>
          <a:solidFill>
            <a:srgbClr val="6CB7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6A9509-03F4-41E0-9266-62AA29CB50EF}"/>
              </a:ext>
            </a:extLst>
          </p:cNvPr>
          <p:cNvSpPr/>
          <p:nvPr/>
        </p:nvSpPr>
        <p:spPr>
          <a:xfrm>
            <a:off x="1198489" y="5553635"/>
            <a:ext cx="144000" cy="144000"/>
          </a:xfrm>
          <a:prstGeom prst="ellipse">
            <a:avLst/>
          </a:prstGeom>
          <a:solidFill>
            <a:srgbClr val="6CB7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045FEDB-6B7D-4075-99C7-314A247614C8}"/>
              </a:ext>
            </a:extLst>
          </p:cNvPr>
          <p:cNvSpPr/>
          <p:nvPr/>
        </p:nvSpPr>
        <p:spPr>
          <a:xfrm>
            <a:off x="1198489" y="5940186"/>
            <a:ext cx="144000" cy="144000"/>
          </a:xfrm>
          <a:prstGeom prst="ellipse">
            <a:avLst/>
          </a:prstGeom>
          <a:solidFill>
            <a:srgbClr val="6CB7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12D9DC-067D-4C35-AD93-FEF4BC548A94}"/>
              </a:ext>
            </a:extLst>
          </p:cNvPr>
          <p:cNvSpPr txBox="1"/>
          <p:nvPr/>
        </p:nvSpPr>
        <p:spPr>
          <a:xfrm>
            <a:off x="2351396" y="1180991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Study Plan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15872"/>
            <a:chOff x="527769" y="1728426"/>
            <a:chExt cx="5187231" cy="2115872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552910" cy="785375"/>
              <a:chOff x="471977" y="2691080"/>
              <a:chExt cx="2552910" cy="78537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참고 문헌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2279" y="2707014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참고 문헌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6.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17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8" name="Google Shape;423;p17">
            <a:extLst>
              <a:ext uri="{FF2B5EF4-FFF2-40B4-BE49-F238E27FC236}">
                <a16:creationId xmlns:a16="http://schemas.microsoft.com/office/drawing/2014/main" id="{286D7343-CB94-4359-9DEC-8D355C79CF99}"/>
              </a:ext>
            </a:extLst>
          </p:cNvPr>
          <p:cNvSpPr txBox="1"/>
          <p:nvPr/>
        </p:nvSpPr>
        <p:spPr>
          <a:xfrm>
            <a:off x="791052" y="2011679"/>
            <a:ext cx="11070022" cy="4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3525" marR="0" lvl="0" indent="-263525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Emily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Dinan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 al. 2018. The Second Conversational Intelligence Challenge(ConvAI2). arXiv:1902.00098</a:t>
            </a:r>
            <a:endParaRPr dirty="0"/>
          </a:p>
          <a:p>
            <a:pPr marL="263525" indent="-263525">
              <a:spcBef>
                <a:spcPts val="1800"/>
              </a:spcBef>
            </a:pP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Emily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Dinan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Stephen Roller, Kurt Shuster, Angela Fan, Michael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Auli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Jason Weston. 2019. Wizard of Wikipedia: Knowledge-Powered Conversational agents. arXiv:1811.01241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3525" marR="0" lvl="0" indent="-263525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Hannah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Rashkin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Eric Michael Smith, Margaret Li, Y-Lan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Boureau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2019. Towards Empathetic Open-domain Conversation Models: a New Benchmark and Dataset. arXiv:1811.00207</a:t>
            </a:r>
            <a:endParaRPr dirty="0"/>
          </a:p>
          <a:p>
            <a:pPr marL="263525" indent="-263525">
              <a:spcBef>
                <a:spcPts val="1800"/>
              </a:spcBef>
            </a:pP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Marek Rei , Mariano Felice. 2017. “Artificial Error Generation with Machine Translation and Syntactic Patterns”. Cornell University. arXiv:1707.05236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3525" indent="-263525">
              <a:spcBef>
                <a:spcPts val="1800"/>
              </a:spcBef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Pierre-Emmanuel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Mazaré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Samuel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Humeau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Martin Raison, Antoine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2018. Training Millions of Personalized Dialogue Agents. arXiv:1809.01984</a:t>
            </a:r>
          </a:p>
          <a:p>
            <a:pPr marL="263525" indent="-263525">
              <a:spcBef>
                <a:spcPts val="1800"/>
              </a:spcBef>
            </a:pP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Saizheng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Zhang, Emily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Dinan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Jack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Urbanek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Arthur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Szlam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Douwe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Kiela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Jason Weston. 2018. Personalizing dialogue agents: I have a dog, do you have pets too?.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abs/1801.07243.</a:t>
            </a:r>
            <a:endParaRPr lang="en-US" altLang="ko-KR" sz="1800" dirty="0"/>
          </a:p>
          <a:p>
            <a:pPr marL="263525" marR="0" lvl="0" indent="-263525" algn="l" rtl="0">
              <a:spcBef>
                <a:spcPts val="18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134" y="36436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CONAI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01444" y="224378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6435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5809" y="30180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7646" y="37302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53" y="442713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6435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팀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02714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연구 주제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2319" y="373026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기존 연구의 한계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3441" y="44271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연구 방법 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01444" y="29789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01444" y="37117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05155" y="444689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9CDD4-AB7D-4482-8794-CDA7EC3B34B6}"/>
              </a:ext>
            </a:extLst>
          </p:cNvPr>
          <p:cNvSpPr txBox="1"/>
          <p:nvPr/>
        </p:nvSpPr>
        <p:spPr>
          <a:xfrm>
            <a:off x="1713824" y="51748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4B6873-1564-416F-9E1C-9297704022F9}"/>
              </a:ext>
            </a:extLst>
          </p:cNvPr>
          <p:cNvSpPr txBox="1"/>
          <p:nvPr/>
        </p:nvSpPr>
        <p:spPr>
          <a:xfrm>
            <a:off x="2262884" y="516903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연구 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590C94-8CEA-482F-96AA-B84F41DCB9B1}"/>
              </a:ext>
            </a:extLst>
          </p:cNvPr>
          <p:cNvSpPr/>
          <p:nvPr/>
        </p:nvSpPr>
        <p:spPr>
          <a:xfrm>
            <a:off x="1190011" y="517972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217DB5-D0E8-4D70-86AD-29A8E1FBCE70}"/>
              </a:ext>
            </a:extLst>
          </p:cNvPr>
          <p:cNvSpPr txBox="1"/>
          <p:nvPr/>
        </p:nvSpPr>
        <p:spPr>
          <a:xfrm>
            <a:off x="1743076" y="59226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947269-A245-4F59-BD74-E9B4154EBBDE}"/>
              </a:ext>
            </a:extLst>
          </p:cNvPr>
          <p:cNvSpPr txBox="1"/>
          <p:nvPr/>
        </p:nvSpPr>
        <p:spPr>
          <a:xfrm>
            <a:off x="2283211" y="59153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참고 문헌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4EDDB94-784E-4FE9-ADA7-DCC4EF7DE320}"/>
              </a:ext>
            </a:extLst>
          </p:cNvPr>
          <p:cNvSpPr/>
          <p:nvPr/>
        </p:nvSpPr>
        <p:spPr>
          <a:xfrm>
            <a:off x="1201443" y="591254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rgbClr val="49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rgbClr val="75A99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06996"/>
            <a:chOff x="527769" y="1728426"/>
            <a:chExt cx="5187231" cy="2106996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034523" cy="776499"/>
              <a:chOff x="471977" y="2691080"/>
              <a:chExt cx="2034523" cy="7764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9575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팀 소개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8913" y="2698138"/>
                <a:ext cx="19575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팀 소개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팀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2520" y="1180991"/>
            <a:ext cx="15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Team 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D1EBBF-1C4E-4F7D-B501-E3403A828B55}"/>
              </a:ext>
            </a:extLst>
          </p:cNvPr>
          <p:cNvGrpSpPr/>
          <p:nvPr/>
        </p:nvGrpSpPr>
        <p:grpSpPr>
          <a:xfrm>
            <a:off x="2289519" y="4774047"/>
            <a:ext cx="5875496" cy="830997"/>
            <a:chOff x="3304192" y="2587860"/>
            <a:chExt cx="980800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E512B2-44D5-40F0-ABA2-9219AD948A56}"/>
                </a:ext>
              </a:extLst>
            </p:cNvPr>
            <p:cNvSpPr txBox="1"/>
            <p:nvPr/>
          </p:nvSpPr>
          <p:spPr>
            <a:xfrm>
              <a:off x="3304192" y="2587860"/>
              <a:ext cx="2587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5B0B0"/>
                  </a:solidFill>
                  <a:latin typeface="THE명품고딕L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Team</a:t>
              </a:r>
              <a:endParaRPr lang="ko-KR" altLang="en-US" sz="4800" b="1" dirty="0">
                <a:solidFill>
                  <a:srgbClr val="65B0B0"/>
                </a:solidFill>
                <a:latin typeface="THE명품고딕L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070029-9F77-42EC-B1D8-F9196F134051}"/>
                </a:ext>
              </a:extLst>
            </p:cNvPr>
            <p:cNvSpPr txBox="1"/>
            <p:nvPr/>
          </p:nvSpPr>
          <p:spPr>
            <a:xfrm>
              <a:off x="3580565" y="2857454"/>
              <a:ext cx="70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명품고딕L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CONAI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L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68F4FD8-D46F-47B2-8E35-32FE89207C04}"/>
              </a:ext>
            </a:extLst>
          </p:cNvPr>
          <p:cNvGrpSpPr/>
          <p:nvPr/>
        </p:nvGrpSpPr>
        <p:grpSpPr>
          <a:xfrm>
            <a:off x="7092312" y="3294050"/>
            <a:ext cx="3005189" cy="400110"/>
            <a:chOff x="3403338" y="2598003"/>
            <a:chExt cx="889728" cy="4001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C38F4F-5B5F-4AA9-A27A-DBC485811084}"/>
                </a:ext>
              </a:extLst>
            </p:cNvPr>
            <p:cNvSpPr txBox="1"/>
            <p:nvPr/>
          </p:nvSpPr>
          <p:spPr>
            <a:xfrm>
              <a:off x="3403338" y="2598003"/>
              <a:ext cx="202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65B0B0"/>
                  </a:solidFill>
                  <a:latin typeface="THE명품고딕L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Prof.</a:t>
              </a:r>
              <a:endParaRPr lang="ko-KR" altLang="en-US" sz="2000" b="1" dirty="0">
                <a:solidFill>
                  <a:srgbClr val="65B0B0"/>
                </a:solidFill>
                <a:latin typeface="THE명품고딕L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54AF46-0AF0-4561-BF65-1AA74422C1FC}"/>
                </a:ext>
              </a:extLst>
            </p:cNvPr>
            <p:cNvSpPr txBox="1"/>
            <p:nvPr/>
          </p:nvSpPr>
          <p:spPr>
            <a:xfrm>
              <a:off x="3588639" y="2642393"/>
              <a:ext cx="7044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 (제목)"/>
                  <a:ea typeface="THE명품고딕L" panose="02020603020101020101"/>
                  <a:cs typeface="KoPubWorld돋움체 Medium" panose="00000600000000000000" pitchFamily="2" charset="-127"/>
                </a:rPr>
                <a:t>여진영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 (제목)"/>
                  <a:ea typeface="THE명품고딕L" panose="02020603020101020101"/>
                  <a:cs typeface="KoPubWorld돋움체 Medium" panose="00000600000000000000" pitchFamily="2" charset="-127"/>
                </a:rPr>
                <a:t> 교수님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1DDF64-A024-4670-A1D9-4FE188EDDC91}"/>
              </a:ext>
            </a:extLst>
          </p:cNvPr>
          <p:cNvGrpSpPr/>
          <p:nvPr/>
        </p:nvGrpSpPr>
        <p:grpSpPr>
          <a:xfrm>
            <a:off x="2359661" y="3096023"/>
            <a:ext cx="6152516" cy="830997"/>
            <a:chOff x="3403338" y="2598003"/>
            <a:chExt cx="1630963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642B06-D17F-4B9B-BC0B-9410256B15F8}"/>
                </a:ext>
              </a:extLst>
            </p:cNvPr>
            <p:cNvSpPr txBox="1"/>
            <p:nvPr/>
          </p:nvSpPr>
          <p:spPr>
            <a:xfrm>
              <a:off x="3403338" y="2598003"/>
              <a:ext cx="286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5B0B0"/>
                  </a:solidFill>
                  <a:latin typeface="THE명품고딕L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Lab</a:t>
              </a:r>
              <a:endParaRPr lang="ko-KR" altLang="en-US" sz="4800" b="1" dirty="0">
                <a:solidFill>
                  <a:srgbClr val="65B0B0"/>
                </a:solidFill>
                <a:latin typeface="THE명품고딕L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88E683-8C8E-4EC2-88FC-5C324FC6E983}"/>
                </a:ext>
              </a:extLst>
            </p:cNvPr>
            <p:cNvSpPr txBox="1"/>
            <p:nvPr/>
          </p:nvSpPr>
          <p:spPr>
            <a:xfrm>
              <a:off x="3753298" y="2794850"/>
              <a:ext cx="1281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E명품고딕L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Conversational Intelligence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L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1D90DBB-41FE-4E1C-BD3E-353016E0D076}"/>
              </a:ext>
            </a:extLst>
          </p:cNvPr>
          <p:cNvGrpSpPr/>
          <p:nvPr/>
        </p:nvGrpSpPr>
        <p:grpSpPr>
          <a:xfrm>
            <a:off x="7115287" y="4631993"/>
            <a:ext cx="3467346" cy="400110"/>
            <a:chOff x="3403338" y="2598003"/>
            <a:chExt cx="1026556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80DBE0-8237-4A60-BAC8-F2A2EA2E0CBE}"/>
                </a:ext>
              </a:extLst>
            </p:cNvPr>
            <p:cNvSpPr txBox="1"/>
            <p:nvPr/>
          </p:nvSpPr>
          <p:spPr>
            <a:xfrm>
              <a:off x="3403338" y="2598003"/>
              <a:ext cx="327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65B0B0"/>
                  </a:solidFill>
                  <a:latin typeface="THE명품고딕L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Member</a:t>
              </a:r>
              <a:endParaRPr lang="ko-KR" altLang="en-US" sz="2000" b="1" dirty="0">
                <a:solidFill>
                  <a:srgbClr val="65B0B0"/>
                </a:solidFill>
                <a:latin typeface="THE명품고딕L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E5B6B4-0D31-4CB0-9FA8-F181694FB0D9}"/>
                </a:ext>
              </a:extLst>
            </p:cNvPr>
            <p:cNvSpPr txBox="1"/>
            <p:nvPr/>
          </p:nvSpPr>
          <p:spPr>
            <a:xfrm>
              <a:off x="3725467" y="2628781"/>
              <a:ext cx="7044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E명품고딕L" panose="02020603020101020101"/>
                  <a:ea typeface="THE명품고딕L" panose="02020603020101020101"/>
                  <a:cs typeface="KoPubWorld돋움체 Medium" panose="00000600000000000000" pitchFamily="2" charset="-127"/>
                </a:rPr>
                <a:t>문승준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L" panose="02020603020101020101"/>
                <a:ea typeface="THE명품고딕L" panose="02020603020101020101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E6E4C7-72ED-4ADB-8719-8F08C6449C23}"/>
              </a:ext>
            </a:extLst>
          </p:cNvPr>
          <p:cNvGrpSpPr/>
          <p:nvPr/>
        </p:nvGrpSpPr>
        <p:grpSpPr>
          <a:xfrm>
            <a:off x="7116966" y="4985359"/>
            <a:ext cx="3467346" cy="400110"/>
            <a:chOff x="3403338" y="2598003"/>
            <a:chExt cx="1026556" cy="4001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9F4FF8-22DE-41BA-B09D-3422CDD43195}"/>
                </a:ext>
              </a:extLst>
            </p:cNvPr>
            <p:cNvSpPr txBox="1"/>
            <p:nvPr/>
          </p:nvSpPr>
          <p:spPr>
            <a:xfrm>
              <a:off x="3403338" y="2598003"/>
              <a:ext cx="327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65B0B0"/>
                  </a:solidFill>
                  <a:latin typeface="THE명품고딕L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Member</a:t>
              </a:r>
              <a:endParaRPr lang="ko-KR" altLang="en-US" sz="2000" b="1" dirty="0">
                <a:solidFill>
                  <a:srgbClr val="65B0B0"/>
                </a:solidFill>
                <a:latin typeface="THE명품고딕L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692484-65C6-4C65-B376-3286802929C3}"/>
                </a:ext>
              </a:extLst>
            </p:cNvPr>
            <p:cNvSpPr txBox="1"/>
            <p:nvPr/>
          </p:nvSpPr>
          <p:spPr>
            <a:xfrm>
              <a:off x="3725467" y="2628781"/>
              <a:ext cx="7044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THE명품고딕L" panose="02020603020101020101"/>
                  <a:cs typeface="KoPubWorld돋움체 Medium" panose="00000600000000000000" pitchFamily="2" charset="-127"/>
                </a:rPr>
                <a:t>목요한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THE명품고딕L" panose="02020603020101020101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6A3E369-27D7-4CC1-BFE7-8EB212E9D025}"/>
              </a:ext>
            </a:extLst>
          </p:cNvPr>
          <p:cNvGrpSpPr/>
          <p:nvPr/>
        </p:nvGrpSpPr>
        <p:grpSpPr>
          <a:xfrm>
            <a:off x="7116962" y="5327000"/>
            <a:ext cx="3467346" cy="400110"/>
            <a:chOff x="3403338" y="2598003"/>
            <a:chExt cx="1026556" cy="4001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D56DFE-806B-4535-96B5-7FF7CC4C65C3}"/>
                </a:ext>
              </a:extLst>
            </p:cNvPr>
            <p:cNvSpPr txBox="1"/>
            <p:nvPr/>
          </p:nvSpPr>
          <p:spPr>
            <a:xfrm>
              <a:off x="3403338" y="2598003"/>
              <a:ext cx="327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65B0B0"/>
                  </a:solidFill>
                  <a:latin typeface="THE명품고딕L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Member</a:t>
              </a:r>
              <a:endParaRPr lang="ko-KR" altLang="en-US" sz="2000" b="1" dirty="0">
                <a:solidFill>
                  <a:srgbClr val="65B0B0"/>
                </a:solidFill>
                <a:latin typeface="THE명품고딕L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01673B-33E6-48F2-8F4A-99EECC5FA8C8}"/>
                </a:ext>
              </a:extLst>
            </p:cNvPr>
            <p:cNvSpPr txBox="1"/>
            <p:nvPr/>
          </p:nvSpPr>
          <p:spPr>
            <a:xfrm>
              <a:off x="3725467" y="2628781"/>
              <a:ext cx="7044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THE명품고딕L" panose="02020603020101020101"/>
                  <a:cs typeface="KoPubWorld돋움체 Medium" panose="00000600000000000000" pitchFamily="2" charset="-127"/>
                </a:rPr>
                <a:t>이혜지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48228"/>
              <a:ext cx="2579544" cy="780136"/>
              <a:chOff x="471977" y="2680385"/>
              <a:chExt cx="2579544" cy="78013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 주제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8913" y="2680385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 주제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27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연구 주제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10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Study Topic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FD51EE-B6D7-43DB-B32D-95800CE4FF53}"/>
              </a:ext>
            </a:extLst>
          </p:cNvPr>
          <p:cNvSpPr txBox="1"/>
          <p:nvPr/>
        </p:nvSpPr>
        <p:spPr>
          <a:xfrm rot="10800000" flipV="1">
            <a:off x="0" y="6642556"/>
            <a:ext cx="902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4"/>
                </a:solidFill>
              </a:rPr>
              <a:t>이미지 출처 </a:t>
            </a:r>
            <a:r>
              <a:rPr lang="en-US" altLang="ko-KR" sz="800" dirty="0">
                <a:solidFill>
                  <a:schemeClr val="accent4"/>
                </a:solidFill>
              </a:rPr>
              <a:t>:https://mk28.tistory.com/255, Proceedings of the 57th Annual Meeting of the Association for Computational Linguistics, pages 5370–5381 Florence, Italy, July 28 - August 2, 2019.  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9AFE7D-2F28-4466-AEC6-4B2AE7B9FA7E}"/>
              </a:ext>
            </a:extLst>
          </p:cNvPr>
          <p:cNvGrpSpPr/>
          <p:nvPr/>
        </p:nvGrpSpPr>
        <p:grpSpPr>
          <a:xfrm>
            <a:off x="1091954" y="2128919"/>
            <a:ext cx="10075767" cy="3678660"/>
            <a:chOff x="1091954" y="2128919"/>
            <a:chExt cx="10075767" cy="3678660"/>
          </a:xfrm>
        </p:grpSpPr>
        <p:sp>
          <p:nvSpPr>
            <p:cNvPr id="23" name="Google Shape;186;p6">
              <a:extLst>
                <a:ext uri="{FF2B5EF4-FFF2-40B4-BE49-F238E27FC236}">
                  <a16:creationId xmlns:a16="http://schemas.microsoft.com/office/drawing/2014/main" id="{BA4C810A-5C42-4B85-93AF-A6DE74C11161}"/>
                </a:ext>
              </a:extLst>
            </p:cNvPr>
            <p:cNvSpPr/>
            <p:nvPr/>
          </p:nvSpPr>
          <p:spPr>
            <a:xfrm>
              <a:off x="1091954" y="2135824"/>
              <a:ext cx="3654000" cy="3654000"/>
            </a:xfrm>
            <a:prstGeom prst="ellipse">
              <a:avLst/>
            </a:prstGeom>
            <a:solidFill>
              <a:srgbClr val="C0BEBA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7;p6">
              <a:extLst>
                <a:ext uri="{FF2B5EF4-FFF2-40B4-BE49-F238E27FC236}">
                  <a16:creationId xmlns:a16="http://schemas.microsoft.com/office/drawing/2014/main" id="{FC5E8290-F674-4448-ACE1-930994C694EC}"/>
                </a:ext>
              </a:extLst>
            </p:cNvPr>
            <p:cNvSpPr/>
            <p:nvPr/>
          </p:nvSpPr>
          <p:spPr>
            <a:xfrm>
              <a:off x="7513721" y="2153579"/>
              <a:ext cx="3654000" cy="3654000"/>
            </a:xfrm>
            <a:prstGeom prst="ellipse">
              <a:avLst/>
            </a:prstGeom>
            <a:solidFill>
              <a:srgbClr val="C0BEBA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8;p6">
              <a:extLst>
                <a:ext uri="{FF2B5EF4-FFF2-40B4-BE49-F238E27FC236}">
                  <a16:creationId xmlns:a16="http://schemas.microsoft.com/office/drawing/2014/main" id="{4D5F7F0E-D3CC-4039-8537-40FAE79425C7}"/>
                </a:ext>
              </a:extLst>
            </p:cNvPr>
            <p:cNvSpPr/>
            <p:nvPr/>
          </p:nvSpPr>
          <p:spPr>
            <a:xfrm>
              <a:off x="4244195" y="2128919"/>
              <a:ext cx="3653077" cy="365307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6CB7B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9;p6">
              <a:extLst>
                <a:ext uri="{FF2B5EF4-FFF2-40B4-BE49-F238E27FC236}">
                  <a16:creationId xmlns:a16="http://schemas.microsoft.com/office/drawing/2014/main" id="{68DFCD55-5809-4ADA-BD2B-F2D065AA5DF0}"/>
                </a:ext>
              </a:extLst>
            </p:cNvPr>
            <p:cNvSpPr txBox="1"/>
            <p:nvPr/>
          </p:nvSpPr>
          <p:spPr>
            <a:xfrm>
              <a:off x="4886050" y="2540827"/>
              <a:ext cx="24112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Error generation</a:t>
              </a:r>
              <a:endPara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90;p6">
              <a:extLst>
                <a:ext uri="{FF2B5EF4-FFF2-40B4-BE49-F238E27FC236}">
                  <a16:creationId xmlns:a16="http://schemas.microsoft.com/office/drawing/2014/main" id="{59B0902E-74CD-4B38-9AF7-2F07FD5115F9}"/>
                </a:ext>
              </a:extLst>
            </p:cNvPr>
            <p:cNvSpPr txBox="1"/>
            <p:nvPr/>
          </p:nvSpPr>
          <p:spPr>
            <a:xfrm>
              <a:off x="8182502" y="2540291"/>
              <a:ext cx="232627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Retrieval Model</a:t>
              </a:r>
              <a:endPara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1;p6">
              <a:extLst>
                <a:ext uri="{FF2B5EF4-FFF2-40B4-BE49-F238E27FC236}">
                  <a16:creationId xmlns:a16="http://schemas.microsoft.com/office/drawing/2014/main" id="{337F6956-4317-44E7-A256-B886E613B09C}"/>
                </a:ext>
              </a:extLst>
            </p:cNvPr>
            <p:cNvSpPr txBox="1"/>
            <p:nvPr/>
          </p:nvSpPr>
          <p:spPr>
            <a:xfrm>
              <a:off x="2238558" y="2534497"/>
              <a:ext cx="13324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93;p6">
              <a:extLst>
                <a:ext uri="{FF2B5EF4-FFF2-40B4-BE49-F238E27FC236}">
                  <a16:creationId xmlns:a16="http://schemas.microsoft.com/office/drawing/2014/main" id="{23A98C59-C1FC-4D09-88D4-AFF9CC761609}"/>
                </a:ext>
              </a:extLst>
            </p:cNvPr>
            <p:cNvSpPr txBox="1"/>
            <p:nvPr/>
          </p:nvSpPr>
          <p:spPr>
            <a:xfrm>
              <a:off x="1392586" y="3031343"/>
              <a:ext cx="3046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사용자의 성별, 연령, 성격 맞춤 표현</a:t>
              </a:r>
              <a:endParaRPr/>
            </a:p>
          </p:txBody>
        </p:sp>
        <p:sp>
          <p:nvSpPr>
            <p:cNvPr id="34" name="Google Shape;194;p6">
              <a:extLst>
                <a:ext uri="{FF2B5EF4-FFF2-40B4-BE49-F238E27FC236}">
                  <a16:creationId xmlns:a16="http://schemas.microsoft.com/office/drawing/2014/main" id="{60C5FC36-0B52-4CB9-9820-95736C9AFB58}"/>
                </a:ext>
              </a:extLst>
            </p:cNvPr>
            <p:cNvSpPr txBox="1"/>
            <p:nvPr/>
          </p:nvSpPr>
          <p:spPr>
            <a:xfrm>
              <a:off x="4566749" y="3027921"/>
              <a:ext cx="31261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올바른 표현이나 더 좋은 표현을 추천</a:t>
              </a:r>
              <a:endPara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95;p6">
              <a:extLst>
                <a:ext uri="{FF2B5EF4-FFF2-40B4-BE49-F238E27FC236}">
                  <a16:creationId xmlns:a16="http://schemas.microsoft.com/office/drawing/2014/main" id="{418E2D1E-BBD1-4D82-BAE6-40D0824A3B5C}"/>
                </a:ext>
              </a:extLst>
            </p:cNvPr>
            <p:cNvSpPr txBox="1"/>
            <p:nvPr/>
          </p:nvSpPr>
          <p:spPr>
            <a:xfrm>
              <a:off x="8527448" y="3027920"/>
              <a:ext cx="1720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최적화된 표현 선택</a:t>
              </a:r>
              <a:endPara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196;p6">
              <a:extLst>
                <a:ext uri="{FF2B5EF4-FFF2-40B4-BE49-F238E27FC236}">
                  <a16:creationId xmlns:a16="http://schemas.microsoft.com/office/drawing/2014/main" id="{F225801B-DE64-4A3E-8DE0-65C6741D23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44209" y="3334733"/>
              <a:ext cx="2044944" cy="2054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198;p6">
              <a:extLst>
                <a:ext uri="{FF2B5EF4-FFF2-40B4-BE49-F238E27FC236}">
                  <a16:creationId xmlns:a16="http://schemas.microsoft.com/office/drawing/2014/main" id="{DF83A49B-8854-4646-827C-4964F7426661}"/>
                </a:ext>
              </a:extLst>
            </p:cNvPr>
            <p:cNvSpPr/>
            <p:nvPr/>
          </p:nvSpPr>
          <p:spPr>
            <a:xfrm>
              <a:off x="5091228" y="3493378"/>
              <a:ext cx="2077218" cy="6658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 conditioner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99;p6">
              <a:extLst>
                <a:ext uri="{FF2B5EF4-FFF2-40B4-BE49-F238E27FC236}">
                  <a16:creationId xmlns:a16="http://schemas.microsoft.com/office/drawing/2014/main" id="{79500025-79BD-4569-BD73-B58EED7F12A5}"/>
                </a:ext>
              </a:extLst>
            </p:cNvPr>
            <p:cNvSpPr/>
            <p:nvPr/>
          </p:nvSpPr>
          <p:spPr>
            <a:xfrm>
              <a:off x="5091228" y="4701032"/>
              <a:ext cx="2077218" cy="6658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00;p6">
              <a:extLst>
                <a:ext uri="{FF2B5EF4-FFF2-40B4-BE49-F238E27FC236}">
                  <a16:creationId xmlns:a16="http://schemas.microsoft.com/office/drawing/2014/main" id="{011D0CED-67DC-43CF-B2B0-B485C257C0CF}"/>
                </a:ext>
              </a:extLst>
            </p:cNvPr>
            <p:cNvSpPr/>
            <p:nvPr/>
          </p:nvSpPr>
          <p:spPr>
            <a:xfrm>
              <a:off x="5863419" y="4234649"/>
              <a:ext cx="519626" cy="4152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201;p6">
              <a:extLst>
                <a:ext uri="{FF2B5EF4-FFF2-40B4-BE49-F238E27FC236}">
                  <a16:creationId xmlns:a16="http://schemas.microsoft.com/office/drawing/2014/main" id="{C2398CC0-3056-43BA-9C35-C5D6CD85269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8774" y="3334680"/>
              <a:ext cx="2748763" cy="171671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15874"/>
            <a:chOff x="527769" y="1728426"/>
            <a:chExt cx="5187231" cy="2115874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334709" cy="785377"/>
              <a:chOff x="471977" y="2691080"/>
              <a:chExt cx="4334709" cy="78537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2755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기존 연구의 한계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1157" y="2707016"/>
                <a:ext cx="42755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기존 연구의 한계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50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기존 연구의 한계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4AD99-D268-4FCF-936B-61A954BC01D0}"/>
              </a:ext>
            </a:extLst>
          </p:cNvPr>
          <p:cNvSpPr txBox="1"/>
          <p:nvPr/>
        </p:nvSpPr>
        <p:spPr>
          <a:xfrm>
            <a:off x="2361955" y="1148931"/>
            <a:ext cx="110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Study Topic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04E1E7-B7D1-4711-87A1-CF44A4EE3250}"/>
              </a:ext>
            </a:extLst>
          </p:cNvPr>
          <p:cNvGrpSpPr/>
          <p:nvPr/>
        </p:nvGrpSpPr>
        <p:grpSpPr>
          <a:xfrm>
            <a:off x="303050" y="2590714"/>
            <a:ext cx="11591586" cy="2989928"/>
            <a:chOff x="303050" y="2590714"/>
            <a:chExt cx="11591586" cy="2989928"/>
          </a:xfrm>
        </p:grpSpPr>
        <p:grpSp>
          <p:nvGrpSpPr>
            <p:cNvPr id="21" name="Google Shape;226;p8">
              <a:extLst>
                <a:ext uri="{FF2B5EF4-FFF2-40B4-BE49-F238E27FC236}">
                  <a16:creationId xmlns:a16="http://schemas.microsoft.com/office/drawing/2014/main" id="{2A7BA142-A5F4-43B4-8B25-92D7747CEC5F}"/>
                </a:ext>
              </a:extLst>
            </p:cNvPr>
            <p:cNvGrpSpPr/>
            <p:nvPr/>
          </p:nvGrpSpPr>
          <p:grpSpPr>
            <a:xfrm>
              <a:off x="589450" y="4952205"/>
              <a:ext cx="3348803" cy="386360"/>
              <a:chOff x="2027830" y="5502621"/>
              <a:chExt cx="2038350" cy="386360"/>
            </a:xfrm>
          </p:grpSpPr>
          <p:cxnSp>
            <p:nvCxnSpPr>
              <p:cNvPr id="22" name="Google Shape;227;p8">
                <a:extLst>
                  <a:ext uri="{FF2B5EF4-FFF2-40B4-BE49-F238E27FC236}">
                    <a16:creationId xmlns:a16="http://schemas.microsoft.com/office/drawing/2014/main" id="{8D459304-AECD-47C0-A9FA-537FA7B5D20B}"/>
                  </a:ext>
                </a:extLst>
              </p:cNvPr>
              <p:cNvCxnSpPr/>
              <p:nvPr/>
            </p:nvCxnSpPr>
            <p:spPr>
              <a:xfrm>
                <a:off x="2027830" y="5502621"/>
                <a:ext cx="20383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8" name="Google Shape;228;p8">
                <a:extLst>
                  <a:ext uri="{FF2B5EF4-FFF2-40B4-BE49-F238E27FC236}">
                    <a16:creationId xmlns:a16="http://schemas.microsoft.com/office/drawing/2014/main" id="{446202D3-B464-4575-8F12-4F1E6439021C}"/>
                  </a:ext>
                </a:extLst>
              </p:cNvPr>
              <p:cNvSpPr txBox="1"/>
              <p:nvPr/>
            </p:nvSpPr>
            <p:spPr>
              <a:xfrm>
                <a:off x="2275624" y="5581204"/>
                <a:ext cx="1544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공감적인 표현 응답 능력 부족</a:t>
                </a:r>
                <a:endParaRPr/>
              </a:p>
            </p:txBody>
          </p:sp>
        </p:grpSp>
        <p:grpSp>
          <p:nvGrpSpPr>
            <p:cNvPr id="29" name="Google Shape;229;p8">
              <a:extLst>
                <a:ext uri="{FF2B5EF4-FFF2-40B4-BE49-F238E27FC236}">
                  <a16:creationId xmlns:a16="http://schemas.microsoft.com/office/drawing/2014/main" id="{A91F124F-F313-44CF-B15D-6C83FB8B2ECB}"/>
                </a:ext>
              </a:extLst>
            </p:cNvPr>
            <p:cNvGrpSpPr/>
            <p:nvPr/>
          </p:nvGrpSpPr>
          <p:grpSpPr>
            <a:xfrm>
              <a:off x="4438929" y="4952652"/>
              <a:ext cx="3595361" cy="403028"/>
              <a:chOff x="2028825" y="5485953"/>
              <a:chExt cx="2038350" cy="403028"/>
            </a:xfrm>
          </p:grpSpPr>
          <p:cxnSp>
            <p:nvCxnSpPr>
              <p:cNvPr id="30" name="Google Shape;230;p8">
                <a:extLst>
                  <a:ext uri="{FF2B5EF4-FFF2-40B4-BE49-F238E27FC236}">
                    <a16:creationId xmlns:a16="http://schemas.microsoft.com/office/drawing/2014/main" id="{BFEE0735-65BA-42F2-A212-35BC173E5CD1}"/>
                  </a:ext>
                </a:extLst>
              </p:cNvPr>
              <p:cNvCxnSpPr/>
              <p:nvPr/>
            </p:nvCxnSpPr>
            <p:spPr>
              <a:xfrm>
                <a:off x="2028825" y="5485953"/>
                <a:ext cx="20383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6" name="Google Shape;231;p8">
                <a:extLst>
                  <a:ext uri="{FF2B5EF4-FFF2-40B4-BE49-F238E27FC236}">
                    <a16:creationId xmlns:a16="http://schemas.microsoft.com/office/drawing/2014/main" id="{38B1DEF8-8C56-4F93-ABE3-26E7DE6ACC76}"/>
                  </a:ext>
                </a:extLst>
              </p:cNvPr>
              <p:cNvSpPr txBox="1"/>
              <p:nvPr/>
            </p:nvSpPr>
            <p:spPr>
              <a:xfrm>
                <a:off x="2073215" y="5581204"/>
                <a:ext cx="19495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사용자 맞춤 표현 부족</a:t>
                </a:r>
                <a:endParaRPr/>
              </a:p>
            </p:txBody>
          </p:sp>
        </p:grpSp>
        <p:grpSp>
          <p:nvGrpSpPr>
            <p:cNvPr id="42" name="Google Shape;232;p8">
              <a:extLst>
                <a:ext uri="{FF2B5EF4-FFF2-40B4-BE49-F238E27FC236}">
                  <a16:creationId xmlns:a16="http://schemas.microsoft.com/office/drawing/2014/main" id="{4BE3DACA-27A7-48DC-935D-07426EC393F8}"/>
                </a:ext>
              </a:extLst>
            </p:cNvPr>
            <p:cNvGrpSpPr/>
            <p:nvPr/>
          </p:nvGrpSpPr>
          <p:grpSpPr>
            <a:xfrm>
              <a:off x="8515532" y="4962171"/>
              <a:ext cx="3348802" cy="618471"/>
              <a:chOff x="2028825" y="5485953"/>
              <a:chExt cx="2038350" cy="618471"/>
            </a:xfrm>
          </p:grpSpPr>
          <p:cxnSp>
            <p:nvCxnSpPr>
              <p:cNvPr id="43" name="Google Shape;233;p8">
                <a:extLst>
                  <a:ext uri="{FF2B5EF4-FFF2-40B4-BE49-F238E27FC236}">
                    <a16:creationId xmlns:a16="http://schemas.microsoft.com/office/drawing/2014/main" id="{C6FCD667-F451-4B13-906D-1CAA795EA3E5}"/>
                  </a:ext>
                </a:extLst>
              </p:cNvPr>
              <p:cNvCxnSpPr/>
              <p:nvPr/>
            </p:nvCxnSpPr>
            <p:spPr>
              <a:xfrm>
                <a:off x="2028825" y="5485953"/>
                <a:ext cx="20383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4" name="Google Shape;234;p8">
                <a:extLst>
                  <a:ext uri="{FF2B5EF4-FFF2-40B4-BE49-F238E27FC236}">
                    <a16:creationId xmlns:a16="http://schemas.microsoft.com/office/drawing/2014/main" id="{4A27C831-D6A5-49B7-B6D9-1A9595561821}"/>
                  </a:ext>
                </a:extLst>
              </p:cNvPr>
              <p:cNvSpPr txBox="1"/>
              <p:nvPr/>
            </p:nvSpPr>
            <p:spPr>
              <a:xfrm>
                <a:off x="2119032" y="5581204"/>
                <a:ext cx="185795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Generation 모델과 Retrieval 모델을 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함께 사용하는 모델의 부재</a:t>
                </a:r>
                <a:endParaRPr/>
              </a:p>
            </p:txBody>
          </p:sp>
        </p:grpSp>
        <p:pic>
          <p:nvPicPr>
            <p:cNvPr id="45" name="Google Shape;235;p8">
              <a:extLst>
                <a:ext uri="{FF2B5EF4-FFF2-40B4-BE49-F238E27FC236}">
                  <a16:creationId xmlns:a16="http://schemas.microsoft.com/office/drawing/2014/main" id="{FF379D51-F05E-4C93-8B6E-6B7DD034BD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3050" y="2590714"/>
              <a:ext cx="3778204" cy="2174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236;p8">
              <a:extLst>
                <a:ext uri="{FF2B5EF4-FFF2-40B4-BE49-F238E27FC236}">
                  <a16:creationId xmlns:a16="http://schemas.microsoft.com/office/drawing/2014/main" id="{7F918775-96CB-41CF-B3C2-93EBB72F9E41}"/>
                </a:ext>
              </a:extLst>
            </p:cNvPr>
            <p:cNvSpPr/>
            <p:nvPr/>
          </p:nvSpPr>
          <p:spPr>
            <a:xfrm>
              <a:off x="4772868" y="2781597"/>
              <a:ext cx="2352667" cy="731867"/>
            </a:xfrm>
            <a:prstGeom prst="cloudCallout">
              <a:avLst>
                <a:gd name="adj1" fmla="val -21965"/>
                <a:gd name="adj2" fmla="val 104955"/>
              </a:avLst>
            </a:prstGeom>
            <a:solidFill>
              <a:srgbClr val="68B3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나는 짜장면 좋아하는데….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37;p8">
              <a:extLst>
                <a:ext uri="{FF2B5EF4-FFF2-40B4-BE49-F238E27FC236}">
                  <a16:creationId xmlns:a16="http://schemas.microsoft.com/office/drawing/2014/main" id="{641DE8A5-35E8-475F-B643-2875A9DCB31B}"/>
                </a:ext>
              </a:extLst>
            </p:cNvPr>
            <p:cNvSpPr/>
            <p:nvPr/>
          </p:nvSpPr>
          <p:spPr>
            <a:xfrm>
              <a:off x="6563432" y="3573263"/>
              <a:ext cx="1566313" cy="373385"/>
            </a:xfrm>
            <a:prstGeom prst="wedgeRoundRectCallout">
              <a:avLst>
                <a:gd name="adj1" fmla="val 2972"/>
                <a:gd name="adj2" fmla="val 93149"/>
                <a:gd name="adj3" fmla="val 16667"/>
              </a:avLst>
            </a:prstGeom>
            <a:solidFill>
              <a:srgbClr val="68B3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love steak.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Google Shape;238;p8">
              <a:extLst>
                <a:ext uri="{FF2B5EF4-FFF2-40B4-BE49-F238E27FC236}">
                  <a16:creationId xmlns:a16="http://schemas.microsoft.com/office/drawing/2014/main" id="{97F93CDA-AF03-41F2-B773-F4C75C5A388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4482" y="4024673"/>
              <a:ext cx="442107" cy="849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239;p8">
              <a:extLst>
                <a:ext uri="{FF2B5EF4-FFF2-40B4-BE49-F238E27FC236}">
                  <a16:creationId xmlns:a16="http://schemas.microsoft.com/office/drawing/2014/main" id="{B96D6E15-7340-4F0C-83AB-51AAB808B8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17227" y="3838724"/>
              <a:ext cx="1046768" cy="1018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241;p8">
              <a:extLst>
                <a:ext uri="{FF2B5EF4-FFF2-40B4-BE49-F238E27FC236}">
                  <a16:creationId xmlns:a16="http://schemas.microsoft.com/office/drawing/2014/main" id="{8D0B5DFD-6BE3-470F-9A41-1027913CA9E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479687" y="2752753"/>
              <a:ext cx="3414949" cy="21740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40;p8">
            <a:extLst>
              <a:ext uri="{FF2B5EF4-FFF2-40B4-BE49-F238E27FC236}">
                <a16:creationId xmlns:a16="http://schemas.microsoft.com/office/drawing/2014/main" id="{C8256E68-EDD1-4B5E-AABB-77B875B32CC3}"/>
              </a:ext>
            </a:extLst>
          </p:cNvPr>
          <p:cNvSpPr txBox="1"/>
          <p:nvPr/>
        </p:nvSpPr>
        <p:spPr>
          <a:xfrm flipH="1">
            <a:off x="-1" y="6642556"/>
            <a:ext cx="1046677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8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dirty="0" err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r>
              <a:rPr lang="en-US" sz="8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:https://blog.naver.com/</a:t>
            </a:r>
            <a:r>
              <a:rPr lang="en-US" sz="800" dirty="0" err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merymeryblue</a:t>
            </a:r>
            <a:r>
              <a:rPr lang="en-US" sz="8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/222335152842, Proceedings of the 57th Annual Meeting of the Association for Computational Linguistics, pages 5370–5381 Florence, Italy, July 28 - August 2, 2019. </a:t>
            </a:r>
            <a:endParaRPr sz="800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60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15874"/>
            <a:chOff x="527769" y="1728426"/>
            <a:chExt cx="5187231" cy="2115874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561788" cy="785377"/>
              <a:chOff x="471977" y="2691080"/>
              <a:chExt cx="2561788" cy="78537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 방법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1157" y="2707016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연구 방법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28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850</Words>
  <Application>Microsoft Office PowerPoint</Application>
  <PresentationFormat>와이드스크린</PresentationFormat>
  <Paragraphs>212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KoPubWorld돋움체 Medium</vt:lpstr>
      <vt:lpstr>Noto Sans Symbols</vt:lpstr>
      <vt:lpstr>THE명품고딕L</vt:lpstr>
      <vt:lpstr>나눔스퀘어라운드 Regular</vt:lpstr>
      <vt:lpstr>나눔스퀘어라운드 Regular (제목)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혜지</cp:lastModifiedBy>
  <cp:revision>74</cp:revision>
  <dcterms:created xsi:type="dcterms:W3CDTF">2015-07-07T04:48:58Z</dcterms:created>
  <dcterms:modified xsi:type="dcterms:W3CDTF">2021-10-27T07:01:57Z</dcterms:modified>
</cp:coreProperties>
</file>