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  <p:sldId id="300" r:id="rId3"/>
    <p:sldId id="350" r:id="rId4"/>
    <p:sldId id="325" r:id="rId5"/>
    <p:sldId id="351" r:id="rId6"/>
    <p:sldId id="353" r:id="rId7"/>
    <p:sldId id="326" r:id="rId8"/>
    <p:sldId id="343" r:id="rId9"/>
    <p:sldId id="341" r:id="rId10"/>
    <p:sldId id="342" r:id="rId11"/>
    <p:sldId id="346" r:id="rId12"/>
    <p:sldId id="347" r:id="rId13"/>
    <p:sldId id="352" r:id="rId14"/>
    <p:sldId id="348" r:id="rId15"/>
    <p:sldId id="354" r:id="rId16"/>
    <p:sldId id="355" r:id="rId17"/>
    <p:sldId id="330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문 승준" initials="문승" lastIdx="1" clrIdx="0">
    <p:extLst>
      <p:ext uri="{19B8F6BF-5375-455C-9EA6-DF929625EA0E}">
        <p15:presenceInfo xmlns:p15="http://schemas.microsoft.com/office/powerpoint/2012/main" userId="1799ef2cad200c6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B3B3"/>
    <a:srgbClr val="D7D6D4"/>
    <a:srgbClr val="6CB7B7"/>
    <a:srgbClr val="65B0B0"/>
    <a:srgbClr val="49A6A6"/>
    <a:srgbClr val="75A99E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552" y="10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1811B0-B48E-441A-87FD-055ECECA2FB0}"/>
              </a:ext>
            </a:extLst>
          </p:cNvPr>
          <p:cNvSpPr txBox="1"/>
          <p:nvPr userDrawn="1"/>
        </p:nvSpPr>
        <p:spPr>
          <a:xfrm>
            <a:off x="9715499" y="664359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0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0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2168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65B0B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5000796" y="5860763"/>
            <a:ext cx="2326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Team CONAI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A0C92D-8F9C-41F3-8D4B-062B950694B7}"/>
              </a:ext>
            </a:extLst>
          </p:cNvPr>
          <p:cNvSpPr txBox="1"/>
          <p:nvPr/>
        </p:nvSpPr>
        <p:spPr>
          <a:xfrm flipH="1">
            <a:off x="5089288" y="6274743"/>
            <a:ext cx="2326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>
                <a:solidFill>
                  <a:schemeClr val="bg1"/>
                </a:solidFill>
              </a:rPr>
              <a:t>문승준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 err="1">
                <a:solidFill>
                  <a:schemeClr val="bg1"/>
                </a:solidFill>
              </a:rPr>
              <a:t>목요한</a:t>
            </a:r>
            <a:r>
              <a:rPr lang="ko-KR" altLang="en-US" sz="1600" dirty="0">
                <a:solidFill>
                  <a:schemeClr val="bg1"/>
                </a:solidFill>
              </a:rPr>
              <a:t> 이혜지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B898BF-79B2-4227-B89C-50EE2436AE80}"/>
              </a:ext>
            </a:extLst>
          </p:cNvPr>
          <p:cNvSpPr txBox="1"/>
          <p:nvPr/>
        </p:nvSpPr>
        <p:spPr>
          <a:xfrm>
            <a:off x="3055562" y="2384969"/>
            <a:ext cx="610936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bg1"/>
                </a:solidFill>
              </a:rPr>
              <a:t>페르소나를 반영한 </a:t>
            </a:r>
            <a:endParaRPr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5400" b="1" dirty="0">
                <a:solidFill>
                  <a:schemeClr val="bg1"/>
                </a:solidFill>
              </a:rPr>
              <a:t>영어 교육용 </a:t>
            </a:r>
            <a:r>
              <a:rPr lang="ko-KR" altLang="en-US" sz="5400" b="1" dirty="0" err="1">
                <a:solidFill>
                  <a:schemeClr val="bg1"/>
                </a:solidFill>
              </a:rPr>
              <a:t>챗봇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E846A5-DCA5-4C99-B7D4-8FD53BA2DC35}"/>
              </a:ext>
            </a:extLst>
          </p:cNvPr>
          <p:cNvSpPr txBox="1"/>
          <p:nvPr/>
        </p:nvSpPr>
        <p:spPr>
          <a:xfrm flipH="1">
            <a:off x="2702670" y="2146490"/>
            <a:ext cx="4177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소프트웨어 종합설계 연구제안발표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986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09C290-0E03-4111-9826-846B3D5AE391}"/>
              </a:ext>
            </a:extLst>
          </p:cNvPr>
          <p:cNvSpPr txBox="1"/>
          <p:nvPr/>
        </p:nvSpPr>
        <p:spPr>
          <a:xfrm>
            <a:off x="253767" y="4139151"/>
            <a:ext cx="3558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Validation loss in </a:t>
            </a:r>
          </a:p>
          <a:p>
            <a:r>
              <a:rPr lang="en-US" altLang="ko-KR" dirty="0" err="1"/>
              <a:t>bert</a:t>
            </a:r>
            <a:r>
              <a:rPr lang="en-US" altLang="ko-KR" dirty="0"/>
              <a:t> encoder-decoder model 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82EFCE-5917-468F-93C3-2D7EE354C1A9}"/>
              </a:ext>
            </a:extLst>
          </p:cNvPr>
          <p:cNvSpPr txBox="1"/>
          <p:nvPr/>
        </p:nvSpPr>
        <p:spPr>
          <a:xfrm>
            <a:off x="4495049" y="4231484"/>
            <a:ext cx="244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Validation loss in Bart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5B6A9D-5C14-45F5-B78D-66D4CC23C212}"/>
              </a:ext>
            </a:extLst>
          </p:cNvPr>
          <p:cNvSpPr txBox="1"/>
          <p:nvPr/>
        </p:nvSpPr>
        <p:spPr>
          <a:xfrm>
            <a:off x="8203294" y="4231484"/>
            <a:ext cx="2951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Validation loss in T5 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8B758F-70E9-4FB5-86EA-C4C65EDD7F84}"/>
              </a:ext>
            </a:extLst>
          </p:cNvPr>
          <p:cNvSpPr txBox="1"/>
          <p:nvPr/>
        </p:nvSpPr>
        <p:spPr>
          <a:xfrm>
            <a:off x="253767" y="1766868"/>
            <a:ext cx="7999525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Validation loss: T5 model &lt; Bart model &lt; </a:t>
            </a:r>
            <a:r>
              <a:rPr lang="en-US" altLang="ko-KR" dirty="0" err="1"/>
              <a:t>bert</a:t>
            </a:r>
            <a:r>
              <a:rPr lang="en-US" altLang="ko-KR" dirty="0"/>
              <a:t> encoder-decoder model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9E907E-FE7C-48B0-B234-2A94ED526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645" y="3482662"/>
            <a:ext cx="3373908" cy="47433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DF93C4E-A3F8-438A-8063-E6AE6342B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67" y="3477374"/>
            <a:ext cx="3152028" cy="42404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0D87534-655C-4C87-B0BC-60D91BF16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7902" y="3477374"/>
            <a:ext cx="2781861" cy="48491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4A0D389-2E73-4795-83EC-71CE16ADEB41}"/>
              </a:ext>
            </a:extLst>
          </p:cNvPr>
          <p:cNvSpPr txBox="1"/>
          <p:nvPr/>
        </p:nvSpPr>
        <p:spPr>
          <a:xfrm>
            <a:off x="1823325" y="652394"/>
            <a:ext cx="412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BE6F75-F878-41ED-B7D3-4DF6D52331D9}"/>
              </a:ext>
            </a:extLst>
          </p:cNvPr>
          <p:cNvSpPr txBox="1"/>
          <p:nvPr/>
        </p:nvSpPr>
        <p:spPr>
          <a:xfrm>
            <a:off x="2263852" y="645071"/>
            <a:ext cx="38876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구현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 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모델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: 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에러 수정 모델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2A2539-AFE4-41CE-B16E-529CB70F9112}"/>
              </a:ext>
            </a:extLst>
          </p:cNvPr>
          <p:cNvSpPr txBox="1"/>
          <p:nvPr/>
        </p:nvSpPr>
        <p:spPr>
          <a:xfrm>
            <a:off x="2361955" y="1148931"/>
            <a:ext cx="3754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Implemented Models: Error Correction model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437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8B758F-70E9-4FB5-86EA-C4C65EDD7F84}"/>
              </a:ext>
            </a:extLst>
          </p:cNvPr>
          <p:cNvSpPr txBox="1"/>
          <p:nvPr/>
        </p:nvSpPr>
        <p:spPr>
          <a:xfrm>
            <a:off x="253767" y="1766868"/>
            <a:ext cx="7999525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Modularization of Error Correction model</a:t>
            </a:r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C2FFCD9-C9D6-4415-AADF-5AF0181499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11630"/>
          <a:stretch/>
        </p:blipFill>
        <p:spPr>
          <a:xfrm>
            <a:off x="6591730" y="3651131"/>
            <a:ext cx="4833716" cy="314973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F51B37B3-8FDD-4520-B6C9-0EC9241DD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730" y="2700033"/>
            <a:ext cx="4095750" cy="219075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2BA050CF-94E7-4501-8C39-EF2C7E58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1730" y="4909805"/>
            <a:ext cx="5311985" cy="314973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E93F4BDA-9CFF-451A-BAC9-139301948A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442" y="2772684"/>
            <a:ext cx="5116022" cy="49157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A8C3D38-5CE2-4FB2-BBAB-EE6CB073C4DE}"/>
              </a:ext>
            </a:extLst>
          </p:cNvPr>
          <p:cNvSpPr txBox="1"/>
          <p:nvPr/>
        </p:nvSpPr>
        <p:spPr>
          <a:xfrm>
            <a:off x="6477492" y="1834699"/>
            <a:ext cx="4324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Modularization Details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3CFB43C-0AB6-4B82-917C-49E25615AEEC}"/>
              </a:ext>
            </a:extLst>
          </p:cNvPr>
          <p:cNvSpPr txBox="1"/>
          <p:nvPr/>
        </p:nvSpPr>
        <p:spPr>
          <a:xfrm>
            <a:off x="6591730" y="3008671"/>
            <a:ext cx="436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Set </a:t>
            </a:r>
            <a:r>
              <a:rPr lang="en-US" altLang="ko-KR" sz="1400" dirty="0" err="1"/>
              <a:t>max_length</a:t>
            </a:r>
            <a:r>
              <a:rPr lang="en-US" altLang="ko-KR" sz="1400" dirty="0"/>
              <a:t> = length of tokenized input + 10</a:t>
            </a:r>
            <a:endParaRPr lang="ko-KR" alt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043BBEB-9991-4A4F-BF96-C3DED06785CE}"/>
              </a:ext>
            </a:extLst>
          </p:cNvPr>
          <p:cNvSpPr txBox="1"/>
          <p:nvPr/>
        </p:nvSpPr>
        <p:spPr>
          <a:xfrm>
            <a:off x="6591730" y="4082345"/>
            <a:ext cx="403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-&gt; Without </a:t>
            </a:r>
            <a:r>
              <a:rPr lang="en-US" altLang="ko-KR" sz="1400" dirty="0" err="1"/>
              <a:t>max_length</a:t>
            </a:r>
            <a:endParaRPr lang="ko-KR" altLang="en-US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9ADA1CF-E552-4D97-96A5-751BA0CF07DB}"/>
              </a:ext>
            </a:extLst>
          </p:cNvPr>
          <p:cNvSpPr txBox="1"/>
          <p:nvPr/>
        </p:nvSpPr>
        <p:spPr>
          <a:xfrm>
            <a:off x="6623101" y="5311049"/>
            <a:ext cx="403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-&gt; With </a:t>
            </a:r>
            <a:r>
              <a:rPr lang="en-US" altLang="ko-KR" sz="1400" dirty="0" err="1"/>
              <a:t>max_length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4AB0AC-446C-4F52-B4F3-52C25C6D0A46}"/>
              </a:ext>
            </a:extLst>
          </p:cNvPr>
          <p:cNvSpPr txBox="1"/>
          <p:nvPr/>
        </p:nvSpPr>
        <p:spPr>
          <a:xfrm>
            <a:off x="1823325" y="652394"/>
            <a:ext cx="412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AA5DA3-3B9E-4C4A-B355-71D2D8DA32AE}"/>
              </a:ext>
            </a:extLst>
          </p:cNvPr>
          <p:cNvSpPr txBox="1"/>
          <p:nvPr/>
        </p:nvSpPr>
        <p:spPr>
          <a:xfrm>
            <a:off x="2263852" y="645071"/>
            <a:ext cx="38876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구현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 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모델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: 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에러 수정 모델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2B8B4B-AD4F-494E-8C07-B57EC85D05A1}"/>
              </a:ext>
            </a:extLst>
          </p:cNvPr>
          <p:cNvSpPr txBox="1"/>
          <p:nvPr/>
        </p:nvSpPr>
        <p:spPr>
          <a:xfrm>
            <a:off x="2361955" y="1148931"/>
            <a:ext cx="3754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Implemented Models: Error Correction model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245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8B758F-70E9-4FB5-86EA-C4C65EDD7F84}"/>
              </a:ext>
            </a:extLst>
          </p:cNvPr>
          <p:cNvSpPr txBox="1"/>
          <p:nvPr/>
        </p:nvSpPr>
        <p:spPr>
          <a:xfrm>
            <a:off x="253767" y="1766868"/>
            <a:ext cx="7999525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word_extraction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A8C3D38-5CE2-4FB2-BBAB-EE6CB073C4DE}"/>
              </a:ext>
            </a:extLst>
          </p:cNvPr>
          <p:cNvSpPr txBox="1"/>
          <p:nvPr/>
        </p:nvSpPr>
        <p:spPr>
          <a:xfrm>
            <a:off x="6421918" y="1982639"/>
            <a:ext cx="4324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F87B03-23CC-4A7A-8D88-29FBD63AF500}"/>
              </a:ext>
            </a:extLst>
          </p:cNvPr>
          <p:cNvSpPr txBox="1"/>
          <p:nvPr/>
        </p:nvSpPr>
        <p:spPr>
          <a:xfrm>
            <a:off x="587511" y="6231541"/>
            <a:ext cx="436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Used </a:t>
            </a:r>
            <a:r>
              <a:rPr lang="en-US" altLang="ko-KR" sz="1400" dirty="0" err="1"/>
              <a:t>pos_tag</a:t>
            </a:r>
            <a:r>
              <a:rPr lang="en-US" altLang="ko-KR" sz="1400" dirty="0"/>
              <a:t> of </a:t>
            </a:r>
            <a:r>
              <a:rPr lang="en-US" altLang="ko-KR" sz="1400" dirty="0" err="1"/>
              <a:t>nltk</a:t>
            </a:r>
            <a:r>
              <a:rPr lang="en-US" altLang="ko-KR" sz="1400" dirty="0"/>
              <a:t> library</a:t>
            </a:r>
            <a:endParaRPr lang="ko-KR" altLang="en-US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2683D38-FFF2-4D0C-8909-3DACD81EF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637" y="2351971"/>
            <a:ext cx="4589802" cy="332930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CCD7832-A39C-410F-8A2E-02935BCAE921}"/>
              </a:ext>
            </a:extLst>
          </p:cNvPr>
          <p:cNvSpPr txBox="1"/>
          <p:nvPr/>
        </p:nvSpPr>
        <p:spPr>
          <a:xfrm>
            <a:off x="6844637" y="5704381"/>
            <a:ext cx="436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Different with generating response model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5C1703-0E29-4333-8F41-DD79D56B7947}"/>
              </a:ext>
            </a:extLst>
          </p:cNvPr>
          <p:cNvSpPr txBox="1"/>
          <p:nvPr/>
        </p:nvSpPr>
        <p:spPr>
          <a:xfrm>
            <a:off x="1823325" y="652394"/>
            <a:ext cx="412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45EEAD-811C-4024-8CDE-317495185B92}"/>
              </a:ext>
            </a:extLst>
          </p:cNvPr>
          <p:cNvSpPr txBox="1"/>
          <p:nvPr/>
        </p:nvSpPr>
        <p:spPr>
          <a:xfrm>
            <a:off x="2263852" y="645071"/>
            <a:ext cx="38876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구현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 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모델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: 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발화 예측 모델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72204B-B4F7-4436-AC9A-7386C367FD87}"/>
              </a:ext>
            </a:extLst>
          </p:cNvPr>
          <p:cNvSpPr txBox="1"/>
          <p:nvPr/>
        </p:nvSpPr>
        <p:spPr>
          <a:xfrm>
            <a:off x="2361955" y="1148931"/>
            <a:ext cx="4104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Implemented Models: Utterance Prediction Model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670982C-4DC7-4C7B-8CFA-DB17FC08C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25" y="2347999"/>
            <a:ext cx="4772415" cy="388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842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23325" y="652394"/>
            <a:ext cx="412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4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6084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전체 모델 병합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94AD99-D268-4FCF-936B-61A954BC01D0}"/>
              </a:ext>
            </a:extLst>
          </p:cNvPr>
          <p:cNvSpPr txBox="1"/>
          <p:nvPr/>
        </p:nvSpPr>
        <p:spPr>
          <a:xfrm>
            <a:off x="2361955" y="1148931"/>
            <a:ext cx="3020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Combining all modularized models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E0480E2-C9B2-0449-A5AE-6F896A99D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1741029"/>
            <a:ext cx="6603902" cy="49848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3CDCB6-3475-9F4A-8682-43B097C83738}"/>
              </a:ext>
            </a:extLst>
          </p:cNvPr>
          <p:cNvSpPr txBox="1"/>
          <p:nvPr/>
        </p:nvSpPr>
        <p:spPr>
          <a:xfrm>
            <a:off x="7600949" y="1863090"/>
            <a:ext cx="43993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/>
              <a:t>-By using modularized models,</a:t>
            </a:r>
          </a:p>
          <a:p>
            <a:endParaRPr kumimoji="1" lang="en-US" altLang="ko-Kore-KR" sz="2000" dirty="0"/>
          </a:p>
          <a:p>
            <a:r>
              <a:rPr kumimoji="1" lang="en-US" altLang="ko-Kore-KR" sz="2000" dirty="0"/>
              <a:t>Post</a:t>
            </a:r>
          </a:p>
          <a:p>
            <a:r>
              <a:rPr kumimoji="1" lang="en-US" altLang="ko-Kore-KR" sz="2000" dirty="0"/>
              <a:t>       1. Error correction sentence</a:t>
            </a:r>
          </a:p>
          <a:p>
            <a:r>
              <a:rPr kumimoji="1" lang="en-US" altLang="ko-Kore-KR" sz="2000" dirty="0"/>
              <a:t>       2. Model utterance</a:t>
            </a:r>
          </a:p>
          <a:p>
            <a:r>
              <a:rPr kumimoji="1" lang="en-US" altLang="ko-Kore-KR" sz="2000" dirty="0"/>
              <a:t>       3. Recommended words to client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44976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23325" y="652394"/>
            <a:ext cx="412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5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3293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추가 연구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: Topic &amp; Persona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94AD99-D268-4FCF-936B-61A954BC01D0}"/>
              </a:ext>
            </a:extLst>
          </p:cNvPr>
          <p:cNvSpPr txBox="1"/>
          <p:nvPr/>
        </p:nvSpPr>
        <p:spPr>
          <a:xfrm>
            <a:off x="2361955" y="1148931"/>
            <a:ext cx="3636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Additional Study: Topic &amp; Persona selection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8B758F-70E9-4FB5-86EA-C4C65EDD7F84}"/>
              </a:ext>
            </a:extLst>
          </p:cNvPr>
          <p:cNvSpPr txBox="1"/>
          <p:nvPr/>
        </p:nvSpPr>
        <p:spPr>
          <a:xfrm>
            <a:off x="1320482" y="4225806"/>
            <a:ext cx="3146381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/>
              <a:t>Persona Example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3BCB3A-C631-4851-B719-14FEBB4A2D03}"/>
              </a:ext>
            </a:extLst>
          </p:cNvPr>
          <p:cNvSpPr txBox="1"/>
          <p:nvPr/>
        </p:nvSpPr>
        <p:spPr>
          <a:xfrm>
            <a:off x="7448407" y="4225805"/>
            <a:ext cx="3146381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/>
              <a:t>Topic Example</a:t>
            </a:r>
            <a:endParaRPr lang="ko-KR" altLang="en-US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B4DCA6E0-A211-43F0-BE96-98C266395B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9" b="70683"/>
          <a:stretch/>
        </p:blipFill>
        <p:spPr>
          <a:xfrm>
            <a:off x="333666" y="2259757"/>
            <a:ext cx="5120015" cy="2017338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CC7C96CA-97BA-4406-B657-E10000CB7C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176"/>
          <a:stretch/>
        </p:blipFill>
        <p:spPr>
          <a:xfrm>
            <a:off x="6720990" y="2259758"/>
            <a:ext cx="4601217" cy="201733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331C0DA-561A-4193-93DD-DA8B2F302D91}"/>
              </a:ext>
            </a:extLst>
          </p:cNvPr>
          <p:cNvSpPr/>
          <p:nvPr/>
        </p:nvSpPr>
        <p:spPr>
          <a:xfrm>
            <a:off x="333666" y="5081047"/>
            <a:ext cx="10988541" cy="140459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</a:rPr>
              <a:t>Persona and Topic Injection is used to avoid generality in conversations.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</a:rPr>
              <a:t>Chatbots with Persona and Topic Injection bring up relatively interesting conversations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</a:rPr>
              <a:t>Injected when chatbot is initialized</a:t>
            </a:r>
          </a:p>
        </p:txBody>
      </p:sp>
    </p:spTree>
    <p:extLst>
      <p:ext uri="{BB962C8B-B14F-4D97-AF65-F5344CB8AC3E}">
        <p14:creationId xmlns:p14="http://schemas.microsoft.com/office/powerpoint/2010/main" val="2271447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3FB2ADEC-37EF-4770-8C37-611C4358F2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16" b="57767"/>
          <a:stretch/>
        </p:blipFill>
        <p:spPr>
          <a:xfrm>
            <a:off x="276519" y="2097833"/>
            <a:ext cx="8782640" cy="3072769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23325" y="652394"/>
            <a:ext cx="412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6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582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동작 화면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94AD99-D268-4FCF-936B-61A954BC01D0}"/>
              </a:ext>
            </a:extLst>
          </p:cNvPr>
          <p:cNvSpPr txBox="1"/>
          <p:nvPr/>
        </p:nvSpPr>
        <p:spPr>
          <a:xfrm>
            <a:off x="2361955" y="1148931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Demonstration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02891CA-23CE-4A6C-A14D-D9F253DBF84C}"/>
              </a:ext>
            </a:extLst>
          </p:cNvPr>
          <p:cNvSpPr/>
          <p:nvPr/>
        </p:nvSpPr>
        <p:spPr>
          <a:xfrm>
            <a:off x="9436231" y="2155399"/>
            <a:ext cx="2557806" cy="5524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Topic Injection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96D04B1-A6F1-4C85-9DD0-4D0B0E7E84A0}"/>
              </a:ext>
            </a:extLst>
          </p:cNvPr>
          <p:cNvSpPr/>
          <p:nvPr/>
        </p:nvSpPr>
        <p:spPr>
          <a:xfrm>
            <a:off x="9436231" y="3398304"/>
            <a:ext cx="2557806" cy="5524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Persona Injection</a:t>
            </a:r>
            <a:endParaRPr lang="ko-KR" altLang="en-US" dirty="0"/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B8F334C9-BE78-4616-B620-DAFE21B48403}"/>
              </a:ext>
            </a:extLst>
          </p:cNvPr>
          <p:cNvCxnSpPr>
            <a:cxnSpLocks/>
            <a:stCxn id="20" idx="1"/>
            <a:endCxn id="32" idx="3"/>
          </p:cNvCxnSpPr>
          <p:nvPr/>
        </p:nvCxnSpPr>
        <p:spPr>
          <a:xfrm rot="10800000" flipV="1">
            <a:off x="9059159" y="2431625"/>
            <a:ext cx="377073" cy="341700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2726DDC7-1D6C-4AB8-BAA9-FB2682571E0B}"/>
              </a:ext>
            </a:extLst>
          </p:cNvPr>
          <p:cNvCxnSpPr>
            <a:cxnSpLocks/>
            <a:stCxn id="24" idx="1"/>
            <a:endCxn id="33" idx="3"/>
          </p:cNvCxnSpPr>
          <p:nvPr/>
        </p:nvCxnSpPr>
        <p:spPr>
          <a:xfrm rot="10800000">
            <a:off x="9059159" y="3184338"/>
            <a:ext cx="377073" cy="490192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C331B19-7410-4646-A0A8-211FE4BC9029}"/>
              </a:ext>
            </a:extLst>
          </p:cNvPr>
          <p:cNvSpPr/>
          <p:nvPr/>
        </p:nvSpPr>
        <p:spPr>
          <a:xfrm>
            <a:off x="312419" y="2569973"/>
            <a:ext cx="8746739" cy="406703"/>
          </a:xfrm>
          <a:prstGeom prst="rect">
            <a:avLst/>
          </a:prstGeom>
          <a:noFill/>
          <a:ln w="28575">
            <a:solidFill>
              <a:srgbClr val="68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805480F-1143-4C3B-8DE5-85A7328A87F2}"/>
              </a:ext>
            </a:extLst>
          </p:cNvPr>
          <p:cNvSpPr/>
          <p:nvPr/>
        </p:nvSpPr>
        <p:spPr>
          <a:xfrm>
            <a:off x="312419" y="2980986"/>
            <a:ext cx="8746739" cy="406703"/>
          </a:xfrm>
          <a:prstGeom prst="rect">
            <a:avLst/>
          </a:prstGeom>
          <a:noFill/>
          <a:ln w="28575">
            <a:solidFill>
              <a:srgbClr val="68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7312436-4E04-4C3C-A7C1-DB032F9B29DC}"/>
              </a:ext>
            </a:extLst>
          </p:cNvPr>
          <p:cNvSpPr/>
          <p:nvPr/>
        </p:nvSpPr>
        <p:spPr>
          <a:xfrm>
            <a:off x="9436231" y="4618151"/>
            <a:ext cx="2557806" cy="5524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Persona Example</a:t>
            </a:r>
            <a:endParaRPr lang="ko-KR" altLang="en-US" dirty="0"/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366C27DB-B392-403B-9A3E-ABE1286F16D3}"/>
              </a:ext>
            </a:extLst>
          </p:cNvPr>
          <p:cNvCxnSpPr>
            <a:cxnSpLocks/>
            <a:stCxn id="36" idx="1"/>
            <a:endCxn id="38" idx="3"/>
          </p:cNvCxnSpPr>
          <p:nvPr/>
        </p:nvCxnSpPr>
        <p:spPr>
          <a:xfrm rot="10800000">
            <a:off x="9059159" y="4040253"/>
            <a:ext cx="377073" cy="854124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EE1C361-902B-44BB-8B33-13A935E4CD8F}"/>
              </a:ext>
            </a:extLst>
          </p:cNvPr>
          <p:cNvSpPr/>
          <p:nvPr/>
        </p:nvSpPr>
        <p:spPr>
          <a:xfrm>
            <a:off x="312419" y="3836901"/>
            <a:ext cx="8746739" cy="406703"/>
          </a:xfrm>
          <a:prstGeom prst="rect">
            <a:avLst/>
          </a:prstGeom>
          <a:noFill/>
          <a:ln w="28575">
            <a:solidFill>
              <a:srgbClr val="68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710352B-3789-46EA-A92A-799E7FFDA493}"/>
              </a:ext>
            </a:extLst>
          </p:cNvPr>
          <p:cNvCxnSpPr>
            <a:cxnSpLocks/>
          </p:cNvCxnSpPr>
          <p:nvPr/>
        </p:nvCxnSpPr>
        <p:spPr>
          <a:xfrm flipV="1">
            <a:off x="1329179" y="3308808"/>
            <a:ext cx="3469064" cy="7314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556DA83-53C6-452F-B057-47D4DFF2A2E1}"/>
              </a:ext>
            </a:extLst>
          </p:cNvPr>
          <p:cNvSpPr/>
          <p:nvPr/>
        </p:nvSpPr>
        <p:spPr>
          <a:xfrm>
            <a:off x="4835951" y="3163297"/>
            <a:ext cx="1442301" cy="1903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0D0B71-D3F8-4708-BB9A-F02D4170CDC4}"/>
              </a:ext>
            </a:extLst>
          </p:cNvPr>
          <p:cNvSpPr/>
          <p:nvPr/>
        </p:nvSpPr>
        <p:spPr>
          <a:xfrm>
            <a:off x="716438" y="4046735"/>
            <a:ext cx="1159496" cy="1576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4ADB3F0-1FDE-46C7-B85D-60514D76E28B}"/>
              </a:ext>
            </a:extLst>
          </p:cNvPr>
          <p:cNvSpPr/>
          <p:nvPr/>
        </p:nvSpPr>
        <p:spPr>
          <a:xfrm>
            <a:off x="9436230" y="2773324"/>
            <a:ext cx="2557807" cy="462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tx1"/>
                </a:solidFill>
              </a:rPr>
              <a:t>Current topic is blue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A239404-9247-43B6-BD06-C02169433165}"/>
              </a:ext>
            </a:extLst>
          </p:cNvPr>
          <p:cNvSpPr/>
          <p:nvPr/>
        </p:nvSpPr>
        <p:spPr>
          <a:xfrm>
            <a:off x="9436229" y="5269488"/>
            <a:ext cx="2557807" cy="462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tx1"/>
                </a:solidFill>
              </a:rPr>
              <a:t>Example of persona shown in conversation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A562817-6A4B-430C-8316-76760116B8E6}"/>
              </a:ext>
            </a:extLst>
          </p:cNvPr>
          <p:cNvSpPr/>
          <p:nvPr/>
        </p:nvSpPr>
        <p:spPr>
          <a:xfrm>
            <a:off x="9436228" y="4040252"/>
            <a:ext cx="2557807" cy="462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tx1"/>
                </a:solidFill>
              </a:rPr>
              <a:t>4 Topics are given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364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3FB2ADEC-37EF-4770-8C37-611C4358F2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1" t="24122" r="3015" b="1242"/>
          <a:stretch/>
        </p:blipFill>
        <p:spPr>
          <a:xfrm>
            <a:off x="312418" y="1741029"/>
            <a:ext cx="7900224" cy="495504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23325" y="652394"/>
            <a:ext cx="412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6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582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동작 화면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94AD99-D268-4FCF-936B-61A954BC01D0}"/>
              </a:ext>
            </a:extLst>
          </p:cNvPr>
          <p:cNvSpPr txBox="1"/>
          <p:nvPr/>
        </p:nvSpPr>
        <p:spPr>
          <a:xfrm>
            <a:off x="2361955" y="1148931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Demonstration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02891CA-23CE-4A6C-A14D-D9F253DBF84C}"/>
              </a:ext>
            </a:extLst>
          </p:cNvPr>
          <p:cNvSpPr/>
          <p:nvPr/>
        </p:nvSpPr>
        <p:spPr>
          <a:xfrm>
            <a:off x="9436231" y="2155399"/>
            <a:ext cx="2557806" cy="5524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Subject Diversion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96D04B1-A6F1-4C85-9DD0-4D0B0E7E84A0}"/>
              </a:ext>
            </a:extLst>
          </p:cNvPr>
          <p:cNvSpPr/>
          <p:nvPr/>
        </p:nvSpPr>
        <p:spPr>
          <a:xfrm>
            <a:off x="9436228" y="3392024"/>
            <a:ext cx="2557806" cy="5524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Subject </a:t>
            </a:r>
            <a:r>
              <a:rPr lang="en-US" altLang="ko-KR" dirty="0" err="1"/>
              <a:t>Adherance</a:t>
            </a:r>
            <a:endParaRPr lang="ko-KR" altLang="en-US" dirty="0"/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B8F334C9-BE78-4616-B620-DAFE21B48403}"/>
              </a:ext>
            </a:extLst>
          </p:cNvPr>
          <p:cNvCxnSpPr>
            <a:cxnSpLocks/>
            <a:stCxn id="20" idx="1"/>
            <a:endCxn id="32" idx="3"/>
          </p:cNvCxnSpPr>
          <p:nvPr/>
        </p:nvCxnSpPr>
        <p:spPr>
          <a:xfrm rot="10800000" flipV="1">
            <a:off x="8212643" y="2431624"/>
            <a:ext cx="1223589" cy="99513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2726DDC7-1D6C-4AB8-BAA9-FB2682571E0B}"/>
              </a:ext>
            </a:extLst>
          </p:cNvPr>
          <p:cNvCxnSpPr>
            <a:cxnSpLocks/>
            <a:stCxn id="24" idx="1"/>
            <a:endCxn id="33" idx="3"/>
          </p:cNvCxnSpPr>
          <p:nvPr/>
        </p:nvCxnSpPr>
        <p:spPr>
          <a:xfrm rot="10800000" flipV="1">
            <a:off x="8212642" y="3668249"/>
            <a:ext cx="1223586" cy="6513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C331B19-7410-4646-A0A8-211FE4BC9029}"/>
              </a:ext>
            </a:extLst>
          </p:cNvPr>
          <p:cNvSpPr/>
          <p:nvPr/>
        </p:nvSpPr>
        <p:spPr>
          <a:xfrm>
            <a:off x="312419" y="2142161"/>
            <a:ext cx="7900223" cy="777954"/>
          </a:xfrm>
          <a:prstGeom prst="rect">
            <a:avLst/>
          </a:prstGeom>
          <a:noFill/>
          <a:ln w="28575">
            <a:solidFill>
              <a:srgbClr val="68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805480F-1143-4C3B-8DE5-85A7328A87F2}"/>
              </a:ext>
            </a:extLst>
          </p:cNvPr>
          <p:cNvSpPr/>
          <p:nvPr/>
        </p:nvSpPr>
        <p:spPr>
          <a:xfrm>
            <a:off x="312419" y="3285786"/>
            <a:ext cx="7900223" cy="777954"/>
          </a:xfrm>
          <a:prstGeom prst="rect">
            <a:avLst/>
          </a:prstGeom>
          <a:noFill/>
          <a:ln w="28575">
            <a:solidFill>
              <a:srgbClr val="68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4141A33-2ACD-4588-9B66-D46B85BCDA61}"/>
              </a:ext>
            </a:extLst>
          </p:cNvPr>
          <p:cNvSpPr/>
          <p:nvPr/>
        </p:nvSpPr>
        <p:spPr>
          <a:xfrm>
            <a:off x="9436231" y="4653886"/>
            <a:ext cx="2557806" cy="5524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Error Correction</a:t>
            </a:r>
            <a:endParaRPr lang="ko-KR" altLang="en-US" dirty="0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EDEE407D-2421-43AB-AB5C-C50F6B849446}"/>
              </a:ext>
            </a:extLst>
          </p:cNvPr>
          <p:cNvCxnSpPr>
            <a:cxnSpLocks/>
            <a:stCxn id="18" idx="1"/>
            <a:endCxn id="22" idx="3"/>
          </p:cNvCxnSpPr>
          <p:nvPr/>
        </p:nvCxnSpPr>
        <p:spPr>
          <a:xfrm rot="10800000" flipV="1">
            <a:off x="8212643" y="4930112"/>
            <a:ext cx="1223589" cy="339192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CE19926-A6A4-4FE9-9A11-7F4773B0A01D}"/>
              </a:ext>
            </a:extLst>
          </p:cNvPr>
          <p:cNvSpPr/>
          <p:nvPr/>
        </p:nvSpPr>
        <p:spPr>
          <a:xfrm>
            <a:off x="312419" y="4857906"/>
            <a:ext cx="7900223" cy="822796"/>
          </a:xfrm>
          <a:prstGeom prst="rect">
            <a:avLst/>
          </a:prstGeom>
          <a:noFill/>
          <a:ln w="28575">
            <a:solidFill>
              <a:srgbClr val="68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32F4882-DB3E-47A9-B482-D77E84D7BD42}"/>
              </a:ext>
            </a:extLst>
          </p:cNvPr>
          <p:cNvSpPr/>
          <p:nvPr/>
        </p:nvSpPr>
        <p:spPr>
          <a:xfrm>
            <a:off x="9436229" y="5269488"/>
            <a:ext cx="2557807" cy="462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tx1"/>
                </a:solidFill>
              </a:rPr>
              <a:t>Example of Error Correction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8500B4F-462F-4695-9C0D-9BA60FE5DBA4}"/>
              </a:ext>
            </a:extLst>
          </p:cNvPr>
          <p:cNvSpPr/>
          <p:nvPr/>
        </p:nvSpPr>
        <p:spPr>
          <a:xfrm>
            <a:off x="9436228" y="3950987"/>
            <a:ext cx="2557807" cy="462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tx1"/>
                </a:solidFill>
              </a:rPr>
              <a:t>Suggested subject is used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3CFF900-5557-494D-8C8E-4CA8B3FAB6F2}"/>
              </a:ext>
            </a:extLst>
          </p:cNvPr>
          <p:cNvSpPr/>
          <p:nvPr/>
        </p:nvSpPr>
        <p:spPr>
          <a:xfrm>
            <a:off x="9436227" y="2799894"/>
            <a:ext cx="2557807" cy="462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tx1"/>
                </a:solidFill>
              </a:rPr>
              <a:t>Suggested conversion subject is not used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914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57895" y="3058825"/>
            <a:ext cx="2076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감사합니다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19134" y="3643600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CONAI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682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051983" y="2223386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564363" y="2243957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56348" y="299760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68185" y="370986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80792" y="440674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09705" y="2243957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모델 정의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09705" y="3006746"/>
            <a:ext cx="199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기존 기술과의 차이점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12858" y="3709869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구현 모델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03980" y="4406745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전체 모델 병합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051983" y="2958533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051983" y="3691356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055694" y="4426503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AA0A53C-496F-4F56-B2DA-686ADEA75528}"/>
              </a:ext>
            </a:extLst>
          </p:cNvPr>
          <p:cNvSpPr txBox="1"/>
          <p:nvPr/>
        </p:nvSpPr>
        <p:spPr>
          <a:xfrm>
            <a:off x="1577081" y="564438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CACE2BF-D074-486D-B6E5-0D67D4355403}"/>
              </a:ext>
            </a:extLst>
          </p:cNvPr>
          <p:cNvSpPr txBox="1"/>
          <p:nvPr/>
        </p:nvSpPr>
        <p:spPr>
          <a:xfrm>
            <a:off x="2100269" y="5644383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동작 화면 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96AE5DDC-66EC-4325-8F01-6022627E1A9A}"/>
              </a:ext>
            </a:extLst>
          </p:cNvPr>
          <p:cNvSpPr/>
          <p:nvPr/>
        </p:nvSpPr>
        <p:spPr>
          <a:xfrm>
            <a:off x="1051983" y="5664141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9E2119-BBEA-8543-9BD7-7D582ED1029B}"/>
              </a:ext>
            </a:extLst>
          </p:cNvPr>
          <p:cNvSpPr txBox="1"/>
          <p:nvPr/>
        </p:nvSpPr>
        <p:spPr>
          <a:xfrm>
            <a:off x="1577081" y="501984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1C03742-55E8-004C-B8A0-0A979A9A70FD}"/>
              </a:ext>
            </a:extLst>
          </p:cNvPr>
          <p:cNvSpPr txBox="1"/>
          <p:nvPr/>
        </p:nvSpPr>
        <p:spPr>
          <a:xfrm>
            <a:off x="2100269" y="5019843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추가 연구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990EF40-BA9E-984D-8A7C-AE72E13761F1}"/>
              </a:ext>
            </a:extLst>
          </p:cNvPr>
          <p:cNvSpPr/>
          <p:nvPr/>
        </p:nvSpPr>
        <p:spPr>
          <a:xfrm>
            <a:off x="1051983" y="5039601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109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23325" y="652394"/>
            <a:ext cx="412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7620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모델 정의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94AD99-D268-4FCF-936B-61A954BC01D0}"/>
              </a:ext>
            </a:extLst>
          </p:cNvPr>
          <p:cNvSpPr txBox="1"/>
          <p:nvPr/>
        </p:nvSpPr>
        <p:spPr>
          <a:xfrm>
            <a:off x="2361955" y="1148931"/>
            <a:ext cx="1438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Model</a:t>
            </a:r>
            <a:r>
              <a:rPr lang="ko-KR" altLang="en-US" sz="1400" dirty="0">
                <a:solidFill>
                  <a:schemeClr val="accent4"/>
                </a:solidFill>
              </a:rPr>
              <a:t> </a:t>
            </a:r>
            <a:r>
              <a:rPr lang="en-US" altLang="ko-KR" sz="1400" dirty="0">
                <a:solidFill>
                  <a:schemeClr val="accent4"/>
                </a:solidFill>
              </a:rPr>
              <a:t>definition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FD51EE-B6D7-43DB-B32D-95800CE4FF53}"/>
              </a:ext>
            </a:extLst>
          </p:cNvPr>
          <p:cNvSpPr txBox="1"/>
          <p:nvPr/>
        </p:nvSpPr>
        <p:spPr>
          <a:xfrm rot="10800000" flipV="1">
            <a:off x="0" y="6642556"/>
            <a:ext cx="90207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accent4"/>
                </a:solidFill>
              </a:rPr>
              <a:t>이미지 출처 </a:t>
            </a:r>
            <a:r>
              <a:rPr lang="en-US" altLang="ko-KR" sz="800" dirty="0">
                <a:solidFill>
                  <a:schemeClr val="accent4"/>
                </a:solidFill>
              </a:rPr>
              <a:t>:https://mk28.tistory.com/255, Proceedings of the 57th Annual Meeting of the Association for Computational Linguistics, pages 5370–5381 Florence, Italy, July 28 - August 2, 2019.  </a:t>
            </a:r>
            <a:endParaRPr lang="ko-KR" altLang="en-US" sz="800" dirty="0">
              <a:solidFill>
                <a:schemeClr val="accent4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59AFE7D-2F28-4466-AEC6-4B2AE7B9FA7E}"/>
              </a:ext>
            </a:extLst>
          </p:cNvPr>
          <p:cNvGrpSpPr/>
          <p:nvPr/>
        </p:nvGrpSpPr>
        <p:grpSpPr>
          <a:xfrm>
            <a:off x="1091954" y="2128919"/>
            <a:ext cx="10075767" cy="3678660"/>
            <a:chOff x="1091954" y="2128919"/>
            <a:chExt cx="10075767" cy="3678660"/>
          </a:xfrm>
        </p:grpSpPr>
        <p:sp>
          <p:nvSpPr>
            <p:cNvPr id="23" name="Google Shape;186;p6">
              <a:extLst>
                <a:ext uri="{FF2B5EF4-FFF2-40B4-BE49-F238E27FC236}">
                  <a16:creationId xmlns:a16="http://schemas.microsoft.com/office/drawing/2014/main" id="{BA4C810A-5C42-4B85-93AF-A6DE74C11161}"/>
                </a:ext>
              </a:extLst>
            </p:cNvPr>
            <p:cNvSpPr/>
            <p:nvPr/>
          </p:nvSpPr>
          <p:spPr>
            <a:xfrm>
              <a:off x="1091954" y="2135824"/>
              <a:ext cx="3654000" cy="3654000"/>
            </a:xfrm>
            <a:prstGeom prst="ellipse">
              <a:avLst/>
            </a:prstGeom>
            <a:solidFill>
              <a:srgbClr val="C0BEBA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87;p6">
              <a:extLst>
                <a:ext uri="{FF2B5EF4-FFF2-40B4-BE49-F238E27FC236}">
                  <a16:creationId xmlns:a16="http://schemas.microsoft.com/office/drawing/2014/main" id="{FC5E8290-F674-4448-ACE1-930994C694EC}"/>
                </a:ext>
              </a:extLst>
            </p:cNvPr>
            <p:cNvSpPr/>
            <p:nvPr/>
          </p:nvSpPr>
          <p:spPr>
            <a:xfrm>
              <a:off x="7513721" y="2153579"/>
              <a:ext cx="3654000" cy="3654000"/>
            </a:xfrm>
            <a:prstGeom prst="ellipse">
              <a:avLst/>
            </a:prstGeom>
            <a:solidFill>
              <a:srgbClr val="C0BEBA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88;p6">
              <a:extLst>
                <a:ext uri="{FF2B5EF4-FFF2-40B4-BE49-F238E27FC236}">
                  <a16:creationId xmlns:a16="http://schemas.microsoft.com/office/drawing/2014/main" id="{4D5F7F0E-D3CC-4039-8537-40FAE79425C7}"/>
                </a:ext>
              </a:extLst>
            </p:cNvPr>
            <p:cNvSpPr/>
            <p:nvPr/>
          </p:nvSpPr>
          <p:spPr>
            <a:xfrm>
              <a:off x="4244195" y="2128919"/>
              <a:ext cx="3653077" cy="3653077"/>
            </a:xfrm>
            <a:prstGeom prst="ellips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6CB7B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89;p6">
              <a:extLst>
                <a:ext uri="{FF2B5EF4-FFF2-40B4-BE49-F238E27FC236}">
                  <a16:creationId xmlns:a16="http://schemas.microsoft.com/office/drawing/2014/main" id="{68DFCD55-5809-4ADA-BD2B-F2D065AA5DF0}"/>
                </a:ext>
              </a:extLst>
            </p:cNvPr>
            <p:cNvSpPr txBox="1"/>
            <p:nvPr/>
          </p:nvSpPr>
          <p:spPr>
            <a:xfrm>
              <a:off x="4886050" y="2540827"/>
              <a:ext cx="2411238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Error generation</a:t>
              </a:r>
              <a:endParaRPr sz="24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90;p6">
              <a:extLst>
                <a:ext uri="{FF2B5EF4-FFF2-40B4-BE49-F238E27FC236}">
                  <a16:creationId xmlns:a16="http://schemas.microsoft.com/office/drawing/2014/main" id="{59B0902E-74CD-4B38-9AF7-2F07FD5115F9}"/>
                </a:ext>
              </a:extLst>
            </p:cNvPr>
            <p:cNvSpPr txBox="1"/>
            <p:nvPr/>
          </p:nvSpPr>
          <p:spPr>
            <a:xfrm>
              <a:off x="7998774" y="2566296"/>
              <a:ext cx="2611509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Word Extraction</a:t>
              </a:r>
              <a:endParaRPr sz="2400" dirty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91;p6">
              <a:extLst>
                <a:ext uri="{FF2B5EF4-FFF2-40B4-BE49-F238E27FC236}">
                  <a16:creationId xmlns:a16="http://schemas.microsoft.com/office/drawing/2014/main" id="{337F6956-4317-44E7-A256-B886E613B09C}"/>
                </a:ext>
              </a:extLst>
            </p:cNvPr>
            <p:cNvSpPr txBox="1"/>
            <p:nvPr/>
          </p:nvSpPr>
          <p:spPr>
            <a:xfrm>
              <a:off x="2238558" y="2534497"/>
              <a:ext cx="1332416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Chatbot</a:t>
              </a:r>
              <a:endParaRPr sz="2400" dirty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94;p6">
              <a:extLst>
                <a:ext uri="{FF2B5EF4-FFF2-40B4-BE49-F238E27FC236}">
                  <a16:creationId xmlns:a16="http://schemas.microsoft.com/office/drawing/2014/main" id="{60C5FC36-0B52-4CB9-9820-95736C9AFB58}"/>
                </a:ext>
              </a:extLst>
            </p:cNvPr>
            <p:cNvSpPr txBox="1"/>
            <p:nvPr/>
          </p:nvSpPr>
          <p:spPr>
            <a:xfrm>
              <a:off x="4566749" y="3027921"/>
              <a:ext cx="312617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400" dirty="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문법 오류 교정</a:t>
              </a:r>
              <a:endParaRPr sz="1400" dirty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95;p6">
              <a:extLst>
                <a:ext uri="{FF2B5EF4-FFF2-40B4-BE49-F238E27FC236}">
                  <a16:creationId xmlns:a16="http://schemas.microsoft.com/office/drawing/2014/main" id="{418E2D1E-BBD1-4D82-BAE6-40D0824A3B5C}"/>
                </a:ext>
              </a:extLst>
            </p:cNvPr>
            <p:cNvSpPr txBox="1"/>
            <p:nvPr/>
          </p:nvSpPr>
          <p:spPr>
            <a:xfrm>
              <a:off x="8527448" y="3014573"/>
              <a:ext cx="17203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400" dirty="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응답 예측 및 추천</a:t>
              </a:r>
              <a:endParaRPr sz="1400" dirty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7" name="Google Shape;196;p6">
              <a:extLst>
                <a:ext uri="{FF2B5EF4-FFF2-40B4-BE49-F238E27FC236}">
                  <a16:creationId xmlns:a16="http://schemas.microsoft.com/office/drawing/2014/main" id="{F225801B-DE64-4A3E-8DE0-65C6741D2366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944209" y="3334733"/>
              <a:ext cx="2044944" cy="20540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" name="Google Shape;198;p6">
              <a:extLst>
                <a:ext uri="{FF2B5EF4-FFF2-40B4-BE49-F238E27FC236}">
                  <a16:creationId xmlns:a16="http://schemas.microsoft.com/office/drawing/2014/main" id="{DF83A49B-8854-4646-827C-4964F7426661}"/>
                </a:ext>
              </a:extLst>
            </p:cNvPr>
            <p:cNvSpPr/>
            <p:nvPr/>
          </p:nvSpPr>
          <p:spPr>
            <a:xfrm>
              <a:off x="5091228" y="3493378"/>
              <a:ext cx="2077218" cy="665877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 am go.</a:t>
              </a:r>
              <a:endParaRPr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99;p6">
              <a:extLst>
                <a:ext uri="{FF2B5EF4-FFF2-40B4-BE49-F238E27FC236}">
                  <a16:creationId xmlns:a16="http://schemas.microsoft.com/office/drawing/2014/main" id="{79500025-79BD-4569-BD73-B58EED7F12A5}"/>
                </a:ext>
              </a:extLst>
            </p:cNvPr>
            <p:cNvSpPr/>
            <p:nvPr/>
          </p:nvSpPr>
          <p:spPr>
            <a:xfrm>
              <a:off x="5091228" y="4701032"/>
              <a:ext cx="2077218" cy="665877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 am going.</a:t>
              </a:r>
              <a:endParaRPr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00;p6">
              <a:extLst>
                <a:ext uri="{FF2B5EF4-FFF2-40B4-BE49-F238E27FC236}">
                  <a16:creationId xmlns:a16="http://schemas.microsoft.com/office/drawing/2014/main" id="{011D0CED-67DC-43CF-B2B0-B485C257C0CF}"/>
                </a:ext>
              </a:extLst>
            </p:cNvPr>
            <p:cNvSpPr/>
            <p:nvPr/>
          </p:nvSpPr>
          <p:spPr>
            <a:xfrm>
              <a:off x="5863419" y="4234649"/>
              <a:ext cx="519626" cy="41522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1" name="Google Shape;201;p6">
              <a:extLst>
                <a:ext uri="{FF2B5EF4-FFF2-40B4-BE49-F238E27FC236}">
                  <a16:creationId xmlns:a16="http://schemas.microsoft.com/office/drawing/2014/main" id="{C2398CC0-3056-43BA-9C35-C5D6CD852690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98774" y="3334680"/>
              <a:ext cx="2748763" cy="17167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Google Shape;195;p6">
              <a:extLst>
                <a:ext uri="{FF2B5EF4-FFF2-40B4-BE49-F238E27FC236}">
                  <a16:creationId xmlns:a16="http://schemas.microsoft.com/office/drawing/2014/main" id="{35365330-C4BD-4485-8A93-4117F89B0E11}"/>
                </a:ext>
              </a:extLst>
            </p:cNvPr>
            <p:cNvSpPr txBox="1"/>
            <p:nvPr/>
          </p:nvSpPr>
          <p:spPr>
            <a:xfrm>
              <a:off x="1166949" y="3003067"/>
              <a:ext cx="3504010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400" dirty="0" err="1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DodecaDialogue</a:t>
              </a:r>
              <a:r>
                <a:rPr lang="en-US" altLang="ko-KR" sz="1400" dirty="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ko-KR" altLang="en-US" sz="1400" dirty="0" err="1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챗봇</a:t>
              </a:r>
              <a:r>
                <a:rPr lang="ko-KR" altLang="en-US" sz="1400" dirty="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 모델</a:t>
              </a:r>
              <a:endParaRPr sz="1400" dirty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9791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-6104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17222" y="65239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57748" y="645071"/>
            <a:ext cx="17620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모델 정의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36416" y="1180991"/>
            <a:ext cx="1438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Model definition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BA8EE273-F115-4D96-BF8B-81CF7B28D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630" y="2115264"/>
            <a:ext cx="3891902" cy="2118042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11FED7A-98F7-4BD4-9A50-B9F0D9D0B6C4}"/>
                  </a:ext>
                </a:extLst>
              </p:cNvPr>
              <p:cNvSpPr txBox="1"/>
              <p:nvPr/>
            </p:nvSpPr>
            <p:spPr>
              <a:xfrm>
                <a:off x="160949" y="3135445"/>
                <a:ext cx="4672832" cy="2164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dirty="0"/>
                  <a:t>Finding model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ko-KR" sz="1600" dirty="0"/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𝐶𝐻𝐴𝑇</m:t>
                        </m:r>
                      </m:sub>
                    </m:sSub>
                  </m:oMath>
                </a14:m>
                <a:r>
                  <a:rPr lang="en-US" altLang="ko-KR" sz="1400" dirty="0"/>
                  <a:t>)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𝑎𝑟𝑔𝑚𝑎𝑥</m:t>
                        </m:r>
                      </m:sup>
                    </m:sSubSup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𝐶𝐻𝐴𝑇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1400" dirty="0"/>
                      <m:t>)</m:t>
                    </m:r>
                  </m:oMath>
                </a14:m>
                <a:endParaRPr lang="en-US" altLang="ko-KR" sz="1400" dirty="0">
                  <a:latin typeface="Arial Narrow" panose="020B060602020203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sz="1600" dirty="0"/>
                  <a:t>,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/>
                  <a:t>V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600" dirty="0"/>
                  <a:t>,…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𝑣𝑜𝑐𝑎𝑏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𝑠𝑖𝑧𝑒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ko-KR" altLang="en-US" sz="1600" dirty="0"/>
              </a:p>
              <a:p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11FED7A-98F7-4BD4-9A50-B9F0D9D0B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49" y="3135445"/>
                <a:ext cx="4672832" cy="2164503"/>
              </a:xfrm>
              <a:prstGeom prst="rect">
                <a:avLst/>
              </a:prstGeom>
              <a:blipFill>
                <a:blip r:embed="rId3"/>
                <a:stretch>
                  <a:fillRect l="-6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93C4E6B-8ACD-4A15-A4DA-0EF04797C624}"/>
              </a:ext>
            </a:extLst>
          </p:cNvPr>
          <p:cNvCxnSpPr>
            <a:cxnSpLocks/>
          </p:cNvCxnSpPr>
          <p:nvPr/>
        </p:nvCxnSpPr>
        <p:spPr>
          <a:xfrm flipH="1">
            <a:off x="3294530" y="4109920"/>
            <a:ext cx="465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원호 41">
            <a:extLst>
              <a:ext uri="{FF2B5EF4-FFF2-40B4-BE49-F238E27FC236}">
                <a16:creationId xmlns:a16="http://schemas.microsoft.com/office/drawing/2014/main" id="{C7B87AC5-B526-4597-9FEB-BB97DD7D5480}"/>
              </a:ext>
            </a:extLst>
          </p:cNvPr>
          <p:cNvSpPr/>
          <p:nvPr/>
        </p:nvSpPr>
        <p:spPr>
          <a:xfrm>
            <a:off x="3450602" y="2225848"/>
            <a:ext cx="722234" cy="1274921"/>
          </a:xfrm>
          <a:prstGeom prst="arc">
            <a:avLst>
              <a:gd name="adj1" fmla="val 5828347"/>
              <a:gd name="adj2" fmla="val 1571867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B5DAA72-FCCF-4A53-8379-2BD93B1EB661}"/>
              </a:ext>
            </a:extLst>
          </p:cNvPr>
          <p:cNvCxnSpPr>
            <a:cxnSpLocks/>
          </p:cNvCxnSpPr>
          <p:nvPr/>
        </p:nvCxnSpPr>
        <p:spPr>
          <a:xfrm flipH="1">
            <a:off x="3247336" y="2878429"/>
            <a:ext cx="203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56EB7E6-1C02-4D85-9A0F-7BB5386FF277}"/>
                  </a:ext>
                </a:extLst>
              </p:cNvPr>
              <p:cNvSpPr txBox="1"/>
              <p:nvPr/>
            </p:nvSpPr>
            <p:spPr>
              <a:xfrm>
                <a:off x="160949" y="2219250"/>
                <a:ext cx="3161302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1. </a:t>
                </a:r>
                <a:r>
                  <a:rPr lang="en-US" altLang="ko-KR" sz="1600" dirty="0" err="1"/>
                  <a:t>ChatBot</a:t>
                </a:r>
                <a:r>
                  <a:rPr lang="en-US" altLang="ko-KR" sz="1600" dirty="0"/>
                  <a:t> definition</a:t>
                </a:r>
                <a:endParaRPr lang="ko-KR" altLang="en-US" sz="1600" dirty="0"/>
              </a:p>
              <a:p>
                <a:endParaRPr lang="en-US" altLang="ko-KR" sz="1600" dirty="0"/>
              </a:p>
              <a:p>
                <a:r>
                  <a:rPr lang="en-US" altLang="ko-KR" sz="1600" dirty="0"/>
                  <a:t>Given context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 ={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altLang="ko-KR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},</m:t>
                    </m:r>
                  </m:oMath>
                </a14:m>
                <a:endParaRPr lang="en-US" altLang="ko-KR" sz="1600" b="0" dirty="0"/>
              </a:p>
              <a:p>
                <a:endParaRPr lang="ko-KR" altLang="en-US" sz="16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56EB7E6-1C02-4D85-9A0F-7BB5386FF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49" y="2219250"/>
                <a:ext cx="3161302" cy="1077218"/>
              </a:xfrm>
              <a:prstGeom prst="rect">
                <a:avLst/>
              </a:prstGeom>
              <a:blipFill>
                <a:blip r:embed="rId4"/>
                <a:stretch>
                  <a:fillRect l="-963" t="-16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0" name="그림 49">
            <a:extLst>
              <a:ext uri="{FF2B5EF4-FFF2-40B4-BE49-F238E27FC236}">
                <a16:creationId xmlns:a16="http://schemas.microsoft.com/office/drawing/2014/main" id="{76AA8927-48F7-4A45-8ACF-5979A96EE9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4630" y="4266187"/>
            <a:ext cx="1675418" cy="192076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49E1346F-1642-4068-8EFC-4A9BF18ACB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0048" y="4255069"/>
            <a:ext cx="2216484" cy="214312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7E7F342D-4A46-4388-AB8D-BD934F1452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74631" y="4233242"/>
            <a:ext cx="3891902" cy="46224"/>
          </a:xfrm>
          <a:prstGeom prst="rect">
            <a:avLst/>
          </a:prstGeom>
        </p:spPr>
      </p:pic>
      <p:sp>
        <p:nvSpPr>
          <p:cNvPr id="60" name="원호 59">
            <a:extLst>
              <a:ext uri="{FF2B5EF4-FFF2-40B4-BE49-F238E27FC236}">
                <a16:creationId xmlns:a16="http://schemas.microsoft.com/office/drawing/2014/main" id="{BBA091FB-241F-4757-8BEE-8B51C2F71329}"/>
              </a:ext>
            </a:extLst>
          </p:cNvPr>
          <p:cNvSpPr/>
          <p:nvPr/>
        </p:nvSpPr>
        <p:spPr>
          <a:xfrm>
            <a:off x="7527234" y="3526527"/>
            <a:ext cx="278598" cy="384287"/>
          </a:xfrm>
          <a:prstGeom prst="arc">
            <a:avLst>
              <a:gd name="adj1" fmla="val 16200000"/>
              <a:gd name="adj2" fmla="val 51930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7054836-2C6E-44E2-880B-A98AC0358554}"/>
              </a:ext>
            </a:extLst>
          </p:cNvPr>
          <p:cNvCxnSpPr>
            <a:cxnSpLocks/>
          </p:cNvCxnSpPr>
          <p:nvPr/>
        </p:nvCxnSpPr>
        <p:spPr>
          <a:xfrm>
            <a:off x="7805832" y="3718670"/>
            <a:ext cx="2079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04E9693-7A89-457E-9227-55DEDD9FE003}"/>
              </a:ext>
            </a:extLst>
          </p:cNvPr>
          <p:cNvSpPr txBox="1"/>
          <p:nvPr/>
        </p:nvSpPr>
        <p:spPr>
          <a:xfrm>
            <a:off x="1200917" y="4288983"/>
            <a:ext cx="301986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E37BCA9-D200-478D-A36E-957207B0D782}"/>
                  </a:ext>
                </a:extLst>
              </p:cNvPr>
              <p:cNvSpPr txBox="1"/>
              <p:nvPr/>
            </p:nvSpPr>
            <p:spPr>
              <a:xfrm>
                <a:off x="7981614" y="2139954"/>
                <a:ext cx="4265799" cy="28400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dirty="0"/>
                  <a:t>2. Error correction model definition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/>
                  <a:t>Given utterance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ko-KR" sz="1600" b="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/>
                  <a:t>which is generated by </a:t>
                </a:r>
                <a:r>
                  <a:rPr lang="en-US" altLang="ko-KR" sz="1600" dirty="0" err="1"/>
                  <a:t>ChatBot</a:t>
                </a:r>
                <a:r>
                  <a:rPr lang="en-US" altLang="ko-KR" sz="1600" dirty="0"/>
                  <a:t> model f,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/>
                  <a:t>Find model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altLang="ko-KR" sz="16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𝑐𝑜𝑟𝑟𝑒𝑐𝑡𝑖𝑜𝑛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= </m:t>
                        </m:r>
                      </m:e>
                      <m:sub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𝑎𝑟𝑔𝑚𝑎𝑥</m:t>
                        </m:r>
                      </m:sup>
                    </m:sSubSup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𝑐𝑜𝑟𝑟𝑒𝑐𝑡𝑖𝑜𝑛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1400" dirty="0"/>
                      <m:t>)</m:t>
                    </m:r>
                  </m:oMath>
                </a14:m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sz="1400" dirty="0"/>
                  <a:t>,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/>
                  <a:t>V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400" dirty="0"/>
                  <a:t>,…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𝑣𝑜𝑐𝑎𝑏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𝑠𝑖𝑧𝑒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ko-KR" altLang="en-US" sz="1400" dirty="0"/>
              </a:p>
              <a:p>
                <a:endParaRPr lang="ko-KR" altLang="en-US" sz="14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E37BCA9-D200-478D-A36E-957207B0D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1614" y="2139954"/>
                <a:ext cx="4265799" cy="2840073"/>
              </a:xfrm>
              <a:prstGeom prst="rect">
                <a:avLst/>
              </a:prstGeom>
              <a:blipFill>
                <a:blip r:embed="rId8"/>
                <a:stretch>
                  <a:fillRect l="-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62A85D1D-34BF-45BD-B2E3-A369AABA0DA2}"/>
              </a:ext>
            </a:extLst>
          </p:cNvPr>
          <p:cNvCxnSpPr/>
          <p:nvPr/>
        </p:nvCxnSpPr>
        <p:spPr>
          <a:xfrm>
            <a:off x="3610405" y="4502098"/>
            <a:ext cx="0" cy="689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1C48C5F4-4602-403A-B920-16A2A87299FE}"/>
              </a:ext>
            </a:extLst>
          </p:cNvPr>
          <p:cNvCxnSpPr/>
          <p:nvPr/>
        </p:nvCxnSpPr>
        <p:spPr>
          <a:xfrm>
            <a:off x="3610405" y="5191432"/>
            <a:ext cx="2536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95390AED-B471-4F48-AD72-2102701E1D17}"/>
                  </a:ext>
                </a:extLst>
              </p:cNvPr>
              <p:cNvSpPr txBox="1"/>
              <p:nvPr/>
            </p:nvSpPr>
            <p:spPr>
              <a:xfrm>
                <a:off x="3959010" y="4762487"/>
                <a:ext cx="6317666" cy="1261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dirty="0"/>
                  <a:t>3. Word extraction model definition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/>
                  <a:t>Given context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altLang="ko-KR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},</m:t>
                    </m:r>
                  </m:oMath>
                </a14:m>
                <a:r>
                  <a:rPr lang="en-US" altLang="ko-KR" sz="1600" dirty="0"/>
                  <a:t> </a:t>
                </a:r>
              </a:p>
              <a:p>
                <a:r>
                  <a:rPr lang="en-US" altLang="ko-KR" sz="1400" dirty="0"/>
                  <a:t>using </a:t>
                </a:r>
                <a:r>
                  <a:rPr lang="en-US" altLang="ko-KR" sz="1400" dirty="0" err="1"/>
                  <a:t>ChatBot</a:t>
                </a:r>
                <a:r>
                  <a:rPr lang="en-US" altLang="ko-KR" sz="1400" dirty="0"/>
                  <a:t> model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ko-KR" sz="1400" dirty="0"/>
                  <a:t>, predict next utterance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sz="1400" dirty="0"/>
              </a:p>
              <a:p>
                <a:r>
                  <a:rPr lang="en-US" altLang="ko-KR" sz="1400" dirty="0"/>
                  <a:t>By using pre-trained POS tagging model, get NN(noun) or VB(verb)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95390AED-B471-4F48-AD72-2102701E1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010" y="4762487"/>
                <a:ext cx="6317666" cy="1261884"/>
              </a:xfrm>
              <a:prstGeom prst="rect">
                <a:avLst/>
              </a:prstGeom>
              <a:blipFill>
                <a:blip r:embed="rId9"/>
                <a:stretch>
                  <a:fillRect l="-482" b="-4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8494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-6104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17222" y="65239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57748" y="645071"/>
            <a:ext cx="17620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모델 정의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36416" y="1180991"/>
            <a:ext cx="1438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Model definition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04E9693-7A89-457E-9227-55DEDD9FE003}"/>
              </a:ext>
            </a:extLst>
          </p:cNvPr>
          <p:cNvSpPr txBox="1"/>
          <p:nvPr/>
        </p:nvSpPr>
        <p:spPr>
          <a:xfrm>
            <a:off x="1200917" y="4288983"/>
            <a:ext cx="301986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964556A-016B-44F9-93BE-6F3F960F3155}"/>
              </a:ext>
            </a:extLst>
          </p:cNvPr>
          <p:cNvSpPr/>
          <p:nvPr/>
        </p:nvSpPr>
        <p:spPr>
          <a:xfrm>
            <a:off x="9761687" y="1792293"/>
            <a:ext cx="2246811" cy="78476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Error Correction Model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F78543C-B295-4C01-BF88-594642D58279}"/>
              </a:ext>
            </a:extLst>
          </p:cNvPr>
          <p:cNvSpPr/>
          <p:nvPr/>
        </p:nvSpPr>
        <p:spPr>
          <a:xfrm>
            <a:off x="9761687" y="2702474"/>
            <a:ext cx="2246811" cy="78476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Chatbot Model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EBAD5E8-572B-4AC5-9F2B-54C4FB701C4F}"/>
              </a:ext>
            </a:extLst>
          </p:cNvPr>
          <p:cNvSpPr/>
          <p:nvPr/>
        </p:nvSpPr>
        <p:spPr>
          <a:xfrm>
            <a:off x="9779014" y="4016606"/>
            <a:ext cx="2246811" cy="78476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Chatbot Model2</a:t>
            </a:r>
            <a:endParaRPr lang="ko-KR" altLang="en-US" dirty="0"/>
          </a:p>
        </p:txBody>
      </p:sp>
      <p:pic>
        <p:nvPicPr>
          <p:cNvPr id="5" name="그래픽 4" descr="남자 단색으로 채워진">
            <a:extLst>
              <a:ext uri="{FF2B5EF4-FFF2-40B4-BE49-F238E27FC236}">
                <a16:creationId xmlns:a16="http://schemas.microsoft.com/office/drawing/2014/main" id="{373124F3-9813-4018-A194-1C2465DBF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21895" y="3091278"/>
            <a:ext cx="2775055" cy="2775055"/>
          </a:xfrm>
          <a:prstGeom prst="rect">
            <a:avLst/>
          </a:prstGeom>
        </p:spPr>
      </p:pic>
      <p:pic>
        <p:nvPicPr>
          <p:cNvPr id="11" name="그래픽 10" descr="컴퓨터 윤곽선">
            <a:extLst>
              <a:ext uri="{FF2B5EF4-FFF2-40B4-BE49-F238E27FC236}">
                <a16:creationId xmlns:a16="http://schemas.microsoft.com/office/drawing/2014/main" id="{1359510B-20FC-4974-8CDC-D3FCF40FF6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79873" y="3676321"/>
            <a:ext cx="1717766" cy="1717766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2E5E70B0-1E05-4F34-8D1E-8779D8BAE165}"/>
              </a:ext>
            </a:extLst>
          </p:cNvPr>
          <p:cNvGrpSpPr/>
          <p:nvPr/>
        </p:nvGrpSpPr>
        <p:grpSpPr>
          <a:xfrm>
            <a:off x="2023368" y="2396774"/>
            <a:ext cx="3105687" cy="838901"/>
            <a:chOff x="2874186" y="3696303"/>
            <a:chExt cx="3105687" cy="838901"/>
          </a:xfrm>
        </p:grpSpPr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C6EB7448-1922-4B6E-BAD1-6F4FE7DD33A9}"/>
                </a:ext>
              </a:extLst>
            </p:cNvPr>
            <p:cNvCxnSpPr>
              <a:endCxn id="11" idx="1"/>
            </p:cNvCxnSpPr>
            <p:nvPr/>
          </p:nvCxnSpPr>
          <p:spPr>
            <a:xfrm>
              <a:off x="2987040" y="4535204"/>
              <a:ext cx="299283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7FF2134-60CA-4E92-83DB-C916F25A4BB8}"/>
                </a:ext>
              </a:extLst>
            </p:cNvPr>
            <p:cNvSpPr txBox="1"/>
            <p:nvPr/>
          </p:nvSpPr>
          <p:spPr>
            <a:xfrm>
              <a:off x="2874186" y="3696303"/>
              <a:ext cx="18008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ea"/>
                <a:buAutoNum type="circleNumDbPlain"/>
              </a:pPr>
              <a:r>
                <a:rPr lang="ko-KR" altLang="en-US" dirty="0"/>
                <a:t>사용자 발화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881BD0B-40A2-492F-8F2C-2FC68AD82C8A}"/>
                </a:ext>
              </a:extLst>
            </p:cNvPr>
            <p:cNvSpPr txBox="1"/>
            <p:nvPr/>
          </p:nvSpPr>
          <p:spPr>
            <a:xfrm>
              <a:off x="2874186" y="4104316"/>
              <a:ext cx="18008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“</a:t>
              </a:r>
              <a:r>
                <a:rPr lang="en-US" altLang="ko-KR" dirty="0" err="1"/>
                <a:t>Helo</a:t>
              </a:r>
              <a:r>
                <a:rPr lang="en-US" altLang="ko-KR" dirty="0"/>
                <a:t>?”</a:t>
              </a:r>
              <a:endParaRPr lang="ko-KR" altLang="en-US" dirty="0"/>
            </a:p>
          </p:txBody>
        </p:sp>
      </p:grp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E7856B0-8C0E-41DF-85A6-701C93C7B5C9}"/>
              </a:ext>
            </a:extLst>
          </p:cNvPr>
          <p:cNvCxnSpPr>
            <a:cxnSpLocks/>
          </p:cNvCxnSpPr>
          <p:nvPr/>
        </p:nvCxnSpPr>
        <p:spPr>
          <a:xfrm flipV="1">
            <a:off x="7725920" y="2214235"/>
            <a:ext cx="1983689" cy="17836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075500F-D0F8-4ED8-BABB-E20128260B0D}"/>
              </a:ext>
            </a:extLst>
          </p:cNvPr>
          <p:cNvGrpSpPr/>
          <p:nvPr/>
        </p:nvGrpSpPr>
        <p:grpSpPr>
          <a:xfrm>
            <a:off x="2136222" y="3382226"/>
            <a:ext cx="2992833" cy="820062"/>
            <a:chOff x="2136222" y="3514204"/>
            <a:chExt cx="2992833" cy="820062"/>
          </a:xfrm>
        </p:grpSpPr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A6EB6E22-B647-4544-9B90-D18D09304D25}"/>
                </a:ext>
              </a:extLst>
            </p:cNvPr>
            <p:cNvCxnSpPr/>
            <p:nvPr/>
          </p:nvCxnSpPr>
          <p:spPr>
            <a:xfrm>
              <a:off x="2136222" y="4334266"/>
              <a:ext cx="299283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D24DAD4-F05E-48FA-9429-775CD5215DBA}"/>
                </a:ext>
              </a:extLst>
            </p:cNvPr>
            <p:cNvSpPr txBox="1"/>
            <p:nvPr/>
          </p:nvSpPr>
          <p:spPr>
            <a:xfrm>
              <a:off x="3299441" y="3514204"/>
              <a:ext cx="18008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r">
                <a:buFont typeface="+mj-ea"/>
                <a:buAutoNum type="circleNumDbPlain" startAt="2"/>
              </a:pPr>
              <a:r>
                <a:rPr lang="ko-KR" altLang="en-US" dirty="0"/>
                <a:t>문법교정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66838BA-8971-4B13-83B8-658EB3665217}"/>
                </a:ext>
              </a:extLst>
            </p:cNvPr>
            <p:cNvSpPr txBox="1"/>
            <p:nvPr/>
          </p:nvSpPr>
          <p:spPr>
            <a:xfrm>
              <a:off x="3217085" y="3923869"/>
              <a:ext cx="18008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/>
                <a:t>“Hello?”</a:t>
              </a:r>
              <a:endParaRPr lang="ko-KR" altLang="en-US" dirty="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D7408636-03F8-450F-A5FE-47C23E2B1ED1}"/>
              </a:ext>
            </a:extLst>
          </p:cNvPr>
          <p:cNvSpPr txBox="1"/>
          <p:nvPr/>
        </p:nvSpPr>
        <p:spPr>
          <a:xfrm rot="19023371">
            <a:off x="7300096" y="2900898"/>
            <a:ext cx="180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>
              <a:buFont typeface="+mj-ea"/>
              <a:buAutoNum type="circleNumDbPlain" startAt="2"/>
            </a:pPr>
            <a:r>
              <a:rPr lang="ko-KR" altLang="en-US" dirty="0"/>
              <a:t>문법교정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8B91B79-D7EA-4030-AE8E-D89032986898}"/>
              </a:ext>
            </a:extLst>
          </p:cNvPr>
          <p:cNvCxnSpPr>
            <a:cxnSpLocks/>
          </p:cNvCxnSpPr>
          <p:nvPr/>
        </p:nvCxnSpPr>
        <p:spPr>
          <a:xfrm flipV="1">
            <a:off x="7713164" y="2066156"/>
            <a:ext cx="1996445" cy="180860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8596957E-D475-4CD1-985D-F98709E6BE58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7814821" y="3094858"/>
            <a:ext cx="1946866" cy="1241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E746F052-3E9E-419E-B98B-44690FB8A90A}"/>
              </a:ext>
            </a:extLst>
          </p:cNvPr>
          <p:cNvCxnSpPr>
            <a:cxnSpLocks/>
          </p:cNvCxnSpPr>
          <p:nvPr/>
        </p:nvCxnSpPr>
        <p:spPr>
          <a:xfrm flipV="1">
            <a:off x="7782559" y="3049055"/>
            <a:ext cx="1896663" cy="120014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D1ABA90-5104-431C-A1A9-1B728E75FD4D}"/>
              </a:ext>
            </a:extLst>
          </p:cNvPr>
          <p:cNvSpPr txBox="1"/>
          <p:nvPr/>
        </p:nvSpPr>
        <p:spPr>
          <a:xfrm rot="19569130">
            <a:off x="7694951" y="3371272"/>
            <a:ext cx="1707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>
              <a:buFont typeface="+mj-ea"/>
              <a:buAutoNum type="circleNumDbPlain" startAt="3"/>
            </a:pPr>
            <a:r>
              <a:rPr lang="ko-KR" altLang="en-US" dirty="0" err="1"/>
              <a:t>챗봇</a:t>
            </a:r>
            <a:r>
              <a:rPr lang="ko-KR" altLang="en-US" dirty="0"/>
              <a:t> 응답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88A61700-A5D1-4B72-8D81-BA451867FF01}"/>
              </a:ext>
            </a:extLst>
          </p:cNvPr>
          <p:cNvGrpSpPr/>
          <p:nvPr/>
        </p:nvGrpSpPr>
        <p:grpSpPr>
          <a:xfrm>
            <a:off x="1817222" y="4381997"/>
            <a:ext cx="3659751" cy="820062"/>
            <a:chOff x="1817223" y="3514204"/>
            <a:chExt cx="3659751" cy="820062"/>
          </a:xfrm>
        </p:grpSpPr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264265E7-03C8-4440-B8A3-492E76241F7A}"/>
                </a:ext>
              </a:extLst>
            </p:cNvPr>
            <p:cNvCxnSpPr/>
            <p:nvPr/>
          </p:nvCxnSpPr>
          <p:spPr>
            <a:xfrm>
              <a:off x="2136222" y="4334266"/>
              <a:ext cx="299283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ADA0DF0-5489-4CA6-A332-F8517F5D68A3}"/>
                </a:ext>
              </a:extLst>
            </p:cNvPr>
            <p:cNvSpPr txBox="1"/>
            <p:nvPr/>
          </p:nvSpPr>
          <p:spPr>
            <a:xfrm>
              <a:off x="3299441" y="3514204"/>
              <a:ext cx="18008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r">
                <a:buFont typeface="+mj-ea"/>
                <a:buAutoNum type="circleNumDbPlain" startAt="3"/>
              </a:pPr>
              <a:r>
                <a:rPr lang="ko-KR" altLang="en-US" dirty="0" err="1"/>
                <a:t>챗봇</a:t>
              </a:r>
              <a:r>
                <a:rPr lang="ko-KR" altLang="en-US" dirty="0"/>
                <a:t> 응답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F770D06-DC5C-4BC1-8FB1-7B5A25512BD8}"/>
                </a:ext>
              </a:extLst>
            </p:cNvPr>
            <p:cNvSpPr txBox="1"/>
            <p:nvPr/>
          </p:nvSpPr>
          <p:spPr>
            <a:xfrm>
              <a:off x="1817223" y="3923869"/>
              <a:ext cx="36597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/>
                <a:t>“Hi. What did you have for lunch?”</a:t>
              </a:r>
              <a:endParaRPr lang="ko-KR" altLang="en-US" dirty="0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A7F3373D-4AFD-43A4-80E3-288CEEBBD376}"/>
              </a:ext>
            </a:extLst>
          </p:cNvPr>
          <p:cNvGrpSpPr/>
          <p:nvPr/>
        </p:nvGrpSpPr>
        <p:grpSpPr>
          <a:xfrm>
            <a:off x="1482250" y="5418235"/>
            <a:ext cx="3661263" cy="1018025"/>
            <a:chOff x="1482251" y="3514204"/>
            <a:chExt cx="3661263" cy="1018025"/>
          </a:xfrm>
        </p:grpSpPr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3124EEFD-0874-4661-9CBB-EA4FF90C929A}"/>
                </a:ext>
              </a:extLst>
            </p:cNvPr>
            <p:cNvCxnSpPr/>
            <p:nvPr/>
          </p:nvCxnSpPr>
          <p:spPr>
            <a:xfrm>
              <a:off x="2150681" y="4532229"/>
              <a:ext cx="299283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2889112-EA00-4EC8-9D29-20798F0F6D45}"/>
                </a:ext>
              </a:extLst>
            </p:cNvPr>
            <p:cNvSpPr txBox="1"/>
            <p:nvPr/>
          </p:nvSpPr>
          <p:spPr>
            <a:xfrm>
              <a:off x="2912883" y="3514204"/>
              <a:ext cx="2187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r">
                <a:buFont typeface="+mj-ea"/>
                <a:buAutoNum type="circleNumDbPlain" startAt="5"/>
              </a:pPr>
              <a:r>
                <a:rPr lang="ko-KR" altLang="en-US" dirty="0"/>
                <a:t>다음 발화 </a:t>
              </a:r>
              <a:r>
                <a:rPr lang="ko-KR" altLang="en-US" dirty="0" err="1"/>
                <a:t>제시어</a:t>
              </a:r>
              <a:endParaRPr lang="ko-KR" alt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0CC6B97-1AFA-47D4-BA75-73FC1A3E9730}"/>
                </a:ext>
              </a:extLst>
            </p:cNvPr>
            <p:cNvSpPr txBox="1"/>
            <p:nvPr/>
          </p:nvSpPr>
          <p:spPr>
            <a:xfrm>
              <a:off x="1482251" y="3838676"/>
              <a:ext cx="36597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/>
                <a:t>Use “Burger” and “Brownie” in your next utterance</a:t>
              </a:r>
              <a:endParaRPr lang="ko-KR" altLang="en-US" dirty="0"/>
            </a:p>
          </p:txBody>
        </p:sp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7101731-AFC5-46CB-9316-20829FCE53FE}"/>
              </a:ext>
            </a:extLst>
          </p:cNvPr>
          <p:cNvSpPr/>
          <p:nvPr/>
        </p:nvSpPr>
        <p:spPr>
          <a:xfrm>
            <a:off x="9761687" y="5561193"/>
            <a:ext cx="2246811" cy="78476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Word Extraction</a:t>
            </a:r>
          </a:p>
          <a:p>
            <a:pPr algn="ctr"/>
            <a:r>
              <a:rPr lang="en-US" altLang="ko-KR" dirty="0"/>
              <a:t>Model</a:t>
            </a:r>
            <a:endParaRPr lang="ko-KR" altLang="en-US" dirty="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376B4666-60F9-462D-BD84-CA01E5684E41}"/>
              </a:ext>
            </a:extLst>
          </p:cNvPr>
          <p:cNvCxnSpPr>
            <a:cxnSpLocks/>
          </p:cNvCxnSpPr>
          <p:nvPr/>
        </p:nvCxnSpPr>
        <p:spPr>
          <a:xfrm>
            <a:off x="10614581" y="4791662"/>
            <a:ext cx="0" cy="7354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E5FB1AE8-3813-4719-B946-2FE93DE658DB}"/>
              </a:ext>
            </a:extLst>
          </p:cNvPr>
          <p:cNvCxnSpPr>
            <a:cxnSpLocks/>
          </p:cNvCxnSpPr>
          <p:nvPr/>
        </p:nvCxnSpPr>
        <p:spPr>
          <a:xfrm>
            <a:off x="7466029" y="5071621"/>
            <a:ext cx="2281286" cy="102752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560336F2-29D5-467D-A975-685B060FD452}"/>
              </a:ext>
            </a:extLst>
          </p:cNvPr>
          <p:cNvSpPr txBox="1"/>
          <p:nvPr/>
        </p:nvSpPr>
        <p:spPr>
          <a:xfrm rot="1446519">
            <a:off x="7488605" y="5198391"/>
            <a:ext cx="2267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>
              <a:buFont typeface="+mj-ea"/>
              <a:buAutoNum type="circleNumDbPlain" startAt="5"/>
            </a:pPr>
            <a:r>
              <a:rPr lang="ko-KR" altLang="en-US" dirty="0"/>
              <a:t>다음 발화 </a:t>
            </a:r>
            <a:r>
              <a:rPr lang="ko-KR" altLang="en-US" dirty="0" err="1"/>
              <a:t>제시어</a:t>
            </a:r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0570CEF-1EAA-41AD-9F13-30733589CB36}"/>
              </a:ext>
            </a:extLst>
          </p:cNvPr>
          <p:cNvSpPr txBox="1"/>
          <p:nvPr/>
        </p:nvSpPr>
        <p:spPr>
          <a:xfrm>
            <a:off x="10374778" y="4759299"/>
            <a:ext cx="1707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>
              <a:buFont typeface="+mj-ea"/>
              <a:buAutoNum type="circleNumDbPlain" startAt="4"/>
            </a:pPr>
            <a:r>
              <a:rPr lang="ko-KR" altLang="en-US" dirty="0" err="1"/>
              <a:t>챗봇</a:t>
            </a:r>
            <a:r>
              <a:rPr lang="ko-KR" altLang="en-US" dirty="0"/>
              <a:t> 발화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10B372C-4594-4458-9F0B-F562E815F0F0}"/>
              </a:ext>
            </a:extLst>
          </p:cNvPr>
          <p:cNvSpPr txBox="1"/>
          <p:nvPr/>
        </p:nvSpPr>
        <p:spPr>
          <a:xfrm>
            <a:off x="10374778" y="5068485"/>
            <a:ext cx="1707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“I had a burger </a:t>
            </a:r>
          </a:p>
          <a:p>
            <a:pPr algn="r"/>
            <a:r>
              <a:rPr lang="en-US" altLang="ko-KR" sz="1200" dirty="0"/>
              <a:t>and a brownie.”</a:t>
            </a:r>
            <a:endParaRPr lang="ko-KR" altLang="en-US" sz="1200" dirty="0"/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9B69DE5D-3ECE-4699-AEB7-60E4053E5653}"/>
              </a:ext>
            </a:extLst>
          </p:cNvPr>
          <p:cNvCxnSpPr>
            <a:cxnSpLocks/>
          </p:cNvCxnSpPr>
          <p:nvPr/>
        </p:nvCxnSpPr>
        <p:spPr>
          <a:xfrm flipV="1">
            <a:off x="10569459" y="3494192"/>
            <a:ext cx="0" cy="52241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1E9548D9-2355-48B4-9725-572D6814237D}"/>
              </a:ext>
            </a:extLst>
          </p:cNvPr>
          <p:cNvSpPr txBox="1"/>
          <p:nvPr/>
        </p:nvSpPr>
        <p:spPr>
          <a:xfrm>
            <a:off x="10270846" y="3570424"/>
            <a:ext cx="1707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>
              <a:buFont typeface="+mj-ea"/>
              <a:buAutoNum type="circleNumDbPlain" startAt="3"/>
            </a:pPr>
            <a:r>
              <a:rPr lang="ko-KR" altLang="en-US" dirty="0" err="1"/>
              <a:t>챗봇</a:t>
            </a:r>
            <a:r>
              <a:rPr lang="ko-KR" altLang="en-US" dirty="0"/>
              <a:t> 응답</a:t>
            </a:r>
          </a:p>
        </p:txBody>
      </p:sp>
    </p:spTree>
    <p:extLst>
      <p:ext uri="{BB962C8B-B14F-4D97-AF65-F5344CB8AC3E}">
        <p14:creationId xmlns:p14="http://schemas.microsoft.com/office/powerpoint/2010/main" val="3000106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-6104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17221" y="652394"/>
            <a:ext cx="412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57748" y="645071"/>
            <a:ext cx="33105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기존 기술과의 차이점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36416" y="1180991"/>
            <a:ext cx="2781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Comparison with Other Chatbots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CCE6E70-1BA4-4D75-A325-6B9EEDB87E93}"/>
              </a:ext>
            </a:extLst>
          </p:cNvPr>
          <p:cNvSpPr/>
          <p:nvPr/>
        </p:nvSpPr>
        <p:spPr>
          <a:xfrm rot="5400000" flipV="1">
            <a:off x="2538993" y="4290165"/>
            <a:ext cx="3898056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52364A0-30E5-4EE0-A7BE-18F69C688E97}"/>
              </a:ext>
            </a:extLst>
          </p:cNvPr>
          <p:cNvSpPr/>
          <p:nvPr/>
        </p:nvSpPr>
        <p:spPr>
          <a:xfrm rot="5400000" flipV="1">
            <a:off x="4466530" y="4298349"/>
            <a:ext cx="3898056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8BC8B3E-9E52-4509-A742-52F41067AFBD}"/>
              </a:ext>
            </a:extLst>
          </p:cNvPr>
          <p:cNvSpPr/>
          <p:nvPr/>
        </p:nvSpPr>
        <p:spPr>
          <a:xfrm rot="5400000" flipV="1">
            <a:off x="667289" y="4298348"/>
            <a:ext cx="3898056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인공지능 학습 메이트 AI펭톡 - Apps on Google Play">
            <a:extLst>
              <a:ext uri="{FF2B5EF4-FFF2-40B4-BE49-F238E27FC236}">
                <a16:creationId xmlns:a16="http://schemas.microsoft.com/office/drawing/2014/main" id="{A761BB7D-2F0D-4B4A-8F6F-8D67CC06A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943" y="2097083"/>
            <a:ext cx="676674" cy="67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34E68AD-8064-4C5B-BEF3-D8143B208979}"/>
              </a:ext>
            </a:extLst>
          </p:cNvPr>
          <p:cNvSpPr/>
          <p:nvPr/>
        </p:nvSpPr>
        <p:spPr>
          <a:xfrm>
            <a:off x="904794" y="3120272"/>
            <a:ext cx="1253946" cy="595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교육 방식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885FB57-190C-4450-810F-62E5877DFD52}"/>
              </a:ext>
            </a:extLst>
          </p:cNvPr>
          <p:cNvSpPr/>
          <p:nvPr/>
        </p:nvSpPr>
        <p:spPr>
          <a:xfrm>
            <a:off x="926298" y="4140487"/>
            <a:ext cx="1253946" cy="595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대화 주제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CE159CF-F44B-409F-8295-5D0DCB13999D}"/>
              </a:ext>
            </a:extLst>
          </p:cNvPr>
          <p:cNvSpPr/>
          <p:nvPr/>
        </p:nvSpPr>
        <p:spPr>
          <a:xfrm>
            <a:off x="6560701" y="4137657"/>
            <a:ext cx="1280949" cy="595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제한 없음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D023759-6EBA-41A5-87C3-C284F405E8B2}"/>
              </a:ext>
            </a:extLst>
          </p:cNvPr>
          <p:cNvSpPr/>
          <p:nvPr/>
        </p:nvSpPr>
        <p:spPr>
          <a:xfrm>
            <a:off x="4292508" y="4137657"/>
            <a:ext cx="2215479" cy="595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제한됨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B947AC5-AF0E-4018-B884-9E8D5AFE4491}"/>
              </a:ext>
            </a:extLst>
          </p:cNvPr>
          <p:cNvSpPr/>
          <p:nvPr/>
        </p:nvSpPr>
        <p:spPr>
          <a:xfrm>
            <a:off x="8406275" y="4137657"/>
            <a:ext cx="1249951" cy="595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제한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없음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71F284D-07D3-48DD-9924-B6B176D44D1B}"/>
              </a:ext>
            </a:extLst>
          </p:cNvPr>
          <p:cNvSpPr/>
          <p:nvPr/>
        </p:nvSpPr>
        <p:spPr>
          <a:xfrm>
            <a:off x="904794" y="5379357"/>
            <a:ext cx="1253946" cy="595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Persona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A58FF58-A52C-4577-AD0E-C0EC95D844D2}"/>
              </a:ext>
            </a:extLst>
          </p:cNvPr>
          <p:cNvSpPr/>
          <p:nvPr/>
        </p:nvSpPr>
        <p:spPr>
          <a:xfrm>
            <a:off x="6539197" y="5376527"/>
            <a:ext cx="1280949" cy="595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있음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1AE45AF-57C6-4C1A-BEA7-772ADF8BA107}"/>
              </a:ext>
            </a:extLst>
          </p:cNvPr>
          <p:cNvSpPr/>
          <p:nvPr/>
        </p:nvSpPr>
        <p:spPr>
          <a:xfrm>
            <a:off x="4271004" y="5376527"/>
            <a:ext cx="2215479" cy="595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없음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A6C6CB8-B8A7-4301-95C1-89186F3F3F7F}"/>
              </a:ext>
            </a:extLst>
          </p:cNvPr>
          <p:cNvSpPr/>
          <p:nvPr/>
        </p:nvSpPr>
        <p:spPr>
          <a:xfrm>
            <a:off x="8384771" y="5376527"/>
            <a:ext cx="1249951" cy="595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있음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66CA373-0D3C-4767-A242-4667C3F72C20}"/>
              </a:ext>
            </a:extLst>
          </p:cNvPr>
          <p:cNvSpPr/>
          <p:nvPr/>
        </p:nvSpPr>
        <p:spPr>
          <a:xfrm>
            <a:off x="6539197" y="3130680"/>
            <a:ext cx="1280949" cy="595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문법 교정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3B4A9DE-AFEB-4591-B500-DB86DC6B802E}"/>
              </a:ext>
            </a:extLst>
          </p:cNvPr>
          <p:cNvSpPr/>
          <p:nvPr/>
        </p:nvSpPr>
        <p:spPr>
          <a:xfrm>
            <a:off x="4271004" y="3130680"/>
            <a:ext cx="2215479" cy="595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발음 교정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F790EE3-2A99-4921-A970-3E6DE9B617A9}"/>
              </a:ext>
            </a:extLst>
          </p:cNvPr>
          <p:cNvSpPr/>
          <p:nvPr/>
        </p:nvSpPr>
        <p:spPr>
          <a:xfrm>
            <a:off x="8384771" y="3130680"/>
            <a:ext cx="1249951" cy="595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없음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4D474837-31E6-4C73-AC85-1FD5086F8D63}"/>
              </a:ext>
            </a:extLst>
          </p:cNvPr>
          <p:cNvSpPr/>
          <p:nvPr/>
        </p:nvSpPr>
        <p:spPr>
          <a:xfrm>
            <a:off x="6605186" y="2131239"/>
            <a:ext cx="1280949" cy="595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Conai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챗봇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EE4D47E2-F73E-4638-9732-409F099ACCA4}"/>
              </a:ext>
            </a:extLst>
          </p:cNvPr>
          <p:cNvSpPr/>
          <p:nvPr/>
        </p:nvSpPr>
        <p:spPr>
          <a:xfrm>
            <a:off x="4674372" y="2129366"/>
            <a:ext cx="1140344" cy="595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AI </a:t>
            </a:r>
            <a:r>
              <a:rPr lang="ko-KR" altLang="en-US" dirty="0" err="1">
                <a:solidFill>
                  <a:schemeClr val="tx1"/>
                </a:solidFill>
              </a:rPr>
              <a:t>펭톡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2FCFC15-0092-451B-A7FF-AD20E2C40D12}"/>
              </a:ext>
            </a:extLst>
          </p:cNvPr>
          <p:cNvSpPr/>
          <p:nvPr/>
        </p:nvSpPr>
        <p:spPr>
          <a:xfrm>
            <a:off x="8222173" y="2131239"/>
            <a:ext cx="1033787" cy="595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Replica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2AD749D-18C4-42AC-9703-D54E90303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5101" y="2248165"/>
            <a:ext cx="761861" cy="330808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08D3386A-A687-4DB7-A006-266F63BED12D}"/>
              </a:ext>
            </a:extLst>
          </p:cNvPr>
          <p:cNvSpPr/>
          <p:nvPr/>
        </p:nvSpPr>
        <p:spPr>
          <a:xfrm>
            <a:off x="6647775" y="3621210"/>
            <a:ext cx="1137099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51BC1A3-008A-452A-A406-A20F7B55C112}"/>
              </a:ext>
            </a:extLst>
          </p:cNvPr>
          <p:cNvSpPr/>
          <p:nvPr/>
        </p:nvSpPr>
        <p:spPr>
          <a:xfrm>
            <a:off x="4831698" y="3621210"/>
            <a:ext cx="1137099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44B9CFC3-D18F-48AC-9B79-5DE0C4056A65}"/>
              </a:ext>
            </a:extLst>
          </p:cNvPr>
          <p:cNvSpPr/>
          <p:nvPr/>
        </p:nvSpPr>
        <p:spPr>
          <a:xfrm>
            <a:off x="6644752" y="4657535"/>
            <a:ext cx="1137099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D083A23-F459-4F5D-8381-35163CA44D29}"/>
              </a:ext>
            </a:extLst>
          </p:cNvPr>
          <p:cNvSpPr/>
          <p:nvPr/>
        </p:nvSpPr>
        <p:spPr>
          <a:xfrm>
            <a:off x="6644752" y="5845312"/>
            <a:ext cx="1137099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FDBC8E4-6711-49FD-9AA8-7AE7BC431E79}"/>
              </a:ext>
            </a:extLst>
          </p:cNvPr>
          <p:cNvSpPr/>
          <p:nvPr/>
        </p:nvSpPr>
        <p:spPr>
          <a:xfrm>
            <a:off x="8443193" y="5845312"/>
            <a:ext cx="1137099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3D1A75C-D516-4896-A7EB-165E1A947927}"/>
              </a:ext>
            </a:extLst>
          </p:cNvPr>
          <p:cNvSpPr/>
          <p:nvPr/>
        </p:nvSpPr>
        <p:spPr>
          <a:xfrm>
            <a:off x="8464697" y="4657535"/>
            <a:ext cx="1137099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4EE9724-AF13-4A63-ACFD-48E4130F8815}"/>
              </a:ext>
            </a:extLst>
          </p:cNvPr>
          <p:cNvSpPr/>
          <p:nvPr/>
        </p:nvSpPr>
        <p:spPr>
          <a:xfrm rot="5400000" flipV="1">
            <a:off x="6147869" y="4290166"/>
            <a:ext cx="3898056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59D2313-F566-4513-ACF9-CACD9111E84C}"/>
              </a:ext>
            </a:extLst>
          </p:cNvPr>
          <p:cNvSpPr/>
          <p:nvPr/>
        </p:nvSpPr>
        <p:spPr>
          <a:xfrm rot="5400000" flipV="1">
            <a:off x="8019343" y="4303972"/>
            <a:ext cx="3898056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51EA843B-6A1C-4379-B153-0A9FFB9B3DA8}"/>
              </a:ext>
            </a:extLst>
          </p:cNvPr>
          <p:cNvSpPr/>
          <p:nvPr/>
        </p:nvSpPr>
        <p:spPr>
          <a:xfrm>
            <a:off x="2448006" y="4137657"/>
            <a:ext cx="2215479" cy="595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제한됨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F4DE72D2-6BD8-4909-8EA4-A3BBE266C035}"/>
              </a:ext>
            </a:extLst>
          </p:cNvPr>
          <p:cNvSpPr/>
          <p:nvPr/>
        </p:nvSpPr>
        <p:spPr>
          <a:xfrm>
            <a:off x="2426502" y="5376527"/>
            <a:ext cx="2215479" cy="595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없음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B963D86-6C2D-4F56-BAA5-F396D7999F24}"/>
              </a:ext>
            </a:extLst>
          </p:cNvPr>
          <p:cNvSpPr/>
          <p:nvPr/>
        </p:nvSpPr>
        <p:spPr>
          <a:xfrm>
            <a:off x="2426502" y="3130680"/>
            <a:ext cx="2215479" cy="595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발음 교정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155D90A-A1F1-4467-8891-8E263F993B5F}"/>
              </a:ext>
            </a:extLst>
          </p:cNvPr>
          <p:cNvSpPr/>
          <p:nvPr/>
        </p:nvSpPr>
        <p:spPr>
          <a:xfrm>
            <a:off x="2829870" y="2129366"/>
            <a:ext cx="1140344" cy="595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영어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오디오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FE30DCD8-F854-442E-BEFF-68618A46B9E9}"/>
              </a:ext>
            </a:extLst>
          </p:cNvPr>
          <p:cNvSpPr/>
          <p:nvPr/>
        </p:nvSpPr>
        <p:spPr>
          <a:xfrm>
            <a:off x="2987196" y="3621210"/>
            <a:ext cx="1137099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몸집 불리는 야나두, 폭스소프트 인수 | 아주경제">
            <a:extLst>
              <a:ext uri="{FF2B5EF4-FFF2-40B4-BE49-F238E27FC236}">
                <a16:creationId xmlns:a16="http://schemas.microsoft.com/office/drawing/2014/main" id="{6680EFEA-D791-4198-ABD2-B6510A30C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449" y="2210436"/>
            <a:ext cx="746200" cy="41263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FB58390A-A713-45D3-9EE7-18C00CE2E41D}"/>
              </a:ext>
            </a:extLst>
          </p:cNvPr>
          <p:cNvSpPr/>
          <p:nvPr/>
        </p:nvSpPr>
        <p:spPr>
          <a:xfrm>
            <a:off x="10382720" y="4137657"/>
            <a:ext cx="1249951" cy="595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제한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없음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8B7E6EDD-B55D-4D42-810D-A61B728D1D4E}"/>
              </a:ext>
            </a:extLst>
          </p:cNvPr>
          <p:cNvSpPr/>
          <p:nvPr/>
        </p:nvSpPr>
        <p:spPr>
          <a:xfrm>
            <a:off x="10361216" y="5376527"/>
            <a:ext cx="1249951" cy="595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있음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4C686B3D-EB53-49C0-8962-913773CFD86B}"/>
              </a:ext>
            </a:extLst>
          </p:cNvPr>
          <p:cNvSpPr/>
          <p:nvPr/>
        </p:nvSpPr>
        <p:spPr>
          <a:xfrm>
            <a:off x="10361216" y="3130680"/>
            <a:ext cx="1249951" cy="595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없음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4EFF46C1-221E-4088-84E8-A878C5628CBA}"/>
              </a:ext>
            </a:extLst>
          </p:cNvPr>
          <p:cNvSpPr/>
          <p:nvPr/>
        </p:nvSpPr>
        <p:spPr>
          <a:xfrm>
            <a:off x="10198618" y="2131239"/>
            <a:ext cx="1033787" cy="595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Rose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51E691C3-BA8A-4095-9093-BDA5840EBAF8}"/>
              </a:ext>
            </a:extLst>
          </p:cNvPr>
          <p:cNvSpPr/>
          <p:nvPr/>
        </p:nvSpPr>
        <p:spPr>
          <a:xfrm>
            <a:off x="10419638" y="5845312"/>
            <a:ext cx="1137099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6FB29547-4E9B-4702-A1B5-31C8EF5DD6B2}"/>
              </a:ext>
            </a:extLst>
          </p:cNvPr>
          <p:cNvSpPr/>
          <p:nvPr/>
        </p:nvSpPr>
        <p:spPr>
          <a:xfrm>
            <a:off x="10441142" y="4657535"/>
            <a:ext cx="1137099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D389DDC7-A1E4-4E2D-AE04-7498C0E356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24792" y="2069008"/>
            <a:ext cx="517832" cy="6466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4362F4E-C4AB-442A-9311-168961FF9314}"/>
              </a:ext>
            </a:extLst>
          </p:cNvPr>
          <p:cNvSpPr/>
          <p:nvPr/>
        </p:nvSpPr>
        <p:spPr>
          <a:xfrm>
            <a:off x="687977" y="2865119"/>
            <a:ext cx="10816046" cy="45719"/>
          </a:xfrm>
          <a:prstGeom prst="rect">
            <a:avLst/>
          </a:prstGeom>
          <a:solidFill>
            <a:schemeClr val="accent6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9C3D70C-5075-4A6B-A284-5A0C7B058CD4}"/>
              </a:ext>
            </a:extLst>
          </p:cNvPr>
          <p:cNvSpPr/>
          <p:nvPr/>
        </p:nvSpPr>
        <p:spPr>
          <a:xfrm>
            <a:off x="687977" y="3947163"/>
            <a:ext cx="10816046" cy="45719"/>
          </a:xfrm>
          <a:prstGeom prst="rect">
            <a:avLst/>
          </a:prstGeom>
          <a:solidFill>
            <a:schemeClr val="accent6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3C70D17-E74F-486C-9579-4C4755CB2F78}"/>
              </a:ext>
            </a:extLst>
          </p:cNvPr>
          <p:cNvSpPr/>
          <p:nvPr/>
        </p:nvSpPr>
        <p:spPr>
          <a:xfrm>
            <a:off x="687977" y="5030545"/>
            <a:ext cx="10816046" cy="45719"/>
          </a:xfrm>
          <a:prstGeom prst="rect">
            <a:avLst/>
          </a:prstGeom>
          <a:solidFill>
            <a:schemeClr val="accent6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453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23326" y="65239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0601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구현 모델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: Chatbot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94AD99-D268-4FCF-936B-61A954BC01D0}"/>
              </a:ext>
            </a:extLst>
          </p:cNvPr>
          <p:cNvSpPr txBox="1"/>
          <p:nvPr/>
        </p:nvSpPr>
        <p:spPr>
          <a:xfrm>
            <a:off x="2361955" y="1148931"/>
            <a:ext cx="2571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Implemented Models: Chatbot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1283F4-E8DC-4F3C-A305-5A3C40720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85" y="2963366"/>
            <a:ext cx="3509423" cy="243349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CD66BA0-9E71-42A1-8E80-6FC0DBF72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0175" y="2963366"/>
            <a:ext cx="3678720" cy="25278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09C290-0E03-4111-9826-846B3D5AE391}"/>
              </a:ext>
            </a:extLst>
          </p:cNvPr>
          <p:cNvSpPr txBox="1"/>
          <p:nvPr/>
        </p:nvSpPr>
        <p:spPr>
          <a:xfrm>
            <a:off x="141585" y="5566676"/>
            <a:ext cx="3558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Imageseq2Seq </a:t>
            </a:r>
            <a:r>
              <a:rPr lang="en-US" altLang="ko-KR" dirty="0" err="1"/>
              <a:t>Dodecadialogue</a:t>
            </a:r>
            <a:r>
              <a:rPr lang="en-US" altLang="ko-KR" dirty="0"/>
              <a:t> fine-tuned on convai2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82EFCE-5917-468F-93C3-2D7EE354C1A9}"/>
              </a:ext>
            </a:extLst>
          </p:cNvPr>
          <p:cNvSpPr txBox="1"/>
          <p:nvPr/>
        </p:nvSpPr>
        <p:spPr>
          <a:xfrm>
            <a:off x="4110175" y="5566677"/>
            <a:ext cx="3558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Imageseq2Seq </a:t>
            </a:r>
            <a:r>
              <a:rPr lang="en-US" altLang="ko-KR" dirty="0" err="1"/>
              <a:t>Dodecadialogue</a:t>
            </a:r>
            <a:r>
              <a:rPr lang="en-US" altLang="ko-KR" dirty="0"/>
              <a:t> with no fine-tuning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25E7455-46A1-4CCF-90A9-B543DC279C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1589" y="2963366"/>
            <a:ext cx="3801153" cy="256853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35B6A9D-5C14-45F5-B78D-66D4CC23C212}"/>
              </a:ext>
            </a:extLst>
          </p:cNvPr>
          <p:cNvSpPr txBox="1"/>
          <p:nvPr/>
        </p:nvSpPr>
        <p:spPr>
          <a:xfrm>
            <a:off x="8091257" y="5597157"/>
            <a:ext cx="3781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Imageseq2Seq </a:t>
            </a:r>
            <a:r>
              <a:rPr lang="en-US" altLang="ko-KR" dirty="0" err="1"/>
              <a:t>Dodecadialogue</a:t>
            </a:r>
            <a:r>
              <a:rPr lang="en-US" altLang="ko-KR" dirty="0"/>
              <a:t> fine-tuned on wizard of </a:t>
            </a:r>
            <a:r>
              <a:rPr lang="en-US" altLang="ko-KR" dirty="0" err="1"/>
              <a:t>wikipedia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8B758F-70E9-4FB5-86EA-C4C65EDD7F84}"/>
              </a:ext>
            </a:extLst>
          </p:cNvPr>
          <p:cNvSpPr txBox="1"/>
          <p:nvPr/>
        </p:nvSpPr>
        <p:spPr>
          <a:xfrm>
            <a:off x="141585" y="2261366"/>
            <a:ext cx="10736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err="1"/>
              <a:t>ParlAI</a:t>
            </a:r>
            <a:r>
              <a:rPr lang="en-US" altLang="ko-KR" dirty="0"/>
              <a:t>        chatbot</a:t>
            </a:r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3277DF2-03EA-4C03-9FFE-053F0964F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27" y="2233085"/>
            <a:ext cx="425894" cy="425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9522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23325" y="652394"/>
            <a:ext cx="412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8876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구현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 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모델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: 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에러 수정 모델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94AD99-D268-4FCF-936B-61A954BC01D0}"/>
              </a:ext>
            </a:extLst>
          </p:cNvPr>
          <p:cNvSpPr txBox="1"/>
          <p:nvPr/>
        </p:nvSpPr>
        <p:spPr>
          <a:xfrm>
            <a:off x="2361955" y="1148931"/>
            <a:ext cx="3754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Implemented Models: Error Correction model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8B758F-70E9-4FB5-86EA-C4C65EDD7F84}"/>
              </a:ext>
            </a:extLst>
          </p:cNvPr>
          <p:cNvSpPr txBox="1"/>
          <p:nvPr/>
        </p:nvSpPr>
        <p:spPr>
          <a:xfrm>
            <a:off x="253767" y="1766868"/>
            <a:ext cx="7999525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Implementing Error Correction model with JFLEG Dataset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D9766F0-6374-41F7-BD2D-148428116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25" y="3356330"/>
            <a:ext cx="2942856" cy="12782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D90BAC-798E-44F2-A80D-E75A4DCA157E}"/>
              </a:ext>
            </a:extLst>
          </p:cNvPr>
          <p:cNvSpPr txBox="1"/>
          <p:nvPr/>
        </p:nvSpPr>
        <p:spPr>
          <a:xfrm>
            <a:off x="792424" y="4807974"/>
            <a:ext cx="31188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Data in JFLEG</a:t>
            </a:r>
          </a:p>
          <a:p>
            <a:r>
              <a:rPr lang="en-US" altLang="ko-KR" dirty="0"/>
              <a:t>-&gt;</a:t>
            </a:r>
            <a:r>
              <a:rPr lang="en-US" altLang="ko-KR" sz="1400" dirty="0"/>
              <a:t>each instances contains </a:t>
            </a:r>
          </a:p>
          <a:p>
            <a:r>
              <a:rPr lang="en-US" altLang="ko-KR" sz="1400" dirty="0"/>
              <a:t>1. one source sentence </a:t>
            </a:r>
          </a:p>
          <a:p>
            <a:r>
              <a:rPr lang="en-US" altLang="ko-KR" sz="1400" dirty="0"/>
              <a:t>2. four corrections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49C6F5-FD67-41BF-95FE-25EE751B39AB}"/>
              </a:ext>
            </a:extLst>
          </p:cNvPr>
          <p:cNvSpPr txBox="1"/>
          <p:nvPr/>
        </p:nvSpPr>
        <p:spPr>
          <a:xfrm>
            <a:off x="212376" y="2377440"/>
            <a:ext cx="11314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Dataset Summary: </a:t>
            </a:r>
            <a:r>
              <a:rPr lang="en-US" altLang="ko-KR" sz="1200" dirty="0"/>
              <a:t>It is a gold standard benchmark for GEC(Grammatical Error Correction) with respect to fluency as well as grammaticality.</a:t>
            </a:r>
            <a:endParaRPr lang="ko-KR" altLang="en-US" sz="12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73B3314-60CE-4F8B-B81B-AB30C15B8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430" y="2877357"/>
            <a:ext cx="7224743" cy="69278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A13E7CF-5A15-4C15-B113-16448D0B649A}"/>
              </a:ext>
            </a:extLst>
          </p:cNvPr>
          <p:cNvSpPr txBox="1"/>
          <p:nvPr/>
        </p:nvSpPr>
        <p:spPr>
          <a:xfrm>
            <a:off x="4552430" y="3609989"/>
            <a:ext cx="4436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Pre-processing JFLEG Dataset to csv</a:t>
            </a:r>
            <a:endParaRPr lang="ko-KR" alt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56207A02-D2A3-4EA5-8481-08FCD536A0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2430" y="4115402"/>
            <a:ext cx="3771900" cy="161448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C80E29A-0024-4BC7-9FEE-155D7B932343}"/>
              </a:ext>
            </a:extLst>
          </p:cNvPr>
          <p:cNvSpPr txBox="1"/>
          <p:nvPr/>
        </p:nvSpPr>
        <p:spPr>
          <a:xfrm>
            <a:off x="4505284" y="5775168"/>
            <a:ext cx="349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Tokenizing data example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5B953A-0F01-474F-A847-CCB0C8B76412}"/>
              </a:ext>
            </a:extLst>
          </p:cNvPr>
          <p:cNvSpPr txBox="1"/>
          <p:nvPr/>
        </p:nvSpPr>
        <p:spPr>
          <a:xfrm>
            <a:off x="7483345" y="5782268"/>
            <a:ext cx="4701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 Why change pad token? </a:t>
            </a:r>
            <a:endParaRPr lang="ko-KR" altLang="en-US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82E2D1C9-B975-4647-9AF9-239C62B2A79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6" b="7340"/>
          <a:stretch/>
        </p:blipFill>
        <p:spPr>
          <a:xfrm>
            <a:off x="4552430" y="6184348"/>
            <a:ext cx="6449867" cy="52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34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23325" y="652394"/>
            <a:ext cx="412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8876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구현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 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모델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: 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에러 수정 모델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94AD99-D268-4FCF-936B-61A954BC01D0}"/>
              </a:ext>
            </a:extLst>
          </p:cNvPr>
          <p:cNvSpPr txBox="1"/>
          <p:nvPr/>
        </p:nvSpPr>
        <p:spPr>
          <a:xfrm>
            <a:off x="2361955" y="1148931"/>
            <a:ext cx="3754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Implemented Models: Error Correction model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09C290-0E03-4111-9826-846B3D5AE391}"/>
              </a:ext>
            </a:extLst>
          </p:cNvPr>
          <p:cNvSpPr txBox="1"/>
          <p:nvPr/>
        </p:nvSpPr>
        <p:spPr>
          <a:xfrm>
            <a:off x="5480116" y="4639679"/>
            <a:ext cx="3935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Training step in  </a:t>
            </a:r>
            <a:r>
              <a:rPr lang="en-US" altLang="ko-KR" sz="1400" dirty="0" err="1"/>
              <a:t>bert</a:t>
            </a:r>
            <a:r>
              <a:rPr lang="en-US" altLang="ko-KR" sz="1400" dirty="0"/>
              <a:t> encoder-decoder model </a:t>
            </a:r>
            <a:endParaRPr lang="ko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82EFCE-5917-468F-93C3-2D7EE354C1A9}"/>
              </a:ext>
            </a:extLst>
          </p:cNvPr>
          <p:cNvSpPr txBox="1"/>
          <p:nvPr/>
        </p:nvSpPr>
        <p:spPr>
          <a:xfrm>
            <a:off x="9386242" y="4613606"/>
            <a:ext cx="2911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Training step in Bart model</a:t>
            </a:r>
            <a:endParaRPr lang="ko-KR" alt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5B6A9D-5C14-45F5-B78D-66D4CC23C212}"/>
              </a:ext>
            </a:extLst>
          </p:cNvPr>
          <p:cNvSpPr txBox="1"/>
          <p:nvPr/>
        </p:nvSpPr>
        <p:spPr>
          <a:xfrm>
            <a:off x="5881657" y="5906517"/>
            <a:ext cx="556829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	    Training step in T5 model</a:t>
            </a:r>
          </a:p>
          <a:p>
            <a:r>
              <a:rPr lang="en-US" altLang="ko-KR" sz="1400" dirty="0"/>
              <a:t>(Since </a:t>
            </a:r>
            <a:r>
              <a:rPr lang="en-US" altLang="ko-KR" sz="1400" dirty="0" err="1"/>
              <a:t>HappyTransformer</a:t>
            </a:r>
            <a:r>
              <a:rPr lang="en-US" altLang="ko-KR" sz="1400" dirty="0"/>
              <a:t> is a package build on top of </a:t>
            </a:r>
            <a:r>
              <a:rPr lang="en-US" altLang="ko-KR" sz="1400" dirty="0" err="1"/>
              <a:t>HuggingFace</a:t>
            </a:r>
            <a:r>
              <a:rPr lang="en-US" altLang="ko-KR" sz="1400" dirty="0"/>
              <a:t>, it doesn’t need any specific training loop)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8B758F-70E9-4FB5-86EA-C4C65EDD7F84}"/>
              </a:ext>
            </a:extLst>
          </p:cNvPr>
          <p:cNvSpPr txBox="1"/>
          <p:nvPr/>
        </p:nvSpPr>
        <p:spPr>
          <a:xfrm>
            <a:off x="253767" y="1766868"/>
            <a:ext cx="7999525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Implementing Error Correction model with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1. Encoder Decoder model using </a:t>
            </a:r>
            <a:r>
              <a:rPr lang="en-US" altLang="ko-KR" dirty="0" err="1"/>
              <a:t>Huggingface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2. Bart model using </a:t>
            </a:r>
            <a:r>
              <a:rPr lang="en-US" altLang="ko-KR" dirty="0" err="1"/>
              <a:t>Huggingface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3. T5 model using </a:t>
            </a:r>
            <a:r>
              <a:rPr lang="en-US" altLang="ko-KR" dirty="0" err="1"/>
              <a:t>HappyTransformer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A4A9105-504D-4B5D-A8B4-B2AF17727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320" y="2276136"/>
            <a:ext cx="416796" cy="342247"/>
          </a:xfrm>
          <a:prstGeom prst="rect">
            <a:avLst/>
          </a:prstGeom>
        </p:spPr>
      </p:pic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7ACCC442-25FC-4FD3-BD93-3599B3066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539" y="1731270"/>
            <a:ext cx="2032086" cy="286860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604D8F1-4152-4536-8175-5BF006D11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2637" y="2661080"/>
            <a:ext cx="416796" cy="34224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1D5621C-CCC9-4693-87B6-46D9D71969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9186" y="2957908"/>
            <a:ext cx="551554" cy="471092"/>
          </a:xfrm>
          <a:prstGeom prst="rect">
            <a:avLst/>
          </a:prstGeom>
        </p:spPr>
      </p:pic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A915D266-A935-44E6-9C3F-9F0920ABBF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6675" y="1749204"/>
            <a:ext cx="2042348" cy="283274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927CD76-AEE3-4A82-B3A1-F1CBE8525B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6155" y="5164755"/>
            <a:ext cx="4204670" cy="71568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3D4172C-12DE-43AC-973E-1F47112FBC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9206" y="3598466"/>
            <a:ext cx="4552152" cy="240760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80C20B3-02E1-41F1-BC59-26A8791F7B4A}"/>
              </a:ext>
            </a:extLst>
          </p:cNvPr>
          <p:cNvSpPr txBox="1"/>
          <p:nvPr/>
        </p:nvSpPr>
        <p:spPr>
          <a:xfrm>
            <a:off x="409206" y="6135329"/>
            <a:ext cx="455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Training loop example for Bart model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0428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2190</TotalTime>
  <Words>803</Words>
  <Application>Microsoft Office PowerPoint</Application>
  <PresentationFormat>와이드스크린</PresentationFormat>
  <Paragraphs>196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나눔스퀘어라운드 Regular</vt:lpstr>
      <vt:lpstr>Arial</vt:lpstr>
      <vt:lpstr>Arial Narrow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목요한</cp:lastModifiedBy>
  <cp:revision>132</cp:revision>
  <dcterms:created xsi:type="dcterms:W3CDTF">2015-07-07T04:48:58Z</dcterms:created>
  <dcterms:modified xsi:type="dcterms:W3CDTF">2021-11-25T06:54:26Z</dcterms:modified>
</cp:coreProperties>
</file>