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50" r:id="rId4"/>
    <p:sldId id="325" r:id="rId5"/>
    <p:sldId id="351" r:id="rId6"/>
    <p:sldId id="326" r:id="rId7"/>
    <p:sldId id="343" r:id="rId8"/>
    <p:sldId id="341" r:id="rId9"/>
    <p:sldId id="342" r:id="rId10"/>
    <p:sldId id="346" r:id="rId11"/>
    <p:sldId id="347" r:id="rId12"/>
    <p:sldId id="352" r:id="rId13"/>
    <p:sldId id="348" r:id="rId14"/>
    <p:sldId id="349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승준" initials="문승" lastIdx="1" clrIdx="0">
    <p:extLst>
      <p:ext uri="{19B8F6BF-5375-455C-9EA6-DF929625EA0E}">
        <p15:presenceInfo xmlns:p15="http://schemas.microsoft.com/office/powerpoint/2012/main" userId="1799ef2cad200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3B3"/>
    <a:srgbClr val="D7D6D4"/>
    <a:srgbClr val="6CB7B7"/>
    <a:srgbClr val="65B0B0"/>
    <a:srgbClr val="49A6A6"/>
    <a:srgbClr val="75A99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16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64359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5B0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000796" y="586076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CONAI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0C92D-8F9C-41F3-8D4B-062B950694B7}"/>
              </a:ext>
            </a:extLst>
          </p:cNvPr>
          <p:cNvSpPr txBox="1"/>
          <p:nvPr/>
        </p:nvSpPr>
        <p:spPr>
          <a:xfrm flipH="1">
            <a:off x="5089288" y="62747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문승준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목요한</a:t>
            </a:r>
            <a:r>
              <a:rPr lang="ko-KR" altLang="en-US" sz="1600" dirty="0">
                <a:solidFill>
                  <a:schemeClr val="bg1"/>
                </a:solidFill>
              </a:rPr>
              <a:t> 이혜지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898BF-79B2-4227-B89C-50EE2436AE80}"/>
              </a:ext>
            </a:extLst>
          </p:cNvPr>
          <p:cNvSpPr txBox="1"/>
          <p:nvPr/>
        </p:nvSpPr>
        <p:spPr>
          <a:xfrm>
            <a:off x="3055562" y="2384969"/>
            <a:ext cx="6109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페르소나를 반영한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영어 교육용 </a:t>
            </a:r>
            <a:r>
              <a:rPr lang="ko-KR" altLang="en-US" sz="5400" b="1" dirty="0" err="1">
                <a:solidFill>
                  <a:schemeClr val="bg1"/>
                </a:solidFill>
              </a:rPr>
              <a:t>챗봇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846A5-DCA5-4C99-B7D4-8FD53BA2DC35}"/>
              </a:ext>
            </a:extLst>
          </p:cNvPr>
          <p:cNvSpPr txBox="1"/>
          <p:nvPr/>
        </p:nvSpPr>
        <p:spPr>
          <a:xfrm flipH="1">
            <a:off x="2702670" y="2146490"/>
            <a:ext cx="417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 종합설계 연구제안발표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Modularization of Error Correction model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C2FFCD9-C9D6-4415-AADF-5AF018149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630"/>
          <a:stretch/>
        </p:blipFill>
        <p:spPr>
          <a:xfrm>
            <a:off x="6591730" y="3651131"/>
            <a:ext cx="4833716" cy="31497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51B37B3-8FDD-4520-B6C9-0EC9241D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30" y="2700033"/>
            <a:ext cx="4095750" cy="2190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A050CF-94E7-4501-8C39-EF2C7E58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30" y="4909805"/>
            <a:ext cx="5311985" cy="3149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3F4BDA-9CFF-451A-BAC9-13930194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2" y="2772684"/>
            <a:ext cx="5116022" cy="491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8C3D38-5CE2-4FB2-BBAB-EE6CB073C4DE}"/>
              </a:ext>
            </a:extLst>
          </p:cNvPr>
          <p:cNvSpPr txBox="1"/>
          <p:nvPr/>
        </p:nvSpPr>
        <p:spPr>
          <a:xfrm>
            <a:off x="6477492" y="1834699"/>
            <a:ext cx="43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Modularization Details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CFB43C-0AB6-4B82-917C-49E25615AEEC}"/>
              </a:ext>
            </a:extLst>
          </p:cNvPr>
          <p:cNvSpPr txBox="1"/>
          <p:nvPr/>
        </p:nvSpPr>
        <p:spPr>
          <a:xfrm>
            <a:off x="6591730" y="300867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Set </a:t>
            </a:r>
            <a:r>
              <a:rPr lang="en-US" altLang="ko-KR" sz="1400" dirty="0" err="1"/>
              <a:t>max_length</a:t>
            </a:r>
            <a:r>
              <a:rPr lang="en-US" altLang="ko-KR" sz="1400" dirty="0"/>
              <a:t> = length of tokenized input + 10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3BBEB-9991-4A4F-BF96-C3DED06785CE}"/>
              </a:ext>
            </a:extLst>
          </p:cNvPr>
          <p:cNvSpPr txBox="1"/>
          <p:nvPr/>
        </p:nvSpPr>
        <p:spPr>
          <a:xfrm>
            <a:off x="6591730" y="4082345"/>
            <a:ext cx="403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Without </a:t>
            </a:r>
            <a:r>
              <a:rPr lang="en-US" altLang="ko-KR" sz="1400" dirty="0" err="1"/>
              <a:t>max_length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ADA1CF-E552-4D97-96A5-751BA0CF07DB}"/>
              </a:ext>
            </a:extLst>
          </p:cNvPr>
          <p:cNvSpPr txBox="1"/>
          <p:nvPr/>
        </p:nvSpPr>
        <p:spPr>
          <a:xfrm>
            <a:off x="6623101" y="5311049"/>
            <a:ext cx="403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With </a:t>
            </a:r>
            <a:r>
              <a:rPr lang="en-US" altLang="ko-KR" sz="1400" dirty="0" err="1"/>
              <a:t>max_length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924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사용자 발화 예측 모델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401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utterance prediction of user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word_extraction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8C3D38-5CE2-4FB2-BBAB-EE6CB073C4DE}"/>
              </a:ext>
            </a:extLst>
          </p:cNvPr>
          <p:cNvSpPr txBox="1"/>
          <p:nvPr/>
        </p:nvSpPr>
        <p:spPr>
          <a:xfrm>
            <a:off x="6421918" y="1982639"/>
            <a:ext cx="43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F27A6D-E628-4374-8D9D-C125ACF2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11" y="2290694"/>
            <a:ext cx="5631159" cy="38528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F87B03-23CC-4A7A-8D88-29FBD63AF500}"/>
              </a:ext>
            </a:extLst>
          </p:cNvPr>
          <p:cNvSpPr txBox="1"/>
          <p:nvPr/>
        </p:nvSpPr>
        <p:spPr>
          <a:xfrm>
            <a:off x="587511" y="623154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Used </a:t>
            </a:r>
            <a:r>
              <a:rPr lang="en-US" altLang="ko-KR" sz="1400" dirty="0" err="1"/>
              <a:t>pos_tag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nltk</a:t>
            </a:r>
            <a:r>
              <a:rPr lang="en-US" altLang="ko-KR" sz="1400" dirty="0"/>
              <a:t> library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83D38-FFF2-4D0C-8909-3DACD81E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37" y="2351971"/>
            <a:ext cx="4589802" cy="33293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CD7832-A39C-410F-8A2E-02935BCAE921}"/>
              </a:ext>
            </a:extLst>
          </p:cNvPr>
          <p:cNvSpPr txBox="1"/>
          <p:nvPr/>
        </p:nvSpPr>
        <p:spPr>
          <a:xfrm>
            <a:off x="6844637" y="570438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with generating response 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884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전체 모델 병합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Combining all modularized models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480E2-C9B2-0449-A5AE-6F896A99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41029"/>
            <a:ext cx="6603902" cy="4984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CDCB6-3475-9F4A-8682-43B097C83738}"/>
              </a:ext>
            </a:extLst>
          </p:cNvPr>
          <p:cNvSpPr txBox="1"/>
          <p:nvPr/>
        </p:nvSpPr>
        <p:spPr>
          <a:xfrm>
            <a:off x="7600950" y="1863090"/>
            <a:ext cx="38379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-By using modularized models,</a:t>
            </a:r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Post</a:t>
            </a:r>
          </a:p>
          <a:p>
            <a:r>
              <a:rPr kumimoji="1" lang="en-US" altLang="ko-Kore-KR" sz="2000" dirty="0"/>
              <a:t>       1. Error correction sentence</a:t>
            </a:r>
          </a:p>
          <a:p>
            <a:r>
              <a:rPr kumimoji="1" lang="en-US" altLang="ko-Kore-KR" sz="2000" dirty="0"/>
              <a:t>       2. Model utterance</a:t>
            </a:r>
          </a:p>
          <a:p>
            <a:r>
              <a:rPr kumimoji="1" lang="en-US" altLang="ko-Kore-KR" sz="2000" dirty="0"/>
              <a:t>       3. Recommended words</a:t>
            </a:r>
          </a:p>
          <a:p>
            <a:r>
              <a:rPr kumimoji="1" lang="en-US" altLang="ko-Kore-KR" sz="2000" dirty="0"/>
              <a:t>to client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497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한계점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Limitations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333666" y="1720762"/>
            <a:ext cx="31463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Generate long sentence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BCB3A-C631-4851-B719-14FEBB4A2D03}"/>
              </a:ext>
            </a:extLst>
          </p:cNvPr>
          <p:cNvSpPr txBox="1"/>
          <p:nvPr/>
        </p:nvSpPr>
        <p:spPr>
          <a:xfrm>
            <a:off x="6760541" y="1720761"/>
            <a:ext cx="31463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 tag error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81D13-9A6B-499E-AB58-83C0D4D2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2378615"/>
            <a:ext cx="5939161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4342A6-CDC4-44F2-8D3E-529DF2F1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87" y="2378615"/>
            <a:ext cx="4767124" cy="2933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BB3F7A-596B-4A12-A5C9-9D129A6829B1}"/>
              </a:ext>
            </a:extLst>
          </p:cNvPr>
          <p:cNvSpPr txBox="1"/>
          <p:nvPr/>
        </p:nvSpPr>
        <p:spPr>
          <a:xfrm>
            <a:off x="269289" y="3695635"/>
            <a:ext cx="31463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Repeat same response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8CEC6D8-5962-4F78-8CE3-A57E268E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" y="4210744"/>
            <a:ext cx="6007833" cy="22031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817293-B60E-4D74-B07E-E3FC97BB5667}"/>
              </a:ext>
            </a:extLst>
          </p:cNvPr>
          <p:cNvSpPr/>
          <p:nvPr/>
        </p:nvSpPr>
        <p:spPr>
          <a:xfrm>
            <a:off x="7537141" y="4856085"/>
            <a:ext cx="1322773" cy="15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144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앞으로의 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Plan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AF766780-3E44-4DDD-AAD5-3F2F5CF1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22692"/>
              </p:ext>
            </p:extLst>
          </p:nvPr>
        </p:nvGraphicFramePr>
        <p:xfrm>
          <a:off x="1198489" y="1889563"/>
          <a:ext cx="9650022" cy="228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026">
                  <a:extLst>
                    <a:ext uri="{9D8B030D-6E8A-4147-A177-3AD203B41FA5}">
                      <a16:colId xmlns:a16="http://schemas.microsoft.com/office/drawing/2014/main" val="1990014815"/>
                    </a:ext>
                  </a:extLst>
                </a:gridCol>
                <a:gridCol w="1672499">
                  <a:extLst>
                    <a:ext uri="{9D8B030D-6E8A-4147-A177-3AD203B41FA5}">
                      <a16:colId xmlns:a16="http://schemas.microsoft.com/office/drawing/2014/main" val="3907804533"/>
                    </a:ext>
                  </a:extLst>
                </a:gridCol>
                <a:gridCol w="1672499">
                  <a:extLst>
                    <a:ext uri="{9D8B030D-6E8A-4147-A177-3AD203B41FA5}">
                      <a16:colId xmlns:a16="http://schemas.microsoft.com/office/drawing/2014/main" val="29515242"/>
                    </a:ext>
                  </a:extLst>
                </a:gridCol>
                <a:gridCol w="1672499">
                  <a:extLst>
                    <a:ext uri="{9D8B030D-6E8A-4147-A177-3AD203B41FA5}">
                      <a16:colId xmlns:a16="http://schemas.microsoft.com/office/drawing/2014/main" val="1327221280"/>
                    </a:ext>
                  </a:extLst>
                </a:gridCol>
                <a:gridCol w="1672499">
                  <a:extLst>
                    <a:ext uri="{9D8B030D-6E8A-4147-A177-3AD203B41FA5}">
                      <a16:colId xmlns:a16="http://schemas.microsoft.com/office/drawing/2014/main" val="3466828152"/>
                    </a:ext>
                  </a:extLst>
                </a:gridCol>
              </a:tblGrid>
              <a:tr h="378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계획 ㈜</a:t>
                      </a: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11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12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13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33220"/>
                  </a:ext>
                </a:extLst>
              </a:tr>
              <a:tr h="46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중간 발표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747052"/>
                  </a:ext>
                </a:extLst>
              </a:tr>
              <a:tr h="464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Pos tagging error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01884"/>
                  </a:ext>
                </a:extLst>
              </a:tr>
              <a:tr h="46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문장 길이 조정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그 외 에러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10391"/>
                  </a:ext>
                </a:extLst>
              </a:tr>
              <a:tr h="516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보고서 작성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최종 발표 준비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52901"/>
                  </a:ext>
                </a:extLst>
              </a:tr>
            </a:tbl>
          </a:graphicData>
        </a:graphic>
      </p:graphicFrame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D7BF7C5-489A-4444-92F9-3D1F190591FD}"/>
              </a:ext>
            </a:extLst>
          </p:cNvPr>
          <p:cNvSpPr/>
          <p:nvPr/>
        </p:nvSpPr>
        <p:spPr>
          <a:xfrm>
            <a:off x="7457241" y="3808204"/>
            <a:ext cx="3458626" cy="248376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FAB1CC7-09FA-4B0C-B2AD-C0C5B57104D7}"/>
              </a:ext>
            </a:extLst>
          </p:cNvPr>
          <p:cNvSpPr/>
          <p:nvPr/>
        </p:nvSpPr>
        <p:spPr>
          <a:xfrm>
            <a:off x="4158126" y="2302971"/>
            <a:ext cx="1656748" cy="248375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8150C6-F4B2-4C69-B370-9770D9A53B4C}"/>
              </a:ext>
            </a:extLst>
          </p:cNvPr>
          <p:cNvSpPr/>
          <p:nvPr/>
        </p:nvSpPr>
        <p:spPr>
          <a:xfrm>
            <a:off x="4158125" y="2758779"/>
            <a:ext cx="3299117" cy="248375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3501F-D8E6-494D-ADAC-140F9A83E05C}"/>
              </a:ext>
            </a:extLst>
          </p:cNvPr>
          <p:cNvSpPr txBox="1"/>
          <p:nvPr/>
        </p:nvSpPr>
        <p:spPr>
          <a:xfrm>
            <a:off x="1411220" y="4563041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문승준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조장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연구제안발표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발표 자료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전체적 구현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620C8-3BB5-46DF-A140-88EA7BBF72C8}"/>
              </a:ext>
            </a:extLst>
          </p:cNvPr>
          <p:cNvSpPr txBox="1"/>
          <p:nvPr/>
        </p:nvSpPr>
        <p:spPr>
          <a:xfrm>
            <a:off x="1420144" y="4997085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목요한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발표자료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최종 발표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898E83-5762-48A1-A078-4C269A4E1CED}"/>
              </a:ext>
            </a:extLst>
          </p:cNvPr>
          <p:cNvSpPr txBox="1"/>
          <p:nvPr/>
        </p:nvSpPr>
        <p:spPr>
          <a:xfrm>
            <a:off x="1411220" y="539971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이혜지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발표자료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중간 발표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20C5691-691E-41EE-9B28-7BF691E37FD5}"/>
              </a:ext>
            </a:extLst>
          </p:cNvPr>
          <p:cNvSpPr/>
          <p:nvPr/>
        </p:nvSpPr>
        <p:spPr>
          <a:xfrm>
            <a:off x="1204090" y="4679795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F3359FD-C036-4271-B788-728440D5BD32}"/>
              </a:ext>
            </a:extLst>
          </p:cNvPr>
          <p:cNvSpPr/>
          <p:nvPr/>
        </p:nvSpPr>
        <p:spPr>
          <a:xfrm>
            <a:off x="1198489" y="5109751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FC090A-CF35-43C8-ABB4-3D3B3D932923}"/>
              </a:ext>
            </a:extLst>
          </p:cNvPr>
          <p:cNvSpPr/>
          <p:nvPr/>
        </p:nvSpPr>
        <p:spPr>
          <a:xfrm>
            <a:off x="1198489" y="5496302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E2271D1-4FE8-4DF0-8E7C-777E7548FED8}"/>
              </a:ext>
            </a:extLst>
          </p:cNvPr>
          <p:cNvSpPr/>
          <p:nvPr/>
        </p:nvSpPr>
        <p:spPr>
          <a:xfrm>
            <a:off x="5807683" y="3228208"/>
            <a:ext cx="3299116" cy="248375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0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134" y="36436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CONAI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51983" y="22233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64363" y="224395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348" y="29976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185" y="37098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0792" y="44067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705" y="224395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모델 정의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09705" y="300674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챗봇</a:t>
            </a:r>
            <a:r>
              <a:rPr lang="ko-KR" altLang="en-US" spc="-150" dirty="0">
                <a:solidFill>
                  <a:schemeClr val="bg1"/>
                </a:solidFill>
              </a:rPr>
              <a:t> 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858" y="370986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에러 수정 모델 구현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3980" y="44067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사용자 발화 예측 구현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51983" y="295853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51983" y="369135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55694" y="442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0A53C-496F-4F56-B2DA-686ADEA75528}"/>
              </a:ext>
            </a:extLst>
          </p:cNvPr>
          <p:cNvSpPr txBox="1"/>
          <p:nvPr/>
        </p:nvSpPr>
        <p:spPr>
          <a:xfrm>
            <a:off x="1577081" y="56443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CE2BF-D074-486D-B6E5-0D67D4355403}"/>
              </a:ext>
            </a:extLst>
          </p:cNvPr>
          <p:cNvSpPr txBox="1"/>
          <p:nvPr/>
        </p:nvSpPr>
        <p:spPr>
          <a:xfrm>
            <a:off x="2100269" y="564438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한계점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AE5DDC-66EC-4325-8F01-6022627E1A9A}"/>
              </a:ext>
            </a:extLst>
          </p:cNvPr>
          <p:cNvSpPr/>
          <p:nvPr/>
        </p:nvSpPr>
        <p:spPr>
          <a:xfrm>
            <a:off x="1051983" y="566414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F547F-6DFF-457D-9562-335991933DFE}"/>
              </a:ext>
            </a:extLst>
          </p:cNvPr>
          <p:cNvSpPr txBox="1"/>
          <p:nvPr/>
        </p:nvSpPr>
        <p:spPr>
          <a:xfrm>
            <a:off x="1578561" y="62939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3780A8-9F18-43A9-91F6-E16D194F4CDC}"/>
              </a:ext>
            </a:extLst>
          </p:cNvPr>
          <p:cNvSpPr txBox="1"/>
          <p:nvPr/>
        </p:nvSpPr>
        <p:spPr>
          <a:xfrm>
            <a:off x="2101749" y="629393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앞으로의 방향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CF8428-DCC5-46C9-A051-A69224272A4C}"/>
              </a:ext>
            </a:extLst>
          </p:cNvPr>
          <p:cNvSpPr/>
          <p:nvPr/>
        </p:nvSpPr>
        <p:spPr>
          <a:xfrm>
            <a:off x="1053463" y="631369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E2119-BBEA-8543-9BD7-7D582ED1029B}"/>
              </a:ext>
            </a:extLst>
          </p:cNvPr>
          <p:cNvSpPr txBox="1"/>
          <p:nvPr/>
        </p:nvSpPr>
        <p:spPr>
          <a:xfrm>
            <a:off x="1577081" y="50198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03742-55E8-004C-B8A0-0A979A9A70FD}"/>
              </a:ext>
            </a:extLst>
          </p:cNvPr>
          <p:cNvSpPr txBox="1"/>
          <p:nvPr/>
        </p:nvSpPr>
        <p:spPr>
          <a:xfrm>
            <a:off x="2100269" y="50198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전체 모델 병합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990EF40-BA9E-984D-8A7C-AE72E13761F1}"/>
              </a:ext>
            </a:extLst>
          </p:cNvPr>
          <p:cNvSpPr/>
          <p:nvPr/>
        </p:nvSpPr>
        <p:spPr>
          <a:xfrm>
            <a:off x="1051983" y="503960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D51EE-B6D7-43DB-B32D-95800CE4FF53}"/>
              </a:ext>
            </a:extLst>
          </p:cNvPr>
          <p:cNvSpPr txBox="1"/>
          <p:nvPr/>
        </p:nvSpPr>
        <p:spPr>
          <a:xfrm rot="10800000" flipV="1">
            <a:off x="0" y="6642556"/>
            <a:ext cx="902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4"/>
                </a:solidFill>
              </a:rPr>
              <a:t>이미지 출처 </a:t>
            </a:r>
            <a:r>
              <a:rPr lang="en-US" altLang="ko-KR" sz="800" dirty="0">
                <a:solidFill>
                  <a:schemeClr val="accent4"/>
                </a:solidFill>
              </a:rPr>
              <a:t>:https://mk28.tistory.com/255, Proceedings of the 57th Annual Meeting of the Association for Computational Linguistics, pages 5370–5381 Florence, Italy, July 28 - August 2, 2019.  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9AFE7D-2F28-4466-AEC6-4B2AE7B9FA7E}"/>
              </a:ext>
            </a:extLst>
          </p:cNvPr>
          <p:cNvGrpSpPr/>
          <p:nvPr/>
        </p:nvGrpSpPr>
        <p:grpSpPr>
          <a:xfrm>
            <a:off x="1091954" y="2128919"/>
            <a:ext cx="10075767" cy="3678660"/>
            <a:chOff x="1091954" y="2128919"/>
            <a:chExt cx="10075767" cy="3678660"/>
          </a:xfrm>
        </p:grpSpPr>
        <p:sp>
          <p:nvSpPr>
            <p:cNvPr id="23" name="Google Shape;186;p6">
              <a:extLst>
                <a:ext uri="{FF2B5EF4-FFF2-40B4-BE49-F238E27FC236}">
                  <a16:creationId xmlns:a16="http://schemas.microsoft.com/office/drawing/2014/main" id="{BA4C810A-5C42-4B85-93AF-A6DE74C11161}"/>
                </a:ext>
              </a:extLst>
            </p:cNvPr>
            <p:cNvSpPr/>
            <p:nvPr/>
          </p:nvSpPr>
          <p:spPr>
            <a:xfrm>
              <a:off x="1091954" y="2135824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7;p6">
              <a:extLst>
                <a:ext uri="{FF2B5EF4-FFF2-40B4-BE49-F238E27FC236}">
                  <a16:creationId xmlns:a16="http://schemas.microsoft.com/office/drawing/2014/main" id="{FC5E8290-F674-4448-ACE1-930994C694EC}"/>
                </a:ext>
              </a:extLst>
            </p:cNvPr>
            <p:cNvSpPr/>
            <p:nvPr/>
          </p:nvSpPr>
          <p:spPr>
            <a:xfrm>
              <a:off x="7513721" y="2153579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8;p6">
              <a:extLst>
                <a:ext uri="{FF2B5EF4-FFF2-40B4-BE49-F238E27FC236}">
                  <a16:creationId xmlns:a16="http://schemas.microsoft.com/office/drawing/2014/main" id="{4D5F7F0E-D3CC-4039-8537-40FAE79425C7}"/>
                </a:ext>
              </a:extLst>
            </p:cNvPr>
            <p:cNvSpPr/>
            <p:nvPr/>
          </p:nvSpPr>
          <p:spPr>
            <a:xfrm>
              <a:off x="4244195" y="2128919"/>
              <a:ext cx="3653077" cy="365307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6CB7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9;p6">
              <a:extLst>
                <a:ext uri="{FF2B5EF4-FFF2-40B4-BE49-F238E27FC236}">
                  <a16:creationId xmlns:a16="http://schemas.microsoft.com/office/drawing/2014/main" id="{68DFCD55-5809-4ADA-BD2B-F2D065AA5DF0}"/>
                </a:ext>
              </a:extLst>
            </p:cNvPr>
            <p:cNvSpPr txBox="1"/>
            <p:nvPr/>
          </p:nvSpPr>
          <p:spPr>
            <a:xfrm>
              <a:off x="4886050" y="2540827"/>
              <a:ext cx="2411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Error generation</a:t>
              </a:r>
              <a:endPara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90;p6">
              <a:extLst>
                <a:ext uri="{FF2B5EF4-FFF2-40B4-BE49-F238E27FC236}">
                  <a16:creationId xmlns:a16="http://schemas.microsoft.com/office/drawing/2014/main" id="{59B0902E-74CD-4B38-9AF7-2F07FD5115F9}"/>
                </a:ext>
              </a:extLst>
            </p:cNvPr>
            <p:cNvSpPr txBox="1"/>
            <p:nvPr/>
          </p:nvSpPr>
          <p:spPr>
            <a:xfrm>
              <a:off x="7998774" y="2566296"/>
              <a:ext cx="26115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Word Extraction</a:t>
              </a:r>
              <a:endParaRPr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1;p6">
              <a:extLst>
                <a:ext uri="{FF2B5EF4-FFF2-40B4-BE49-F238E27FC236}">
                  <a16:creationId xmlns:a16="http://schemas.microsoft.com/office/drawing/2014/main" id="{337F6956-4317-44E7-A256-B886E613B09C}"/>
                </a:ext>
              </a:extLst>
            </p:cNvPr>
            <p:cNvSpPr txBox="1"/>
            <p:nvPr/>
          </p:nvSpPr>
          <p:spPr>
            <a:xfrm>
              <a:off x="2238558" y="2534497"/>
              <a:ext cx="13324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Chatbot</a:t>
              </a:r>
              <a:endParaRPr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94;p6">
              <a:extLst>
                <a:ext uri="{FF2B5EF4-FFF2-40B4-BE49-F238E27FC236}">
                  <a16:creationId xmlns:a16="http://schemas.microsoft.com/office/drawing/2014/main" id="{60C5FC36-0B52-4CB9-9820-95736C9AFB58}"/>
                </a:ext>
              </a:extLst>
            </p:cNvPr>
            <p:cNvSpPr txBox="1"/>
            <p:nvPr/>
          </p:nvSpPr>
          <p:spPr>
            <a:xfrm>
              <a:off x="4566749" y="3027921"/>
              <a:ext cx="31261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문법 오류 교정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95;p6">
              <a:extLst>
                <a:ext uri="{FF2B5EF4-FFF2-40B4-BE49-F238E27FC236}">
                  <a16:creationId xmlns:a16="http://schemas.microsoft.com/office/drawing/2014/main" id="{418E2D1E-BBD1-4D82-BAE6-40D0824A3B5C}"/>
                </a:ext>
              </a:extLst>
            </p:cNvPr>
            <p:cNvSpPr txBox="1"/>
            <p:nvPr/>
          </p:nvSpPr>
          <p:spPr>
            <a:xfrm>
              <a:off x="8527448" y="3014573"/>
              <a:ext cx="1720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응답 예측 및 추천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196;p6">
              <a:extLst>
                <a:ext uri="{FF2B5EF4-FFF2-40B4-BE49-F238E27FC236}">
                  <a16:creationId xmlns:a16="http://schemas.microsoft.com/office/drawing/2014/main" id="{F225801B-DE64-4A3E-8DE0-65C6741D23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44209" y="3334733"/>
              <a:ext cx="2044944" cy="2054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98;p6">
              <a:extLst>
                <a:ext uri="{FF2B5EF4-FFF2-40B4-BE49-F238E27FC236}">
                  <a16:creationId xmlns:a16="http://schemas.microsoft.com/office/drawing/2014/main" id="{DF83A49B-8854-4646-827C-4964F7426661}"/>
                </a:ext>
              </a:extLst>
            </p:cNvPr>
            <p:cNvSpPr/>
            <p:nvPr/>
          </p:nvSpPr>
          <p:spPr>
            <a:xfrm>
              <a:off x="5091228" y="3493378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am go.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99;p6">
              <a:extLst>
                <a:ext uri="{FF2B5EF4-FFF2-40B4-BE49-F238E27FC236}">
                  <a16:creationId xmlns:a16="http://schemas.microsoft.com/office/drawing/2014/main" id="{79500025-79BD-4569-BD73-B58EED7F12A5}"/>
                </a:ext>
              </a:extLst>
            </p:cNvPr>
            <p:cNvSpPr/>
            <p:nvPr/>
          </p:nvSpPr>
          <p:spPr>
            <a:xfrm>
              <a:off x="5091228" y="4701032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am going.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0;p6">
              <a:extLst>
                <a:ext uri="{FF2B5EF4-FFF2-40B4-BE49-F238E27FC236}">
                  <a16:creationId xmlns:a16="http://schemas.microsoft.com/office/drawing/2014/main" id="{011D0CED-67DC-43CF-B2B0-B485C257C0CF}"/>
                </a:ext>
              </a:extLst>
            </p:cNvPr>
            <p:cNvSpPr/>
            <p:nvPr/>
          </p:nvSpPr>
          <p:spPr>
            <a:xfrm>
              <a:off x="5863419" y="4234649"/>
              <a:ext cx="519626" cy="415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201;p6">
              <a:extLst>
                <a:ext uri="{FF2B5EF4-FFF2-40B4-BE49-F238E27FC236}">
                  <a16:creationId xmlns:a16="http://schemas.microsoft.com/office/drawing/2014/main" id="{C2398CC0-3056-43BA-9C35-C5D6CD8526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8774" y="3334680"/>
              <a:ext cx="2748763" cy="1716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95;p6">
              <a:extLst>
                <a:ext uri="{FF2B5EF4-FFF2-40B4-BE49-F238E27FC236}">
                  <a16:creationId xmlns:a16="http://schemas.microsoft.com/office/drawing/2014/main" id="{35365330-C4BD-4485-8A93-4117F89B0E11}"/>
                </a:ext>
              </a:extLst>
            </p:cNvPr>
            <p:cNvSpPr txBox="1"/>
            <p:nvPr/>
          </p:nvSpPr>
          <p:spPr>
            <a:xfrm>
              <a:off x="1166949" y="3003067"/>
              <a:ext cx="350401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 err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DodecaDialogue</a:t>
              </a:r>
              <a:r>
                <a:rPr lang="en-US" altLang="ko-KR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챗봇</a:t>
              </a: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모델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7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104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7222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48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416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 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8EE273-F115-4D96-BF8B-81CF7B28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30" y="2115264"/>
            <a:ext cx="3891902" cy="21180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FED7A-98F7-4BD4-9A50-B9F0D9D0B6C4}"/>
                  </a:ext>
                </a:extLst>
              </p:cNvPr>
              <p:cNvSpPr txBox="1"/>
              <p:nvPr/>
            </p:nvSpPr>
            <p:spPr>
              <a:xfrm>
                <a:off x="160949" y="3135445"/>
                <a:ext cx="4672832" cy="216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Finding model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𝐶𝐻𝐴𝑇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𝐶𝐻𝐴𝑇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en-US" altLang="ko-KR" sz="14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60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FED7A-98F7-4BD4-9A50-B9F0D9D0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9" y="3135445"/>
                <a:ext cx="4672832" cy="216450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3C4E6B-8ACD-4A15-A4DA-0EF04797C624}"/>
              </a:ext>
            </a:extLst>
          </p:cNvPr>
          <p:cNvCxnSpPr>
            <a:cxnSpLocks/>
          </p:cNvCxnSpPr>
          <p:nvPr/>
        </p:nvCxnSpPr>
        <p:spPr>
          <a:xfrm flipH="1">
            <a:off x="3294530" y="4109920"/>
            <a:ext cx="46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호 41">
            <a:extLst>
              <a:ext uri="{FF2B5EF4-FFF2-40B4-BE49-F238E27FC236}">
                <a16:creationId xmlns:a16="http://schemas.microsoft.com/office/drawing/2014/main" id="{C7B87AC5-B526-4597-9FEB-BB97DD7D5480}"/>
              </a:ext>
            </a:extLst>
          </p:cNvPr>
          <p:cNvSpPr/>
          <p:nvPr/>
        </p:nvSpPr>
        <p:spPr>
          <a:xfrm>
            <a:off x="3450602" y="2225848"/>
            <a:ext cx="722234" cy="1274921"/>
          </a:xfrm>
          <a:prstGeom prst="arc">
            <a:avLst>
              <a:gd name="adj1" fmla="val 5828347"/>
              <a:gd name="adj2" fmla="val 15718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5DAA72-FCCF-4A53-8379-2BD93B1EB661}"/>
              </a:ext>
            </a:extLst>
          </p:cNvPr>
          <p:cNvCxnSpPr>
            <a:cxnSpLocks/>
          </p:cNvCxnSpPr>
          <p:nvPr/>
        </p:nvCxnSpPr>
        <p:spPr>
          <a:xfrm flipH="1">
            <a:off x="3247336" y="2878429"/>
            <a:ext cx="20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EB7E6-1C02-4D85-9A0F-7BB5386FF277}"/>
                  </a:ext>
                </a:extLst>
              </p:cNvPr>
              <p:cNvSpPr txBox="1"/>
              <p:nvPr/>
            </p:nvSpPr>
            <p:spPr>
              <a:xfrm>
                <a:off x="160949" y="2219250"/>
                <a:ext cx="31613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en-US" altLang="ko-KR" sz="1600" dirty="0" err="1"/>
                  <a:t>ChatBot</a:t>
                </a:r>
                <a:r>
                  <a:rPr lang="en-US" altLang="ko-KR" sz="1600" dirty="0"/>
                  <a:t> definition</a:t>
                </a:r>
                <a:endParaRPr lang="ko-KR" altLang="en-US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Given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endParaRPr lang="en-US" altLang="ko-KR" sz="1600" b="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EB7E6-1C02-4D85-9A0F-7BB5386F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9" y="2219250"/>
                <a:ext cx="3161302" cy="1077218"/>
              </a:xfrm>
              <a:prstGeom prst="rect">
                <a:avLst/>
              </a:prstGeom>
              <a:blipFill>
                <a:blip r:embed="rId4"/>
                <a:stretch>
                  <a:fillRect l="-963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76AA8927-48F7-4A45-8ACF-5979A96EE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630" y="4266187"/>
            <a:ext cx="1675418" cy="19207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E1346F-1642-4068-8EFC-4A9BF18AC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048" y="4255069"/>
            <a:ext cx="2216484" cy="21431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E7F342D-4A46-4388-AB8D-BD934F145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631" y="4233242"/>
            <a:ext cx="3891902" cy="46224"/>
          </a:xfrm>
          <a:prstGeom prst="rect">
            <a:avLst/>
          </a:prstGeom>
        </p:spPr>
      </p:pic>
      <p:sp>
        <p:nvSpPr>
          <p:cNvPr id="60" name="원호 59">
            <a:extLst>
              <a:ext uri="{FF2B5EF4-FFF2-40B4-BE49-F238E27FC236}">
                <a16:creationId xmlns:a16="http://schemas.microsoft.com/office/drawing/2014/main" id="{BBA091FB-241F-4757-8BEE-8B51C2F71329}"/>
              </a:ext>
            </a:extLst>
          </p:cNvPr>
          <p:cNvSpPr/>
          <p:nvPr/>
        </p:nvSpPr>
        <p:spPr>
          <a:xfrm>
            <a:off x="7527234" y="3526527"/>
            <a:ext cx="278598" cy="384287"/>
          </a:xfrm>
          <a:prstGeom prst="arc">
            <a:avLst>
              <a:gd name="adj1" fmla="val 16200000"/>
              <a:gd name="adj2" fmla="val 5193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054836-2C6E-44E2-880B-A98AC0358554}"/>
              </a:ext>
            </a:extLst>
          </p:cNvPr>
          <p:cNvCxnSpPr>
            <a:cxnSpLocks/>
          </p:cNvCxnSpPr>
          <p:nvPr/>
        </p:nvCxnSpPr>
        <p:spPr>
          <a:xfrm>
            <a:off x="7805832" y="3718670"/>
            <a:ext cx="20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4E9693-7A89-457E-9227-55DEDD9FE003}"/>
              </a:ext>
            </a:extLst>
          </p:cNvPr>
          <p:cNvSpPr txBox="1"/>
          <p:nvPr/>
        </p:nvSpPr>
        <p:spPr>
          <a:xfrm>
            <a:off x="1200917" y="4288983"/>
            <a:ext cx="30198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37BCA9-D200-478D-A36E-957207B0D782}"/>
                  </a:ext>
                </a:extLst>
              </p:cNvPr>
              <p:cNvSpPr txBox="1"/>
              <p:nvPr/>
            </p:nvSpPr>
            <p:spPr>
              <a:xfrm>
                <a:off x="7981614" y="2139954"/>
                <a:ext cx="4265799" cy="284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2. Error correction model definition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Given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which is generated by </a:t>
                </a:r>
                <a:r>
                  <a:rPr lang="en-US" altLang="ko-KR" sz="1600" dirty="0" err="1"/>
                  <a:t>ChatBot</a:t>
                </a:r>
                <a:r>
                  <a:rPr lang="en-US" altLang="ko-KR" sz="1600" dirty="0"/>
                  <a:t> model f,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Find model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𝑐𝑜𝑟𝑟𝑒𝑐𝑡𝑖𝑜𝑛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𝑐𝑜𝑟𝑟𝑒𝑐𝑡𝑖𝑜𝑛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37BCA9-D200-478D-A36E-957207B0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614" y="2139954"/>
                <a:ext cx="4265799" cy="2840073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A85D1D-34BF-45BD-B2E3-A369AABA0DA2}"/>
              </a:ext>
            </a:extLst>
          </p:cNvPr>
          <p:cNvCxnSpPr/>
          <p:nvPr/>
        </p:nvCxnSpPr>
        <p:spPr>
          <a:xfrm>
            <a:off x="3610405" y="4502098"/>
            <a:ext cx="0" cy="68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C48C5F4-4602-403A-B920-16A2A87299FE}"/>
              </a:ext>
            </a:extLst>
          </p:cNvPr>
          <p:cNvCxnSpPr/>
          <p:nvPr/>
        </p:nvCxnSpPr>
        <p:spPr>
          <a:xfrm>
            <a:off x="3610405" y="5191432"/>
            <a:ext cx="2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390AED-B471-4F48-AD72-2102701E1D17}"/>
                  </a:ext>
                </a:extLst>
              </p:cNvPr>
              <p:cNvSpPr txBox="1"/>
              <p:nvPr/>
            </p:nvSpPr>
            <p:spPr>
              <a:xfrm>
                <a:off x="3959010" y="4762487"/>
                <a:ext cx="6317666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3. Word extraction model definition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Given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400" dirty="0"/>
                  <a:t>using </a:t>
                </a:r>
                <a:r>
                  <a:rPr lang="en-US" altLang="ko-KR" sz="1400" dirty="0" err="1"/>
                  <a:t>ChatBot</a:t>
                </a:r>
                <a:r>
                  <a:rPr lang="en-US" altLang="ko-KR" sz="1400" dirty="0"/>
                  <a:t> model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400" dirty="0"/>
                  <a:t>, predict next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By using pre-trained POS tagging model, get NN(noun) or VB(verb)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390AED-B471-4F48-AD72-2102701E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10" y="4762487"/>
                <a:ext cx="6317666" cy="1261884"/>
              </a:xfrm>
              <a:prstGeom prst="rect">
                <a:avLst/>
              </a:prstGeom>
              <a:blipFill>
                <a:blip r:embed="rId9"/>
                <a:stretch>
                  <a:fillRect l="-482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104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7222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48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416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 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E9693-7A89-457E-9227-55DEDD9FE003}"/>
              </a:ext>
            </a:extLst>
          </p:cNvPr>
          <p:cNvSpPr txBox="1"/>
          <p:nvPr/>
        </p:nvSpPr>
        <p:spPr>
          <a:xfrm>
            <a:off x="1200917" y="4288983"/>
            <a:ext cx="30198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64556A-016B-44F9-93BE-6F3F960F3155}"/>
              </a:ext>
            </a:extLst>
          </p:cNvPr>
          <p:cNvSpPr/>
          <p:nvPr/>
        </p:nvSpPr>
        <p:spPr>
          <a:xfrm>
            <a:off x="9761687" y="1792293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Correction Model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78543C-B295-4C01-BF88-594642D58279}"/>
              </a:ext>
            </a:extLst>
          </p:cNvPr>
          <p:cNvSpPr/>
          <p:nvPr/>
        </p:nvSpPr>
        <p:spPr>
          <a:xfrm>
            <a:off x="9761687" y="2702474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Model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BAD5E8-572B-4AC5-9F2B-54C4FB701C4F}"/>
              </a:ext>
            </a:extLst>
          </p:cNvPr>
          <p:cNvSpPr/>
          <p:nvPr/>
        </p:nvSpPr>
        <p:spPr>
          <a:xfrm>
            <a:off x="9779014" y="4016606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Model2</a:t>
            </a:r>
            <a:endParaRPr lang="ko-KR" altLang="en-US" dirty="0"/>
          </a:p>
        </p:txBody>
      </p:sp>
      <p:pic>
        <p:nvPicPr>
          <p:cNvPr id="5" name="그래픽 4" descr="남자 단색으로 채워진">
            <a:extLst>
              <a:ext uri="{FF2B5EF4-FFF2-40B4-BE49-F238E27FC236}">
                <a16:creationId xmlns:a16="http://schemas.microsoft.com/office/drawing/2014/main" id="{373124F3-9813-4018-A194-1C2465DBF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1895" y="3091278"/>
            <a:ext cx="2775055" cy="2775055"/>
          </a:xfrm>
          <a:prstGeom prst="rect">
            <a:avLst/>
          </a:prstGeom>
        </p:spPr>
      </p:pic>
      <p:pic>
        <p:nvPicPr>
          <p:cNvPr id="11" name="그래픽 10" descr="컴퓨터 윤곽선">
            <a:extLst>
              <a:ext uri="{FF2B5EF4-FFF2-40B4-BE49-F238E27FC236}">
                <a16:creationId xmlns:a16="http://schemas.microsoft.com/office/drawing/2014/main" id="{1359510B-20FC-4974-8CDC-D3FCF40F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9873" y="3676321"/>
            <a:ext cx="1717766" cy="171776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5E70B0-1E05-4F34-8D1E-8779D8BAE165}"/>
              </a:ext>
            </a:extLst>
          </p:cNvPr>
          <p:cNvGrpSpPr/>
          <p:nvPr/>
        </p:nvGrpSpPr>
        <p:grpSpPr>
          <a:xfrm>
            <a:off x="2023368" y="2396774"/>
            <a:ext cx="3105687" cy="838901"/>
            <a:chOff x="2874186" y="3696303"/>
            <a:chExt cx="3105687" cy="83890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EB7448-1922-4B6E-BAD1-6F4FE7DD33A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987040" y="4535204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FF2134-60CA-4E92-83DB-C916F25A4BB8}"/>
                </a:ext>
              </a:extLst>
            </p:cNvPr>
            <p:cNvSpPr txBox="1"/>
            <p:nvPr/>
          </p:nvSpPr>
          <p:spPr>
            <a:xfrm>
              <a:off x="2874186" y="3696303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dirty="0"/>
                <a:t>사용자 발화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81BD0B-40A2-492F-8F2C-2FC68AD82C8A}"/>
                </a:ext>
              </a:extLst>
            </p:cNvPr>
            <p:cNvSpPr txBox="1"/>
            <p:nvPr/>
          </p:nvSpPr>
          <p:spPr>
            <a:xfrm>
              <a:off x="2874186" y="4104316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</a:t>
              </a:r>
              <a:r>
                <a:rPr lang="en-US" altLang="ko-KR" dirty="0" err="1"/>
                <a:t>Helo</a:t>
              </a:r>
              <a:r>
                <a:rPr lang="en-US" altLang="ko-KR" dirty="0"/>
                <a:t>?”</a:t>
              </a:r>
              <a:endParaRPr lang="ko-KR" altLang="en-US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7856B0-8C0E-41DF-85A6-701C93C7B5C9}"/>
              </a:ext>
            </a:extLst>
          </p:cNvPr>
          <p:cNvCxnSpPr>
            <a:cxnSpLocks/>
          </p:cNvCxnSpPr>
          <p:nvPr/>
        </p:nvCxnSpPr>
        <p:spPr>
          <a:xfrm flipV="1">
            <a:off x="7725920" y="2214235"/>
            <a:ext cx="1983689" cy="178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75500F-D0F8-4ED8-BABB-E20128260B0D}"/>
              </a:ext>
            </a:extLst>
          </p:cNvPr>
          <p:cNvGrpSpPr/>
          <p:nvPr/>
        </p:nvGrpSpPr>
        <p:grpSpPr>
          <a:xfrm>
            <a:off x="2136222" y="3382226"/>
            <a:ext cx="2992833" cy="820062"/>
            <a:chOff x="2136222" y="3514204"/>
            <a:chExt cx="2992833" cy="82006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6EB6E22-B647-4544-9B90-D18D09304D25}"/>
                </a:ext>
              </a:extLst>
            </p:cNvPr>
            <p:cNvCxnSpPr/>
            <p:nvPr/>
          </p:nvCxnSpPr>
          <p:spPr>
            <a:xfrm>
              <a:off x="2136222" y="4334266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24DAD4-F05E-48FA-9429-775CD5215DBA}"/>
                </a:ext>
              </a:extLst>
            </p:cNvPr>
            <p:cNvSpPr txBox="1"/>
            <p:nvPr/>
          </p:nvSpPr>
          <p:spPr>
            <a:xfrm>
              <a:off x="3299441" y="3514204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2"/>
              </a:pPr>
              <a:r>
                <a:rPr lang="ko-KR" altLang="en-US" dirty="0"/>
                <a:t>문법교정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838BA-8971-4B13-83B8-658EB3665217}"/>
                </a:ext>
              </a:extLst>
            </p:cNvPr>
            <p:cNvSpPr txBox="1"/>
            <p:nvPr/>
          </p:nvSpPr>
          <p:spPr>
            <a:xfrm>
              <a:off x="3217085" y="3923869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“Hello?”</a:t>
              </a:r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7408636-03F8-450F-A5FE-47C23E2B1ED1}"/>
              </a:ext>
            </a:extLst>
          </p:cNvPr>
          <p:cNvSpPr txBox="1"/>
          <p:nvPr/>
        </p:nvSpPr>
        <p:spPr>
          <a:xfrm rot="19023371">
            <a:off x="7300096" y="2900898"/>
            <a:ext cx="18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2"/>
            </a:pPr>
            <a:r>
              <a:rPr lang="ko-KR" altLang="en-US" dirty="0"/>
              <a:t>문법교정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91B79-D7EA-4030-AE8E-D89032986898}"/>
              </a:ext>
            </a:extLst>
          </p:cNvPr>
          <p:cNvCxnSpPr>
            <a:cxnSpLocks/>
          </p:cNvCxnSpPr>
          <p:nvPr/>
        </p:nvCxnSpPr>
        <p:spPr>
          <a:xfrm flipV="1">
            <a:off x="7713164" y="2066156"/>
            <a:ext cx="1996445" cy="1808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96957E-D475-4CD1-985D-F98709E6BE5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814821" y="3094858"/>
            <a:ext cx="1946866" cy="1241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46F052-3E9E-419E-B98B-44690FB8A90A}"/>
              </a:ext>
            </a:extLst>
          </p:cNvPr>
          <p:cNvCxnSpPr>
            <a:cxnSpLocks/>
          </p:cNvCxnSpPr>
          <p:nvPr/>
        </p:nvCxnSpPr>
        <p:spPr>
          <a:xfrm flipV="1">
            <a:off x="7782559" y="3049055"/>
            <a:ext cx="1896663" cy="1200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1ABA90-5104-431C-A1A9-1B728E75FD4D}"/>
              </a:ext>
            </a:extLst>
          </p:cNvPr>
          <p:cNvSpPr txBox="1"/>
          <p:nvPr/>
        </p:nvSpPr>
        <p:spPr>
          <a:xfrm rot="19569130">
            <a:off x="7694951" y="3371272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3"/>
            </a:pPr>
            <a:r>
              <a:rPr lang="ko-KR" altLang="en-US" dirty="0" err="1"/>
              <a:t>챗봇</a:t>
            </a:r>
            <a:r>
              <a:rPr lang="ko-KR" altLang="en-US" dirty="0"/>
              <a:t> 응답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A61700-A5D1-4B72-8D81-BA451867FF01}"/>
              </a:ext>
            </a:extLst>
          </p:cNvPr>
          <p:cNvGrpSpPr/>
          <p:nvPr/>
        </p:nvGrpSpPr>
        <p:grpSpPr>
          <a:xfrm>
            <a:off x="1817222" y="4381997"/>
            <a:ext cx="3659751" cy="820062"/>
            <a:chOff x="1817223" y="3514204"/>
            <a:chExt cx="3659751" cy="820062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64265E7-03C8-4440-B8A3-492E76241F7A}"/>
                </a:ext>
              </a:extLst>
            </p:cNvPr>
            <p:cNvCxnSpPr/>
            <p:nvPr/>
          </p:nvCxnSpPr>
          <p:spPr>
            <a:xfrm>
              <a:off x="2136222" y="4334266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DA0DF0-5489-4CA6-A332-F8517F5D68A3}"/>
                </a:ext>
              </a:extLst>
            </p:cNvPr>
            <p:cNvSpPr txBox="1"/>
            <p:nvPr/>
          </p:nvSpPr>
          <p:spPr>
            <a:xfrm>
              <a:off x="3299441" y="3514204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3"/>
              </a:pPr>
              <a:r>
                <a:rPr lang="ko-KR" altLang="en-US" dirty="0" err="1"/>
                <a:t>챗봇</a:t>
              </a:r>
              <a:r>
                <a:rPr lang="ko-KR" altLang="en-US" dirty="0"/>
                <a:t> 응답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770D06-DC5C-4BC1-8FB1-7B5A25512BD8}"/>
                </a:ext>
              </a:extLst>
            </p:cNvPr>
            <p:cNvSpPr txBox="1"/>
            <p:nvPr/>
          </p:nvSpPr>
          <p:spPr>
            <a:xfrm>
              <a:off x="1817223" y="3923869"/>
              <a:ext cx="365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“Hi. What did you have for lunch?”</a:t>
              </a:r>
              <a:endParaRPr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7F3373D-4AFD-43A4-80E3-288CEEBBD376}"/>
              </a:ext>
            </a:extLst>
          </p:cNvPr>
          <p:cNvGrpSpPr/>
          <p:nvPr/>
        </p:nvGrpSpPr>
        <p:grpSpPr>
          <a:xfrm>
            <a:off x="1482250" y="5418235"/>
            <a:ext cx="3661263" cy="1018025"/>
            <a:chOff x="1482251" y="3514204"/>
            <a:chExt cx="3661263" cy="1018025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124EEFD-0874-4661-9CBB-EA4FF90C929A}"/>
                </a:ext>
              </a:extLst>
            </p:cNvPr>
            <p:cNvCxnSpPr/>
            <p:nvPr/>
          </p:nvCxnSpPr>
          <p:spPr>
            <a:xfrm>
              <a:off x="2150681" y="4532229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889112-EA00-4EC8-9D29-20798F0F6D45}"/>
                </a:ext>
              </a:extLst>
            </p:cNvPr>
            <p:cNvSpPr txBox="1"/>
            <p:nvPr/>
          </p:nvSpPr>
          <p:spPr>
            <a:xfrm>
              <a:off x="2912883" y="3514204"/>
              <a:ext cx="21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5"/>
              </a:pPr>
              <a:r>
                <a:rPr lang="ko-KR" altLang="en-US" dirty="0"/>
                <a:t>다음 발화 </a:t>
              </a:r>
              <a:r>
                <a:rPr lang="ko-KR" altLang="en-US" dirty="0" err="1"/>
                <a:t>제시어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CC6B97-1AFA-47D4-BA75-73FC1A3E9730}"/>
                </a:ext>
              </a:extLst>
            </p:cNvPr>
            <p:cNvSpPr txBox="1"/>
            <p:nvPr/>
          </p:nvSpPr>
          <p:spPr>
            <a:xfrm>
              <a:off x="1482251" y="3838676"/>
              <a:ext cx="3659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Use “Burger” and “Brownie” in your next utterance</a:t>
              </a:r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101731-AFC5-46CB-9316-20829FCE53FE}"/>
              </a:ext>
            </a:extLst>
          </p:cNvPr>
          <p:cNvSpPr/>
          <p:nvPr/>
        </p:nvSpPr>
        <p:spPr>
          <a:xfrm>
            <a:off x="9761687" y="5561193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Extraction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6B4666-60F9-462D-BD84-CA01E5684E41}"/>
              </a:ext>
            </a:extLst>
          </p:cNvPr>
          <p:cNvCxnSpPr>
            <a:cxnSpLocks/>
          </p:cNvCxnSpPr>
          <p:nvPr/>
        </p:nvCxnSpPr>
        <p:spPr>
          <a:xfrm>
            <a:off x="10614581" y="4791662"/>
            <a:ext cx="0" cy="73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FB1AE8-3813-4719-B946-2FE93DE658DB}"/>
              </a:ext>
            </a:extLst>
          </p:cNvPr>
          <p:cNvCxnSpPr>
            <a:cxnSpLocks/>
          </p:cNvCxnSpPr>
          <p:nvPr/>
        </p:nvCxnSpPr>
        <p:spPr>
          <a:xfrm>
            <a:off x="7466029" y="5071621"/>
            <a:ext cx="2281286" cy="1027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60336F2-29D5-467D-A975-685B060FD452}"/>
              </a:ext>
            </a:extLst>
          </p:cNvPr>
          <p:cNvSpPr txBox="1"/>
          <p:nvPr/>
        </p:nvSpPr>
        <p:spPr>
          <a:xfrm rot="1446519">
            <a:off x="7488605" y="5198391"/>
            <a:ext cx="22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5"/>
            </a:pPr>
            <a:r>
              <a:rPr lang="ko-KR" altLang="en-US" dirty="0"/>
              <a:t>다음 발화 </a:t>
            </a:r>
            <a:r>
              <a:rPr lang="ko-KR" altLang="en-US" dirty="0" err="1"/>
              <a:t>제시어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570CEF-1EAA-41AD-9F13-30733589CB36}"/>
              </a:ext>
            </a:extLst>
          </p:cNvPr>
          <p:cNvSpPr txBox="1"/>
          <p:nvPr/>
        </p:nvSpPr>
        <p:spPr>
          <a:xfrm>
            <a:off x="10374778" y="4759299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4"/>
            </a:pPr>
            <a:r>
              <a:rPr lang="ko-KR" altLang="en-US" dirty="0" err="1"/>
              <a:t>챗봇</a:t>
            </a:r>
            <a:r>
              <a:rPr lang="ko-KR" altLang="en-US" dirty="0"/>
              <a:t> 발화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0B372C-4594-4458-9F0B-F562E815F0F0}"/>
              </a:ext>
            </a:extLst>
          </p:cNvPr>
          <p:cNvSpPr txBox="1"/>
          <p:nvPr/>
        </p:nvSpPr>
        <p:spPr>
          <a:xfrm>
            <a:off x="10374778" y="5068485"/>
            <a:ext cx="170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“I had a burger </a:t>
            </a:r>
          </a:p>
          <a:p>
            <a:pPr algn="r"/>
            <a:r>
              <a:rPr lang="en-US" altLang="ko-KR" sz="1200" dirty="0"/>
              <a:t>and a brownie.”</a:t>
            </a:r>
            <a:endParaRPr lang="ko-KR" altLang="en-US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B69DE5D-3ECE-4699-AEB7-60E4053E5653}"/>
              </a:ext>
            </a:extLst>
          </p:cNvPr>
          <p:cNvCxnSpPr>
            <a:cxnSpLocks/>
          </p:cNvCxnSpPr>
          <p:nvPr/>
        </p:nvCxnSpPr>
        <p:spPr>
          <a:xfrm flipV="1">
            <a:off x="10569459" y="3494192"/>
            <a:ext cx="0" cy="5224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9548D9-2355-48B4-9725-572D6814237D}"/>
              </a:ext>
            </a:extLst>
          </p:cNvPr>
          <p:cNvSpPr txBox="1"/>
          <p:nvPr/>
        </p:nvSpPr>
        <p:spPr>
          <a:xfrm>
            <a:off x="10270846" y="3570424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3"/>
            </a:pPr>
            <a:r>
              <a:rPr lang="ko-KR" altLang="en-US" dirty="0" err="1"/>
              <a:t>챗봇</a:t>
            </a:r>
            <a:r>
              <a:rPr lang="ko-KR" altLang="en-US" dirty="0"/>
              <a:t> 응답</a:t>
            </a:r>
          </a:p>
        </p:txBody>
      </p:sp>
    </p:spTree>
    <p:extLst>
      <p:ext uri="{BB962C8B-B14F-4D97-AF65-F5344CB8AC3E}">
        <p14:creationId xmlns:p14="http://schemas.microsoft.com/office/powerpoint/2010/main" val="30001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챗봇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</a:t>
            </a:r>
            <a:r>
              <a:rPr lang="en-US" altLang="ko-KR" sz="1400" dirty="0" err="1">
                <a:solidFill>
                  <a:schemeClr val="accent4"/>
                </a:solidFill>
              </a:rPr>
              <a:t>ChatBot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283F4-E8DC-4F3C-A305-5A3C4072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5" y="2963366"/>
            <a:ext cx="3509423" cy="2433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D66BA0-9E71-42A1-8E80-6FC0DBF7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75" y="2963366"/>
            <a:ext cx="3678720" cy="2527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141585" y="5566676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fine-tuned on convai2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4110175" y="5566677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with no fine-tuning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E7455-46A1-4CCF-90A9-B543DC27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89" y="2963366"/>
            <a:ext cx="3801153" cy="25685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8091257" y="5597157"/>
            <a:ext cx="37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fine-tuned on wizard of </a:t>
            </a:r>
            <a:r>
              <a:rPr lang="en-US" altLang="ko-KR" dirty="0" err="1"/>
              <a:t>wikipedia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141585" y="2261366"/>
            <a:ext cx="107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ParlAI</a:t>
            </a:r>
            <a:r>
              <a:rPr lang="en-US" altLang="ko-KR" dirty="0"/>
              <a:t>        chatbot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77DF2-03EA-4C03-9FFE-053F0964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7" y="2233085"/>
            <a:ext cx="425894" cy="4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Implementing Error Correction model with JFLEG 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9766F0-6374-41F7-BD2D-14842811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5" y="3356330"/>
            <a:ext cx="2942856" cy="1278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90BAC-798E-44F2-A80D-E75A4DCA157E}"/>
              </a:ext>
            </a:extLst>
          </p:cNvPr>
          <p:cNvSpPr txBox="1"/>
          <p:nvPr/>
        </p:nvSpPr>
        <p:spPr>
          <a:xfrm>
            <a:off x="792424" y="4807974"/>
            <a:ext cx="3118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in JFLEG</a:t>
            </a:r>
          </a:p>
          <a:p>
            <a:r>
              <a:rPr lang="en-US" altLang="ko-KR" dirty="0"/>
              <a:t>-&gt;</a:t>
            </a:r>
            <a:r>
              <a:rPr lang="en-US" altLang="ko-KR" sz="1400" dirty="0"/>
              <a:t>each instances contains </a:t>
            </a:r>
          </a:p>
          <a:p>
            <a:r>
              <a:rPr lang="en-US" altLang="ko-KR" sz="1400" dirty="0"/>
              <a:t>1. one source sentence </a:t>
            </a:r>
          </a:p>
          <a:p>
            <a:r>
              <a:rPr lang="en-US" altLang="ko-KR" sz="1400" dirty="0"/>
              <a:t>2. four corrections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9C6F5-FD67-41BF-95FE-25EE751B39AB}"/>
              </a:ext>
            </a:extLst>
          </p:cNvPr>
          <p:cNvSpPr txBox="1"/>
          <p:nvPr/>
        </p:nvSpPr>
        <p:spPr>
          <a:xfrm>
            <a:off x="212376" y="2377440"/>
            <a:ext cx="1131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Summary: </a:t>
            </a:r>
            <a:r>
              <a:rPr lang="en-US" altLang="ko-KR" sz="1200" dirty="0"/>
              <a:t>It is a gold standard benchmark for GEC(Grammatical Error Correction) with respect to fluency as well as grammaticality.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3B3314-60CE-4F8B-B81B-AB30C15B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0" y="2877357"/>
            <a:ext cx="7224743" cy="6927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13E7CF-5A15-4C15-B113-16448D0B649A}"/>
              </a:ext>
            </a:extLst>
          </p:cNvPr>
          <p:cNvSpPr txBox="1"/>
          <p:nvPr/>
        </p:nvSpPr>
        <p:spPr>
          <a:xfrm>
            <a:off x="4552430" y="3609989"/>
            <a:ext cx="443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Pre-processing JFLEG Dataset to csv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207A02-D2A3-4EA5-8481-08FCD536A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30" y="4115402"/>
            <a:ext cx="3771900" cy="16144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80E29A-0024-4BC7-9FEE-155D7B932343}"/>
              </a:ext>
            </a:extLst>
          </p:cNvPr>
          <p:cNvSpPr txBox="1"/>
          <p:nvPr/>
        </p:nvSpPr>
        <p:spPr>
          <a:xfrm>
            <a:off x="4505284" y="5775168"/>
            <a:ext cx="349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Tokenizing data example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B953A-0F01-474F-A847-CCB0C8B76412}"/>
              </a:ext>
            </a:extLst>
          </p:cNvPr>
          <p:cNvSpPr txBox="1"/>
          <p:nvPr/>
        </p:nvSpPr>
        <p:spPr>
          <a:xfrm>
            <a:off x="7483345" y="5782268"/>
            <a:ext cx="470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Why change pad token? 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E2D1C9-B975-4647-9AF9-239C62B2A7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" b="7340"/>
          <a:stretch/>
        </p:blipFill>
        <p:spPr>
          <a:xfrm>
            <a:off x="4552430" y="6184348"/>
            <a:ext cx="6449867" cy="5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5480116" y="4639679"/>
            <a:ext cx="393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step in  </a:t>
            </a:r>
            <a:r>
              <a:rPr lang="en-US" altLang="ko-KR" sz="1400" dirty="0" err="1"/>
              <a:t>bert</a:t>
            </a:r>
            <a:r>
              <a:rPr lang="en-US" altLang="ko-KR" sz="1400" dirty="0"/>
              <a:t> encoder-decoder model 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9386242" y="4613606"/>
            <a:ext cx="291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step in Bart model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5881657" y="5906517"/>
            <a:ext cx="5568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    Training step in T5 model</a:t>
            </a:r>
          </a:p>
          <a:p>
            <a:r>
              <a:rPr lang="en-US" altLang="ko-KR" sz="1400" dirty="0"/>
              <a:t>(Since </a:t>
            </a:r>
            <a:r>
              <a:rPr lang="en-US" altLang="ko-KR" sz="1400" dirty="0" err="1"/>
              <a:t>HappyTransformer</a:t>
            </a:r>
            <a:r>
              <a:rPr lang="en-US" altLang="ko-KR" sz="1400" dirty="0"/>
              <a:t> is a package build on top of </a:t>
            </a:r>
            <a:r>
              <a:rPr lang="en-US" altLang="ko-KR" sz="1400" dirty="0" err="1"/>
              <a:t>HuggingFace</a:t>
            </a:r>
            <a:r>
              <a:rPr lang="en-US" altLang="ko-KR" sz="1400" dirty="0"/>
              <a:t>, it doesn’t need any specific training loop)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Implementing Error Correction model with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Encoder Decoder model using </a:t>
            </a:r>
            <a:r>
              <a:rPr lang="en-US" altLang="ko-KR" dirty="0" err="1"/>
              <a:t>Huggingface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Bart model using </a:t>
            </a:r>
            <a:r>
              <a:rPr lang="en-US" altLang="ko-KR" dirty="0" err="1"/>
              <a:t>Huggingface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T5 model using </a:t>
            </a:r>
            <a:r>
              <a:rPr lang="en-US" altLang="ko-KR" dirty="0" err="1"/>
              <a:t>HappyTransformer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4A9105-504D-4B5D-A8B4-B2AF1772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20" y="2276136"/>
            <a:ext cx="416796" cy="342247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ACCC442-25FC-4FD3-BD93-3599B306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39" y="1731270"/>
            <a:ext cx="2032086" cy="2868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04D8F1-4152-4536-8175-5BF006D1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37" y="2661080"/>
            <a:ext cx="416796" cy="3422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D5621C-CCC9-4693-87B6-46D9D719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186" y="2957908"/>
            <a:ext cx="551554" cy="47109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915D266-A935-44E6-9C3F-9F0920ABB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675" y="1749204"/>
            <a:ext cx="2042348" cy="2832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27CD76-AEE3-4A82-B3A1-F1CBE8525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155" y="5164755"/>
            <a:ext cx="4204670" cy="7156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D4172C-12DE-43AC-973E-1F47112FB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06" y="3598466"/>
            <a:ext cx="4552152" cy="24076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0C20B3-02E1-41F1-BC59-26A8791F7B4A}"/>
              </a:ext>
            </a:extLst>
          </p:cNvPr>
          <p:cNvSpPr txBox="1"/>
          <p:nvPr/>
        </p:nvSpPr>
        <p:spPr>
          <a:xfrm>
            <a:off x="409206" y="6135329"/>
            <a:ext cx="45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loop example for Bart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2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Implementing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253767" y="4139151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</a:t>
            </a:r>
          </a:p>
          <a:p>
            <a:r>
              <a:rPr lang="en-US" altLang="ko-KR" dirty="0" err="1"/>
              <a:t>bert</a:t>
            </a:r>
            <a:r>
              <a:rPr lang="en-US" altLang="ko-KR" dirty="0"/>
              <a:t> encoder-decoder model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4495049" y="4231484"/>
            <a:ext cx="244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Bart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8203294" y="4231484"/>
            <a:ext cx="295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T5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Validation loss: T5 model &lt; Bart model &lt; </a:t>
            </a:r>
            <a:r>
              <a:rPr lang="en-US" altLang="ko-KR" dirty="0" err="1"/>
              <a:t>bert</a:t>
            </a:r>
            <a:r>
              <a:rPr lang="en-US" altLang="ko-KR" dirty="0"/>
              <a:t> encoder-decoder 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E907E-FE7C-48B0-B234-2A94ED52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45" y="3482662"/>
            <a:ext cx="3373908" cy="474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93C4E-A3F8-438A-8063-E6AE6342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" y="3477374"/>
            <a:ext cx="3152028" cy="424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D87534-655C-4C87-B0BC-60D91BF1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902" y="3477374"/>
            <a:ext cx="2781861" cy="4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725</Words>
  <Application>Microsoft Macintosh PowerPoint</Application>
  <PresentationFormat>와이드스크린</PresentationFormat>
  <Paragraphs>166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나눔스퀘어라운드 Regular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문승준</cp:lastModifiedBy>
  <cp:revision>129</cp:revision>
  <dcterms:created xsi:type="dcterms:W3CDTF">2015-07-07T04:48:58Z</dcterms:created>
  <dcterms:modified xsi:type="dcterms:W3CDTF">2021-10-28T06:54:19Z</dcterms:modified>
</cp:coreProperties>
</file>