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86761-2BB2-4FC2-BF39-7A27BEBD473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FD27A42-8DF3-41D5-90FB-4D75B9BF5AFB}">
      <dgm:prSet phldrT="[텍스트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tx1"/>
              </a:solidFill>
            </a:rPr>
            <a:t>3*3 </a:t>
          </a:r>
          <a:r>
            <a:rPr lang="ko-KR" altLang="en-US" sz="1600" dirty="0" err="1">
              <a:solidFill>
                <a:schemeClr val="tx1"/>
              </a:solidFill>
            </a:rPr>
            <a:t>합성곱</a:t>
          </a:r>
          <a:r>
            <a:rPr lang="en-US" altLang="ko-KR" sz="1600" dirty="0">
              <a:solidFill>
                <a:schemeClr val="tx1"/>
              </a:solidFill>
            </a:rPr>
            <a:t>, </a:t>
          </a:r>
          <a:r>
            <a:rPr lang="ko-KR" altLang="en-US" sz="1600" dirty="0" err="1">
              <a:solidFill>
                <a:schemeClr val="tx1"/>
              </a:solidFill>
            </a:rPr>
            <a:t>맥스풀링</a:t>
          </a:r>
          <a:r>
            <a:rPr lang="en-US" altLang="ko-KR" sz="1600" dirty="0">
              <a:solidFill>
                <a:schemeClr val="tx1"/>
              </a:solidFill>
            </a:rPr>
            <a:t>, </a:t>
          </a:r>
          <a:r>
            <a:rPr lang="ko-KR" altLang="en-US" sz="1600" dirty="0">
              <a:solidFill>
                <a:schemeClr val="tx1"/>
              </a:solidFill>
            </a:rPr>
            <a:t>완전연결 네트워크 이 세가지를 가지고 모델 구성</a:t>
          </a:r>
        </a:p>
      </dgm:t>
    </dgm:pt>
    <dgm:pt modelId="{E30A102F-C4CC-4954-94BA-59945AEACA13}" type="parTrans" cxnId="{1548E6A6-C184-43E9-B4E1-CDB5E4E5BE47}">
      <dgm:prSet/>
      <dgm:spPr/>
      <dgm:t>
        <a:bodyPr/>
        <a:lstStyle/>
        <a:p>
          <a:pPr latinLnBrk="1"/>
          <a:endParaRPr lang="ko-KR" altLang="en-US"/>
        </a:p>
      </dgm:t>
    </dgm:pt>
    <dgm:pt modelId="{D6A0C3BD-D5A1-40B8-B4EA-7A5CE19F35DE}" type="sibTrans" cxnId="{1548E6A6-C184-43E9-B4E1-CDB5E4E5BE4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9E7DA8E3-4B2A-4E91-BEC2-5479DB1CEB25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인셉션</a:t>
          </a:r>
          <a:r>
            <a:rPr lang="ko-KR" altLang="en-US" dirty="0">
              <a:solidFill>
                <a:schemeClr val="tx1"/>
              </a:solidFill>
            </a:rPr>
            <a:t> 모듈 가지고 있음</a:t>
          </a:r>
          <a:r>
            <a:rPr lang="en-US" altLang="ko-KR" dirty="0">
              <a:solidFill>
                <a:schemeClr val="tx1"/>
              </a:solidFill>
            </a:rPr>
            <a:t>. 1*1</a:t>
          </a:r>
          <a:r>
            <a:rPr lang="ko-KR" altLang="en-US" dirty="0">
              <a:solidFill>
                <a:schemeClr val="tx1"/>
              </a:solidFill>
            </a:rPr>
            <a:t>연산</a:t>
          </a:r>
          <a:r>
            <a:rPr lang="en-US" altLang="ko-KR" dirty="0">
              <a:solidFill>
                <a:schemeClr val="tx1"/>
              </a:solidFill>
            </a:rPr>
            <a:t>, 1*1</a:t>
          </a:r>
          <a:r>
            <a:rPr lang="ko-KR" altLang="en-US" dirty="0">
              <a:solidFill>
                <a:schemeClr val="tx1"/>
              </a:solidFill>
            </a:rPr>
            <a:t>연산 이후 </a:t>
          </a:r>
          <a:r>
            <a:rPr lang="en-US" altLang="ko-KR" dirty="0">
              <a:solidFill>
                <a:schemeClr val="tx1"/>
              </a:solidFill>
            </a:rPr>
            <a:t>3*3</a:t>
          </a:r>
          <a:r>
            <a:rPr lang="ko-KR" altLang="en-US" dirty="0">
              <a:solidFill>
                <a:schemeClr val="tx1"/>
              </a:solidFill>
            </a:rPr>
            <a:t>연산</a:t>
          </a:r>
          <a:r>
            <a:rPr lang="en-US" altLang="ko-KR" dirty="0">
              <a:solidFill>
                <a:schemeClr val="tx1"/>
              </a:solidFill>
            </a:rPr>
            <a:t>, 1*1</a:t>
          </a:r>
          <a:r>
            <a:rPr lang="ko-KR" altLang="en-US" dirty="0">
              <a:solidFill>
                <a:schemeClr val="tx1"/>
              </a:solidFill>
            </a:rPr>
            <a:t>연산 이후 </a:t>
          </a:r>
          <a:r>
            <a:rPr lang="en-US" altLang="ko-KR" dirty="0">
              <a:solidFill>
                <a:schemeClr val="tx1"/>
              </a:solidFill>
            </a:rPr>
            <a:t>5*5</a:t>
          </a:r>
          <a:r>
            <a:rPr lang="ko-KR" altLang="en-US" dirty="0">
              <a:solidFill>
                <a:schemeClr val="tx1"/>
              </a:solidFill>
            </a:rPr>
            <a:t>연산</a:t>
          </a:r>
          <a:r>
            <a:rPr lang="en-US" altLang="ko-KR" dirty="0">
              <a:solidFill>
                <a:schemeClr val="tx1"/>
              </a:solidFill>
            </a:rPr>
            <a:t>, 3*3 </a:t>
          </a:r>
          <a:r>
            <a:rPr lang="ko-KR" altLang="en-US" dirty="0" err="1">
              <a:solidFill>
                <a:schemeClr val="tx1"/>
              </a:solidFill>
            </a:rPr>
            <a:t>맥스풀링</a:t>
          </a:r>
          <a:r>
            <a:rPr lang="ko-KR" altLang="en-US" dirty="0">
              <a:solidFill>
                <a:schemeClr val="tx1"/>
              </a:solidFill>
            </a:rPr>
            <a:t> 이후 </a:t>
          </a:r>
          <a:r>
            <a:rPr lang="en-US" altLang="ko-KR" dirty="0">
              <a:solidFill>
                <a:schemeClr val="tx1"/>
              </a:solidFill>
            </a:rPr>
            <a:t>1*1 </a:t>
          </a:r>
          <a:r>
            <a:rPr lang="ko-KR" altLang="en-US" dirty="0">
              <a:solidFill>
                <a:schemeClr val="tx1"/>
              </a:solidFill>
            </a:rPr>
            <a:t>연산 이 </a:t>
          </a:r>
          <a:r>
            <a:rPr lang="ko-KR" altLang="en-US" dirty="0" err="1">
              <a:solidFill>
                <a:schemeClr val="tx1"/>
              </a:solidFill>
            </a:rPr>
            <a:t>네가지의</a:t>
          </a:r>
          <a:r>
            <a:rPr lang="ko-KR" altLang="en-US" dirty="0">
              <a:solidFill>
                <a:schemeClr val="tx1"/>
              </a:solidFill>
            </a:rPr>
            <a:t> 연산 결과들을 채널 차원으로 </a:t>
          </a:r>
          <a:r>
            <a:rPr lang="ko-KR" altLang="en-US" dirty="0" err="1">
              <a:solidFill>
                <a:schemeClr val="tx1"/>
              </a:solidFill>
            </a:rPr>
            <a:t>붙여줌</a:t>
          </a:r>
          <a:r>
            <a:rPr lang="en-US" altLang="ko-KR" dirty="0">
              <a:solidFill>
                <a:schemeClr val="tx1"/>
              </a:solidFill>
            </a:rPr>
            <a:t>. </a:t>
          </a:r>
          <a:r>
            <a:rPr lang="ko-KR" altLang="en-US" dirty="0">
              <a:solidFill>
                <a:schemeClr val="tx1"/>
              </a:solidFill>
            </a:rPr>
            <a:t>중간중간에 보조분류기를 둠</a:t>
          </a:r>
          <a:r>
            <a:rPr lang="en-US" altLang="ko-KR" dirty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5EFF7020-C140-4A53-837B-87A4DDF00DF0}" type="parTrans" cxnId="{CBF30358-72A7-4A95-8983-5A9CEF05B196}">
      <dgm:prSet/>
      <dgm:spPr/>
      <dgm:t>
        <a:bodyPr/>
        <a:lstStyle/>
        <a:p>
          <a:pPr latinLnBrk="1"/>
          <a:endParaRPr lang="ko-KR" altLang="en-US"/>
        </a:p>
      </dgm:t>
    </dgm:pt>
    <dgm:pt modelId="{B3A46EE7-FB7D-4A9D-AE74-0BEBE760F69E}" type="sibTrans" cxnId="{CBF30358-72A7-4A95-8983-5A9CEF05B196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F1513DFA-4781-4321-ABD0-B297EF3151DC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잔차학습</a:t>
          </a:r>
          <a:r>
            <a:rPr lang="ko-KR" altLang="en-US" dirty="0">
              <a:solidFill>
                <a:schemeClr val="tx1"/>
              </a:solidFill>
            </a:rPr>
            <a:t> 제시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특정 위치에서 입력이 들어오면 </a:t>
          </a:r>
          <a:r>
            <a:rPr lang="ko-KR" altLang="en-US" dirty="0" err="1">
              <a:solidFill>
                <a:schemeClr val="tx1"/>
              </a:solidFill>
            </a:rPr>
            <a:t>합성곱</a:t>
          </a:r>
          <a:r>
            <a:rPr lang="ko-KR" altLang="en-US" dirty="0">
              <a:solidFill>
                <a:schemeClr val="tx1"/>
              </a:solidFill>
            </a:rPr>
            <a:t> 연산을 통과한 결과와 입력으로 들어온 결과 두 가지를 더해서 다음 레이어에 전달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보조 분류기 필요 없음</a:t>
          </a:r>
          <a:r>
            <a:rPr lang="en-US" altLang="ko-KR" dirty="0">
              <a:solidFill>
                <a:schemeClr val="tx1"/>
              </a:solidFill>
            </a:rPr>
            <a:t>. </a:t>
          </a:r>
          <a:r>
            <a:rPr lang="ko-KR" altLang="en-US" dirty="0" err="1">
              <a:solidFill>
                <a:schemeClr val="tx1"/>
              </a:solidFill>
            </a:rPr>
            <a:t>보틀넥</a:t>
          </a:r>
          <a:r>
            <a:rPr lang="ko-KR" altLang="en-US" dirty="0">
              <a:solidFill>
                <a:schemeClr val="tx1"/>
              </a:solidFill>
            </a:rPr>
            <a:t> 블록 이용</a:t>
          </a:r>
          <a:r>
            <a:rPr lang="en-US" altLang="ko-KR" dirty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F346FA2-11AA-49A9-8B1D-137A773B9DFB}" type="parTrans" cxnId="{7D3773A5-7C38-43CE-88A3-78C4B8C32C0E}">
      <dgm:prSet/>
      <dgm:spPr/>
      <dgm:t>
        <a:bodyPr/>
        <a:lstStyle/>
        <a:p>
          <a:pPr latinLnBrk="1"/>
          <a:endParaRPr lang="ko-KR" altLang="en-US"/>
        </a:p>
      </dgm:t>
    </dgm:pt>
    <dgm:pt modelId="{C6BC2276-0975-40CD-8204-2B63F491DED0}" type="sibTrans" cxnId="{7D3773A5-7C38-43CE-88A3-78C4B8C32C0E}">
      <dgm:prSet/>
      <dgm:spPr/>
      <dgm:t>
        <a:bodyPr/>
        <a:lstStyle/>
        <a:p>
          <a:pPr latinLnBrk="1"/>
          <a:endParaRPr lang="ko-KR" altLang="en-US"/>
        </a:p>
      </dgm:t>
    </dgm:pt>
    <dgm:pt modelId="{945EA35B-2D58-4F20-A71E-24883C4316C4}" type="pres">
      <dgm:prSet presAssocID="{4C286761-2BB2-4FC2-BF39-7A27BEBD4730}" presName="outerComposite" presStyleCnt="0">
        <dgm:presLayoutVars>
          <dgm:chMax val="5"/>
          <dgm:dir/>
          <dgm:resizeHandles val="exact"/>
        </dgm:presLayoutVars>
      </dgm:prSet>
      <dgm:spPr/>
    </dgm:pt>
    <dgm:pt modelId="{72AB7E67-5059-4EF3-99A8-F22878D03DE8}" type="pres">
      <dgm:prSet presAssocID="{4C286761-2BB2-4FC2-BF39-7A27BEBD4730}" presName="dummyMaxCanvas" presStyleCnt="0">
        <dgm:presLayoutVars/>
      </dgm:prSet>
      <dgm:spPr/>
    </dgm:pt>
    <dgm:pt modelId="{8095499D-3B33-4539-AFEE-09DF0338E010}" type="pres">
      <dgm:prSet presAssocID="{4C286761-2BB2-4FC2-BF39-7A27BEBD4730}" presName="ThreeNodes_1" presStyleLbl="node1" presStyleIdx="0" presStyleCnt="3">
        <dgm:presLayoutVars>
          <dgm:bulletEnabled val="1"/>
        </dgm:presLayoutVars>
      </dgm:prSet>
      <dgm:spPr/>
    </dgm:pt>
    <dgm:pt modelId="{7440DF9B-A1D5-4BD4-912C-C36843504A2D}" type="pres">
      <dgm:prSet presAssocID="{4C286761-2BB2-4FC2-BF39-7A27BEBD4730}" presName="ThreeNodes_2" presStyleLbl="node1" presStyleIdx="1" presStyleCnt="3">
        <dgm:presLayoutVars>
          <dgm:bulletEnabled val="1"/>
        </dgm:presLayoutVars>
      </dgm:prSet>
      <dgm:spPr/>
    </dgm:pt>
    <dgm:pt modelId="{60AF3F59-1C69-4431-AE57-EF5375864993}" type="pres">
      <dgm:prSet presAssocID="{4C286761-2BB2-4FC2-BF39-7A27BEBD4730}" presName="ThreeNodes_3" presStyleLbl="node1" presStyleIdx="2" presStyleCnt="3">
        <dgm:presLayoutVars>
          <dgm:bulletEnabled val="1"/>
        </dgm:presLayoutVars>
      </dgm:prSet>
      <dgm:spPr/>
    </dgm:pt>
    <dgm:pt modelId="{0B15B5EA-E81A-47EE-A081-870909326665}" type="pres">
      <dgm:prSet presAssocID="{4C286761-2BB2-4FC2-BF39-7A27BEBD4730}" presName="ThreeConn_1-2" presStyleLbl="fgAccFollowNode1" presStyleIdx="0" presStyleCnt="2">
        <dgm:presLayoutVars>
          <dgm:bulletEnabled val="1"/>
        </dgm:presLayoutVars>
      </dgm:prSet>
      <dgm:spPr/>
    </dgm:pt>
    <dgm:pt modelId="{023415E4-010C-4C8C-B7FD-CCA5BAE219AF}" type="pres">
      <dgm:prSet presAssocID="{4C286761-2BB2-4FC2-BF39-7A27BEBD4730}" presName="ThreeConn_2-3" presStyleLbl="fgAccFollowNode1" presStyleIdx="1" presStyleCnt="2">
        <dgm:presLayoutVars>
          <dgm:bulletEnabled val="1"/>
        </dgm:presLayoutVars>
      </dgm:prSet>
      <dgm:spPr/>
    </dgm:pt>
    <dgm:pt modelId="{81D6253E-1422-4048-9214-7279FBF52C63}" type="pres">
      <dgm:prSet presAssocID="{4C286761-2BB2-4FC2-BF39-7A27BEBD4730}" presName="ThreeNodes_1_text" presStyleLbl="node1" presStyleIdx="2" presStyleCnt="3">
        <dgm:presLayoutVars>
          <dgm:bulletEnabled val="1"/>
        </dgm:presLayoutVars>
      </dgm:prSet>
      <dgm:spPr/>
    </dgm:pt>
    <dgm:pt modelId="{0C5259B5-2560-4E61-9C2C-BA1AB3498E5E}" type="pres">
      <dgm:prSet presAssocID="{4C286761-2BB2-4FC2-BF39-7A27BEBD4730}" presName="ThreeNodes_2_text" presStyleLbl="node1" presStyleIdx="2" presStyleCnt="3">
        <dgm:presLayoutVars>
          <dgm:bulletEnabled val="1"/>
        </dgm:presLayoutVars>
      </dgm:prSet>
      <dgm:spPr/>
    </dgm:pt>
    <dgm:pt modelId="{34E15C2F-BEAD-47D2-9D45-22CBB2E48423}" type="pres">
      <dgm:prSet presAssocID="{4C286761-2BB2-4FC2-BF39-7A27BEBD473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2527B01-B691-427C-B29F-9A902D1CFBA4}" type="presOf" srcId="{4C286761-2BB2-4FC2-BF39-7A27BEBD4730}" destId="{945EA35B-2D58-4F20-A71E-24883C4316C4}" srcOrd="0" destOrd="0" presId="urn:microsoft.com/office/officeart/2005/8/layout/vProcess5"/>
    <dgm:cxn modelId="{C27CEA41-54B2-44AD-8915-78EADF5AD383}" type="presOf" srcId="{F1513DFA-4781-4321-ABD0-B297EF3151DC}" destId="{34E15C2F-BEAD-47D2-9D45-22CBB2E48423}" srcOrd="1" destOrd="0" presId="urn:microsoft.com/office/officeart/2005/8/layout/vProcess5"/>
    <dgm:cxn modelId="{CB53A556-8D33-45CD-9B80-B7BFF93A052C}" type="presOf" srcId="{B3A46EE7-FB7D-4A9D-AE74-0BEBE760F69E}" destId="{023415E4-010C-4C8C-B7FD-CCA5BAE219AF}" srcOrd="0" destOrd="0" presId="urn:microsoft.com/office/officeart/2005/8/layout/vProcess5"/>
    <dgm:cxn modelId="{CBF30358-72A7-4A95-8983-5A9CEF05B196}" srcId="{4C286761-2BB2-4FC2-BF39-7A27BEBD4730}" destId="{9E7DA8E3-4B2A-4E91-BEC2-5479DB1CEB25}" srcOrd="1" destOrd="0" parTransId="{5EFF7020-C140-4A53-837B-87A4DDF00DF0}" sibTransId="{B3A46EE7-FB7D-4A9D-AE74-0BEBE760F69E}"/>
    <dgm:cxn modelId="{7D3773A5-7C38-43CE-88A3-78C4B8C32C0E}" srcId="{4C286761-2BB2-4FC2-BF39-7A27BEBD4730}" destId="{F1513DFA-4781-4321-ABD0-B297EF3151DC}" srcOrd="2" destOrd="0" parTransId="{3F346FA2-11AA-49A9-8B1D-137A773B9DFB}" sibTransId="{C6BC2276-0975-40CD-8204-2B63F491DED0}"/>
    <dgm:cxn modelId="{1548E6A6-C184-43E9-B4E1-CDB5E4E5BE47}" srcId="{4C286761-2BB2-4FC2-BF39-7A27BEBD4730}" destId="{5FD27A42-8DF3-41D5-90FB-4D75B9BF5AFB}" srcOrd="0" destOrd="0" parTransId="{E30A102F-C4CC-4954-94BA-59945AEACA13}" sibTransId="{D6A0C3BD-D5A1-40B8-B4EA-7A5CE19F35DE}"/>
    <dgm:cxn modelId="{1F5321A9-692C-4B48-8E46-25AD9CB47F73}" type="presOf" srcId="{9E7DA8E3-4B2A-4E91-BEC2-5479DB1CEB25}" destId="{7440DF9B-A1D5-4BD4-912C-C36843504A2D}" srcOrd="0" destOrd="0" presId="urn:microsoft.com/office/officeart/2005/8/layout/vProcess5"/>
    <dgm:cxn modelId="{B9ECAFD4-D7C5-40B8-84EA-C9730434D2A0}" type="presOf" srcId="{5FD27A42-8DF3-41D5-90FB-4D75B9BF5AFB}" destId="{81D6253E-1422-4048-9214-7279FBF52C63}" srcOrd="1" destOrd="0" presId="urn:microsoft.com/office/officeart/2005/8/layout/vProcess5"/>
    <dgm:cxn modelId="{55EFC6DC-68D7-44AF-B230-6276792CD57E}" type="presOf" srcId="{5FD27A42-8DF3-41D5-90FB-4D75B9BF5AFB}" destId="{8095499D-3B33-4539-AFEE-09DF0338E010}" srcOrd="0" destOrd="0" presId="urn:microsoft.com/office/officeart/2005/8/layout/vProcess5"/>
    <dgm:cxn modelId="{AB8B3FDE-45B8-4877-8235-AB450A53E880}" type="presOf" srcId="{F1513DFA-4781-4321-ABD0-B297EF3151DC}" destId="{60AF3F59-1C69-4431-AE57-EF5375864993}" srcOrd="0" destOrd="0" presId="urn:microsoft.com/office/officeart/2005/8/layout/vProcess5"/>
    <dgm:cxn modelId="{60B69AF8-610E-4CE3-B30A-DCA53D111B83}" type="presOf" srcId="{9E7DA8E3-4B2A-4E91-BEC2-5479DB1CEB25}" destId="{0C5259B5-2560-4E61-9C2C-BA1AB3498E5E}" srcOrd="1" destOrd="0" presId="urn:microsoft.com/office/officeart/2005/8/layout/vProcess5"/>
    <dgm:cxn modelId="{E10105FA-F2CB-46EB-9449-344CABB4C85B}" type="presOf" srcId="{D6A0C3BD-D5A1-40B8-B4EA-7A5CE19F35DE}" destId="{0B15B5EA-E81A-47EE-A081-870909326665}" srcOrd="0" destOrd="0" presId="urn:microsoft.com/office/officeart/2005/8/layout/vProcess5"/>
    <dgm:cxn modelId="{8392A612-A32B-4A93-B95D-85374699927E}" type="presParOf" srcId="{945EA35B-2D58-4F20-A71E-24883C4316C4}" destId="{72AB7E67-5059-4EF3-99A8-F22878D03DE8}" srcOrd="0" destOrd="0" presId="urn:microsoft.com/office/officeart/2005/8/layout/vProcess5"/>
    <dgm:cxn modelId="{AA30BA15-97A2-4314-A5F2-CBB6F748E41F}" type="presParOf" srcId="{945EA35B-2D58-4F20-A71E-24883C4316C4}" destId="{8095499D-3B33-4539-AFEE-09DF0338E010}" srcOrd="1" destOrd="0" presId="urn:microsoft.com/office/officeart/2005/8/layout/vProcess5"/>
    <dgm:cxn modelId="{9380DB78-516B-4DCA-A177-B5A18D38AA6A}" type="presParOf" srcId="{945EA35B-2D58-4F20-A71E-24883C4316C4}" destId="{7440DF9B-A1D5-4BD4-912C-C36843504A2D}" srcOrd="2" destOrd="0" presId="urn:microsoft.com/office/officeart/2005/8/layout/vProcess5"/>
    <dgm:cxn modelId="{FF22D1C7-B6DB-4897-9B3C-134F89AF424E}" type="presParOf" srcId="{945EA35B-2D58-4F20-A71E-24883C4316C4}" destId="{60AF3F59-1C69-4431-AE57-EF5375864993}" srcOrd="3" destOrd="0" presId="urn:microsoft.com/office/officeart/2005/8/layout/vProcess5"/>
    <dgm:cxn modelId="{99161D84-924C-489A-970D-C571025398D8}" type="presParOf" srcId="{945EA35B-2D58-4F20-A71E-24883C4316C4}" destId="{0B15B5EA-E81A-47EE-A081-870909326665}" srcOrd="4" destOrd="0" presId="urn:microsoft.com/office/officeart/2005/8/layout/vProcess5"/>
    <dgm:cxn modelId="{9883032D-662D-453B-A93F-16F082F43D10}" type="presParOf" srcId="{945EA35B-2D58-4F20-A71E-24883C4316C4}" destId="{023415E4-010C-4C8C-B7FD-CCA5BAE219AF}" srcOrd="5" destOrd="0" presId="urn:microsoft.com/office/officeart/2005/8/layout/vProcess5"/>
    <dgm:cxn modelId="{4C108F91-6EFB-4263-ABE4-9EE791DE0F16}" type="presParOf" srcId="{945EA35B-2D58-4F20-A71E-24883C4316C4}" destId="{81D6253E-1422-4048-9214-7279FBF52C63}" srcOrd="6" destOrd="0" presId="urn:microsoft.com/office/officeart/2005/8/layout/vProcess5"/>
    <dgm:cxn modelId="{9D61914D-DF33-43FF-8816-5DAF935D3287}" type="presParOf" srcId="{945EA35B-2D58-4F20-A71E-24883C4316C4}" destId="{0C5259B5-2560-4E61-9C2C-BA1AB3498E5E}" srcOrd="7" destOrd="0" presId="urn:microsoft.com/office/officeart/2005/8/layout/vProcess5"/>
    <dgm:cxn modelId="{CF20E5CB-C7CC-4D07-B029-E5CEA5C84B72}" type="presParOf" srcId="{945EA35B-2D58-4F20-A71E-24883C4316C4}" destId="{34E15C2F-BEAD-47D2-9D45-22CBB2E4842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5499D-3B33-4539-AFEE-09DF0338E010}">
      <dsp:nvSpPr>
        <dsp:cNvPr id="0" name=""/>
        <dsp:cNvSpPr/>
      </dsp:nvSpPr>
      <dsp:spPr>
        <a:xfrm>
          <a:off x="0" y="0"/>
          <a:ext cx="6908800" cy="1082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tx1"/>
              </a:solidFill>
            </a:rPr>
            <a:t>3*3 </a:t>
          </a:r>
          <a:r>
            <a:rPr lang="ko-KR" altLang="en-US" sz="1600" kern="1200" dirty="0" err="1">
              <a:solidFill>
                <a:schemeClr val="tx1"/>
              </a:solidFill>
            </a:rPr>
            <a:t>합성곱</a:t>
          </a:r>
          <a:r>
            <a:rPr lang="en-US" altLang="ko-KR" sz="1600" kern="1200" dirty="0">
              <a:solidFill>
                <a:schemeClr val="tx1"/>
              </a:solidFill>
            </a:rPr>
            <a:t>, </a:t>
          </a:r>
          <a:r>
            <a:rPr lang="ko-KR" altLang="en-US" sz="1600" kern="1200" dirty="0" err="1">
              <a:solidFill>
                <a:schemeClr val="tx1"/>
              </a:solidFill>
            </a:rPr>
            <a:t>맥스풀링</a:t>
          </a:r>
          <a:r>
            <a:rPr lang="en-US" altLang="ko-KR" sz="1600" kern="1200" dirty="0">
              <a:solidFill>
                <a:schemeClr val="tx1"/>
              </a:solidFill>
            </a:rPr>
            <a:t>, </a:t>
          </a:r>
          <a:r>
            <a:rPr lang="ko-KR" altLang="en-US" sz="1600" kern="1200" dirty="0">
              <a:solidFill>
                <a:schemeClr val="tx1"/>
              </a:solidFill>
            </a:rPr>
            <a:t>완전연결 네트워크 이 세가지를 가지고 모델 구성</a:t>
          </a:r>
        </a:p>
      </dsp:txBody>
      <dsp:txXfrm>
        <a:off x="31715" y="31715"/>
        <a:ext cx="5740344" cy="1019397"/>
      </dsp:txXfrm>
    </dsp:sp>
    <dsp:sp modelId="{7440DF9B-A1D5-4BD4-912C-C36843504A2D}">
      <dsp:nvSpPr>
        <dsp:cNvPr id="0" name=""/>
        <dsp:cNvSpPr/>
      </dsp:nvSpPr>
      <dsp:spPr>
        <a:xfrm>
          <a:off x="609599" y="1263298"/>
          <a:ext cx="6908800" cy="1082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solidFill>
                <a:schemeClr val="tx1"/>
              </a:solidFill>
            </a:rPr>
            <a:t>인셉션</a:t>
          </a:r>
          <a:r>
            <a:rPr lang="ko-KR" altLang="en-US" sz="1400" kern="1200" dirty="0">
              <a:solidFill>
                <a:schemeClr val="tx1"/>
              </a:solidFill>
            </a:rPr>
            <a:t> 모듈 가지고 있음</a:t>
          </a:r>
          <a:r>
            <a:rPr lang="en-US" altLang="ko-KR" sz="1400" kern="1200" dirty="0">
              <a:solidFill>
                <a:schemeClr val="tx1"/>
              </a:solidFill>
            </a:rPr>
            <a:t>. 1*1</a:t>
          </a:r>
          <a:r>
            <a:rPr lang="ko-KR" altLang="en-US" sz="1400" kern="1200" dirty="0">
              <a:solidFill>
                <a:schemeClr val="tx1"/>
              </a:solidFill>
            </a:rPr>
            <a:t>연산</a:t>
          </a:r>
          <a:r>
            <a:rPr lang="en-US" altLang="ko-KR" sz="1400" kern="1200" dirty="0">
              <a:solidFill>
                <a:schemeClr val="tx1"/>
              </a:solidFill>
            </a:rPr>
            <a:t>, 1*1</a:t>
          </a:r>
          <a:r>
            <a:rPr lang="ko-KR" altLang="en-US" sz="1400" kern="1200" dirty="0">
              <a:solidFill>
                <a:schemeClr val="tx1"/>
              </a:solidFill>
            </a:rPr>
            <a:t>연산 이후 </a:t>
          </a:r>
          <a:r>
            <a:rPr lang="en-US" altLang="ko-KR" sz="1400" kern="1200" dirty="0">
              <a:solidFill>
                <a:schemeClr val="tx1"/>
              </a:solidFill>
            </a:rPr>
            <a:t>3*3</a:t>
          </a:r>
          <a:r>
            <a:rPr lang="ko-KR" altLang="en-US" sz="1400" kern="1200" dirty="0">
              <a:solidFill>
                <a:schemeClr val="tx1"/>
              </a:solidFill>
            </a:rPr>
            <a:t>연산</a:t>
          </a:r>
          <a:r>
            <a:rPr lang="en-US" altLang="ko-KR" sz="1400" kern="1200" dirty="0">
              <a:solidFill>
                <a:schemeClr val="tx1"/>
              </a:solidFill>
            </a:rPr>
            <a:t>, 1*1</a:t>
          </a:r>
          <a:r>
            <a:rPr lang="ko-KR" altLang="en-US" sz="1400" kern="1200" dirty="0">
              <a:solidFill>
                <a:schemeClr val="tx1"/>
              </a:solidFill>
            </a:rPr>
            <a:t>연산 이후 </a:t>
          </a:r>
          <a:r>
            <a:rPr lang="en-US" altLang="ko-KR" sz="1400" kern="1200" dirty="0">
              <a:solidFill>
                <a:schemeClr val="tx1"/>
              </a:solidFill>
            </a:rPr>
            <a:t>5*5</a:t>
          </a:r>
          <a:r>
            <a:rPr lang="ko-KR" altLang="en-US" sz="1400" kern="1200" dirty="0">
              <a:solidFill>
                <a:schemeClr val="tx1"/>
              </a:solidFill>
            </a:rPr>
            <a:t>연산</a:t>
          </a:r>
          <a:r>
            <a:rPr lang="en-US" altLang="ko-KR" sz="1400" kern="1200" dirty="0">
              <a:solidFill>
                <a:schemeClr val="tx1"/>
              </a:solidFill>
            </a:rPr>
            <a:t>, 3*3 </a:t>
          </a:r>
          <a:r>
            <a:rPr lang="ko-KR" altLang="en-US" sz="1400" kern="1200" dirty="0" err="1">
              <a:solidFill>
                <a:schemeClr val="tx1"/>
              </a:solidFill>
            </a:rPr>
            <a:t>맥스풀링</a:t>
          </a:r>
          <a:r>
            <a:rPr lang="ko-KR" altLang="en-US" sz="1400" kern="1200" dirty="0">
              <a:solidFill>
                <a:schemeClr val="tx1"/>
              </a:solidFill>
            </a:rPr>
            <a:t> 이후 </a:t>
          </a:r>
          <a:r>
            <a:rPr lang="en-US" altLang="ko-KR" sz="1400" kern="1200" dirty="0">
              <a:solidFill>
                <a:schemeClr val="tx1"/>
              </a:solidFill>
            </a:rPr>
            <a:t>1*1 </a:t>
          </a:r>
          <a:r>
            <a:rPr lang="ko-KR" altLang="en-US" sz="1400" kern="1200" dirty="0">
              <a:solidFill>
                <a:schemeClr val="tx1"/>
              </a:solidFill>
            </a:rPr>
            <a:t>연산 이 </a:t>
          </a:r>
          <a:r>
            <a:rPr lang="ko-KR" altLang="en-US" sz="1400" kern="1200" dirty="0" err="1">
              <a:solidFill>
                <a:schemeClr val="tx1"/>
              </a:solidFill>
            </a:rPr>
            <a:t>네가지의</a:t>
          </a:r>
          <a:r>
            <a:rPr lang="ko-KR" altLang="en-US" sz="1400" kern="1200" dirty="0">
              <a:solidFill>
                <a:schemeClr val="tx1"/>
              </a:solidFill>
            </a:rPr>
            <a:t> 연산 결과들을 채널 차원으로 </a:t>
          </a:r>
          <a:r>
            <a:rPr lang="ko-KR" altLang="en-US" sz="1400" kern="1200" dirty="0" err="1">
              <a:solidFill>
                <a:schemeClr val="tx1"/>
              </a:solidFill>
            </a:rPr>
            <a:t>붙여줌</a:t>
          </a:r>
          <a:r>
            <a:rPr lang="en-US" altLang="ko-KR" sz="1400" kern="1200" dirty="0">
              <a:solidFill>
                <a:schemeClr val="tx1"/>
              </a:solidFill>
            </a:rPr>
            <a:t>. </a:t>
          </a:r>
          <a:r>
            <a:rPr lang="ko-KR" altLang="en-US" sz="1400" kern="1200" dirty="0">
              <a:solidFill>
                <a:schemeClr val="tx1"/>
              </a:solidFill>
            </a:rPr>
            <a:t>중간중간에 보조분류기를 둠</a:t>
          </a:r>
          <a:r>
            <a:rPr lang="en-US" altLang="ko-KR" sz="1400" kern="1200" dirty="0">
              <a:solidFill>
                <a:schemeClr val="tx1"/>
              </a:solidFill>
            </a:rPr>
            <a:t>.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641314" y="1295013"/>
        <a:ext cx="5531932" cy="1019397"/>
      </dsp:txXfrm>
    </dsp:sp>
    <dsp:sp modelId="{60AF3F59-1C69-4431-AE57-EF5375864993}">
      <dsp:nvSpPr>
        <dsp:cNvPr id="0" name=""/>
        <dsp:cNvSpPr/>
      </dsp:nvSpPr>
      <dsp:spPr>
        <a:xfrm>
          <a:off x="1219199" y="2526596"/>
          <a:ext cx="6908800" cy="1082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solidFill>
                <a:schemeClr val="tx1"/>
              </a:solidFill>
            </a:rPr>
            <a:t>잔차학습</a:t>
          </a:r>
          <a:r>
            <a:rPr lang="ko-KR" altLang="en-US" sz="1400" kern="1200" dirty="0">
              <a:solidFill>
                <a:schemeClr val="tx1"/>
              </a:solidFill>
            </a:rPr>
            <a:t> 제시</a:t>
          </a:r>
          <a:r>
            <a:rPr lang="en-US" altLang="ko-KR" sz="1400" kern="1200" dirty="0">
              <a:solidFill>
                <a:schemeClr val="tx1"/>
              </a:solidFill>
            </a:rPr>
            <a:t>, </a:t>
          </a:r>
          <a:r>
            <a:rPr lang="ko-KR" altLang="en-US" sz="1400" kern="1200" dirty="0">
              <a:solidFill>
                <a:schemeClr val="tx1"/>
              </a:solidFill>
            </a:rPr>
            <a:t>특정 위치에서 입력이 들어오면 </a:t>
          </a:r>
          <a:r>
            <a:rPr lang="ko-KR" altLang="en-US" sz="1400" kern="1200" dirty="0" err="1">
              <a:solidFill>
                <a:schemeClr val="tx1"/>
              </a:solidFill>
            </a:rPr>
            <a:t>합성곱</a:t>
          </a:r>
          <a:r>
            <a:rPr lang="ko-KR" altLang="en-US" sz="1400" kern="1200" dirty="0">
              <a:solidFill>
                <a:schemeClr val="tx1"/>
              </a:solidFill>
            </a:rPr>
            <a:t> 연산을 통과한 결과와 입력으로 들어온 결과 두 가지를 더해서 다음 레이어에 전달</a:t>
          </a:r>
          <a:r>
            <a:rPr lang="en-US" altLang="ko-KR" sz="1400" kern="1200" dirty="0">
              <a:solidFill>
                <a:schemeClr val="tx1"/>
              </a:solidFill>
            </a:rPr>
            <a:t>, </a:t>
          </a:r>
          <a:r>
            <a:rPr lang="ko-KR" altLang="en-US" sz="1400" kern="1200" dirty="0">
              <a:solidFill>
                <a:schemeClr val="tx1"/>
              </a:solidFill>
            </a:rPr>
            <a:t>보조 분류기 필요 없음</a:t>
          </a:r>
          <a:r>
            <a:rPr lang="en-US" altLang="ko-KR" sz="1400" kern="1200" dirty="0">
              <a:solidFill>
                <a:schemeClr val="tx1"/>
              </a:solidFill>
            </a:rPr>
            <a:t>. </a:t>
          </a:r>
          <a:r>
            <a:rPr lang="ko-KR" altLang="en-US" sz="1400" kern="1200" dirty="0" err="1">
              <a:solidFill>
                <a:schemeClr val="tx1"/>
              </a:solidFill>
            </a:rPr>
            <a:t>보틀넥</a:t>
          </a:r>
          <a:r>
            <a:rPr lang="ko-KR" altLang="en-US" sz="1400" kern="1200" dirty="0">
              <a:solidFill>
                <a:schemeClr val="tx1"/>
              </a:solidFill>
            </a:rPr>
            <a:t> 블록 이용</a:t>
          </a:r>
          <a:r>
            <a:rPr lang="en-US" altLang="ko-KR" sz="1400" kern="1200" dirty="0">
              <a:solidFill>
                <a:schemeClr val="tx1"/>
              </a:solidFill>
            </a:rPr>
            <a:t>.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1250914" y="2558311"/>
        <a:ext cx="5531932" cy="1019397"/>
      </dsp:txXfrm>
    </dsp:sp>
    <dsp:sp modelId="{0B15B5EA-E81A-47EE-A081-870909326665}">
      <dsp:nvSpPr>
        <dsp:cNvPr id="0" name=""/>
        <dsp:cNvSpPr/>
      </dsp:nvSpPr>
      <dsp:spPr>
        <a:xfrm>
          <a:off x="6204962" y="821143"/>
          <a:ext cx="703837" cy="7038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363325" y="821143"/>
        <a:ext cx="387111" cy="529637"/>
      </dsp:txXfrm>
    </dsp:sp>
    <dsp:sp modelId="{023415E4-010C-4C8C-B7FD-CCA5BAE219AF}">
      <dsp:nvSpPr>
        <dsp:cNvPr id="0" name=""/>
        <dsp:cNvSpPr/>
      </dsp:nvSpPr>
      <dsp:spPr>
        <a:xfrm>
          <a:off x="6814562" y="2077223"/>
          <a:ext cx="703837" cy="7038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972925" y="2077223"/>
        <a:ext cx="387111" cy="529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CBD0A-3C53-4313-AF85-33944F63064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E63E-27F2-4417-BC15-64CE3CFF6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1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4F474-714D-4E1E-AA60-9D39C0332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FBFC30-2D7A-4A8C-833E-A3BB0D4A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AF459-BADF-4FC5-94FC-A96AB26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AD5A-6DB7-4017-AE9F-3261DB2B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7E771-0AAE-4FD7-A4D3-4C1DA8D2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B622C-7A1B-4F6A-98E5-D7BFE369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85FC4-B481-4EB4-B59C-AC7E648D6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FC2A4-E748-458D-8EEC-ED21BC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CCFAB-B30A-4180-82BA-CCBEFA3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C2943-5BA6-4930-BC80-EE7BA7CE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1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490F20-6B8F-4E34-AC6C-2B14FE7A3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E0EE-3728-4265-8695-FBA5841C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79FF0-8359-494F-B5DC-0816683D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B5258-36A2-49BE-A683-C54AD669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D2880-7D33-410C-B6C5-3CBC1813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0E552-1E4E-4F05-8D8C-1FBB89B1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C35C4-9B06-498B-B878-12F076BD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ACE7D-44EA-4FB7-B67E-04E2354C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F6D53-18BC-4C0A-9799-9FD0DCCD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44970-D0BA-4E7A-86F0-AFB39E2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CAC3-9F40-4A7F-9B8A-E3A381A8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BA3B9-8D79-485C-8ACA-B41A5296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7A4B5-D0A2-4695-94ED-74F75B7D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AF242-9FB9-439C-B584-848A98FC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042E1-669C-4A8F-A51F-5AE4CDF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6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12CB0-4D0D-4274-8C34-8F1B86C1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D9C9B-BDAC-4E07-A675-CEC31E8A5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930EB-A8FA-4307-8771-DF191E346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32B67-8EEE-46F8-BA8E-BA26D713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AB4F-AC09-49E8-BAFB-A0437000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C3FE1-F901-430B-9D25-D53CDA53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BB2D2-F1DF-493D-8B76-3D2C9510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840D3-4707-4EA8-8E2F-8634EC63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C65E3B-01F0-42A7-8389-17B729F14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364A62-A7CC-45C1-8B4F-B5F839BDE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81D8C4-C538-474A-AEFA-28C05A260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55130D-5F9F-4D6B-BC6A-58F60BD3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8E0350-51DC-4B19-A509-03285663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61FFD-3A65-48A7-B2DE-26893F69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4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6865-C943-4599-895A-C58A1664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C9FCE-7337-4C76-AFFB-C2D25F87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CF22EC-A94B-405C-BDE7-EBFDD4BA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D2AE0-F751-48CD-BA5F-518977F5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8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ACF6CF-376B-4AF3-83F3-9FECF1E7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24BEA6-86D8-41FE-B3AB-88E621C2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545A4-AADE-4935-AB10-074DF2D9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29F4D-9449-4A3E-9036-1DE86666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6FA58-198B-4EDE-96E8-E408EA07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FD769-2DCC-4D78-B539-586671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F54D3-FC2E-431D-A0EE-46C55635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B2792-F627-4D17-B3CD-EF90EB80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6675B-2835-4466-9CD7-232B520D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6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07E2E-BA18-4B55-9934-87F1C6A0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80075-2A5F-4C9C-AB32-FDF149EB1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E8E90-F727-4323-B6D4-29458957D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489B6-19E0-4CDC-883B-5C0A7FBD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B3B45-15FE-4BFA-A7B9-2F69BA3A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44011-B4EE-41EF-89C9-EF8ED0D2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AEB2D3-43C8-4F30-B862-9A92D00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FA27A-A2FB-4BCD-829D-F962F1DA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1B55-5C84-4810-B840-DE8293403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1D3C-2570-4856-8CBD-1999317B6A3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3A99C-2605-4DCD-8662-0D8C2069A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04880-8F18-4D82-9B83-7DAEE2C8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7558-9D57-473E-8D99-BD7B9D0F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hemdev.net/2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school.net/view-notebook/2553d83904a14038944019550a19e4b2/" TargetMode="External"/><Relationship Id="rId5" Type="http://schemas.openxmlformats.org/officeDocument/2006/relationships/hyperlink" Target="https://excelsior-cjh.tistory.com/79" TargetMode="External"/><Relationship Id="rId4" Type="http://schemas.openxmlformats.org/officeDocument/2006/relationships/hyperlink" Target="https://datascience.stackexchange.com/questions/48127/what-is-the-difference-between-offline-trained-model-and-pretrained-mod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9F9F9E-D8E0-4F31-9E65-73A7E114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97945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solidFill>
                  <a:srgbClr val="FFFFFF"/>
                </a:solidFill>
              </a:rPr>
              <a:t>모두의 딥러닝 </a:t>
            </a:r>
            <a:r>
              <a:rPr lang="en-US" altLang="ko-KR" sz="3800" dirty="0">
                <a:solidFill>
                  <a:srgbClr val="FFFFFF"/>
                </a:solidFill>
              </a:rPr>
              <a:t>Section 7~9</a:t>
            </a:r>
            <a:br>
              <a:rPr lang="en-US" altLang="ko-KR" sz="3800" dirty="0">
                <a:solidFill>
                  <a:srgbClr val="FFFFFF"/>
                </a:solidFill>
              </a:rPr>
            </a:br>
            <a:r>
              <a:rPr lang="ko-KR" altLang="en-US" sz="3800" dirty="0" err="1">
                <a:solidFill>
                  <a:srgbClr val="FFFFFF"/>
                </a:solidFill>
              </a:rPr>
              <a:t>파이토치</a:t>
            </a:r>
            <a:r>
              <a:rPr lang="ko-KR" altLang="en-US" sz="3800" dirty="0">
                <a:solidFill>
                  <a:srgbClr val="FFFFFF"/>
                </a:solidFill>
              </a:rPr>
              <a:t> 첫걸음 </a:t>
            </a:r>
            <a:r>
              <a:rPr lang="en-US" altLang="ko-KR" sz="3800" dirty="0">
                <a:solidFill>
                  <a:srgbClr val="FFFFFF"/>
                </a:solidFill>
              </a:rPr>
              <a:t>Chapter 5</a:t>
            </a:r>
            <a:endParaRPr lang="ko-KR" altLang="en-US" sz="38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421F0-DE55-4071-B740-E656F4CA0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</a:t>
            </a:r>
            <a:r>
              <a:rPr lang="ko-KR" altLang="en-US" dirty="0">
                <a:solidFill>
                  <a:srgbClr val="FFFFFF"/>
                </a:solidFill>
              </a:rPr>
              <a:t>주차 발표 </a:t>
            </a:r>
          </a:p>
        </p:txBody>
      </p:sp>
    </p:spTree>
    <p:extLst>
      <p:ext uri="{BB962C8B-B14F-4D97-AF65-F5344CB8AC3E}">
        <p14:creationId xmlns:p14="http://schemas.microsoft.com/office/powerpoint/2010/main" val="292589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>
                <a:solidFill>
                  <a:srgbClr val="FFFFFF"/>
                </a:solidFill>
              </a:rPr>
              <a:t>합성곱</a:t>
            </a:r>
            <a:r>
              <a:rPr lang="ko-KR" altLang="en-US" sz="4000" dirty="0">
                <a:solidFill>
                  <a:srgbClr val="FFFFFF"/>
                </a:solidFill>
              </a:rPr>
              <a:t> 연산과정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5100918" y="80682"/>
            <a:ext cx="6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Chapter5.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AC5D0-6159-4397-A306-D5A78140A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10" y="2459430"/>
            <a:ext cx="2809875" cy="1121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B2512B-EBC2-47F0-A94F-72639F45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3580616"/>
            <a:ext cx="6029325" cy="285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E37FF-04A6-4267-AEEA-FF9E87EC2227}"/>
              </a:ext>
            </a:extLst>
          </p:cNvPr>
          <p:cNvSpPr txBox="1"/>
          <p:nvPr/>
        </p:nvSpPr>
        <p:spPr>
          <a:xfrm>
            <a:off x="7198659" y="2680447"/>
            <a:ext cx="4174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sum=0;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&lt;(d-b+3);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for(int j=0; j&lt;(e-c+3); </a:t>
            </a:r>
            <a:r>
              <a:rPr lang="en-US" altLang="ko-KR" dirty="0" err="1"/>
              <a:t>j++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for(int y=0; y&lt;b; y++){</a:t>
            </a:r>
          </a:p>
          <a:p>
            <a:r>
              <a:rPr lang="en-US" altLang="ko-KR" dirty="0"/>
              <a:t>      for(int z=0; z&lt;c; z++){	                   sum=</a:t>
            </a:r>
            <a:r>
              <a:rPr lang="en-US" altLang="ko-KR" dirty="0" err="1"/>
              <a:t>sum+filter</a:t>
            </a:r>
            <a:r>
              <a:rPr lang="en-US" altLang="ko-KR" dirty="0"/>
              <a:t>[y][z]*app[</a:t>
            </a:r>
            <a:r>
              <a:rPr lang="en-US" altLang="ko-KR" dirty="0" err="1"/>
              <a:t>i+y</a:t>
            </a:r>
            <a:r>
              <a:rPr lang="en-US" altLang="ko-KR" dirty="0"/>
              <a:t>][</a:t>
            </a:r>
            <a:r>
              <a:rPr lang="en-US" altLang="ko-KR" dirty="0" err="1"/>
              <a:t>j+z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sum=sum/(b*c);</a:t>
            </a:r>
          </a:p>
          <a:p>
            <a:r>
              <a:rPr lang="en-US" altLang="ko-KR" dirty="0"/>
              <a:t>    result[</a:t>
            </a:r>
            <a:r>
              <a:rPr lang="en-US" altLang="ko-KR" dirty="0" err="1"/>
              <a:t>i</a:t>
            </a:r>
            <a:r>
              <a:rPr lang="en-US" altLang="ko-KR" dirty="0"/>
              <a:t>][j]=sum;</a:t>
            </a:r>
          </a:p>
          <a:p>
            <a:r>
              <a:rPr lang="en-US" altLang="ko-KR" dirty="0"/>
              <a:t>    sum=0;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패딩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 err="1">
                <a:solidFill>
                  <a:srgbClr val="FFFFFF"/>
                </a:solidFill>
              </a:rPr>
              <a:t>풀링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5100918" y="80682"/>
            <a:ext cx="6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Chapter5.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AC997A-29EA-403F-B4AA-70126B69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13" y="2553326"/>
            <a:ext cx="3287527" cy="22526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F4BCE7-0ED8-445E-B51B-5545AEEFE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95" y="2408614"/>
            <a:ext cx="5772150" cy="342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DE5095-A484-4764-8D29-D18F394E0C35}"/>
              </a:ext>
            </a:extLst>
          </p:cNvPr>
          <p:cNvSpPr txBox="1"/>
          <p:nvPr/>
        </p:nvSpPr>
        <p:spPr>
          <a:xfrm>
            <a:off x="683655" y="5785856"/>
            <a:ext cx="1091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ko-KR" dirty="0" err="1"/>
              <a:t>풀링</a:t>
            </a:r>
            <a:r>
              <a:rPr lang="ko-KR" altLang="ko-KR" dirty="0"/>
              <a:t> 후에는 뽑은 특성들을 입력으로 받는 인공 신경망을 뒤에 붙여서 각 클래스 별 확률을 뽑아내거나 특정 수치들을 뽑아</a:t>
            </a:r>
            <a:r>
              <a:rPr lang="ko-KR" altLang="en-US" dirty="0"/>
              <a:t>낸다</a:t>
            </a:r>
            <a:r>
              <a:rPr lang="en-US" altLang="ko-KR" dirty="0"/>
              <a:t>.(</a:t>
            </a:r>
            <a:r>
              <a:rPr lang="ko-KR" altLang="ko-KR" dirty="0"/>
              <a:t>회귀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CE453A4-D1BF-4F07-A76B-28EBED758B5F}"/>
                  </a:ext>
                </a:extLst>
              </p:cNvPr>
              <p:cNvSpPr/>
              <p:nvPr/>
            </p:nvSpPr>
            <p:spPr>
              <a:xfrm>
                <a:off x="1829933" y="4942988"/>
                <a:ext cx="301351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CE453A4-D1BF-4F07-A76B-28EBED758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933" y="4942988"/>
                <a:ext cx="3013517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02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>
                <a:solidFill>
                  <a:srgbClr val="FFFFFF"/>
                </a:solidFill>
              </a:rPr>
              <a:t>소프트맥스</a:t>
            </a:r>
            <a:r>
              <a:rPr lang="ko-KR" altLang="en-US" sz="4000" dirty="0">
                <a:solidFill>
                  <a:srgbClr val="FFFFFF"/>
                </a:solidFill>
              </a:rPr>
              <a:t>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5100918" y="80682"/>
            <a:ext cx="6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Chapter5.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E3192-B121-4500-B3F3-FDB53264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833921"/>
            <a:ext cx="5781675" cy="9572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5FFCC6-E35B-47BF-A042-742846B2015A}"/>
              </a:ext>
            </a:extLst>
          </p:cNvPr>
          <p:cNvSpPr txBox="1"/>
          <p:nvPr/>
        </p:nvSpPr>
        <p:spPr>
          <a:xfrm>
            <a:off x="887506" y="2519082"/>
            <a:ext cx="23397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4AF88-97A7-4D37-A0AD-A0DBC10E07DC}"/>
              </a:ext>
            </a:extLst>
          </p:cNvPr>
          <p:cNvSpPr txBox="1"/>
          <p:nvPr/>
        </p:nvSpPr>
        <p:spPr>
          <a:xfrm>
            <a:off x="887505" y="3798033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교차 엔트로피 손실함수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B05FAC9-33EA-42BF-B3CA-094B8A12B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26" y="4162332"/>
            <a:ext cx="3621374" cy="9074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853D6C6-D212-4180-90F2-8505613A7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26" y="5131207"/>
            <a:ext cx="6124575" cy="1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5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유명한 모델들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5100918" y="80682"/>
            <a:ext cx="6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Chapter5.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E2F387A-8ABE-4E2B-869C-5FE2267A7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849879"/>
              </p:ext>
            </p:extLst>
          </p:nvPr>
        </p:nvGraphicFramePr>
        <p:xfrm>
          <a:off x="3140635" y="2753936"/>
          <a:ext cx="8128000" cy="360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0173D2-EDFF-49A5-B013-3B81BF642AF4}"/>
              </a:ext>
            </a:extLst>
          </p:cNvPr>
          <p:cNvSpPr/>
          <p:nvPr/>
        </p:nvSpPr>
        <p:spPr>
          <a:xfrm>
            <a:off x="1640541" y="2753936"/>
            <a:ext cx="1500094" cy="103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VGGNet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67B6B6-D4A7-46B0-8BE2-FDDEFBF6FF62}"/>
              </a:ext>
            </a:extLst>
          </p:cNvPr>
          <p:cNvSpPr/>
          <p:nvPr/>
        </p:nvSpPr>
        <p:spPr>
          <a:xfrm>
            <a:off x="2853764" y="5247888"/>
            <a:ext cx="1500094" cy="1115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7FDF9B-523C-40FE-AD4C-1A1008223D17}"/>
              </a:ext>
            </a:extLst>
          </p:cNvPr>
          <p:cNvSpPr/>
          <p:nvPr/>
        </p:nvSpPr>
        <p:spPr>
          <a:xfrm>
            <a:off x="2247153" y="3983707"/>
            <a:ext cx="1500094" cy="1115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GoogLeNet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9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출처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480E19-39E0-4B7A-958B-0DA46B63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2630299"/>
            <a:ext cx="10515600" cy="3799076"/>
          </a:xfrm>
        </p:spPr>
        <p:txBody>
          <a:bodyPr/>
          <a:lstStyle/>
          <a:p>
            <a:r>
              <a:rPr lang="en-US" altLang="ko-KR" sz="2000" dirty="0"/>
              <a:t>Slide2 </a:t>
            </a:r>
            <a:r>
              <a:rPr lang="ko-KR" altLang="en-US" sz="2000" dirty="0"/>
              <a:t>그래프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https://blog.chemdev.net/20</a:t>
            </a:r>
            <a:endParaRPr lang="en-US" altLang="ko-KR" sz="2000" dirty="0"/>
          </a:p>
          <a:p>
            <a:r>
              <a:rPr lang="en-US" altLang="ko-KR" sz="2000" dirty="0"/>
              <a:t>Slide3,4,5,6,8,9 </a:t>
            </a:r>
            <a:r>
              <a:rPr lang="ko-KR" altLang="en-US" sz="2000" dirty="0"/>
              <a:t>이미지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인프런</a:t>
            </a:r>
            <a:r>
              <a:rPr lang="ko-KR" altLang="en-US" sz="2000" dirty="0"/>
              <a:t> 모두의 딥러닝 </a:t>
            </a:r>
            <a:r>
              <a:rPr lang="en-US" altLang="ko-KR" sz="2000" dirty="0"/>
              <a:t>section7,8 </a:t>
            </a:r>
            <a:r>
              <a:rPr lang="ko-KR" altLang="en-US" sz="2000" dirty="0"/>
              <a:t>강의</a:t>
            </a:r>
            <a:endParaRPr lang="en-US" altLang="ko-KR" sz="2000" dirty="0"/>
          </a:p>
          <a:p>
            <a:r>
              <a:rPr lang="en-US" altLang="ko-KR" sz="2000" dirty="0"/>
              <a:t>Slide5</a:t>
            </a:r>
            <a:r>
              <a:rPr lang="ko-KR" altLang="en-US" sz="2000" dirty="0"/>
              <a:t> </a:t>
            </a:r>
            <a:r>
              <a:rPr lang="en-US" altLang="ko-KR" sz="2000" dirty="0"/>
              <a:t>batch/online learning : </a:t>
            </a:r>
            <a:r>
              <a:rPr lang="en-US" altLang="ko-KR" sz="2000" dirty="0">
                <a:hlinkClick r:id="rId4"/>
              </a:rPr>
              <a:t>https://datascience.stackexchange.com/questions/48127/what-is-the-difference-between-offline-trained-model-and-pretrained-model</a:t>
            </a:r>
            <a:endParaRPr lang="en-US" altLang="ko-KR" sz="2000" dirty="0"/>
          </a:p>
          <a:p>
            <a:r>
              <a:rPr lang="en-US" altLang="ko-KR" sz="2000" dirty="0"/>
              <a:t>Slide10 </a:t>
            </a:r>
            <a:r>
              <a:rPr lang="ko-KR" altLang="en-US" sz="2000" dirty="0"/>
              <a:t>이미지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파이토치</a:t>
            </a:r>
            <a:r>
              <a:rPr lang="ko-KR" altLang="en-US" sz="2000" dirty="0"/>
              <a:t> 첫걸음 </a:t>
            </a:r>
            <a:r>
              <a:rPr lang="en-US" altLang="ko-KR" sz="2000" dirty="0"/>
              <a:t>chapter5</a:t>
            </a:r>
          </a:p>
          <a:p>
            <a:r>
              <a:rPr lang="en-US" altLang="ko-KR" sz="2000" dirty="0"/>
              <a:t>Slide11 </a:t>
            </a:r>
            <a:r>
              <a:rPr lang="ko-KR" altLang="en-US" sz="2000" dirty="0"/>
              <a:t>이미지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5"/>
              </a:rPr>
              <a:t>https://excelsior-cjh.tistory.com/79</a:t>
            </a:r>
            <a:endParaRPr lang="en-US" altLang="ko-KR" sz="2000" dirty="0"/>
          </a:p>
          <a:p>
            <a:r>
              <a:rPr lang="en-US" altLang="ko-KR" sz="2000" dirty="0"/>
              <a:t>Slide12 </a:t>
            </a:r>
            <a:r>
              <a:rPr lang="ko-KR" altLang="en-US" sz="2000" dirty="0"/>
              <a:t>이미지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6"/>
              </a:rPr>
              <a:t>https://datascienceschool.net/view-notebook/2553d83904a14038944019550a19e4b2/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85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Learning rate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6982A-6528-4A0A-8355-1D88C190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7" y="2753936"/>
            <a:ext cx="3930656" cy="303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</a:rPr>
              <a:t>너무 크면 </a:t>
            </a:r>
            <a:r>
              <a:rPr lang="en-US" altLang="ko-KR" sz="2000" dirty="0">
                <a:solidFill>
                  <a:srgbClr val="000000"/>
                </a:solidFill>
              </a:rPr>
              <a:t>overshooting (nan)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6544235" y="8068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Section7. ML</a:t>
            </a:r>
            <a:r>
              <a:rPr lang="ko-KR" altLang="en-US" dirty="0"/>
              <a:t>의 실용과 몇가지 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6D990-D430-46E1-9788-2C74F614177A}"/>
              </a:ext>
            </a:extLst>
          </p:cNvPr>
          <p:cNvSpPr txBox="1"/>
          <p:nvPr/>
        </p:nvSpPr>
        <p:spPr>
          <a:xfrm>
            <a:off x="6391835" y="2753936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너무 작으면 계산 과정이 오래 걸리거나 최저점이 아닌 곳에서 멈춤</a:t>
            </a:r>
            <a:r>
              <a:rPr lang="en-US" altLang="ko-KR" dirty="0">
                <a:solidFill>
                  <a:srgbClr val="000000"/>
                </a:solidFill>
              </a:rPr>
              <a:t>. (</a:t>
            </a:r>
            <a:r>
              <a:rPr lang="ko-KR" altLang="en-US" dirty="0">
                <a:solidFill>
                  <a:srgbClr val="000000"/>
                </a:solidFill>
              </a:rPr>
              <a:t>학습</a:t>
            </a:r>
            <a:r>
              <a:rPr lang="en-US" altLang="ko-KR" dirty="0">
                <a:solidFill>
                  <a:srgbClr val="000000"/>
                </a:solidFill>
              </a:rPr>
              <a:t>X)</a:t>
            </a:r>
            <a:endParaRPr lang="ko-KR" altLang="en-US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859C9-B8A7-42F5-882F-29BA6691A528}"/>
              </a:ext>
            </a:extLst>
          </p:cNvPr>
          <p:cNvSpPr txBox="1"/>
          <p:nvPr/>
        </p:nvSpPr>
        <p:spPr>
          <a:xfrm>
            <a:off x="1179225" y="6008235"/>
            <a:ext cx="993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Learning rate</a:t>
            </a:r>
            <a:r>
              <a:rPr lang="ko-KR" altLang="en-US" dirty="0">
                <a:solidFill>
                  <a:srgbClr val="000000"/>
                </a:solidFill>
              </a:rPr>
              <a:t>를 정할 때 </a:t>
            </a:r>
            <a:r>
              <a:rPr lang="en-US" altLang="ko-KR" dirty="0">
                <a:solidFill>
                  <a:srgbClr val="000000"/>
                </a:solidFill>
              </a:rPr>
              <a:t>0.01</a:t>
            </a:r>
            <a:r>
              <a:rPr lang="ko-KR" altLang="en-US" dirty="0">
                <a:solidFill>
                  <a:srgbClr val="000000"/>
                </a:solidFill>
              </a:rPr>
              <a:t>로 시작해서 </a:t>
            </a:r>
            <a:r>
              <a:rPr lang="en-US" altLang="ko-KR" dirty="0">
                <a:solidFill>
                  <a:srgbClr val="000000"/>
                </a:solidFill>
              </a:rPr>
              <a:t>cost function</a:t>
            </a:r>
            <a:r>
              <a:rPr lang="ko-KR" altLang="en-US" dirty="0">
                <a:solidFill>
                  <a:srgbClr val="000000"/>
                </a:solidFill>
              </a:rPr>
              <a:t>이 발산하면 </a:t>
            </a:r>
            <a:r>
              <a:rPr lang="en-US" altLang="ko-KR" dirty="0">
                <a:solidFill>
                  <a:srgbClr val="000000"/>
                </a:solidFill>
              </a:rPr>
              <a:t>learning rate</a:t>
            </a:r>
            <a:r>
              <a:rPr lang="ko-KR" altLang="en-US" dirty="0">
                <a:solidFill>
                  <a:srgbClr val="000000"/>
                </a:solidFill>
              </a:rPr>
              <a:t>을 더 작게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</a:rPr>
              <a:t>계산 과정이 너무 오래 걸리면 </a:t>
            </a:r>
            <a:r>
              <a:rPr lang="en-US" altLang="ko-KR" dirty="0">
                <a:solidFill>
                  <a:srgbClr val="000000"/>
                </a:solidFill>
              </a:rPr>
              <a:t>learning rate</a:t>
            </a:r>
            <a:r>
              <a:rPr lang="ko-KR" altLang="en-US" dirty="0">
                <a:solidFill>
                  <a:srgbClr val="000000"/>
                </a:solidFill>
              </a:rPr>
              <a:t>을 더 크게 조정한다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en-US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4EC74F-5E99-4FB6-915F-BFE9BB90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" y="3429000"/>
            <a:ext cx="10184100" cy="246545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FDB40C1-F3DD-46C2-9217-95AD0A71574C}"/>
              </a:ext>
            </a:extLst>
          </p:cNvPr>
          <p:cNvSpPr/>
          <p:nvPr/>
        </p:nvSpPr>
        <p:spPr>
          <a:xfrm>
            <a:off x="666750" y="6150320"/>
            <a:ext cx="512475" cy="359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7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Data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preprocessing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6544235" y="8068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Section7. ML</a:t>
            </a:r>
            <a:r>
              <a:rPr lang="ko-KR" altLang="en-US" dirty="0"/>
              <a:t>의 실용과 몇가지 팁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F06756-7A53-407F-84F2-AD851927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6" y="2753936"/>
            <a:ext cx="4824413" cy="32773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26DF1B-21AE-488C-A971-0992F351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2" y="2572755"/>
            <a:ext cx="4238625" cy="18849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E7910-4C9A-4257-902D-E28B06F40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1" y="4593046"/>
            <a:ext cx="2333625" cy="1207680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FBFC234-8D1B-4482-B0D4-9BD817F42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24" y="5854323"/>
            <a:ext cx="2000250" cy="4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Overfitting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6544235" y="8068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Section7. ML</a:t>
            </a:r>
            <a:r>
              <a:rPr lang="ko-KR" altLang="en-US" dirty="0"/>
              <a:t>의 실용과 몇가지 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98FDB-E8E9-4452-8713-E59D814879E8}"/>
              </a:ext>
            </a:extLst>
          </p:cNvPr>
          <p:cNvSpPr txBox="1"/>
          <p:nvPr/>
        </p:nvSpPr>
        <p:spPr>
          <a:xfrm>
            <a:off x="703363" y="2595591"/>
            <a:ext cx="1030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linear</a:t>
            </a:r>
            <a:r>
              <a:rPr lang="ko-KR" altLang="en-US" sz="2400" dirty="0"/>
              <a:t>하지 않게 </a:t>
            </a:r>
            <a:r>
              <a:rPr lang="en-US" altLang="ko-KR" sz="2400" dirty="0"/>
              <a:t>training</a:t>
            </a:r>
            <a:r>
              <a:rPr lang="ko-KR" altLang="en-US" sz="2400" dirty="0"/>
              <a:t>을 시키면 </a:t>
            </a:r>
            <a:r>
              <a:rPr lang="en-US" altLang="ko-KR" sz="2400" dirty="0"/>
              <a:t>Model</a:t>
            </a:r>
            <a:r>
              <a:rPr lang="ko-KR" altLang="en-US" sz="2400" dirty="0"/>
              <a:t>이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에 대한 답은 잘하지만 </a:t>
            </a:r>
            <a:r>
              <a:rPr lang="en-US" altLang="ko-KR" sz="2400" dirty="0"/>
              <a:t>test set </a:t>
            </a:r>
            <a:r>
              <a:rPr lang="ko-KR" altLang="en-US" sz="2400" dirty="0"/>
              <a:t>또는 실생활에서는 잘 예측하지 못함</a:t>
            </a:r>
            <a:r>
              <a:rPr lang="en-US" altLang="ko-KR" sz="240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5F663-6923-4B75-8BA8-1E2B0033F70F}"/>
              </a:ext>
            </a:extLst>
          </p:cNvPr>
          <p:cNvSpPr txBox="1"/>
          <p:nvPr/>
        </p:nvSpPr>
        <p:spPr>
          <a:xfrm>
            <a:off x="703363" y="3924194"/>
            <a:ext cx="5144988" cy="148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training data</a:t>
            </a:r>
            <a:r>
              <a:rPr lang="ko-KR" altLang="en-US" sz="2000" dirty="0"/>
              <a:t>의 수를 늘린다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features</a:t>
            </a:r>
            <a:r>
              <a:rPr lang="ko-KR" altLang="en-US" sz="2000" dirty="0"/>
              <a:t>의 수를 줄인다</a:t>
            </a:r>
            <a:r>
              <a:rPr lang="en-US" altLang="ko-KR" sz="2000" dirty="0"/>
              <a:t>. (</a:t>
            </a:r>
            <a:r>
              <a:rPr lang="ko-KR" altLang="en-US" sz="2000" dirty="0"/>
              <a:t>중복된 것 등등</a:t>
            </a:r>
            <a:r>
              <a:rPr lang="en-US" altLang="ko-KR" sz="20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Regularization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DF07DE-AA8C-4463-B4E6-4D959001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3673598"/>
            <a:ext cx="4924985" cy="1533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C6BF72-E4F5-4856-B7AE-53D92A88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68" y="5419724"/>
            <a:ext cx="5501492" cy="2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Training/Testing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data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set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6544235" y="8068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Section7. ML</a:t>
            </a:r>
            <a:r>
              <a:rPr lang="ko-KR" altLang="en-US" dirty="0"/>
              <a:t>의 실용과 몇가지 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E34CA3-C021-4B6C-A7A2-A3A3451F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2" y="2624158"/>
            <a:ext cx="5229226" cy="38052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40AAB3-0980-4DC7-980E-542C0C138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48" y="2753935"/>
            <a:ext cx="5305425" cy="36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MLP, Back propagation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5963210" y="80682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Section8. </a:t>
            </a:r>
            <a:r>
              <a:rPr lang="ko-KR" altLang="en-US" dirty="0" err="1"/>
              <a:t>딥러닝의</a:t>
            </a:r>
            <a:r>
              <a:rPr lang="ko-KR" altLang="en-US" dirty="0"/>
              <a:t> 기본 개념과 문제 그리고 해결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76242-1CDF-4422-9A61-45E75D3F6496}"/>
              </a:ext>
            </a:extLst>
          </p:cNvPr>
          <p:cNvSpPr/>
          <p:nvPr/>
        </p:nvSpPr>
        <p:spPr>
          <a:xfrm>
            <a:off x="1331974" y="2576590"/>
            <a:ext cx="92624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컴퓨터가 걷고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말하고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보고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쓰고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자가생산하고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자기 존재를 인식할 것이다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＂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976061-209A-4E8E-9798-9A3CA3CE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84" y="3992707"/>
            <a:ext cx="4923308" cy="1809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4BEFBB-58FE-4DF4-B045-E8A05BFE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09" y="3776919"/>
            <a:ext cx="5304306" cy="241935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ACDCE02-3868-456E-9D8A-D218DD4BC451}"/>
              </a:ext>
            </a:extLst>
          </p:cNvPr>
          <p:cNvCxnSpPr/>
          <p:nvPr/>
        </p:nvCxnSpPr>
        <p:spPr>
          <a:xfrm>
            <a:off x="6070790" y="3886200"/>
            <a:ext cx="0" cy="2676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C5148ED-0A03-4384-AB76-868840042237}"/>
              </a:ext>
            </a:extLst>
          </p:cNvPr>
          <p:cNvSpPr/>
          <p:nvPr/>
        </p:nvSpPr>
        <p:spPr>
          <a:xfrm>
            <a:off x="1833290" y="6047955"/>
            <a:ext cx="512475" cy="359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1B6093-6F81-490E-9166-D40034348D4E}"/>
              </a:ext>
            </a:extLst>
          </p:cNvPr>
          <p:cNvSpPr txBox="1"/>
          <p:nvPr/>
        </p:nvSpPr>
        <p:spPr>
          <a:xfrm>
            <a:off x="2482474" y="5935177"/>
            <a:ext cx="206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MLP </a:t>
            </a:r>
            <a:r>
              <a:rPr lang="ko-KR" altLang="en-US" sz="3200" dirty="0"/>
              <a:t>등장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880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Tensor Manipulation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5963210" y="80682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Section8. </a:t>
            </a:r>
            <a:r>
              <a:rPr lang="ko-KR" altLang="en-US" dirty="0" err="1"/>
              <a:t>딥러닝의</a:t>
            </a:r>
            <a:r>
              <a:rPr lang="ko-KR" altLang="en-US" dirty="0"/>
              <a:t> 기본 개념과 문제 그리고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62530-9A75-46EC-AE6B-83D219A96595}"/>
              </a:ext>
            </a:extLst>
          </p:cNvPr>
          <p:cNvSpPr txBox="1"/>
          <p:nvPr/>
        </p:nvSpPr>
        <p:spPr>
          <a:xfrm>
            <a:off x="833718" y="2753936"/>
            <a:ext cx="104976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shape, rank, axis</a:t>
            </a:r>
          </a:p>
          <a:p>
            <a:pPr marL="342900" indent="-342900">
              <a:buAutoNum type="arabicPeriod"/>
            </a:pPr>
            <a:r>
              <a:rPr lang="en-US" altLang="ko-KR" sz="2400" dirty="0" err="1"/>
              <a:t>matmul</a:t>
            </a:r>
            <a:r>
              <a:rPr lang="en-US" altLang="ko-KR" sz="2400" dirty="0"/>
              <a:t> vs multiply</a:t>
            </a:r>
          </a:p>
          <a:p>
            <a:pPr marL="342900" indent="-342900">
              <a:buAutoNum type="arabicPeriod"/>
            </a:pPr>
            <a:r>
              <a:rPr lang="en-US" altLang="ko-KR" sz="2400" dirty="0" err="1"/>
              <a:t>reduce_mean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argmax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reshape</a:t>
            </a:r>
          </a:p>
          <a:p>
            <a:pPr marL="342900" indent="-342900">
              <a:buAutoNum type="arabicPeriod"/>
            </a:pPr>
            <a:r>
              <a:rPr lang="en-US" altLang="ko-KR" sz="2400" dirty="0" err="1"/>
              <a:t>one_hot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casting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stack</a:t>
            </a:r>
          </a:p>
          <a:p>
            <a:pPr marL="342900" indent="-342900">
              <a:buAutoNum type="arabicPeriod"/>
            </a:pPr>
            <a:r>
              <a:rPr lang="en-US" altLang="ko-KR" sz="2400" dirty="0" err="1"/>
              <a:t>ones_like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zeros_like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 zip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22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XOR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5100918" y="80682"/>
            <a:ext cx="6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Section9. Neural Network1 : XOR </a:t>
            </a:r>
            <a:r>
              <a:rPr lang="ko-KR" altLang="en-US" dirty="0"/>
              <a:t>문제</a:t>
            </a:r>
            <a:r>
              <a:rPr lang="en-US" altLang="ko-KR" dirty="0"/>
              <a:t>, Backpropagation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534B35-0372-4A53-B28B-0701F588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37" y="2508094"/>
            <a:ext cx="4079628" cy="20526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A4F865-6082-4EBB-9E4C-81A12179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1" y="2753936"/>
            <a:ext cx="6780994" cy="38587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CEAAF4-6DF5-4765-8872-FD84D026F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637" y="4560710"/>
            <a:ext cx="4079628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1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7336D-CC15-4C99-8B35-D0BEA86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>
                <a:solidFill>
                  <a:srgbClr val="FFFFFF"/>
                </a:solidFill>
              </a:rPr>
              <a:t>딥네트워크</a:t>
            </a:r>
            <a:r>
              <a:rPr lang="ko-KR" altLang="en-US" sz="4000" dirty="0">
                <a:solidFill>
                  <a:srgbClr val="FFFFFF"/>
                </a:solidFill>
              </a:rPr>
              <a:t> 학습</a:t>
            </a:r>
            <a:r>
              <a:rPr lang="en-US" altLang="ko-KR" sz="4000" dirty="0">
                <a:solidFill>
                  <a:srgbClr val="FFFFFF"/>
                </a:solidFill>
              </a:rPr>
              <a:t>(Backpropagation)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6D4EA-4AEC-4E65-88EA-D81069052E81}"/>
              </a:ext>
            </a:extLst>
          </p:cNvPr>
          <p:cNvSpPr txBox="1"/>
          <p:nvPr/>
        </p:nvSpPr>
        <p:spPr>
          <a:xfrm>
            <a:off x="5100918" y="80682"/>
            <a:ext cx="6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Section9. Neural Network1 : XOR </a:t>
            </a:r>
            <a:r>
              <a:rPr lang="ko-KR" altLang="en-US" dirty="0"/>
              <a:t>문제</a:t>
            </a:r>
            <a:r>
              <a:rPr lang="en-US" altLang="ko-KR" dirty="0"/>
              <a:t>, Backpropagation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51493-AF5E-428B-847A-3C6C7BB2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5" y="2729377"/>
            <a:ext cx="5343245" cy="3581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E3009-E25A-456C-AAAD-57997D7F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2528909"/>
            <a:ext cx="5029200" cy="37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9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558</Words>
  <Application>Microsoft Office PowerPoint</Application>
  <PresentationFormat>와이드스크린</PresentationFormat>
  <Paragraphs>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모두의 딥러닝 Section 7~9 파이토치 첫걸음 Chapter 5</vt:lpstr>
      <vt:lpstr>Learning rate</vt:lpstr>
      <vt:lpstr>Data preprocessing</vt:lpstr>
      <vt:lpstr>Overfitting</vt:lpstr>
      <vt:lpstr>Training/Testing data set</vt:lpstr>
      <vt:lpstr>MLP, Back propagation</vt:lpstr>
      <vt:lpstr>Tensor Manipulation</vt:lpstr>
      <vt:lpstr>XOR</vt:lpstr>
      <vt:lpstr>딥네트워크 학습(Backpropagation)</vt:lpstr>
      <vt:lpstr>합성곱 연산과정</vt:lpstr>
      <vt:lpstr>패딩, 풀링</vt:lpstr>
      <vt:lpstr>소프트맥스 함수</vt:lpstr>
      <vt:lpstr>유명한 모델들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모두의 딥러닝 Section 7~9 파이토치 첫걸음 Chapter 5</dc:title>
  <dc:creator>이혜지</dc:creator>
  <cp:lastModifiedBy>이 혜지</cp:lastModifiedBy>
  <cp:revision>29</cp:revision>
  <dcterms:created xsi:type="dcterms:W3CDTF">2020-08-03T15:41:16Z</dcterms:created>
  <dcterms:modified xsi:type="dcterms:W3CDTF">2021-07-10T20:46:04Z</dcterms:modified>
</cp:coreProperties>
</file>