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975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04A2-B05A-4E9A-ADFA-F24A0A737AA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3EC4-FC97-4758-81D8-E10482C0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2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중복이 아닌 데이터의 개수가 중복인 데이터의 개수보다 훨씬 많기 때문에 두가지 데이터를 나눈 후 개수가 </a:t>
            </a:r>
            <a:r>
              <a:rPr lang="ko-KR" altLang="en-US" dirty="0" err="1"/>
              <a:t>비슷해지도록</a:t>
            </a:r>
            <a:r>
              <a:rPr lang="ko-KR" altLang="en-US" dirty="0"/>
              <a:t> 데이터의 일부를 다시 뽑습니다</a:t>
            </a:r>
            <a:r>
              <a:rPr lang="en-US" altLang="ko-KR" dirty="0"/>
              <a:t>. Loc</a:t>
            </a:r>
            <a:r>
              <a:rPr lang="ko-KR" altLang="en-US" dirty="0"/>
              <a:t>을 사용해서 데이터를 분류하고 두 변수의 길이의 차이를 계산한 다음 샘플링하기 위해 적은 데이터의 많은 데이터에 대한 비율을 계산한다</a:t>
            </a:r>
            <a:r>
              <a:rPr lang="en-US" altLang="ko-KR" dirty="0"/>
              <a:t>. </a:t>
            </a:r>
            <a:r>
              <a:rPr lang="ko-KR" altLang="en-US" dirty="0"/>
              <a:t>그 다음 많은 데이터에 대해 방금 구한 비율만큼 </a:t>
            </a:r>
            <a:r>
              <a:rPr lang="ko-KR" altLang="en-US" dirty="0" err="1"/>
              <a:t>샘플링하면</a:t>
            </a:r>
            <a:r>
              <a:rPr lang="ko-KR" altLang="en-US" dirty="0"/>
              <a:t> 두 데이터 간의 개수가 </a:t>
            </a:r>
            <a:r>
              <a:rPr lang="ko-KR" altLang="en-US" dirty="0" err="1"/>
              <a:t>비슷해진다</a:t>
            </a:r>
            <a:r>
              <a:rPr lang="en-US" altLang="ko-KR" dirty="0"/>
              <a:t>. </a:t>
            </a:r>
            <a:r>
              <a:rPr lang="ko-KR" altLang="en-US" dirty="0"/>
              <a:t>그 결과를 프린트해보면 둘이 </a:t>
            </a:r>
            <a:r>
              <a:rPr lang="ko-KR" altLang="en-US" dirty="0" err="1"/>
              <a:t>같아졌음을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중복이 아닌 데이터의 개수가 중복인 데이터의 개수보다 훨씬 많기 때문에 두가지 데이터를 나눈 후 개수가 </a:t>
            </a:r>
            <a:r>
              <a:rPr lang="ko-KR" altLang="en-US" dirty="0" err="1"/>
              <a:t>비슷해지도록</a:t>
            </a:r>
            <a:r>
              <a:rPr lang="ko-KR" altLang="en-US" dirty="0"/>
              <a:t> 데이터의 일부를 다시 뽑습니다</a:t>
            </a:r>
            <a:r>
              <a:rPr lang="en-US" altLang="ko-KR" dirty="0"/>
              <a:t>. Loc</a:t>
            </a:r>
            <a:r>
              <a:rPr lang="ko-KR" altLang="en-US" dirty="0"/>
              <a:t>을 사용해서 데이터를 분류하고 두 변수의 길이의 차이를 계산한 다음 샘플링하기 위해 적은 데이터의 많은 데이터에 대한 비율을 계산한다</a:t>
            </a:r>
            <a:r>
              <a:rPr lang="en-US" altLang="ko-KR" dirty="0"/>
              <a:t>. </a:t>
            </a:r>
            <a:r>
              <a:rPr lang="ko-KR" altLang="en-US" dirty="0"/>
              <a:t>그 다음 많은 데이터에 대해 방금 구한 비율만큼 </a:t>
            </a:r>
            <a:r>
              <a:rPr lang="ko-KR" altLang="en-US" dirty="0" err="1"/>
              <a:t>샘플링하면</a:t>
            </a:r>
            <a:r>
              <a:rPr lang="ko-KR" altLang="en-US" dirty="0"/>
              <a:t> 두 데이터 간의 개수가 </a:t>
            </a:r>
            <a:r>
              <a:rPr lang="ko-KR" altLang="en-US" dirty="0" err="1"/>
              <a:t>비슷해진다</a:t>
            </a:r>
            <a:r>
              <a:rPr lang="en-US" altLang="ko-KR" dirty="0"/>
              <a:t>. </a:t>
            </a:r>
            <a:r>
              <a:rPr lang="ko-KR" altLang="en-US" dirty="0"/>
              <a:t>그 결과를 프린트해보면 둘이 </a:t>
            </a:r>
            <a:r>
              <a:rPr lang="ko-KR" altLang="en-US" dirty="0" err="1"/>
              <a:t>같아졌음을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6. 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대해서도 위와 같은 방법을 </a:t>
            </a:r>
            <a:r>
              <a:rPr lang="ko-KR" altLang="en-US" dirty="0" err="1"/>
              <a:t>똑같애</a:t>
            </a:r>
            <a:r>
              <a:rPr lang="ko-KR" altLang="en-US" dirty="0"/>
              <a:t> 수행한다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3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앙상블 기법이란 여러 개의 학습 알고리즘을 사용해 더 좋은 성능을 얻는 방법입니다</a:t>
            </a:r>
            <a:r>
              <a:rPr lang="en-US" altLang="ko-KR" dirty="0"/>
              <a:t>. </a:t>
            </a:r>
            <a:r>
              <a:rPr lang="ko-KR" altLang="en-US" dirty="0"/>
              <a:t>앙상블 기법에는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부스팅이라는</a:t>
            </a:r>
            <a:r>
              <a:rPr lang="ko-KR" altLang="en-US" dirty="0"/>
              <a:t> 방법이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배깅은</a:t>
            </a:r>
            <a:r>
              <a:rPr lang="ko-KR" altLang="en-US" dirty="0"/>
              <a:t> 여러 개의 학습 알고리즘</a:t>
            </a:r>
            <a:r>
              <a:rPr lang="en-US" altLang="ko-KR" dirty="0"/>
              <a:t>, </a:t>
            </a:r>
            <a:r>
              <a:rPr lang="ko-KR" altLang="en-US" dirty="0"/>
              <a:t>모델을 통해 각각 결과를 예측하고 모든 결과를 동등하게 보고 취합해서 결과를 얻는 방식이고 </a:t>
            </a:r>
            <a:r>
              <a:rPr lang="ko-KR" altLang="en-US" dirty="0" err="1"/>
              <a:t>부스팅은</a:t>
            </a:r>
            <a:r>
              <a:rPr lang="ko-KR" altLang="en-US" dirty="0"/>
              <a:t> 각 결과를 순차적으로 취합한다음 이전 알고리즘</a:t>
            </a:r>
            <a:r>
              <a:rPr lang="en-US" altLang="ko-KR" dirty="0"/>
              <a:t>, </a:t>
            </a:r>
            <a:r>
              <a:rPr lang="ko-KR" altLang="en-US" dirty="0"/>
              <a:t>모델이 학습 후 잘못 예측한 부분에 가중치를 둬서 다시 모델로 가서 학습하는 방식입니다</a:t>
            </a:r>
            <a:r>
              <a:rPr lang="en-US" altLang="ko-KR" dirty="0"/>
              <a:t>. XG</a:t>
            </a:r>
            <a:r>
              <a:rPr lang="ko-KR" altLang="en-US" dirty="0" err="1"/>
              <a:t>부스트는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기법 중 트리 </a:t>
            </a:r>
            <a:r>
              <a:rPr lang="ko-KR" altLang="en-US" dirty="0" err="1"/>
              <a:t>부스팅</a:t>
            </a:r>
            <a:r>
              <a:rPr lang="ko-KR" altLang="en-US" dirty="0"/>
              <a:t> 기법을 활용한 모델입니다</a:t>
            </a:r>
            <a:r>
              <a:rPr lang="en-US" altLang="ko-KR" dirty="0"/>
              <a:t>. </a:t>
            </a:r>
            <a:r>
              <a:rPr lang="ko-KR" altLang="en-US" dirty="0"/>
              <a:t>트리 </a:t>
            </a:r>
            <a:r>
              <a:rPr lang="ko-KR" altLang="en-US" dirty="0" err="1"/>
              <a:t>부스팅은</a:t>
            </a:r>
            <a:r>
              <a:rPr lang="ko-KR" altLang="en-US" dirty="0"/>
              <a:t> 여러 개의 의사결정 트리를 사용하여 결과를 보고 오답에 대해 가중치를 부여하는 방식입니다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XG</a:t>
            </a:r>
            <a:r>
              <a:rPr lang="ko-KR" altLang="en-US" dirty="0" err="1"/>
              <a:t>부스트는</a:t>
            </a:r>
            <a:r>
              <a:rPr lang="ko-KR" altLang="en-US" dirty="0"/>
              <a:t> 트리 </a:t>
            </a:r>
            <a:r>
              <a:rPr lang="ko-KR" altLang="en-US" dirty="0" err="1"/>
              <a:t>부스팅</a:t>
            </a:r>
            <a:r>
              <a:rPr lang="ko-KR" altLang="en-US" dirty="0"/>
              <a:t> 방식에 경사 하강법을 통해 최적화하는 방법입니다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연산량을</a:t>
            </a:r>
            <a:r>
              <a:rPr lang="ko-KR" altLang="en-US" dirty="0"/>
              <a:t> 줄이기 위해 의사결정 트리를 구성할 때 병렬 처리를 사용하여 빠른 시간 내에 학습이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4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마지막 줄은 </a:t>
            </a:r>
            <a:r>
              <a:rPr lang="en-US" altLang="ko-KR" dirty="0"/>
              <a:t>18round</a:t>
            </a:r>
            <a:r>
              <a:rPr lang="ko-KR" altLang="en-US" dirty="0"/>
              <a:t>동안 </a:t>
            </a:r>
            <a:r>
              <a:rPr lang="en-US" altLang="ko-KR" dirty="0"/>
              <a:t>valid-</a:t>
            </a:r>
            <a:r>
              <a:rPr lang="en-US" altLang="ko-KR" dirty="0" err="1"/>
              <a:t>rmse</a:t>
            </a:r>
            <a:r>
              <a:rPr lang="ko-KR" altLang="en-US" dirty="0"/>
              <a:t>가 나아지지 않으면 </a:t>
            </a:r>
            <a:r>
              <a:rPr lang="en-US" altLang="ko-KR" dirty="0"/>
              <a:t>early stop</a:t>
            </a:r>
            <a:r>
              <a:rPr lang="ko-KR" altLang="en-US" dirty="0"/>
              <a:t>한다는 뜻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8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합성곱</a:t>
            </a:r>
            <a:r>
              <a:rPr lang="ko-KR" altLang="en-US" dirty="0"/>
              <a:t> 레이어와 맥스 </a:t>
            </a:r>
            <a:r>
              <a:rPr lang="ko-KR" altLang="en-US" dirty="0" err="1"/>
              <a:t>풀링</a:t>
            </a:r>
            <a:r>
              <a:rPr lang="ko-KR" altLang="en-US" dirty="0"/>
              <a:t> 레이어가 활용되었음을 볼 수 있습니다</a:t>
            </a:r>
            <a:r>
              <a:rPr lang="en-US" altLang="ko-KR" dirty="0"/>
              <a:t>. </a:t>
            </a:r>
            <a:r>
              <a:rPr lang="ko-KR" altLang="en-US" dirty="0"/>
              <a:t>활성화함수로는 </a:t>
            </a:r>
            <a:r>
              <a:rPr lang="en-US" altLang="ko-KR" dirty="0" err="1"/>
              <a:t>relu</a:t>
            </a:r>
            <a:r>
              <a:rPr lang="ko-KR" altLang="en-US" dirty="0"/>
              <a:t>를 사용하고 패딩 방법으로는 </a:t>
            </a:r>
            <a:r>
              <a:rPr lang="ko-KR" altLang="en-US" dirty="0" err="1"/>
              <a:t>입력값과</a:t>
            </a:r>
            <a:r>
              <a:rPr lang="ko-KR" altLang="en-US" dirty="0"/>
              <a:t> 출력에 대한 크기를 동일하게 하기 위해 </a:t>
            </a:r>
            <a:r>
              <a:rPr lang="en-US" altLang="ko-KR" dirty="0"/>
              <a:t>same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r>
              <a:rPr lang="ko-KR" altLang="en-US" dirty="0"/>
              <a:t>마지막에 불필요한 차원 제거를 위해 </a:t>
            </a:r>
            <a:r>
              <a:rPr lang="en-US" altLang="ko-KR" dirty="0"/>
              <a:t>squeeze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문장 </a:t>
            </a:r>
            <a:r>
              <a:rPr lang="ko-KR" altLang="en-US" dirty="0" err="1"/>
              <a:t>임베딩</a:t>
            </a:r>
            <a:r>
              <a:rPr lang="ko-KR" altLang="en-US" dirty="0"/>
              <a:t> 모듈을 모델에 적용하여 모델을 </a:t>
            </a:r>
            <a:r>
              <a:rPr lang="ko-KR" altLang="en-US" dirty="0" err="1"/>
              <a:t>만듬</a:t>
            </a:r>
            <a:r>
              <a:rPr lang="en-US" altLang="ko-KR" dirty="0"/>
              <a:t>. Dense</a:t>
            </a:r>
            <a:r>
              <a:rPr lang="ko-KR" altLang="en-US" dirty="0"/>
              <a:t>는 두 </a:t>
            </a:r>
            <a:r>
              <a:rPr lang="en-US" altLang="ko-KR" dirty="0"/>
              <a:t>base</a:t>
            </a:r>
            <a:r>
              <a:rPr lang="ko-KR" altLang="en-US" dirty="0"/>
              <a:t>와 </a:t>
            </a:r>
            <a:r>
              <a:rPr lang="en-US" altLang="ko-KR" dirty="0"/>
              <a:t>hypothesis </a:t>
            </a:r>
            <a:r>
              <a:rPr lang="ko-KR" altLang="en-US" dirty="0"/>
              <a:t>문장에 대한 유사도를 계산하기 위해 만들어진 레이어이다</a:t>
            </a:r>
            <a:r>
              <a:rPr lang="en-US" altLang="ko-KR" dirty="0"/>
              <a:t>. </a:t>
            </a:r>
            <a:r>
              <a:rPr lang="ko-KR" altLang="en-US" dirty="0"/>
              <a:t>두 문장 간의 관계를 표현할 수 있는 벡터를 출력하기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 err="1"/>
              <a:t>hidden_dimension</a:t>
            </a:r>
            <a:r>
              <a:rPr lang="ko-KR" altLang="en-US" dirty="0"/>
              <a:t>으로 출력하는 벡터의 크기를 결정한다</a:t>
            </a:r>
            <a:r>
              <a:rPr lang="en-US" altLang="ko-KR" dirty="0"/>
              <a:t>. </a:t>
            </a:r>
            <a:r>
              <a:rPr lang="ko-KR" altLang="en-US" dirty="0"/>
              <a:t>마지막으로 다시 </a:t>
            </a:r>
            <a:r>
              <a:rPr lang="en-US" altLang="ko-KR" dirty="0"/>
              <a:t>Dense </a:t>
            </a:r>
            <a:r>
              <a:rPr lang="ko-KR" altLang="en-US" dirty="0"/>
              <a:t>레이어를 통해 두 문장 간의 유사성이 있는지 하나의 값으로 표현할 수 있게 하고 </a:t>
            </a:r>
            <a:r>
              <a:rPr lang="ko-KR" altLang="en-US" dirty="0" err="1"/>
              <a:t>출력값</a:t>
            </a:r>
            <a:r>
              <a:rPr lang="ko-KR" altLang="en-US" dirty="0"/>
              <a:t> 범위를 </a:t>
            </a:r>
            <a:r>
              <a:rPr lang="en-US" altLang="ko-KR" dirty="0"/>
              <a:t>0~1</a:t>
            </a:r>
            <a:r>
              <a:rPr lang="ko-KR" altLang="en-US" dirty="0"/>
              <a:t>로 표현하기 위해 </a:t>
            </a:r>
            <a:r>
              <a:rPr lang="en-US" altLang="ko-KR" dirty="0"/>
              <a:t>sigmoid</a:t>
            </a:r>
            <a:r>
              <a:rPr lang="ko-KR" altLang="en-US" dirty="0"/>
              <a:t>함수를 사용한다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4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LSTM</a:t>
            </a:r>
            <a:r>
              <a:rPr lang="ko-KR" altLang="en-US" dirty="0"/>
              <a:t> 계열 모델로 맨해튼 거리</a:t>
            </a:r>
            <a:r>
              <a:rPr lang="en-US" altLang="ko-KR" dirty="0"/>
              <a:t>+LSTM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문장의 유사도를 계산할 때 코사인 유사도를 사용하는 대신 맨해튼 거리를 사용하는 모델이다</a:t>
            </a:r>
            <a:r>
              <a:rPr lang="en-US" altLang="ko-KR" dirty="0"/>
              <a:t>. </a:t>
            </a:r>
            <a:r>
              <a:rPr lang="ko-KR" altLang="en-US" dirty="0"/>
              <a:t>두 개의 문장 </a:t>
            </a:r>
            <a:r>
              <a:rPr lang="ko-KR" altLang="en-US" dirty="0" err="1"/>
              <a:t>입력값에</a:t>
            </a:r>
            <a:r>
              <a:rPr lang="ko-KR" altLang="en-US" dirty="0"/>
              <a:t> 대해 </a:t>
            </a:r>
            <a:r>
              <a:rPr lang="en-US" altLang="ko-KR" dirty="0"/>
              <a:t>LSTM </a:t>
            </a:r>
            <a:r>
              <a:rPr lang="ko-KR" altLang="en-US" dirty="0"/>
              <a:t>층을 적용한 후 최종적으로 각 문장에 대해 의미 벡터를 각각 뽑아내서 이 둘의 값을 맨해튼 거리로 비교하는 형태의 모델이다</a:t>
            </a:r>
            <a:r>
              <a:rPr lang="en-US" altLang="ko-KR" dirty="0"/>
              <a:t>. H3(A)</a:t>
            </a:r>
            <a:r>
              <a:rPr lang="ko-KR" altLang="en-US" dirty="0"/>
              <a:t>값과 </a:t>
            </a:r>
            <a:r>
              <a:rPr lang="en-US" altLang="ko-KR" dirty="0"/>
              <a:t>H3(b)</a:t>
            </a:r>
            <a:r>
              <a:rPr lang="ko-KR" altLang="en-US" dirty="0"/>
              <a:t>값이 은닉 상태 벡터로 사용되고 이 값은 문장의 모든 단어에 대한 정보가 반영된 값으로 전체 문장을 대표하는 벡터가 된다</a:t>
            </a:r>
            <a:r>
              <a:rPr lang="en-US" altLang="ko-KR" dirty="0"/>
              <a:t>. </a:t>
            </a:r>
            <a:r>
              <a:rPr lang="ko-KR" altLang="en-US" dirty="0"/>
              <a:t>이렇게 뽑은 두 벡터에 대해 맨해튼 거리를 계산해서 두 문장 사이의 유사도를 측정하고 이 결과를 실제 라벨과 비교해서 학습하는 방식이다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할당된 각 문장을 각각 </a:t>
            </a:r>
            <a:r>
              <a:rPr lang="ko-KR" altLang="en-US" dirty="0" err="1"/>
              <a:t>임베딩</a:t>
            </a:r>
            <a:r>
              <a:rPr lang="ko-KR" altLang="en-US" dirty="0"/>
              <a:t> 층과 </a:t>
            </a:r>
            <a:r>
              <a:rPr lang="en-US" altLang="ko-KR" dirty="0"/>
              <a:t>LSTM</a:t>
            </a:r>
            <a:r>
              <a:rPr lang="ko-KR" altLang="en-US" dirty="0"/>
              <a:t>층에 적용해 각 문장에 대해 단어들의 정보를 반영한 은닉 상태 벡터를 뽑는다</a:t>
            </a:r>
            <a:r>
              <a:rPr lang="en-US" altLang="ko-KR" dirty="0"/>
              <a:t>.</a:t>
            </a:r>
            <a:r>
              <a:rPr lang="ko-KR" altLang="en-US" dirty="0"/>
              <a:t> 은닉 상태 벡터를 각각 </a:t>
            </a:r>
            <a:r>
              <a:rPr lang="en-US" altLang="ko-KR" dirty="0"/>
              <a:t>x1, x2</a:t>
            </a:r>
            <a:r>
              <a:rPr lang="ko-KR" altLang="en-US" dirty="0"/>
              <a:t>에 할당해두고 맨해튼 거리를 계산한다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1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3EC4-FC97-4758-81D8-E10482C061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3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5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9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7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CCBBF8-15BC-44E0-BA9B-F2A7669E379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562C87-8BE2-46FE-8A7F-F99B0D004D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59A4-1FBA-47EB-B7C9-8AD00E379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텍스트 유사도</a:t>
            </a:r>
          </a:p>
        </p:txBody>
      </p:sp>
    </p:spTree>
    <p:extLst>
      <p:ext uri="{BB962C8B-B14F-4D97-AF65-F5344CB8AC3E}">
        <p14:creationId xmlns:p14="http://schemas.microsoft.com/office/powerpoint/2010/main" val="170417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CNN</a:t>
            </a:r>
            <a:r>
              <a:rPr lang="ko-KR" altLang="en-US" dirty="0"/>
              <a:t>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CD614-9668-4247-85CB-27DF89CA14BD}"/>
              </a:ext>
            </a:extLst>
          </p:cNvPr>
          <p:cNvSpPr txBox="1"/>
          <p:nvPr/>
        </p:nvSpPr>
        <p:spPr>
          <a:xfrm>
            <a:off x="1097280" y="174919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모델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2634F-63CC-4E92-A66C-627D55F1B15F}"/>
              </a:ext>
            </a:extLst>
          </p:cNvPr>
          <p:cNvSpPr txBox="1"/>
          <p:nvPr/>
        </p:nvSpPr>
        <p:spPr>
          <a:xfrm>
            <a:off x="1097279" y="4839598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모델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87196-DC15-4F8F-8E51-2B07E745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89" y="2060601"/>
            <a:ext cx="4616925" cy="2719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F9029F-2FC7-4B5E-9EDD-63A988CF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845" y="5161844"/>
            <a:ext cx="4725519" cy="669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64C82-2EAB-4F89-B5C0-DCF26D6E4934}"/>
              </a:ext>
            </a:extLst>
          </p:cNvPr>
          <p:cNvSpPr txBox="1"/>
          <p:nvPr/>
        </p:nvSpPr>
        <p:spPr>
          <a:xfrm>
            <a:off x="5929364" y="174919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모델 학습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CE86B5-47B3-487D-9B38-24710C7B6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0358"/>
            <a:ext cx="5176889" cy="27998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957A29-C08C-4B76-A84F-197B8A450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930" y="5077126"/>
            <a:ext cx="5272726" cy="88582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C451F9A-1BDA-4611-91A1-A5F6C544C253}"/>
              </a:ext>
            </a:extLst>
          </p:cNvPr>
          <p:cNvSpPr/>
          <p:nvPr/>
        </p:nvSpPr>
        <p:spPr>
          <a:xfrm>
            <a:off x="1203845" y="5958735"/>
            <a:ext cx="5212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E50876-E540-4157-A998-989D419B2370}"/>
              </a:ext>
            </a:extLst>
          </p:cNvPr>
          <p:cNvSpPr txBox="1"/>
          <p:nvPr/>
        </p:nvSpPr>
        <p:spPr>
          <a:xfrm>
            <a:off x="1725105" y="5958735"/>
            <a:ext cx="562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성능을 올리고 싶다면 </a:t>
            </a:r>
            <a:r>
              <a:rPr lang="ko-KR" altLang="en-US" dirty="0" err="1"/>
              <a:t>합성곱</a:t>
            </a:r>
            <a:r>
              <a:rPr lang="ko-KR" altLang="en-US" dirty="0"/>
              <a:t> 층을 더 깊게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48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MaLSTM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25B62-12C2-4969-B24A-0F2ADE0A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20" y="1948852"/>
            <a:ext cx="4072232" cy="3412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8544D0-C0F4-43FA-8664-B41725088411}"/>
              </a:ext>
            </a:extLst>
          </p:cNvPr>
          <p:cNvSpPr txBox="1"/>
          <p:nvPr/>
        </p:nvSpPr>
        <p:spPr>
          <a:xfrm>
            <a:off x="5484289" y="1791012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모델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A75531-E67C-48D7-A202-C586DC06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289" y="2160344"/>
            <a:ext cx="5152918" cy="21571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788A3C-243B-4CCC-948C-2689801C6804}"/>
              </a:ext>
            </a:extLst>
          </p:cNvPr>
          <p:cNvSpPr txBox="1"/>
          <p:nvPr/>
        </p:nvSpPr>
        <p:spPr>
          <a:xfrm>
            <a:off x="5484288" y="4393931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생성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9489429-CBD6-46F4-9B63-A2FFC26AF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288" y="4816915"/>
            <a:ext cx="5152919" cy="13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MaLSTM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544D0-C0F4-43FA-8664-B41725088411}"/>
              </a:ext>
            </a:extLst>
          </p:cNvPr>
          <p:cNvSpPr txBox="1"/>
          <p:nvPr/>
        </p:nvSpPr>
        <p:spPr>
          <a:xfrm>
            <a:off x="1163268" y="1830174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BCC62-2F54-4491-81D6-62245255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68" y="2199506"/>
            <a:ext cx="4783375" cy="15523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C98C37-8084-497F-B2EC-D976C166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9506"/>
            <a:ext cx="4783375" cy="3739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FB2C0D-D5FB-46C4-B2FD-8DC1875D1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924398"/>
            <a:ext cx="4926448" cy="8191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2ABCA77-D24B-4813-B454-28BF4B5B7A09}"/>
              </a:ext>
            </a:extLst>
          </p:cNvPr>
          <p:cNvSpPr/>
          <p:nvPr/>
        </p:nvSpPr>
        <p:spPr>
          <a:xfrm>
            <a:off x="1097281" y="5121233"/>
            <a:ext cx="495849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DB66-ACC6-4ED6-9837-E4DD907A7550}"/>
              </a:ext>
            </a:extLst>
          </p:cNvPr>
          <p:cNvSpPr txBox="1"/>
          <p:nvPr/>
        </p:nvSpPr>
        <p:spPr>
          <a:xfrm>
            <a:off x="1545898" y="5062018"/>
            <a:ext cx="451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성능을 올리고 싶으면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튜닝하거나 모델을 더 깊게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0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3A2F-ECE7-4923-BF98-ADEB0D6C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CB915-0ACA-4F77-A701-8DDB6FC3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8816"/>
            <a:ext cx="4673205" cy="15755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4209A5-7F7D-467C-9AEB-FDCED282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60015"/>
            <a:ext cx="5095875" cy="2383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4BEB1B-F42A-4DF5-AD04-D96FB4EBB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63" y="1915652"/>
            <a:ext cx="5376317" cy="1608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91127C-9051-4765-906D-9D8D4CD3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630" y="3660016"/>
            <a:ext cx="5062564" cy="25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3A2F-ECE7-4923-BF98-ADEB0D6C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57728-1A5F-4505-8062-ADA440F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7" y="1822698"/>
            <a:ext cx="4909944" cy="2215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2B1DF4-7BB7-44F2-A6DA-57E89BB6A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65" y="1822698"/>
            <a:ext cx="4982010" cy="22150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CDFE68-4677-4E8B-8C31-AA5A2304E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44" y="4123048"/>
            <a:ext cx="5758648" cy="20913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05FDE-192D-479A-853F-09BE98A4B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261" y="4220702"/>
            <a:ext cx="4078114" cy="18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41EB3-760E-45C3-810F-8721363A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2147749"/>
            <a:ext cx="5063774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2B14-6CAA-43D6-B555-4661559D0DB7}"/>
              </a:ext>
            </a:extLst>
          </p:cNvPr>
          <p:cNvSpPr txBox="1"/>
          <p:nvPr/>
        </p:nvSpPr>
        <p:spPr>
          <a:xfrm>
            <a:off x="1207363" y="1737360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중복인 경우와 중복이 아닌 경우로 데이터 개수가 비슷해 지도록 데이터 일부를 다시 뽑는다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718CF9-A5F9-40F0-9D9E-0B33A2817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43" y="2147749"/>
            <a:ext cx="4765937" cy="1409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71236A-7E6B-44A9-A724-0D6E2A0B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363" y="4092461"/>
            <a:ext cx="4656109" cy="213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8BBEC6-079D-49D5-A161-74BF0C200E3E}"/>
              </a:ext>
            </a:extLst>
          </p:cNvPr>
          <p:cNvSpPr txBox="1"/>
          <p:nvPr/>
        </p:nvSpPr>
        <p:spPr>
          <a:xfrm>
            <a:off x="1207363" y="3674654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라벨에 따라 나눠진 데이터를 다시 하나로 합친다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3198A-D519-4B92-92EE-67177F109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363" y="4666269"/>
            <a:ext cx="4119956" cy="157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6B03A1-9889-4A4F-91D3-8BC5874DBB9F}"/>
              </a:ext>
            </a:extLst>
          </p:cNvPr>
          <p:cNvSpPr txBox="1"/>
          <p:nvPr/>
        </p:nvSpPr>
        <p:spPr>
          <a:xfrm>
            <a:off x="1207363" y="4282054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구두점 및 기호를 제거하고 모든 문자를 소문자로 바꾼다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0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62B14-6CAA-43D6-B555-4661559D0DB7}"/>
              </a:ext>
            </a:extLst>
          </p:cNvPr>
          <p:cNvSpPr txBox="1"/>
          <p:nvPr/>
        </p:nvSpPr>
        <p:spPr>
          <a:xfrm>
            <a:off x="1207363" y="1737360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토크나이징 후 각 단어를 인덱스로 바꾼다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BBEC6-079D-49D5-A161-74BF0C200E3E}"/>
              </a:ext>
            </a:extLst>
          </p:cNvPr>
          <p:cNvSpPr txBox="1"/>
          <p:nvPr/>
        </p:nvSpPr>
        <p:spPr>
          <a:xfrm>
            <a:off x="1207362" y="3092812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전체 길이를 맞추기 위해 짧은 문장은 패딩</a:t>
            </a:r>
            <a:r>
              <a:rPr lang="en-US" altLang="ko-KR" dirty="0"/>
              <a:t>, </a:t>
            </a:r>
            <a:r>
              <a:rPr lang="ko-KR" altLang="en-US" dirty="0"/>
              <a:t>긴 문장은 자르기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B03A1-9889-4A4F-91D3-8BC5874DBB9F}"/>
              </a:ext>
            </a:extLst>
          </p:cNvPr>
          <p:cNvSpPr txBox="1"/>
          <p:nvPr/>
        </p:nvSpPr>
        <p:spPr>
          <a:xfrm>
            <a:off x="1207363" y="4282054"/>
            <a:ext cx="988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단어 사전과 개수는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저장 후 파일로 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CEAD6-5542-4969-8EEA-299603FB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2106692"/>
            <a:ext cx="6134100" cy="904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2C7F71-BBE2-4B20-818F-295F5F52B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362" y="3492713"/>
            <a:ext cx="7620000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301027-1DA5-429A-89DA-590095BFC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888" y="4675035"/>
            <a:ext cx="3788746" cy="6551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AA63E1-0481-4DD1-8338-200C2DA0A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887" y="5355909"/>
            <a:ext cx="6754305" cy="9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XG</a:t>
            </a:r>
            <a:r>
              <a:rPr lang="ko-KR" altLang="en-US" dirty="0" err="1"/>
              <a:t>부스트</a:t>
            </a:r>
            <a:r>
              <a:rPr lang="ko-KR" altLang="en-US" dirty="0"/>
              <a:t>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0F27E-7D9A-40BD-BA0E-9B86FF76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30" y="1814651"/>
            <a:ext cx="4105275" cy="35124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81B219-62BD-4B78-880D-B8AF259B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190" y="1750607"/>
            <a:ext cx="3661481" cy="3512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4D6F4-9470-4867-A1F1-3BAF3FDFF12A}"/>
              </a:ext>
            </a:extLst>
          </p:cNvPr>
          <p:cNvSpPr txBox="1"/>
          <p:nvPr/>
        </p:nvSpPr>
        <p:spPr>
          <a:xfrm>
            <a:off x="2441542" y="5109328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&lt;Bagging&gt;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7A5D6-5096-4DB1-B320-F19E0DCF34BA}"/>
              </a:ext>
            </a:extLst>
          </p:cNvPr>
          <p:cNvSpPr txBox="1"/>
          <p:nvPr/>
        </p:nvSpPr>
        <p:spPr>
          <a:xfrm>
            <a:off x="7118808" y="5142451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&lt;Boosting&gt;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E1FB3-EED4-41E8-B4AB-5DCD990322F0}"/>
              </a:ext>
            </a:extLst>
          </p:cNvPr>
          <p:cNvSpPr txBox="1"/>
          <p:nvPr/>
        </p:nvSpPr>
        <p:spPr>
          <a:xfrm>
            <a:off x="2036190" y="5716505"/>
            <a:ext cx="994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r>
              <a:rPr lang="en-US" altLang="ko-KR" sz="2400" dirty="0"/>
              <a:t>G</a:t>
            </a:r>
            <a:r>
              <a:rPr lang="ko-KR" altLang="en-US" sz="2400" dirty="0" err="1"/>
              <a:t>부스트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트리 </a:t>
            </a:r>
            <a:r>
              <a:rPr lang="ko-KR" altLang="en-US" sz="2400" dirty="0" err="1"/>
              <a:t>부스팅</a:t>
            </a:r>
            <a:r>
              <a:rPr lang="ko-KR" altLang="en-US" sz="2400" dirty="0"/>
              <a:t> 방식에 경사 하강법을 통해 최적화하는 방법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AB42A94-ACA3-4173-A8B3-E87E341C7AD4}"/>
              </a:ext>
            </a:extLst>
          </p:cNvPr>
          <p:cNvSpPr/>
          <p:nvPr/>
        </p:nvSpPr>
        <p:spPr>
          <a:xfrm>
            <a:off x="1286760" y="5692537"/>
            <a:ext cx="645735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XG</a:t>
            </a:r>
            <a:r>
              <a:rPr lang="ko-KR" altLang="en-US" dirty="0" err="1"/>
              <a:t>부스트</a:t>
            </a:r>
            <a:r>
              <a:rPr lang="ko-KR" altLang="en-US" dirty="0"/>
              <a:t>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D7476-89B8-4746-A22C-63E38E7C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18" y="2352970"/>
            <a:ext cx="5343525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CD614-9668-4247-85CB-27DF89CA14BD}"/>
              </a:ext>
            </a:extLst>
          </p:cNvPr>
          <p:cNvSpPr txBox="1"/>
          <p:nvPr/>
        </p:nvSpPr>
        <p:spPr>
          <a:xfrm>
            <a:off x="1237218" y="1875934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하나씩 묶어 하나의 질문쌍으로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5452A-6FC7-4080-A215-FB6015C7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18" y="3094188"/>
            <a:ext cx="10414312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D088F-4C5B-4A75-B0C4-828FAACADC42}"/>
              </a:ext>
            </a:extLst>
          </p:cNvPr>
          <p:cNvSpPr txBox="1"/>
          <p:nvPr/>
        </p:nvSpPr>
        <p:spPr>
          <a:xfrm>
            <a:off x="1237218" y="267226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train data, valid data</a:t>
            </a:r>
            <a:r>
              <a:rPr lang="ko-KR" altLang="en-US" dirty="0"/>
              <a:t>로 나누기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9ACFF8-7555-4B0E-8025-AA3309B22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218" y="4092582"/>
            <a:ext cx="4484852" cy="9696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476E83-C175-4CAA-97D1-D498D1595675}"/>
              </a:ext>
            </a:extLst>
          </p:cNvPr>
          <p:cNvSpPr txBox="1"/>
          <p:nvPr/>
        </p:nvSpPr>
        <p:spPr>
          <a:xfrm>
            <a:off x="1237218" y="3638997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xgboost</a:t>
            </a:r>
            <a:r>
              <a:rPr lang="ko-KR" altLang="en-US" dirty="0"/>
              <a:t> 학습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C01C17-5558-4D9E-A138-3AB402A72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18" y="5098550"/>
            <a:ext cx="7727673" cy="11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XG</a:t>
            </a:r>
            <a:r>
              <a:rPr lang="ko-KR" altLang="en-US" dirty="0" err="1"/>
              <a:t>부스트</a:t>
            </a:r>
            <a:r>
              <a:rPr lang="ko-KR" altLang="en-US" dirty="0"/>
              <a:t> 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CD614-9668-4247-85CB-27DF89CA14BD}"/>
              </a:ext>
            </a:extLst>
          </p:cNvPr>
          <p:cNvSpPr txBox="1"/>
          <p:nvPr/>
        </p:nvSpPr>
        <p:spPr>
          <a:xfrm>
            <a:off x="1237218" y="1875934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Predict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765AA-880E-417D-BD1E-F8EA8063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18" y="2336847"/>
            <a:ext cx="5067300" cy="838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B481C4-2D5E-4ACC-87D8-7889022E8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18" y="3429000"/>
            <a:ext cx="6648450" cy="94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FCE8DF-8E8A-4C58-97AF-060269340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905" y="1875934"/>
            <a:ext cx="2828877" cy="4392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C2946E-79B8-492B-8E9E-4629D51DB469}"/>
              </a:ext>
            </a:extLst>
          </p:cNvPr>
          <p:cNvSpPr txBox="1"/>
          <p:nvPr/>
        </p:nvSpPr>
        <p:spPr>
          <a:xfrm>
            <a:off x="1809947" y="5062019"/>
            <a:ext cx="647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성능을 올리고 싶다면 </a:t>
            </a:r>
            <a:r>
              <a:rPr lang="en-US" altLang="ko-KR" dirty="0"/>
              <a:t>TF-IDF</a:t>
            </a:r>
            <a:r>
              <a:rPr lang="ko-KR" altLang="en-US" dirty="0"/>
              <a:t>나 </a:t>
            </a:r>
            <a:r>
              <a:rPr lang="en-US" altLang="ko-KR" dirty="0"/>
              <a:t>word2vec</a:t>
            </a:r>
            <a:r>
              <a:rPr lang="ko-KR" altLang="en-US" dirty="0"/>
              <a:t>으로 데이터의 </a:t>
            </a:r>
            <a:r>
              <a:rPr lang="ko-KR" altLang="en-US" dirty="0" err="1"/>
              <a:t>입력값의</a:t>
            </a:r>
            <a:r>
              <a:rPr lang="ko-KR" altLang="en-US" dirty="0"/>
              <a:t> 형태를 바꾼 후 모델에 적용해본다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4CF0BF6-F708-4EA4-A98E-305B5D8077FD}"/>
              </a:ext>
            </a:extLst>
          </p:cNvPr>
          <p:cNvSpPr/>
          <p:nvPr/>
        </p:nvSpPr>
        <p:spPr>
          <a:xfrm>
            <a:off x="1237218" y="5158940"/>
            <a:ext cx="645735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38E4-A785-4AD3-8691-DC7429E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CNN</a:t>
            </a:r>
            <a:r>
              <a:rPr lang="ko-KR" altLang="en-US" dirty="0"/>
              <a:t>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CD614-9668-4247-85CB-27DF89CA14BD}"/>
              </a:ext>
            </a:extLst>
          </p:cNvPr>
          <p:cNvSpPr txBox="1"/>
          <p:nvPr/>
        </p:nvSpPr>
        <p:spPr>
          <a:xfrm>
            <a:off x="1237218" y="1875934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문장에 대한 정보를 하나의 벡터로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C85F2A-8C37-47C9-9629-FFAD93CD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18" y="2383840"/>
            <a:ext cx="4654535" cy="23578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609F42-F31C-4C8D-89B1-2343463C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383840"/>
            <a:ext cx="5070688" cy="3629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2634F-63CC-4E92-A66C-627D55F1B15F}"/>
              </a:ext>
            </a:extLst>
          </p:cNvPr>
          <p:cNvSpPr txBox="1"/>
          <p:nvPr/>
        </p:nvSpPr>
        <p:spPr>
          <a:xfrm>
            <a:off x="6126480" y="1875934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정의</a:t>
            </a:r>
          </a:p>
        </p:txBody>
      </p:sp>
    </p:spTree>
    <p:extLst>
      <p:ext uri="{BB962C8B-B14F-4D97-AF65-F5344CB8AC3E}">
        <p14:creationId xmlns:p14="http://schemas.microsoft.com/office/powerpoint/2010/main" val="293485648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754</Words>
  <Application>Microsoft Office PowerPoint</Application>
  <PresentationFormat>와이드스크린</PresentationFormat>
  <Paragraphs>54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Courier New</vt:lpstr>
      <vt:lpstr>추억</vt:lpstr>
      <vt:lpstr>텍스트 유사도</vt:lpstr>
      <vt:lpstr>1. 데이터 분석</vt:lpstr>
      <vt:lpstr>1. 데이터 분석</vt:lpstr>
      <vt:lpstr>2. 데이터 전처리</vt:lpstr>
      <vt:lpstr>2. 데이터 전처리</vt:lpstr>
      <vt:lpstr>3. XG부스트 모델</vt:lpstr>
      <vt:lpstr>3. XG부스트 모델</vt:lpstr>
      <vt:lpstr>3. XG부스트 모델</vt:lpstr>
      <vt:lpstr>4. CNN모델</vt:lpstr>
      <vt:lpstr>4. CNN모델</vt:lpstr>
      <vt:lpstr>5. MaLSTM 모델</vt:lpstr>
      <vt:lpstr>5. MaLSTM 모델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분류</dc:title>
  <dc:creator>이 혜지</dc:creator>
  <cp:lastModifiedBy>이 혜지</cp:lastModifiedBy>
  <cp:revision>30</cp:revision>
  <dcterms:created xsi:type="dcterms:W3CDTF">2021-05-03T10:23:13Z</dcterms:created>
  <dcterms:modified xsi:type="dcterms:W3CDTF">2021-07-10T20:49:03Z</dcterms:modified>
</cp:coreProperties>
</file>