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CE421F7-6C0F-4563-B95B-51E9682714FF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972959A-1C4D-4777-834A-165A7254937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0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21F7-6C0F-4563-B95B-51E9682714FF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959A-1C4D-4777-834A-165A72549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22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21F7-6C0F-4563-B95B-51E9682714FF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959A-1C4D-4777-834A-165A7254937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940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21F7-6C0F-4563-B95B-51E9682714FF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959A-1C4D-4777-834A-165A725493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862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21F7-6C0F-4563-B95B-51E9682714FF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959A-1C4D-4777-834A-165A72549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64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21F7-6C0F-4563-B95B-51E9682714FF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959A-1C4D-4777-834A-165A725493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247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21F7-6C0F-4563-B95B-51E9682714FF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959A-1C4D-4777-834A-165A7254937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12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21F7-6C0F-4563-B95B-51E9682714FF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959A-1C4D-4777-834A-165A7254937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650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21F7-6C0F-4563-B95B-51E9682714FF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959A-1C4D-4777-834A-165A7254937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1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21F7-6C0F-4563-B95B-51E9682714FF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959A-1C4D-4777-834A-165A72549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82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21F7-6C0F-4563-B95B-51E9682714FF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959A-1C4D-4777-834A-165A7254937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47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21F7-6C0F-4563-B95B-51E9682714FF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959A-1C4D-4777-834A-165A72549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87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21F7-6C0F-4563-B95B-51E9682714FF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959A-1C4D-4777-834A-165A7254937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479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21F7-6C0F-4563-B95B-51E9682714FF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959A-1C4D-4777-834A-165A7254937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11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21F7-6C0F-4563-B95B-51E9682714FF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959A-1C4D-4777-834A-165A72549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9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21F7-6C0F-4563-B95B-51E9682714FF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959A-1C4D-4777-834A-165A7254937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89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21F7-6C0F-4563-B95B-51E9682714FF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959A-1C4D-4777-834A-165A72549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01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E421F7-6C0F-4563-B95B-51E9682714FF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72959A-1C4D-4777-834A-165A72549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050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EA6EA99-0AD3-4DBA-BE99-3AD13D47EFAB}"/>
              </a:ext>
            </a:extLst>
          </p:cNvPr>
          <p:cNvSpPr/>
          <p:nvPr/>
        </p:nvSpPr>
        <p:spPr>
          <a:xfrm>
            <a:off x="2440191" y="2505670"/>
            <a:ext cx="73116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자연어강의 </a:t>
            </a:r>
            <a:r>
              <a:rPr lang="en-US" altLang="ko-KR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3</a:t>
            </a:r>
            <a:r>
              <a:rPr lang="ko-KR" alt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주차 발표</a:t>
            </a:r>
            <a:endParaRPr lang="en-US" altLang="ko-K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5831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F14B7-6299-44FB-B576-E5DC7F55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GRU(Gated Recurrent Units)</a:t>
            </a:r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318DE0-AF25-41B7-8FB2-A115AA4B2C46}"/>
                  </a:ext>
                </a:extLst>
              </p:cNvPr>
              <p:cNvSpPr txBox="1"/>
              <p:nvPr/>
            </p:nvSpPr>
            <p:spPr>
              <a:xfrm>
                <a:off x="6359237" y="2746524"/>
                <a:ext cx="4703616" cy="2992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ko-KR" alt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bg1"/>
                    </a:solidFill>
                  </a:rPr>
                  <a:t>·[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bg1"/>
                    </a:solidFill>
                  </a:rPr>
                  <a:t>]+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altLang="ko-KR" sz="2400" dirty="0">
                  <a:solidFill>
                    <a:schemeClr val="bg1"/>
                  </a:solidFill>
                </a:endParaRPr>
              </a:p>
              <a:p>
                <a:endParaRPr lang="en-US" altLang="ko-KR" sz="24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ko-K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ko-K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bg1"/>
                    </a:solidFill>
                  </a:rPr>
                  <a:t>·[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en-US" altLang="ko-KR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]+</m:t>
                    </m:r>
                    <m:sSub>
                      <m:sSubPr>
                        <m:ctrlPr>
                          <a:rPr lang="en-US" altLang="ko-K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bg1"/>
                    </a:solidFill>
                  </a:rPr>
                  <a:t>)</a:t>
                </a:r>
              </a:p>
              <a:p>
                <a:endParaRPr lang="en-US" altLang="ko-KR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>
                  <a:solidFill>
                    <a:schemeClr val="bg1"/>
                  </a:solidFill>
                </a:endParaRPr>
              </a:p>
              <a:p>
                <a:endParaRPr lang="en-US" altLang="ko-KR" sz="24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acc>
                        <m:accPr>
                          <m:chr m:val="̃"/>
                          <m:ctrlP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sz="2000" dirty="0">
                  <a:solidFill>
                    <a:schemeClr val="bg1"/>
                  </a:solidFill>
                </a:endParaRPr>
              </a:p>
              <a:p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318DE0-AF25-41B7-8FB2-A115AA4B2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237" y="2746524"/>
                <a:ext cx="4703616" cy="2992614"/>
              </a:xfrm>
              <a:prstGeom prst="rect">
                <a:avLst/>
              </a:prstGeom>
              <a:blipFill>
                <a:blip r:embed="rId2"/>
                <a:stretch>
                  <a:fillRect l="-389" t="-1633" r="-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EA66895-A315-422E-B773-61DCF409E8C0}"/>
              </a:ext>
            </a:extLst>
          </p:cNvPr>
          <p:cNvSpPr txBox="1"/>
          <p:nvPr/>
        </p:nvSpPr>
        <p:spPr>
          <a:xfrm>
            <a:off x="1464469" y="4963322"/>
            <a:ext cx="4468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두 개의 </a:t>
            </a:r>
            <a:r>
              <a:rPr lang="en-US" altLang="ko-KR" b="1" dirty="0">
                <a:solidFill>
                  <a:schemeClr val="bg1"/>
                </a:solidFill>
              </a:rPr>
              <a:t>gate : Update gate(z), Reset gate(r)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Reset gate : </a:t>
            </a:r>
            <a:r>
              <a:rPr lang="ko-KR" altLang="en-US" dirty="0">
                <a:solidFill>
                  <a:schemeClr val="bg1"/>
                </a:solidFill>
              </a:rPr>
              <a:t>과거의 정보를 적당히 리셋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Update gate : Forget gate + Input gate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299E075-5759-42AB-B489-331F03EF9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469" y="2538776"/>
            <a:ext cx="4368296" cy="242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94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9A44D15-485B-4864-B916-6DBF67A2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More fancy RNN variants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B13068-D9F8-46D9-9FB2-0F87B16B4BA9}"/>
              </a:ext>
            </a:extLst>
          </p:cNvPr>
          <p:cNvSpPr txBox="1"/>
          <p:nvPr/>
        </p:nvSpPr>
        <p:spPr>
          <a:xfrm>
            <a:off x="1295402" y="2493818"/>
            <a:ext cx="445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Bidirectional RNNs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E630F-F83F-4ADF-8EF4-D50B367ABE3D}"/>
              </a:ext>
            </a:extLst>
          </p:cNvPr>
          <p:cNvSpPr txBox="1"/>
          <p:nvPr/>
        </p:nvSpPr>
        <p:spPr>
          <a:xfrm>
            <a:off x="6282171" y="2489078"/>
            <a:ext cx="445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Multi-layer RNNs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8ED2FC8-EE90-423A-976F-27D869BE4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618" y="2886119"/>
            <a:ext cx="4440382" cy="34038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1F5CD2F-6FCE-4F33-86E4-68313619A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375" y="2858410"/>
            <a:ext cx="4718565" cy="340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9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9A44D15-485B-4864-B916-6DBF67A2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Machine Translation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B13068-D9F8-46D9-9FB2-0F87B16B4BA9}"/>
              </a:ext>
            </a:extLst>
          </p:cNvPr>
          <p:cNvSpPr txBox="1"/>
          <p:nvPr/>
        </p:nvSpPr>
        <p:spPr>
          <a:xfrm>
            <a:off x="1295401" y="2493818"/>
            <a:ext cx="5659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1950’s : rule-based</a:t>
            </a:r>
            <a:r>
              <a:rPr lang="ko-KR" altLang="en-US" dirty="0">
                <a:solidFill>
                  <a:schemeClr val="bg1"/>
                </a:solidFill>
              </a:rPr>
              <a:t> 방식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1990’s-2010’s : Statistical Machine 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7546E33-CFF4-4B67-A962-7B6E147F6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759" y="3251921"/>
            <a:ext cx="4719206" cy="283022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E809EE4-1EC6-4184-99B0-A6864C098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799" y="2493818"/>
            <a:ext cx="2322710" cy="19145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0471BA2-AF93-4107-BB72-0862F57A1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799" y="4408343"/>
            <a:ext cx="4680067" cy="19145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1795F65-F6A6-4D13-BBC6-E7E01ED7A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7711" y="2493819"/>
            <a:ext cx="2414155" cy="191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13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4233B-0F24-4C68-AB49-D3A1E682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Limitation of Statistical Machine Translation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FA605E-6829-46F7-97B7-299AE8F4E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788" y="2974830"/>
            <a:ext cx="4288848" cy="2636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698162-5ED9-4BF2-95C9-8EE2AA3AE0AA}"/>
              </a:ext>
            </a:extLst>
          </p:cNvPr>
          <p:cNvSpPr txBox="1"/>
          <p:nvPr/>
        </p:nvSpPr>
        <p:spPr>
          <a:xfrm>
            <a:off x="1460788" y="2466109"/>
            <a:ext cx="428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Heuristic Algorithm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A6B3ED-E79D-45E9-81B3-123FEE901409}"/>
              </a:ext>
            </a:extLst>
          </p:cNvPr>
          <p:cNvSpPr txBox="1"/>
          <p:nvPr/>
        </p:nvSpPr>
        <p:spPr>
          <a:xfrm>
            <a:off x="6096000" y="2466109"/>
            <a:ext cx="4635212" cy="3337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좋은 성능을 내지만 구조가 복잡함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각 </a:t>
            </a:r>
            <a:r>
              <a:rPr lang="en-US" altLang="ko-KR" dirty="0">
                <a:solidFill>
                  <a:schemeClr val="bg1"/>
                </a:solidFill>
              </a:rPr>
              <a:t>system</a:t>
            </a:r>
            <a:r>
              <a:rPr lang="ko-KR" altLang="en-US" dirty="0">
                <a:solidFill>
                  <a:schemeClr val="bg1"/>
                </a:solidFill>
              </a:rPr>
              <a:t>은  부분으로 나누어져서 </a:t>
            </a:r>
            <a:r>
              <a:rPr lang="en-US" altLang="ko-KR" dirty="0">
                <a:solidFill>
                  <a:schemeClr val="bg1"/>
                </a:solidFill>
              </a:rPr>
              <a:t>sub-system</a:t>
            </a:r>
            <a:r>
              <a:rPr lang="ko-KR" altLang="en-US" dirty="0">
                <a:solidFill>
                  <a:schemeClr val="bg1"/>
                </a:solidFill>
              </a:rPr>
              <a:t>들이 모여 있는 형태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많은 </a:t>
            </a:r>
            <a:r>
              <a:rPr lang="en-US" altLang="ko-KR" dirty="0">
                <a:solidFill>
                  <a:schemeClr val="bg1"/>
                </a:solidFill>
              </a:rPr>
              <a:t>feature engineering</a:t>
            </a:r>
            <a:r>
              <a:rPr lang="ko-KR" altLang="en-US" dirty="0">
                <a:solidFill>
                  <a:schemeClr val="bg1"/>
                </a:solidFill>
              </a:rPr>
              <a:t>이 필요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추가적인 많은 자료가 필요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사람의 손을 많이 거쳐야함</a:t>
            </a:r>
          </a:p>
        </p:txBody>
      </p:sp>
    </p:spTree>
    <p:extLst>
      <p:ext uri="{BB962C8B-B14F-4D97-AF65-F5344CB8AC3E}">
        <p14:creationId xmlns:p14="http://schemas.microsoft.com/office/powerpoint/2010/main" val="2006980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9A44D15-485B-4864-B916-6DBF67A2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Neural Machine Translation(Seq-to-Seq)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30F0D7-7ED4-4412-976A-D37776A10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1" y="2650547"/>
            <a:ext cx="5507181" cy="35466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E7A0425-F791-4250-A153-3B389D90C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877" y="2671762"/>
            <a:ext cx="3780557" cy="15144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161E82D-6BD7-4C54-B9AC-ECB67B3AB1F4}"/>
              </a:ext>
            </a:extLst>
          </p:cNvPr>
          <p:cNvSpPr txBox="1"/>
          <p:nvPr/>
        </p:nvSpPr>
        <p:spPr>
          <a:xfrm>
            <a:off x="7342909" y="4322618"/>
            <a:ext cx="3664525" cy="1709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조건부 학습 모델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END-TO-END </a:t>
            </a:r>
            <a:r>
              <a:rPr lang="ko-KR" altLang="en-US" dirty="0">
                <a:solidFill>
                  <a:schemeClr val="bg1"/>
                </a:solidFill>
              </a:rPr>
              <a:t>방식으로 학습하여 시스템을 전반적으로 최적화</a:t>
            </a:r>
          </a:p>
        </p:txBody>
      </p:sp>
    </p:spTree>
    <p:extLst>
      <p:ext uri="{BB962C8B-B14F-4D97-AF65-F5344CB8AC3E}">
        <p14:creationId xmlns:p14="http://schemas.microsoft.com/office/powerpoint/2010/main" val="43036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9A44D15-485B-4864-B916-6DBF67A2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Greedy Decoding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80715B-98BB-4D4E-A366-4759CDBE2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018" y="2724151"/>
            <a:ext cx="5264727" cy="31517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DCC328-EADE-451B-8994-89AB3DC49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605" y="2724152"/>
            <a:ext cx="4006993" cy="15569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505F82-7BD2-4C14-81FA-180940F65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204" y="4466168"/>
            <a:ext cx="4004394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41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9A44D15-485B-4864-B916-6DBF67A2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Beam Search Decoding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73DC30-3074-4C76-845C-9B1C92515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282" y="2564077"/>
            <a:ext cx="5854628" cy="35873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ECA096-E388-4BCA-9509-1D985E825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3429000"/>
            <a:ext cx="3428998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7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9A44D15-485B-4864-B916-6DBF67A2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Advantages, Disadvantages of NMT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9D9196-514E-4888-9FA5-7F01F89143B5}"/>
              </a:ext>
            </a:extLst>
          </p:cNvPr>
          <p:cNvSpPr txBox="1"/>
          <p:nvPr/>
        </p:nvSpPr>
        <p:spPr>
          <a:xfrm>
            <a:off x="1593273" y="3034145"/>
            <a:ext cx="4378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더 나은 성능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 single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neural network</a:t>
            </a:r>
            <a:r>
              <a:rPr lang="ko-KR" altLang="en-US" dirty="0">
                <a:solidFill>
                  <a:schemeClr val="bg1"/>
                </a:solidFill>
              </a:rPr>
              <a:t>가 처음부터 끝까지 전반적인 시스템을 가지고 최적화된다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인강 공학적 노력이 덜 필요하다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99699C-439A-48DA-9F40-E1536DD2E897}"/>
              </a:ext>
            </a:extLst>
          </p:cNvPr>
          <p:cNvSpPr txBox="1"/>
          <p:nvPr/>
        </p:nvSpPr>
        <p:spPr>
          <a:xfrm>
            <a:off x="1593273" y="4982620"/>
            <a:ext cx="4378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어디서 오류가 발생했는지 표시하기 어렵다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제어하기 어렵다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CB355-1443-41FC-A29A-2D23B2E0F2E8}"/>
              </a:ext>
            </a:extLst>
          </p:cNvPr>
          <p:cNvSpPr txBox="1"/>
          <p:nvPr/>
        </p:nvSpPr>
        <p:spPr>
          <a:xfrm>
            <a:off x="1593273" y="2521527"/>
            <a:ext cx="4197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Advantages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7A324D-FB35-4F36-8618-EB81C3034DC1}"/>
              </a:ext>
            </a:extLst>
          </p:cNvPr>
          <p:cNvSpPr txBox="1"/>
          <p:nvPr/>
        </p:nvSpPr>
        <p:spPr>
          <a:xfrm>
            <a:off x="1593272" y="4459400"/>
            <a:ext cx="4197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Disadvantages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5D45F24-7674-4931-B33B-D3937CDEC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31708"/>
            <a:ext cx="5070764" cy="21050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B3EEA83-FAF9-4015-8091-2D070F52E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777" y="4721010"/>
            <a:ext cx="37909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72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9A44D15-485B-4864-B916-6DBF67A2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Attention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E04F47-B334-41FF-A5E6-8B76DC49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16" y="2724583"/>
            <a:ext cx="4629584" cy="31512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622692C-5FA2-428E-8A0A-A63CCB43F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8" y="2724583"/>
            <a:ext cx="4724400" cy="31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49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9A44D15-485B-4864-B916-6DBF67A2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Attention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DAF437-52BD-4DD4-A834-D839A6E44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660" y="2724583"/>
            <a:ext cx="4394923" cy="31512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36B3358-FFB2-4FCB-B51D-A3F19768F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272" y="2724583"/>
            <a:ext cx="4448175" cy="31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5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F14B7-6299-44FB-B576-E5DC7F55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Vanishing Gradient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Problem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A002C-86B2-438D-AED0-0D5080641FCA}"/>
              </a:ext>
            </a:extLst>
          </p:cNvPr>
          <p:cNvSpPr txBox="1"/>
          <p:nvPr/>
        </p:nvSpPr>
        <p:spPr>
          <a:xfrm>
            <a:off x="1295402" y="2507673"/>
            <a:ext cx="4405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Vanilla RNN </a:t>
            </a:r>
            <a:r>
              <a:rPr lang="ko-KR" altLang="en-US" dirty="0">
                <a:solidFill>
                  <a:schemeClr val="bg1"/>
                </a:solidFill>
              </a:rPr>
              <a:t>셀 </a:t>
            </a:r>
            <a:r>
              <a:rPr lang="en-US" altLang="ko-KR" dirty="0">
                <a:solidFill>
                  <a:schemeClr val="bg1"/>
                </a:solidFill>
              </a:rPr>
              <a:t>t</a:t>
            </a:r>
            <a:r>
              <a:rPr lang="ko-KR" altLang="en-US" dirty="0">
                <a:solidFill>
                  <a:schemeClr val="bg1"/>
                </a:solidFill>
              </a:rPr>
              <a:t>번째 시점의 </a:t>
            </a:r>
            <a:r>
              <a:rPr lang="en-US" altLang="ko-KR" dirty="0">
                <a:solidFill>
                  <a:schemeClr val="bg1"/>
                </a:solidFill>
              </a:rPr>
              <a:t>hidden state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A185B1B-7465-46BC-9666-041781E8F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537" y="2878041"/>
            <a:ext cx="4871981" cy="10633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FB2E5A-858F-4AEA-8CF5-22E19E1EC192}"/>
              </a:ext>
            </a:extLst>
          </p:cNvPr>
          <p:cNvSpPr txBox="1"/>
          <p:nvPr/>
        </p:nvSpPr>
        <p:spPr>
          <a:xfrm>
            <a:off x="5839690" y="2507673"/>
            <a:ext cx="5832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t</a:t>
            </a:r>
            <a:r>
              <a:rPr lang="ko-KR" altLang="en-US" dirty="0">
                <a:solidFill>
                  <a:schemeClr val="bg1"/>
                </a:solidFill>
              </a:rPr>
              <a:t>번째 </a:t>
            </a:r>
            <a:r>
              <a:rPr lang="en-US" altLang="ko-KR" dirty="0">
                <a:solidFill>
                  <a:schemeClr val="bg1"/>
                </a:solidFill>
              </a:rPr>
              <a:t>hidden state</a:t>
            </a:r>
            <a:r>
              <a:rPr lang="ko-KR" altLang="en-US" dirty="0">
                <a:solidFill>
                  <a:schemeClr val="bg1"/>
                </a:solidFill>
              </a:rPr>
              <a:t>에 대한 </a:t>
            </a:r>
            <a:r>
              <a:rPr lang="en-US" altLang="ko-KR" dirty="0">
                <a:solidFill>
                  <a:schemeClr val="bg1"/>
                </a:solidFill>
              </a:rPr>
              <a:t>t-1</a:t>
            </a:r>
            <a:r>
              <a:rPr lang="ko-KR" altLang="en-US" dirty="0">
                <a:solidFill>
                  <a:schemeClr val="bg1"/>
                </a:solidFill>
              </a:rPr>
              <a:t>번째 </a:t>
            </a:r>
            <a:r>
              <a:rPr lang="en-US" altLang="ko-KR" dirty="0">
                <a:solidFill>
                  <a:schemeClr val="bg1"/>
                </a:solidFill>
              </a:rPr>
              <a:t>hidden state</a:t>
            </a:r>
            <a:r>
              <a:rPr lang="ko-KR" altLang="en-US" dirty="0">
                <a:solidFill>
                  <a:schemeClr val="bg1"/>
                </a:solidFill>
              </a:rPr>
              <a:t>의 </a:t>
            </a:r>
            <a:r>
              <a:rPr lang="en-US" altLang="ko-KR" dirty="0">
                <a:solidFill>
                  <a:schemeClr val="bg1"/>
                </a:solidFill>
              </a:rPr>
              <a:t>gradient 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0F189E-0CD6-4060-B286-81FAA1EFA571}"/>
                  </a:ext>
                </a:extLst>
              </p:cNvPr>
              <p:cNvSpPr txBox="1"/>
              <p:nvPr/>
            </p:nvSpPr>
            <p:spPr>
              <a:xfrm>
                <a:off x="1295402" y="3763082"/>
                <a:ext cx="5271655" cy="657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/>
                    </a:solidFill>
                  </a:rPr>
                  <a:t>i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번째 시점에서의 손실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dirty="0">
                    <a:solidFill>
                      <a:schemeClr val="bg1"/>
                    </a:solidFill>
                  </a:rPr>
                  <a:t>에 대한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ko-KR" altLang="en-US" dirty="0">
                    <a:solidFill>
                      <a:schemeClr val="bg1"/>
                    </a:solidFill>
                  </a:rPr>
                  <a:t>의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gradient 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0F189E-0CD6-4060-B286-81FAA1EFA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2" y="3763082"/>
                <a:ext cx="5271655" cy="657809"/>
              </a:xfrm>
              <a:prstGeom prst="rect">
                <a:avLst/>
              </a:prstGeom>
              <a:blipFill>
                <a:blip r:embed="rId3"/>
                <a:stretch>
                  <a:fillRect l="-810" r="-1505" b="-14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109E4D88-D03F-48DD-A280-75C056609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055" y="4420891"/>
            <a:ext cx="5189391" cy="192751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CE73BC8-87BA-4146-BD83-748143870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3022" y="2959243"/>
            <a:ext cx="4048125" cy="80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04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9A44D15-485B-4864-B916-6DBF67A2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BLUE(Bilingual Evaluation Understudy)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6519C4-D079-49EB-9751-45142F473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3133"/>
            <a:ext cx="5615491" cy="33227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22FF70-F8EF-46C6-B673-21AAE4FB6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989" y="5003032"/>
            <a:ext cx="3573609" cy="8728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016287-5963-4070-83B0-EE5AEA8F0AEA}"/>
              </a:ext>
            </a:extLst>
          </p:cNvPr>
          <p:cNvSpPr txBox="1"/>
          <p:nvPr/>
        </p:nvSpPr>
        <p:spPr>
          <a:xfrm>
            <a:off x="7148945" y="2553133"/>
            <a:ext cx="3747653" cy="2540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n-gram</a:t>
            </a:r>
            <a:r>
              <a:rPr lang="ko-KR" altLang="en-US" dirty="0">
                <a:solidFill>
                  <a:schemeClr val="bg1"/>
                </a:solidFill>
              </a:rPr>
              <a:t>을 통한 순서쌍들이 얼마나 겹치는지</a:t>
            </a:r>
            <a:r>
              <a:rPr lang="en-US" altLang="ko-KR" dirty="0">
                <a:solidFill>
                  <a:schemeClr val="bg1"/>
                </a:solidFill>
              </a:rPr>
              <a:t>(Precision)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문장 길이에 대한 </a:t>
            </a:r>
            <a:r>
              <a:rPr lang="ko-KR" altLang="en-US" dirty="0" err="1">
                <a:solidFill>
                  <a:schemeClr val="bg1"/>
                </a:solidFill>
              </a:rPr>
              <a:t>오버피팅</a:t>
            </a:r>
            <a:r>
              <a:rPr lang="ko-KR" altLang="en-US" dirty="0">
                <a:solidFill>
                  <a:schemeClr val="bg1"/>
                </a:solidFill>
              </a:rPr>
              <a:t> 보정</a:t>
            </a:r>
            <a:r>
              <a:rPr lang="en-US" altLang="ko-KR" dirty="0">
                <a:solidFill>
                  <a:schemeClr val="bg1"/>
                </a:solidFill>
              </a:rPr>
              <a:t>(Brevity Penalty)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같은 단어가 연속적으로 나올 때 </a:t>
            </a:r>
            <a:r>
              <a:rPr lang="ko-KR" altLang="en-US" dirty="0" err="1">
                <a:solidFill>
                  <a:schemeClr val="bg1"/>
                </a:solidFill>
              </a:rPr>
              <a:t>오버피팅</a:t>
            </a:r>
            <a:r>
              <a:rPr lang="ko-KR" altLang="en-US" dirty="0">
                <a:solidFill>
                  <a:schemeClr val="bg1"/>
                </a:solidFill>
              </a:rPr>
              <a:t> 되는 것을 보정</a:t>
            </a:r>
            <a:r>
              <a:rPr lang="en-US" altLang="ko-KR" dirty="0">
                <a:solidFill>
                  <a:schemeClr val="bg1"/>
                </a:solidFill>
              </a:rPr>
              <a:t>(Clipping)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274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9A44D15-485B-4864-B916-6DBF67A2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NLP Research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16287-5963-4070-83B0-EE5AEA8F0AEA}"/>
              </a:ext>
            </a:extLst>
          </p:cNvPr>
          <p:cNvSpPr txBox="1"/>
          <p:nvPr/>
        </p:nvSpPr>
        <p:spPr>
          <a:xfrm>
            <a:off x="1295402" y="2470006"/>
            <a:ext cx="5174671" cy="878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모델의 </a:t>
            </a:r>
            <a:r>
              <a:rPr lang="en-US" altLang="ko-KR" dirty="0">
                <a:solidFill>
                  <a:schemeClr val="bg1"/>
                </a:solidFill>
              </a:rPr>
              <a:t>application</a:t>
            </a:r>
            <a:r>
              <a:rPr lang="ko-KR" altLang="en-US" dirty="0">
                <a:solidFill>
                  <a:schemeClr val="bg1"/>
                </a:solidFill>
              </a:rPr>
              <a:t>을 찾아보고 어떻게 효율적으로 적용할지 찾는 연구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78702-D2B0-4C77-8575-3472B04315BB}"/>
              </a:ext>
            </a:extLst>
          </p:cNvPr>
          <p:cNvSpPr txBox="1"/>
          <p:nvPr/>
        </p:nvSpPr>
        <p:spPr>
          <a:xfrm>
            <a:off x="6192983" y="2470005"/>
            <a:ext cx="4703616" cy="878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복잡한 </a:t>
            </a:r>
            <a:r>
              <a:rPr lang="en-US" altLang="ko-KR" dirty="0">
                <a:solidFill>
                  <a:schemeClr val="bg1"/>
                </a:solidFill>
              </a:rPr>
              <a:t>neural architecture</a:t>
            </a:r>
            <a:r>
              <a:rPr lang="ko-KR" altLang="en-US" dirty="0">
                <a:solidFill>
                  <a:schemeClr val="bg1"/>
                </a:solidFill>
              </a:rPr>
              <a:t>을 구현해보고 특정 데이터에 대한 성능을 측정하는 연구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F8E1A6-1EB5-4A77-8C70-242F225B6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130" y="3509228"/>
            <a:ext cx="3990975" cy="25717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B91626-34F1-4D3F-8A80-4DAB3FC34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582" y="3396528"/>
            <a:ext cx="38195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37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9A44D15-485B-4864-B916-6DBF67A2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NLP Research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16287-5963-4070-83B0-EE5AEA8F0AEA}"/>
              </a:ext>
            </a:extLst>
          </p:cNvPr>
          <p:cNvSpPr txBox="1"/>
          <p:nvPr/>
        </p:nvSpPr>
        <p:spPr>
          <a:xfrm>
            <a:off x="1295402" y="2470006"/>
            <a:ext cx="5174671" cy="1294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새롭거나 기존의 </a:t>
            </a:r>
            <a:r>
              <a:rPr lang="en-US" altLang="ko-KR" dirty="0">
                <a:solidFill>
                  <a:schemeClr val="bg1"/>
                </a:solidFill>
              </a:rPr>
              <a:t>NN </a:t>
            </a:r>
            <a:r>
              <a:rPr lang="ko-KR" altLang="en-US" dirty="0">
                <a:solidFill>
                  <a:schemeClr val="bg1"/>
                </a:solidFill>
              </a:rPr>
              <a:t>모델을 구상한 후 구현하여 데이터를 토대로 성능 향상을 보여주는 연구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78702-D2B0-4C77-8575-3472B04315BB}"/>
              </a:ext>
            </a:extLst>
          </p:cNvPr>
          <p:cNvSpPr txBox="1"/>
          <p:nvPr/>
        </p:nvSpPr>
        <p:spPr>
          <a:xfrm>
            <a:off x="6192983" y="2470005"/>
            <a:ext cx="4703616" cy="463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그냥 새로운 연구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C27C5A-3DA7-4C8A-B41E-96AD5583D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89" y="3764271"/>
            <a:ext cx="3396093" cy="24278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5224D2-0132-408F-8E18-CA5D0D3B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073" y="2967909"/>
            <a:ext cx="44481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56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9A44D15-485B-4864-B916-6DBF67A2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Research Example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16287-5963-4070-83B0-EE5AEA8F0AEA}"/>
              </a:ext>
            </a:extLst>
          </p:cNvPr>
          <p:cNvSpPr txBox="1"/>
          <p:nvPr/>
        </p:nvSpPr>
        <p:spPr>
          <a:xfrm>
            <a:off x="1295402" y="2470006"/>
            <a:ext cx="9386453" cy="379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Task </a:t>
            </a:r>
            <a:r>
              <a:rPr lang="ko-KR" altLang="en-US" dirty="0">
                <a:solidFill>
                  <a:schemeClr val="bg1"/>
                </a:solidFill>
              </a:rPr>
              <a:t>정의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Data set </a:t>
            </a:r>
            <a:r>
              <a:rPr lang="ko-KR" altLang="en-US" dirty="0">
                <a:solidFill>
                  <a:schemeClr val="bg1"/>
                </a:solidFill>
              </a:rPr>
              <a:t>정의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Data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set</a:t>
            </a:r>
            <a:r>
              <a:rPr lang="ko-KR" altLang="en-US" dirty="0">
                <a:solidFill>
                  <a:schemeClr val="bg1"/>
                </a:solidFill>
              </a:rPr>
              <a:t> 정제</a:t>
            </a:r>
            <a:r>
              <a:rPr lang="en-US" altLang="ko-KR" dirty="0">
                <a:solidFill>
                  <a:schemeClr val="bg1"/>
                </a:solidFill>
              </a:rPr>
              <a:t>(Preprocessing) : test set  </a:t>
            </a:r>
            <a:r>
              <a:rPr lang="ko-KR" altLang="en-US" dirty="0">
                <a:solidFill>
                  <a:schemeClr val="bg1"/>
                </a:solidFill>
              </a:rPr>
              <a:t>미리 분리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평가 </a:t>
            </a:r>
            <a:r>
              <a:rPr lang="en-US" altLang="ko-KR" dirty="0">
                <a:solidFill>
                  <a:schemeClr val="bg1"/>
                </a:solidFill>
              </a:rPr>
              <a:t>metric</a:t>
            </a:r>
            <a:r>
              <a:rPr lang="ko-KR" altLang="en-US" dirty="0">
                <a:solidFill>
                  <a:schemeClr val="bg1"/>
                </a:solidFill>
              </a:rPr>
              <a:t>을 정한다</a:t>
            </a:r>
            <a:r>
              <a:rPr lang="en-US" altLang="ko-KR" dirty="0">
                <a:solidFill>
                  <a:schemeClr val="bg1"/>
                </a:solidFill>
              </a:rPr>
              <a:t>  ex) Rouge(Recall-Oriented Understudy for </a:t>
            </a:r>
            <a:r>
              <a:rPr lang="en-US" altLang="ko-KR" dirty="0" err="1">
                <a:solidFill>
                  <a:schemeClr val="bg1"/>
                </a:solidFill>
              </a:rPr>
              <a:t>Gisting</a:t>
            </a:r>
            <a:r>
              <a:rPr lang="en-US" altLang="ko-KR" dirty="0">
                <a:solidFill>
                  <a:schemeClr val="bg1"/>
                </a:solidFill>
              </a:rPr>
              <a:t> Evaluation)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Baseline</a:t>
            </a:r>
            <a:r>
              <a:rPr lang="ko-KR" altLang="en-US" dirty="0">
                <a:solidFill>
                  <a:schemeClr val="bg1"/>
                </a:solidFill>
              </a:rPr>
              <a:t>을 정한다</a:t>
            </a:r>
            <a:r>
              <a:rPr lang="en-US" altLang="ko-KR" dirty="0">
                <a:solidFill>
                  <a:schemeClr val="bg1"/>
                </a:solidFill>
              </a:rPr>
              <a:t> : </a:t>
            </a:r>
            <a:r>
              <a:rPr lang="ko-KR" altLang="en-US" dirty="0">
                <a:solidFill>
                  <a:schemeClr val="bg1"/>
                </a:solidFill>
              </a:rPr>
              <a:t>간단한 모델부터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이미 존재하는 </a:t>
            </a:r>
            <a:r>
              <a:rPr lang="en-US" altLang="ko-KR" dirty="0">
                <a:solidFill>
                  <a:schemeClr val="bg1"/>
                </a:solidFill>
              </a:rPr>
              <a:t>neural net model</a:t>
            </a:r>
            <a:r>
              <a:rPr lang="ko-KR" altLang="en-US" dirty="0">
                <a:solidFill>
                  <a:schemeClr val="bg1"/>
                </a:solidFill>
              </a:rPr>
              <a:t>를 실행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항상 최종 </a:t>
            </a:r>
            <a:r>
              <a:rPr lang="en-US" altLang="ko-KR" dirty="0">
                <a:solidFill>
                  <a:schemeClr val="bg1"/>
                </a:solidFill>
              </a:rPr>
              <a:t>test data</a:t>
            </a:r>
            <a:r>
              <a:rPr lang="ko-KR" altLang="en-US" dirty="0">
                <a:solidFill>
                  <a:schemeClr val="bg1"/>
                </a:solidFill>
              </a:rPr>
              <a:t>를 제외하고 </a:t>
            </a:r>
            <a:r>
              <a:rPr lang="en-US" altLang="ko-KR" dirty="0">
                <a:solidFill>
                  <a:schemeClr val="bg1"/>
                </a:solidFill>
              </a:rPr>
              <a:t>data</a:t>
            </a:r>
            <a:r>
              <a:rPr lang="ko-KR" altLang="en-US" dirty="0">
                <a:solidFill>
                  <a:schemeClr val="bg1"/>
                </a:solidFill>
              </a:rPr>
              <a:t>와 가까이 한다 </a:t>
            </a:r>
            <a:r>
              <a:rPr lang="en-US" altLang="ko-KR" dirty="0">
                <a:solidFill>
                  <a:schemeClr val="bg1"/>
                </a:solidFill>
              </a:rPr>
              <a:t>: data set </a:t>
            </a:r>
            <a:r>
              <a:rPr lang="ko-KR" altLang="en-US" dirty="0">
                <a:solidFill>
                  <a:schemeClr val="bg1"/>
                </a:solidFill>
              </a:rPr>
              <a:t>시각화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에러 보기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하이퍼파라미터들이</a:t>
            </a:r>
            <a:r>
              <a:rPr lang="ko-KR" altLang="en-US" dirty="0">
                <a:solidFill>
                  <a:schemeClr val="bg1"/>
                </a:solidFill>
              </a:rPr>
              <a:t> 어떤 영향을 미치는지 분석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다양한 시도 </a:t>
            </a:r>
            <a:r>
              <a:rPr lang="en-US" altLang="ko-KR" dirty="0">
                <a:solidFill>
                  <a:schemeClr val="bg1"/>
                </a:solidFill>
              </a:rPr>
              <a:t>ex) fixed window neural model, RNN, CNN, attention-based model </a:t>
            </a:r>
            <a:r>
              <a:rPr lang="ko-KR" altLang="en-US" dirty="0">
                <a:solidFill>
                  <a:schemeClr val="bg1"/>
                </a:solidFill>
              </a:rPr>
              <a:t>등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179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9A44D15-485B-4864-B916-6DBF67A2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Research Method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16287-5963-4070-83B0-EE5AEA8F0AEA}"/>
              </a:ext>
            </a:extLst>
          </p:cNvPr>
          <p:cNvSpPr txBox="1"/>
          <p:nvPr/>
        </p:nvSpPr>
        <p:spPr>
          <a:xfrm>
            <a:off x="1295402" y="2470006"/>
            <a:ext cx="9386453" cy="2125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>
                <a:solidFill>
                  <a:schemeClr val="bg1"/>
                </a:solidFill>
              </a:rPr>
              <a:t>한단계씩</a:t>
            </a:r>
            <a:r>
              <a:rPr lang="ko-KR" altLang="en-US" dirty="0">
                <a:solidFill>
                  <a:schemeClr val="bg1"/>
                </a:solidFill>
              </a:rPr>
              <a:t> 연구 진행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아주 간단한 모델로 시작해서 잘 작동하면 조금씩 추가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Data set</a:t>
            </a:r>
            <a:r>
              <a:rPr lang="ko-KR" altLang="en-US" dirty="0">
                <a:solidFill>
                  <a:schemeClr val="bg1"/>
                </a:solidFill>
              </a:rPr>
              <a:t>도 처음에는 아주 적게</a:t>
            </a:r>
            <a:r>
              <a:rPr lang="en-US" altLang="ko-KR" dirty="0">
                <a:solidFill>
                  <a:schemeClr val="bg1"/>
                </a:solidFill>
              </a:rPr>
              <a:t>(8</a:t>
            </a:r>
            <a:r>
              <a:rPr lang="ko-KR" altLang="en-US" dirty="0">
                <a:solidFill>
                  <a:schemeClr val="bg1"/>
                </a:solidFill>
              </a:rPr>
              <a:t>개</a:t>
            </a:r>
            <a:r>
              <a:rPr lang="en-US" altLang="ko-KR" dirty="0">
                <a:solidFill>
                  <a:schemeClr val="bg1"/>
                </a:solidFill>
              </a:rPr>
              <a:t>). </a:t>
            </a:r>
            <a:r>
              <a:rPr lang="ko-KR" altLang="en-US" dirty="0">
                <a:solidFill>
                  <a:schemeClr val="bg1"/>
                </a:solidFill>
              </a:rPr>
              <a:t>작은 데이터는 </a:t>
            </a:r>
            <a:r>
              <a:rPr lang="en-US" altLang="ko-KR" dirty="0">
                <a:solidFill>
                  <a:schemeClr val="bg1"/>
                </a:solidFill>
              </a:rPr>
              <a:t>100%</a:t>
            </a:r>
            <a:r>
              <a:rPr lang="ko-KR" altLang="en-US" dirty="0">
                <a:solidFill>
                  <a:schemeClr val="bg1"/>
                </a:solidFill>
              </a:rPr>
              <a:t>를 달성하도록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Data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set</a:t>
            </a:r>
            <a:r>
              <a:rPr lang="ko-KR" altLang="en-US" dirty="0">
                <a:solidFill>
                  <a:schemeClr val="bg1"/>
                </a:solidFill>
              </a:rPr>
              <a:t>의 크기를 키운다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오류분석을 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기타</a:t>
            </a:r>
            <a:r>
              <a:rPr lang="en-US" altLang="ko-KR" dirty="0">
                <a:solidFill>
                  <a:schemeClr val="bg1"/>
                </a:solidFill>
              </a:rPr>
              <a:t>(RNN </a:t>
            </a:r>
            <a:r>
              <a:rPr lang="ko-KR" altLang="en-US" dirty="0">
                <a:solidFill>
                  <a:schemeClr val="bg1"/>
                </a:solidFill>
              </a:rPr>
              <a:t>트레이닝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D90DFF-D3C5-4ADB-BA20-7FE926737F37}"/>
              </a:ext>
            </a:extLst>
          </p:cNvPr>
          <p:cNvSpPr txBox="1"/>
          <p:nvPr/>
        </p:nvSpPr>
        <p:spPr>
          <a:xfrm>
            <a:off x="1620981" y="4572002"/>
            <a:ext cx="93864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-LSTM</a:t>
            </a:r>
            <a:r>
              <a:rPr lang="ko-KR" altLang="en-US" dirty="0">
                <a:solidFill>
                  <a:schemeClr val="bg1"/>
                </a:solidFill>
              </a:rPr>
              <a:t>이나 </a:t>
            </a:r>
            <a:r>
              <a:rPr lang="en-US" altLang="ko-KR" dirty="0">
                <a:solidFill>
                  <a:schemeClr val="bg1"/>
                </a:solidFill>
              </a:rPr>
              <a:t>GRU</a:t>
            </a:r>
            <a:r>
              <a:rPr lang="ko-KR" altLang="en-US" dirty="0">
                <a:solidFill>
                  <a:schemeClr val="bg1"/>
                </a:solidFill>
              </a:rPr>
              <a:t>를 써본다</a:t>
            </a:r>
            <a:r>
              <a:rPr lang="en-US" altLang="ko-KR" dirty="0">
                <a:solidFill>
                  <a:schemeClr val="bg1"/>
                </a:solidFill>
              </a:rPr>
              <a:t>.                                 -orthogonal</a:t>
            </a:r>
            <a:r>
              <a:rPr lang="ko-KR" altLang="en-US" dirty="0">
                <a:solidFill>
                  <a:schemeClr val="bg1"/>
                </a:solidFill>
              </a:rPr>
              <a:t>하게 </a:t>
            </a:r>
            <a:r>
              <a:rPr lang="en-US" altLang="ko-KR" dirty="0">
                <a:solidFill>
                  <a:schemeClr val="bg1"/>
                </a:solidFill>
              </a:rPr>
              <a:t>recurrent matrices</a:t>
            </a:r>
            <a:r>
              <a:rPr lang="ko-KR" altLang="en-US" dirty="0">
                <a:solidFill>
                  <a:schemeClr val="bg1"/>
                </a:solidFill>
              </a:rPr>
              <a:t>를 초기화한다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다른 </a:t>
            </a:r>
            <a:r>
              <a:rPr lang="en-US" altLang="ko-KR" dirty="0">
                <a:solidFill>
                  <a:schemeClr val="bg1"/>
                </a:solidFill>
              </a:rPr>
              <a:t>matrices</a:t>
            </a:r>
            <a:r>
              <a:rPr lang="ko-KR" altLang="en-US" dirty="0">
                <a:solidFill>
                  <a:schemeClr val="bg1"/>
                </a:solidFill>
              </a:rPr>
              <a:t>들을 </a:t>
            </a:r>
            <a:r>
              <a:rPr lang="en-US" altLang="ko-KR" dirty="0">
                <a:solidFill>
                  <a:schemeClr val="bg1"/>
                </a:solidFill>
              </a:rPr>
              <a:t>sensible scale</a:t>
            </a:r>
            <a:r>
              <a:rPr lang="ko-KR" altLang="en-US" dirty="0">
                <a:solidFill>
                  <a:schemeClr val="bg1"/>
                </a:solidFill>
              </a:rPr>
              <a:t>로 만든다</a:t>
            </a:r>
            <a:r>
              <a:rPr lang="en-US" altLang="ko-KR" dirty="0">
                <a:solidFill>
                  <a:schemeClr val="bg1"/>
                </a:solidFill>
              </a:rPr>
              <a:t>.         -forget gate bias</a:t>
            </a:r>
            <a:r>
              <a:rPr lang="ko-KR" altLang="en-US" dirty="0">
                <a:solidFill>
                  <a:schemeClr val="bg1"/>
                </a:solidFill>
              </a:rPr>
              <a:t>를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로 둔다</a:t>
            </a:r>
            <a:r>
              <a:rPr lang="en-US" altLang="ko-KR" dirty="0">
                <a:solidFill>
                  <a:schemeClr val="bg1"/>
                </a:solidFill>
              </a:rPr>
              <a:t>.(</a:t>
            </a:r>
            <a:r>
              <a:rPr lang="ko-KR" altLang="en-US" dirty="0">
                <a:solidFill>
                  <a:schemeClr val="bg1"/>
                </a:solidFill>
              </a:rPr>
              <a:t>디폴트로 기억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-adaptive learning rate</a:t>
            </a:r>
            <a:r>
              <a:rPr lang="ko-KR" altLang="en-US" dirty="0">
                <a:solidFill>
                  <a:schemeClr val="bg1"/>
                </a:solidFill>
              </a:rPr>
              <a:t>를 사용한다</a:t>
            </a:r>
            <a:r>
              <a:rPr lang="en-US" altLang="ko-KR" dirty="0">
                <a:solidFill>
                  <a:schemeClr val="bg1"/>
                </a:solidFill>
              </a:rPr>
              <a:t>.           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-clip the norm of the gradient(1~5</a:t>
            </a:r>
            <a:r>
              <a:rPr lang="ko-KR" altLang="en-US" dirty="0">
                <a:solidFill>
                  <a:schemeClr val="bg1"/>
                </a:solidFill>
              </a:rPr>
              <a:t>가 적당한 </a:t>
            </a:r>
            <a:r>
              <a:rPr lang="en-US" altLang="ko-KR" dirty="0">
                <a:solidFill>
                  <a:schemeClr val="bg1"/>
                </a:solidFill>
              </a:rPr>
              <a:t>threshold)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-dropout</a:t>
            </a:r>
            <a:r>
              <a:rPr lang="ko-KR" altLang="en-US" dirty="0">
                <a:solidFill>
                  <a:schemeClr val="bg1"/>
                </a:solidFill>
              </a:rPr>
              <a:t>을 </a:t>
            </a:r>
            <a:r>
              <a:rPr lang="en-US" altLang="ko-KR" dirty="0">
                <a:solidFill>
                  <a:schemeClr val="bg1"/>
                </a:solidFill>
              </a:rPr>
              <a:t>vertically</a:t>
            </a:r>
            <a:r>
              <a:rPr lang="ko-KR" altLang="en-US" dirty="0">
                <a:solidFill>
                  <a:schemeClr val="bg1"/>
                </a:solidFill>
              </a:rPr>
              <a:t>하게 적용시키거나 </a:t>
            </a:r>
            <a:r>
              <a:rPr lang="en-US" altLang="ko-KR" dirty="0">
                <a:solidFill>
                  <a:schemeClr val="bg1"/>
                </a:solidFill>
              </a:rPr>
              <a:t>Bayesian dropout</a:t>
            </a:r>
            <a:r>
              <a:rPr lang="ko-KR" altLang="en-US" dirty="0">
                <a:solidFill>
                  <a:schemeClr val="bg1"/>
                </a:solidFill>
              </a:rPr>
              <a:t>을 사용한다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훈련 과정을 침착하게 기다린다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237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9A44D15-485B-4864-B916-6DBF67A2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Dataset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07170-74B1-41D7-AFA0-ACFF9028C1F6}"/>
              </a:ext>
            </a:extLst>
          </p:cNvPr>
          <p:cNvSpPr txBox="1"/>
          <p:nvPr/>
        </p:nvSpPr>
        <p:spPr>
          <a:xfrm>
            <a:off x="1565564" y="2466109"/>
            <a:ext cx="9185563" cy="337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Training set</a:t>
            </a:r>
            <a:r>
              <a:rPr lang="ko-KR" altLang="en-US" dirty="0">
                <a:solidFill>
                  <a:schemeClr val="bg1"/>
                </a:solidFill>
              </a:rPr>
              <a:t>에서 훈련 진행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Tuning set</a:t>
            </a:r>
            <a:r>
              <a:rPr lang="ko-KR" altLang="en-US" dirty="0">
                <a:solidFill>
                  <a:schemeClr val="bg1"/>
                </a:solidFill>
              </a:rPr>
              <a:t>에서 </a:t>
            </a:r>
            <a:r>
              <a:rPr lang="ko-KR" altLang="en-US" dirty="0" err="1">
                <a:solidFill>
                  <a:schemeClr val="bg1"/>
                </a:solidFill>
              </a:rPr>
              <a:t>하이퍼파리미터</a:t>
            </a:r>
            <a:r>
              <a:rPr lang="ko-KR" altLang="en-US" dirty="0">
                <a:solidFill>
                  <a:schemeClr val="bg1"/>
                </a:solidFill>
              </a:rPr>
              <a:t> 튜닝을 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Development set</a:t>
            </a:r>
            <a:r>
              <a:rPr lang="ko-KR" altLang="en-US" dirty="0">
                <a:solidFill>
                  <a:schemeClr val="bg1"/>
                </a:solidFill>
              </a:rPr>
              <a:t>에서 트레이닝이 잘 되었는지 확인한다</a:t>
            </a:r>
            <a:r>
              <a:rPr lang="en-US" altLang="ko-KR" dirty="0">
                <a:solidFill>
                  <a:schemeClr val="bg1"/>
                </a:solidFill>
              </a:rPr>
              <a:t>. Dev set</a:t>
            </a:r>
            <a:r>
              <a:rPr lang="ko-KR" altLang="en-US" dirty="0">
                <a:solidFill>
                  <a:schemeClr val="bg1"/>
                </a:solidFill>
              </a:rPr>
              <a:t>을 많이 쓰면 </a:t>
            </a:r>
            <a:r>
              <a:rPr lang="ko-KR" altLang="en-US" dirty="0" err="1">
                <a:solidFill>
                  <a:schemeClr val="bg1"/>
                </a:solidFill>
              </a:rPr>
              <a:t>오버피팅이</a:t>
            </a:r>
            <a:r>
              <a:rPr lang="ko-KR" altLang="en-US" dirty="0">
                <a:solidFill>
                  <a:schemeClr val="bg1"/>
                </a:solidFill>
              </a:rPr>
              <a:t> 발생할 수 있기 때문에 </a:t>
            </a:r>
            <a:r>
              <a:rPr lang="en-US" altLang="ko-KR" dirty="0">
                <a:solidFill>
                  <a:schemeClr val="bg1"/>
                </a:solidFill>
              </a:rPr>
              <a:t>Dev2 set</a:t>
            </a:r>
            <a:r>
              <a:rPr lang="ko-KR" altLang="en-US" dirty="0">
                <a:solidFill>
                  <a:schemeClr val="bg1"/>
                </a:solidFill>
              </a:rPr>
              <a:t>도 두면 좋다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마지막에만 </a:t>
            </a:r>
            <a:r>
              <a:rPr lang="en-US" altLang="ko-KR" dirty="0">
                <a:solidFill>
                  <a:schemeClr val="bg1"/>
                </a:solidFill>
              </a:rPr>
              <a:t>Test set</a:t>
            </a:r>
            <a:r>
              <a:rPr lang="ko-KR" altLang="en-US" dirty="0">
                <a:solidFill>
                  <a:schemeClr val="bg1"/>
                </a:solidFill>
              </a:rPr>
              <a:t>을 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한두번만 쓰는 것이 좋다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모든 </a:t>
            </a:r>
            <a:r>
              <a:rPr lang="en-US" altLang="ko-KR" dirty="0">
                <a:solidFill>
                  <a:schemeClr val="bg1"/>
                </a:solidFill>
              </a:rPr>
              <a:t>dataset</a:t>
            </a:r>
            <a:r>
              <a:rPr lang="ko-KR" altLang="en-US" dirty="0">
                <a:solidFill>
                  <a:schemeClr val="bg1"/>
                </a:solidFill>
              </a:rPr>
              <a:t>들은 독립적이어야 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Training</a:t>
            </a:r>
            <a:r>
              <a:rPr lang="ko-KR" altLang="en-US" dirty="0">
                <a:solidFill>
                  <a:schemeClr val="bg1"/>
                </a:solidFill>
              </a:rPr>
              <a:t>을 많이 하면 </a:t>
            </a:r>
            <a:r>
              <a:rPr lang="ko-KR" altLang="en-US" dirty="0" err="1">
                <a:solidFill>
                  <a:schemeClr val="bg1"/>
                </a:solidFill>
              </a:rPr>
              <a:t>오버피팅이</a:t>
            </a:r>
            <a:r>
              <a:rPr lang="ko-KR" altLang="en-US" dirty="0">
                <a:solidFill>
                  <a:schemeClr val="bg1"/>
                </a:solidFill>
              </a:rPr>
              <a:t> 일어날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적절한 </a:t>
            </a:r>
            <a:r>
              <a:rPr lang="en-US" altLang="ko-KR" dirty="0">
                <a:solidFill>
                  <a:schemeClr val="bg1"/>
                </a:solidFill>
              </a:rPr>
              <a:t>learning rate</a:t>
            </a:r>
            <a:r>
              <a:rPr lang="ko-KR" altLang="en-US" dirty="0">
                <a:solidFill>
                  <a:schemeClr val="bg1"/>
                </a:solidFill>
              </a:rPr>
              <a:t>를 설정해주어야 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EDF61C-4DF6-43EE-85B0-4025B6FDF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327" y="3811481"/>
            <a:ext cx="33528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5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F14B7-6299-44FB-B576-E5DC7F55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Vanishing Gradient Problem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22555-8A05-4C9E-BFC0-49C4B87AAD47}"/>
              </a:ext>
            </a:extLst>
          </p:cNvPr>
          <p:cNvSpPr txBox="1"/>
          <p:nvPr/>
        </p:nvSpPr>
        <p:spPr>
          <a:xfrm>
            <a:off x="1433945" y="2327562"/>
            <a:ext cx="5271655" cy="65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Norm</a:t>
            </a:r>
            <a:r>
              <a:rPr lang="ko-KR" altLang="en-US" dirty="0">
                <a:solidFill>
                  <a:schemeClr val="bg1"/>
                </a:solidFill>
              </a:rPr>
              <a:t>의 성질에 의해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E135C5-AF05-4BE2-93E6-A05F16E0F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250" y="2985371"/>
            <a:ext cx="5624513" cy="15450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62461A-015D-45D3-9924-01CE4C34A9BA}"/>
                  </a:ext>
                </a:extLst>
              </p:cNvPr>
              <p:cNvSpPr txBox="1"/>
              <p:nvPr/>
            </p:nvSpPr>
            <p:spPr>
              <a:xfrm>
                <a:off x="1746105" y="4530440"/>
                <a:ext cx="932367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22242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2224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2224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ko-KR" altLang="en-US" b="0" i="0" dirty="0">
                    <a:solidFill>
                      <a:srgbClr val="222426"/>
                    </a:solidFill>
                    <a:effectLst/>
                    <a:latin typeface="KaTeX_Main"/>
                  </a:rPr>
                  <a:t>​</a:t>
                </a:r>
                <a:r>
                  <a:rPr lang="ko-KR" altLang="en-US" b="0" i="0" dirty="0">
                    <a:solidFill>
                      <a:srgbClr val="222426"/>
                    </a:solidFill>
                    <a:effectLst/>
                    <a:latin typeface="-apple-system"/>
                  </a:rPr>
                  <a:t> </a:t>
                </a:r>
                <a:r>
                  <a:rPr lang="en-US" altLang="ko-KR" b="0" i="0" dirty="0">
                    <a:solidFill>
                      <a:srgbClr val="222426"/>
                    </a:solidFill>
                    <a:effectLst/>
                    <a:latin typeface="-apple-system"/>
                  </a:rPr>
                  <a:t>matrix</a:t>
                </a:r>
                <a:r>
                  <a:rPr lang="ko-KR" altLang="en-US" b="0" i="0" dirty="0">
                    <a:solidFill>
                      <a:srgbClr val="222426"/>
                    </a:solidFill>
                    <a:effectLst/>
                    <a:latin typeface="-apple-system"/>
                  </a:rPr>
                  <a:t>의 </a:t>
                </a:r>
                <a:r>
                  <a:rPr lang="en-US" altLang="ko-KR" b="0" i="0" dirty="0">
                    <a:solidFill>
                      <a:srgbClr val="222426"/>
                    </a:solidFill>
                    <a:effectLst/>
                    <a:latin typeface="-apple-system"/>
                  </a:rPr>
                  <a:t>L2 norm</a:t>
                </a:r>
                <a:r>
                  <a:rPr lang="ko-KR" altLang="en-US" b="0" i="0" dirty="0">
                    <a:solidFill>
                      <a:srgbClr val="222426"/>
                    </a:solidFill>
                    <a:effectLst/>
                    <a:latin typeface="-apple-system"/>
                  </a:rPr>
                  <a:t>이 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22242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2224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2224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ko-KR" altLang="en-US" b="0" i="0" dirty="0">
                    <a:solidFill>
                      <a:srgbClr val="222426"/>
                    </a:solidFill>
                    <a:effectLst/>
                    <a:latin typeface="KaTeX_Main"/>
                  </a:rPr>
                  <a:t>​</a:t>
                </a:r>
                <a:r>
                  <a:rPr lang="ko-KR" altLang="en-US" b="0" i="0" dirty="0">
                    <a:solidFill>
                      <a:srgbClr val="222426"/>
                    </a:solidFill>
                    <a:effectLst/>
                    <a:latin typeface="-apple-system"/>
                  </a:rPr>
                  <a:t>의 가장 큰 </a:t>
                </a:r>
                <a:r>
                  <a:rPr lang="ko-KR" altLang="en-US" dirty="0">
                    <a:solidFill>
                      <a:srgbClr val="222426"/>
                    </a:solidFill>
                    <a:latin typeface="-apple-system"/>
                  </a:rPr>
                  <a:t>고유 </a:t>
                </a:r>
                <a:r>
                  <a:rPr lang="ko-KR" altLang="en-US" b="0" i="0" dirty="0">
                    <a:solidFill>
                      <a:srgbClr val="222426"/>
                    </a:solidFill>
                    <a:effectLst/>
                    <a:latin typeface="-apple-system"/>
                  </a:rPr>
                  <a:t>값이다</a:t>
                </a:r>
                <a:r>
                  <a:rPr lang="en-US" altLang="ko-KR" b="0" i="0" dirty="0">
                    <a:solidFill>
                      <a:srgbClr val="222426"/>
                    </a:solidFill>
                    <a:effectLst/>
                    <a:latin typeface="-apple-system"/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ko-KR" dirty="0">
                    <a:solidFill>
                      <a:schemeClr val="bg1"/>
                    </a:solidFill>
                  </a:rPr>
                  <a:t>i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번째 시점에서의 손실에 대한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hidden state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의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gradient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의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L2 norm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은 절대적으로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22242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2224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2224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ko-KR" altLang="en-US" b="0" i="0" dirty="0">
                    <a:solidFill>
                      <a:srgbClr val="222426"/>
                    </a:solidFill>
                    <a:effectLst/>
                    <a:latin typeface="KaTeX_Main"/>
                  </a:rPr>
                  <a:t>​의</a:t>
                </a:r>
                <a:r>
                  <a:rPr lang="en-US" altLang="ko-KR" b="0" i="0" dirty="0">
                    <a:solidFill>
                      <a:srgbClr val="222426"/>
                    </a:solidFill>
                    <a:effectLst/>
                    <a:latin typeface="KaTeX_Main"/>
                  </a:rPr>
                  <a:t> L2 norm</a:t>
                </a:r>
                <a:r>
                  <a:rPr lang="ko-KR" altLang="en-US" b="0" i="0" dirty="0">
                    <a:solidFill>
                      <a:srgbClr val="222426"/>
                    </a:solidFill>
                    <a:effectLst/>
                    <a:latin typeface="KaTeX_Main"/>
                  </a:rPr>
                  <a:t>의 크기에 달려있다</a:t>
                </a:r>
                <a:r>
                  <a:rPr lang="en-US" altLang="ko-KR" b="0" i="0" dirty="0">
                    <a:solidFill>
                      <a:srgbClr val="222426"/>
                    </a:solidFill>
                    <a:effectLst/>
                    <a:latin typeface="KaTeX_Main"/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22242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2224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2224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ko-KR" altLang="en-US" b="0" i="0" dirty="0">
                    <a:solidFill>
                      <a:srgbClr val="222426"/>
                    </a:solidFill>
                    <a:effectLst/>
                    <a:latin typeface="KaTeX_Main"/>
                  </a:rPr>
                  <a:t>​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의 가장 큰 고유 값이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1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보다 작다면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, 1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보다 작은 값이 계속해서 곱해지는 것이기 때문에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gradient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가 빠르게 사라져버리는 문제가 발생함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. -&gt; Vanishing gradient problem!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62461A-015D-45D3-9924-01CE4C34A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105" y="4530440"/>
                <a:ext cx="9323677" cy="1477328"/>
              </a:xfrm>
              <a:prstGeom prst="rect">
                <a:avLst/>
              </a:prstGeom>
              <a:blipFill>
                <a:blip r:embed="rId3"/>
                <a:stretch>
                  <a:fillRect l="-392" t="-3292" b="-57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53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F14B7-6299-44FB-B576-E5DC7F55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Why is vanishing gradient a problem?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4A2C5D-27FC-47DC-B238-32DEAECAF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766" y="2845186"/>
            <a:ext cx="4609234" cy="27936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5D187E-FA88-440C-800A-A7F1C3557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92" y="2845186"/>
            <a:ext cx="4332142" cy="1934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4D1F34-7CF8-49AC-B705-6578D2D80EBB}"/>
              </a:ext>
            </a:extLst>
          </p:cNvPr>
          <p:cNvSpPr txBox="1"/>
          <p:nvPr/>
        </p:nvSpPr>
        <p:spPr>
          <a:xfrm>
            <a:off x="1486766" y="2410691"/>
            <a:ext cx="907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Weight</a:t>
            </a:r>
            <a:r>
              <a:rPr lang="ko-KR" altLang="en-US" dirty="0">
                <a:solidFill>
                  <a:schemeClr val="bg1"/>
                </a:solidFill>
              </a:rPr>
              <a:t>가 </a:t>
            </a:r>
            <a:r>
              <a:rPr lang="en-US" altLang="ko-KR" dirty="0">
                <a:solidFill>
                  <a:schemeClr val="bg1"/>
                </a:solidFill>
              </a:rPr>
              <a:t>long-term effects</a:t>
            </a:r>
            <a:r>
              <a:rPr lang="ko-KR" altLang="en-US" dirty="0">
                <a:solidFill>
                  <a:schemeClr val="bg1"/>
                </a:solidFill>
              </a:rPr>
              <a:t>보다 </a:t>
            </a:r>
            <a:r>
              <a:rPr lang="en-US" altLang="ko-KR" dirty="0">
                <a:solidFill>
                  <a:schemeClr val="bg1"/>
                </a:solidFill>
              </a:rPr>
              <a:t>near effects</a:t>
            </a:r>
            <a:r>
              <a:rPr lang="ko-KR" altLang="en-US" dirty="0">
                <a:solidFill>
                  <a:schemeClr val="bg1"/>
                </a:solidFill>
              </a:rPr>
              <a:t>에 관해 </a:t>
            </a:r>
            <a:r>
              <a:rPr lang="en-US" altLang="ko-KR" dirty="0">
                <a:solidFill>
                  <a:schemeClr val="bg1"/>
                </a:solidFill>
              </a:rPr>
              <a:t>update</a:t>
            </a:r>
            <a:r>
              <a:rPr lang="ko-KR" altLang="en-US" dirty="0">
                <a:solidFill>
                  <a:schemeClr val="bg1"/>
                </a:solidFill>
              </a:rPr>
              <a:t>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15E16A-80FE-4C71-A008-A0810FFBDE8F}"/>
              </a:ext>
            </a:extLst>
          </p:cNvPr>
          <p:cNvSpPr txBox="1"/>
          <p:nvPr/>
        </p:nvSpPr>
        <p:spPr>
          <a:xfrm>
            <a:off x="1486766" y="5736229"/>
            <a:ext cx="9070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Gradient</a:t>
            </a:r>
            <a:r>
              <a:rPr lang="ko-KR" altLang="en-US" dirty="0">
                <a:solidFill>
                  <a:schemeClr val="bg1"/>
                </a:solidFill>
              </a:rPr>
              <a:t>가 </a:t>
            </a:r>
            <a:r>
              <a:rPr lang="en-US" altLang="ko-KR" dirty="0">
                <a:solidFill>
                  <a:schemeClr val="bg1"/>
                </a:solidFill>
              </a:rPr>
              <a:t>0</a:t>
            </a:r>
            <a:r>
              <a:rPr lang="ko-KR" altLang="en-US" dirty="0">
                <a:solidFill>
                  <a:schemeClr val="bg1"/>
                </a:solidFill>
              </a:rPr>
              <a:t>에 가까워져 소실되었을 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정말로 미래에 과거가 영향을 미치지 않아서 소실되었는지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파라미터 값이 잘못 설정되어서 소실되었는지 구분할 수 없다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5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F14B7-6299-44FB-B576-E5DC7F55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Exploding Gradient Problem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61CE5F-3D7D-4DF0-BD98-CCEE4E81F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809" y="4005505"/>
            <a:ext cx="6934200" cy="2114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0AC46C-811A-4012-918C-29C48F589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808" y="2524125"/>
            <a:ext cx="6934199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6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F14B7-6299-44FB-B576-E5DC7F55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ResNet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DenseNet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HighwayNet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1220AD-A515-4E29-BCF4-1CC8451E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82" y="2925907"/>
            <a:ext cx="3971925" cy="2419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546A25-D2A1-4E66-A5B9-956455C88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668" y="2647950"/>
            <a:ext cx="41719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1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F14B7-6299-44FB-B576-E5DC7F55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LSTM(Long Short-Term Memory)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182AC3-29C5-40DC-992B-D655465A3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529" y="2589934"/>
            <a:ext cx="3464069" cy="2503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3DDCCF-953B-46F1-970F-667FB30296B8}"/>
              </a:ext>
            </a:extLst>
          </p:cNvPr>
          <p:cNvSpPr txBox="1"/>
          <p:nvPr/>
        </p:nvSpPr>
        <p:spPr>
          <a:xfrm>
            <a:off x="7432528" y="5212333"/>
            <a:ext cx="346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Cell State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30E10DC-BDDB-4B09-B6C5-40D8FBD37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871" y="2589934"/>
            <a:ext cx="5666943" cy="355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9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F14B7-6299-44FB-B576-E5DC7F55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LSTM(Long Short-Term Memory)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5661A3-4996-40AD-AFDD-4FE6D7C7A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353" y="2920938"/>
            <a:ext cx="4455102" cy="33992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FFC7FC-88E1-4169-8A98-5CC82B82720B}"/>
              </a:ext>
            </a:extLst>
          </p:cNvPr>
          <p:cNvSpPr txBox="1"/>
          <p:nvPr/>
        </p:nvSpPr>
        <p:spPr>
          <a:xfrm>
            <a:off x="1502353" y="2466109"/>
            <a:ext cx="445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1) Forget gate layer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401915-EB0E-4764-A513-4D04AD17E728}"/>
              </a:ext>
            </a:extLst>
          </p:cNvPr>
          <p:cNvSpPr txBox="1"/>
          <p:nvPr/>
        </p:nvSpPr>
        <p:spPr>
          <a:xfrm>
            <a:off x="6234545" y="2482333"/>
            <a:ext cx="445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2) Input gate layer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39317A2-B951-4FC7-BC92-A96FDB39F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238" y="2920938"/>
            <a:ext cx="4532360" cy="339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2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F14B7-6299-44FB-B576-E5DC7F55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LSTM(Long Short-Term Memory)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FC7FC-88E1-4169-8A98-5CC82B82720B}"/>
              </a:ext>
            </a:extLst>
          </p:cNvPr>
          <p:cNvSpPr txBox="1"/>
          <p:nvPr/>
        </p:nvSpPr>
        <p:spPr>
          <a:xfrm>
            <a:off x="1779443" y="2466109"/>
            <a:ext cx="445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3) Update Cell state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401915-EB0E-4764-A513-4D04AD17E728}"/>
              </a:ext>
            </a:extLst>
          </p:cNvPr>
          <p:cNvSpPr txBox="1"/>
          <p:nvPr/>
        </p:nvSpPr>
        <p:spPr>
          <a:xfrm>
            <a:off x="6234545" y="2482333"/>
            <a:ext cx="445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4) Output gate layer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E3D0A3-9E47-496A-93C2-416D33577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395" y="2835442"/>
            <a:ext cx="3901018" cy="32051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E29B6D-C918-4091-98BB-B45F39BDF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589" y="2895599"/>
            <a:ext cx="4413150" cy="314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93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329</TotalTime>
  <Words>747</Words>
  <Application>Microsoft Office PowerPoint</Application>
  <PresentationFormat>와이드스크린</PresentationFormat>
  <Paragraphs>110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-apple-system</vt:lpstr>
      <vt:lpstr>HY엽서M</vt:lpstr>
      <vt:lpstr>KaTeX_Main</vt:lpstr>
      <vt:lpstr>바탕</vt:lpstr>
      <vt:lpstr>Arial</vt:lpstr>
      <vt:lpstr>Cambria Math</vt:lpstr>
      <vt:lpstr>Garamond</vt:lpstr>
      <vt:lpstr>Wingdings</vt:lpstr>
      <vt:lpstr>자연주의</vt:lpstr>
      <vt:lpstr>PowerPoint 프레젠테이션</vt:lpstr>
      <vt:lpstr>Vanishing Gradient Problem</vt:lpstr>
      <vt:lpstr>Vanishing Gradient Problem</vt:lpstr>
      <vt:lpstr>Why is vanishing gradient a problem?</vt:lpstr>
      <vt:lpstr>Exploding Gradient Problem</vt:lpstr>
      <vt:lpstr>ResNet, DenseNet, HighwayNet</vt:lpstr>
      <vt:lpstr>LSTM(Long Short-Term Memory)</vt:lpstr>
      <vt:lpstr>LSTM(Long Short-Term Memory)</vt:lpstr>
      <vt:lpstr>LSTM(Long Short-Term Memory)</vt:lpstr>
      <vt:lpstr>GRU(Gated Recurrent Units)</vt:lpstr>
      <vt:lpstr>More fancy RNN variants</vt:lpstr>
      <vt:lpstr>Machine Translation</vt:lpstr>
      <vt:lpstr>Limitation of Statistical Machine Translation</vt:lpstr>
      <vt:lpstr>Neural Machine Translation(Seq-to-Seq)</vt:lpstr>
      <vt:lpstr>Greedy Decoding</vt:lpstr>
      <vt:lpstr>Beam Search Decoding</vt:lpstr>
      <vt:lpstr>Advantages, Disadvantages of NMT</vt:lpstr>
      <vt:lpstr>Attention</vt:lpstr>
      <vt:lpstr>Attention</vt:lpstr>
      <vt:lpstr>BLUE(Bilingual Evaluation Understudy)</vt:lpstr>
      <vt:lpstr>NLP Research</vt:lpstr>
      <vt:lpstr>NLP Research</vt:lpstr>
      <vt:lpstr>Research Example</vt:lpstr>
      <vt:lpstr>Research Method</vt:lpstr>
      <vt:lpstr>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혜지</dc:creator>
  <cp:lastModifiedBy>이 혜지</cp:lastModifiedBy>
  <cp:revision>61</cp:revision>
  <dcterms:created xsi:type="dcterms:W3CDTF">2021-01-31T17:15:55Z</dcterms:created>
  <dcterms:modified xsi:type="dcterms:W3CDTF">2021-07-10T20:47:12Z</dcterms:modified>
</cp:coreProperties>
</file>