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07"/>
  </p:notesMasterIdLst>
  <p:handoutMasterIdLst>
    <p:handoutMasterId r:id="rId108"/>
  </p:handoutMasterIdLst>
  <p:sldIdLst>
    <p:sldId id="747" r:id="rId2"/>
    <p:sldId id="943" r:id="rId3"/>
    <p:sldId id="946" r:id="rId4"/>
    <p:sldId id="1040" r:id="rId5"/>
    <p:sldId id="1080" r:id="rId6"/>
    <p:sldId id="949" r:id="rId7"/>
    <p:sldId id="1042" r:id="rId8"/>
    <p:sldId id="1083" r:id="rId9"/>
    <p:sldId id="951" r:id="rId10"/>
    <p:sldId id="1082" r:id="rId11"/>
    <p:sldId id="952" r:id="rId12"/>
    <p:sldId id="956" r:id="rId13"/>
    <p:sldId id="958" r:id="rId14"/>
    <p:sldId id="1062" r:id="rId15"/>
    <p:sldId id="948" r:id="rId16"/>
    <p:sldId id="1081" r:id="rId17"/>
    <p:sldId id="1054" r:id="rId18"/>
    <p:sldId id="1132" r:id="rId19"/>
    <p:sldId id="1085" r:id="rId20"/>
    <p:sldId id="1086" r:id="rId21"/>
    <p:sldId id="1087" r:id="rId22"/>
    <p:sldId id="1088" r:id="rId23"/>
    <p:sldId id="1095" r:id="rId24"/>
    <p:sldId id="1133" r:id="rId25"/>
    <p:sldId id="1089" r:id="rId26"/>
    <p:sldId id="1096" r:id="rId27"/>
    <p:sldId id="961" r:id="rId28"/>
    <p:sldId id="962" r:id="rId29"/>
    <p:sldId id="963" r:id="rId30"/>
    <p:sldId id="964" r:id="rId31"/>
    <p:sldId id="1063" r:id="rId32"/>
    <p:sldId id="965" r:id="rId33"/>
    <p:sldId id="966" r:id="rId34"/>
    <p:sldId id="968" r:id="rId35"/>
    <p:sldId id="1091" r:id="rId36"/>
    <p:sldId id="1092" r:id="rId37"/>
    <p:sldId id="1093" r:id="rId38"/>
    <p:sldId id="1094" r:id="rId39"/>
    <p:sldId id="996" r:id="rId40"/>
    <p:sldId id="997" r:id="rId41"/>
    <p:sldId id="999" r:id="rId42"/>
    <p:sldId id="1000" r:id="rId43"/>
    <p:sldId id="1001" r:id="rId44"/>
    <p:sldId id="998" r:id="rId45"/>
    <p:sldId id="1064" r:id="rId46"/>
    <p:sldId id="953" r:id="rId47"/>
    <p:sldId id="1102" r:id="rId48"/>
    <p:sldId id="1103" r:id="rId49"/>
    <p:sldId id="954" r:id="rId50"/>
    <p:sldId id="1071" r:id="rId51"/>
    <p:sldId id="1072" r:id="rId52"/>
    <p:sldId id="1073" r:id="rId53"/>
    <p:sldId id="1074" r:id="rId54"/>
    <p:sldId id="971" r:id="rId55"/>
    <p:sldId id="1100" r:id="rId56"/>
    <p:sldId id="969" r:id="rId57"/>
    <p:sldId id="970" r:id="rId58"/>
    <p:sldId id="1065" r:id="rId59"/>
    <p:sldId id="1066" r:id="rId60"/>
    <p:sldId id="973" r:id="rId61"/>
    <p:sldId id="1104" r:id="rId62"/>
    <p:sldId id="1105" r:id="rId63"/>
    <p:sldId id="1106" r:id="rId64"/>
    <p:sldId id="1107" r:id="rId65"/>
    <p:sldId id="1108" r:id="rId66"/>
    <p:sldId id="977" r:id="rId67"/>
    <p:sldId id="974" r:id="rId68"/>
    <p:sldId id="975" r:id="rId69"/>
    <p:sldId id="979" r:id="rId70"/>
    <p:sldId id="1109" r:id="rId71"/>
    <p:sldId id="1112" r:id="rId72"/>
    <p:sldId id="1113" r:id="rId73"/>
    <p:sldId id="972" r:id="rId74"/>
    <p:sldId id="1114" r:id="rId75"/>
    <p:sldId id="1115" r:id="rId76"/>
    <p:sldId id="1116" r:id="rId77"/>
    <p:sldId id="1069" r:id="rId78"/>
    <p:sldId id="1117" r:id="rId79"/>
    <p:sldId id="1110" r:id="rId80"/>
    <p:sldId id="1111" r:id="rId81"/>
    <p:sldId id="984" r:id="rId82"/>
    <p:sldId id="990" r:id="rId83"/>
    <p:sldId id="1075" r:id="rId84"/>
    <p:sldId id="993" r:id="rId85"/>
    <p:sldId id="1118" r:id="rId86"/>
    <p:sldId id="994" r:id="rId87"/>
    <p:sldId id="1076" r:id="rId88"/>
    <p:sldId id="1124" r:id="rId89"/>
    <p:sldId id="1057" r:id="rId90"/>
    <p:sldId id="1119" r:id="rId91"/>
    <p:sldId id="1127" r:id="rId92"/>
    <p:sldId id="1126" r:id="rId93"/>
    <p:sldId id="1128" r:id="rId94"/>
    <p:sldId id="1121" r:id="rId95"/>
    <p:sldId id="1061" r:id="rId96"/>
    <p:sldId id="1122" r:id="rId97"/>
    <p:sldId id="1130" r:id="rId98"/>
    <p:sldId id="1129" r:id="rId99"/>
    <p:sldId id="1123" r:id="rId100"/>
    <p:sldId id="1039" r:id="rId101"/>
    <p:sldId id="1058" r:id="rId102"/>
    <p:sldId id="1059" r:id="rId103"/>
    <p:sldId id="1060" r:id="rId104"/>
    <p:sldId id="1131" r:id="rId105"/>
    <p:sldId id="941" r:id="rId106"/>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1362" autoAdjust="0"/>
  </p:normalViewPr>
  <p:slideViewPr>
    <p:cSldViewPr>
      <p:cViewPr varScale="1">
        <p:scale>
          <a:sx n="53" d="100"/>
          <a:sy n="53" d="100"/>
        </p:scale>
        <p:origin x="1428" y="4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03242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17964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833667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0986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4137149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Lớp: là khuôn mẫu để tạo các đối tượng (tạo các thể hiện). </a:t>
            </a:r>
          </a:p>
          <a:p>
            <a:pPr>
              <a:buFontTx/>
              <a:buChar char="-"/>
            </a:pPr>
            <a:r>
              <a:rPr lang="en-US"/>
              <a:t>Mỗi đối tượng có cấu trúc và hành vi giống như lớp đối tượng mà nó được tạo từ đó.</a:t>
            </a:r>
          </a:p>
          <a:p>
            <a:pPr>
              <a:buFontTx/>
              <a:buChar char="-"/>
            </a:pPr>
            <a:r>
              <a:rPr lang="en-US" b="1" i="1">
                <a:solidFill>
                  <a:srgbClr val="FF0000"/>
                </a:solidFill>
                <a:sym typeface="Wingdings" pitchFamily="2" charset="2"/>
              </a:rPr>
              <a:t>Thể hiện – instance</a:t>
            </a:r>
            <a:r>
              <a:rPr lang="en-US" b="1">
                <a:solidFill>
                  <a:srgbClr val="006600"/>
                </a:solidFill>
                <a:sym typeface="Wingdings" pitchFamily="2" charset="2"/>
              </a:rPr>
              <a:t>: </a:t>
            </a:r>
            <a:r>
              <a:rPr lang="en-US" b="1">
                <a:sym typeface="Wingdings" pitchFamily="2" charset="2"/>
              </a:rPr>
              <a:t>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57576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sym typeface="Wingdings" pitchFamily="2" charset="2"/>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53707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2275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30286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59142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59716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420418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33668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35047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282952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503099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590114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35178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071691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246616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86075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66117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endParaRPr lang="vi-VN"/>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81571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658410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900912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fontAlgn="base">
              <a:buFont typeface="Arial" panose="020B0604020202020204" pitchFamily="34" charset="0"/>
              <a:buNone/>
            </a:pPr>
            <a:r>
              <a:rPr lang="en-US" b="1" i="0">
                <a:solidFill>
                  <a:srgbClr val="545454"/>
                </a:solidFill>
                <a:effectLst/>
                <a:latin typeface="Helvetica" panose="020B0604020202020204" pitchFamily="34" charset="0"/>
              </a:rPr>
              <a:t>I. </a:t>
            </a:r>
            <a:r>
              <a:rPr lang="vi-VN" b="1" i="0">
                <a:solidFill>
                  <a:srgbClr val="545454"/>
                </a:solidFill>
                <a:effectLst/>
                <a:latin typeface="Helvetica" panose="020B0604020202020204" pitchFamily="34" charset="0"/>
              </a:rPr>
              <a:t>Phân loại hình tam giác dựa trên </a:t>
            </a:r>
            <a:r>
              <a:rPr lang="en-US" b="1" i="0">
                <a:solidFill>
                  <a:srgbClr val="545454"/>
                </a:solidFill>
                <a:effectLst/>
                <a:latin typeface="Helvetica" panose="020B0604020202020204" pitchFamily="34" charset="0"/>
              </a:rPr>
              <a:t>việc </a:t>
            </a:r>
            <a:r>
              <a:rPr lang="vi-VN" b="1" i="0">
                <a:solidFill>
                  <a:srgbClr val="545454"/>
                </a:solidFill>
                <a:effectLst/>
                <a:latin typeface="Helvetica" panose="020B0604020202020204" pitchFamily="34" charset="0"/>
              </a:rPr>
              <a:t>so sánh chiều dài 3 cạnh của nó</a:t>
            </a:r>
            <a:r>
              <a:rPr lang="en-US" b="1" i="0">
                <a:solidFill>
                  <a:srgbClr val="545454"/>
                </a:solidFill>
                <a:effectLst/>
                <a:latin typeface="Helvetica" panose="020B0604020202020204" pitchFamily="34" charset="0"/>
              </a:rPr>
              <a:t>:</a:t>
            </a:r>
          </a:p>
          <a:p>
            <a:pPr algn="l" fontAlgn="base">
              <a:buFont typeface="Arial" panose="020B0604020202020204" pitchFamily="34" charset="0"/>
              <a:buNone/>
            </a:pPr>
            <a:r>
              <a:rPr lang="en-US" b="0" i="0">
                <a:solidFill>
                  <a:srgbClr val="545454"/>
                </a:solidFill>
                <a:effectLst/>
                <a:latin typeface="inherit"/>
              </a:rPr>
              <a:t>1- tam giác đều: tam giác có 3 cạnh bằng nhau.</a:t>
            </a:r>
          </a:p>
          <a:p>
            <a:pPr algn="l" fontAlgn="base">
              <a:buFont typeface="Arial" panose="020B0604020202020204" pitchFamily="34" charset="0"/>
              <a:buNone/>
            </a:pPr>
            <a:r>
              <a:rPr lang="en-US" b="0" i="0">
                <a:solidFill>
                  <a:srgbClr val="545454"/>
                </a:solidFill>
                <a:effectLst/>
                <a:latin typeface="inherit"/>
              </a:rPr>
              <a:t>2- tam giác vuông cân: tam giác có 2 cạnh bằng nhau và 1 góc vuông.</a:t>
            </a:r>
          </a:p>
          <a:p>
            <a:pPr algn="l" fontAlgn="base">
              <a:buFont typeface="Arial" panose="020B0604020202020204" pitchFamily="34" charset="0"/>
              <a:buNone/>
            </a:pPr>
            <a:r>
              <a:rPr lang="en-US" b="0" i="0">
                <a:solidFill>
                  <a:srgbClr val="545454"/>
                </a:solidFill>
                <a:effectLst/>
                <a:latin typeface="inherit"/>
              </a:rPr>
              <a:t>3- tam giác cân: </a:t>
            </a:r>
            <a:r>
              <a:rPr lang="vi-VN" b="0" i="0">
                <a:solidFill>
                  <a:srgbClr val="545454"/>
                </a:solidFill>
                <a:effectLst/>
                <a:latin typeface="inherit"/>
              </a:rPr>
              <a:t>tam giác có ít nhất 2 cạnh bằng nhau</a:t>
            </a:r>
            <a:r>
              <a:rPr lang="en-US" b="0" i="0">
                <a:solidFill>
                  <a:srgbClr val="545454"/>
                </a:solidFill>
                <a:effectLst/>
                <a:latin typeface="inherit"/>
              </a:rPr>
              <a:t>.</a:t>
            </a:r>
          </a:p>
          <a:p>
            <a:pPr algn="l" fontAlgn="base">
              <a:buFont typeface="Arial" panose="020B0604020202020204" pitchFamily="34" charset="0"/>
              <a:buNone/>
            </a:pPr>
            <a:r>
              <a:rPr lang="en-US" b="0" i="0">
                <a:solidFill>
                  <a:srgbClr val="545454"/>
                </a:solidFill>
                <a:effectLst/>
                <a:latin typeface="inherit"/>
              </a:rPr>
              <a:t>4- tam giác vuông: tam giác có một góc vuông?</a:t>
            </a:r>
          </a:p>
          <a:p>
            <a:pPr algn="l" fontAlgn="base">
              <a:buFont typeface="Arial" panose="020B0604020202020204" pitchFamily="34" charset="0"/>
              <a:buNone/>
            </a:pPr>
            <a:r>
              <a:rPr lang="en-US" b="0" i="0">
                <a:solidFill>
                  <a:srgbClr val="545454"/>
                </a:solidFill>
                <a:effectLst/>
                <a:latin typeface="inherit"/>
              </a:rPr>
              <a:t>5- tam giác thường: </a:t>
            </a:r>
            <a:r>
              <a:rPr lang="vi-VN" b="0" i="0">
                <a:solidFill>
                  <a:srgbClr val="545454"/>
                </a:solidFill>
                <a:effectLst/>
                <a:latin typeface="inherit"/>
              </a:rPr>
              <a:t>tam giác không có cạnh nào bằng nha</a:t>
            </a:r>
            <a:r>
              <a:rPr lang="en-US" b="0" i="0">
                <a:solidFill>
                  <a:srgbClr val="545454"/>
                </a:solidFill>
                <a:effectLst/>
                <a:latin typeface="inherit"/>
              </a:rPr>
              <a:t>u.</a:t>
            </a:r>
          </a:p>
          <a:p>
            <a:pPr algn="l" fontAlgn="base">
              <a:buFont typeface="Arial" panose="020B0604020202020204" pitchFamily="34" charset="0"/>
              <a:buNone/>
            </a:pPr>
            <a:endParaRPr lang="en-US" b="0" i="0">
              <a:solidFill>
                <a:srgbClr val="545454"/>
              </a:solidFill>
              <a:effectLst/>
              <a:latin typeface="inherit"/>
            </a:endParaRPr>
          </a:p>
          <a:p>
            <a:pPr algn="l" fontAlgn="base">
              <a:buFont typeface="Arial" panose="020B0604020202020204" pitchFamily="34" charset="0"/>
              <a:buNone/>
            </a:pPr>
            <a:r>
              <a:rPr lang="en-US" b="1" i="0">
                <a:solidFill>
                  <a:srgbClr val="545454"/>
                </a:solidFill>
                <a:effectLst/>
                <a:latin typeface="Helvetica" panose="020B0604020202020204" pitchFamily="34" charset="0"/>
              </a:rPr>
              <a:t>II. </a:t>
            </a:r>
            <a:r>
              <a:rPr lang="vi-VN" b="1" i="0">
                <a:solidFill>
                  <a:srgbClr val="545454"/>
                </a:solidFill>
                <a:effectLst/>
                <a:latin typeface="Helvetica" panose="020B0604020202020204" pitchFamily="34" charset="0"/>
              </a:rPr>
              <a:t>Phân loại các hình tam giác theo số đo và loại góc</a:t>
            </a:r>
            <a:r>
              <a:rPr lang="en-US" b="1" i="0">
                <a:solidFill>
                  <a:srgbClr val="545454"/>
                </a:solidFill>
                <a:effectLst/>
                <a:latin typeface="Helvetica" panose="020B0604020202020204" pitchFamily="34" charset="0"/>
              </a:rPr>
              <a:t>:</a:t>
            </a:r>
          </a:p>
          <a:p>
            <a:pPr algn="l" fontAlgn="base">
              <a:buFont typeface="Arial" panose="020B0604020202020204" pitchFamily="34" charset="0"/>
              <a:buChar char="•"/>
            </a:pPr>
            <a:r>
              <a:rPr lang="en-US" b="0" i="0">
                <a:solidFill>
                  <a:srgbClr val="545454"/>
                </a:solidFill>
                <a:effectLst/>
                <a:latin typeface="inherit"/>
              </a:rPr>
              <a:t> </a:t>
            </a:r>
            <a:r>
              <a:rPr lang="vi-VN" b="0" i="0">
                <a:solidFill>
                  <a:srgbClr val="545454"/>
                </a:solidFill>
                <a:effectLst/>
                <a:latin typeface="inherit"/>
              </a:rPr>
              <a:t>Tam giác tù</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tam giác</a:t>
            </a:r>
            <a:r>
              <a:rPr lang="vi-VN" b="0" i="0">
                <a:solidFill>
                  <a:srgbClr val="545454"/>
                </a:solidFill>
                <a:effectLst/>
                <a:latin typeface="inherit"/>
              </a:rPr>
              <a:t> có một góc lớn hơn 90 độ </a:t>
            </a:r>
            <a:r>
              <a:rPr lang="en-US" b="0" i="0">
                <a:solidFill>
                  <a:srgbClr val="545454"/>
                </a:solidFill>
                <a:effectLst/>
                <a:latin typeface="inherit"/>
              </a:rPr>
              <a:t>(t</a:t>
            </a:r>
            <a:r>
              <a:rPr lang="vi-VN" b="0" i="0">
                <a:solidFill>
                  <a:srgbClr val="545454"/>
                </a:solidFill>
                <a:effectLst/>
                <a:latin typeface="inherit"/>
              </a:rPr>
              <a:t>rong một tam giác</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nếu có thì</a:t>
            </a:r>
            <a:r>
              <a:rPr lang="vi-VN" b="0" i="0">
                <a:solidFill>
                  <a:srgbClr val="545454"/>
                </a:solidFill>
                <a:effectLst/>
                <a:latin typeface="inherit"/>
              </a:rPr>
              <a:t> chỉ có 1 góc tù duy nhất</a:t>
            </a:r>
            <a:r>
              <a:rPr lang="en-US" b="0" i="0">
                <a:solidFill>
                  <a:srgbClr val="545454"/>
                </a:solidFill>
                <a:effectLst/>
                <a:latin typeface="inherit"/>
              </a:rPr>
              <a:t>).</a:t>
            </a:r>
            <a:endParaRPr lang="vi-VN" b="0" i="0">
              <a:solidFill>
                <a:srgbClr val="545454"/>
              </a:solidFill>
              <a:effectLst/>
              <a:latin typeface="inherit"/>
            </a:endParaRPr>
          </a:p>
          <a:p>
            <a:pPr algn="l" fontAlgn="base">
              <a:buFont typeface="Arial" panose="020B0604020202020204" pitchFamily="34" charset="0"/>
              <a:buChar char="•"/>
            </a:pPr>
            <a:r>
              <a:rPr lang="en-US" b="0" i="0">
                <a:solidFill>
                  <a:srgbClr val="545454"/>
                </a:solidFill>
                <a:effectLst/>
                <a:latin typeface="inherit"/>
              </a:rPr>
              <a:t> Tam giác vuông: tam giác </a:t>
            </a:r>
            <a:r>
              <a:rPr lang="vi-VN" b="0" i="0">
                <a:solidFill>
                  <a:srgbClr val="545454"/>
                </a:solidFill>
                <a:effectLst/>
                <a:latin typeface="inherit"/>
              </a:rPr>
              <a:t>có một góc vuông</a:t>
            </a:r>
            <a:r>
              <a:rPr lang="en-US" b="0" i="0">
                <a:solidFill>
                  <a:srgbClr val="545454"/>
                </a:solidFill>
                <a:effectLst/>
                <a:latin typeface="inherit"/>
              </a:rPr>
              <a:t> (t</a:t>
            </a:r>
            <a:r>
              <a:rPr lang="vi-VN" b="0" i="0">
                <a:solidFill>
                  <a:srgbClr val="545454"/>
                </a:solidFill>
                <a:effectLst/>
                <a:latin typeface="inherit"/>
              </a:rPr>
              <a:t>rong một tam giác</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nếu có thì</a:t>
            </a:r>
            <a:r>
              <a:rPr lang="vi-VN" b="0" i="0">
                <a:solidFill>
                  <a:srgbClr val="545454"/>
                </a:solidFill>
                <a:effectLst/>
                <a:latin typeface="inherit"/>
              </a:rPr>
              <a:t> chỉ có 1 góc </a:t>
            </a:r>
            <a:r>
              <a:rPr lang="en-US" b="0" i="0">
                <a:solidFill>
                  <a:srgbClr val="545454"/>
                </a:solidFill>
                <a:effectLst/>
                <a:latin typeface="inherit"/>
              </a:rPr>
              <a:t>vuông</a:t>
            </a:r>
            <a:r>
              <a:rPr lang="vi-VN" b="0" i="0">
                <a:solidFill>
                  <a:srgbClr val="545454"/>
                </a:solidFill>
                <a:effectLst/>
                <a:latin typeface="inherit"/>
              </a:rPr>
              <a:t> duy nhất</a:t>
            </a:r>
            <a:r>
              <a:rPr lang="en-US" b="0" i="0">
                <a:solidFill>
                  <a:srgbClr val="545454"/>
                </a:solidFill>
                <a:effectLst/>
                <a:latin typeface="inherit"/>
              </a:rPr>
              <a:t>).</a:t>
            </a:r>
            <a:endParaRPr lang="vi-VN" b="0" i="0">
              <a:solidFill>
                <a:srgbClr val="545454"/>
              </a:solidFill>
              <a:effectLst/>
              <a:latin typeface="inherit"/>
            </a:endParaRPr>
          </a:p>
          <a:p>
            <a:pPr algn="l" fontAlgn="base">
              <a:buFont typeface="Arial" panose="020B0604020202020204" pitchFamily="34" charset="0"/>
              <a:buChar char="•"/>
            </a:pPr>
            <a:r>
              <a:rPr lang="en-US" b="0" i="0">
                <a:solidFill>
                  <a:srgbClr val="545454"/>
                </a:solidFill>
                <a:effectLst/>
                <a:latin typeface="inherit"/>
              </a:rPr>
              <a:t> </a:t>
            </a:r>
            <a:r>
              <a:rPr lang="vi-VN" b="0" i="0">
                <a:solidFill>
                  <a:srgbClr val="545454"/>
                </a:solidFill>
                <a:effectLst/>
                <a:latin typeface="inherit"/>
              </a:rPr>
              <a:t>Tam giác nhọn</a:t>
            </a:r>
            <a:r>
              <a:rPr lang="en-US" b="0" i="0">
                <a:solidFill>
                  <a:srgbClr val="545454"/>
                </a:solidFill>
                <a:effectLst/>
                <a:latin typeface="inherit"/>
              </a:rPr>
              <a:t>: </a:t>
            </a:r>
            <a:r>
              <a:rPr lang="vi-VN" b="0" i="0">
                <a:solidFill>
                  <a:srgbClr val="545454"/>
                </a:solidFill>
                <a:effectLst/>
                <a:latin typeface="inherit"/>
              </a:rPr>
              <a:t>tam giác có 3 góc có số đo nhỏ hơn 90 độ.</a:t>
            </a:r>
          </a:p>
          <a:p>
            <a:pPr algn="l" fontAlgn="base">
              <a:buFont typeface="Arial" panose="020B0604020202020204" pitchFamily="34" charset="0"/>
              <a:buChar char="•"/>
            </a:pPr>
            <a:r>
              <a:rPr lang="en-US" b="0" i="0">
                <a:solidFill>
                  <a:srgbClr val="545454"/>
                </a:solidFill>
                <a:effectLst/>
                <a:latin typeface="inherit"/>
              </a:rPr>
              <a:t> Tam giác đều: </a:t>
            </a:r>
            <a:r>
              <a:rPr lang="vi-VN" b="0" i="0">
                <a:solidFill>
                  <a:srgbClr val="545454"/>
                </a:solidFill>
                <a:effectLst/>
                <a:latin typeface="inherit"/>
              </a:rPr>
              <a:t>tam giác có 3 góc nhọn bằng nhau</a:t>
            </a:r>
            <a:r>
              <a:rPr lang="en-US" b="0" i="0">
                <a:solidFill>
                  <a:srgbClr val="545454"/>
                </a:solidFill>
                <a:effectLst/>
                <a:latin typeface="inherit"/>
              </a:rPr>
              <a:t> và bằng</a:t>
            </a:r>
            <a:r>
              <a:rPr lang="vi-VN" b="0" i="0">
                <a:solidFill>
                  <a:srgbClr val="545454"/>
                </a:solidFill>
                <a:effectLst/>
                <a:latin typeface="inherit"/>
              </a:rPr>
              <a:t> 60 độ</a:t>
            </a:r>
            <a:r>
              <a:rPr lang="en-US" b="0" i="0">
                <a:solidFill>
                  <a:srgbClr val="545454"/>
                </a:solidFill>
                <a:effectLst/>
                <a:latin typeface="inherit"/>
              </a:rPr>
              <a:t>.</a:t>
            </a:r>
            <a:endParaRPr lang="vi-VN" b="0" i="0">
              <a:solidFill>
                <a:srgbClr val="545454"/>
              </a:solidFill>
              <a:effectLst/>
              <a:latin typeface="inherit"/>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304384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762553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30250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536730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a:t>Phương thức tĩnh hoạt động ít nhiều giống như phương thức toàn cục, ta truy cập phương thức này mà không cần </a:t>
            </a:r>
            <a:r>
              <a:rPr lang="vi-VN" u="sng"/>
              <a:t>phải tạo</a:t>
            </a:r>
            <a:r>
              <a:rPr lang="vi-VN"/>
              <a:t> bất cứ đối tượng </a:t>
            </a:r>
            <a:r>
              <a:rPr lang="en-US"/>
              <a:t>nào </a:t>
            </a:r>
            <a:r>
              <a:rPr lang="vi-VN"/>
              <a:t>của lớp chứa phương thức </a:t>
            </a:r>
            <a:r>
              <a:rPr lang="en-US"/>
              <a:t>tĩnh</a:t>
            </a:r>
            <a:r>
              <a:rPr lang="vi-VN"/>
              <a:t>. </a:t>
            </a:r>
            <a:endParaRPr lang="en-US"/>
          </a:p>
          <a:p>
            <a:pPr eaLnBrk="1" hangingPunct="1">
              <a:buFontTx/>
              <a:buChar char="-"/>
            </a:pPr>
            <a:r>
              <a:rPr lang="vi-VN"/>
              <a:t>Tuy nhiên</a:t>
            </a:r>
            <a:r>
              <a:rPr lang="en-US"/>
              <a:t> </a:t>
            </a:r>
            <a:r>
              <a:rPr lang="vi-VN"/>
              <a:t>phương thức tĩnh được bao bọc trong phạm vi của một lớp </a:t>
            </a:r>
            <a:r>
              <a:rPr lang="en-US"/>
              <a:t>nên</a:t>
            </a:r>
            <a:r>
              <a:rPr lang="vi-VN"/>
              <a:t> không gặp tình trạng lộn xộn giữa các phương thức trùng tên do chúng được đặt trong namespace</a:t>
            </a:r>
            <a:r>
              <a:rPr lang="en-US"/>
              <a:t> như phương thức toàn cục.</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452665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698740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258936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15340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a:t>Lớp là khái niệm trung tâm của LTHĐT</a:t>
            </a:r>
          </a:p>
          <a:p>
            <a:pPr eaLnBrk="1" hangingPunct="1">
              <a:buFontTx/>
              <a:buNone/>
            </a:pPr>
            <a:r>
              <a:rPr lang="en-US"/>
              <a:t>Nó là sự mở rộng của khái niệm </a:t>
            </a:r>
            <a:r>
              <a:rPr lang="en-US" b="1"/>
              <a:t>struct</a:t>
            </a:r>
            <a:r>
              <a:rPr lang="en-US"/>
              <a:t> trong C</a:t>
            </a:r>
          </a:p>
          <a:p>
            <a:pPr eaLnBrk="1" hangingPunct="1">
              <a:buFontTx/>
              <a:buNone/>
            </a:pPr>
            <a:r>
              <a:rPr lang="en-US"/>
              <a:t>Ngoài thành phần dữ liệu (như </a:t>
            </a:r>
            <a:r>
              <a:rPr lang="en-US" b="1"/>
              <a:t>struct</a:t>
            </a:r>
            <a:r>
              <a:rPr lang="en-US"/>
              <a:t>), lớp còn chứa các hàm thành phần.</a:t>
            </a:r>
            <a:endParaRPr lang="vi-VN"/>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467223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072347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a:t>Kết quả chương trình:</a:t>
            </a:r>
          </a:p>
          <a:p>
            <a:pPr eaLnBrk="1" hangingPunct="1">
              <a:buFontTx/>
              <a:buChar char="-"/>
            </a:pPr>
            <a:r>
              <a:rPr lang="en-US"/>
              <a:t>There are currently 1 instance(s) of MyClass.</a:t>
            </a:r>
          </a:p>
          <a:p>
            <a:pPr eaLnBrk="1" hangingPunct="1">
              <a:buFontTx/>
              <a:buNone/>
            </a:pPr>
            <a:r>
              <a:rPr lang="en-US"/>
              <a:t>Giá trị của count độc lập đối tượng: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2 instance(s) of MyClass.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2 instance(s) of MyClass.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Giá trị của count bị giảm đi 1:</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1 instance(s) of MyClass.</a:t>
            </a: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a:p>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368921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50707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800">
                <a:solidFill>
                  <a:srgbClr val="008000"/>
                </a:solidFill>
                <a:latin typeface="Consolas" panose="020B0609020204030204" pitchFamily="49" charset="0"/>
              </a:rPr>
              <a:t>class Dummy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public:</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 cout &lt;&lt; "Entering a C++ program saying...\n";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 cout &lt;&lt; "And then exitting...";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a:t>
            </a:r>
            <a:endParaRPr lang="en-US" sz="1800">
              <a:solidFill>
                <a:srgbClr val="000000"/>
              </a:solidFill>
              <a:latin typeface="Consolas" panose="020B0609020204030204" pitchFamily="49" charset="0"/>
            </a:endParaRPr>
          </a:p>
          <a:p>
            <a:r>
              <a:rPr lang="vi-VN" sz="1800">
                <a:solidFill>
                  <a:srgbClr val="008000"/>
                </a:solidFill>
                <a:latin typeface="Consolas" panose="020B0609020204030204" pitchFamily="49" charset="0"/>
              </a:rPr>
              <a:t>//Dummy A; //đối tượng toàn cục</a:t>
            </a:r>
            <a:endParaRPr lang="vi-VN"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=&gt; Phải sửa lại hàm main mới có được kq như yêu cầu:</a:t>
            </a:r>
          </a:p>
          <a:p>
            <a:r>
              <a:rPr lang="en-US" sz="1800">
                <a:solidFill>
                  <a:srgbClr val="008000"/>
                </a:solidFill>
                <a:latin typeface="Consolas" panose="020B0609020204030204" pitchFamily="49" charset="0"/>
              </a:rPr>
              <a:t>int main()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A;</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*p = new Dummy();</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cout &lt;&lt; "Hello, world.\n";</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delete p;</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system("pause");</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return 0;</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926872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917101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3309829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967237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54556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a:solidFill>
                  <a:schemeClr val="tx1"/>
                </a:solidFill>
                <a:latin typeface="Times New Roman" pitchFamily="18" charset="0"/>
                <a:ea typeface="新細明體" pitchFamily="18" charset="-120"/>
              </a:rPr>
              <a:t>Rectangle  r1;</a:t>
            </a:r>
          </a:p>
          <a:p>
            <a:r>
              <a:rPr lang="en-US" altLang="zh-TW" sz="120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390810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55574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6283433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607135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071432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958124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1473768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312410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3736896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Hàm 1 và 2 được phép.</a:t>
            </a:r>
          </a:p>
          <a:p>
            <a:r>
              <a:rPr lang="en-US"/>
              <a:t>- Hàm 1 và 3 bị báo lỗi “more than one instance of overloaded function matches the argument list”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631054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2206313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923223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332069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t>Bên ngoài: </a:t>
            </a:r>
            <a:r>
              <a:rPr lang="en-US" sz="1200"/>
              <a:t>định nghĩa của các hàm thành phần chưa được định nghĩa bên trong khai báo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7441388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1590801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33714912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2872254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41792180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23410155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3949591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40942774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2904249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7212587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3776245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6345129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5969563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462647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11998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Để sử dụng hàm memcpy phải them #include &lt;memory.h&gt;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27168462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9997666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767275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31158927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40726430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12777719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373965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9224180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1481800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5430791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4235884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extLst>
      <p:ext uri="{BB962C8B-B14F-4D97-AF65-F5344CB8AC3E}">
        <p14:creationId xmlns:p14="http://schemas.microsoft.com/office/powerpoint/2010/main" val="15678360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85</a:t>
            </a:fld>
            <a:endParaRPr lang="en-US"/>
          </a:p>
        </p:txBody>
      </p:sp>
    </p:spTree>
    <p:extLst>
      <p:ext uri="{BB962C8B-B14F-4D97-AF65-F5344CB8AC3E}">
        <p14:creationId xmlns:p14="http://schemas.microsoft.com/office/powerpoint/2010/main" val="9676981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86</a:t>
            </a:fld>
            <a:endParaRPr lang="en-US"/>
          </a:p>
        </p:txBody>
      </p:sp>
    </p:spTree>
    <p:extLst>
      <p:ext uri="{BB962C8B-B14F-4D97-AF65-F5344CB8AC3E}">
        <p14:creationId xmlns:p14="http://schemas.microsoft.com/office/powerpoint/2010/main" val="38295104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87</a:t>
            </a:fld>
            <a:endParaRPr lang="en-US"/>
          </a:p>
        </p:txBody>
      </p:sp>
    </p:spTree>
    <p:extLst>
      <p:ext uri="{BB962C8B-B14F-4D97-AF65-F5344CB8AC3E}">
        <p14:creationId xmlns:p14="http://schemas.microsoft.com/office/powerpoint/2010/main" val="34143086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88</a:t>
            </a:fld>
            <a:endParaRPr lang="en-US"/>
          </a:p>
        </p:txBody>
      </p:sp>
    </p:spTree>
    <p:extLst>
      <p:ext uri="{BB962C8B-B14F-4D97-AF65-F5344CB8AC3E}">
        <p14:creationId xmlns:p14="http://schemas.microsoft.com/office/powerpoint/2010/main" val="23783422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89</a:t>
            </a:fld>
            <a:endParaRPr lang="en-US"/>
          </a:p>
        </p:txBody>
      </p:sp>
    </p:spTree>
    <p:extLst>
      <p:ext uri="{BB962C8B-B14F-4D97-AF65-F5344CB8AC3E}">
        <p14:creationId xmlns:p14="http://schemas.microsoft.com/office/powerpoint/2010/main" val="3010884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90</a:t>
            </a:fld>
            <a:endParaRPr lang="en-US"/>
          </a:p>
        </p:txBody>
      </p:sp>
    </p:spTree>
    <p:extLst>
      <p:ext uri="{BB962C8B-B14F-4D97-AF65-F5344CB8AC3E}">
        <p14:creationId xmlns:p14="http://schemas.microsoft.com/office/powerpoint/2010/main" val="101684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Một phương thức được cài đặt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1861056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91</a:t>
            </a:fld>
            <a:endParaRPr lang="en-US"/>
          </a:p>
        </p:txBody>
      </p:sp>
    </p:spTree>
    <p:extLst>
      <p:ext uri="{BB962C8B-B14F-4D97-AF65-F5344CB8AC3E}">
        <p14:creationId xmlns:p14="http://schemas.microsoft.com/office/powerpoint/2010/main" val="30324663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92</a:t>
            </a:fld>
            <a:endParaRPr lang="en-US"/>
          </a:p>
        </p:txBody>
      </p:sp>
    </p:spTree>
    <p:extLst>
      <p:ext uri="{BB962C8B-B14F-4D97-AF65-F5344CB8AC3E}">
        <p14:creationId xmlns:p14="http://schemas.microsoft.com/office/powerpoint/2010/main" val="7480426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93</a:t>
            </a:fld>
            <a:endParaRPr lang="en-US"/>
          </a:p>
        </p:txBody>
      </p:sp>
    </p:spTree>
    <p:extLst>
      <p:ext uri="{BB962C8B-B14F-4D97-AF65-F5344CB8AC3E}">
        <p14:creationId xmlns:p14="http://schemas.microsoft.com/office/powerpoint/2010/main" val="8788799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94</a:t>
            </a:fld>
            <a:endParaRPr lang="en-US"/>
          </a:p>
        </p:txBody>
      </p:sp>
    </p:spTree>
    <p:extLst>
      <p:ext uri="{BB962C8B-B14F-4D97-AF65-F5344CB8AC3E}">
        <p14:creationId xmlns:p14="http://schemas.microsoft.com/office/powerpoint/2010/main" val="14313061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95</a:t>
            </a:fld>
            <a:endParaRPr lang="en-US"/>
          </a:p>
        </p:txBody>
      </p:sp>
    </p:spTree>
    <p:extLst>
      <p:ext uri="{BB962C8B-B14F-4D97-AF65-F5344CB8AC3E}">
        <p14:creationId xmlns:p14="http://schemas.microsoft.com/office/powerpoint/2010/main" val="5845964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96</a:t>
            </a:fld>
            <a:endParaRPr lang="en-US"/>
          </a:p>
        </p:txBody>
      </p:sp>
    </p:spTree>
    <p:extLst>
      <p:ext uri="{BB962C8B-B14F-4D97-AF65-F5344CB8AC3E}">
        <p14:creationId xmlns:p14="http://schemas.microsoft.com/office/powerpoint/2010/main" val="27905291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97</a:t>
            </a:fld>
            <a:endParaRPr lang="en-US"/>
          </a:p>
        </p:txBody>
      </p:sp>
    </p:spTree>
    <p:extLst>
      <p:ext uri="{BB962C8B-B14F-4D97-AF65-F5344CB8AC3E}">
        <p14:creationId xmlns:p14="http://schemas.microsoft.com/office/powerpoint/2010/main" val="2289862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98</a:t>
            </a:fld>
            <a:endParaRPr lang="en-US"/>
          </a:p>
        </p:txBody>
      </p:sp>
    </p:spTree>
    <p:extLst>
      <p:ext uri="{BB962C8B-B14F-4D97-AF65-F5344CB8AC3E}">
        <p14:creationId xmlns:p14="http://schemas.microsoft.com/office/powerpoint/2010/main" val="2250773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99</a:t>
            </a:fld>
            <a:endParaRPr lang="en-US"/>
          </a:p>
        </p:txBody>
      </p:sp>
    </p:spTree>
    <p:extLst>
      <p:ext uri="{BB962C8B-B14F-4D97-AF65-F5344CB8AC3E}">
        <p14:creationId xmlns:p14="http://schemas.microsoft.com/office/powerpoint/2010/main" val="31605732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100</a:t>
            </a:fld>
            <a:endParaRPr lang="en-US"/>
          </a:p>
        </p:txBody>
      </p:sp>
    </p:spTree>
    <p:extLst>
      <p:ext uri="{BB962C8B-B14F-4D97-AF65-F5344CB8AC3E}">
        <p14:creationId xmlns:p14="http://schemas.microsoft.com/office/powerpoint/2010/main" val="26128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02/01/2021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02/01/2021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02/01/2021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02/01/2021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a:t>LỚP </a:t>
            </a:r>
            <a:r>
              <a:rPr lang="en-US" sz="4800" b="1" dirty="0"/>
              <a:t>VÀ ĐỐI TƯỢNG</a:t>
            </a:r>
            <a:endParaRPr lang="es-ES" sz="48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a:t>
            </a:r>
          </a:p>
        </p:txBody>
      </p:sp>
      <p:sp>
        <p:nvSpPr>
          <p:cNvPr id="3" name="Content Placeholder 2"/>
          <p:cNvSpPr>
            <a:spLocks noGrp="1"/>
          </p:cNvSpPr>
          <p:nvPr>
            <p:ph idx="1"/>
          </p:nvPr>
        </p:nvSpPr>
        <p:spPr>
          <a:xfrm>
            <a:off x="0" y="1524000"/>
            <a:ext cx="8915400" cy="4953000"/>
          </a:xfrm>
        </p:spPr>
        <p:txBody>
          <a:bodyPr>
            <a:noAutofit/>
          </a:bodyPr>
          <a:lstStyle/>
          <a:p>
            <a:pPr marL="457200" indent="-457200" algn="just">
              <a:lnSpc>
                <a:spcPct val="130000"/>
              </a:lnSpc>
              <a:spcBef>
                <a:spcPts val="0"/>
              </a:spcBef>
              <a:buFont typeface="Wingdings" pitchFamily="2" charset="2"/>
              <a:buChar char="v"/>
            </a:pPr>
            <a:r>
              <a:rPr lang="vi-VN" sz="2500" b="1">
                <a:solidFill>
                  <a:srgbClr val="0000FF"/>
                </a:solidFill>
                <a:latin typeface="Arial" pitchFamily="34" charset="0"/>
                <a:cs typeface="Arial" pitchFamily="34" charset="0"/>
              </a:rPr>
              <a:t>Phương thức: </a:t>
            </a:r>
            <a:endParaRPr lang="en-US" sz="2500" b="1">
              <a:solidFill>
                <a:srgbClr val="0000FF"/>
              </a:solidFill>
              <a:latin typeface="Arial" pitchFamily="34" charset="0"/>
              <a:cs typeface="Arial" pitchFamily="34" charset="0"/>
            </a:endParaRPr>
          </a:p>
          <a:p>
            <a:pPr marL="803275" indent="-346075" algn="just">
              <a:lnSpc>
                <a:spcPct val="130000"/>
              </a:lnSpc>
              <a:spcBef>
                <a:spcPts val="0"/>
              </a:spcBef>
            </a:pPr>
            <a:r>
              <a:rPr lang="vi-VN" sz="2500">
                <a:solidFill>
                  <a:schemeClr val="tx1">
                    <a:lumMod val="95000"/>
                    <a:lumOff val="5000"/>
                  </a:schemeClr>
                </a:solidFill>
                <a:latin typeface="Arial" pitchFamily="34" charset="0"/>
                <a:cs typeface="Arial" pitchFamily="34" charset="0"/>
              </a:rPr>
              <a:t>Các phươ</a:t>
            </a:r>
            <a:r>
              <a:rPr lang="en-US" sz="2500">
                <a:solidFill>
                  <a:schemeClr val="tx1">
                    <a:lumMod val="95000"/>
                    <a:lumOff val="5000"/>
                  </a:schemeClr>
                </a:solidFill>
                <a:latin typeface="Arial" pitchFamily="34" charset="0"/>
                <a:cs typeface="Arial" pitchFamily="34" charset="0"/>
              </a:rPr>
              <a:t>ng thức có thể được cài đặt bên trong hoặc bên ngoài định nghĩa lớp. Khi cài đặt phương thức bên ngoài định nghĩa lớp phải:</a:t>
            </a:r>
          </a:p>
          <a:p>
            <a:pPr marL="1149350" indent="-346075" algn="just">
              <a:lnSpc>
                <a:spcPct val="130000"/>
              </a:lnSpc>
              <a:spcBef>
                <a:spcPts val="0"/>
              </a:spcBef>
              <a:buNone/>
            </a:pPr>
            <a:r>
              <a:rPr lang="en-US" sz="25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Khai báo prototype </a:t>
            </a:r>
            <a:r>
              <a:rPr lang="en-US" sz="2400">
                <a:solidFill>
                  <a:schemeClr val="tx1">
                    <a:lumMod val="95000"/>
                    <a:lumOff val="5000"/>
                  </a:schemeClr>
                </a:solidFill>
                <a:latin typeface="Arial" pitchFamily="34" charset="0"/>
                <a:cs typeface="Arial" pitchFamily="34" charset="0"/>
              </a:rPr>
              <a:t>của phương thức </a:t>
            </a:r>
            <a:r>
              <a:rPr lang="en-US" sz="2400" u="sng">
                <a:solidFill>
                  <a:schemeClr val="tx1">
                    <a:lumMod val="95000"/>
                    <a:lumOff val="5000"/>
                  </a:schemeClr>
                </a:solidFill>
                <a:latin typeface="Arial" pitchFamily="34" charset="0"/>
                <a:cs typeface="Arial" pitchFamily="34" charset="0"/>
              </a:rPr>
              <a:t>bên trong định nghĩa lớp</a:t>
            </a:r>
            <a:r>
              <a:rPr lang="en-US" sz="2400">
                <a:solidFill>
                  <a:schemeClr val="tx1">
                    <a:lumMod val="95000"/>
                    <a:lumOff val="5000"/>
                  </a:schemeClr>
                </a:solidFill>
                <a:latin typeface="Arial" pitchFamily="34" charset="0"/>
                <a:cs typeface="Arial" pitchFamily="34" charset="0"/>
              </a:rPr>
              <a:t>.</a:t>
            </a:r>
          </a:p>
          <a:p>
            <a:pPr marL="1149350" indent="-346075" algn="just">
              <a:lnSpc>
                <a:spcPct val="130000"/>
              </a:lnSpc>
              <a:spcBef>
                <a:spcPts val="0"/>
              </a:spcBef>
              <a:buNone/>
            </a:pPr>
            <a:r>
              <a:rPr lang="en-US" sz="2400">
                <a:solidFill>
                  <a:schemeClr val="tx1">
                    <a:lumMod val="95000"/>
                    <a:lumOff val="5000"/>
                  </a:schemeClr>
                </a:solidFill>
                <a:latin typeface="Arial" pitchFamily="34" charset="0"/>
                <a:cs typeface="Arial" pitchFamily="34" charset="0"/>
              </a:rPr>
              <a:t>+ Kiểu_Trả_Về </a:t>
            </a:r>
            <a:r>
              <a:rPr lang="en-US" sz="2400" b="1">
                <a:solidFill>
                  <a:srgbClr val="FF0000"/>
                </a:solidFill>
                <a:latin typeface="Arial" pitchFamily="34" charset="0"/>
                <a:cs typeface="Arial" pitchFamily="34" charset="0"/>
              </a:rPr>
              <a:t>Tên_Lớp::</a:t>
            </a:r>
            <a:r>
              <a:rPr lang="en-US" sz="2400">
                <a:solidFill>
                  <a:schemeClr val="tx1">
                    <a:lumMod val="95000"/>
                    <a:lumOff val="5000"/>
                  </a:schemeClr>
                </a:solidFill>
                <a:latin typeface="Arial" pitchFamily="34" charset="0"/>
                <a:cs typeface="Arial" pitchFamily="34" charset="0"/>
              </a:rPr>
              <a:t>Tên_Phương_Thức(ds đối){…}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2506093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1</a:t>
            </a:r>
          </a:p>
        </p:txBody>
      </p:sp>
      <p:sp>
        <p:nvSpPr>
          <p:cNvPr id="3" name="Content Placeholder 2"/>
          <p:cNvSpPr>
            <a:spLocks noGrp="1"/>
          </p:cNvSpPr>
          <p:nvPr>
            <p:ph idx="1"/>
          </p:nvPr>
        </p:nvSpPr>
        <p:spPr>
          <a:xfrm>
            <a:off x="381000" y="1447800"/>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Viết chương trình cho phép nhập, xuất, khởi tạo một học sinh. Thông tin cần quan tâm về một học sinh gồm có: Mã học sinh (8 ký tự); Họ tên học sinh (30 ký tự); Điểm toán (int); Điểm văn (int).</a:t>
            </a:r>
            <a:endParaRPr lang="vi-VN" sz="2800">
              <a:solidFill>
                <a:schemeClr val="tx1">
                  <a:lumMod val="95000"/>
                  <a:lumOff val="5000"/>
                </a:schemeClr>
              </a:solidFill>
              <a:latin typeface="Arial" pitchFamily="34" charset="0"/>
              <a:cs typeface="Arial" pitchFamily="34" charset="0"/>
            </a:endParaRPr>
          </a:p>
          <a:p>
            <a:pPr marL="457200" indent="-457200" algn="just">
              <a:lnSpc>
                <a:spcPct val="120000"/>
              </a:lnSpc>
              <a:buFont typeface="Wingdings" panose="05000000000000000000" pitchFamily="2" charset="2"/>
              <a:buChar char="Ø"/>
            </a:pPr>
            <a:r>
              <a:rPr lang="en-US" sz="2800" b="1">
                <a:latin typeface="Arial" pitchFamily="34" charset="0"/>
                <a:cs typeface="Arial" pitchFamily="34" charset="0"/>
              </a:rPr>
              <a:t>Danh từ: </a:t>
            </a:r>
            <a:r>
              <a:rPr lang="en-US" sz="2800">
                <a:latin typeface="Arial" pitchFamily="34" charset="0"/>
                <a:cs typeface="Arial" pitchFamily="34" charset="0"/>
              </a:rPr>
              <a:t>Học sinh</a:t>
            </a:r>
            <a:endParaRPr lang="en-US" sz="2800">
              <a:latin typeface="Arial" pitchFamily="34" charset="0"/>
              <a:cs typeface="Arial" pitchFamily="34" charset="0"/>
              <a:sym typeface="Wingdings" pitchFamily="2" charset="2"/>
            </a:endParaRPr>
          </a:p>
          <a:p>
            <a:pPr marL="457200" indent="-457200">
              <a:lnSpc>
                <a:spcPct val="120000"/>
              </a:lnSpc>
              <a:buFont typeface="Wingdings" panose="05000000000000000000" pitchFamily="2" charset="2"/>
              <a:buChar char="Ø"/>
            </a:pPr>
            <a:r>
              <a:rPr lang="en-US" sz="2800" b="1">
                <a:latin typeface="Arial" pitchFamily="34" charset="0"/>
                <a:cs typeface="Arial" pitchFamily="34" charset="0"/>
                <a:sym typeface="Wingdings" pitchFamily="2" charset="2"/>
              </a:rPr>
              <a:t>Động từ:</a:t>
            </a:r>
          </a:p>
          <a:p>
            <a:pPr marL="854075" lvl="1" indent="-396875">
              <a:lnSpc>
                <a:spcPct val="120000"/>
              </a:lnSpc>
              <a:buFont typeface="Wingdings" pitchFamily="2" charset="2"/>
              <a:buChar char="§"/>
            </a:pPr>
            <a:r>
              <a:rPr lang="en-US">
                <a:latin typeface="Arial" pitchFamily="34" charset="0"/>
                <a:cs typeface="Arial" pitchFamily="34" charset="0"/>
              </a:rPr>
              <a:t>Nhập một học sinh </a:t>
            </a:r>
            <a:r>
              <a:rPr lang="en-US">
                <a:latin typeface="Arial" pitchFamily="34" charset="0"/>
                <a:cs typeface="Arial" pitchFamily="34" charset="0"/>
                <a:sym typeface="Wingdings" pitchFamily="2" charset="2"/>
              </a:rPr>
              <a:t> Hàm Nhap()</a:t>
            </a:r>
          </a:p>
          <a:p>
            <a:pPr marL="854075" lvl="1" indent="-396875">
              <a:lnSpc>
                <a:spcPct val="120000"/>
              </a:lnSpc>
              <a:buFont typeface="Wingdings" pitchFamily="2" charset="2"/>
              <a:buChar char="§"/>
            </a:pPr>
            <a:r>
              <a:rPr lang="en-US">
                <a:latin typeface="Arial" pitchFamily="34" charset="0"/>
                <a:cs typeface="Arial" pitchFamily="34" charset="0"/>
                <a:sym typeface="Wingdings" pitchFamily="2" charset="2"/>
              </a:rPr>
              <a:t>Xuất một học sinh  Hàm Xuat()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100</a:t>
            </a:fld>
            <a:endParaRPr lang="en-US"/>
          </a:p>
        </p:txBody>
      </p:sp>
    </p:spTree>
    <p:extLst>
      <p:ext uri="{BB962C8B-B14F-4D97-AF65-F5344CB8AC3E}">
        <p14:creationId xmlns:p14="http://schemas.microsoft.com/office/powerpoint/2010/main" val="1029817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normAutofit/>
          </a:bodyPr>
          <a:lstStyle/>
          <a:p>
            <a:pPr lvl="0" algn="just"/>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thành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liệu</a:t>
            </a:r>
            <a:r>
              <a:rPr lang="en-US">
                <a:latin typeface="Arial" panose="020B0604020202020204" pitchFamily="34" charset="0"/>
                <a:cs typeface="Arial" panose="020B0604020202020204" pitchFamily="34" charset="0"/>
              </a:rPr>
              <a:t> gồm có phần thực và phần ảo; Các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gồm có 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trị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phức</a:t>
            </a:r>
            <a:r>
              <a:rPr lang="en-US">
                <a:latin typeface="Arial" panose="020B0604020202020204" pitchFamily="34" charset="0"/>
                <a:cs typeface="Arial" panose="020B0604020202020204" pitchFamily="34" charset="0"/>
              </a:rPr>
              <a:t> nhập vào.</a:t>
            </a:r>
            <a:endParaRPr lang="vi-VN" dirty="0">
              <a:latin typeface="Arial" panose="020B0604020202020204" pitchFamily="34" charset="0"/>
              <a:cs typeface="Arial" panose="020B0604020202020204" pitchFamily="34" charset="0"/>
            </a:endParaRPr>
          </a:p>
          <a:p>
            <a:pPr algn="just"/>
            <a:endParaRPr lang="vi-VN"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02/01/2021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101</a:t>
            </a:fld>
            <a:endParaRPr lang="en-US"/>
          </a:p>
        </p:txBody>
      </p:sp>
      <p:sp>
        <p:nvSpPr>
          <p:cNvPr id="7" name="Title 1">
            <a:extLst>
              <a:ext uri="{FF2B5EF4-FFF2-40B4-BE49-F238E27FC236}">
                <a16:creationId xmlns:a16="http://schemas.microsoft.com/office/drawing/2014/main" id="{A7159676-1F5A-45D9-A16F-235A7B441A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2</a:t>
            </a:r>
          </a:p>
        </p:txBody>
      </p:sp>
    </p:spTree>
    <p:extLst>
      <p:ext uri="{BB962C8B-B14F-4D97-AF65-F5344CB8AC3E}">
        <p14:creationId xmlns:p14="http://schemas.microsoft.com/office/powerpoint/2010/main" val="42466698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lstStyle/>
          <a:p>
            <a:pPr algn="just"/>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dữ</a:t>
            </a:r>
            <a:r>
              <a:rPr lang="en-US">
                <a:latin typeface="Arial" panose="020B0604020202020204" pitchFamily="34" charset="0"/>
                <a:cs typeface="Arial" panose="020B0604020202020204" pitchFamily="34" charset="0"/>
              </a:rPr>
              <a:t> liệu là </a:t>
            </a:r>
            <a:r>
              <a:rPr lang="en-US" dirty="0" err="1">
                <a:latin typeface="Arial" panose="020B0604020202020204" pitchFamily="34" charset="0"/>
                <a:cs typeface="Arial" panose="020B0604020202020204" pitchFamily="34" charset="0"/>
              </a:rPr>
              <a:t>hoành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a:latin typeface="Arial" panose="020B0604020202020204" pitchFamily="34" charset="0"/>
                <a:cs typeface="Arial" panose="020B0604020202020204" pitchFamily="34" charset="0"/>
              </a:rPr>
              <a:t>. </a:t>
            </a:r>
          </a:p>
          <a:p>
            <a:pPr algn="just"/>
            <a:r>
              <a:rPr lang="en-US">
                <a:latin typeface="Arial" panose="020B0604020202020204" pitchFamily="34" charset="0"/>
                <a:cs typeface="Arial" panose="020B0604020202020204" pitchFamily="34" charset="0"/>
              </a:rPr>
              <a:t>Viết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lập</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điểm; lấy </a:t>
            </a:r>
            <a:r>
              <a:rPr lang="en-US" dirty="0" err="1">
                <a:latin typeface="Arial" panose="020B0604020202020204" pitchFamily="34" charset="0"/>
                <a:cs typeface="Arial" panose="020B0604020202020204" pitchFamily="34" charset="0"/>
              </a:rPr>
              <a:t>hoành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tung</a:t>
            </a:r>
            <a:r>
              <a:rPr lang="en-US">
                <a:latin typeface="Arial" panose="020B0604020202020204" pitchFamily="34" charset="0"/>
                <a:cs typeface="Arial" panose="020B0604020202020204" pitchFamily="34" charset="0"/>
              </a:rPr>
              <a:t> độ</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tịnh</a:t>
            </a:r>
            <a:r>
              <a:rPr lang="en-US">
                <a:latin typeface="Arial" panose="020B0604020202020204" pitchFamily="34" charset="0"/>
                <a:cs typeface="Arial" panose="020B0604020202020204" pitchFamily="34" charset="0"/>
              </a:rPr>
              <a:t> tiến</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điểm</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đồ</a:t>
            </a:r>
            <a:r>
              <a:rPr lang="en-US">
                <a:latin typeface="Arial" panose="020B0604020202020204" pitchFamily="34" charset="0"/>
                <a:cs typeface="Arial" panose="020B0604020202020204" pitchFamily="34" charset="0"/>
              </a:rPr>
              <a:t> họa.</a:t>
            </a:r>
            <a:endParaRPr lang="vi-VN"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02/01/2021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102</a:t>
            </a:fld>
            <a:endParaRPr lang="en-US"/>
          </a:p>
        </p:txBody>
      </p:sp>
      <p:sp>
        <p:nvSpPr>
          <p:cNvPr id="7" name="Title 1">
            <a:extLst>
              <a:ext uri="{FF2B5EF4-FFF2-40B4-BE49-F238E27FC236}">
                <a16:creationId xmlns:a16="http://schemas.microsoft.com/office/drawing/2014/main" id="{AB5F0394-FAC6-40B8-AC2E-D4A23B33D65A}"/>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3</a:t>
            </a:r>
          </a:p>
        </p:txBody>
      </p:sp>
    </p:spTree>
    <p:extLst>
      <p:ext uri="{BB962C8B-B14F-4D97-AF65-F5344CB8AC3E}">
        <p14:creationId xmlns:p14="http://schemas.microsoft.com/office/powerpoint/2010/main" val="1329878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5029200"/>
          </a:xfrm>
        </p:spPr>
        <p:txBody>
          <a:bodyPr>
            <a:noAutofit/>
          </a:bodyPr>
          <a:lstStyle/>
          <a:p>
            <a:pPr lvl="0" algn="just"/>
            <a:r>
              <a:rPr lang="en-US" sz="2600" dirty="0" err="1">
                <a:latin typeface="Arial" panose="020B0604020202020204" pitchFamily="34" charset="0"/>
                <a:cs typeface="Arial" panose="020B0604020202020204" pitchFamily="34" charset="0"/>
              </a:rPr>
              <a:t>Viết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nghĩa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TamGiac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biểu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diễn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khái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niệm</a:t>
            </a:r>
            <a:r>
              <a:rPr lang="en-US" sz="2600" dirty="0">
                <a:latin typeface="Arial" panose="020B0604020202020204" pitchFamily="34" charset="0"/>
                <a:cs typeface="Arial" panose="020B0604020202020204" pitchFamily="34" charset="0"/>
              </a:rPr>
              <a:t> tam </a:t>
            </a:r>
            <a:r>
              <a:rPr lang="en-US" sz="2600" dirty="0" err="1">
                <a:latin typeface="Arial" panose="020B0604020202020204" pitchFamily="34" charset="0"/>
                <a:cs typeface="Arial" panose="020B0604020202020204" pitchFamily="34" charset="0"/>
              </a:rPr>
              <a:t>giác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trong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mặt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thức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lập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huỷ</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bỏ</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nếu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có</a:t>
            </a:r>
            <a:r>
              <a:rPr lang="en-US" sz="2600">
                <a:latin typeface="Arial" panose="020B0604020202020204" pitchFamily="34" charset="0"/>
                <a:cs typeface="Arial" panose="020B0604020202020204" pitchFamily="34" charset="0"/>
              </a:rPr>
              <a:t>). </a:t>
            </a:r>
          </a:p>
          <a:p>
            <a:pPr marL="346075" lvl="0" indent="0" algn="just">
              <a:buNone/>
            </a:pPr>
            <a:r>
              <a:rPr lang="en-US" sz="2600">
                <a:latin typeface="Arial" panose="020B0604020202020204" pitchFamily="34" charset="0"/>
                <a:cs typeface="Arial" panose="020B0604020202020204" pitchFamily="34" charset="0"/>
              </a:rPr>
              <a:t>Các </a:t>
            </a:r>
            <a:r>
              <a:rPr lang="en-US" sz="2600" dirty="0" err="1">
                <a:latin typeface="Arial" panose="020B0604020202020204" pitchFamily="34" charset="0"/>
                <a:cs typeface="Arial" panose="020B0604020202020204" pitchFamily="34" charset="0"/>
              </a:rPr>
              <a:t>hàm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phần</a:t>
            </a:r>
            <a:r>
              <a:rPr lang="en-US" sz="2600">
                <a:latin typeface="Arial" panose="020B0604020202020204" pitchFamily="34" charset="0"/>
                <a:cs typeface="Arial" panose="020B0604020202020204" pitchFamily="34" charset="0"/>
              </a:rPr>
              <a:t> gồm có: nhập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xuất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tiến</a:t>
            </a:r>
            <a:r>
              <a:rPr lang="en-US" sz="2600" dirty="0">
                <a:latin typeface="Arial" panose="020B0604020202020204" pitchFamily="34" charset="0"/>
                <a:cs typeface="Arial" panose="020B0604020202020204" pitchFamily="34" charset="0"/>
              </a:rPr>
              <a:t>, quay, </a:t>
            </a:r>
            <a:r>
              <a:rPr lang="en-US" sz="2600" dirty="0" err="1">
                <a:latin typeface="Arial" panose="020B0604020202020204" pitchFamily="34" charset="0"/>
                <a:cs typeface="Arial" panose="020B0604020202020204" pitchFamily="34" charset="0"/>
              </a:rPr>
              <a:t>phóng</a:t>
            </a:r>
            <a:r>
              <a:rPr lang="en-US" sz="2600" dirty="0">
                <a:latin typeface="Arial" panose="020B0604020202020204" pitchFamily="34" charset="0"/>
                <a:cs typeface="Arial" panose="020B0604020202020204" pitchFamily="34" charset="0"/>
              </a:rPr>
              <a:t> to, </a:t>
            </a:r>
            <a:r>
              <a:rPr lang="en-US" sz="2600" dirty="0" err="1">
                <a:latin typeface="Arial" panose="020B0604020202020204" pitchFamily="34" charset="0"/>
                <a:cs typeface="Arial" panose="020B0604020202020204" pitchFamily="34" charset="0"/>
              </a:rPr>
              <a:t>thu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nhỏ</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và</a:t>
            </a:r>
            <a:r>
              <a:rPr lang="en-US" sz="2600">
                <a:latin typeface="Arial" panose="020B0604020202020204" pitchFamily="34" charset="0"/>
                <a:cs typeface="Arial" panose="020B0604020202020204" pitchFamily="34" charset="0"/>
              </a:rPr>
              <a:t> vẽ </a:t>
            </a:r>
            <a:r>
              <a:rPr lang="en-US" sz="2600" dirty="0">
                <a:latin typeface="Arial" panose="020B0604020202020204" pitchFamily="34" charset="0"/>
                <a:cs typeface="Arial" panose="020B0604020202020204" pitchFamily="34" charset="0"/>
              </a:rPr>
              <a:t>tam </a:t>
            </a:r>
            <a:r>
              <a:rPr lang="en-US" sz="2600" err="1">
                <a:latin typeface="Arial" panose="020B0604020202020204" pitchFamily="34" charset="0"/>
                <a:cs typeface="Arial" panose="020B0604020202020204" pitchFamily="34" charset="0"/>
              </a:rPr>
              <a:t>giác</a:t>
            </a:r>
            <a:r>
              <a:rPr lang="en-US" sz="2600">
                <a:latin typeface="Arial" panose="020B0604020202020204" pitchFamily="34" charset="0"/>
                <a:cs typeface="Arial" panose="020B0604020202020204" pitchFamily="34" charset="0"/>
              </a:rPr>
              <a:t>.</a:t>
            </a:r>
            <a:endParaRPr lang="vi-VN" sz="2600" dirty="0">
              <a:latin typeface="Arial" panose="020B0604020202020204" pitchFamily="34" charset="0"/>
              <a:cs typeface="Arial" panose="020B0604020202020204" pitchFamily="34" charset="0"/>
            </a:endParaRPr>
          </a:p>
          <a:p>
            <a:pPr lvl="0" algn="just"/>
            <a:r>
              <a:rPr lang="en-US" sz="2600" dirty="0" err="1">
                <a:latin typeface="Arial" panose="020B0604020202020204" pitchFamily="34" charset="0"/>
                <a:cs typeface="Arial" panose="020B0604020202020204" pitchFamily="34" charset="0"/>
              </a:rPr>
              <a:t>Viết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nghĩa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DaGiac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biểu</a:t>
            </a:r>
            <a:r>
              <a:rPr lang="en-US" sz="2600">
                <a:latin typeface="Arial" panose="020B0604020202020204" pitchFamily="34" charset="0"/>
                <a:cs typeface="Arial" panose="020B0604020202020204" pitchFamily="34" charset="0"/>
              </a:rPr>
              <a:t> diễn khái </a:t>
            </a:r>
            <a:r>
              <a:rPr lang="en-US" sz="2600" dirty="0" err="1">
                <a:latin typeface="Arial" panose="020B0604020202020204" pitchFamily="34" charset="0"/>
                <a:cs typeface="Arial" panose="020B0604020202020204" pitchFamily="34" charset="0"/>
              </a:rPr>
              <a:t>niệm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trong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mặt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hàm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phần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tự</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như</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TamGiac</a:t>
            </a:r>
            <a:r>
              <a:rPr lang="en-US" sz="2600">
                <a:latin typeface="Arial" panose="020B0604020202020204" pitchFamily="34" charset="0"/>
                <a:cs typeface="Arial" panose="020B0604020202020204" pitchFamily="34" charset="0"/>
              </a:rPr>
              <a:t>.</a:t>
            </a:r>
            <a:endParaRPr lang="vi-VN" sz="2600" dirty="0">
              <a:latin typeface="Arial" panose="020B0604020202020204" pitchFamily="34" charset="0"/>
              <a:cs typeface="Arial" panose="020B0604020202020204" pitchFamily="34" charset="0"/>
            </a:endParaRPr>
          </a:p>
          <a:p>
            <a:pPr lvl="0" algn="just"/>
            <a:r>
              <a:rPr lang="en-US" sz="2600">
                <a:latin typeface="Arial" panose="020B0604020202020204" pitchFamily="34" charset="0"/>
                <a:cs typeface="Arial" panose="020B0604020202020204" pitchFamily="34" charset="0"/>
              </a:rPr>
              <a:t>Xây dựng </a:t>
            </a:r>
            <a:r>
              <a:rPr lang="en-US" sz="2600" err="1">
                <a:latin typeface="Arial" panose="020B0604020202020204" pitchFamily="34" charset="0"/>
                <a:cs typeface="Arial" panose="020B0604020202020204" pitchFamily="34" charset="0"/>
              </a:rPr>
              <a:t>lớp</a:t>
            </a:r>
            <a:r>
              <a:rPr lang="en-US" sz="2600">
                <a:latin typeface="Arial" panose="020B0604020202020204" pitchFamily="34" charset="0"/>
                <a:cs typeface="Arial" panose="020B0604020202020204" pitchFamily="34" charset="0"/>
              </a:rPr>
              <a:t> thời </a:t>
            </a:r>
            <a:r>
              <a:rPr lang="en-US" sz="2600" err="1">
                <a:latin typeface="Arial" panose="020B0604020202020204" pitchFamily="34" charset="0"/>
                <a:cs typeface="Arial" panose="020B0604020202020204" pitchFamily="34" charset="0"/>
              </a:rPr>
              <a:t>gian</a:t>
            </a:r>
            <a:r>
              <a:rPr lang="en-US" sz="2600">
                <a:latin typeface="Arial" panose="020B0604020202020204" pitchFamily="34" charset="0"/>
                <a:cs typeface="Arial" panose="020B0604020202020204" pitchFamily="34" charset="0"/>
              </a:rPr>
              <a:t> với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phần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dữ</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liệu</a:t>
            </a:r>
            <a:r>
              <a:rPr lang="en-US" sz="2600">
                <a:latin typeface="Arial" panose="020B0604020202020204" pitchFamily="34" charset="0"/>
                <a:cs typeface="Arial" panose="020B0604020202020204" pitchFamily="34" charset="0"/>
              </a:rPr>
              <a:t> gồm có giờ</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phút</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giây</a:t>
            </a:r>
            <a:r>
              <a:rPr lang="en-US" sz="2600">
                <a:latin typeface="Arial" panose="020B0604020202020204" pitchFamily="34" charset="0"/>
                <a:cs typeface="Arial" panose="020B0604020202020204" pitchFamily="34" charset="0"/>
              </a:rPr>
              <a:t> và các phép toán &gt;&gt;, &lt;&lt; (nhập, xuất) và ++, -- (tăng/giảm 1 giây).</a:t>
            </a:r>
            <a:endParaRPr lang="vi-VN" sz="2600" dirty="0">
              <a:latin typeface="Arial" panose="020B0604020202020204" pitchFamily="34" charset="0"/>
              <a:cs typeface="Arial" panose="020B0604020202020204" pitchFamily="34" charset="0"/>
            </a:endParaRPr>
          </a:p>
          <a:p>
            <a:pPr algn="just"/>
            <a:endParaRPr lang="vi-VN" sz="26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02/01/2021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103</a:t>
            </a:fld>
            <a:endParaRPr lang="en-US"/>
          </a:p>
        </p:txBody>
      </p:sp>
      <p:sp>
        <p:nvSpPr>
          <p:cNvPr id="7" name="Title 1">
            <a:extLst>
              <a:ext uri="{FF2B5EF4-FFF2-40B4-BE49-F238E27FC236}">
                <a16:creationId xmlns:a16="http://schemas.microsoft.com/office/drawing/2014/main" id="{D105B614-6142-4BEB-BB4D-92FD8D67385F}"/>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4</a:t>
            </a:r>
          </a:p>
        </p:txBody>
      </p:sp>
    </p:spTree>
    <p:extLst>
      <p:ext uri="{BB962C8B-B14F-4D97-AF65-F5344CB8AC3E}">
        <p14:creationId xmlns:p14="http://schemas.microsoft.com/office/powerpoint/2010/main" val="13615554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5029200"/>
          </a:xfrm>
        </p:spPr>
        <p:txBody>
          <a:bodyPr>
            <a:noAutofit/>
          </a:bodyPr>
          <a:lstStyle/>
          <a:p>
            <a:pPr marL="0" lvl="0" indent="0" algn="just">
              <a:buNone/>
            </a:pPr>
            <a:r>
              <a:rPr lang="en-US" sz="2500">
                <a:latin typeface="Arial" panose="020B0604020202020204" pitchFamily="34" charset="0"/>
                <a:cs typeface="Arial" panose="020B0604020202020204" pitchFamily="34" charset="0"/>
              </a:rPr>
              <a:t>Xây dựng lớp PhanSo với hai thành phần dữ liệu là tử số và mẫu số. </a:t>
            </a:r>
          </a:p>
          <a:p>
            <a:pPr marL="0" lvl="0" indent="0" algn="just">
              <a:buNone/>
            </a:pPr>
            <a:r>
              <a:rPr lang="en-US" sz="2500">
                <a:latin typeface="Arial" panose="020B0604020202020204" pitchFamily="34" charset="0"/>
                <a:cs typeface="Arial" panose="020B0604020202020204" pitchFamily="34" charset="0"/>
              </a:rPr>
              <a:t>Hãy cài đặt các phương thức và phép toán cần thiết để thực hiện các câu lệnh sau:</a:t>
            </a:r>
          </a:p>
          <a:p>
            <a:pPr marL="0" lvl="0" indent="0" algn="just">
              <a:buNone/>
            </a:pPr>
            <a:r>
              <a:rPr lang="en-US" sz="2500">
                <a:latin typeface="Arial" panose="020B0604020202020204" pitchFamily="34" charset="0"/>
                <a:cs typeface="Arial" panose="020B0604020202020204" pitchFamily="34" charset="0"/>
              </a:rPr>
              <a:t>PhanSo a(7,2);</a:t>
            </a:r>
          </a:p>
          <a:p>
            <a:pPr marL="0" lvl="0" indent="0" algn="just">
              <a:buNone/>
            </a:pPr>
            <a:r>
              <a:rPr lang="en-US" sz="2500">
                <a:latin typeface="Arial" panose="020B0604020202020204" pitchFamily="34" charset="0"/>
                <a:cs typeface="Arial" panose="020B0604020202020204" pitchFamily="34" charset="0"/>
              </a:rPr>
              <a:t>PhanSo b, c, kq;</a:t>
            </a:r>
          </a:p>
          <a:p>
            <a:pPr marL="0" lvl="0" indent="0" algn="just">
              <a:buNone/>
            </a:pPr>
            <a:r>
              <a:rPr lang="en-US" sz="2500">
                <a:latin typeface="Arial" panose="020B0604020202020204" pitchFamily="34" charset="0"/>
                <a:cs typeface="Arial" panose="020B0604020202020204" pitchFamily="34" charset="0"/>
              </a:rPr>
              <a:t>cin &gt;&gt; b &gt;&gt; c;</a:t>
            </a:r>
          </a:p>
          <a:p>
            <a:pPr marL="0" lvl="0" indent="0" algn="just">
              <a:buNone/>
            </a:pPr>
            <a:r>
              <a:rPr lang="en-US" sz="2500">
                <a:latin typeface="Arial" panose="020B0604020202020204" pitchFamily="34" charset="0"/>
                <a:cs typeface="Arial" panose="020B0604020202020204" pitchFamily="34" charset="0"/>
              </a:rPr>
              <a:t>kq = a + b + 5 + c;</a:t>
            </a:r>
          </a:p>
          <a:p>
            <a:pPr marL="0" lvl="0" indent="0" algn="just">
              <a:buNone/>
            </a:pPr>
            <a:r>
              <a:rPr lang="en-US" sz="2500">
                <a:latin typeface="Arial" panose="020B0604020202020204" pitchFamily="34" charset="0"/>
                <a:cs typeface="Arial" panose="020B0604020202020204" pitchFamily="34" charset="0"/>
              </a:rPr>
              <a:t>cout &lt;&lt; kq;</a:t>
            </a:r>
          </a:p>
          <a:p>
            <a:pPr marL="0" lvl="0" indent="0" algn="just">
              <a:buNone/>
            </a:pPr>
            <a:r>
              <a:rPr lang="en-US" sz="2500">
                <a:latin typeface="Arial" panose="020B0604020202020204" pitchFamily="34" charset="0"/>
                <a:cs typeface="Arial" panose="020B0604020202020204" pitchFamily="34" charset="0"/>
              </a:rPr>
              <a:t>If (a == b)</a:t>
            </a:r>
          </a:p>
          <a:p>
            <a:pPr marL="0" lvl="0" indent="0" algn="just">
              <a:buNone/>
            </a:pPr>
            <a:r>
              <a:rPr lang="en-US" sz="2500">
                <a:latin typeface="Arial" panose="020B0604020202020204" pitchFamily="34" charset="0"/>
                <a:cs typeface="Arial" panose="020B0604020202020204" pitchFamily="34" charset="0"/>
              </a:rPr>
              <a:t>	cout “Phan so a bang phan so b” &lt;&lt; endl;</a:t>
            </a:r>
            <a:endParaRPr lang="vi-VN" sz="25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02/01/2021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104</a:t>
            </a:fld>
            <a:endParaRPr lang="en-US"/>
          </a:p>
        </p:txBody>
      </p:sp>
      <p:sp>
        <p:nvSpPr>
          <p:cNvPr id="7" name="Title 1">
            <a:extLst>
              <a:ext uri="{FF2B5EF4-FFF2-40B4-BE49-F238E27FC236}">
                <a16:creationId xmlns:a16="http://schemas.microsoft.com/office/drawing/2014/main" id="{D105B614-6142-4BEB-BB4D-92FD8D67385F}"/>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kiểm tra trên lớp</a:t>
            </a:r>
          </a:p>
        </p:txBody>
      </p:sp>
    </p:spTree>
    <p:extLst>
      <p:ext uri="{BB962C8B-B14F-4D97-AF65-F5344CB8AC3E}">
        <p14:creationId xmlns:p14="http://schemas.microsoft.com/office/powerpoint/2010/main" val="22822724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551856"/>
            <a:ext cx="8382000" cy="4925144"/>
          </a:xfrm>
        </p:spPr>
        <p:txBody>
          <a:bodyPr>
            <a:noAutofit/>
          </a:bodyPr>
          <a:lstStyle/>
          <a:p>
            <a:pPr marL="457200" indent="-457200" algn="just">
              <a:lnSpc>
                <a:spcPct val="130000"/>
              </a:lnSpc>
              <a:spcBef>
                <a:spcPts val="0"/>
              </a:spcBef>
              <a:buFont typeface="Wingdings" pitchFamily="2" charset="2"/>
              <a:buChar char="v"/>
            </a:pPr>
            <a:r>
              <a:rPr lang="en-US" sz="2600" dirty="0" err="1">
                <a:solidFill>
                  <a:srgbClr val="0000FF"/>
                </a:solidFill>
                <a:latin typeface="Arial" pitchFamily="34" charset="0"/>
                <a:cs typeface="Arial" pitchFamily="34" charset="0"/>
              </a:rPr>
              <a:t>Xác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thuộc</a:t>
            </a:r>
            <a:r>
              <a:rPr lang="en-US" sz="2600">
                <a:solidFill>
                  <a:srgbClr val="0000FF"/>
                </a:solidFill>
                <a:latin typeface="Arial" pitchFamily="34" charset="0"/>
                <a:cs typeface="Arial" pitchFamily="34" charset="0"/>
              </a:rPr>
              <a:t> tính:</a:t>
            </a:r>
            <a:endParaRPr lang="en-US" sz="2600" dirty="0">
              <a:solidFill>
                <a:srgbClr val="0000FF"/>
              </a:solidFill>
              <a:latin typeface="Arial" pitchFamily="34" charset="0"/>
              <a:cs typeface="Arial" pitchFamily="34" charset="0"/>
            </a:endParaRPr>
          </a:p>
          <a:p>
            <a:pPr marL="457200" marR="0" indent="0" algn="just" defTabSz="914400" rtl="0" eaLnBrk="1" fontAlgn="auto" latinLnBrk="0" hangingPunct="1">
              <a:lnSpc>
                <a:spcPct val="130000"/>
              </a:lnSpc>
              <a:spcBef>
                <a:spcPts val="0"/>
              </a:spcBef>
              <a:buClrTx/>
              <a:buSzTx/>
              <a:buFontTx/>
              <a:buNone/>
              <a:tabLst/>
              <a:defRPr/>
            </a:pPr>
            <a:r>
              <a:rPr lang="en-US" sz="2600">
                <a:latin typeface="Arial" pitchFamily="34" charset="0"/>
                <a:cs typeface="Arial" pitchFamily="34" charset="0"/>
              </a:rPr>
              <a:t>Việc xác định các thuộc tính của lớp còn tùy thuộc vào việc sử dụng các đối tượng của lớp trong từng bài toán thực tế.</a:t>
            </a:r>
          </a:p>
          <a:p>
            <a:pPr marL="457200" indent="-457200" algn="just">
              <a:lnSpc>
                <a:spcPct val="130000"/>
              </a:lnSpc>
              <a:spcBef>
                <a:spcPts val="0"/>
              </a:spcBef>
              <a:buFont typeface="Wingdings" pitchFamily="2" charset="2"/>
              <a:buChar char="v"/>
            </a:pPr>
            <a:r>
              <a:rPr lang="en-US" sz="2600">
                <a:solidFill>
                  <a:srgbClr val="0000FF"/>
                </a:solidFill>
                <a:latin typeface="Arial" pitchFamily="34" charset="0"/>
                <a:cs typeface="Arial" pitchFamily="34" charset="0"/>
              </a:rPr>
              <a:t>Xác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phương</a:t>
            </a:r>
            <a:r>
              <a:rPr lang="en-US" sz="2600">
                <a:solidFill>
                  <a:srgbClr val="0000FF"/>
                </a:solidFill>
                <a:latin typeface="Arial" pitchFamily="34" charset="0"/>
                <a:cs typeface="Arial" pitchFamily="34" charset="0"/>
              </a:rPr>
              <a:t> thức:</a:t>
            </a:r>
            <a:endParaRPr lang="en-US" sz="2600" dirty="0">
              <a:solidFill>
                <a:srgbClr val="0000FF"/>
              </a:solidFill>
              <a:latin typeface="Arial" pitchFamily="34" charset="0"/>
              <a:cs typeface="Arial" pitchFamily="34" charset="0"/>
            </a:endParaRP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tạo; Hàm hủy</a:t>
            </a: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truy vấn; Hàm cập nhật</a:t>
            </a: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toán tử </a:t>
            </a:r>
          </a:p>
          <a:p>
            <a:pPr marL="457200" indent="-457200" algn="just">
              <a:lnSpc>
                <a:spcPct val="130000"/>
              </a:lnSpc>
              <a:spcBef>
                <a:spcPts val="0"/>
              </a:spcBef>
              <a:buFont typeface="Wingdings" pitchFamily="2" charset="2"/>
              <a:buChar char="v"/>
            </a:pPr>
            <a:r>
              <a:rPr lang="en-US" sz="2600">
                <a:solidFill>
                  <a:srgbClr val="0000FF"/>
                </a:solidFill>
                <a:latin typeface="Arial" pitchFamily="34" charset="0"/>
                <a:cs typeface="Arial" pitchFamily="34" charset="0"/>
              </a:rPr>
              <a:t>Chỉ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quyền</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truy</a:t>
            </a:r>
            <a:r>
              <a:rPr lang="en-US" sz="2600">
                <a:solidFill>
                  <a:srgbClr val="0000FF"/>
                </a:solidFill>
                <a:latin typeface="Arial" pitchFamily="34" charset="0"/>
                <a:cs typeface="Arial" pitchFamily="34" charset="0"/>
              </a:rPr>
              <a:t> xuất.</a:t>
            </a:r>
            <a:endParaRPr lang="en-US" sz="26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331984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6"/>
          <p:cNvSpPr>
            <a:spLocks noGrp="1" noChangeArrowheads="1"/>
          </p:cNvSpPr>
          <p:nvPr>
            <p:ph idx="1"/>
          </p:nvPr>
        </p:nvSpPr>
        <p:spPr>
          <a:xfrm>
            <a:off x="381000" y="1652588"/>
            <a:ext cx="8382000" cy="4672012"/>
          </a:xfrm>
          <a:noFill/>
        </p:spPr>
        <p:txBody>
          <a:bodyPr lIns="92075" tIns="46038" rIns="92075" bIns="46038">
            <a:noAutofit/>
          </a:bodyPr>
          <a:lstStyle/>
          <a:p>
            <a:pPr>
              <a:buFontTx/>
              <a:buNone/>
            </a:pPr>
            <a:r>
              <a:rPr lang="en-US" altLang="zh-TW" sz="2400" b="1">
                <a:solidFill>
                  <a:srgbClr val="0000FF"/>
                </a:solidFill>
                <a:ea typeface="新細明體" pitchFamily="18" charset="-120"/>
              </a:rPr>
              <a:t>class</a:t>
            </a:r>
            <a:r>
              <a:rPr lang="en-US" altLang="zh-TW" sz="2400" b="1">
                <a:ea typeface="新細明體" pitchFamily="18" charset="-120"/>
              </a:rPr>
              <a:t>  Time </a:t>
            </a:r>
            <a:r>
              <a:rPr lang="en-US" altLang="zh-TW" sz="2400" b="1">
                <a:solidFill>
                  <a:srgbClr val="FF0000"/>
                </a:solidFill>
                <a:ea typeface="新細明體" pitchFamily="18" charset="-120"/>
              </a:rPr>
              <a:t>{</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private</a:t>
            </a:r>
            <a:r>
              <a:rPr lang="en-US" altLang="zh-TW" sz="2400" b="1">
                <a:ea typeface="新細明體" pitchFamily="18" charset="-120"/>
              </a:rPr>
              <a:t>:</a:t>
            </a:r>
            <a:endParaRPr lang="en-US" altLang="zh-TW" sz="1600" b="1">
              <a:ea typeface="新細明體" pitchFamily="18" charset="-120"/>
            </a:endParaRP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hrs;       </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mins;</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   </a:t>
            </a:r>
            <a:r>
              <a:rPr lang="en-US" altLang="zh-TW" sz="2400" b="1">
                <a:ea typeface="新細明體" pitchFamily="18" charset="-120"/>
              </a:rPr>
              <a:t>secs; </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public</a:t>
            </a:r>
            <a:r>
              <a:rPr lang="en-US" altLang="zh-TW" sz="2400" b="1">
                <a:ea typeface="新細明體" pitchFamily="18" charset="-120"/>
              </a:rPr>
              <a:t>: 				</a:t>
            </a:r>
            <a:endParaRPr lang="en-US" altLang="zh-TW" sz="1600" b="1">
              <a:ea typeface="新細明體" pitchFamily="18" charset="-120"/>
            </a:endParaRP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a:t>
            </a:r>
            <a:r>
              <a:rPr lang="en-US" altLang="zh-TW" sz="2400" b="1">
                <a:ea typeface="新細明體" pitchFamily="18" charset="-120"/>
              </a:rPr>
              <a:t> Set (int  hours , int  minutes , int  seconds);</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 </a:t>
            </a:r>
            <a:r>
              <a:rPr lang="en-US" altLang="zh-TW" sz="2400" b="1">
                <a:ea typeface="新細明體" pitchFamily="18" charset="-120"/>
              </a:rPr>
              <a:t>Increment ();</a:t>
            </a:r>
          </a:p>
          <a:p>
            <a:pPr>
              <a:buFontTx/>
              <a:buNone/>
            </a:pPr>
            <a:r>
              <a:rPr lang="en-US" altLang="zh-TW" sz="2400" b="1">
                <a:ea typeface="新細明體" pitchFamily="18" charset="-120"/>
              </a:rPr>
              <a:t>		Time (</a:t>
            </a:r>
            <a:r>
              <a:rPr lang="en-US" altLang="zh-TW" sz="2400" b="1">
                <a:solidFill>
                  <a:srgbClr val="0000FF"/>
                </a:solidFill>
                <a:ea typeface="新細明體" pitchFamily="18" charset="-120"/>
              </a:rPr>
              <a:t>int</a:t>
            </a:r>
            <a:r>
              <a:rPr lang="en-US" altLang="zh-TW" sz="2400" b="1">
                <a:ea typeface="新細明體" pitchFamily="18" charset="-120"/>
              </a:rPr>
              <a:t>  initHrs, </a:t>
            </a:r>
            <a:r>
              <a:rPr lang="en-US" altLang="zh-TW" sz="2400" b="1">
                <a:solidFill>
                  <a:srgbClr val="0000FF"/>
                </a:solidFill>
                <a:ea typeface="新細明體" pitchFamily="18" charset="-120"/>
              </a:rPr>
              <a:t>int</a:t>
            </a:r>
            <a:r>
              <a:rPr lang="en-US" altLang="zh-TW" sz="2400" b="1">
                <a:ea typeface="新細明體" pitchFamily="18" charset="-120"/>
              </a:rPr>
              <a:t>  initMins,  </a:t>
            </a:r>
            <a:r>
              <a:rPr lang="en-US" altLang="zh-TW" sz="2400" b="1">
                <a:solidFill>
                  <a:srgbClr val="0000FF"/>
                </a:solidFill>
                <a:ea typeface="新細明體" pitchFamily="18" charset="-120"/>
              </a:rPr>
              <a:t>int</a:t>
            </a:r>
            <a:r>
              <a:rPr lang="en-US" altLang="zh-TW" sz="2400" b="1">
                <a:ea typeface="新細明體" pitchFamily="18" charset="-120"/>
              </a:rPr>
              <a:t>  initSecs ); </a:t>
            </a:r>
          </a:p>
          <a:p>
            <a:pPr>
              <a:buFontTx/>
              <a:buNone/>
            </a:pPr>
            <a:r>
              <a:rPr lang="en-US" altLang="zh-TW" sz="2400" b="1">
                <a:ea typeface="新細明體" pitchFamily="18" charset="-120"/>
              </a:rPr>
              <a:t>		Time ( );  </a:t>
            </a:r>
            <a:r>
              <a:rPr lang="en-US" altLang="zh-TW" sz="2400" b="1" i="1">
                <a:ea typeface="新細明體" pitchFamily="18" charset="-120"/>
              </a:rPr>
              <a:t>//default constructor</a:t>
            </a:r>
            <a:endParaRPr lang="en-US" altLang="zh-TW" sz="1600" b="1">
              <a:ea typeface="新細明體" pitchFamily="18" charset="-120"/>
            </a:endParaRPr>
          </a:p>
          <a:p>
            <a:pPr>
              <a:buFontTx/>
              <a:buNone/>
            </a:pPr>
            <a:r>
              <a:rPr lang="en-US" altLang="zh-TW" sz="2400" b="1">
                <a:solidFill>
                  <a:srgbClr val="FF0000"/>
                </a:solidFill>
                <a:ea typeface="新細明體" pitchFamily="18" charset="-120"/>
              </a:rPr>
              <a:t>} ;</a:t>
            </a:r>
            <a:endParaRPr lang="en-US" altLang="zh-TW" sz="2400" b="1" i="1">
              <a:solidFill>
                <a:srgbClr val="FF0000"/>
              </a:solidFill>
              <a:ea typeface="新細明體" pitchFamily="18" charset="-120"/>
            </a:endParaRPr>
          </a:p>
        </p:txBody>
      </p:sp>
    </p:spTree>
    <p:extLst>
      <p:ext uri="{BB962C8B-B14F-4D97-AF65-F5344CB8AC3E}">
        <p14:creationId xmlns:p14="http://schemas.microsoft.com/office/powerpoint/2010/main" val="188583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3200400"/>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343400"/>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4932363"/>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792537"/>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743200" y="3228975"/>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422525" y="379412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9" name="Rectangle 17"/>
          <p:cNvSpPr>
            <a:spLocks noChangeArrowheads="1"/>
          </p:cNvSpPr>
          <p:nvPr/>
        </p:nvSpPr>
        <p:spPr bwMode="auto">
          <a:xfrm>
            <a:off x="2438400" y="4343400"/>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67000" y="493712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54230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Khái niệm Đối tượng</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Đối tượng, mảng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Con trỏ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Cấp phát bộ nhớ cho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Đối tượng hằng, phương thức hằng </a:t>
            </a:r>
          </a:p>
        </p:txBody>
      </p:sp>
    </p:spTree>
    <p:extLst>
      <p:ext uri="{BB962C8B-B14F-4D97-AF65-F5344CB8AC3E}">
        <p14:creationId xmlns:p14="http://schemas.microsoft.com/office/powerpoint/2010/main" val="155171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a:t>
            </a:r>
            <a:r>
              <a:rPr lang="vi-VN" b="1">
                <a:effectLst>
                  <a:outerShdw blurRad="38100" dist="38100" dir="2700000" algn="tl">
                    <a:srgbClr val="000000">
                      <a:alpha val="43137"/>
                    </a:srgbClr>
                  </a:outerShdw>
                </a:effectLst>
                <a:latin typeface="Arial" pitchFamily="34" charset="0"/>
                <a:cs typeface="Arial" pitchFamily="34" charset="0"/>
              </a:rPr>
              <a:t> </a:t>
            </a:r>
            <a:r>
              <a:rPr lang="en-US" b="1">
                <a:effectLst>
                  <a:outerShdw blurRad="38100" dist="38100" dir="2700000" algn="tl">
                    <a:srgbClr val="000000">
                      <a:alpha val="43137"/>
                    </a:srgbClr>
                  </a:outerShdw>
                </a:effectLst>
                <a:latin typeface="Arial" pitchFamily="34" charset="0"/>
                <a:cs typeface="Arial" pitchFamily="34" charset="0"/>
              </a:rPr>
              <a:t>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447800"/>
            <a:ext cx="8382000" cy="5105400"/>
          </a:xfrm>
        </p:spPr>
        <p:txBody>
          <a:bodyPr>
            <a:normAutofit/>
          </a:bodyPr>
          <a:lstStyle/>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Lớp là một mô tả trừu tượng của nhóm các đối tượng cùng bản chất, ngược lại mỗi một đối tượng là một </a:t>
            </a:r>
            <a:r>
              <a:rPr lang="vi-VN" sz="2800">
                <a:solidFill>
                  <a:srgbClr val="FF0000"/>
                </a:solidFill>
                <a:latin typeface="Arial" pitchFamily="34" charset="0"/>
                <a:cs typeface="Arial" pitchFamily="34" charset="0"/>
              </a:rPr>
              <a:t>thể hiện cụ thể</a:t>
            </a:r>
            <a:r>
              <a:rPr lang="vi-VN" sz="2800">
                <a:latin typeface="Arial" pitchFamily="34" charset="0"/>
                <a:cs typeface="Arial" pitchFamily="34" charset="0"/>
              </a:rPr>
              <a:t> cho những mô tả trừu tượng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pic>
        <p:nvPicPr>
          <p:cNvPr id="1026" name="Picture 2" descr="http://www.webbasedprogramming.com/Java-Unleashed-Second-Edition/f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808830"/>
            <a:ext cx="44958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CjvplS4n_6Q/TuY1Tj1F6UI/AAAAAAAAARA/28Kx8inMHB8/s400/object+class+car+example+abstr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08830"/>
            <a:ext cx="295533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09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a:t>
            </a:r>
            <a:r>
              <a:rPr lang="vi-VN" b="1">
                <a:effectLst>
                  <a:outerShdw blurRad="38100" dist="38100" dir="2700000" algn="tl">
                    <a:srgbClr val="000000">
                      <a:alpha val="43137"/>
                    </a:srgbClr>
                  </a:outerShdw>
                </a:effectLst>
                <a:latin typeface="Arial" pitchFamily="34" charset="0"/>
                <a:cs typeface="Arial" pitchFamily="34" charset="0"/>
              </a:rPr>
              <a:t> </a:t>
            </a:r>
            <a:r>
              <a:rPr lang="en-US" b="1">
                <a:effectLst>
                  <a:outerShdw blurRad="38100" dist="38100" dir="2700000" algn="tl">
                    <a:srgbClr val="000000">
                      <a:alpha val="43137"/>
                    </a:srgbClr>
                  </a:outerShdw>
                </a:effectLst>
                <a:latin typeface="Arial" pitchFamily="34" charset="0"/>
                <a:cs typeface="Arial" pitchFamily="34" charset="0"/>
              </a:rPr>
              <a:t>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382000" cy="45720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Trong lập trình hướng đối tượng:</a:t>
            </a:r>
          </a:p>
          <a:p>
            <a:pPr marL="803275" indent="-346075" algn="just">
              <a:lnSpc>
                <a:spcPct val="130000"/>
              </a:lnSpc>
              <a:spcBef>
                <a:spcPts val="300"/>
              </a:spcBef>
              <a:spcAft>
                <a:spcPts val="300"/>
              </a:spcAft>
            </a:pPr>
            <a:r>
              <a:rPr lang="en-US">
                <a:solidFill>
                  <a:srgbClr val="0000FF"/>
                </a:solidFill>
                <a:latin typeface="Arial" pitchFamily="34" charset="0"/>
                <a:cs typeface="Arial" pitchFamily="34" charset="0"/>
              </a:rPr>
              <a:t>L</a:t>
            </a:r>
            <a:r>
              <a:rPr lang="vi-VN">
                <a:solidFill>
                  <a:srgbClr val="0000FF"/>
                </a:solidFill>
                <a:latin typeface="Arial" pitchFamily="34" charset="0"/>
                <a:cs typeface="Arial" pitchFamily="34" charset="0"/>
              </a:rPr>
              <a:t>ớp </a:t>
            </a:r>
            <a:r>
              <a:rPr lang="en-US">
                <a:solidFill>
                  <a:srgbClr val="0000FF"/>
                </a:solidFill>
                <a:latin typeface="Arial" pitchFamily="34" charset="0"/>
                <a:cs typeface="Arial" pitchFamily="34" charset="0"/>
              </a:rPr>
              <a:t>là</a:t>
            </a:r>
            <a:r>
              <a:rPr lang="vi-VN">
                <a:solidFill>
                  <a:srgbClr val="0000FF"/>
                </a:solidFill>
                <a:latin typeface="Arial" pitchFamily="34" charset="0"/>
                <a:cs typeface="Arial" pitchFamily="34" charset="0"/>
              </a:rPr>
              <a:t> kiểu dữ liệu do người sử dụng định nghĩa</a:t>
            </a:r>
            <a:r>
              <a:rPr lang="en-US">
                <a:solidFill>
                  <a:srgbClr val="0000FF"/>
                </a:solidFill>
                <a:latin typeface="Arial" pitchFamily="34" charset="0"/>
                <a:cs typeface="Arial" pitchFamily="34" charset="0"/>
              </a:rPr>
              <a:t>;</a:t>
            </a:r>
          </a:p>
          <a:p>
            <a:pPr marL="803275" indent="-346075" algn="just">
              <a:lnSpc>
                <a:spcPct val="130000"/>
              </a:lnSpc>
              <a:spcBef>
                <a:spcPts val="300"/>
              </a:spcBef>
              <a:spcAft>
                <a:spcPts val="300"/>
              </a:spcAft>
            </a:pPr>
            <a:r>
              <a:rPr lang="en-US">
                <a:solidFill>
                  <a:srgbClr val="0000FF"/>
                </a:solidFill>
                <a:latin typeface="Arial" pitchFamily="34" charset="0"/>
                <a:cs typeface="Arial" pitchFamily="34" charset="0"/>
              </a:rPr>
              <a:t>Các đối tượng là các biến kiểu class.</a:t>
            </a: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336658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rmAutofit/>
          </a:bodyPr>
          <a:lstStyle/>
          <a:p>
            <a:pPr marL="457200" indent="-457200">
              <a:lnSpc>
                <a:spcPct val="120000"/>
              </a:lnSpc>
              <a:buFont typeface="Wingdings" pitchFamily="2" charset="2"/>
              <a:buChar char="v"/>
            </a:pPr>
            <a:r>
              <a:rPr lang="en-US" b="1">
                <a:latin typeface="Arial" pitchFamily="34" charset="0"/>
                <a:cs typeface="Arial" pitchFamily="34" charset="0"/>
              </a:rPr>
              <a:t>Khai báo đối tượng:</a:t>
            </a:r>
          </a:p>
          <a:p>
            <a:pPr lvl="1">
              <a:lnSpc>
                <a:spcPct val="120000"/>
              </a:lnSpc>
              <a:buNone/>
            </a:pPr>
            <a:r>
              <a:rPr lang="en-US">
                <a:solidFill>
                  <a:srgbClr val="FF0303"/>
                </a:solidFill>
                <a:latin typeface="Arial" pitchFamily="34" charset="0"/>
                <a:cs typeface="Arial" pitchFamily="34" charset="0"/>
              </a:rPr>
              <a:t>	&lt;tên lớp&gt;</a:t>
            </a:r>
            <a:r>
              <a:rPr lang="en-US">
                <a:latin typeface="Arial" pitchFamily="34" charset="0"/>
                <a:cs typeface="Arial" pitchFamily="34" charset="0"/>
              </a:rPr>
              <a:t>  </a:t>
            </a:r>
            <a:r>
              <a:rPr lang="en-US">
                <a:solidFill>
                  <a:srgbClr val="0000FF"/>
                </a:solidFill>
                <a:latin typeface="Arial" pitchFamily="34" charset="0"/>
                <a:cs typeface="Arial" pitchFamily="34" charset="0"/>
              </a:rPr>
              <a:t>&lt;tên đối tượng&gt;;</a:t>
            </a:r>
          </a:p>
          <a:p>
            <a:pPr lvl="1">
              <a:lnSpc>
                <a:spcPct val="120000"/>
              </a:lnSpc>
              <a:buNone/>
            </a:pPr>
            <a:r>
              <a:rPr lang="en-US" u="sng">
                <a:latin typeface="Arial" pitchFamily="34" charset="0"/>
                <a:cs typeface="Arial" pitchFamily="34" charset="0"/>
              </a:rPr>
              <a:t>Ví dụ:</a:t>
            </a:r>
            <a:r>
              <a:rPr lang="en-US">
                <a:latin typeface="Arial" pitchFamily="34" charset="0"/>
                <a:cs typeface="Arial" pitchFamily="34" charset="0"/>
              </a:rPr>
              <a:t> DIEM d1, d2;</a:t>
            </a:r>
          </a:p>
          <a:p>
            <a:pPr marL="457200" lvl="1" indent="-457200">
              <a:lnSpc>
                <a:spcPct val="120000"/>
              </a:lnSpc>
              <a:buFont typeface="Wingdings" pitchFamily="2" charset="2"/>
              <a:buChar char="v"/>
            </a:pPr>
            <a:r>
              <a:rPr lang="en-US" sz="3200" b="1">
                <a:latin typeface="Arial" pitchFamily="34" charset="0"/>
                <a:cs typeface="Arial" pitchFamily="34" charset="0"/>
              </a:rPr>
              <a:t>Khai báo mảng đối tượng:</a:t>
            </a:r>
          </a:p>
          <a:p>
            <a:pPr lvl="1">
              <a:lnSpc>
                <a:spcPct val="120000"/>
              </a:lnSpc>
              <a:buNone/>
            </a:pPr>
            <a:r>
              <a:rPr lang="en-US">
                <a:solidFill>
                  <a:srgbClr val="FF0303"/>
                </a:solidFill>
                <a:latin typeface="Arial" pitchFamily="34" charset="0"/>
                <a:cs typeface="Arial" pitchFamily="34" charset="0"/>
              </a:rPr>
              <a:t>	&lt;tên lớp&gt;</a:t>
            </a:r>
            <a:r>
              <a:rPr lang="en-US">
                <a:latin typeface="Arial" pitchFamily="34" charset="0"/>
                <a:cs typeface="Arial" pitchFamily="34" charset="0"/>
              </a:rPr>
              <a:t>  </a:t>
            </a:r>
            <a:r>
              <a:rPr lang="en-US">
                <a:solidFill>
                  <a:srgbClr val="0000FF"/>
                </a:solidFill>
                <a:latin typeface="Arial" pitchFamily="34" charset="0"/>
                <a:cs typeface="Arial" pitchFamily="34" charset="0"/>
              </a:rPr>
              <a:t>&lt;tên mảng đối tượng&gt;[số phần tử];</a:t>
            </a:r>
          </a:p>
          <a:p>
            <a:pPr lvl="1">
              <a:lnSpc>
                <a:spcPct val="120000"/>
              </a:lnSpc>
              <a:buNone/>
            </a:pPr>
            <a:r>
              <a:rPr lang="en-US" u="sng">
                <a:latin typeface="Arial" pitchFamily="34" charset="0"/>
                <a:cs typeface="Arial" pitchFamily="34" charset="0"/>
              </a:rPr>
              <a:t>Ví dụ:</a:t>
            </a:r>
            <a:r>
              <a:rPr lang="en-US">
                <a:latin typeface="Arial" pitchFamily="34" charset="0"/>
                <a:cs typeface="Arial" pitchFamily="34" charset="0"/>
              </a:rPr>
              <a:t> DIEM d[20];</a:t>
            </a:r>
          </a:p>
          <a:p>
            <a:pPr lvl="1">
              <a:lnSpc>
                <a:spcPct val="120000"/>
              </a:lnSpc>
              <a:buNone/>
            </a:pPr>
            <a:r>
              <a:rPr lang="en-US">
                <a:solidFill>
                  <a:srgbClr val="0070C0"/>
                </a:solidFill>
                <a:latin typeface="Arial" pitchFamily="34" charset="0"/>
                <a:cs typeface="Arial" pitchFamily="34" charset="0"/>
              </a:rPr>
              <a:t>-&gt; d là mảng kiểu DIEM gồm 20 phần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33770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382000" cy="5029200"/>
          </a:xfrm>
        </p:spPr>
        <p:txBody>
          <a:bodyPr>
            <a:normAutofit fontScale="85000" lnSpcReduction="20000"/>
          </a:bodyPr>
          <a:lstStyle/>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Mỗi đối tượng sau khi khai báo sẽ được cấp phát một </a:t>
            </a:r>
            <a:r>
              <a:rPr lang="en-US" sz="2800" u="sng">
                <a:latin typeface="Arial" pitchFamily="34" charset="0"/>
                <a:cs typeface="Arial" pitchFamily="34" charset="0"/>
              </a:rPr>
              <a:t>vùng nhớ riêng để chứa các thuộc tính</a:t>
            </a:r>
            <a:r>
              <a:rPr lang="en-US" sz="2800">
                <a:latin typeface="Arial" pitchFamily="34" charset="0"/>
                <a:cs typeface="Arial" pitchFamily="34" charset="0"/>
              </a:rPr>
              <a:t> của chúng.</a:t>
            </a:r>
          </a:p>
          <a:p>
            <a:pPr marL="457200" indent="-457200" algn="just">
              <a:lnSpc>
                <a:spcPct val="150000"/>
              </a:lnSpc>
              <a:spcBef>
                <a:spcPts val="0"/>
              </a:spcBef>
              <a:buFont typeface="Wingdings" pitchFamily="2" charset="2"/>
              <a:buChar char="v"/>
            </a:pPr>
            <a:r>
              <a:rPr lang="en-US" sz="2800" u="sng">
                <a:latin typeface="Arial" pitchFamily="34" charset="0"/>
                <a:cs typeface="Arial" pitchFamily="34" charset="0"/>
              </a:rPr>
              <a:t>Không có vùng nhớ riêng để chứa các phương thức</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cho mỗi đối tượng. </a:t>
            </a:r>
          </a:p>
          <a:p>
            <a:pPr marL="457200" indent="0" algn="just">
              <a:lnSpc>
                <a:spcPct val="150000"/>
              </a:lnSpc>
              <a:spcBef>
                <a:spcPts val="0"/>
              </a:spcBef>
              <a:buNone/>
            </a:pPr>
            <a:r>
              <a:rPr lang="en-US" sz="2800">
                <a:latin typeface="Arial" pitchFamily="34" charset="0"/>
                <a:cs typeface="Arial" pitchFamily="34" charset="0"/>
              </a:rPr>
              <a:t>Các phương thức sẽ được sử dụng chung cho tất cả đối tượng cùng lớp.</a:t>
            </a:r>
          </a:p>
          <a:p>
            <a:pPr marL="457200" indent="-457200" algn="just">
              <a:lnSpc>
                <a:spcPct val="150000"/>
              </a:lnSpc>
              <a:spcBef>
                <a:spcPts val="0"/>
              </a:spcBef>
              <a:buFont typeface="Symbol" panose="05050102010706020507" pitchFamily="18" charset="2"/>
              <a:buChar char="Þ"/>
            </a:pPr>
            <a:r>
              <a:rPr lang="en-US" sz="2800">
                <a:latin typeface="Arial" pitchFamily="34" charset="0"/>
                <a:cs typeface="Arial" pitchFamily="34" charset="0"/>
              </a:rPr>
              <a:t>Về bộ nhớ được cấp phát thì đối tượng giống như cấu trúc. Theo VD trên thì: </a:t>
            </a:r>
          </a:p>
          <a:p>
            <a:pPr marL="0" indent="0" algn="just">
              <a:lnSpc>
                <a:spcPct val="150000"/>
              </a:lnSpc>
              <a:spcBef>
                <a:spcPts val="0"/>
              </a:spcBef>
              <a:buNone/>
            </a:pPr>
            <a:r>
              <a:rPr lang="en-US" sz="2800">
                <a:latin typeface="Arial" pitchFamily="34" charset="0"/>
                <a:cs typeface="Arial" pitchFamily="34" charset="0"/>
              </a:rPr>
              <a:t>		sizeof(d1) = 2 * sizeof(int) = 4 </a:t>
            </a:r>
          </a:p>
          <a:p>
            <a:pPr marL="0" indent="457200" algn="just">
              <a:lnSpc>
                <a:spcPct val="150000"/>
              </a:lnSpc>
              <a:spcBef>
                <a:spcPts val="0"/>
              </a:spcBef>
              <a:buNone/>
            </a:pPr>
            <a:r>
              <a:rPr lang="en-US" sz="2800">
                <a:latin typeface="Arial" pitchFamily="34" charset="0"/>
                <a:cs typeface="Arial" pitchFamily="34" charset="0"/>
              </a:rPr>
              <a:t>		sizeof(d) = 20 * 4 = 80</a:t>
            </a:r>
          </a:p>
          <a:p>
            <a:pPr marL="0" indent="0" algn="just">
              <a:lnSpc>
                <a:spcPct val="150000"/>
              </a:lnSpc>
              <a:spcBef>
                <a:spcPts val="0"/>
              </a:spcBef>
              <a:buNone/>
            </a:pPr>
            <a:endParaRPr lang="en-US" sz="2800">
              <a:latin typeface="Arial" pitchFamily="34" charset="0"/>
              <a:cs typeface="Arial" pitchFamily="34" charset="0"/>
            </a:endParaRPr>
          </a:p>
          <a:p>
            <a:pPr lvl="1" algn="just">
              <a:lnSpc>
                <a:spcPct val="150000"/>
              </a:lnSpc>
              <a:spcBef>
                <a:spcPts val="0"/>
              </a:spcBef>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74382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76200" y="1600200"/>
            <a:ext cx="8686800" cy="5029200"/>
          </a:xfrm>
        </p:spPr>
        <p:txBody>
          <a:bodyPr>
            <a:normAutofit/>
          </a:bodyPr>
          <a:lstStyle/>
          <a:p>
            <a:pPr marL="457200" indent="-457200" algn="just">
              <a:lnSpc>
                <a:spcPct val="120000"/>
              </a:lnSpc>
              <a:buFont typeface="Wingdings" pitchFamily="2" charset="2"/>
              <a:buChar char="v"/>
            </a:pPr>
            <a:r>
              <a:rPr lang="en-US" sz="2400" b="1">
                <a:latin typeface="Arial" pitchFamily="34" charset="0"/>
                <a:cs typeface="Arial" pitchFamily="34" charset="0"/>
              </a:rPr>
              <a:t>Truy xuất thuộc tính của đối tượng:</a:t>
            </a:r>
          </a:p>
          <a:p>
            <a:pPr marL="0" indent="457200" algn="just">
              <a:lnSpc>
                <a:spcPct val="120000"/>
              </a:lnSpc>
              <a:buNone/>
            </a:pPr>
            <a:r>
              <a:rPr lang="en-US" sz="2400">
                <a:solidFill>
                  <a:srgbClr val="FF0000"/>
                </a:solidFill>
                <a:latin typeface="Arial" pitchFamily="34" charset="0"/>
                <a:cs typeface="Arial" pitchFamily="34" charset="0"/>
              </a:rPr>
              <a:t>Tên_Đối_Tượng</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Tên_Thuộc_Tính</a:t>
            </a:r>
          </a:p>
          <a:p>
            <a:pPr marL="0" indent="457200" algn="just">
              <a:lnSpc>
                <a:spcPct val="120000"/>
              </a:lnSpc>
              <a:buNone/>
            </a:pPr>
            <a:r>
              <a:rPr lang="en-US" sz="2400">
                <a:solidFill>
                  <a:srgbClr val="FF0000"/>
                </a:solidFill>
                <a:latin typeface="Arial" pitchFamily="34" charset="0"/>
                <a:cs typeface="Arial" pitchFamily="34" charset="0"/>
              </a:rPr>
              <a:t>Tên_Mảng_Đối_Tượng[chỉ số]</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Tên_Thuộc_Tính</a:t>
            </a:r>
            <a:endParaRPr lang="en-US" sz="24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r>
              <a:rPr lang="en-US" sz="2400" b="1">
                <a:latin typeface="Arial" pitchFamily="34" charset="0"/>
                <a:cs typeface="Arial" pitchFamily="34" charset="0"/>
              </a:rPr>
              <a:t>Sử dụng các phương thức của lớp (mà đối tượng thuộc về):</a:t>
            </a:r>
          </a:p>
          <a:p>
            <a:pPr marL="0" indent="457200" algn="just">
              <a:lnSpc>
                <a:spcPct val="120000"/>
              </a:lnSpc>
              <a:buNone/>
            </a:pPr>
            <a:r>
              <a:rPr lang="en-US" sz="2400">
                <a:solidFill>
                  <a:srgbClr val="FF0000"/>
                </a:solidFill>
                <a:latin typeface="Arial" pitchFamily="34" charset="0"/>
                <a:cs typeface="Arial" pitchFamily="34" charset="0"/>
              </a:rPr>
              <a:t>Tên_Đối_Tượng</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Tên_Phương_Thức(ds đối);</a:t>
            </a:r>
          </a:p>
          <a:p>
            <a:pPr marL="0" indent="457200" algn="just">
              <a:lnSpc>
                <a:spcPct val="120000"/>
              </a:lnSpc>
              <a:buNone/>
            </a:pPr>
            <a:r>
              <a:rPr lang="en-US" sz="2400">
                <a:solidFill>
                  <a:srgbClr val="FF0000"/>
                </a:solidFill>
                <a:latin typeface="Arial" pitchFamily="34" charset="0"/>
                <a:cs typeface="Arial" pitchFamily="34" charset="0"/>
              </a:rPr>
              <a:t>Tên_Mảng_Đối_Tượng[chỉ số]</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Tên_Phương_Thức(ds đối);</a:t>
            </a:r>
            <a:endParaRPr lang="en-US" sz="2400" b="1">
              <a:solidFill>
                <a:srgbClr val="FF0000"/>
              </a:solidFill>
              <a:latin typeface="Arial" pitchFamily="34" charset="0"/>
              <a:cs typeface="Arial" pitchFamily="34" charset="0"/>
            </a:endParaRPr>
          </a:p>
          <a:p>
            <a:pPr marL="457200" indent="0" algn="just">
              <a:lnSpc>
                <a:spcPct val="120000"/>
              </a:lnSpc>
              <a:buNone/>
            </a:pPr>
            <a:r>
              <a:rPr lang="en-US" sz="2400">
                <a:solidFill>
                  <a:srgbClr val="0070C0"/>
                </a:solidFill>
                <a:latin typeface="Arial" pitchFamily="34" charset="0"/>
                <a:cs typeface="Arial" pitchFamily="34" charset="0"/>
              </a:rPr>
              <a:t>-&gt; Để chỉ rõ </a:t>
            </a:r>
            <a:r>
              <a:rPr lang="en-US" sz="2400" u="sng">
                <a:solidFill>
                  <a:srgbClr val="0070C0"/>
                </a:solidFill>
                <a:latin typeface="Arial" pitchFamily="34" charset="0"/>
                <a:cs typeface="Arial" pitchFamily="34" charset="0"/>
              </a:rPr>
              <a:t>phương thức thực hiện trên các thuộc tính của đối tượng nào.</a:t>
            </a:r>
          </a:p>
          <a:p>
            <a:pPr marL="457200" indent="-457200" algn="just">
              <a:lnSpc>
                <a:spcPct val="120000"/>
              </a:lnSpc>
              <a:buFont typeface="Wingdings" pitchFamily="2" charset="2"/>
              <a:buChar char="v"/>
            </a:pPr>
            <a:endParaRPr lang="en-US" sz="2400">
              <a:latin typeface="Arial" pitchFamily="34" charset="0"/>
              <a:cs typeface="Arial" pitchFamily="34" charset="0"/>
            </a:endParaRPr>
          </a:p>
          <a:p>
            <a:pPr marL="0" indent="0" algn="just">
              <a:lnSpc>
                <a:spcPct val="120000"/>
              </a:lnSpc>
              <a:buNone/>
            </a:pPr>
            <a:endParaRPr lang="en-US" sz="2400">
              <a:latin typeface="Arial" pitchFamily="34" charset="0"/>
              <a:cs typeface="Arial" pitchFamily="34" charset="0"/>
            </a:endParaRPr>
          </a:p>
          <a:p>
            <a:pPr lvl="1" algn="just">
              <a:lnSpc>
                <a:spcPct val="120000"/>
              </a:lnSpc>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315880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1/2/2021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flipV="1">
            <a:off x="939473" y="2268304"/>
            <a:ext cx="5842327" cy="1769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256811" y="1752599"/>
            <a:ext cx="3772390" cy="52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Lớp </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flipV="1">
            <a:off x="928824" y="3189075"/>
            <a:ext cx="5867400" cy="1132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231722" y="2667000"/>
            <a:ext cx="3111678" cy="52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Đối tượng </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40125" y="269471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flipV="1">
            <a:off x="1069294" y="4037307"/>
            <a:ext cx="5712506" cy="5526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219200" y="3561546"/>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Phạm vi truy xuất</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flipV="1">
            <a:off x="914400" y="5003075"/>
            <a:ext cx="5867400" cy="390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1222775"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Hàm thành phần của Lớp </a:t>
            </a:r>
            <a:endParaRPr lang="en-US" sz="2800" dirty="0">
              <a:latin typeface="Times New Roman" pitchFamily="18" charset="0"/>
              <a:cs typeface="Times New Roman" pitchFamily="18" charset="0"/>
            </a:endParaRPr>
          </a:p>
        </p:txBody>
      </p:sp>
      <p:sp>
        <p:nvSpPr>
          <p:cNvPr id="35" name="Line 28">
            <a:extLst>
              <a:ext uri="{FF2B5EF4-FFF2-40B4-BE49-F238E27FC236}">
                <a16:creationId xmlns:a16="http://schemas.microsoft.com/office/drawing/2014/main" id="{AC7A2239-5CAE-4427-AD8A-1A9185236736}"/>
              </a:ext>
            </a:extLst>
          </p:cNvPr>
          <p:cNvSpPr>
            <a:spLocks noChangeShapeType="1"/>
          </p:cNvSpPr>
          <p:nvPr/>
        </p:nvSpPr>
        <p:spPr bwMode="auto">
          <a:xfrm>
            <a:off x="1040032" y="5846763"/>
            <a:ext cx="5756192"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36" name="Text Box 29">
            <a:extLst>
              <a:ext uri="{FF2B5EF4-FFF2-40B4-BE49-F238E27FC236}">
                <a16:creationId xmlns:a16="http://schemas.microsoft.com/office/drawing/2014/main" id="{B25AC032-C916-4A9E-B27C-51EA6F351253}"/>
              </a:ext>
            </a:extLst>
          </p:cNvPr>
          <p:cNvSpPr txBox="1">
            <a:spLocks noChangeArrowheads="1"/>
          </p:cNvSpPr>
          <p:nvPr/>
        </p:nvSpPr>
        <p:spPr bwMode="auto">
          <a:xfrm>
            <a:off x="1219200" y="5313363"/>
            <a:ext cx="53864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bạn, Lớp bạn</a:t>
            </a:r>
            <a:endParaRPr lang="en-US" sz="2800" dirty="0">
              <a:latin typeface="Times New Roman" pitchFamily="18" charset="0"/>
              <a:cs typeface="Times New Roman" pitchFamily="18" charset="0"/>
            </a:endParaRPr>
          </a:p>
        </p:txBody>
      </p:sp>
      <p:sp>
        <p:nvSpPr>
          <p:cNvPr id="37" name="Text Box 30">
            <a:extLst>
              <a:ext uri="{FF2B5EF4-FFF2-40B4-BE49-F238E27FC236}">
                <a16:creationId xmlns:a16="http://schemas.microsoft.com/office/drawing/2014/main" id="{CEC2466B-3504-456E-A6DD-EA7CE3434C6E}"/>
              </a:ext>
            </a:extLst>
          </p:cNvPr>
          <p:cNvSpPr txBox="1">
            <a:spLocks noChangeArrowheads="1"/>
          </p:cNvSpPr>
          <p:nvPr/>
        </p:nvSpPr>
        <p:spPr bwMode="gray">
          <a:xfrm>
            <a:off x="543818" y="5335588"/>
            <a:ext cx="405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sp>
        <p:nvSpPr>
          <p:cNvPr id="39" name="AutoShape 18">
            <a:extLst>
              <a:ext uri="{FF2B5EF4-FFF2-40B4-BE49-F238E27FC236}">
                <a16:creationId xmlns:a16="http://schemas.microsoft.com/office/drawing/2014/main" id="{CCA36840-E78C-4035-8FC0-DD1804EC2A87}"/>
              </a:ext>
            </a:extLst>
          </p:cNvPr>
          <p:cNvSpPr>
            <a:spLocks noChangeArrowheads="1"/>
          </p:cNvSpPr>
          <p:nvPr/>
        </p:nvSpPr>
        <p:spPr bwMode="gray">
          <a:xfrm>
            <a:off x="311459" y="5269124"/>
            <a:ext cx="786684" cy="653839"/>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0" name="AutoShape 19">
            <a:extLst>
              <a:ext uri="{FF2B5EF4-FFF2-40B4-BE49-F238E27FC236}">
                <a16:creationId xmlns:a16="http://schemas.microsoft.com/office/drawing/2014/main" id="{7F9E0767-54F9-40AB-BA8B-E5F814B7DDCA}"/>
              </a:ext>
            </a:extLst>
          </p:cNvPr>
          <p:cNvSpPr>
            <a:spLocks noChangeArrowheads="1"/>
          </p:cNvSpPr>
          <p:nvPr/>
        </p:nvSpPr>
        <p:spPr bwMode="gray">
          <a:xfrm>
            <a:off x="304801" y="5257800"/>
            <a:ext cx="786684"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1" name="AutoShape 20">
            <a:extLst>
              <a:ext uri="{FF2B5EF4-FFF2-40B4-BE49-F238E27FC236}">
                <a16:creationId xmlns:a16="http://schemas.microsoft.com/office/drawing/2014/main" id="{1C319BA8-DB60-4F17-8D86-890B451C4A29}"/>
              </a:ext>
            </a:extLst>
          </p:cNvPr>
          <p:cNvSpPr>
            <a:spLocks noChangeArrowheads="1"/>
          </p:cNvSpPr>
          <p:nvPr/>
        </p:nvSpPr>
        <p:spPr bwMode="gray">
          <a:xfrm>
            <a:off x="350896" y="5338752"/>
            <a:ext cx="691421" cy="575063"/>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2.3 Con trỏ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Autofit/>
          </a:bodyPr>
          <a:lstStyle/>
          <a:p>
            <a:pPr marL="457200" indent="-457200" algn="just">
              <a:lnSpc>
                <a:spcPct val="120000"/>
              </a:lnSpc>
              <a:buFont typeface="Wingdings" pitchFamily="2" charset="2"/>
              <a:buChar char="v"/>
            </a:pPr>
            <a:r>
              <a:rPr lang="en-US" sz="2600">
                <a:latin typeface="Arial" pitchFamily="34" charset="0"/>
                <a:cs typeface="Arial" pitchFamily="34" charset="0"/>
              </a:rPr>
              <a:t>Con trỏ đối tượng dùng để </a:t>
            </a:r>
            <a:r>
              <a:rPr lang="en-US" sz="2600" u="sng">
                <a:solidFill>
                  <a:srgbClr val="0000FF"/>
                </a:solidFill>
                <a:latin typeface="Arial" pitchFamily="34" charset="0"/>
                <a:cs typeface="Arial" pitchFamily="34" charset="0"/>
              </a:rPr>
              <a:t>chứa địa chỉ của đối tượng, mảng đối tượng</a:t>
            </a:r>
            <a:r>
              <a:rPr lang="en-US" sz="2600">
                <a:latin typeface="Arial" pitchFamily="34" charset="0"/>
                <a:cs typeface="Arial" pitchFamily="34" charset="0"/>
              </a:rPr>
              <a:t>.</a:t>
            </a:r>
            <a:endParaRPr lang="en-US" sz="26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r>
              <a:rPr lang="en-US" sz="2600" b="1">
                <a:latin typeface="Arial" pitchFamily="34" charset="0"/>
                <a:cs typeface="Arial" pitchFamily="34" charset="0"/>
              </a:rPr>
              <a:t>Khai báo:</a:t>
            </a:r>
          </a:p>
          <a:p>
            <a:pPr marL="0" indent="0" algn="just">
              <a:lnSpc>
                <a:spcPct val="120000"/>
              </a:lnSpc>
              <a:buNone/>
            </a:pPr>
            <a:r>
              <a:rPr lang="en-US" sz="2600">
                <a:latin typeface="Arial" pitchFamily="34" charset="0"/>
                <a:cs typeface="Arial" pitchFamily="34" charset="0"/>
              </a:rPr>
              <a:t>	</a:t>
            </a:r>
            <a:r>
              <a:rPr lang="en-US" sz="2600">
                <a:solidFill>
                  <a:srgbClr val="FF0000"/>
                </a:solidFill>
                <a:latin typeface="Arial" pitchFamily="34" charset="0"/>
                <a:cs typeface="Arial" pitchFamily="34" charset="0"/>
              </a:rPr>
              <a:t>Tên_Lớp * Tên_Con_Trỏ;</a:t>
            </a:r>
          </a:p>
          <a:p>
            <a:pPr marL="457200" indent="-457200" algn="just">
              <a:lnSpc>
                <a:spcPct val="120000"/>
              </a:lnSpc>
              <a:buFont typeface="Wingdings" pitchFamily="2" charset="2"/>
              <a:buChar char="v"/>
            </a:pPr>
            <a:r>
              <a:rPr lang="en-US" sz="2600" b="1">
                <a:latin typeface="Arial" pitchFamily="34" charset="0"/>
                <a:cs typeface="Arial" pitchFamily="34" charset="0"/>
              </a:rPr>
              <a:t>Ví dụ:</a:t>
            </a:r>
            <a:r>
              <a:rPr lang="en-US" sz="2300" b="1">
                <a:latin typeface="Arial" pitchFamily="34" charset="0"/>
                <a:cs typeface="Arial" pitchFamily="34" charset="0"/>
              </a:rPr>
              <a:t> </a:t>
            </a:r>
            <a:r>
              <a:rPr lang="en-US" sz="2400">
                <a:latin typeface="Arial" pitchFamily="34" charset="0"/>
                <a:cs typeface="Arial" pitchFamily="34" charset="0"/>
              </a:rPr>
              <a:t>DIEM *p1, *p2; DIEM d1, d2; DIEM d[20];</a:t>
            </a:r>
          </a:p>
          <a:p>
            <a:pPr marL="0" indent="0" algn="just">
              <a:lnSpc>
                <a:spcPct val="120000"/>
              </a:lnSpc>
              <a:buNone/>
            </a:pPr>
            <a:r>
              <a:rPr lang="en-US" sz="2400">
                <a:latin typeface="Arial" pitchFamily="34" charset="0"/>
                <a:cs typeface="Arial" pitchFamily="34" charset="0"/>
              </a:rPr>
              <a:t>	p1 = &amp;d2;  //p1 trỏ tới d2</a:t>
            </a:r>
          </a:p>
          <a:p>
            <a:pPr marL="0" indent="0" algn="just">
              <a:lnSpc>
                <a:spcPct val="120000"/>
              </a:lnSpc>
              <a:buNone/>
            </a:pPr>
            <a:r>
              <a:rPr lang="en-US" sz="2400">
                <a:latin typeface="Arial" pitchFamily="34" charset="0"/>
                <a:cs typeface="Arial" pitchFamily="34" charset="0"/>
              </a:rPr>
              <a:t>	p2 = d; //p2 trỏ tới đầu mảng d</a:t>
            </a:r>
          </a:p>
          <a:p>
            <a:pPr marL="0" indent="0" algn="just">
              <a:lnSpc>
                <a:spcPct val="120000"/>
              </a:lnSpc>
              <a:buNone/>
            </a:pPr>
            <a:r>
              <a:rPr lang="en-US" sz="2400">
                <a:latin typeface="Arial" pitchFamily="34" charset="0"/>
                <a:cs typeface="Arial" pitchFamily="34" charset="0"/>
              </a:rPr>
              <a:t>	</a:t>
            </a:r>
            <a:r>
              <a:rPr lang="en-US" sz="2400">
                <a:solidFill>
                  <a:srgbClr val="0070C0"/>
                </a:solidFill>
                <a:latin typeface="Arial" pitchFamily="34" charset="0"/>
                <a:cs typeface="Arial" pitchFamily="34" charset="0"/>
              </a:rPr>
              <a:t>=&gt; sau đó có thể dùng </a:t>
            </a:r>
            <a:r>
              <a:rPr lang="en-US" sz="2400" u="sng">
                <a:solidFill>
                  <a:srgbClr val="0070C0"/>
                </a:solidFill>
                <a:latin typeface="Arial" pitchFamily="34" charset="0"/>
                <a:cs typeface="Arial" pitchFamily="34" charset="0"/>
              </a:rPr>
              <a:t>tên con trỏ như tên mảng</a:t>
            </a:r>
            <a:r>
              <a:rPr lang="en-US" sz="2400">
                <a:solidFill>
                  <a:srgbClr val="0070C0"/>
                </a:solidFill>
                <a:latin typeface="Arial" pitchFamily="34" charset="0"/>
                <a:cs typeface="Arial" pitchFamily="34" charset="0"/>
              </a:rPr>
              <a:t> 	(p2[i] và d[i] là như nhau).</a:t>
            </a:r>
          </a:p>
          <a:p>
            <a:pPr marL="0" indent="0" algn="just">
              <a:lnSpc>
                <a:spcPct val="120000"/>
              </a:lnSpc>
              <a:buNone/>
            </a:pPr>
            <a:r>
              <a:rPr lang="en-US" sz="2600">
                <a:latin typeface="Arial" pitchFamily="34" charset="0"/>
                <a:cs typeface="Arial" pitchFamily="34" charset="0"/>
              </a:rPr>
              <a:t>	</a:t>
            </a:r>
          </a:p>
          <a:p>
            <a:pPr lvl="1" algn="just">
              <a:lnSpc>
                <a:spcPct val="120000"/>
              </a:lnSpc>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379678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2.3 Con trỏ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800600"/>
          </a:xfrm>
        </p:spPr>
        <p:txBody>
          <a:bodyPr>
            <a:normAutofit/>
          </a:bodyPr>
          <a:lstStyle/>
          <a:p>
            <a:pPr marL="457200" indent="-457200" algn="just">
              <a:lnSpc>
                <a:spcPct val="120000"/>
              </a:lnSpc>
              <a:buFont typeface="Wingdings" pitchFamily="2" charset="2"/>
              <a:buChar char="v"/>
            </a:pPr>
            <a:r>
              <a:rPr lang="en-US" sz="2800">
                <a:latin typeface="Arial" pitchFamily="34" charset="0"/>
                <a:cs typeface="Arial" pitchFamily="34" charset="0"/>
              </a:rPr>
              <a:t>Khi đó, để truy xuất thuộc tính của đối tượng thông qua con trỏ:</a:t>
            </a: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Tên_Con_Trỏ</a:t>
            </a:r>
            <a:r>
              <a:rPr lang="en-US" sz="4000" b="1">
                <a:effectLst>
                  <a:outerShdw blurRad="38100" dist="38100" dir="2700000" algn="tl">
                    <a:srgbClr val="000000">
                      <a:alpha val="43137"/>
                    </a:srgbClr>
                  </a:outerShdw>
                </a:effectLst>
                <a:latin typeface="Arial" pitchFamily="34" charset="0"/>
                <a:cs typeface="Arial" pitchFamily="34" charset="0"/>
              </a:rPr>
              <a:t> </a:t>
            </a:r>
            <a:r>
              <a:rPr lang="en-US" sz="4000" b="1">
                <a:solidFill>
                  <a:srgbClr val="FF0000"/>
                </a:solidFill>
                <a:effectLst>
                  <a:outerShdw blurRad="38100" dist="38100" dir="2700000" algn="tl">
                    <a:srgbClr val="000000">
                      <a:alpha val="43137"/>
                    </a:srgbClr>
                  </a:outerShdw>
                </a:effectLst>
                <a:latin typeface="Arial" pitchFamily="34" charset="0"/>
                <a:cs typeface="Arial" pitchFamily="34" charset="0"/>
              </a:rPr>
              <a:t>–</a:t>
            </a:r>
            <a:r>
              <a:rPr lang="en-US" sz="2800" b="1">
                <a:solidFill>
                  <a:srgbClr val="FF0000"/>
                </a:solidFill>
                <a:latin typeface="Arial" pitchFamily="34" charset="0"/>
                <a:cs typeface="Arial" pitchFamily="34" charset="0"/>
              </a:rPr>
              <a:t>&gt;</a:t>
            </a:r>
            <a:r>
              <a:rPr lang="en-US" sz="2800">
                <a:solidFill>
                  <a:srgbClr val="FF0000"/>
                </a:solidFill>
                <a:latin typeface="Arial" pitchFamily="34" charset="0"/>
                <a:cs typeface="Arial" pitchFamily="34" charset="0"/>
              </a:rPr>
              <a:t>Tên_Thuộc_Tính</a:t>
            </a:r>
            <a:endParaRPr lang="en-US" sz="2800">
              <a:latin typeface="Arial" pitchFamily="34" charset="0"/>
              <a:cs typeface="Arial" pitchFamily="34" charset="0"/>
            </a:endParaRPr>
          </a:p>
          <a:p>
            <a:pPr marL="457200" indent="-457200" algn="just">
              <a:lnSpc>
                <a:spcPct val="120000"/>
              </a:lnSpc>
              <a:buFont typeface="Wingdings" pitchFamily="2" charset="2"/>
              <a:buChar char="v"/>
            </a:pPr>
            <a:r>
              <a:rPr lang="en-US" sz="2800">
                <a:latin typeface="Arial" pitchFamily="34" charset="0"/>
                <a:cs typeface="Arial" pitchFamily="34" charset="0"/>
              </a:rPr>
              <a:t>Để gọi các phương thức của lớp thông qua con trỏ:</a:t>
            </a: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Tên_Con_Trỏ</a:t>
            </a:r>
            <a:r>
              <a:rPr lang="en-US" sz="4000" b="1">
                <a:effectLst>
                  <a:outerShdw blurRad="38100" dist="38100" dir="2700000" algn="tl">
                    <a:srgbClr val="000000">
                      <a:alpha val="43137"/>
                    </a:srgbClr>
                  </a:outerShdw>
                </a:effectLst>
                <a:latin typeface="Arial" pitchFamily="34" charset="0"/>
                <a:cs typeface="Arial" pitchFamily="34" charset="0"/>
              </a:rPr>
              <a:t> </a:t>
            </a:r>
            <a:r>
              <a:rPr lang="en-US" sz="4000" b="1">
                <a:solidFill>
                  <a:srgbClr val="FF0000"/>
                </a:solidFill>
                <a:effectLst>
                  <a:outerShdw blurRad="38100" dist="38100" dir="2700000" algn="tl">
                    <a:srgbClr val="000000">
                      <a:alpha val="43137"/>
                    </a:srgbClr>
                  </a:outerShdw>
                </a:effectLst>
                <a:latin typeface="Arial" pitchFamily="34" charset="0"/>
                <a:cs typeface="Arial" pitchFamily="34" charset="0"/>
              </a:rPr>
              <a:t>–</a:t>
            </a:r>
            <a:r>
              <a:rPr lang="en-US" sz="2800" b="1">
                <a:solidFill>
                  <a:srgbClr val="FF0000"/>
                </a:solidFill>
                <a:latin typeface="Arial" pitchFamily="34" charset="0"/>
                <a:cs typeface="Arial" pitchFamily="34" charset="0"/>
              </a:rPr>
              <a:t>&gt;</a:t>
            </a:r>
            <a:r>
              <a:rPr lang="en-US" sz="2800">
                <a:solidFill>
                  <a:srgbClr val="FF0000"/>
                </a:solidFill>
                <a:latin typeface="Arial" pitchFamily="34" charset="0"/>
                <a:cs typeface="Arial" pitchFamily="34" charset="0"/>
              </a:rPr>
              <a:t>Tên_Phương_Thức(ds đối);</a:t>
            </a:r>
            <a:endParaRPr lang="en-US" sz="28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99470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rmAutofit lnSpcReduction="10000"/>
          </a:bodyPr>
          <a:lstStyle/>
          <a:p>
            <a:pPr marL="457200" indent="-457200" algn="just">
              <a:lnSpc>
                <a:spcPct val="120000"/>
              </a:lnSpc>
              <a:buFont typeface="Wingdings" pitchFamily="2" charset="2"/>
              <a:buChar char="v"/>
            </a:pPr>
            <a:r>
              <a:rPr lang="en-US" sz="2800">
                <a:latin typeface="Arial" pitchFamily="34" charset="0"/>
                <a:cs typeface="Arial" pitchFamily="34" charset="0"/>
              </a:rPr>
              <a:t>Dùng toán tử </a:t>
            </a:r>
            <a:r>
              <a:rPr lang="en-US" sz="2800" b="1">
                <a:solidFill>
                  <a:srgbClr val="0000FF"/>
                </a:solidFill>
                <a:latin typeface="Arial" pitchFamily="34" charset="0"/>
                <a:cs typeface="Arial" pitchFamily="34" charset="0"/>
              </a:rPr>
              <a:t>new </a:t>
            </a:r>
            <a:r>
              <a:rPr lang="en-US" sz="2800">
                <a:latin typeface="Arial" pitchFamily="34" charset="0"/>
                <a:cs typeface="Arial" pitchFamily="34" charset="0"/>
              </a:rPr>
              <a:t>và </a:t>
            </a:r>
            <a:r>
              <a:rPr lang="en-US" sz="2800" b="1">
                <a:solidFill>
                  <a:srgbClr val="0000FF"/>
                </a:solidFill>
                <a:latin typeface="Arial" pitchFamily="34" charset="0"/>
                <a:cs typeface="Arial" pitchFamily="34" charset="0"/>
              </a:rPr>
              <a:t>Tên_lớp</a:t>
            </a:r>
            <a:r>
              <a:rPr lang="en-US" sz="2800">
                <a:latin typeface="Arial" pitchFamily="34" charset="0"/>
                <a:cs typeface="Arial" pitchFamily="34" charset="0"/>
              </a:rPr>
              <a:t> để cấp phát một vùng nhớ cho </a:t>
            </a:r>
            <a:r>
              <a:rPr lang="en-US" sz="2800" b="1">
                <a:latin typeface="Arial" pitchFamily="34" charset="0"/>
                <a:cs typeface="Arial" pitchFamily="34" charset="0"/>
              </a:rPr>
              <a:t>một hoặc một dãy</a:t>
            </a:r>
            <a:r>
              <a:rPr lang="en-US" sz="2800">
                <a:latin typeface="Arial" pitchFamily="34" charset="0"/>
                <a:cs typeface="Arial" pitchFamily="34" charset="0"/>
              </a:rPr>
              <a:t> các đối tượng.</a:t>
            </a:r>
          </a:p>
          <a:p>
            <a:pPr marL="0" indent="457200" algn="just">
              <a:lnSpc>
                <a:spcPct val="120000"/>
              </a:lnSpc>
              <a:buNone/>
            </a:pPr>
            <a:r>
              <a:rPr lang="en-US" sz="2800">
                <a:solidFill>
                  <a:srgbClr val="FF0000"/>
                </a:solidFill>
                <a:latin typeface="Arial" pitchFamily="34" charset="0"/>
                <a:cs typeface="Arial" pitchFamily="34" charset="0"/>
              </a:rPr>
              <a:t>Nếu thành công sẽ trả về giá trị khác </a:t>
            </a:r>
            <a:r>
              <a:rPr lang="en-US" sz="2800" b="1">
                <a:solidFill>
                  <a:srgbClr val="FF0000"/>
                </a:solidFill>
                <a:latin typeface="Arial" pitchFamily="34" charset="0"/>
                <a:cs typeface="Arial" pitchFamily="34" charset="0"/>
              </a:rPr>
              <a:t>NULL</a:t>
            </a:r>
          </a:p>
          <a:p>
            <a:pPr marL="457200" indent="0" algn="just">
              <a:lnSpc>
                <a:spcPct val="120000"/>
              </a:lnSpc>
              <a:buNone/>
            </a:pPr>
            <a:r>
              <a:rPr lang="en-US" sz="2800" b="1">
                <a:latin typeface="Arial" pitchFamily="34" charset="0"/>
                <a:cs typeface="Arial" pitchFamily="34" charset="0"/>
              </a:rPr>
              <a:t>Ví dụ:</a:t>
            </a:r>
            <a:r>
              <a:rPr lang="en-US" sz="2800">
                <a:latin typeface="Arial" pitchFamily="34" charset="0"/>
                <a:cs typeface="Arial" pitchFamily="34" charset="0"/>
              </a:rPr>
              <a:t> DIEM *p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DIEM; </a:t>
            </a:r>
          </a:p>
          <a:p>
            <a:pPr marL="457200" indent="0" algn="just">
              <a:lnSpc>
                <a:spcPct val="120000"/>
              </a:lnSpc>
              <a:buNone/>
            </a:pPr>
            <a:r>
              <a:rPr lang="en-US" sz="2800">
                <a:latin typeface="Arial" pitchFamily="34" charset="0"/>
                <a:cs typeface="Arial" pitchFamily="34" charset="0"/>
              </a:rPr>
              <a:t>	      DIEM *q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DIEM[n];</a:t>
            </a:r>
          </a:p>
          <a:p>
            <a:pPr marL="457200" indent="-457200" algn="just">
              <a:lnSpc>
                <a:spcPct val="120000"/>
              </a:lnSpc>
              <a:buFont typeface="Wingdings" pitchFamily="2" charset="2"/>
              <a:buChar char="v"/>
            </a:pPr>
            <a:r>
              <a:rPr lang="en-US" sz="2800">
                <a:latin typeface="Arial" pitchFamily="34" charset="0"/>
                <a:cs typeface="Arial" pitchFamily="34" charset="0"/>
              </a:rPr>
              <a:t>Dùng toán tử </a:t>
            </a:r>
            <a:r>
              <a:rPr lang="en-US" sz="2800" b="1">
                <a:solidFill>
                  <a:srgbClr val="0000FF"/>
                </a:solidFill>
                <a:latin typeface="Arial" pitchFamily="34" charset="0"/>
                <a:cs typeface="Arial" pitchFamily="34" charset="0"/>
              </a:rPr>
              <a:t>delete</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giải phóng vùng nhớ đã cấp phát và gán lại con trỏ bằng </a:t>
            </a:r>
            <a:r>
              <a:rPr lang="en-US" sz="2800" b="1">
                <a:latin typeface="Arial" pitchFamily="34" charset="0"/>
                <a:cs typeface="Arial" pitchFamily="34" charset="0"/>
              </a:rPr>
              <a:t>NULL</a:t>
            </a:r>
            <a:endParaRPr lang="en-US" sz="2800">
              <a:latin typeface="Arial" pitchFamily="34" charset="0"/>
              <a:cs typeface="Arial" pitchFamily="34" charset="0"/>
            </a:endParaRP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	</a:t>
            </a:r>
            <a:r>
              <a:rPr lang="en-US" sz="2800">
                <a:solidFill>
                  <a:srgbClr val="0000FF"/>
                </a:solidFill>
                <a:latin typeface="Arial" pitchFamily="34" charset="0"/>
                <a:cs typeface="Arial" pitchFamily="34" charset="0"/>
              </a:rPr>
              <a:t>delete</a:t>
            </a:r>
            <a:r>
              <a:rPr lang="en-US" sz="2800">
                <a:latin typeface="Arial" pitchFamily="34" charset="0"/>
                <a:cs typeface="Arial" pitchFamily="34" charset="0"/>
              </a:rPr>
              <a:t> p; </a:t>
            </a:r>
            <a:r>
              <a:rPr lang="en-US" sz="2800">
                <a:solidFill>
                  <a:srgbClr val="0000FF"/>
                </a:solidFill>
                <a:latin typeface="Arial" pitchFamily="34" charset="0"/>
                <a:cs typeface="Arial" pitchFamily="34" charset="0"/>
              </a:rPr>
              <a:t>delete [ ] </a:t>
            </a:r>
            <a:r>
              <a:rPr lang="en-US" sz="2800">
                <a:latin typeface="Arial" pitchFamily="34" charset="0"/>
                <a:cs typeface="Arial" pitchFamily="34" charset="0"/>
              </a:rPr>
              <a:t>q; </a:t>
            </a:r>
          </a:p>
          <a:p>
            <a:pPr marL="0" indent="0" algn="just">
              <a:lnSpc>
                <a:spcPct val="120000"/>
              </a:lnSpc>
              <a:buNone/>
            </a:pPr>
            <a:r>
              <a:rPr lang="en-US" sz="2800">
                <a:latin typeface="Arial" pitchFamily="34" charset="0"/>
                <a:cs typeface="Arial" pitchFamily="34" charset="0"/>
              </a:rPr>
              <a:t>		p = NULL; q = NULL;</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2084548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495800"/>
          </a:xfrm>
        </p:spPr>
        <p:txBody>
          <a:bodyPr>
            <a:normAutofit/>
          </a:bodyPr>
          <a:lstStyle/>
          <a:p>
            <a:pPr marL="457200" indent="-457200" algn="just">
              <a:lnSpc>
                <a:spcPct val="120000"/>
              </a:lnSpc>
              <a:buFont typeface="Wingdings" pitchFamily="2" charset="2"/>
              <a:buChar char="v"/>
            </a:pPr>
            <a:r>
              <a:rPr lang="en-US" sz="2600">
                <a:latin typeface="Arial" pitchFamily="34" charset="0"/>
                <a:cs typeface="Arial" pitchFamily="34" charset="0"/>
              </a:rPr>
              <a:t>Khi đó, </a:t>
            </a:r>
            <a:r>
              <a:rPr lang="en-US" sz="2600" b="1">
                <a:latin typeface="Arial" pitchFamily="34" charset="0"/>
                <a:cs typeface="Arial" pitchFamily="34" charset="0"/>
              </a:rPr>
              <a:t>để truy xuất đến thành phần của đối tượng </a:t>
            </a:r>
            <a:r>
              <a:rPr lang="en-US" sz="2600">
                <a:latin typeface="Arial" pitchFamily="34" charset="0"/>
                <a:cs typeface="Arial" pitchFamily="34" charset="0"/>
              </a:rPr>
              <a:t>(thuộc tính/phương thức):</a:t>
            </a:r>
          </a:p>
          <a:p>
            <a:pPr marL="0" indent="0" algn="just">
              <a:lnSpc>
                <a:spcPct val="120000"/>
              </a:lnSpc>
              <a:buNone/>
            </a:pPr>
            <a:r>
              <a:rPr lang="en-US" sz="2600">
                <a:latin typeface="Arial" pitchFamily="34" charset="0"/>
                <a:cs typeface="Arial" pitchFamily="34" charset="0"/>
              </a:rPr>
              <a:t>	</a:t>
            </a:r>
            <a:r>
              <a:rPr lang="en-US" sz="2600" b="1">
                <a:solidFill>
                  <a:srgbClr val="0000FF"/>
                </a:solidFill>
                <a:latin typeface="Arial" pitchFamily="34" charset="0"/>
                <a:cs typeface="Arial" pitchFamily="34" charset="0"/>
              </a:rPr>
              <a:t>p</a:t>
            </a:r>
            <a:r>
              <a:rPr lang="en-US" sz="2600">
                <a:solidFill>
                  <a:srgbClr val="0000FF"/>
                </a:solidFill>
                <a:latin typeface="Arial" pitchFamily="34" charset="0"/>
                <a:cs typeface="Arial" pitchFamily="34" charset="0"/>
              </a:rPr>
              <a:t>-&gt;</a:t>
            </a:r>
            <a:r>
              <a:rPr lang="en-US" sz="2600" b="1">
                <a:solidFill>
                  <a:srgbClr val="0000FF"/>
                </a:solidFill>
                <a:latin typeface="Arial" pitchFamily="34" charset="0"/>
                <a:cs typeface="Arial" pitchFamily="34" charset="0"/>
              </a:rPr>
              <a:t>tên_thành_phần</a:t>
            </a:r>
          </a:p>
          <a:p>
            <a:pPr marL="0" indent="0" algn="just">
              <a:lnSpc>
                <a:spcPct val="120000"/>
              </a:lnSpc>
              <a:buNone/>
            </a:pPr>
            <a:r>
              <a:rPr lang="en-US" sz="2600" b="1">
                <a:solidFill>
                  <a:srgbClr val="0000FF"/>
                </a:solidFill>
                <a:latin typeface="Arial" pitchFamily="34" charset="0"/>
                <a:cs typeface="Arial" pitchFamily="34" charset="0"/>
              </a:rPr>
              <a:t>	(q+i)</a:t>
            </a:r>
            <a:r>
              <a:rPr lang="en-US" sz="2600">
                <a:solidFill>
                  <a:srgbClr val="0000FF"/>
                </a:solidFill>
                <a:latin typeface="Arial" pitchFamily="34" charset="0"/>
                <a:cs typeface="Arial" pitchFamily="34" charset="0"/>
              </a:rPr>
              <a:t>-&gt;</a:t>
            </a:r>
            <a:r>
              <a:rPr lang="en-US" sz="2600" b="1">
                <a:solidFill>
                  <a:srgbClr val="0000FF"/>
                </a:solidFill>
                <a:latin typeface="Arial" pitchFamily="34" charset="0"/>
                <a:cs typeface="Arial" pitchFamily="34" charset="0"/>
              </a:rPr>
              <a:t>tên_thành_phần </a:t>
            </a:r>
            <a:r>
              <a:rPr lang="en-US" sz="2600">
                <a:solidFill>
                  <a:srgbClr val="0070C0"/>
                </a:solidFill>
                <a:latin typeface="Arial" pitchFamily="34" charset="0"/>
                <a:cs typeface="Arial" pitchFamily="34" charset="0"/>
              </a:rPr>
              <a:t>(hoặc q[i].tên_thành_phần)</a:t>
            </a:r>
            <a:endParaRPr lang="en-US" sz="2600" b="1">
              <a:solidFill>
                <a:srgbClr val="0070C0"/>
              </a:solidFill>
              <a:latin typeface="Arial" pitchFamily="34" charset="0"/>
              <a:cs typeface="Arial" pitchFamily="34" charset="0"/>
            </a:endParaRPr>
          </a:p>
          <a:p>
            <a:pPr marL="457200" indent="-457200" algn="just">
              <a:lnSpc>
                <a:spcPct val="120000"/>
              </a:lnSpc>
              <a:buFont typeface="Wingdings" pitchFamily="2" charset="2"/>
              <a:buChar char="v"/>
            </a:pPr>
            <a:r>
              <a:rPr lang="en-US" sz="2600" b="1">
                <a:latin typeface="Arial" pitchFamily="34" charset="0"/>
                <a:cs typeface="Arial" pitchFamily="34" charset="0"/>
              </a:rPr>
              <a:t>Để biểu thị đối tượng: </a:t>
            </a:r>
          </a:p>
          <a:p>
            <a:pPr marL="0" indent="0" algn="just">
              <a:lnSpc>
                <a:spcPct val="120000"/>
              </a:lnSpc>
              <a:buNone/>
            </a:pPr>
            <a:r>
              <a:rPr lang="en-US" sz="2600" b="1">
                <a:solidFill>
                  <a:srgbClr val="0000FF"/>
                </a:solidFill>
                <a:latin typeface="Arial" pitchFamily="34" charset="0"/>
                <a:cs typeface="Arial" pitchFamily="34" charset="0"/>
              </a:rPr>
              <a:t>	*p</a:t>
            </a:r>
          </a:p>
          <a:p>
            <a:pPr marL="0" indent="0" algn="just">
              <a:lnSpc>
                <a:spcPct val="120000"/>
              </a:lnSpc>
              <a:buNone/>
            </a:pPr>
            <a:r>
              <a:rPr lang="en-US" sz="2600" b="1">
                <a:solidFill>
                  <a:srgbClr val="0000FF"/>
                </a:solidFill>
                <a:latin typeface="Arial" pitchFamily="34" charset="0"/>
                <a:cs typeface="Arial" pitchFamily="34" charset="0"/>
              </a:rPr>
              <a:t>	*(q+i) </a:t>
            </a:r>
            <a:r>
              <a:rPr lang="en-US" sz="2600">
                <a:solidFill>
                  <a:srgbClr val="0070C0"/>
                </a:solidFill>
                <a:latin typeface="Arial" pitchFamily="34" charset="0"/>
                <a:cs typeface="Arial" pitchFamily="34" charset="0"/>
              </a:rPr>
              <a:t>(hoặc q[i])</a:t>
            </a:r>
          </a:p>
          <a:p>
            <a:pPr marL="0" indent="0" algn="just">
              <a:lnSpc>
                <a:spcPct val="120000"/>
              </a:lnSpc>
              <a:buNone/>
            </a:pPr>
            <a:endParaRPr lang="en-US" sz="2600">
              <a:latin typeface="Arial" pitchFamily="34" charset="0"/>
              <a:cs typeface="Arial" pitchFamily="34" charset="0"/>
            </a:endParaRPr>
          </a:p>
          <a:p>
            <a:pPr lvl="1" algn="just">
              <a:lnSpc>
                <a:spcPct val="120000"/>
              </a:lnSpc>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275323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800600"/>
          </a:xfrm>
        </p:spPr>
        <p:txBody>
          <a:bodyPr>
            <a:noAutofit/>
          </a:bodyPr>
          <a:lstStyle/>
          <a:p>
            <a:pPr marL="457200" indent="-457200" algn="just">
              <a:lnSpc>
                <a:spcPct val="140000"/>
              </a:lnSpc>
              <a:spcBef>
                <a:spcPts val="0"/>
              </a:spcBef>
              <a:buFont typeface="Wingdings" pitchFamily="2" charset="2"/>
              <a:buChar char="v"/>
            </a:pPr>
            <a:r>
              <a:rPr lang="en-US" sz="2300">
                <a:latin typeface="Arial" pitchFamily="34" charset="0"/>
                <a:cs typeface="Arial" pitchFamily="34" charset="0"/>
              </a:rPr>
              <a:t>Khi đó, để tiết kiệm bộ nhớ ta có thể </a:t>
            </a:r>
            <a:r>
              <a:rPr lang="en-US" sz="2300">
                <a:solidFill>
                  <a:srgbClr val="FF0000"/>
                </a:solidFill>
                <a:latin typeface="Arial" pitchFamily="34" charset="0"/>
                <a:cs typeface="Arial" pitchFamily="34" charset="0"/>
              </a:rPr>
              <a:t>dùng con trỏ và cấp phát bộ nhớ cho các đối tượng</a:t>
            </a:r>
            <a:r>
              <a:rPr lang="en-US" sz="2300">
                <a:latin typeface="Arial" pitchFamily="34" charset="0"/>
                <a:cs typeface="Arial" pitchFamily="34" charset="0"/>
              </a:rPr>
              <a:t> thay cho việc dùng mảng đối tượng. </a:t>
            </a:r>
          </a:p>
          <a:p>
            <a:pPr marL="457200" indent="-457200" algn="just">
              <a:lnSpc>
                <a:spcPct val="140000"/>
              </a:lnSpc>
              <a:spcBef>
                <a:spcPts val="0"/>
              </a:spcBef>
              <a:buFont typeface="Wingdings" pitchFamily="2" charset="2"/>
              <a:buChar char="v"/>
            </a:pPr>
            <a:r>
              <a:rPr lang="en-US" sz="2300" b="1" u="sng">
                <a:latin typeface="Arial" pitchFamily="34" charset="0"/>
                <a:cs typeface="Arial" pitchFamily="34" charset="0"/>
              </a:rPr>
              <a:t>Ví dụ</a:t>
            </a:r>
            <a:r>
              <a:rPr lang="en-US" sz="2300" b="1">
                <a:latin typeface="Arial" pitchFamily="34" charset="0"/>
                <a:cs typeface="Arial" pitchFamily="34" charset="0"/>
              </a:rPr>
              <a:t>:</a:t>
            </a:r>
          </a:p>
          <a:p>
            <a:pPr marL="0" indent="457200" algn="just">
              <a:lnSpc>
                <a:spcPct val="140000"/>
              </a:lnSpc>
              <a:spcBef>
                <a:spcPts val="0"/>
              </a:spcBef>
              <a:buNone/>
            </a:pPr>
            <a:r>
              <a:rPr lang="en-US" sz="2300" b="1">
                <a:latin typeface="Arial" pitchFamily="34" charset="0"/>
                <a:cs typeface="Arial" pitchFamily="34" charset="0"/>
              </a:rPr>
              <a:t>Cách 1:</a:t>
            </a:r>
            <a:r>
              <a:rPr lang="en-US" sz="2300">
                <a:latin typeface="Arial" pitchFamily="34" charset="0"/>
                <a:cs typeface="Arial" pitchFamily="34" charset="0"/>
              </a:rPr>
              <a:t> Dùng mảng đối tượng.</a:t>
            </a:r>
          </a:p>
          <a:p>
            <a:pPr marL="0" indent="0" algn="just">
              <a:lnSpc>
                <a:spcPct val="140000"/>
              </a:lnSpc>
              <a:spcBef>
                <a:spcPts val="0"/>
              </a:spcBef>
              <a:buNone/>
            </a:pPr>
            <a:r>
              <a:rPr lang="en-US" sz="2300">
                <a:latin typeface="Arial" pitchFamily="34" charset="0"/>
                <a:cs typeface="Arial" pitchFamily="34" charset="0"/>
              </a:rPr>
              <a:t>	TS ts[100]; </a:t>
            </a:r>
          </a:p>
          <a:p>
            <a:pPr marL="0" indent="457200" algn="just">
              <a:lnSpc>
                <a:spcPct val="140000"/>
              </a:lnSpc>
              <a:spcBef>
                <a:spcPts val="0"/>
              </a:spcBef>
              <a:buNone/>
            </a:pPr>
            <a:r>
              <a:rPr lang="en-US" sz="2300" b="1">
                <a:latin typeface="Arial" pitchFamily="34" charset="0"/>
                <a:cs typeface="Arial" pitchFamily="34" charset="0"/>
              </a:rPr>
              <a:t>Cách 2: </a:t>
            </a:r>
            <a:r>
              <a:rPr lang="en-US" sz="2300">
                <a:latin typeface="Arial" pitchFamily="34" charset="0"/>
                <a:cs typeface="Arial" pitchFamily="34" charset="0"/>
              </a:rPr>
              <a:t>Dùng con trỏ.</a:t>
            </a:r>
          </a:p>
          <a:p>
            <a:pPr marL="0" indent="0" algn="just">
              <a:lnSpc>
                <a:spcPct val="140000"/>
              </a:lnSpc>
              <a:spcBef>
                <a:spcPts val="0"/>
              </a:spcBef>
              <a:buNone/>
            </a:pPr>
            <a:r>
              <a:rPr lang="en-US" sz="2300">
                <a:latin typeface="Arial" pitchFamily="34" charset="0"/>
                <a:cs typeface="Arial" pitchFamily="34" charset="0"/>
              </a:rPr>
              <a:t>	TS *ts;</a:t>
            </a:r>
          </a:p>
          <a:p>
            <a:pPr marL="0" indent="0" algn="just">
              <a:lnSpc>
                <a:spcPct val="140000"/>
              </a:lnSpc>
              <a:spcBef>
                <a:spcPts val="0"/>
              </a:spcBef>
              <a:buNone/>
              <a:tabLst>
                <a:tab pos="914400" algn="l"/>
              </a:tabLst>
            </a:pPr>
            <a:r>
              <a:rPr lang="en-US" sz="2300">
                <a:latin typeface="Arial" pitchFamily="34" charset="0"/>
                <a:cs typeface="Arial" pitchFamily="34" charset="0"/>
              </a:rPr>
              <a:t>      	ts = </a:t>
            </a:r>
            <a:r>
              <a:rPr lang="en-US" sz="2300">
                <a:solidFill>
                  <a:srgbClr val="0000FF"/>
                </a:solidFill>
                <a:latin typeface="Arial" pitchFamily="34" charset="0"/>
                <a:cs typeface="Arial" pitchFamily="34" charset="0"/>
              </a:rPr>
              <a:t>new</a:t>
            </a:r>
            <a:r>
              <a:rPr lang="en-US" sz="2300">
                <a:latin typeface="Arial" pitchFamily="34" charset="0"/>
                <a:cs typeface="Arial" pitchFamily="34" charset="0"/>
              </a:rPr>
              <a:t> TS[số_thí_sinh]; </a:t>
            </a:r>
            <a:r>
              <a:rPr lang="en-US" sz="2300">
                <a:solidFill>
                  <a:srgbClr val="0070C0"/>
                </a:solidFill>
                <a:latin typeface="Arial" pitchFamily="34" charset="0"/>
                <a:cs typeface="Arial" pitchFamily="34" charset="0"/>
              </a:rPr>
              <a:t>//số_thí_sinh được nhập vào</a:t>
            </a:r>
          </a:p>
          <a:p>
            <a:pPr marL="0" indent="0" algn="just">
              <a:lnSpc>
                <a:spcPct val="140000"/>
              </a:lnSpc>
              <a:spcBef>
                <a:spcPts val="0"/>
              </a:spcBef>
              <a:buNone/>
              <a:tabLst>
                <a:tab pos="914400" algn="l"/>
              </a:tabLst>
            </a:pPr>
            <a:r>
              <a:rPr lang="en-US" sz="2300">
                <a:solidFill>
                  <a:srgbClr val="FF0000"/>
                </a:solidFill>
                <a:latin typeface="Arial" pitchFamily="34" charset="0"/>
                <a:cs typeface="Arial" pitchFamily="34" charset="0"/>
              </a:rPr>
              <a:t>      	</a:t>
            </a:r>
            <a:r>
              <a:rPr lang="en-US" sz="2300">
                <a:latin typeface="Arial" pitchFamily="34" charset="0"/>
                <a:cs typeface="Arial" pitchFamily="34" charset="0"/>
              </a:rPr>
              <a:t>Và dùng tên con trỏ giống như tên mảng ở trên: ts[i]</a:t>
            </a:r>
          </a:p>
          <a:p>
            <a:pPr marL="0" indent="0" algn="just">
              <a:lnSpc>
                <a:spcPct val="140000"/>
              </a:lnSpc>
              <a:spcBef>
                <a:spcPts val="0"/>
              </a:spcBef>
              <a:buNone/>
              <a:tabLst>
                <a:tab pos="914400" algn="l"/>
              </a:tabLst>
            </a:pPr>
            <a:r>
              <a:rPr lang="en-US" sz="2300">
                <a:latin typeface="Arial" pitchFamily="34" charset="0"/>
                <a:cs typeface="Arial" pitchFamily="34" charset="0"/>
              </a:rPr>
              <a:t>	</a:t>
            </a:r>
          </a:p>
          <a:p>
            <a:pPr lvl="1" algn="just">
              <a:lnSpc>
                <a:spcPct val="140000"/>
              </a:lnSpc>
              <a:spcBef>
                <a:spcPts val="0"/>
              </a:spcBef>
              <a:buNone/>
            </a:pPr>
            <a:endParaRPr lang="en-US" sz="23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354736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2.5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hằng, phương thức hằng</a:t>
            </a:r>
          </a:p>
        </p:txBody>
      </p:sp>
      <p:sp>
        <p:nvSpPr>
          <p:cNvPr id="3" name="Content Placeholder 2"/>
          <p:cNvSpPr>
            <a:spLocks noGrp="1"/>
          </p:cNvSpPr>
          <p:nvPr>
            <p:ph idx="1"/>
          </p:nvPr>
        </p:nvSpPr>
        <p:spPr>
          <a:xfrm>
            <a:off x="228600" y="1600200"/>
            <a:ext cx="8382000" cy="5029200"/>
          </a:xfrm>
        </p:spPr>
        <p:txBody>
          <a:bodyPr>
            <a:normAutofit fontScale="92500" lnSpcReduction="20000"/>
          </a:bodyPr>
          <a:lstStyle/>
          <a:p>
            <a:pPr marL="457200" indent="-457200" algn="just">
              <a:lnSpc>
                <a:spcPct val="120000"/>
              </a:lnSpc>
              <a:buFont typeface="Wingdings" pitchFamily="2" charset="2"/>
              <a:buChar char="v"/>
            </a:pPr>
            <a:r>
              <a:rPr lang="en-US" sz="2800" b="1">
                <a:latin typeface="Arial" pitchFamily="34" charset="0"/>
                <a:cs typeface="Arial" pitchFamily="34" charset="0"/>
              </a:rPr>
              <a:t>Đối tượng hằng:</a:t>
            </a:r>
          </a:p>
          <a:p>
            <a:pPr marL="803275" indent="-346075" algn="just">
              <a:lnSpc>
                <a:spcPct val="120000"/>
              </a:lnSpc>
            </a:pPr>
            <a:r>
              <a:rPr lang="en-US" sz="2800">
                <a:latin typeface="Arial" pitchFamily="34" charset="0"/>
                <a:cs typeface="Arial" pitchFamily="34" charset="0"/>
              </a:rPr>
              <a:t>Khi khai báo cần sử dụng </a:t>
            </a:r>
            <a:r>
              <a:rPr lang="en-US" sz="2800" u="sng">
                <a:latin typeface="Arial" pitchFamily="34" charset="0"/>
                <a:cs typeface="Arial" pitchFamily="34" charset="0"/>
              </a:rPr>
              <a:t>hàm tạo để khởi gán giá trị</a:t>
            </a:r>
            <a:r>
              <a:rPr lang="en-US" sz="2800">
                <a:latin typeface="Arial" pitchFamily="34" charset="0"/>
                <a:cs typeface="Arial" pitchFamily="34" charset="0"/>
              </a:rPr>
              <a:t> cho đối tượng hằng.</a:t>
            </a:r>
          </a:p>
          <a:p>
            <a:pPr marL="803275" indent="-346075" algn="just">
              <a:lnSpc>
                <a:spcPct val="120000"/>
              </a:lnSpc>
            </a:pPr>
            <a:r>
              <a:rPr lang="en-US" sz="2800">
                <a:latin typeface="Arial" pitchFamily="34" charset="0"/>
                <a:cs typeface="Arial" pitchFamily="34" charset="0"/>
              </a:rPr>
              <a:t>Giá trị truyền vào cho hàm tạo có thể là hằng, biến, biểu thức, hàm.</a:t>
            </a:r>
          </a:p>
          <a:p>
            <a:pPr marL="803275" indent="-346075" algn="just">
              <a:lnSpc>
                <a:spcPct val="120000"/>
              </a:lnSpc>
            </a:pPr>
            <a:r>
              <a:rPr lang="en-US" sz="2800">
                <a:latin typeface="Arial" pitchFamily="34" charset="0"/>
                <a:cs typeface="Arial" pitchFamily="34" charset="0"/>
              </a:rPr>
              <a:t>Đối tượng hằng </a:t>
            </a:r>
            <a:r>
              <a:rPr lang="en-US" sz="2800">
                <a:solidFill>
                  <a:srgbClr val="FF0000"/>
                </a:solidFill>
                <a:latin typeface="Arial" pitchFamily="34" charset="0"/>
                <a:cs typeface="Arial" pitchFamily="34" charset="0"/>
              </a:rPr>
              <a:t>không thể bị thay đổi</a:t>
            </a:r>
            <a:r>
              <a:rPr lang="en-US" sz="2800">
                <a:latin typeface="Arial" pitchFamily="34" charset="0"/>
                <a:cs typeface="Arial" pitchFamily="34" charset="0"/>
              </a:rPr>
              <a:t> mà chỉ được tạo ra hoặc hủy bỏ.</a:t>
            </a:r>
          </a:p>
          <a:p>
            <a:pPr marL="400050" lvl="1" indent="0" algn="just">
              <a:lnSpc>
                <a:spcPct val="120000"/>
              </a:lnSpc>
              <a:buNone/>
            </a:pPr>
            <a:r>
              <a:rPr lang="en-US" b="1">
                <a:latin typeface="Arial" pitchFamily="34" charset="0"/>
                <a:cs typeface="Arial" pitchFamily="34" charset="0"/>
              </a:rPr>
              <a:t>Ví dụ: </a:t>
            </a:r>
            <a:r>
              <a:rPr lang="en-US">
                <a:solidFill>
                  <a:srgbClr val="FF0000"/>
                </a:solidFill>
                <a:latin typeface="Arial" pitchFamily="34" charset="0"/>
                <a:cs typeface="Arial" pitchFamily="34" charset="0"/>
              </a:rPr>
              <a:t>const</a:t>
            </a:r>
            <a:r>
              <a:rPr lang="en-US">
                <a:latin typeface="Arial" pitchFamily="34" charset="0"/>
                <a:cs typeface="Arial" pitchFamily="34" charset="0"/>
              </a:rPr>
              <a:t> DIEM d = DIEM(100,100);</a:t>
            </a:r>
          </a:p>
          <a:p>
            <a:pPr marL="400050" lvl="1" indent="0" algn="just">
              <a:lnSpc>
                <a:spcPct val="120000"/>
              </a:lnSpc>
              <a:buNone/>
            </a:pPr>
            <a:r>
              <a:rPr lang="en-US">
                <a:solidFill>
                  <a:srgbClr val="0070C0"/>
                </a:solidFill>
                <a:latin typeface="Arial" pitchFamily="34" charset="0"/>
                <a:cs typeface="Arial" pitchFamily="34" charset="0"/>
              </a:rPr>
              <a:t>//DIEM(100,100) biểu thị một đối tượng kiểu DIEM có các thuộc tính x = 100 và y = 100, đối tượng này được gọi là đối tượng hằng.</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265431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3600" b="1">
                <a:effectLst>
                  <a:outerShdw blurRad="38100" dist="38100" dir="2700000" algn="tl">
                    <a:srgbClr val="000000">
                      <a:alpha val="43137"/>
                    </a:srgbClr>
                  </a:outerShdw>
                </a:effectLst>
                <a:latin typeface="Arial" pitchFamily="34" charset="0"/>
                <a:cs typeface="Arial" pitchFamily="34" charset="0"/>
              </a:rPr>
              <a:t>2.5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hằng, phương thức hằng (tt)</a:t>
            </a:r>
          </a:p>
        </p:txBody>
      </p:sp>
      <p:sp>
        <p:nvSpPr>
          <p:cNvPr id="3" name="Content Placeholder 2"/>
          <p:cNvSpPr>
            <a:spLocks noGrp="1"/>
          </p:cNvSpPr>
          <p:nvPr>
            <p:ph idx="1"/>
          </p:nvPr>
        </p:nvSpPr>
        <p:spPr>
          <a:xfrm>
            <a:off x="228600" y="1600200"/>
            <a:ext cx="8382000" cy="5029200"/>
          </a:xfrm>
        </p:spPr>
        <p:txBody>
          <a:bodyPr>
            <a:normAutofit/>
          </a:bodyPr>
          <a:lstStyle/>
          <a:p>
            <a:pPr marL="457200" indent="-457200" algn="just">
              <a:lnSpc>
                <a:spcPct val="120000"/>
              </a:lnSpc>
              <a:buFont typeface="Wingdings" pitchFamily="2" charset="2"/>
              <a:buChar char="v"/>
            </a:pPr>
            <a:r>
              <a:rPr lang="en-US" sz="2800" b="1">
                <a:latin typeface="Arial" pitchFamily="34" charset="0"/>
                <a:cs typeface="Arial" pitchFamily="34" charset="0"/>
              </a:rPr>
              <a:t>Phương thức hằng:</a:t>
            </a:r>
          </a:p>
          <a:p>
            <a:pPr marL="803275" indent="-346075" algn="just">
              <a:lnSpc>
                <a:spcPct val="120000"/>
              </a:lnSpc>
            </a:pPr>
            <a:r>
              <a:rPr lang="en-US" sz="2800">
                <a:latin typeface="Arial" pitchFamily="34" charset="0"/>
                <a:cs typeface="Arial" pitchFamily="34" charset="0"/>
              </a:rPr>
              <a:t>Thêm từ khóa </a:t>
            </a:r>
            <a:r>
              <a:rPr lang="en-US" sz="2800">
                <a:solidFill>
                  <a:srgbClr val="FF0000"/>
                </a:solidFill>
                <a:latin typeface="Arial" pitchFamily="34" charset="0"/>
                <a:cs typeface="Arial" pitchFamily="34" charset="0"/>
              </a:rPr>
              <a:t>const</a:t>
            </a:r>
            <a:r>
              <a:rPr lang="en-US" sz="2800">
                <a:latin typeface="Arial" pitchFamily="34" charset="0"/>
                <a:cs typeface="Arial" pitchFamily="34" charset="0"/>
              </a:rPr>
              <a:t> vào sau tên hàm trong phần khai báo </a:t>
            </a:r>
            <a:r>
              <a:rPr lang="en-US" sz="2800" u="sng">
                <a:latin typeface="Arial" pitchFamily="34" charset="0"/>
                <a:cs typeface="Arial" pitchFamily="34" charset="0"/>
              </a:rPr>
              <a:t>prototype của hàm và định nghĩa hàm</a:t>
            </a:r>
            <a:r>
              <a:rPr lang="en-US" sz="2800">
                <a:latin typeface="Arial" pitchFamily="34" charset="0"/>
                <a:cs typeface="Arial" pitchFamily="34" charset="0"/>
              </a:rPr>
              <a:t>.</a:t>
            </a:r>
          </a:p>
          <a:p>
            <a:pPr marL="803275" indent="-346075" algn="just">
              <a:lnSpc>
                <a:spcPct val="120000"/>
              </a:lnSpc>
            </a:pPr>
            <a:r>
              <a:rPr lang="en-US" sz="2800">
                <a:latin typeface="Arial" pitchFamily="34" charset="0"/>
                <a:cs typeface="Arial" pitchFamily="34" charset="0"/>
              </a:rPr>
              <a:t>Trong thân của phương thức hằng </a:t>
            </a:r>
            <a:r>
              <a:rPr lang="en-US" sz="2800">
                <a:solidFill>
                  <a:srgbClr val="FF0000"/>
                </a:solidFill>
                <a:latin typeface="Arial" pitchFamily="34" charset="0"/>
                <a:cs typeface="Arial" pitchFamily="34" charset="0"/>
              </a:rPr>
              <a:t>không cho phép thay đổi các thuộc tính của lớp.</a:t>
            </a:r>
          </a:p>
          <a:p>
            <a:pPr marL="400050" lvl="1" indent="0" algn="just">
              <a:lnSpc>
                <a:spcPct val="120000"/>
              </a:lnSpc>
              <a:buNone/>
            </a:pPr>
            <a:r>
              <a:rPr lang="en-US" b="1">
                <a:latin typeface="Arial" pitchFamily="34" charset="0"/>
                <a:cs typeface="Arial" pitchFamily="34" charset="0"/>
              </a:rPr>
              <a:t>Ví dụ: </a:t>
            </a:r>
            <a:r>
              <a:rPr lang="en-US">
                <a:latin typeface="Arial" pitchFamily="34" charset="0"/>
                <a:cs typeface="Arial" pitchFamily="34" charset="0"/>
              </a:rPr>
              <a:t>   </a:t>
            </a:r>
            <a:r>
              <a:rPr lang="en-US">
                <a:solidFill>
                  <a:srgbClr val="0000FF"/>
                </a:solidFill>
                <a:latin typeface="Arial" pitchFamily="34" charset="0"/>
                <a:cs typeface="Arial" pitchFamily="34" charset="0"/>
              </a:rPr>
              <a:t>void</a:t>
            </a:r>
            <a:r>
              <a:rPr lang="en-US">
                <a:latin typeface="Arial" pitchFamily="34" charset="0"/>
                <a:cs typeface="Arial" pitchFamily="34" charset="0"/>
              </a:rPr>
              <a:t> in() </a:t>
            </a:r>
            <a:r>
              <a:rPr lang="en-US">
                <a:solidFill>
                  <a:srgbClr val="FF0000"/>
                </a:solidFill>
                <a:latin typeface="Arial" pitchFamily="34" charset="0"/>
                <a:cs typeface="Arial" pitchFamily="34" charset="0"/>
              </a:rPr>
              <a:t>const</a:t>
            </a:r>
            <a:r>
              <a:rPr lang="en-US">
                <a:latin typeface="Arial" pitchFamily="34" charset="0"/>
                <a:cs typeface="Arial" pitchFamily="34" charset="0"/>
              </a:rPr>
              <a:t>; //prototype của hàm</a:t>
            </a:r>
          </a:p>
          <a:p>
            <a:pPr marL="400050" lvl="1" indent="0" algn="just">
              <a:lnSpc>
                <a:spcPct val="120000"/>
              </a:lnSpc>
              <a:buNone/>
            </a:pPr>
            <a:r>
              <a:rPr lang="en-US">
                <a:solidFill>
                  <a:srgbClr val="0000FF"/>
                </a:solidFill>
                <a:latin typeface="Arial" pitchFamily="34" charset="0"/>
                <a:cs typeface="Arial" pitchFamily="34" charset="0"/>
              </a:rPr>
              <a:t>		void</a:t>
            </a:r>
            <a:r>
              <a:rPr lang="en-US">
                <a:latin typeface="Arial" pitchFamily="34" charset="0"/>
                <a:cs typeface="Arial" pitchFamily="34" charset="0"/>
              </a:rPr>
              <a:t> PS::in() </a:t>
            </a:r>
            <a:r>
              <a:rPr lang="en-US">
                <a:solidFill>
                  <a:srgbClr val="FF0000"/>
                </a:solidFill>
                <a:latin typeface="Arial" pitchFamily="34" charset="0"/>
                <a:cs typeface="Arial" pitchFamily="34" charset="0"/>
              </a:rPr>
              <a:t>const</a:t>
            </a:r>
            <a:r>
              <a:rPr lang="en-US">
                <a:latin typeface="Arial" pitchFamily="34" charset="0"/>
                <a:cs typeface="Arial" pitchFamily="34" charset="0"/>
              </a:rPr>
              <a:t> {…}</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384170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a:t>
            </a:r>
          </a:p>
        </p:txBody>
      </p:sp>
      <p:sp>
        <p:nvSpPr>
          <p:cNvPr id="3" name="Content Placeholder 2"/>
          <p:cNvSpPr>
            <a:spLocks noGrp="1"/>
          </p:cNvSpPr>
          <p:nvPr>
            <p:ph idx="1"/>
          </p:nvPr>
        </p:nvSpPr>
        <p:spPr>
          <a:xfrm>
            <a:off x="457200" y="1524000"/>
            <a:ext cx="8382000" cy="5029200"/>
          </a:xfrm>
        </p:spPr>
        <p:txBody>
          <a:bodyPr>
            <a:noAutofit/>
          </a:bodyPr>
          <a:lstStyle/>
          <a:p>
            <a:pPr marL="0" indent="0">
              <a:lnSpc>
                <a:spcPct val="120000"/>
              </a:lnSpc>
              <a:buNone/>
            </a:pPr>
            <a:r>
              <a:rPr lang="en-US" sz="2800">
                <a:latin typeface="Arial" pitchFamily="34" charset="0"/>
                <a:cs typeface="Arial" pitchFamily="34" charset="0"/>
              </a:rPr>
              <a:t>Xây dựng </a:t>
            </a:r>
            <a:r>
              <a:rPr lang="en-US" sz="2800" b="1">
                <a:latin typeface="Arial" pitchFamily="34" charset="0"/>
                <a:cs typeface="Arial" pitchFamily="34" charset="0"/>
              </a:rPr>
              <a:t>class point </a:t>
            </a:r>
            <a:r>
              <a:rPr lang="en-US" sz="2800">
                <a:latin typeface="Arial" pitchFamily="34" charset="0"/>
                <a:cs typeface="Arial" pitchFamily="34" charset="0"/>
              </a:rPr>
              <a:t>trong hệ trục tọa độ Oxy.</a:t>
            </a:r>
          </a:p>
          <a:p>
            <a:pPr lvl="1">
              <a:lnSpc>
                <a:spcPct val="120000"/>
              </a:lnSpc>
              <a:buFont typeface="Wingdings" pitchFamily="2" charset="2"/>
              <a:buChar char="§"/>
            </a:pPr>
            <a:r>
              <a:rPr lang="en-US" b="1">
                <a:latin typeface="Arial" pitchFamily="34" charset="0"/>
                <a:cs typeface="Arial" pitchFamily="34" charset="0"/>
              </a:rPr>
              <a:t>Thuộc tính:</a:t>
            </a:r>
          </a:p>
          <a:p>
            <a:pPr lvl="2">
              <a:lnSpc>
                <a:spcPct val="120000"/>
              </a:lnSpc>
            </a:pPr>
            <a:r>
              <a:rPr lang="en-US" sz="2800">
                <a:latin typeface="Arial" pitchFamily="34" charset="0"/>
                <a:cs typeface="Arial" pitchFamily="34" charset="0"/>
              </a:rPr>
              <a:t>Tung độ</a:t>
            </a:r>
          </a:p>
          <a:p>
            <a:pPr lvl="2">
              <a:lnSpc>
                <a:spcPct val="120000"/>
              </a:lnSpc>
            </a:pPr>
            <a:r>
              <a:rPr lang="en-US" sz="2800">
                <a:latin typeface="Arial" pitchFamily="34" charset="0"/>
                <a:cs typeface="Arial" pitchFamily="34" charset="0"/>
              </a:rPr>
              <a:t>Hoành độ</a:t>
            </a:r>
          </a:p>
          <a:p>
            <a:pPr lvl="1">
              <a:lnSpc>
                <a:spcPct val="120000"/>
              </a:lnSpc>
              <a:buFont typeface="Wingdings" pitchFamily="2" charset="2"/>
              <a:buChar char="§"/>
            </a:pPr>
            <a:r>
              <a:rPr lang="en-US" b="1">
                <a:latin typeface="Arial" pitchFamily="34" charset="0"/>
                <a:cs typeface="Arial" pitchFamily="34" charset="0"/>
              </a:rPr>
              <a:t>Phương thức:</a:t>
            </a:r>
          </a:p>
          <a:p>
            <a:pPr lvl="2">
              <a:lnSpc>
                <a:spcPct val="120000"/>
              </a:lnSpc>
            </a:pPr>
            <a:r>
              <a:rPr lang="en-US" sz="2800">
                <a:latin typeface="Arial" pitchFamily="34" charset="0"/>
                <a:cs typeface="Arial" pitchFamily="34" charset="0"/>
              </a:rPr>
              <a:t>Khởi tạo</a:t>
            </a:r>
          </a:p>
          <a:p>
            <a:pPr lvl="2">
              <a:lnSpc>
                <a:spcPct val="120000"/>
              </a:lnSpc>
            </a:pPr>
            <a:r>
              <a:rPr lang="en-US" sz="2800">
                <a:latin typeface="Arial" pitchFamily="34" charset="0"/>
                <a:cs typeface="Arial" pitchFamily="34" charset="0"/>
              </a:rPr>
              <a:t>Di chuyển</a:t>
            </a:r>
          </a:p>
          <a:p>
            <a:pPr lvl="2">
              <a:lnSpc>
                <a:spcPct val="120000"/>
              </a:lnSpc>
            </a:pPr>
            <a:r>
              <a:rPr lang="en-US" sz="2800">
                <a:latin typeface="Arial" pitchFamily="34" charset="0"/>
                <a:cs typeface="Arial" pitchFamily="34" charset="0"/>
              </a:rPr>
              <a:t>In ra màn hình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15475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&lt;iostream&gt;</a:t>
            </a:r>
          </a:p>
          <a:p>
            <a:pPr marL="342900" indent="-342900">
              <a:lnSpc>
                <a:spcPct val="90000"/>
              </a:lnSpc>
              <a:spcBef>
                <a:spcPct val="20000"/>
              </a:spcBef>
              <a:buFont typeface="Wingdings" pitchFamily="2" charset="2"/>
              <a:buNone/>
            </a:pPr>
            <a:r>
              <a:rPr lang="en-US" sz="2400" b="0">
                <a:solidFill>
                  <a:srgbClr val="0000FF"/>
                </a:solidFill>
              </a:rPr>
              <a:t>using namespace std;</a:t>
            </a: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thuộc tính*/</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private:</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phương thức/hàm thành phần*/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a:solidFill>
                  <a:srgbClr val="000000"/>
                </a:solidFill>
              </a:rPr>
              <a:t>}</a:t>
            </a:r>
            <a:r>
              <a:rPr lang="en-US" sz="2400" b="0">
                <a:solidFill>
                  <a:srgbClr val="FF0000"/>
                </a:solidFill>
              </a:rPr>
              <a:t>; //kết thúc khai báo lớp </a:t>
            </a:r>
          </a:p>
        </p:txBody>
      </p:sp>
    </p:spTree>
    <p:extLst>
      <p:ext uri="{BB962C8B-B14F-4D97-AF65-F5344CB8AC3E}">
        <p14:creationId xmlns:p14="http://schemas.microsoft.com/office/powerpoint/2010/main" val="2409076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i="1">
                <a:solidFill>
                  <a:srgbClr val="000000"/>
                </a:solidFill>
              </a:rPr>
              <a:t>/*Định nghĩa các hàm thành phần*/</a:t>
            </a:r>
            <a:endParaRPr lang="en-US">
              <a:solidFill>
                <a:srgbClr val="0000FF"/>
              </a:solidFill>
            </a:endParaRP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point::init</a:t>
            </a:r>
            <a:r>
              <a:rPr lang="en-US" b="0">
                <a:solidFill>
                  <a:srgbClr val="000000"/>
                </a:solidFill>
              </a:rPr>
              <a:t>(</a:t>
            </a:r>
            <a:r>
              <a:rPr lang="en-US" b="0">
                <a:solidFill>
                  <a:srgbClr val="0000FF"/>
                </a:solidFill>
              </a:rPr>
              <a:t>int</a:t>
            </a:r>
            <a:r>
              <a:rPr lang="en-US" b="0">
                <a:solidFill>
                  <a:srgbClr val="000000"/>
                </a:solidFill>
              </a:rPr>
              <a:t> ox, </a:t>
            </a:r>
            <a:r>
              <a:rPr lang="en-US" b="0">
                <a:solidFill>
                  <a:srgbClr val="0000FF"/>
                </a:solidFill>
              </a:rPr>
              <a:t>int</a:t>
            </a:r>
            <a:r>
              <a:rPr lang="en-US" b="0">
                <a:solidFill>
                  <a:srgbClr val="000000"/>
                </a:solidFill>
              </a:rPr>
              <a:t> oy) {</a:t>
            </a:r>
          </a:p>
          <a:p>
            <a:pPr marL="342900" indent="-342900">
              <a:spcBef>
                <a:spcPct val="20000"/>
              </a:spcBef>
              <a:buFont typeface="Wingdings" pitchFamily="2" charset="2"/>
              <a:buNone/>
            </a:pPr>
            <a:r>
              <a:rPr lang="en-US" b="0">
                <a:solidFill>
                  <a:srgbClr val="000000"/>
                </a:solidFill>
              </a:rPr>
              <a:t>  	cout &lt;&lt; "Ham thanh phan init\n";</a:t>
            </a:r>
          </a:p>
          <a:p>
            <a:pPr marL="342900" indent="-342900">
              <a:spcBef>
                <a:spcPct val="20000"/>
              </a:spcBef>
              <a:buFont typeface="Wingdings" pitchFamily="2" charset="2"/>
              <a:buNone/>
            </a:pPr>
            <a:r>
              <a:rPr lang="en-US" b="0">
                <a:solidFill>
                  <a:srgbClr val="000000"/>
                </a:solidFill>
              </a:rPr>
              <a:t>     x = ox; y = oy; </a:t>
            </a:r>
          </a:p>
          <a:p>
            <a:pPr marL="342900" indent="-342900">
              <a:spcBef>
                <a:spcPct val="20000"/>
              </a:spcBef>
              <a:buFont typeface="Wingdings" pitchFamily="2" charset="2"/>
              <a:buNone/>
            </a:pPr>
            <a:r>
              <a:rPr lang="en-US" b="0">
                <a:solidFill>
                  <a:srgbClr val="000000"/>
                </a:solidFill>
              </a:rPr>
              <a:t>	/*x,y là các thành phần của đối tượng gọi hàm thành phần*/</a:t>
            </a:r>
          </a:p>
          <a:p>
            <a:pPr marL="342900" indent="-342900">
              <a:spcBef>
                <a:spcPct val="20000"/>
              </a:spcBef>
              <a:buFont typeface="Wingdings" pitchFamily="2" charset="2"/>
              <a:buNone/>
            </a:pPr>
            <a:r>
              <a:rPr lang="en-US" b="0">
                <a:solidFill>
                  <a:srgbClr val="000000"/>
                </a:solidFill>
              </a:rPr>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point::move</a:t>
            </a:r>
            <a:r>
              <a:rPr lang="en-US" b="0">
                <a:solidFill>
                  <a:srgbClr val="000000"/>
                </a:solidFill>
              </a:rPr>
              <a:t>(</a:t>
            </a:r>
            <a:r>
              <a:rPr lang="en-US" b="0">
                <a:solidFill>
                  <a:srgbClr val="0000FF"/>
                </a:solidFill>
              </a:rPr>
              <a:t>int</a:t>
            </a:r>
            <a:r>
              <a:rPr lang="en-US" b="0">
                <a:solidFill>
                  <a:srgbClr val="000000"/>
                </a:solidFill>
              </a:rPr>
              <a:t> dx, </a:t>
            </a:r>
            <a:r>
              <a:rPr lang="en-US" b="0">
                <a:solidFill>
                  <a:srgbClr val="0000FF"/>
                </a:solidFill>
              </a:rPr>
              <a:t>int</a:t>
            </a:r>
            <a:r>
              <a:rPr lang="en-US" b="0">
                <a:solidFill>
                  <a:srgbClr val="000000"/>
                </a:solidFill>
              </a:rPr>
              <a:t> dy) {</a:t>
            </a:r>
          </a:p>
          <a:p>
            <a:pPr marL="342900" indent="-342900">
              <a:spcBef>
                <a:spcPct val="20000"/>
              </a:spcBef>
              <a:buFont typeface="Wingdings" pitchFamily="2" charset="2"/>
              <a:buNone/>
            </a:pPr>
            <a:r>
              <a:rPr lang="en-US" b="0">
                <a:solidFill>
                  <a:srgbClr val="000000"/>
                </a:solidFill>
              </a:rPr>
              <a:t>  	cout &lt;&lt; "Ham thanh phan move\n";</a:t>
            </a:r>
          </a:p>
          <a:p>
            <a:pPr marL="342900" indent="-342900">
              <a:spcBef>
                <a:spcPct val="20000"/>
              </a:spcBef>
              <a:buFont typeface="Wingdings" pitchFamily="2" charset="2"/>
              <a:buNone/>
            </a:pPr>
            <a:r>
              <a:rPr lang="en-US" b="0">
                <a:solidFill>
                  <a:srgbClr val="000000"/>
                </a:solidFill>
              </a:rPr>
              <a:t> 	 x += dx; y += dy;</a:t>
            </a:r>
          </a:p>
          <a:p>
            <a:pPr marL="342900" indent="-342900">
              <a:spcBef>
                <a:spcPct val="20000"/>
              </a:spcBef>
              <a:buFont typeface="Wingdings" pitchFamily="2" charset="2"/>
              <a:buNone/>
            </a:pPr>
            <a:r>
              <a:rPr lang="en-US" b="0">
                <a:solidFill>
                  <a:srgbClr val="000000"/>
                </a:solidFill>
              </a:rPr>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point::display</a:t>
            </a:r>
            <a:r>
              <a:rPr lang="en-US" b="0">
                <a:solidFill>
                  <a:srgbClr val="000000"/>
                </a:solidFill>
              </a:rPr>
              <a:t>() {</a:t>
            </a:r>
          </a:p>
          <a:p>
            <a:pPr marL="342900" indent="-342900">
              <a:spcBef>
                <a:spcPct val="20000"/>
              </a:spcBef>
              <a:buFont typeface="Wingdings" pitchFamily="2" charset="2"/>
              <a:buNone/>
            </a:pPr>
            <a:r>
              <a:rPr lang="en-US" b="0">
                <a:solidFill>
                  <a:srgbClr val="000000"/>
                </a:solidFill>
              </a:rPr>
              <a:t>  	cout &lt;&lt; "Ham thanh phan display\n";</a:t>
            </a:r>
          </a:p>
          <a:p>
            <a:pPr marL="342900" indent="-342900">
              <a:spcBef>
                <a:spcPct val="20000"/>
              </a:spcBef>
              <a:buFont typeface="Wingdings" pitchFamily="2" charset="2"/>
              <a:buNone/>
            </a:pPr>
            <a:r>
              <a:rPr lang="en-US" b="0">
                <a:solidFill>
                  <a:srgbClr val="000000"/>
                </a:solidFill>
              </a:rPr>
              <a:t>  	cout &lt;&lt; "Toa do: “ &lt;&lt; x &lt;&lt; " “ &lt;&lt; y &lt;&lt; "\n";</a:t>
            </a:r>
          </a:p>
          <a:p>
            <a:pPr marL="342900" indent="-342900">
              <a:spcBef>
                <a:spcPct val="2000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276006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Khái niệm Lớp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Lớp</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Các thành phần của Lớp</a:t>
            </a:r>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457200" y="1371600"/>
            <a:ext cx="8229600" cy="4191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point</a:t>
            </a:r>
            <a:r>
              <a:rPr lang="en-US" sz="2400" b="0">
                <a:solidFill>
                  <a:srgbClr val="000000"/>
                </a:solidFill>
              </a:rPr>
              <a:t> 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267200" y="3810000"/>
            <a:ext cx="44196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94804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Phạm vi truy xuất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private</a:t>
            </a:r>
          </a:p>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public</a:t>
            </a:r>
          </a:p>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static</a:t>
            </a:r>
            <a:r>
              <a:rPr lang="en-US">
                <a:latin typeface="Arial" pitchFamily="34" charset="0"/>
                <a:cs typeface="Arial" pitchFamily="34" charset="0"/>
              </a:rPr>
              <a:t> </a:t>
            </a:r>
          </a:p>
        </p:txBody>
      </p:sp>
    </p:spTree>
    <p:extLst>
      <p:ext uri="{BB962C8B-B14F-4D97-AF65-F5344CB8AC3E}">
        <p14:creationId xmlns:p14="http://schemas.microsoft.com/office/powerpoint/2010/main" val="82154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Từ khóa private và public</a:t>
            </a:r>
          </a:p>
        </p:txBody>
      </p:sp>
      <p:sp>
        <p:nvSpPr>
          <p:cNvPr id="3" name="Content Placeholder 2"/>
          <p:cNvSpPr>
            <a:spLocks noGrp="1"/>
          </p:cNvSpPr>
          <p:nvPr>
            <p:ph idx="1"/>
          </p:nvPr>
        </p:nvSpPr>
        <p:spPr>
          <a:xfrm>
            <a:off x="381000" y="1524000"/>
            <a:ext cx="8382000" cy="5105400"/>
          </a:xfrm>
        </p:spPr>
        <p:txBody>
          <a:bodyPr>
            <a:normAutofit lnSpcReduction="10000"/>
          </a:bodyPr>
          <a:lstStyle/>
          <a:p>
            <a:pPr marL="0" indent="0" algn="just">
              <a:lnSpc>
                <a:spcPct val="120000"/>
              </a:lnSpc>
              <a:buNone/>
            </a:pPr>
            <a:r>
              <a:rPr lang="en-US" sz="2500">
                <a:latin typeface="Arial" pitchFamily="34" charset="0"/>
                <a:cs typeface="Arial" pitchFamily="34" charset="0"/>
              </a:rPr>
              <a:t>Các thành phần của lớp (thuộc tính và phương thức) có thể được khai báo là </a:t>
            </a:r>
            <a:r>
              <a:rPr lang="en-US" sz="2500">
                <a:solidFill>
                  <a:srgbClr val="0000FF"/>
                </a:solidFill>
                <a:latin typeface="Arial" pitchFamily="34" charset="0"/>
                <a:cs typeface="Arial" pitchFamily="34" charset="0"/>
              </a:rPr>
              <a:t>private</a:t>
            </a:r>
            <a:r>
              <a:rPr lang="en-US" sz="2500">
                <a:latin typeface="Arial" pitchFamily="34" charset="0"/>
                <a:cs typeface="Arial" pitchFamily="34" charset="0"/>
              </a:rPr>
              <a:t> hoặc </a:t>
            </a:r>
            <a:r>
              <a:rPr lang="en-US" sz="2500">
                <a:solidFill>
                  <a:srgbClr val="0000FF"/>
                </a:solidFill>
                <a:latin typeface="Arial" pitchFamily="34" charset="0"/>
                <a:cs typeface="Arial" pitchFamily="34" charset="0"/>
              </a:rPr>
              <a:t>public.</a:t>
            </a:r>
          </a:p>
          <a:p>
            <a:pPr algn="just">
              <a:lnSpc>
                <a:spcPct val="120000"/>
              </a:lnSpc>
            </a:pPr>
            <a:r>
              <a:rPr lang="en-US" sz="2500">
                <a:latin typeface="Arial" pitchFamily="34" charset="0"/>
                <a:cs typeface="Arial" pitchFamily="34" charset="0"/>
              </a:rPr>
              <a:t>Các thành phần riêng của lớp sẽ được liệt kê trong phần </a:t>
            </a:r>
            <a:r>
              <a:rPr lang="en-US" sz="2500">
                <a:solidFill>
                  <a:srgbClr val="0000FF"/>
                </a:solidFill>
                <a:latin typeface="Arial" pitchFamily="34" charset="0"/>
                <a:cs typeface="Arial" pitchFamily="34" charset="0"/>
              </a:rPr>
              <a:t>private.</a:t>
            </a:r>
          </a:p>
          <a:p>
            <a:pPr marL="346075" indent="0" algn="just">
              <a:lnSpc>
                <a:spcPct val="120000"/>
              </a:lnSpc>
              <a:buNone/>
            </a:pPr>
            <a:r>
              <a:rPr lang="en-US" sz="2500">
                <a:latin typeface="Arial" pitchFamily="34" charset="0"/>
                <a:cs typeface="Arial" pitchFamily="34" charset="0"/>
              </a:rPr>
              <a:t>=&gt; Các thành phần này </a:t>
            </a:r>
            <a:r>
              <a:rPr lang="en-US" sz="2500" u="sng">
                <a:solidFill>
                  <a:srgbClr val="FF0000"/>
                </a:solidFill>
                <a:latin typeface="Arial" pitchFamily="34" charset="0"/>
                <a:cs typeface="Arial" pitchFamily="34" charset="0"/>
              </a:rPr>
              <a:t>chỉ được sử dụng trong phạm vi của lớp</a:t>
            </a:r>
            <a:r>
              <a:rPr lang="en-US" sz="2500">
                <a:solidFill>
                  <a:srgbClr val="FF0000"/>
                </a:solidFill>
                <a:latin typeface="Arial" pitchFamily="34" charset="0"/>
                <a:cs typeface="Arial" pitchFamily="34" charset="0"/>
              </a:rPr>
              <a:t> </a:t>
            </a:r>
            <a:r>
              <a:rPr lang="en-US" sz="2500">
                <a:latin typeface="Arial" pitchFamily="34" charset="0"/>
                <a:cs typeface="Arial" pitchFamily="34" charset="0"/>
              </a:rPr>
              <a:t>(trong thân của các phương thức cùng lớp).</a:t>
            </a:r>
          </a:p>
          <a:p>
            <a:pPr algn="just">
              <a:lnSpc>
                <a:spcPct val="120000"/>
              </a:lnSpc>
            </a:pPr>
            <a:r>
              <a:rPr lang="en-US" sz="2500">
                <a:solidFill>
                  <a:schemeClr val="tx1">
                    <a:lumMod val="95000"/>
                    <a:lumOff val="5000"/>
                  </a:schemeClr>
                </a:solidFill>
                <a:latin typeface="Arial" pitchFamily="34" charset="0"/>
                <a:cs typeface="Arial" pitchFamily="34" charset="0"/>
              </a:rPr>
              <a:t>Các thành phần công cộng của lớp sẽ được liệt kê trong phần </a:t>
            </a:r>
            <a:r>
              <a:rPr lang="en-US" sz="2500">
                <a:solidFill>
                  <a:srgbClr val="0000FF"/>
                </a:solidFill>
                <a:latin typeface="Arial" pitchFamily="34" charset="0"/>
                <a:cs typeface="Arial" pitchFamily="34" charset="0"/>
              </a:rPr>
              <a:t>public.</a:t>
            </a:r>
          </a:p>
          <a:p>
            <a:pPr marL="346075" indent="0" algn="just">
              <a:lnSpc>
                <a:spcPct val="120000"/>
              </a:lnSpc>
              <a:buNone/>
            </a:pPr>
            <a:r>
              <a:rPr lang="en-US" sz="2500">
                <a:latin typeface="Arial" pitchFamily="34" charset="0"/>
                <a:cs typeface="Arial" pitchFamily="34" charset="0"/>
              </a:rPr>
              <a:t>=&gt; Các thành phần này có phạm vi </a:t>
            </a:r>
            <a:r>
              <a:rPr lang="en-US" sz="2500" u="sng">
                <a:solidFill>
                  <a:srgbClr val="FF0000"/>
                </a:solidFill>
                <a:latin typeface="Arial" pitchFamily="34" charset="0"/>
                <a:cs typeface="Arial" pitchFamily="34" charset="0"/>
              </a:rPr>
              <a:t>sử dụng trong toàn chương trình</a:t>
            </a:r>
            <a:r>
              <a:rPr lang="en-US" sz="2500">
                <a:latin typeface="Arial" pitchFamily="34" charset="0"/>
                <a:cs typeface="Arial" pitchFamily="34" charset="0"/>
              </a:rPr>
              <a:t> (trong thân của bất kỳ hàm nào trong chương trình).</a:t>
            </a:r>
          </a:p>
          <a:p>
            <a:pPr algn="just">
              <a:lnSpc>
                <a:spcPct val="120000"/>
              </a:lnSpc>
            </a:pPr>
            <a:endParaRPr lang="en-US" sz="25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255953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3.1 Từ khóa private và public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4191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rgbClr val="000000"/>
                </a:solidFill>
              </a:rPr>
              <a:t>TamGiac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public: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 </a:t>
            </a:r>
            <a:r>
              <a:rPr lang="en-US" sz="2400" b="0" i="1">
                <a:solidFill>
                  <a:srgbClr val="000000"/>
                </a:solidFill>
              </a:rPr>
              <a:t>//nhập vào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 //in ra các thông tin liên quan đến tam giác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 </a:t>
            </a:r>
            <a:r>
              <a:rPr lang="en-US" sz="2400" b="0" i="1">
                <a:solidFill>
                  <a:srgbClr val="000000"/>
                </a:solidFill>
              </a:rPr>
              <a:t>//cho biết loại tam giác: 1-d,2-vc,3-c,4-v,5-t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 //tính diện tích của tam giác</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997988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3.1 Từ khóa private và public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381000" y="1600200"/>
            <a:ext cx="8305800" cy="4648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rgbClr val="000000"/>
                </a:solidFill>
              </a:rPr>
              <a:t>TamGiac</a:t>
            </a:r>
            <a:r>
              <a:rPr lang="en-US" sz="2400" b="0">
                <a:solidFill>
                  <a:srgbClr val="000000"/>
                </a:solidFill>
              </a:rPr>
              <a:t>{</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 </a:t>
            </a:r>
            <a:r>
              <a:rPr lang="en-US" sz="2400" b="0" i="1">
                <a:solidFill>
                  <a:srgbClr val="000000"/>
                </a:solidFill>
              </a:rPr>
              <a:t>//độ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 </a:t>
            </a:r>
            <a:r>
              <a:rPr lang="en-US" sz="2400" b="0" i="1">
                <a:solidFill>
                  <a:srgbClr val="000000"/>
                </a:solidFill>
              </a:rPr>
              <a:t>//cho biết loại tam giác: 1-d,2-vc,3-c,4-v,5-t</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 </a:t>
            </a:r>
            <a:r>
              <a:rPr lang="en-US" sz="2400" b="0" i="1">
                <a:solidFill>
                  <a:srgbClr val="000000"/>
                </a:solidFill>
              </a:rPr>
              <a:t>//tính diện tích của tam giác</a:t>
            </a:r>
          </a:p>
          <a:p>
            <a:pPr marL="533400" indent="-533400">
              <a:lnSpc>
                <a:spcPct val="120000"/>
              </a:lnSpc>
              <a:spcBef>
                <a:spcPct val="20000"/>
              </a:spcBef>
              <a:buFont typeface="Wingdings" pitchFamily="2" charset="2"/>
              <a:buNone/>
            </a:pPr>
            <a:r>
              <a:rPr lang="en-US" sz="2400" b="0">
                <a:solidFill>
                  <a:srgbClr val="FF0000"/>
                </a:solidFill>
              </a:rPr>
              <a:t>  public: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 </a:t>
            </a:r>
            <a:r>
              <a:rPr lang="en-US" sz="2400" b="0" i="1">
                <a:solidFill>
                  <a:srgbClr val="000000"/>
                </a:solidFill>
              </a:rPr>
              <a:t>//nhập vào 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 </a:t>
            </a:r>
            <a:r>
              <a:rPr lang="en-US" sz="2400" b="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192628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a:t>
            </a:r>
          </a:p>
        </p:txBody>
      </p:sp>
      <p:sp>
        <p:nvSpPr>
          <p:cNvPr id="3" name="Content Placeholder 2"/>
          <p:cNvSpPr>
            <a:spLocks noGrp="1"/>
          </p:cNvSpPr>
          <p:nvPr>
            <p:ph idx="1"/>
          </p:nvPr>
        </p:nvSpPr>
        <p:spPr>
          <a:xfrm>
            <a:off x="228600" y="1600200"/>
            <a:ext cx="8534400" cy="4953000"/>
          </a:xfrm>
        </p:spPr>
        <p:txBody>
          <a:bodyPr>
            <a:normAutofit fontScale="77500" lnSpcReduction="20000"/>
          </a:bodyPr>
          <a:lstStyle/>
          <a:p>
            <a:pPr marL="395288" indent="-395288" algn="just">
              <a:lnSpc>
                <a:spcPct val="120000"/>
              </a:lnSpc>
              <a:buFont typeface="+mj-lt"/>
              <a:buAutoNum type="arabicParenR"/>
            </a:pPr>
            <a:r>
              <a:rPr lang="en-US" sz="2800" b="1">
                <a:latin typeface="Arial" pitchFamily="34" charset="0"/>
                <a:cs typeface="Arial" pitchFamily="34" charset="0"/>
              </a:rPr>
              <a:t>Dữ liệu tĩnh: </a:t>
            </a:r>
            <a:r>
              <a:rPr lang="en-US" sz="2800">
                <a:latin typeface="Arial" pitchFamily="34" charset="0"/>
                <a:cs typeface="Arial" pitchFamily="34" charset="0"/>
              </a:rPr>
              <a:t>các thuộc tính của lớp được khai báo bằng từ khóa </a:t>
            </a:r>
            <a:r>
              <a:rPr lang="en-US" sz="2800">
                <a:solidFill>
                  <a:srgbClr val="0000FF"/>
                </a:solidFill>
                <a:latin typeface="Arial" pitchFamily="34" charset="0"/>
                <a:cs typeface="Arial" pitchFamily="34" charset="0"/>
              </a:rPr>
              <a:t>static</a:t>
            </a:r>
            <a:r>
              <a:rPr lang="en-US" sz="2800">
                <a:latin typeface="Arial" pitchFamily="34" charset="0"/>
                <a:cs typeface="Arial" pitchFamily="34" charset="0"/>
              </a:rPr>
              <a:t> gọi là dữ liệu tĩnh. </a:t>
            </a:r>
          </a:p>
          <a:p>
            <a:pPr marL="0" indent="396875" algn="just">
              <a:lnSpc>
                <a:spcPct val="120000"/>
              </a:lnSpc>
              <a:buNone/>
            </a:pPr>
            <a:r>
              <a:rPr lang="en-US" sz="2800">
                <a:latin typeface="Arial" pitchFamily="34" charset="0"/>
                <a:cs typeface="Arial" pitchFamily="34" charset="0"/>
              </a:rPr>
              <a:t>Dữ liệu tĩnh là dữ liệu dùng chung cho mọi thể hiện của lớp.</a:t>
            </a:r>
          </a:p>
          <a:p>
            <a:pPr marL="0" indent="0" algn="just">
              <a:lnSpc>
                <a:spcPct val="120000"/>
              </a:lnSpc>
              <a:buNone/>
            </a:pPr>
            <a:r>
              <a:rPr lang="en-US" sz="2800">
                <a:latin typeface="Arial" pitchFamily="34" charset="0"/>
                <a:cs typeface="Arial" pitchFamily="34" charset="0"/>
              </a:rPr>
              <a:t>	</a:t>
            </a:r>
            <a:r>
              <a:rPr lang="en-US" sz="2800" b="1">
                <a:latin typeface="Arial" pitchFamily="34" charset="0"/>
                <a:cs typeface="Arial" pitchFamily="34" charset="0"/>
              </a:rPr>
              <a:t>Ví dụ:</a:t>
            </a:r>
            <a:r>
              <a:rPr lang="en-US" sz="2800">
                <a:latin typeface="Arial" pitchFamily="34" charset="0"/>
                <a:cs typeface="Arial" pitchFamily="34" charset="0"/>
              </a:rPr>
              <a:t> class A{</a:t>
            </a:r>
          </a:p>
          <a:p>
            <a:pPr marL="0" indent="0" algn="just">
              <a:lnSpc>
                <a:spcPct val="120000"/>
              </a:lnSpc>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private:</a:t>
            </a:r>
          </a:p>
          <a:p>
            <a:pPr marL="0" indent="0" algn="just">
              <a:lnSpc>
                <a:spcPct val="120000"/>
              </a:lnSpc>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static</a:t>
            </a:r>
            <a:r>
              <a:rPr lang="en-US" sz="2800">
                <a:latin typeface="Arial" pitchFamily="34" charset="0"/>
                <a:cs typeface="Arial" pitchFamily="34" charset="0"/>
              </a:rPr>
              <a:t> int st;</a:t>
            </a:r>
          </a:p>
          <a:p>
            <a:pPr marL="0" indent="0" algn="just">
              <a:lnSpc>
                <a:spcPct val="120000"/>
              </a:lnSpc>
              <a:buNone/>
            </a:pPr>
            <a:r>
              <a:rPr lang="en-US" sz="2800">
                <a:latin typeface="Arial" pitchFamily="34" charset="0"/>
                <a:cs typeface="Arial" pitchFamily="34" charset="0"/>
              </a:rPr>
              <a:t>				int x;</a:t>
            </a:r>
          </a:p>
          <a:p>
            <a:pPr marL="0" indent="0" algn="just">
              <a:lnSpc>
                <a:spcPct val="120000"/>
              </a:lnSpc>
              <a:buNone/>
            </a:pPr>
            <a:r>
              <a:rPr lang="en-US" sz="2800">
                <a:latin typeface="Arial" pitchFamily="34" charset="0"/>
                <a:cs typeface="Arial" pitchFamily="34" charset="0"/>
              </a:rPr>
              <a:t>		};</a:t>
            </a:r>
          </a:p>
          <a:p>
            <a:pPr marL="0" indent="0" algn="just">
              <a:lnSpc>
                <a:spcPct val="120000"/>
              </a:lnSpc>
              <a:buNone/>
            </a:pPr>
            <a:r>
              <a:rPr lang="en-US" sz="2800">
                <a:solidFill>
                  <a:srgbClr val="FF0000"/>
                </a:solidFill>
                <a:latin typeface="Arial" pitchFamily="34" charset="0"/>
                <a:cs typeface="Arial" pitchFamily="34" charset="0"/>
              </a:rPr>
              <a:t>		int A::st = 1; </a:t>
            </a:r>
          </a:p>
          <a:p>
            <a:pPr marL="403225" indent="0" algn="just">
              <a:lnSpc>
                <a:spcPct val="120000"/>
              </a:lnSpc>
              <a:buNone/>
            </a:pPr>
            <a:r>
              <a:rPr lang="en-US" sz="2800">
                <a:solidFill>
                  <a:schemeClr val="tx1">
                    <a:lumMod val="95000"/>
                    <a:lumOff val="5000"/>
                  </a:schemeClr>
                </a:solidFill>
                <a:latin typeface="Arial" pitchFamily="34" charset="0"/>
                <a:cs typeface="Arial" pitchFamily="34" charset="0"/>
              </a:rPr>
              <a:t>Dữ liệu tĩnh </a:t>
            </a:r>
            <a:r>
              <a:rPr lang="en-US" sz="2800" u="sng">
                <a:solidFill>
                  <a:schemeClr val="tx1">
                    <a:lumMod val="95000"/>
                    <a:lumOff val="5000"/>
                  </a:schemeClr>
                </a:solidFill>
                <a:latin typeface="Arial" pitchFamily="34" charset="0"/>
                <a:cs typeface="Arial" pitchFamily="34" charset="0"/>
              </a:rPr>
              <a:t>phải được khởi gán giá trị ban đầu</a:t>
            </a:r>
            <a:r>
              <a:rPr lang="en-US" sz="2800">
                <a:solidFill>
                  <a:schemeClr val="tx1">
                    <a:lumMod val="95000"/>
                    <a:lumOff val="5000"/>
                  </a:schemeClr>
                </a:solidFill>
                <a:latin typeface="Arial" pitchFamily="34" charset="0"/>
                <a:cs typeface="Arial" pitchFamily="34" charset="0"/>
              </a:rPr>
              <a:t> bằng một </a:t>
            </a:r>
            <a:r>
              <a:rPr lang="en-US" sz="2800" b="1" u="sng">
                <a:solidFill>
                  <a:schemeClr val="tx1">
                    <a:lumMod val="95000"/>
                    <a:lumOff val="5000"/>
                  </a:schemeClr>
                </a:solidFill>
                <a:latin typeface="Arial" pitchFamily="34" charset="0"/>
                <a:cs typeface="Arial" pitchFamily="34" charset="0"/>
              </a:rPr>
              <a:t>câu lệnh khai báo </a:t>
            </a:r>
            <a:r>
              <a:rPr lang="en-US" sz="2800" u="sng">
                <a:solidFill>
                  <a:schemeClr val="tx1">
                    <a:lumMod val="95000"/>
                    <a:lumOff val="5000"/>
                  </a:schemeClr>
                </a:solidFill>
                <a:latin typeface="Arial" pitchFamily="34" charset="0"/>
                <a:cs typeface="Arial" pitchFamily="34" charset="0"/>
              </a:rPr>
              <a:t>đặt ngay sau định nghĩa của lớp</a:t>
            </a:r>
            <a:r>
              <a:rPr lang="en-US" sz="2800">
                <a:solidFill>
                  <a:schemeClr val="tx1">
                    <a:lumMod val="95000"/>
                    <a:lumOff val="5000"/>
                  </a:schemeClr>
                </a:solidFill>
                <a:latin typeface="Arial" pitchFamily="34" charset="0"/>
                <a:cs typeface="Arial" pitchFamily="34" charset="0"/>
              </a:rPr>
              <a:t> mà nó thuộc về </a:t>
            </a:r>
            <a:r>
              <a:rPr lang="en-US" sz="2800">
                <a:solidFill>
                  <a:srgbClr val="FF0000"/>
                </a:solidFill>
                <a:latin typeface="Arial" pitchFamily="34" charset="0"/>
                <a:cs typeface="Arial" pitchFamily="34" charset="0"/>
              </a:rPr>
              <a:t>(bên ngoài tất cả các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996869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(tt)</a:t>
            </a:r>
          </a:p>
        </p:txBody>
      </p:sp>
      <p:sp>
        <p:nvSpPr>
          <p:cNvPr id="3" name="Content Placeholder 2"/>
          <p:cNvSpPr>
            <a:spLocks noGrp="1"/>
          </p:cNvSpPr>
          <p:nvPr>
            <p:ph idx="1"/>
          </p:nvPr>
        </p:nvSpPr>
        <p:spPr>
          <a:xfrm>
            <a:off x="304800" y="1447800"/>
            <a:ext cx="8382000" cy="5105400"/>
          </a:xfrm>
        </p:spPr>
        <p:txBody>
          <a:bodyPr>
            <a:noAutofit/>
          </a:bodyPr>
          <a:lstStyle/>
          <a:p>
            <a:pPr marL="0" indent="0" algn="just">
              <a:lnSpc>
                <a:spcPct val="120000"/>
              </a:lnSpc>
              <a:buNone/>
            </a:pPr>
            <a:r>
              <a:rPr lang="en-US" sz="2600" b="1" u="sng">
                <a:latin typeface="Arial" pitchFamily="34" charset="0"/>
                <a:cs typeface="Arial" pitchFamily="34" charset="0"/>
              </a:rPr>
              <a:t>Lưu ý:</a:t>
            </a:r>
          </a:p>
          <a:p>
            <a:pPr marL="0" indent="0" algn="just">
              <a:lnSpc>
                <a:spcPct val="120000"/>
              </a:lnSpc>
              <a:buNone/>
            </a:pPr>
            <a:r>
              <a:rPr lang="en-US" sz="2600">
                <a:latin typeface="Arial" pitchFamily="34" charset="0"/>
                <a:cs typeface="Arial" pitchFamily="34" charset="0"/>
              </a:rPr>
              <a:t>Dữ liệu tĩnh </a:t>
            </a:r>
            <a:r>
              <a:rPr lang="en-US" sz="2600" u="sng">
                <a:latin typeface="Arial" pitchFamily="34" charset="0"/>
                <a:cs typeface="Arial" pitchFamily="34" charset="0"/>
              </a:rPr>
              <a:t>được cấp phát một vùng nhớ cố định</a:t>
            </a:r>
            <a:r>
              <a:rPr lang="en-US" sz="2600">
                <a:latin typeface="Arial" pitchFamily="34" charset="0"/>
                <a:cs typeface="Arial" pitchFamily="34" charset="0"/>
              </a:rPr>
              <a:t>, nó tồn tại ngay cả khi lớp chưa có một đối tượng nào. </a:t>
            </a:r>
          </a:p>
          <a:p>
            <a:pPr marL="0" indent="0" algn="just">
              <a:lnSpc>
                <a:spcPct val="120000"/>
              </a:lnSpc>
              <a:buNone/>
            </a:pPr>
            <a:r>
              <a:rPr lang="en-US" sz="2600">
                <a:latin typeface="Arial" pitchFamily="34" charset="0"/>
                <a:cs typeface="Arial" pitchFamily="34" charset="0"/>
              </a:rPr>
              <a:t>=&gt; </a:t>
            </a:r>
            <a:r>
              <a:rPr lang="en-US" sz="2600" u="sng">
                <a:latin typeface="Arial" pitchFamily="34" charset="0"/>
                <a:cs typeface="Arial" pitchFamily="34" charset="0"/>
              </a:rPr>
              <a:t>Dữ liệu tĩnh là dữ liệu chung cho cả lớp</a:t>
            </a:r>
            <a:r>
              <a:rPr lang="en-US" sz="2600">
                <a:latin typeface="Arial" pitchFamily="34" charset="0"/>
                <a:cs typeface="Arial" pitchFamily="34" charset="0"/>
              </a:rPr>
              <a:t>, nó không phải của riêng mỗi đối tượng.</a:t>
            </a:r>
          </a:p>
          <a:p>
            <a:pPr marL="0" indent="0" algn="just">
              <a:lnSpc>
                <a:spcPct val="120000"/>
              </a:lnSpc>
              <a:buNone/>
            </a:pPr>
            <a:r>
              <a:rPr lang="en-US" sz="2600" b="1">
                <a:solidFill>
                  <a:schemeClr val="tx1">
                    <a:lumMod val="95000"/>
                    <a:lumOff val="5000"/>
                  </a:schemeClr>
                </a:solidFill>
                <a:latin typeface="Arial" pitchFamily="34" charset="0"/>
                <a:cs typeface="Arial" pitchFamily="34" charset="0"/>
              </a:rPr>
              <a:t>Ví dụ: </a:t>
            </a:r>
            <a:r>
              <a:rPr lang="en-US" sz="2600">
                <a:solidFill>
                  <a:schemeClr val="tx1">
                    <a:lumMod val="95000"/>
                    <a:lumOff val="5000"/>
                  </a:schemeClr>
                </a:solidFill>
                <a:latin typeface="Arial" pitchFamily="34" charset="0"/>
                <a:cs typeface="Arial" pitchFamily="34" charset="0"/>
              </a:rPr>
              <a:t>Khai báo 2 đối tượng </a:t>
            </a:r>
            <a:r>
              <a:rPr lang="en-US" sz="2600" b="1">
                <a:solidFill>
                  <a:schemeClr val="tx1">
                    <a:lumMod val="95000"/>
                    <a:lumOff val="5000"/>
                  </a:schemeClr>
                </a:solidFill>
                <a:latin typeface="Arial" pitchFamily="34" charset="0"/>
                <a:cs typeface="Arial" pitchFamily="34" charset="0"/>
              </a:rPr>
              <a:t>u, v</a:t>
            </a:r>
            <a:r>
              <a:rPr lang="en-US" sz="2600">
                <a:solidFill>
                  <a:schemeClr val="tx1">
                    <a:lumMod val="95000"/>
                    <a:lumOff val="5000"/>
                  </a:schemeClr>
                </a:solidFill>
                <a:latin typeface="Arial" pitchFamily="34" charset="0"/>
                <a:cs typeface="Arial" pitchFamily="34" charset="0"/>
              </a:rPr>
              <a:t> thuộc lớp </a:t>
            </a:r>
            <a:r>
              <a:rPr lang="en-US" sz="2600" b="1">
                <a:solidFill>
                  <a:schemeClr val="tx1">
                    <a:lumMod val="95000"/>
                    <a:lumOff val="5000"/>
                  </a:schemeClr>
                </a:solidFill>
                <a:latin typeface="Arial" pitchFamily="34" charset="0"/>
                <a:cs typeface="Arial" pitchFamily="34" charset="0"/>
              </a:rPr>
              <a:t>A</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A u,v;</a:t>
            </a:r>
            <a:r>
              <a:rPr lang="en-US" sz="2600">
                <a:solidFill>
                  <a:schemeClr val="tx1">
                    <a:lumMod val="95000"/>
                    <a:lumOff val="5000"/>
                  </a:schemeClr>
                </a:solidFill>
                <a:latin typeface="Arial" pitchFamily="34" charset="0"/>
                <a:cs typeface="Arial" pitchFamily="34" charset="0"/>
              </a:rPr>
              <a:t> Khi đó: + </a:t>
            </a:r>
            <a:r>
              <a:rPr lang="en-US" sz="2600" b="1">
                <a:solidFill>
                  <a:schemeClr val="tx1">
                    <a:lumMod val="95000"/>
                    <a:lumOff val="5000"/>
                  </a:schemeClr>
                </a:solidFill>
                <a:latin typeface="Arial" pitchFamily="34" charset="0"/>
                <a:cs typeface="Arial" pitchFamily="34" charset="0"/>
              </a:rPr>
              <a:t>u.x và v.x</a:t>
            </a:r>
            <a:r>
              <a:rPr lang="en-US" sz="2600">
                <a:solidFill>
                  <a:schemeClr val="tx1">
                    <a:lumMod val="95000"/>
                    <a:lumOff val="5000"/>
                  </a:schemeClr>
                </a:solidFill>
                <a:latin typeface="Arial" pitchFamily="34" charset="0"/>
                <a:cs typeface="Arial" pitchFamily="34" charset="0"/>
              </a:rPr>
              <a:t> -&gt; có hai vùng nhớ khác nhau</a:t>
            </a:r>
          </a:p>
          <a:p>
            <a:pPr marL="0" indent="0" algn="just">
              <a:lnSpc>
                <a:spcPct val="120000"/>
              </a:lnSpc>
              <a:buNone/>
            </a:pPr>
            <a:r>
              <a:rPr lang="en-US" sz="2600">
                <a:solidFill>
                  <a:schemeClr val="tx1">
                    <a:lumMod val="95000"/>
                    <a:lumOff val="5000"/>
                  </a:schemeClr>
                </a:solidFill>
                <a:latin typeface="Arial" pitchFamily="34" charset="0"/>
                <a:cs typeface="Arial" pitchFamily="34" charset="0"/>
              </a:rPr>
              <a:t>	  + </a:t>
            </a:r>
            <a:r>
              <a:rPr lang="en-US" sz="2600" b="1">
                <a:solidFill>
                  <a:schemeClr val="tx1">
                    <a:lumMod val="95000"/>
                    <a:lumOff val="5000"/>
                  </a:schemeClr>
                </a:solidFill>
                <a:latin typeface="Arial" pitchFamily="34" charset="0"/>
                <a:cs typeface="Arial" pitchFamily="34" charset="0"/>
              </a:rPr>
              <a:t>u.st và v.st</a:t>
            </a:r>
            <a:r>
              <a:rPr lang="en-US" sz="2600">
                <a:solidFill>
                  <a:schemeClr val="tx1">
                    <a:lumMod val="95000"/>
                    <a:lumOff val="5000"/>
                  </a:schemeClr>
                </a:solidFill>
                <a:latin typeface="Arial" pitchFamily="34" charset="0"/>
                <a:cs typeface="Arial" pitchFamily="34" charset="0"/>
              </a:rPr>
              <a:t> -&gt; cùng chỉ đến 1 vùng nhớ được cấp phát cho dữ liệu tĩnh </a:t>
            </a:r>
            <a:r>
              <a:rPr lang="en-US" sz="2600" b="1">
                <a:solidFill>
                  <a:schemeClr val="tx1">
                    <a:lumMod val="95000"/>
                    <a:lumOff val="5000"/>
                  </a:schemeClr>
                </a:solidFill>
                <a:latin typeface="Arial" pitchFamily="34" charset="0"/>
                <a:cs typeface="Arial" pitchFamily="34" charset="0"/>
              </a:rPr>
              <a:t>st</a:t>
            </a:r>
            <a:r>
              <a:rPr lang="en-US" sz="2600">
                <a:solidFill>
                  <a:schemeClr val="tx1">
                    <a:lumMod val="95000"/>
                    <a:lumOff val="5000"/>
                  </a:schemeClr>
                </a:solidFill>
                <a:latin typeface="Arial" pitchFamily="34" charset="0"/>
                <a:cs typeface="Arial" pitchFamily="34" charset="0"/>
              </a:rPr>
              <a:t> (ngay cả khi </a:t>
            </a:r>
            <a:r>
              <a:rPr lang="en-US" sz="2600" b="1">
                <a:solidFill>
                  <a:schemeClr val="tx1">
                    <a:lumMod val="95000"/>
                    <a:lumOff val="5000"/>
                  </a:schemeClr>
                </a:solidFill>
                <a:latin typeface="Arial" pitchFamily="34" charset="0"/>
                <a:cs typeface="Arial" pitchFamily="34" charset="0"/>
              </a:rPr>
              <a:t>u và v</a:t>
            </a:r>
            <a:r>
              <a:rPr lang="en-US" sz="2600">
                <a:solidFill>
                  <a:schemeClr val="tx1">
                    <a:lumMod val="95000"/>
                    <a:lumOff val="5000"/>
                  </a:schemeClr>
                </a:solidFill>
                <a:latin typeface="Arial" pitchFamily="34" charset="0"/>
                <a:cs typeface="Arial" pitchFamily="34" charset="0"/>
              </a:rPr>
              <a:t> chưa được khai báo).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344035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a:t>
            </a:r>
          </a:p>
        </p:txBody>
      </p:sp>
      <p:sp>
        <p:nvSpPr>
          <p:cNvPr id="3" name="Content Placeholder 2"/>
          <p:cNvSpPr>
            <a:spLocks noGrp="1"/>
          </p:cNvSpPr>
          <p:nvPr>
            <p:ph idx="1"/>
          </p:nvPr>
        </p:nvSpPr>
        <p:spPr>
          <a:xfrm>
            <a:off x="152400" y="1676400"/>
            <a:ext cx="8763000" cy="4800600"/>
          </a:xfrm>
        </p:spPr>
        <p:txBody>
          <a:bodyPr>
            <a:normAutofit/>
          </a:bodyPr>
          <a:lstStyle/>
          <a:p>
            <a:pPr marL="401638" indent="-401638" algn="just">
              <a:lnSpc>
                <a:spcPct val="120000"/>
              </a:lnSpc>
              <a:buFont typeface="+mj-lt"/>
              <a:buAutoNum type="arabicParenR" startAt="2"/>
            </a:pPr>
            <a:r>
              <a:rPr lang="en-US" sz="2800" b="1">
                <a:latin typeface="Arial" pitchFamily="34" charset="0"/>
                <a:cs typeface="Arial" pitchFamily="34" charset="0"/>
              </a:rPr>
              <a:t>Phương thức tĩnh: </a:t>
            </a:r>
            <a:endParaRPr lang="en-US" sz="2800">
              <a:latin typeface="Arial" pitchFamily="34" charset="0"/>
              <a:cs typeface="Arial" pitchFamily="34" charset="0"/>
            </a:endParaRPr>
          </a:p>
          <a:p>
            <a:pPr marL="577850" indent="-349250" algn="just">
              <a:lnSpc>
                <a:spcPct val="120000"/>
              </a:lnSpc>
              <a:buFontTx/>
              <a:buChar char="-"/>
            </a:pPr>
            <a:r>
              <a:rPr lang="en-US" sz="2800">
                <a:solidFill>
                  <a:schemeClr val="tx1">
                    <a:lumMod val="95000"/>
                    <a:lumOff val="5000"/>
                  </a:schemeClr>
                </a:solidFill>
                <a:latin typeface="Arial" pitchFamily="34" charset="0"/>
                <a:cs typeface="Arial" pitchFamily="34" charset="0"/>
              </a:rPr>
              <a:t>Nếu phương thức được cài đặt bên trong định nghĩa lớp thì thêm từ khóa </a:t>
            </a:r>
            <a:r>
              <a:rPr lang="en-US" sz="2800">
                <a:solidFill>
                  <a:srgbClr val="0000FF"/>
                </a:solidFill>
                <a:latin typeface="Arial" pitchFamily="34" charset="0"/>
                <a:cs typeface="Arial" pitchFamily="34" charset="0"/>
              </a:rPr>
              <a:t>static</a:t>
            </a:r>
            <a:r>
              <a:rPr lang="en-US" sz="2800">
                <a:solidFill>
                  <a:schemeClr val="tx1">
                    <a:lumMod val="95000"/>
                    <a:lumOff val="5000"/>
                  </a:schemeClr>
                </a:solidFill>
                <a:latin typeface="Arial" pitchFamily="34" charset="0"/>
                <a:cs typeface="Arial" pitchFamily="34" charset="0"/>
              </a:rPr>
              <a:t> </a:t>
            </a:r>
            <a:r>
              <a:rPr lang="en-US" sz="2800" u="sng">
                <a:solidFill>
                  <a:schemeClr val="tx1">
                    <a:lumMod val="95000"/>
                    <a:lumOff val="5000"/>
                  </a:schemeClr>
                </a:solidFill>
                <a:latin typeface="Arial" pitchFamily="34" charset="0"/>
                <a:cs typeface="Arial" pitchFamily="34" charset="0"/>
              </a:rPr>
              <a:t>trước định nghĩa phương thức</a:t>
            </a:r>
            <a:r>
              <a:rPr lang="en-US" sz="2800">
                <a:solidFill>
                  <a:schemeClr val="tx1">
                    <a:lumMod val="95000"/>
                    <a:lumOff val="5000"/>
                  </a:schemeClr>
                </a:solidFill>
                <a:latin typeface="Arial" pitchFamily="34" charset="0"/>
                <a:cs typeface="Arial" pitchFamily="34" charset="0"/>
              </a:rPr>
              <a:t>.</a:t>
            </a:r>
          </a:p>
          <a:p>
            <a:pPr marL="577850" indent="-349250" algn="just">
              <a:lnSpc>
                <a:spcPct val="120000"/>
              </a:lnSpc>
              <a:buFontTx/>
              <a:buChar char="-"/>
            </a:pPr>
            <a:r>
              <a:rPr lang="en-US" sz="2800">
                <a:solidFill>
                  <a:schemeClr val="tx1">
                    <a:lumMod val="95000"/>
                    <a:lumOff val="5000"/>
                  </a:schemeClr>
                </a:solidFill>
                <a:latin typeface="Arial" pitchFamily="34" charset="0"/>
                <a:cs typeface="Arial" pitchFamily="34" charset="0"/>
              </a:rPr>
              <a:t>Nếu phương thức được cài đặt bên ngoài định nghĩa lớp thì </a:t>
            </a:r>
            <a:r>
              <a:rPr lang="en-US" sz="2800" u="sng">
                <a:latin typeface="Arial" pitchFamily="34" charset="0"/>
                <a:cs typeface="Arial" pitchFamily="34" charset="0"/>
              </a:rPr>
              <a:t>chỉ thêm từ khóa </a:t>
            </a:r>
            <a:r>
              <a:rPr lang="en-US" sz="2800" u="sng">
                <a:solidFill>
                  <a:srgbClr val="0000FF"/>
                </a:solidFill>
                <a:latin typeface="Arial" pitchFamily="34" charset="0"/>
                <a:cs typeface="Arial" pitchFamily="34" charset="0"/>
              </a:rPr>
              <a:t>static</a:t>
            </a:r>
            <a:r>
              <a:rPr lang="en-US" sz="2800" u="sng">
                <a:solidFill>
                  <a:schemeClr val="tx1">
                    <a:lumMod val="95000"/>
                    <a:lumOff val="5000"/>
                  </a:schemeClr>
                </a:solidFill>
                <a:latin typeface="Arial" pitchFamily="34" charset="0"/>
                <a:cs typeface="Arial" pitchFamily="34" charset="0"/>
              </a:rPr>
              <a:t> trước prototype của phương thức</a:t>
            </a:r>
            <a:r>
              <a:rPr lang="en-US" sz="2800">
                <a:solidFill>
                  <a:schemeClr val="tx1">
                    <a:lumMod val="95000"/>
                    <a:lumOff val="5000"/>
                  </a:schemeClr>
                </a:solidFill>
                <a:latin typeface="Arial" pitchFamily="34" charset="0"/>
                <a:cs typeface="Arial" pitchFamily="34" charset="0"/>
              </a:rPr>
              <a:t> (trong định nghĩa lớp).</a:t>
            </a:r>
          </a:p>
          <a:p>
            <a:pPr marL="395288" indent="0" algn="just">
              <a:lnSpc>
                <a:spcPct val="120000"/>
              </a:lnSpc>
              <a:buNone/>
            </a:pPr>
            <a:r>
              <a:rPr lang="en-US" sz="2800" b="1">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659359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(tt)</a:t>
            </a:r>
          </a:p>
        </p:txBody>
      </p:sp>
      <p:sp>
        <p:nvSpPr>
          <p:cNvPr id="3" name="Content Placeholder 2"/>
          <p:cNvSpPr>
            <a:spLocks noGrp="1"/>
          </p:cNvSpPr>
          <p:nvPr>
            <p:ph idx="1"/>
          </p:nvPr>
        </p:nvSpPr>
        <p:spPr>
          <a:xfrm>
            <a:off x="304800" y="1524000"/>
            <a:ext cx="8382000" cy="4953000"/>
          </a:xfrm>
        </p:spPr>
        <p:txBody>
          <a:bodyPr>
            <a:noAutofit/>
          </a:bodyPr>
          <a:lstStyle/>
          <a:p>
            <a:pPr marL="0" indent="0" algn="just">
              <a:lnSpc>
                <a:spcPct val="120000"/>
              </a:lnSpc>
              <a:buNone/>
            </a:pPr>
            <a:r>
              <a:rPr lang="en-US" sz="2600" b="1" u="sng">
                <a:latin typeface="Arial" pitchFamily="34" charset="0"/>
                <a:cs typeface="Arial" pitchFamily="34" charset="0"/>
              </a:rPr>
              <a:t>Lưu ý:</a:t>
            </a:r>
          </a:p>
          <a:p>
            <a:pPr algn="just">
              <a:lnSpc>
                <a:spcPct val="120000"/>
              </a:lnSpc>
              <a:buFontTx/>
              <a:buChar char="-"/>
            </a:pPr>
            <a:r>
              <a:rPr lang="en-US" sz="2600">
                <a:solidFill>
                  <a:schemeClr val="tx1">
                    <a:lumMod val="95000"/>
                    <a:lumOff val="5000"/>
                  </a:schemeClr>
                </a:solidFill>
                <a:latin typeface="Arial" pitchFamily="34" charset="0"/>
                <a:cs typeface="Arial" pitchFamily="34" charset="0"/>
              </a:rPr>
              <a:t>Phương thức tĩnh không có đối ngầm định xác định bởi con trỏ this, nó không gắn với một đối tượng cụ thể nào của lớp, khi đó để gọi tới phương thức tĩnh có thể dùng cách gọi thông qua tên lớp mà không cần dùng bất cứ đối tượng nào.</a:t>
            </a:r>
          </a:p>
          <a:p>
            <a:pPr marL="0" indent="344488" algn="just">
              <a:lnSpc>
                <a:spcPct val="120000"/>
              </a:lnSpc>
              <a:buNone/>
            </a:pPr>
            <a:r>
              <a:rPr lang="en-US" sz="2600" b="1">
                <a:solidFill>
                  <a:schemeClr val="tx1">
                    <a:lumMod val="95000"/>
                    <a:lumOff val="5000"/>
                  </a:schemeClr>
                </a:solidFill>
                <a:latin typeface="Arial" pitchFamily="34" charset="0"/>
                <a:cs typeface="Arial" pitchFamily="34" charset="0"/>
              </a:rPr>
              <a:t>Tên_Lớp::Tên_Phương_Thức_Tĩnh(ds đối);</a:t>
            </a:r>
            <a:endParaRPr lang="en-US" sz="2600">
              <a:solidFill>
                <a:schemeClr val="tx1">
                  <a:lumMod val="95000"/>
                  <a:lumOff val="5000"/>
                </a:schemeClr>
              </a:solidFill>
              <a:latin typeface="Arial" pitchFamily="34" charset="0"/>
              <a:cs typeface="Arial" pitchFamily="34" charset="0"/>
            </a:endParaRPr>
          </a:p>
          <a:p>
            <a:pPr algn="just">
              <a:lnSpc>
                <a:spcPct val="120000"/>
              </a:lnSpc>
              <a:buFontTx/>
              <a:buChar char="-"/>
            </a:pPr>
            <a:r>
              <a:rPr lang="en-US" sz="2600">
                <a:solidFill>
                  <a:schemeClr val="tx1">
                    <a:lumMod val="95000"/>
                    <a:lumOff val="5000"/>
                  </a:schemeClr>
                </a:solidFill>
                <a:latin typeface="Arial" pitchFamily="34" charset="0"/>
                <a:cs typeface="Arial" pitchFamily="34" charset="0"/>
              </a:rPr>
              <a:t>Vì phương thức tĩnh là hàm thành phần của lớp nên nó có thể truy nhập tới các thành phần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85513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4"/>
          <p:cNvSpPr>
            <a:spLocks noChangeArrowheads="1"/>
          </p:cNvSpPr>
          <p:nvPr/>
        </p:nvSpPr>
        <p:spPr bwMode="auto">
          <a:xfrm>
            <a:off x="381000" y="1447800"/>
            <a:ext cx="41910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800">
                <a:solidFill>
                  <a:srgbClr val="0000FF"/>
                </a:solidFill>
                <a:latin typeface="Palatino Linotype" pitchFamily="18" charset="0"/>
                <a:ea typeface="新細明體" pitchFamily="18" charset="-120"/>
              </a:rPr>
              <a:t>class </a:t>
            </a:r>
            <a:r>
              <a:rPr lang="en-US" altLang="zh-TW" sz="2800">
                <a:solidFill>
                  <a:schemeClr val="tx1"/>
                </a:solidFill>
                <a:latin typeface="Palatino Linotype" pitchFamily="18" charset="0"/>
                <a:ea typeface="新細明體" pitchFamily="18" charset="-120"/>
              </a:rPr>
              <a:t>Rectangle</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width;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length;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solidFill>
                  <a:schemeClr val="tx1"/>
                </a:solidFill>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area();</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p:txBody>
      </p:sp>
      <p:sp>
        <p:nvSpPr>
          <p:cNvPr id="9" name="Rectangle 6"/>
          <p:cNvSpPr>
            <a:spLocks noChangeArrowheads="1"/>
          </p:cNvSpPr>
          <p:nvPr/>
        </p:nvSpPr>
        <p:spPr bwMode="auto">
          <a:xfrm>
            <a:off x="5791200" y="1676400"/>
            <a:ext cx="2514600" cy="12954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8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609600" y="416329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324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897880" y="5791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4676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5684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val="42011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Khái niệm Lớp</a:t>
            </a:r>
          </a:p>
        </p:txBody>
      </p:sp>
      <p:sp>
        <p:nvSpPr>
          <p:cNvPr id="3" name="Content Placeholder 2"/>
          <p:cNvSpPr>
            <a:spLocks noGrp="1"/>
          </p:cNvSpPr>
          <p:nvPr>
            <p:ph idx="1"/>
          </p:nvPr>
        </p:nvSpPr>
        <p:spPr>
          <a:xfrm>
            <a:off x="2286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a:t>
            </a:r>
            <a:r>
              <a:rPr lang="en-US" sz="2800" b="1">
                <a:solidFill>
                  <a:schemeClr val="tx1">
                    <a:lumMod val="95000"/>
                    <a:lumOff val="5000"/>
                  </a:schemeClr>
                </a:solidFill>
                <a:latin typeface="Arial" pitchFamily="34" charset="0"/>
                <a:cs typeface="Arial" pitchFamily="34" charset="0"/>
              </a:rPr>
              <a:t>là thực thể </a:t>
            </a:r>
            <a:r>
              <a:rPr lang="en-US" sz="2800">
                <a:solidFill>
                  <a:schemeClr val="tx1">
                    <a:lumMod val="95000"/>
                    <a:lumOff val="5000"/>
                  </a:schemeClr>
                </a:solidFill>
                <a:latin typeface="Arial" pitchFamily="34" charset="0"/>
                <a:cs typeface="Arial" pitchFamily="34" charset="0"/>
              </a:rPr>
              <a:t>được xác định trong thời gian hệ thống hướng đối tượng hoạt động.</a:t>
            </a:r>
          </a:p>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được chọn sao cho nó thể hiện được </a:t>
            </a:r>
            <a:r>
              <a:rPr lang="en-US" sz="2800" b="1">
                <a:solidFill>
                  <a:schemeClr val="tx1">
                    <a:lumMod val="95000"/>
                    <a:lumOff val="5000"/>
                  </a:schemeClr>
                </a:solidFill>
                <a:latin typeface="Arial" pitchFamily="34" charset="0"/>
                <a:cs typeface="Arial" pitchFamily="34" charset="0"/>
              </a:rPr>
              <a:t>một cách gần nhất </a:t>
            </a:r>
            <a:r>
              <a:rPr lang="en-US" sz="2800">
                <a:solidFill>
                  <a:schemeClr val="tx1">
                    <a:lumMod val="95000"/>
                    <a:lumOff val="5000"/>
                  </a:schemeClr>
                </a:solidFill>
                <a:latin typeface="Arial" pitchFamily="34" charset="0"/>
                <a:cs typeface="Arial" pitchFamily="34" charset="0"/>
              </a:rPr>
              <a:t>so với những </a:t>
            </a:r>
            <a:r>
              <a:rPr lang="en-US" sz="2800" b="1">
                <a:solidFill>
                  <a:schemeClr val="tx1">
                    <a:lumMod val="95000"/>
                    <a:lumOff val="5000"/>
                  </a:schemeClr>
                </a:solidFill>
                <a:latin typeface="Arial" pitchFamily="34" charset="0"/>
                <a:cs typeface="Arial" pitchFamily="34" charset="0"/>
              </a:rPr>
              <a:t>thực thể trong thế giới thực.</a:t>
            </a:r>
          </a:p>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Lớp là một mô tả trừu tượng của </a:t>
            </a:r>
            <a:r>
              <a:rPr lang="vi-VN" sz="2800" b="1">
                <a:latin typeface="Arial" pitchFamily="34" charset="0"/>
                <a:cs typeface="Arial" pitchFamily="34" charset="0"/>
              </a:rPr>
              <a:t>nhóm các đối tượng cùng bản chất</a:t>
            </a:r>
            <a:r>
              <a:rPr lang="en-US" sz="2800">
                <a:latin typeface="Arial" pitchFamily="34" charset="0"/>
                <a:cs typeface="Arial" pitchFamily="34" charset="0"/>
              </a:rPr>
              <a:t>, là kết quả của việc khái quát hóa các thực thể.</a:t>
            </a:r>
          </a:p>
          <a:p>
            <a:pPr algn="just">
              <a:lnSpc>
                <a:spcPct val="130000"/>
              </a:lnSpc>
              <a:spcBef>
                <a:spcPts val="300"/>
              </a:spcBef>
              <a:spcAft>
                <a:spcPts val="300"/>
              </a:spcAft>
              <a:buFont typeface="Wingdings" pitchFamily="2" charset="2"/>
              <a:buChar char="v"/>
            </a:pPr>
            <a:endParaRPr lang="en-US" sz="28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2117952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2"/>
          <p:cNvSpPr>
            <a:spLocks noChangeArrowheads="1"/>
          </p:cNvSpPr>
          <p:nvPr/>
        </p:nvSpPr>
        <p:spPr bwMode="auto">
          <a:xfrm>
            <a:off x="228600" y="1676400"/>
            <a:ext cx="8686800" cy="4648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00FF"/>
                </a:solidFill>
              </a:rPr>
              <a:t>class </a:t>
            </a:r>
            <a:r>
              <a:rPr lang="en-US" sz="2400">
                <a:solidFill>
                  <a:srgbClr val="000000"/>
                </a:solidFill>
              </a:rPr>
              <a:t>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 </a:t>
            </a:r>
            <a:r>
              <a:rPr lang="en-US" sz="2400" b="0">
                <a:solidFill>
                  <a:srgbClr val="FF0303"/>
                </a:solidFill>
              </a:rPr>
              <a:t>//đếm số đối tượng MyClass</a:t>
            </a:r>
            <a:endParaRPr lang="en-US" sz="2400" b="0">
              <a:solidFill>
                <a:srgbClr val="000000"/>
              </a:solidFill>
            </a:endParaRPr>
          </a:p>
          <a:p>
            <a:pPr marL="342900" indent="-342900">
              <a:lnSpc>
                <a:spcPct val="120000"/>
              </a:lnSpc>
              <a:spcBef>
                <a:spcPct val="20000"/>
              </a:spcBef>
              <a:buFont typeface="Wingdings" pitchFamily="2" charset="2"/>
              <a:buNone/>
            </a:pPr>
            <a:r>
              <a:rPr lang="en-US" sz="2400">
                <a:solidFill>
                  <a:srgbClr val="0000FF"/>
                </a:solidFill>
              </a:rPr>
              <a:t>	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buFont typeface="Wingdings" pitchFamily="2" charset="2"/>
              <a:buNone/>
            </a:pPr>
            <a:r>
              <a:rPr lang="en-US" sz="2400">
                <a:solidFill>
                  <a:srgbClr val="000000"/>
                </a:solidFill>
              </a:rPr>
              <a:t>};</a:t>
            </a:r>
          </a:p>
          <a:p>
            <a:pPr marL="342900" indent="-342900">
              <a:lnSpc>
                <a:spcPct val="120000"/>
              </a:lnSpc>
              <a:spcBef>
                <a:spcPct val="20000"/>
              </a:spcBef>
            </a:pPr>
            <a:r>
              <a:rPr lang="en-US" sz="2400" b="1">
                <a:solidFill>
                  <a:srgbClr val="FF0303"/>
                </a:solidFill>
              </a:rPr>
              <a:t>int</a:t>
            </a:r>
            <a:r>
              <a:rPr lang="en-US" sz="2400" b="1">
                <a:solidFill>
                  <a:srgbClr val="000000"/>
                </a:solidFill>
              </a:rPr>
              <a:t> MyClass::count = 0; </a:t>
            </a:r>
            <a:r>
              <a:rPr lang="en-US" sz="2400" b="0">
                <a:solidFill>
                  <a:srgbClr val="FF0000"/>
                </a:solidFill>
              </a:rPr>
              <a:t>//phải khởi gán giá trị cho dữ liệu tĩnh</a:t>
            </a:r>
          </a:p>
          <a:p>
            <a:pPr marL="342900" indent="-342900">
              <a:lnSpc>
                <a:spcPct val="120000"/>
              </a:lnSpc>
              <a:spcBef>
                <a:spcPct val="20000"/>
              </a:spcBef>
              <a:buFont typeface="Wingdings" pitchFamily="2" charset="2"/>
              <a:buNone/>
            </a:pPr>
            <a:endParaRPr lang="en-US" sz="2400">
              <a:solidFill>
                <a:srgbClr val="000000"/>
              </a:solidFill>
            </a:endParaRPr>
          </a:p>
        </p:txBody>
      </p:sp>
    </p:spTree>
    <p:extLst>
      <p:ext uri="{BB962C8B-B14F-4D97-AF65-F5344CB8AC3E}">
        <p14:creationId xmlns:p14="http://schemas.microsoft.com/office/powerpoint/2010/main" val="347576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2"/>
          <p:cNvSpPr>
            <a:spLocks noChangeArrowheads="1"/>
          </p:cNvSpPr>
          <p:nvPr/>
        </p:nvSpPr>
        <p:spPr bwMode="auto">
          <a:xfrm>
            <a:off x="457200" y="1676400"/>
            <a:ext cx="8305800" cy="45720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“There are currently ” &lt;&lt;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2331971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2"/>
          <p:cNvSpPr>
            <a:spLocks noChangeArrowheads="1"/>
          </p:cNvSpPr>
          <p:nvPr/>
        </p:nvSpPr>
        <p:spPr bwMode="auto">
          <a:xfrm>
            <a:off x="457200" y="1600200"/>
            <a:ext cx="8305800" cy="4648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842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447800"/>
            <a:ext cx="8382000" cy="5105400"/>
          </a:xfrm>
        </p:spPr>
        <p:txBody>
          <a:bodyPr>
            <a:normAutofit fontScale="85000" lnSpcReduction="10000"/>
          </a:bodyPr>
          <a:lstStyle/>
          <a:p>
            <a:pPr algn="just">
              <a:lnSpc>
                <a:spcPct val="120000"/>
              </a:lnSpc>
              <a:buFont typeface="Wingdings" pitchFamily="2" charset="2"/>
              <a:buChar char="v"/>
            </a:pPr>
            <a:r>
              <a:rPr lang="en-US" sz="3300">
                <a:latin typeface="Arial" pitchFamily="34" charset="0"/>
                <a:cs typeface="Arial" pitchFamily="34" charset="0"/>
              </a:rPr>
              <a:t>Xét đoạn chương trình sau:</a:t>
            </a:r>
          </a:p>
          <a:p>
            <a:pPr>
              <a:buNone/>
            </a:pPr>
            <a:r>
              <a:rPr lang="en-US"/>
              <a:t>	</a:t>
            </a:r>
            <a:r>
              <a:rPr lang="en-US">
                <a:solidFill>
                  <a:srgbClr val="0000FF"/>
                </a:solidFill>
              </a:rPr>
              <a:t>#include &lt;iostream.h&gt;</a:t>
            </a:r>
          </a:p>
          <a:p>
            <a:pPr>
              <a:buNone/>
            </a:pPr>
            <a:r>
              <a:rPr lang="en-US">
                <a:solidFill>
                  <a:srgbClr val="0000FF"/>
                </a:solidFill>
              </a:rPr>
              <a:t>	void main(){</a:t>
            </a:r>
          </a:p>
          <a:p>
            <a:pPr>
              <a:buNone/>
            </a:pPr>
            <a:r>
              <a:rPr lang="en-US">
                <a:solidFill>
                  <a:srgbClr val="0000FF"/>
                </a:solidFill>
              </a:rPr>
              <a:t>	    cout &lt;&lt; "Hello, world.\n";</a:t>
            </a:r>
          </a:p>
          <a:p>
            <a:pPr>
              <a:buNone/>
            </a:pPr>
            <a:r>
              <a:rPr lang="en-US">
                <a:solidFill>
                  <a:srgbClr val="0000FF"/>
                </a:solidFill>
              </a:rPr>
              <a:t>	}</a:t>
            </a:r>
          </a:p>
          <a:p>
            <a:pPr algn="just">
              <a:lnSpc>
                <a:spcPct val="120000"/>
              </a:lnSpc>
              <a:buFont typeface="Wingdings" pitchFamily="2" charset="2"/>
              <a:buChar char="v"/>
            </a:pPr>
            <a:r>
              <a:rPr lang="en-US">
                <a:latin typeface="Arial" pitchFamily="34" charset="0"/>
                <a:cs typeface="Arial" pitchFamily="34" charset="0"/>
              </a:rPr>
              <a:t>Hãy sửa lại đoạn chương trình trên để có kết xuất:</a:t>
            </a:r>
          </a:p>
          <a:p>
            <a:pPr lvl="1">
              <a:buNone/>
            </a:pPr>
            <a:r>
              <a:rPr lang="en-US">
                <a:solidFill>
                  <a:srgbClr val="0000FF"/>
                </a:solidFill>
              </a:rPr>
              <a:t>Entering a C++ program saying...</a:t>
            </a:r>
          </a:p>
          <a:p>
            <a:pPr lvl="1">
              <a:buNone/>
            </a:pPr>
            <a:r>
              <a:rPr lang="en-US">
                <a:solidFill>
                  <a:srgbClr val="0000FF"/>
                </a:solidFill>
              </a:rPr>
              <a:t>Hello, world.</a:t>
            </a:r>
          </a:p>
          <a:p>
            <a:pPr lvl="1">
              <a:buNone/>
            </a:pPr>
            <a:r>
              <a:rPr lang="en-US">
                <a:solidFill>
                  <a:srgbClr val="0000FF"/>
                </a:solidFill>
              </a:rPr>
              <a:t>And then exitting…</a:t>
            </a:r>
          </a:p>
          <a:p>
            <a:pPr algn="just">
              <a:lnSpc>
                <a:spcPct val="120000"/>
              </a:lnSpc>
              <a:buFont typeface="Wingdings" pitchFamily="2" charset="2"/>
              <a:buChar char="v"/>
            </a:pPr>
            <a:r>
              <a:rPr lang="en-US" b="1">
                <a:latin typeface="Arial" pitchFamily="34" charset="0"/>
                <a:cs typeface="Arial" pitchFamily="34" charset="0"/>
              </a:rPr>
              <a:t>Yêu cầu: </a:t>
            </a:r>
            <a:r>
              <a:rPr lang="en-US">
                <a:latin typeface="Arial" pitchFamily="34" charset="0"/>
                <a:cs typeface="Arial" pitchFamily="34" charset="0"/>
              </a:rPr>
              <a:t>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120883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2"/>
          <p:cNvSpPr>
            <a:spLocks noChangeArrowheads="1"/>
          </p:cNvSpPr>
          <p:nvPr/>
        </p:nvSpPr>
        <p:spPr bwMode="auto">
          <a:xfrm>
            <a:off x="381000" y="1524000"/>
            <a:ext cx="8305800" cy="4953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 //đối tượng toàn cục</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4180329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Hàm thành phần của Lớp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762000" y="1600200"/>
            <a:ext cx="8153400" cy="4343400"/>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và cài đặt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Gọi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Con trỏ THIS</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Đối của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Các loại hàm thành phần </a:t>
            </a: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409594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Khai báo và cài đặt hàm thành phần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76200" y="1600200"/>
            <a:ext cx="8763000" cy="4953000"/>
          </a:xfrm>
        </p:spPr>
        <p:txBody>
          <a:bodyPr>
            <a:noAutofit/>
          </a:bodyPr>
          <a:lstStyle/>
          <a:p>
            <a:pPr marL="465138" indent="-406400" algn="just">
              <a:lnSpc>
                <a:spcPct val="130000"/>
              </a:lnSpc>
              <a:spcBef>
                <a:spcPts val="300"/>
              </a:spcBef>
              <a:spcAft>
                <a:spcPts val="300"/>
              </a:spcAft>
              <a:buFont typeface="Wingdings" panose="05000000000000000000" pitchFamily="2" charset="2"/>
              <a:buChar char="v"/>
            </a:pPr>
            <a:r>
              <a:rPr lang="en-US" sz="2500" b="1">
                <a:solidFill>
                  <a:schemeClr val="tx1">
                    <a:lumMod val="95000"/>
                    <a:lumOff val="5000"/>
                  </a:schemeClr>
                </a:solidFill>
                <a:latin typeface="Arial" pitchFamily="34" charset="0"/>
                <a:cs typeface="Arial" pitchFamily="34" charset="0"/>
              </a:rPr>
              <a:t>Khai báo hàm thành phần </a:t>
            </a:r>
            <a:r>
              <a:rPr lang="en-US" sz="2500" u="sng">
                <a:solidFill>
                  <a:schemeClr val="tx1">
                    <a:lumMod val="95000"/>
                    <a:lumOff val="5000"/>
                  </a:schemeClr>
                </a:solidFill>
                <a:latin typeface="Arial" pitchFamily="34" charset="0"/>
                <a:cs typeface="Arial" pitchFamily="34" charset="0"/>
              </a:rPr>
              <a:t>bên trong định nghĩa lớp</a:t>
            </a:r>
            <a:r>
              <a:rPr lang="en-US" sz="2500">
                <a:solidFill>
                  <a:schemeClr val="tx1">
                    <a:lumMod val="95000"/>
                    <a:lumOff val="5000"/>
                  </a:schemeClr>
                </a:solidFill>
                <a:latin typeface="Arial" pitchFamily="34" charset="0"/>
                <a:cs typeface="Arial" pitchFamily="34" charset="0"/>
              </a:rPr>
              <a:t>. </a:t>
            </a:r>
          </a:p>
          <a:p>
            <a:pPr marL="465138" indent="0" algn="just">
              <a:lnSpc>
                <a:spcPct val="130000"/>
              </a:lnSpc>
              <a:spcBef>
                <a:spcPts val="300"/>
              </a:spcBef>
              <a:spcAft>
                <a:spcPts val="300"/>
              </a:spcAft>
              <a:buNone/>
            </a:pPr>
            <a:r>
              <a:rPr lang="en-US" sz="2500">
                <a:solidFill>
                  <a:srgbClr val="C00000"/>
                </a:solidFill>
                <a:latin typeface="Arial" pitchFamily="34" charset="0"/>
                <a:cs typeface="Arial" pitchFamily="34" charset="0"/>
              </a:rPr>
              <a:t>(bắt buộc phải có khai báo này khi hàm thành phần không được cài đặt bên trong định nghĩa lớp).  </a:t>
            </a:r>
          </a:p>
          <a:p>
            <a:pPr marL="457200" indent="0" algn="just">
              <a:lnSpc>
                <a:spcPct val="130000"/>
              </a:lnSpc>
              <a:spcBef>
                <a:spcPts val="300"/>
              </a:spcBef>
              <a:spcAft>
                <a:spcPts val="300"/>
              </a:spcAft>
              <a:buNone/>
            </a:pPr>
            <a:r>
              <a:rPr lang="en-US" sz="2500" b="1">
                <a:solidFill>
                  <a:schemeClr val="tx1">
                    <a:lumMod val="95000"/>
                    <a:lumOff val="5000"/>
                  </a:schemeClr>
                </a:solidFill>
                <a:latin typeface="Arial" pitchFamily="34" charset="0"/>
                <a:cs typeface="Arial" pitchFamily="34" charset="0"/>
              </a:rPr>
              <a:t>	</a:t>
            </a:r>
            <a:r>
              <a:rPr lang="en-US" sz="2500" b="1">
                <a:solidFill>
                  <a:srgbClr val="0000FF"/>
                </a:solidFill>
                <a:latin typeface="Arial" pitchFamily="34" charset="0"/>
                <a:cs typeface="Arial" pitchFamily="34" charset="0"/>
              </a:rPr>
              <a:t>Kiểu_Trả_Về</a:t>
            </a:r>
            <a:r>
              <a:rPr lang="en-US" sz="2500">
                <a:solidFill>
                  <a:srgbClr val="0000FF"/>
                </a:solidFill>
                <a:latin typeface="Arial" pitchFamily="34" charset="0"/>
                <a:cs typeface="Arial" pitchFamily="34" charset="0"/>
              </a:rPr>
              <a:t> </a:t>
            </a:r>
            <a:r>
              <a:rPr lang="en-US" sz="2500" b="1">
                <a:solidFill>
                  <a:srgbClr val="FF0000"/>
                </a:solidFill>
                <a:latin typeface="Arial" pitchFamily="34" charset="0"/>
                <a:cs typeface="Arial" pitchFamily="34" charset="0"/>
              </a:rPr>
              <a:t>Tên_Phương_Thức</a:t>
            </a:r>
            <a:r>
              <a:rPr lang="en-US" sz="2500" b="1">
                <a:solidFill>
                  <a:srgbClr val="0000FF"/>
                </a:solidFill>
                <a:latin typeface="Arial" pitchFamily="34" charset="0"/>
                <a:cs typeface="Arial" pitchFamily="34" charset="0"/>
              </a:rPr>
              <a:t>(ds đối)</a:t>
            </a:r>
            <a:r>
              <a:rPr lang="en-US" sz="2500" b="1">
                <a:solidFill>
                  <a:srgbClr val="FF0000"/>
                </a:solidFill>
                <a:latin typeface="Arial" pitchFamily="34" charset="0"/>
                <a:cs typeface="Arial" pitchFamily="34" charset="0"/>
              </a:rPr>
              <a:t>;</a:t>
            </a:r>
            <a:endParaRPr lang="en-US" sz="2500">
              <a:solidFill>
                <a:srgbClr val="FF0000"/>
              </a:solidFill>
              <a:latin typeface="Arial" pitchFamily="34" charset="0"/>
              <a:cs typeface="Arial" pitchFamily="34" charset="0"/>
            </a:endParaRPr>
          </a:p>
          <a:p>
            <a:pPr marL="465138" lvl="2" indent="-406400" algn="just">
              <a:spcBef>
                <a:spcPts val="600"/>
              </a:spcBef>
              <a:spcAft>
                <a:spcPts val="600"/>
              </a:spcAft>
              <a:buFont typeface="Wingdings" panose="05000000000000000000" pitchFamily="2" charset="2"/>
              <a:buChar char="v"/>
            </a:pPr>
            <a:r>
              <a:rPr lang="en-US" sz="2500" b="1">
                <a:solidFill>
                  <a:schemeClr val="tx1">
                    <a:lumMod val="95000"/>
                    <a:lumOff val="5000"/>
                  </a:schemeClr>
                </a:solidFill>
                <a:latin typeface="Arial" pitchFamily="34" charset="0"/>
                <a:cs typeface="Arial" pitchFamily="34" charset="0"/>
              </a:rPr>
              <a:t>Kiểu trả về của hàm thành phần:</a:t>
            </a:r>
          </a:p>
          <a:p>
            <a:pPr marL="973138" lvl="4" indent="0" algn="just">
              <a:spcBef>
                <a:spcPts val="600"/>
              </a:spcBef>
              <a:spcAft>
                <a:spcPts val="600"/>
              </a:spcAft>
              <a:buNone/>
            </a:pPr>
            <a:r>
              <a:rPr lang="en-US" sz="2500">
                <a:solidFill>
                  <a:schemeClr val="tx1">
                    <a:lumMod val="95000"/>
                    <a:lumOff val="5000"/>
                  </a:schemeClr>
                </a:solidFill>
                <a:latin typeface="Arial" pitchFamily="34" charset="0"/>
                <a:cs typeface="Arial" pitchFamily="34" charset="0"/>
              </a:rPr>
              <a:t>+ void (không có giá trị trả về)</a:t>
            </a:r>
          </a:p>
          <a:p>
            <a:pPr marL="973138" lvl="4" indent="0" algn="just">
              <a:spcBef>
                <a:spcPts val="600"/>
              </a:spcBef>
              <a:spcAft>
                <a:spcPts val="600"/>
              </a:spcAft>
              <a:buNone/>
            </a:pPr>
            <a:r>
              <a:rPr lang="en-US" sz="2500">
                <a:solidFill>
                  <a:schemeClr val="tx1">
                    <a:lumMod val="95000"/>
                    <a:lumOff val="5000"/>
                  </a:schemeClr>
                </a:solidFill>
                <a:latin typeface="Arial" pitchFamily="34" charset="0"/>
                <a:cs typeface="Arial" pitchFamily="34" charset="0"/>
              </a:rPr>
              <a:t>+ Kiểu dữ liệu chuẩn/Kiểu dữ liệu tự định nghĩa</a:t>
            </a:r>
          </a:p>
          <a:p>
            <a:pPr marL="973138" lvl="4" indent="0">
              <a:spcBef>
                <a:spcPts val="600"/>
              </a:spcBef>
              <a:spcAft>
                <a:spcPts val="600"/>
              </a:spcAft>
              <a:buNone/>
            </a:pPr>
            <a:r>
              <a:rPr lang="en-US" sz="2500">
                <a:solidFill>
                  <a:schemeClr val="tx1">
                    <a:lumMod val="95000"/>
                    <a:lumOff val="5000"/>
                  </a:schemeClr>
                </a:solidFill>
                <a:latin typeface="Arial" pitchFamily="34" charset="0"/>
                <a:cs typeface="Arial" pitchFamily="34" charset="0"/>
              </a:rPr>
              <a:t>+ </a:t>
            </a:r>
            <a:r>
              <a:rPr lang="en-US" sz="2500" b="1">
                <a:solidFill>
                  <a:schemeClr val="tx1">
                    <a:lumMod val="95000"/>
                    <a:lumOff val="5000"/>
                  </a:schemeClr>
                </a:solidFill>
                <a:latin typeface="Arial" pitchFamily="34" charset="0"/>
                <a:cs typeface="Arial" pitchFamily="34" charset="0"/>
              </a:rPr>
              <a:t>Con trỏ</a:t>
            </a:r>
            <a:r>
              <a:rPr lang="en-US" sz="2500">
                <a:solidFill>
                  <a:schemeClr val="tx1">
                    <a:lumMod val="95000"/>
                    <a:lumOff val="5000"/>
                  </a:schemeClr>
                </a:solidFill>
                <a:latin typeface="Arial" pitchFamily="34" charset="0"/>
                <a:cs typeface="Arial" pitchFamily="34" charset="0"/>
              </a:rPr>
              <a:t> hoặc </a:t>
            </a:r>
            <a:r>
              <a:rPr lang="en-US" sz="2500" b="1">
                <a:solidFill>
                  <a:schemeClr val="tx1">
                    <a:lumMod val="95000"/>
                    <a:lumOff val="5000"/>
                  </a:schemeClr>
                </a:solidFill>
                <a:latin typeface="Arial" pitchFamily="34" charset="0"/>
                <a:cs typeface="Arial" pitchFamily="34" charset="0"/>
              </a:rPr>
              <a:t>tham chiếu</a:t>
            </a:r>
            <a:r>
              <a:rPr lang="en-US" sz="2500">
                <a:solidFill>
                  <a:schemeClr val="tx1">
                    <a:lumMod val="95000"/>
                    <a:lumOff val="5000"/>
                  </a:schemeClr>
                </a:solidFill>
                <a:latin typeface="Arial" pitchFamily="34" charset="0"/>
                <a:cs typeface="Arial" pitchFamily="34" charset="0"/>
              </a:rPr>
              <a:t> </a:t>
            </a:r>
            <a:r>
              <a:rPr lang="en-US" sz="2500">
                <a:latin typeface="Arial" pitchFamily="34" charset="0"/>
                <a:cs typeface="Arial" pitchFamily="34" charset="0"/>
              </a:rPr>
              <a:t>đến kiểu dữ liệu chuẩn/ kiểu dữ liệu tự định nghĩa.</a:t>
            </a:r>
            <a:endParaRPr lang="en-US" sz="2500">
              <a:solidFill>
                <a:schemeClr val="tx1">
                  <a:lumMod val="95000"/>
                  <a:lumOff val="5000"/>
                </a:schemeClr>
              </a:solidFill>
              <a:latin typeface="Arial" pitchFamily="34" charset="0"/>
              <a:cs typeface="Arial" pitchFamily="34" charset="0"/>
            </a:endParaRPr>
          </a:p>
          <a:p>
            <a:pPr marL="973138" lvl="4" indent="0" algn="just">
              <a:spcBef>
                <a:spcPts val="600"/>
              </a:spcBef>
              <a:spcAft>
                <a:spcPts val="600"/>
              </a:spcAft>
              <a:buNone/>
            </a:pPr>
            <a:endParaRPr lang="en-US" sz="25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3018925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4.1 Khai báo và cài đặt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56147" y="1600200"/>
            <a:ext cx="8763000" cy="4953000"/>
          </a:xfrm>
        </p:spPr>
        <p:txBody>
          <a:bodyPr>
            <a:noAutofit/>
          </a:bodyPr>
          <a:lstStyle/>
          <a:p>
            <a:pPr marL="465138" indent="-406400" algn="just">
              <a:lnSpc>
                <a:spcPct val="130000"/>
              </a:lnSpc>
              <a:spcBef>
                <a:spcPts val="0"/>
              </a:spcBef>
              <a:buFont typeface="Wingdings" panose="05000000000000000000" pitchFamily="2" charset="2"/>
              <a:buChar char="v"/>
            </a:pPr>
            <a:r>
              <a:rPr lang="vi-VN" sz="2400" b="1">
                <a:solidFill>
                  <a:schemeClr val="tx1">
                    <a:lumMod val="95000"/>
                    <a:lumOff val="5000"/>
                  </a:schemeClr>
                </a:solidFill>
                <a:latin typeface="Arial" pitchFamily="34" charset="0"/>
                <a:cs typeface="Arial" pitchFamily="34" charset="0"/>
              </a:rPr>
              <a:t>C</a:t>
            </a:r>
            <a:r>
              <a:rPr lang="en-US" sz="2400" b="1">
                <a:solidFill>
                  <a:schemeClr val="tx1">
                    <a:lumMod val="95000"/>
                    <a:lumOff val="5000"/>
                  </a:schemeClr>
                </a:solidFill>
                <a:latin typeface="Arial" pitchFamily="34" charset="0"/>
                <a:cs typeface="Arial" pitchFamily="34" charset="0"/>
              </a:rPr>
              <a:t>ài đặt hàm thành phần: </a:t>
            </a:r>
            <a:r>
              <a:rPr lang="en-US" sz="2400">
                <a:solidFill>
                  <a:schemeClr val="tx1">
                    <a:lumMod val="95000"/>
                    <a:lumOff val="5000"/>
                  </a:schemeClr>
                </a:solidFill>
                <a:latin typeface="Arial" pitchFamily="34" charset="0"/>
                <a:cs typeface="Arial" pitchFamily="34" charset="0"/>
              </a:rPr>
              <a:t>hàm thành phần có thể được cài đặt bên trong hoặc bên ngoài định nghĩa lớp.</a:t>
            </a:r>
          </a:p>
          <a:p>
            <a:pPr marL="803275" indent="-346075" algn="just">
              <a:lnSpc>
                <a:spcPct val="130000"/>
              </a:lnSpc>
              <a:spcBef>
                <a:spcPts val="0"/>
              </a:spcBef>
            </a:pPr>
            <a:r>
              <a:rPr lang="en-US" sz="2400" u="sng">
                <a:solidFill>
                  <a:schemeClr val="tx1">
                    <a:lumMod val="95000"/>
                    <a:lumOff val="5000"/>
                  </a:schemeClr>
                </a:solidFill>
                <a:latin typeface="Arial" pitchFamily="34" charset="0"/>
                <a:cs typeface="Arial" pitchFamily="34" charset="0"/>
              </a:rPr>
              <a:t>Nếu hàm thành phần được cài đặt bên ngoài định nghĩa lớp thì phải chỉ định hàm thành phần của lớp nào</a:t>
            </a:r>
            <a:r>
              <a:rPr lang="en-US" sz="2400">
                <a:solidFill>
                  <a:schemeClr val="tx1">
                    <a:lumMod val="95000"/>
                    <a:lumOff val="5000"/>
                  </a:schemeClr>
                </a:solidFill>
                <a:latin typeface="Arial" pitchFamily="34" charset="0"/>
                <a:cs typeface="Arial" pitchFamily="34" charset="0"/>
              </a:rPr>
              <a:t>:</a:t>
            </a:r>
          </a:p>
          <a:p>
            <a:pPr marL="457200" indent="341313" algn="just">
              <a:lnSpc>
                <a:spcPct val="130000"/>
              </a:lnSpc>
              <a:spcBef>
                <a:spcPts val="0"/>
              </a:spcBef>
              <a:buNone/>
              <a:tabLst>
                <a:tab pos="914400" algn="l"/>
              </a:tabLst>
            </a:pPr>
            <a:r>
              <a:rPr lang="en-US" sz="2400">
                <a:solidFill>
                  <a:schemeClr val="tx1">
                    <a:lumMod val="95000"/>
                    <a:lumOff val="5000"/>
                  </a:schemeClr>
                </a:solidFill>
                <a:latin typeface="Arial" pitchFamily="34" charset="0"/>
                <a:cs typeface="Arial" pitchFamily="34" charset="0"/>
              </a:rPr>
              <a:t>Kiểu_Trả_Về </a:t>
            </a:r>
            <a:r>
              <a:rPr lang="en-US" sz="2400" b="1">
                <a:solidFill>
                  <a:srgbClr val="FF0000"/>
                </a:solidFill>
                <a:latin typeface="Arial" pitchFamily="34" charset="0"/>
                <a:cs typeface="Arial" pitchFamily="34" charset="0"/>
              </a:rPr>
              <a:t>Tên_Lớp::</a:t>
            </a:r>
            <a:r>
              <a:rPr lang="en-US" sz="2400">
                <a:solidFill>
                  <a:schemeClr val="tx1">
                    <a:lumMod val="95000"/>
                    <a:lumOff val="5000"/>
                  </a:schemeClr>
                </a:solidFill>
                <a:latin typeface="Arial" pitchFamily="34" charset="0"/>
                <a:cs typeface="Arial" pitchFamily="34" charset="0"/>
              </a:rPr>
              <a:t>Tên_Phương_Thức(ds đối){…}</a:t>
            </a:r>
          </a:p>
          <a:p>
            <a:pPr marL="798513" lvl="2" indent="-333375" algn="just">
              <a:lnSpc>
                <a:spcPct val="130000"/>
              </a:lnSpc>
              <a:spcBef>
                <a:spcPts val="0"/>
              </a:spcBef>
              <a:tabLst>
                <a:tab pos="2003425" algn="l"/>
              </a:tabLst>
            </a:pPr>
            <a:r>
              <a:rPr lang="en-US" sz="2400">
                <a:solidFill>
                  <a:srgbClr val="C00000"/>
                </a:solidFill>
                <a:latin typeface="Arial" pitchFamily="34" charset="0"/>
                <a:cs typeface="Arial" pitchFamily="34" charset="0"/>
              </a:rPr>
              <a:t>Hàm thành phần cài đặt bên trong định nghĩa lớp thì được biên dịch theo kiểu </a:t>
            </a:r>
            <a:r>
              <a:rPr lang="en-US" sz="2400" b="1">
                <a:solidFill>
                  <a:srgbClr val="C00000"/>
                </a:solidFill>
                <a:latin typeface="Arial" pitchFamily="34" charset="0"/>
                <a:cs typeface="Arial" pitchFamily="34" charset="0"/>
              </a:rPr>
              <a:t>inline</a:t>
            </a:r>
            <a:r>
              <a:rPr lang="en-US" sz="2400">
                <a:solidFill>
                  <a:srgbClr val="C00000"/>
                </a:solidFill>
                <a:latin typeface="Arial" pitchFamily="34" charset="0"/>
                <a:cs typeface="Arial" pitchFamily="34" charset="0"/>
              </a:rPr>
              <a:t>.</a:t>
            </a:r>
          </a:p>
          <a:p>
            <a:pPr marL="798513" lvl="2" indent="-333375" algn="just">
              <a:lnSpc>
                <a:spcPct val="130000"/>
              </a:lnSpc>
              <a:spcBef>
                <a:spcPts val="0"/>
              </a:spcBef>
              <a:tabLst>
                <a:tab pos="2003425" algn="l"/>
              </a:tabLst>
            </a:pPr>
            <a:r>
              <a:rPr lang="en-US" sz="2400">
                <a:latin typeface="Arial" pitchFamily="34" charset="0"/>
                <a:cs typeface="Arial" pitchFamily="34" charset="0"/>
              </a:rPr>
              <a:t>Vì vậy chỉ những hàm thành phần có cài đặt đơn giản, không chứa các câu lệnh phức tạp thì mới nên đặt trong định nghĩa lớp.</a:t>
            </a:r>
          </a:p>
          <a:p>
            <a:pPr marL="457200" indent="341313" algn="just">
              <a:lnSpc>
                <a:spcPct val="130000"/>
              </a:lnSpc>
              <a:spcBef>
                <a:spcPts val="0"/>
              </a:spcBef>
              <a:buNone/>
              <a:tabLst>
                <a:tab pos="914400" algn="l"/>
              </a:tabLst>
            </a:pPr>
            <a:endParaRPr lang="en-US" sz="2400">
              <a:solidFill>
                <a:schemeClr val="tx1">
                  <a:lumMod val="95000"/>
                  <a:lumOff val="5000"/>
                </a:schemeClr>
              </a:solidFill>
              <a:latin typeface="Arial" pitchFamily="34" charset="0"/>
              <a:cs typeface="Arial" pitchFamily="34" charset="0"/>
            </a:endParaRPr>
          </a:p>
          <a:p>
            <a:pPr marL="457200" indent="341313" algn="just">
              <a:lnSpc>
                <a:spcPct val="130000"/>
              </a:lnSpc>
              <a:spcBef>
                <a:spcPts val="0"/>
              </a:spcBef>
              <a:buNone/>
              <a:tabLst>
                <a:tab pos="914400" algn="l"/>
              </a:tabLst>
            </a:pPr>
            <a:endParaRPr lang="en-US" sz="24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919609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4.1 Khai báo và cài đặt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0" y="1529576"/>
            <a:ext cx="8763000" cy="5105400"/>
          </a:xfrm>
        </p:spPr>
        <p:txBody>
          <a:bodyPr>
            <a:noAutofit/>
          </a:bodyPr>
          <a:lstStyle/>
          <a:p>
            <a:pPr marL="465138" indent="-406400" algn="just">
              <a:lnSpc>
                <a:spcPct val="130000"/>
              </a:lnSpc>
              <a:spcBef>
                <a:spcPts val="300"/>
              </a:spcBef>
              <a:spcAft>
                <a:spcPts val="300"/>
              </a:spcAft>
              <a:buFont typeface="Wingdings" panose="05000000000000000000" pitchFamily="2" charset="2"/>
              <a:buChar char="v"/>
            </a:pPr>
            <a:r>
              <a:rPr lang="vi-VN" sz="2800" b="1">
                <a:solidFill>
                  <a:schemeClr val="tx1">
                    <a:lumMod val="95000"/>
                    <a:lumOff val="5000"/>
                  </a:schemeClr>
                </a:solidFill>
                <a:latin typeface="Arial" pitchFamily="34" charset="0"/>
                <a:cs typeface="Arial" pitchFamily="34" charset="0"/>
              </a:rPr>
              <a:t>C</a:t>
            </a:r>
            <a:r>
              <a:rPr lang="en-US" sz="2800" b="1">
                <a:solidFill>
                  <a:schemeClr val="tx1">
                    <a:lumMod val="95000"/>
                    <a:lumOff val="5000"/>
                  </a:schemeClr>
                </a:solidFill>
                <a:latin typeface="Arial" pitchFamily="34" charset="0"/>
                <a:cs typeface="Arial" pitchFamily="34" charset="0"/>
              </a:rPr>
              <a:t>ài đặt hàm thành phần (tt):</a:t>
            </a:r>
          </a:p>
          <a:p>
            <a:pPr marL="747713" indent="-290513" algn="just">
              <a:lnSpc>
                <a:spcPct val="130000"/>
              </a:lnSpc>
              <a:spcBef>
                <a:spcPts val="300"/>
              </a:spcBef>
              <a:spcAft>
                <a:spcPts val="300"/>
              </a:spcAft>
            </a:pPr>
            <a:r>
              <a:rPr lang="en-US" sz="2800">
                <a:solidFill>
                  <a:schemeClr val="tx1">
                    <a:lumMod val="95000"/>
                    <a:lumOff val="5000"/>
                  </a:schemeClr>
                </a:solidFill>
                <a:latin typeface="Arial" pitchFamily="34" charset="0"/>
                <a:cs typeface="Arial" pitchFamily="34" charset="0"/>
              </a:rPr>
              <a:t>Trong thân của một hàm thành phần có thể:</a:t>
            </a:r>
          </a:p>
          <a:p>
            <a:pPr marL="1257300" lvl="2" indent="-284163" algn="just">
              <a:spcBef>
                <a:spcPts val="600"/>
              </a:spcBef>
              <a:spcAft>
                <a:spcPts val="600"/>
              </a:spcAft>
              <a:buNone/>
            </a:pPr>
            <a:r>
              <a:rPr lang="en-US" sz="2800">
                <a:solidFill>
                  <a:srgbClr val="FF0000"/>
                </a:solidFill>
                <a:latin typeface="Arial" pitchFamily="34" charset="0"/>
                <a:cs typeface="Arial" pitchFamily="34" charset="0"/>
              </a:rPr>
              <a:t>+ Truy xuất đến các thuộc tính của lớp</a:t>
            </a:r>
          </a:p>
          <a:p>
            <a:pPr marL="1257300" lvl="2" indent="-284163" algn="just">
              <a:spcBef>
                <a:spcPts val="600"/>
              </a:spcBef>
              <a:spcAft>
                <a:spcPts val="600"/>
              </a:spcAft>
              <a:buNone/>
            </a:pPr>
            <a:r>
              <a:rPr lang="en-US" sz="2800">
                <a:solidFill>
                  <a:srgbClr val="FF0000"/>
                </a:solidFill>
                <a:latin typeface="Arial" pitchFamily="34" charset="0"/>
                <a:cs typeface="Arial" pitchFamily="34" charset="0"/>
              </a:rPr>
              <a:t>+ Gọi các hàm thành phần khác của lớp</a:t>
            </a:r>
          </a:p>
          <a:p>
            <a:pPr marL="747713" lvl="2" indent="-290513" algn="just">
              <a:lnSpc>
                <a:spcPct val="130000"/>
              </a:lnSpc>
              <a:spcBef>
                <a:spcPts val="600"/>
              </a:spcBef>
              <a:spcAft>
                <a:spcPts val="600"/>
              </a:spcAft>
            </a:pPr>
            <a:r>
              <a:rPr lang="en-US" sz="2800" b="1">
                <a:solidFill>
                  <a:schemeClr val="tx1">
                    <a:lumMod val="95000"/>
                    <a:lumOff val="5000"/>
                  </a:schemeClr>
                </a:solidFill>
                <a:latin typeface="Arial" pitchFamily="34" charset="0"/>
                <a:cs typeface="Arial" pitchFamily="34" charset="0"/>
              </a:rPr>
              <a:t>Kiểu trả về</a:t>
            </a:r>
            <a:r>
              <a:rPr lang="en-US" sz="2800">
                <a:solidFill>
                  <a:schemeClr val="tx1">
                    <a:lumMod val="95000"/>
                    <a:lumOff val="5000"/>
                  </a:schemeClr>
                </a:solidFill>
                <a:latin typeface="Arial" pitchFamily="34" charset="0"/>
                <a:cs typeface="Arial" pitchFamily="34" charset="0"/>
              </a:rPr>
              <a:t> của hàm thành phần; </a:t>
            </a:r>
            <a:r>
              <a:rPr lang="en-US" sz="2800" b="1">
                <a:solidFill>
                  <a:schemeClr val="tx1">
                    <a:lumMod val="95000"/>
                    <a:lumOff val="5000"/>
                  </a:schemeClr>
                </a:solidFill>
                <a:latin typeface="Arial" pitchFamily="34" charset="0"/>
                <a:cs typeface="Arial" pitchFamily="34" charset="0"/>
              </a:rPr>
              <a:t>đối</a:t>
            </a:r>
            <a:r>
              <a:rPr lang="en-US" sz="2800">
                <a:solidFill>
                  <a:schemeClr val="tx1">
                    <a:lumMod val="95000"/>
                    <a:lumOff val="5000"/>
                  </a:schemeClr>
                </a:solidFill>
                <a:latin typeface="Arial" pitchFamily="34" charset="0"/>
                <a:cs typeface="Arial" pitchFamily="34" charset="0"/>
              </a:rPr>
              <a:t> của hàm thành phần; </a:t>
            </a:r>
            <a:r>
              <a:rPr lang="en-US" sz="2800" b="1">
                <a:solidFill>
                  <a:schemeClr val="tx1">
                    <a:lumMod val="95000"/>
                    <a:lumOff val="5000"/>
                  </a:schemeClr>
                </a:solidFill>
                <a:latin typeface="Arial" pitchFamily="34" charset="0"/>
                <a:cs typeface="Arial" pitchFamily="34" charset="0"/>
              </a:rPr>
              <a:t>biến cục bộ</a:t>
            </a:r>
            <a:r>
              <a:rPr lang="en-US" sz="2800">
                <a:solidFill>
                  <a:schemeClr val="tx1">
                    <a:lumMod val="95000"/>
                    <a:lumOff val="5000"/>
                  </a:schemeClr>
                </a:solidFill>
                <a:latin typeface="Arial" pitchFamily="34" charset="0"/>
                <a:cs typeface="Arial" pitchFamily="34" charset="0"/>
              </a:rPr>
              <a:t> của hàm thành phần </a:t>
            </a:r>
            <a:r>
              <a:rPr lang="en-US" sz="2800" u="sng">
                <a:solidFill>
                  <a:srgbClr val="FF0000"/>
                </a:solidFill>
                <a:latin typeface="Arial" pitchFamily="34" charset="0"/>
                <a:cs typeface="Arial" pitchFamily="34" charset="0"/>
              </a:rPr>
              <a:t>có thể có kiểu là lớp đang được định nghĩa</a:t>
            </a:r>
            <a:r>
              <a:rPr lang="en-US" sz="2800">
                <a:solidFill>
                  <a:srgbClr val="FF0000"/>
                </a:solidFill>
                <a:latin typeface="Arial" pitchFamily="34" charset="0"/>
                <a:cs typeface="Arial" pitchFamily="34" charset="0"/>
              </a:rPr>
              <a:t>.</a:t>
            </a:r>
          </a:p>
          <a:p>
            <a:pPr marL="1257300" lvl="2" indent="-284163" algn="just">
              <a:spcBef>
                <a:spcPts val="600"/>
              </a:spcBef>
              <a:spcAft>
                <a:spcPts val="600"/>
              </a:spcAft>
              <a:buNone/>
            </a:pPr>
            <a:endParaRPr lang="en-US" sz="2800">
              <a:solidFill>
                <a:srgbClr val="FF0000"/>
              </a:solidFill>
              <a:latin typeface="Arial" pitchFamily="34" charset="0"/>
              <a:cs typeface="Arial" pitchFamily="34" charset="0"/>
            </a:endParaRPr>
          </a:p>
          <a:p>
            <a:pPr marL="465138" indent="-406400" algn="just">
              <a:lnSpc>
                <a:spcPct val="130000"/>
              </a:lnSpc>
              <a:spcBef>
                <a:spcPts val="300"/>
              </a:spcBef>
              <a:spcAft>
                <a:spcPts val="300"/>
              </a:spcAft>
              <a:buFont typeface="Wingdings" panose="05000000000000000000" pitchFamily="2" charset="2"/>
              <a:buChar char="v"/>
            </a:pPr>
            <a:endParaRPr lang="en-US" sz="2800" b="1">
              <a:solidFill>
                <a:schemeClr val="tx1">
                  <a:lumMod val="95000"/>
                  <a:lumOff val="5000"/>
                </a:schemeClr>
              </a:solidFill>
              <a:latin typeface="Arial" pitchFamily="34" charset="0"/>
              <a:cs typeface="Arial" pitchFamily="34" charset="0"/>
            </a:endParaRPr>
          </a:p>
          <a:p>
            <a:pPr marL="465138" indent="-40640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itchFamily="34" charset="0"/>
              <a:cs typeface="Arial" pitchFamily="34" charset="0"/>
            </a:endParaRPr>
          </a:p>
          <a:p>
            <a:pPr marL="457200" indent="341313" algn="just">
              <a:lnSpc>
                <a:spcPct val="130000"/>
              </a:lnSpc>
              <a:spcBef>
                <a:spcPts val="300"/>
              </a:spcBef>
              <a:spcAft>
                <a:spcPts val="300"/>
              </a:spcAft>
              <a:buNone/>
              <a:tabLst>
                <a:tab pos="914400" algn="l"/>
              </a:tabLst>
            </a:pPr>
            <a:endParaRPr lang="en-US"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847638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Rectangle{</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void</a:t>
            </a:r>
            <a:r>
              <a:rPr lang="en-US" altLang="zh-TW" sz="2400">
                <a:solidFill>
                  <a:schemeClr val="tx1"/>
                </a:solidFill>
                <a:latin typeface="Times New Roman" pitchFamily="18" charset="0"/>
                <a:ea typeface="新細明體" pitchFamily="18" charset="-120"/>
              </a:rPr>
              <a:t> set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l);</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area() { </a:t>
            </a:r>
            <a:r>
              <a:rPr lang="en-US" altLang="zh-TW" sz="2400">
                <a:solidFill>
                  <a:srgbClr val="0000FF"/>
                </a:solidFill>
                <a:latin typeface="Times New Roman" pitchFamily="18" charset="0"/>
                <a:ea typeface="新細明體" pitchFamily="18" charset="-120"/>
              </a:rPr>
              <a:t>return</a:t>
            </a:r>
            <a:r>
              <a:rPr lang="en-US" altLang="zh-TW" sz="240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a:solidFill>
                  <a:schemeClr val="tx1"/>
                </a:solidFill>
                <a:latin typeface="Times New Roman" pitchFamily="18" charset="0"/>
                <a:ea typeface="新細明體" pitchFamily="18" charset="-120"/>
              </a:rPr>
              <a:t>};</a:t>
            </a: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sp>
        <p:nvSpPr>
          <p:cNvPr id="11" name="Text Box 27"/>
          <p:cNvSpPr txBox="1">
            <a:spLocks noChangeArrowheads="1"/>
          </p:cNvSpPr>
          <p:nvPr/>
        </p:nvSpPr>
        <p:spPr bwMode="auto">
          <a:xfrm>
            <a:off x="533400" y="5195889"/>
            <a:ext cx="2133600" cy="381000"/>
          </a:xfrm>
          <a:prstGeom prst="rect">
            <a:avLst/>
          </a:prstGeom>
          <a:noFill/>
          <a:ln w="9525">
            <a:noFill/>
            <a:miter lim="800000"/>
            <a:headEnd/>
            <a:tailEnd/>
          </a:ln>
        </p:spPr>
        <p:txBody>
          <a:bodyPr wrap="square">
            <a:spAutoFit/>
          </a:bodyPr>
          <a:lstStyle/>
          <a:p>
            <a:pPr algn="l" eaLnBrk="1" hangingPunct="1"/>
            <a:r>
              <a:rPr lang="en-US" altLang="zh-TW" sz="1800" b="1">
                <a:solidFill>
                  <a:srgbClr val="FF0000"/>
                </a:solidFill>
                <a:latin typeface="Arial" charset="0"/>
                <a:ea typeface="新細明體" pitchFamily="18" charset="-120"/>
              </a:rPr>
              <a:t>Inline function</a:t>
            </a:r>
          </a:p>
        </p:txBody>
      </p:sp>
      <p:sp>
        <p:nvSpPr>
          <p:cNvPr id="12" name="Line 28"/>
          <p:cNvSpPr>
            <a:spLocks noChangeShapeType="1"/>
          </p:cNvSpPr>
          <p:nvPr/>
        </p:nvSpPr>
        <p:spPr bwMode="auto">
          <a:xfrm flipV="1">
            <a:off x="1371600" y="3948111"/>
            <a:ext cx="228600" cy="1247777"/>
          </a:xfrm>
          <a:prstGeom prst="line">
            <a:avLst/>
          </a:prstGeom>
          <a:noFill/>
          <a:ln w="38100">
            <a:solidFill>
              <a:schemeClr val="tx1"/>
            </a:solidFill>
            <a:round/>
            <a:headEnd/>
            <a:tailEnd type="triangle" w="med" len="med"/>
          </a:ln>
        </p:spPr>
        <p:txBody>
          <a:bodyPr/>
          <a:lstStyle/>
          <a:p>
            <a:endParaRPr lang="en-US"/>
          </a:p>
        </p:txBody>
      </p:sp>
      <p:sp>
        <p:nvSpPr>
          <p:cNvPr id="15" name="Text Box 31"/>
          <p:cNvSpPr txBox="1">
            <a:spLocks noChangeArrowheads="1"/>
          </p:cNvSpPr>
          <p:nvPr/>
        </p:nvSpPr>
        <p:spPr bwMode="auto">
          <a:xfrm>
            <a:off x="6508750" y="2819401"/>
            <a:ext cx="14160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5029200" y="3124201"/>
            <a:ext cx="1828800" cy="1447800"/>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5029200" y="4191002"/>
            <a:ext cx="76200" cy="838200"/>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6292850" y="3505201"/>
            <a:ext cx="26987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6096000" y="3810001"/>
            <a:ext cx="1143000" cy="838200"/>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6003925" y="5980114"/>
            <a:ext cx="18351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5791200" y="5029202"/>
            <a:ext cx="609600" cy="914400"/>
          </a:xfrm>
          <a:prstGeom prst="line">
            <a:avLst/>
          </a:prstGeom>
          <a:noFill/>
          <a:ln w="38100">
            <a:solidFill>
              <a:schemeClr val="tx1"/>
            </a:solidFill>
            <a:round/>
            <a:headEnd/>
            <a:tailEnd type="triangle" w="med" len="med"/>
          </a:ln>
        </p:spPr>
        <p:txBody>
          <a:bodyPr/>
          <a:lstStyle/>
          <a:p>
            <a:endParaRPr lang="en-US"/>
          </a:p>
        </p:txBody>
      </p:sp>
      <p:sp>
        <p:nvSpPr>
          <p:cNvPr id="23" name="Title 1">
            <a:extLst>
              <a:ext uri="{FF2B5EF4-FFF2-40B4-BE49-F238E27FC236}">
                <a16:creationId xmlns:a16="http://schemas.microsoft.com/office/drawing/2014/main" id="{687202CD-D843-4E08-B64B-ADF07C4AEF39}"/>
              </a:ext>
            </a:extLst>
          </p:cNvPr>
          <p:cNvSpPr>
            <a:spLocks noGrp="1"/>
          </p:cNvSpPr>
          <p:nvPr>
            <p:ph type="title"/>
          </p:nvPr>
        </p:nvSpPr>
        <p:spPr>
          <a:xfrm>
            <a:off x="0" y="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4.1 Khai báo và cài đặt hàm thành phần – Ví dụ</a:t>
            </a:r>
          </a:p>
        </p:txBody>
      </p:sp>
    </p:spTree>
    <p:extLst>
      <p:ext uri="{BB962C8B-B14F-4D97-AF65-F5344CB8AC3E}">
        <p14:creationId xmlns:p14="http://schemas.microsoft.com/office/powerpoint/2010/main" val="109413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Khái niệm Lớp (tt)</a:t>
            </a:r>
          </a:p>
        </p:txBody>
      </p:sp>
      <p:sp>
        <p:nvSpPr>
          <p:cNvPr id="3" name="Content Placeholder 2"/>
          <p:cNvSpPr>
            <a:spLocks noGrp="1"/>
          </p:cNvSpPr>
          <p:nvPr>
            <p:ph idx="1"/>
          </p:nvPr>
        </p:nvSpPr>
        <p:spPr>
          <a:xfrm>
            <a:off x="304800" y="16280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gồm có dữ liệu và các hàm xử lý trên dữ liệu đó.</a:t>
            </a:r>
            <a:endParaRPr lang="en-US" sz="2800">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Như vậy, m</a:t>
            </a:r>
            <a:r>
              <a:rPr lang="vi-VN" sz="2800">
                <a:latin typeface="Arial" pitchFamily="34" charset="0"/>
                <a:cs typeface="Arial" pitchFamily="34" charset="0"/>
              </a:rPr>
              <a:t>ột lớp bao gồm </a:t>
            </a:r>
            <a:r>
              <a:rPr lang="vi-VN" sz="2800" b="1">
                <a:latin typeface="Arial" pitchFamily="34" charset="0"/>
                <a:cs typeface="Arial" pitchFamily="34" charset="0"/>
              </a:rPr>
              <a:t>thành phần dữ liệu</a:t>
            </a:r>
            <a:r>
              <a:rPr lang="vi-VN" sz="2800">
                <a:latin typeface="Arial" pitchFamily="34" charset="0"/>
                <a:cs typeface="Arial" pitchFamily="34" charset="0"/>
              </a:rPr>
              <a:t> </a:t>
            </a:r>
            <a:r>
              <a:rPr lang="en-US" sz="2800" b="1" i="1">
                <a:latin typeface="Arial" pitchFamily="34" charset="0"/>
                <a:cs typeface="Arial" pitchFamily="34" charset="0"/>
              </a:rPr>
              <a:t>(</a:t>
            </a:r>
            <a:r>
              <a:rPr lang="vi-VN" sz="2800" b="1" i="1">
                <a:latin typeface="Arial" pitchFamily="34" charset="0"/>
                <a:cs typeface="Arial" pitchFamily="34" charset="0"/>
              </a:rPr>
              <a:t>thuộc tính</a:t>
            </a:r>
            <a:r>
              <a:rPr lang="en-US" sz="2800" b="1" i="1">
                <a:latin typeface="Arial" pitchFamily="34" charset="0"/>
                <a:cs typeface="Arial" pitchFamily="34" charset="0"/>
              </a:rPr>
              <a:t>)</a:t>
            </a:r>
            <a:r>
              <a:rPr lang="vi-VN" sz="2800">
                <a:latin typeface="Arial" pitchFamily="34" charset="0"/>
                <a:cs typeface="Arial" pitchFamily="34" charset="0"/>
              </a:rPr>
              <a:t> và </a:t>
            </a:r>
            <a:r>
              <a:rPr lang="en-US" sz="2800" b="1">
                <a:latin typeface="Arial" pitchFamily="34" charset="0"/>
                <a:cs typeface="Arial" pitchFamily="34" charset="0"/>
              </a:rPr>
              <a:t>thành phần xử lý dữ liệu</a:t>
            </a:r>
            <a:r>
              <a:rPr lang="en-US" sz="2800">
                <a:latin typeface="Arial" pitchFamily="34" charset="0"/>
                <a:cs typeface="Arial" pitchFamily="34" charset="0"/>
              </a:rPr>
              <a:t> </a:t>
            </a:r>
            <a:r>
              <a:rPr lang="en-US" sz="2800" b="1" i="1">
                <a:latin typeface="Arial" pitchFamily="34" charset="0"/>
                <a:cs typeface="Arial" pitchFamily="34" charset="0"/>
              </a:rPr>
              <a:t>(phương thức/</a:t>
            </a:r>
            <a:r>
              <a:rPr lang="vi-VN" sz="2800" b="1" i="1">
                <a:latin typeface="Arial" pitchFamily="34" charset="0"/>
                <a:cs typeface="Arial" pitchFamily="34" charset="0"/>
              </a:rPr>
              <a:t>hàm thành phần</a:t>
            </a:r>
            <a:r>
              <a:rPr lang="en-US" sz="2800" b="1" i="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329561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a:t>
            </a:r>
          </a:p>
        </p:txBody>
      </p:sp>
      <p:sp>
        <p:nvSpPr>
          <p:cNvPr id="3" name="Content Placeholder 2"/>
          <p:cNvSpPr>
            <a:spLocks noGrp="1"/>
          </p:cNvSpPr>
          <p:nvPr>
            <p:ph idx="1"/>
          </p:nvPr>
        </p:nvSpPr>
        <p:spPr>
          <a:xfrm>
            <a:off x="0" y="1676400"/>
            <a:ext cx="9144000" cy="4648200"/>
          </a:xfrm>
        </p:spPr>
        <p:txBody>
          <a:bodyPr>
            <a:normAutofit/>
          </a:bodyPr>
          <a:lstStyle/>
          <a:p>
            <a:pPr marL="406400" lvl="1" indent="0" algn="just">
              <a:lnSpc>
                <a:spcPct val="120000"/>
              </a:lnSpc>
              <a:spcBef>
                <a:spcPts val="600"/>
              </a:spcBef>
              <a:spcAft>
                <a:spcPts val="600"/>
              </a:spcAft>
              <a:buNone/>
            </a:pPr>
            <a:r>
              <a:rPr lang="en-US">
                <a:latin typeface="Arial" pitchFamily="34" charset="0"/>
                <a:cs typeface="Arial" pitchFamily="34" charset="0"/>
              </a:rPr>
              <a:t>Để gọi hàm thành phần (htp) của lớp </a:t>
            </a:r>
            <a:r>
              <a:rPr lang="en-US" u="sng">
                <a:solidFill>
                  <a:srgbClr val="FF0000"/>
                </a:solidFill>
                <a:latin typeface="Arial" pitchFamily="34" charset="0"/>
                <a:cs typeface="Arial" pitchFamily="34" charset="0"/>
              </a:rPr>
              <a:t>cần tạo đối tượng thuộc lớp trước khi gọi htp</a:t>
            </a:r>
            <a:r>
              <a:rPr lang="en-US">
                <a:solidFill>
                  <a:srgbClr val="FF0000"/>
                </a:solidFill>
                <a:latin typeface="Arial" pitchFamily="34" charset="0"/>
                <a:cs typeface="Arial" pitchFamily="34" charset="0"/>
              </a:rPr>
              <a:t> </a:t>
            </a:r>
            <a:r>
              <a:rPr lang="en-US">
                <a:solidFill>
                  <a:srgbClr val="0000FF"/>
                </a:solidFill>
                <a:latin typeface="Arial" pitchFamily="34" charset="0"/>
                <a:cs typeface="Arial" pitchFamily="34" charset="0"/>
              </a:rPr>
              <a:t>(trừ hàm tĩnh có thể được gọi thông qua tên lớp).</a:t>
            </a:r>
          </a:p>
          <a:p>
            <a:pPr lvl="1" indent="-3175">
              <a:lnSpc>
                <a:spcPct val="120000"/>
              </a:lnSpc>
              <a:spcBef>
                <a:spcPts val="600"/>
              </a:spcBef>
              <a:spcAft>
                <a:spcPts val="600"/>
              </a:spcAft>
              <a:buNone/>
            </a:pPr>
            <a:r>
              <a:rPr lang="en-US" sz="2600" b="1">
                <a:latin typeface="Arial" pitchFamily="34" charset="0"/>
                <a:cs typeface="Arial" pitchFamily="34" charset="0"/>
              </a:rPr>
              <a:t>&lt;tên đối tượng&gt;</a:t>
            </a:r>
            <a:r>
              <a:rPr lang="en-US" sz="2600" b="1">
                <a:solidFill>
                  <a:srgbClr val="FF0000"/>
                </a:solidFill>
                <a:latin typeface="Arial" pitchFamily="34" charset="0"/>
                <a:cs typeface="Arial" pitchFamily="34" charset="0"/>
              </a:rPr>
              <a:t>.</a:t>
            </a:r>
            <a:r>
              <a:rPr lang="en-US" sz="2600" b="1">
                <a:latin typeface="Arial" pitchFamily="34" charset="0"/>
                <a:cs typeface="Arial" pitchFamily="34" charset="0"/>
              </a:rPr>
              <a:t>&lt;tên htp&gt;(ds đối);</a:t>
            </a:r>
          </a:p>
          <a:p>
            <a:pPr lvl="1" indent="-3175">
              <a:lnSpc>
                <a:spcPct val="120000"/>
              </a:lnSpc>
              <a:spcBef>
                <a:spcPts val="600"/>
              </a:spcBef>
              <a:spcAft>
                <a:spcPts val="600"/>
              </a:spcAft>
              <a:buNone/>
            </a:pPr>
            <a:r>
              <a:rPr lang="en-US" sz="2600" b="1">
                <a:latin typeface="Arial" pitchFamily="34" charset="0"/>
                <a:cs typeface="Arial" pitchFamily="34" charset="0"/>
              </a:rPr>
              <a:t>&lt;tên mảng đối tượng&gt;[chỉ số]</a:t>
            </a:r>
            <a:r>
              <a:rPr lang="en-US" sz="2600" b="1">
                <a:solidFill>
                  <a:srgbClr val="FF0000"/>
                </a:solidFill>
                <a:latin typeface="Arial" pitchFamily="34" charset="0"/>
                <a:cs typeface="Arial" pitchFamily="34" charset="0"/>
              </a:rPr>
              <a:t>.</a:t>
            </a:r>
            <a:r>
              <a:rPr lang="en-US" sz="2600" b="1">
                <a:latin typeface="Arial" pitchFamily="34" charset="0"/>
                <a:cs typeface="Arial" pitchFamily="34" charset="0"/>
              </a:rPr>
              <a:t>&lt;tên htp&gt;(ds đối);</a:t>
            </a:r>
          </a:p>
          <a:p>
            <a:pPr lvl="1" indent="-3175">
              <a:lnSpc>
                <a:spcPct val="120000"/>
              </a:lnSpc>
              <a:spcBef>
                <a:spcPts val="600"/>
              </a:spcBef>
              <a:spcAft>
                <a:spcPts val="600"/>
              </a:spcAft>
              <a:buNone/>
            </a:pPr>
            <a:endParaRPr lang="en-US" sz="500" b="1">
              <a:latin typeface="Arial" pitchFamily="34" charset="0"/>
              <a:cs typeface="Arial" pitchFamily="34" charset="0"/>
            </a:endParaRPr>
          </a:p>
          <a:p>
            <a:pPr lvl="1" indent="-3175">
              <a:lnSpc>
                <a:spcPct val="120000"/>
              </a:lnSpc>
              <a:spcBef>
                <a:spcPts val="600"/>
              </a:spcBef>
              <a:spcAft>
                <a:spcPts val="600"/>
              </a:spcAft>
              <a:buNone/>
            </a:pPr>
            <a:r>
              <a:rPr lang="en-US" sz="2600" b="1">
                <a:latin typeface="Arial" pitchFamily="34" charset="0"/>
                <a:cs typeface="Arial" pitchFamily="34" charset="0"/>
              </a:rPr>
              <a:t>&lt;tên </a:t>
            </a:r>
            <a:r>
              <a:rPr lang="en-US" sz="2600" b="1" u="sng">
                <a:latin typeface="Arial" pitchFamily="34" charset="0"/>
                <a:cs typeface="Arial" pitchFamily="34" charset="0"/>
              </a:rPr>
              <a:t>con trỏ</a:t>
            </a:r>
            <a:r>
              <a:rPr lang="en-US" sz="2600" b="1">
                <a:latin typeface="Arial" pitchFamily="34" charset="0"/>
                <a:cs typeface="Arial" pitchFamily="34" charset="0"/>
              </a:rPr>
              <a:t> đối tượng&gt;</a:t>
            </a:r>
            <a:r>
              <a:rPr lang="en-US" sz="2600" b="1">
                <a:solidFill>
                  <a:srgbClr val="FF0000"/>
                </a:solidFill>
                <a:latin typeface="Arial" pitchFamily="34" charset="0"/>
                <a:cs typeface="Arial" pitchFamily="34" charset="0"/>
                <a:sym typeface="Wingdings" pitchFamily="2" charset="2"/>
              </a:rPr>
              <a:t></a:t>
            </a:r>
            <a:r>
              <a:rPr lang="en-US" sz="2600" b="1">
                <a:latin typeface="Arial" pitchFamily="34" charset="0"/>
                <a:cs typeface="Arial" pitchFamily="34" charset="0"/>
              </a:rPr>
              <a:t>&lt;tên htp&gt;(ds đối);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7" name="Left Brace 6">
            <a:extLst>
              <a:ext uri="{FF2B5EF4-FFF2-40B4-BE49-F238E27FC236}">
                <a16:creationId xmlns:a16="http://schemas.microsoft.com/office/drawing/2014/main" id="{6A130E4E-5A42-4E26-B308-54FFC2584E84}"/>
              </a:ext>
            </a:extLst>
          </p:cNvPr>
          <p:cNvSpPr/>
          <p:nvPr/>
        </p:nvSpPr>
        <p:spPr>
          <a:xfrm>
            <a:off x="533400" y="3581400"/>
            <a:ext cx="152400" cy="8382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86953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2"/>
          <p:cNvSpPr>
            <a:spLocks noChangeArrowheads="1"/>
          </p:cNvSpPr>
          <p:nvPr/>
        </p:nvSpPr>
        <p:spPr bwMode="auto">
          <a:xfrm>
            <a:off x="457200" y="16002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8006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solidFill>
                  <a:srgbClr val="0000FF"/>
                </a:solidFill>
                <a:latin typeface="Times New Roman" pitchFamily="18" charset="0"/>
                <a:ea typeface="新細明體" pitchFamily="18" charset="-120"/>
              </a:rPr>
              <a:t>void</a:t>
            </a:r>
            <a:r>
              <a:rPr lang="en-US" altLang="zh-TW" sz="2400">
                <a:latin typeface="Times New Roman" pitchFamily="18" charset="0"/>
                <a:ea typeface="新細明體" pitchFamily="18" charset="-120"/>
              </a:rPr>
              <a:t> 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1" name="Rectangle 6"/>
          <p:cNvSpPr>
            <a:spLocks noChangeArrowheads="1"/>
          </p:cNvSpPr>
          <p:nvPr/>
        </p:nvSpPr>
        <p:spPr bwMode="auto">
          <a:xfrm>
            <a:off x="5867400" y="4953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953000" y="3581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7" name="Rectangle 12"/>
          <p:cNvSpPr>
            <a:spLocks noChangeArrowheads="1"/>
          </p:cNvSpPr>
          <p:nvPr/>
        </p:nvSpPr>
        <p:spPr bwMode="auto">
          <a:xfrm>
            <a:off x="5867400" y="4953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3" name="Text Box 13">
            <a:extLst>
              <a:ext uri="{FF2B5EF4-FFF2-40B4-BE49-F238E27FC236}">
                <a16:creationId xmlns:a16="http://schemas.microsoft.com/office/drawing/2014/main" id="{BB396927-FB53-4447-93B9-1CAAB8536727}"/>
              </a:ext>
            </a:extLst>
          </p:cNvPr>
          <p:cNvSpPr txBox="1">
            <a:spLocks noChangeArrowheads="1"/>
          </p:cNvSpPr>
          <p:nvPr/>
        </p:nvSpPr>
        <p:spPr bwMode="auto">
          <a:xfrm>
            <a:off x="5755822" y="4615542"/>
            <a:ext cx="6921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spTree>
    <p:extLst>
      <p:ext uri="{BB962C8B-B14F-4D97-AF65-F5344CB8AC3E}">
        <p14:creationId xmlns:p14="http://schemas.microsoft.com/office/powerpoint/2010/main" val="1160381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8" name="Rectangle 2"/>
          <p:cNvSpPr>
            <a:spLocks noChangeArrowheads="1"/>
          </p:cNvSpPr>
          <p:nvPr/>
        </p:nvSpPr>
        <p:spPr bwMode="auto">
          <a:xfrm>
            <a:off x="457200" y="16002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724400" y="16002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6" name="Rectangle 6"/>
          <p:cNvSpPr>
            <a:spLocks noChangeArrowheads="1"/>
          </p:cNvSpPr>
          <p:nvPr/>
        </p:nvSpPr>
        <p:spPr bwMode="auto">
          <a:xfrm>
            <a:off x="5105400" y="5334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4572000" y="5272088"/>
            <a:ext cx="4000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5105400" y="53340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5013325" y="4989513"/>
            <a:ext cx="6921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sp>
        <p:nvSpPr>
          <p:cNvPr id="20" name="Rectangle 15"/>
          <p:cNvSpPr>
            <a:spLocks noChangeArrowheads="1"/>
          </p:cNvSpPr>
          <p:nvPr/>
        </p:nvSpPr>
        <p:spPr bwMode="auto">
          <a:xfrm>
            <a:off x="7467600" y="56388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495300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319486"/>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sp>
        <p:nvSpPr>
          <p:cNvPr id="26" name="Rectangle 23"/>
          <p:cNvSpPr>
            <a:spLocks noChangeArrowheads="1"/>
          </p:cNvSpPr>
          <p:nvPr/>
        </p:nvSpPr>
        <p:spPr bwMode="auto">
          <a:xfrm>
            <a:off x="7467600" y="56388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25780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953000" y="34290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3340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Tree>
    <p:extLst>
      <p:ext uri="{BB962C8B-B14F-4D97-AF65-F5344CB8AC3E}">
        <p14:creationId xmlns:p14="http://schemas.microsoft.com/office/powerpoint/2010/main" val="2263183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4724400" y="5772150"/>
            <a:ext cx="609600" cy="400050"/>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5089525" y="5486400"/>
            <a:ext cx="755335" cy="400110"/>
          </a:xfrm>
          <a:prstGeom prst="rect">
            <a:avLst/>
          </a:prstGeom>
          <a:noFill/>
          <a:ln w="9525">
            <a:noFill/>
            <a:miter lim="800000"/>
            <a:headEnd/>
            <a:tailEnd/>
          </a:ln>
          <a:effectLst/>
        </p:spPr>
        <p:txBody>
          <a:bodyPr wrap="none">
            <a:spAutoFit/>
          </a:bodyPr>
          <a:lstStyle/>
          <a:p>
            <a:r>
              <a:rPr lang="en-US" altLang="zh-TW">
                <a:ea typeface="新細明體" pitchFamily="18" charset="-120"/>
              </a:rPr>
              <a:t>7</a:t>
            </a:r>
            <a:r>
              <a:rPr lang="en-US" altLang="zh-TW" b="1">
                <a:ea typeface="新細明體" pitchFamily="18" charset="-120"/>
              </a:rPr>
              <a:t>000</a:t>
            </a:r>
          </a:p>
        </p:txBody>
      </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695372"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30" name="Group 30">
            <a:extLst>
              <a:ext uri="{FF2B5EF4-FFF2-40B4-BE49-F238E27FC236}">
                <a16:creationId xmlns:a16="http://schemas.microsoft.com/office/drawing/2014/main" id="{0FE53716-5A1A-4B6E-B937-9DD309369A07}"/>
              </a:ext>
            </a:extLst>
          </p:cNvPr>
          <p:cNvGrpSpPr>
            <a:grpSpLocks/>
          </p:cNvGrpSpPr>
          <p:nvPr/>
        </p:nvGrpSpPr>
        <p:grpSpPr bwMode="auto">
          <a:xfrm>
            <a:off x="4691742" y="2481942"/>
            <a:ext cx="381000" cy="838200"/>
            <a:chOff x="2928" y="1776"/>
            <a:chExt cx="240" cy="528"/>
          </a:xfrm>
        </p:grpSpPr>
        <p:sp>
          <p:nvSpPr>
            <p:cNvPr id="31" name="AutoShape 31">
              <a:extLst>
                <a:ext uri="{FF2B5EF4-FFF2-40B4-BE49-F238E27FC236}">
                  <a16:creationId xmlns:a16="http://schemas.microsoft.com/office/drawing/2014/main" id="{E008E1B7-5467-49DD-A782-6EE5AF62B4F9}"/>
                </a:ext>
              </a:extLst>
            </p:cNvPr>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2" name="Rectangle 32">
              <a:extLst>
                <a:ext uri="{FF2B5EF4-FFF2-40B4-BE49-F238E27FC236}">
                  <a16:creationId xmlns:a16="http://schemas.microsoft.com/office/drawing/2014/main" id="{7E389F65-9356-47B1-B815-56841DE41940}"/>
                </a:ext>
              </a:extLst>
            </p:cNvPr>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4265051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4.3 Con trỏ this</a:t>
            </a:r>
          </a:p>
        </p:txBody>
      </p:sp>
      <p:sp>
        <p:nvSpPr>
          <p:cNvPr id="3" name="Content Placeholder 2"/>
          <p:cNvSpPr>
            <a:spLocks noGrp="1"/>
          </p:cNvSpPr>
          <p:nvPr>
            <p:ph idx="1"/>
          </p:nvPr>
        </p:nvSpPr>
        <p:spPr>
          <a:xfrm>
            <a:off x="304800" y="1676400"/>
            <a:ext cx="8382000" cy="4800600"/>
          </a:xfrm>
        </p:spPr>
        <p:txBody>
          <a:bodyPr>
            <a:noAutofit/>
          </a:bodyPr>
          <a:lstStyle/>
          <a:p>
            <a:pPr marL="0" indent="0" algn="just">
              <a:lnSpc>
                <a:spcPct val="120000"/>
              </a:lnSpc>
              <a:buNone/>
            </a:pPr>
            <a:r>
              <a:rPr lang="en-US" sz="2000">
                <a:solidFill>
                  <a:srgbClr val="FF0000"/>
                </a:solidFill>
                <a:latin typeface="Arial" pitchFamily="34" charset="0"/>
                <a:cs typeface="Arial" pitchFamily="34" charset="0"/>
              </a:rPr>
              <a:t>Con </a:t>
            </a:r>
            <a:r>
              <a:rPr lang="en-US" sz="2000" dirty="0" err="1">
                <a:solidFill>
                  <a:srgbClr val="FF0000"/>
                </a:solidFill>
                <a:latin typeface="Arial" pitchFamily="34" charset="0"/>
                <a:cs typeface="Arial" pitchFamily="34" charset="0"/>
              </a:rPr>
              <a:t>trỏ</a:t>
            </a:r>
            <a:r>
              <a:rPr lang="en-US" sz="2000" dirty="0">
                <a:solidFill>
                  <a:srgbClr val="FF0000"/>
                </a:solidFill>
                <a:latin typeface="Arial" pitchFamily="34" charset="0"/>
                <a:cs typeface="Arial" pitchFamily="34" charset="0"/>
              </a:rPr>
              <a:t> </a:t>
            </a:r>
            <a:r>
              <a:rPr lang="en-US" sz="2000" b="1">
                <a:solidFill>
                  <a:srgbClr val="FF0000"/>
                </a:solidFill>
                <a:latin typeface="Arial" pitchFamily="34" charset="0"/>
                <a:cs typeface="Arial" pitchFamily="34" charset="0"/>
              </a:rPr>
              <a:t>this</a:t>
            </a:r>
            <a:r>
              <a:rPr lang="en-US" sz="2000">
                <a:solidFill>
                  <a:srgbClr val="FF0000"/>
                </a:solidFill>
                <a:latin typeface="Arial" pitchFamily="34" charset="0"/>
                <a:cs typeface="Arial" pitchFamily="34" charset="0"/>
              </a:rPr>
              <a:t> </a:t>
            </a:r>
            <a:r>
              <a:rPr lang="en-US" sz="2000" u="sng">
                <a:latin typeface="Arial" pitchFamily="34" charset="0"/>
                <a:cs typeface="Arial" pitchFamily="34" charset="0"/>
              </a:rPr>
              <a:t>được dùng như đối thứ I của hàm</a:t>
            </a:r>
            <a:r>
              <a:rPr lang="en-US" sz="2000">
                <a:latin typeface="Arial" pitchFamily="34" charset="0"/>
                <a:cs typeface="Arial" pitchFamily="34" charset="0"/>
              </a:rPr>
              <a:t>, còn gọi là </a:t>
            </a:r>
            <a:r>
              <a:rPr lang="en-US" sz="2000">
                <a:solidFill>
                  <a:srgbClr val="FF0000"/>
                </a:solidFill>
                <a:latin typeface="Arial" pitchFamily="34" charset="0"/>
                <a:cs typeface="Arial" pitchFamily="34" charset="0"/>
              </a:rPr>
              <a:t>đối ẩn vì không xuất hiện một cách tường minh. </a:t>
            </a:r>
          </a:p>
          <a:p>
            <a:pPr marL="0" indent="0" algn="just">
              <a:lnSpc>
                <a:spcPct val="120000"/>
              </a:lnSpc>
              <a:buNone/>
            </a:pPr>
            <a:r>
              <a:rPr lang="en-US" sz="2000">
                <a:latin typeface="Arial" pitchFamily="34" charset="0"/>
                <a:cs typeface="Arial" pitchFamily="34" charset="0"/>
              </a:rPr>
              <a:t>Hàm bao giờ cũng có ít nhất 1 đối là đối ẩn:</a:t>
            </a:r>
            <a:endParaRPr lang="en-US" sz="2000">
              <a:solidFill>
                <a:srgbClr val="FF0000"/>
              </a:solidFill>
              <a:latin typeface="Arial" pitchFamily="34" charset="0"/>
              <a:cs typeface="Arial" pitchFamily="34" charset="0"/>
            </a:endParaRPr>
          </a:p>
          <a:p>
            <a:pPr marL="465138" indent="-290513" algn="just">
              <a:lnSpc>
                <a:spcPct val="120000"/>
              </a:lnSpc>
            </a:pPr>
            <a:r>
              <a:rPr lang="en-US" sz="2000" b="1">
                <a:latin typeface="Arial" pitchFamily="34" charset="0"/>
                <a:cs typeface="Arial" pitchFamily="34" charset="0"/>
              </a:rPr>
              <a:t>Với hàm tạo: </a:t>
            </a:r>
            <a:r>
              <a:rPr lang="en-US" sz="2000">
                <a:latin typeface="Arial" pitchFamily="34" charset="0"/>
                <a:cs typeface="Arial" pitchFamily="34" charset="0"/>
              </a:rPr>
              <a:t>đối ẩn được gán giá trị </a:t>
            </a:r>
            <a:r>
              <a:rPr lang="en-US" sz="2000" u="sng">
                <a:latin typeface="Arial" pitchFamily="34" charset="0"/>
                <a:cs typeface="Arial" pitchFamily="34" charset="0"/>
              </a:rPr>
              <a:t>là địa chỉ của đối tượng mới được hình thành</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hủy: </a:t>
            </a:r>
            <a:r>
              <a:rPr lang="en-US" sz="2000">
                <a:latin typeface="Arial" pitchFamily="34" charset="0"/>
                <a:cs typeface="Arial" pitchFamily="34" charset="0"/>
              </a:rPr>
              <a:t>đối ẩn có giá trị </a:t>
            </a:r>
            <a:r>
              <a:rPr lang="en-US" sz="2000" u="sng">
                <a:latin typeface="Arial" pitchFamily="34" charset="0"/>
                <a:cs typeface="Arial" pitchFamily="34" charset="0"/>
              </a:rPr>
              <a:t>là địa chỉ của đối tượng sẽ bị hủy bỏ</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toán tử: </a:t>
            </a:r>
            <a:r>
              <a:rPr lang="en-US" sz="2000">
                <a:latin typeface="Arial" pitchFamily="34" charset="0"/>
                <a:cs typeface="Arial" pitchFamily="34" charset="0"/>
              </a:rPr>
              <a:t>đối ẩn có giá trị </a:t>
            </a:r>
            <a:r>
              <a:rPr lang="en-US" sz="2000" u="sng">
                <a:latin typeface="Arial" pitchFamily="34" charset="0"/>
                <a:cs typeface="Arial" pitchFamily="34" charset="0"/>
              </a:rPr>
              <a:t>là địa chỉ của toán hạng thứ nhất</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thông thường:</a:t>
            </a:r>
            <a:r>
              <a:rPr lang="en-US" sz="2000">
                <a:latin typeface="Arial" pitchFamily="34" charset="0"/>
                <a:cs typeface="Arial" pitchFamily="34" charset="0"/>
              </a:rPr>
              <a:t> đối ẩn có giá trị </a:t>
            </a:r>
            <a:r>
              <a:rPr lang="en-US" sz="2000" u="sng">
                <a:latin typeface="Arial" pitchFamily="34" charset="0"/>
                <a:cs typeface="Arial" pitchFamily="34" charset="0"/>
              </a:rPr>
              <a:t>là địa chỉ của đối tượng chủ thể trong lời gọi hàm</a:t>
            </a:r>
            <a:r>
              <a:rPr lang="en-US" sz="2000">
                <a:latin typeface="Arial" pitchFamily="34" charset="0"/>
                <a:cs typeface="Arial" pitchFamily="34" charset="0"/>
              </a:rPr>
              <a:t> </a:t>
            </a:r>
            <a:r>
              <a:rPr lang="en-US" sz="2000">
                <a:solidFill>
                  <a:srgbClr val="0000FF"/>
                </a:solidFill>
                <a:latin typeface="Arial" pitchFamily="34" charset="0"/>
                <a:cs typeface="Arial" pitchFamily="34" charset="0"/>
              </a:rPr>
              <a:t>(vì vậy mà không cho phép dùng con trỏ </a:t>
            </a:r>
            <a:r>
              <a:rPr lang="en-US" sz="2000" b="1">
                <a:solidFill>
                  <a:srgbClr val="0000FF"/>
                </a:solidFill>
                <a:latin typeface="Arial" pitchFamily="34" charset="0"/>
                <a:cs typeface="Arial" pitchFamily="34" charset="0"/>
              </a:rPr>
              <a:t>this</a:t>
            </a:r>
            <a:r>
              <a:rPr lang="en-US" sz="2000">
                <a:solidFill>
                  <a:srgbClr val="0000FF"/>
                </a:solidFill>
                <a:latin typeface="Arial" pitchFamily="34" charset="0"/>
                <a:cs typeface="Arial" pitchFamily="34" charset="0"/>
              </a:rPr>
              <a:t> trong phương thức tĩnh).</a:t>
            </a:r>
          </a:p>
          <a:p>
            <a:pPr marL="0" indent="0" algn="just">
              <a:lnSpc>
                <a:spcPct val="120000"/>
              </a:lnSpc>
              <a:buNone/>
            </a:pPr>
            <a:r>
              <a:rPr lang="en-US" sz="2000">
                <a:solidFill>
                  <a:srgbClr val="FF0000"/>
                </a:solidFill>
                <a:latin typeface="Arial" pitchFamily="34" charset="0"/>
                <a:cs typeface="Arial" pitchFamily="34" charset="0"/>
              </a:rPr>
              <a:t>Để truy xuất đối tượng có địa chỉ chứa trong con trỏ </a:t>
            </a:r>
            <a:r>
              <a:rPr lang="en-US" sz="2000" b="1">
                <a:solidFill>
                  <a:srgbClr val="FF0000"/>
                </a:solidFill>
                <a:latin typeface="Arial" pitchFamily="34" charset="0"/>
                <a:cs typeface="Arial" pitchFamily="34" charset="0"/>
              </a:rPr>
              <a:t>this</a:t>
            </a:r>
            <a:r>
              <a:rPr lang="en-US" sz="2000">
                <a:solidFill>
                  <a:srgbClr val="FF0000"/>
                </a:solidFill>
                <a:latin typeface="Arial" pitchFamily="34" charset="0"/>
                <a:cs typeface="Arial" pitchFamily="34" charset="0"/>
              </a:rPr>
              <a:t> ta dùng: </a:t>
            </a:r>
            <a:r>
              <a:rPr lang="en-US" sz="2000" b="1">
                <a:solidFill>
                  <a:srgbClr val="FF0000"/>
                </a:solidFill>
                <a:latin typeface="Arial" pitchFamily="34" charset="0"/>
                <a:cs typeface="Arial" pitchFamily="34" charset="0"/>
              </a:rPr>
              <a:t>*this</a:t>
            </a:r>
            <a:endParaRPr lang="en-US" sz="2000">
              <a:solidFill>
                <a:srgbClr val="FF0000"/>
              </a:solidFill>
              <a:latin typeface="Arial" pitchFamily="34" charset="0"/>
              <a:cs typeface="Arial" pitchFamily="34" charset="0"/>
            </a:endParaRPr>
          </a:p>
          <a:p>
            <a:pPr marL="465138" indent="-290513" algn="just">
              <a:lnSpc>
                <a:spcPct val="120000"/>
              </a:lnSpc>
            </a:pPr>
            <a:endParaRPr lang="en-US" sz="20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val="3000612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4.3 Con trỏ this – Ví dụ</a:t>
            </a:r>
          </a:p>
        </p:txBody>
      </p:sp>
      <p:sp>
        <p:nvSpPr>
          <p:cNvPr id="3" name="Content Placeholder 2"/>
          <p:cNvSpPr>
            <a:spLocks noGrp="1"/>
          </p:cNvSpPr>
          <p:nvPr>
            <p:ph idx="1"/>
          </p:nvPr>
        </p:nvSpPr>
        <p:spPr>
          <a:xfrm>
            <a:off x="76200" y="1418772"/>
            <a:ext cx="3886200" cy="3581400"/>
          </a:xfrm>
          <a:ln w="12700">
            <a:solidFill>
              <a:schemeClr val="accent1"/>
            </a:solidFill>
          </a:ln>
        </p:spPr>
        <p:txBody>
          <a:bodyPr>
            <a:normAutofit/>
          </a:bodyPr>
          <a:lstStyle/>
          <a:p>
            <a:pPr marL="0" indent="0">
              <a:buNone/>
            </a:pP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B91AF"/>
                </a:solidFill>
                <a:latin typeface="Consolas" panose="020B0609020204030204" pitchFamily="49" charset="0"/>
              </a:rPr>
              <a:t>TS</a:t>
            </a:r>
            <a:r>
              <a:rPr lang="en-US" sz="1600">
                <a:solidFill>
                  <a:srgbClr val="000000"/>
                </a:solidFill>
                <a:latin typeface="Consolas" panose="020B0609020204030204" pitchFamily="49" charset="0"/>
              </a:rPr>
              <a:t> {</a:t>
            </a:r>
          </a:p>
          <a:p>
            <a:pPr marL="0" indent="0">
              <a:buNone/>
            </a:pPr>
            <a:r>
              <a:rPr lang="en-US" sz="1600">
                <a:solidFill>
                  <a:srgbClr val="0000FF"/>
                </a:solidFill>
                <a:latin typeface="Consolas" panose="020B0609020204030204" pitchFamily="49" charset="0"/>
              </a:rPr>
              <a:t>private</a:t>
            </a:r>
            <a:r>
              <a:rPr lang="en-US" sz="1600">
                <a:solidFill>
                  <a:srgbClr val="000000"/>
                </a:solidFill>
                <a:latin typeface="Consolas" panose="020B0609020204030204" pitchFamily="49" charset="0"/>
              </a:rPr>
              <a:t>:</a:t>
            </a:r>
          </a:p>
          <a:p>
            <a:pPr marL="0" indent="0">
              <a:buNone/>
            </a:pPr>
            <a:r>
              <a:rPr lang="en-US" sz="1600">
                <a:solidFill>
                  <a:srgbClr val="0000FF"/>
                </a:solidFill>
                <a:latin typeface="Consolas" panose="020B0609020204030204" pitchFamily="49" charset="0"/>
              </a:rPr>
              <a:t>	char</a:t>
            </a:r>
            <a:r>
              <a:rPr lang="en-US" sz="1600">
                <a:solidFill>
                  <a:srgbClr val="000000"/>
                </a:solidFill>
                <a:latin typeface="Consolas" panose="020B0609020204030204" pitchFamily="49" charset="0"/>
              </a:rPr>
              <a:t> *ht;</a:t>
            </a:r>
          </a:p>
          <a:p>
            <a:pPr marL="0" indent="0">
              <a:buNone/>
            </a:pPr>
            <a:r>
              <a:rPr lang="en-US" sz="1600">
                <a:solidFill>
                  <a:srgbClr val="0000FF"/>
                </a:solidFill>
                <a:latin typeface="Consolas" panose="020B0609020204030204" pitchFamily="49" charset="0"/>
              </a:rPr>
              <a:t>	double</a:t>
            </a:r>
            <a:r>
              <a:rPr lang="en-US" sz="1600">
                <a:solidFill>
                  <a:srgbClr val="000000"/>
                </a:solidFill>
                <a:latin typeface="Consolas" panose="020B0609020204030204" pitchFamily="49" charset="0"/>
              </a:rPr>
              <a:t> td;</a:t>
            </a:r>
          </a:p>
          <a:p>
            <a:pPr marL="0" indent="0">
              <a:buNone/>
            </a:pP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a:t>
            </a:r>
          </a:p>
          <a:p>
            <a:pPr marL="0" indent="0">
              <a:buNone/>
            </a:pPr>
            <a:r>
              <a:rPr lang="en-US" sz="1600">
                <a:solidFill>
                  <a:srgbClr val="000000"/>
                </a:solidFill>
                <a:latin typeface="Consolas" panose="020B0609020204030204" pitchFamily="49" charset="0"/>
              </a:rPr>
              <a:t>	TS() {</a:t>
            </a:r>
          </a:p>
          <a:p>
            <a:pPr marL="0" indent="1379538">
              <a:buNone/>
            </a:pPr>
            <a:r>
              <a:rPr lang="en-US" sz="1600">
                <a:solidFill>
                  <a:srgbClr val="000000"/>
                </a:solidFill>
                <a:latin typeface="Consolas" panose="020B0609020204030204" pitchFamily="49" charset="0"/>
              </a:rPr>
              <a:t>ht =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char</a:t>
            </a:r>
            <a:r>
              <a:rPr lang="en-US" sz="1600">
                <a:solidFill>
                  <a:srgbClr val="000000"/>
                </a:solidFill>
                <a:latin typeface="Consolas" panose="020B0609020204030204" pitchFamily="49" charset="0"/>
              </a:rPr>
              <a:t>[30];</a:t>
            </a:r>
          </a:p>
          <a:p>
            <a:pPr marL="0" indent="1379538">
              <a:buNone/>
            </a:pPr>
            <a:r>
              <a:rPr lang="en-US" sz="1600">
                <a:solidFill>
                  <a:srgbClr val="000000"/>
                </a:solidFill>
                <a:latin typeface="Consolas" panose="020B0609020204030204" pitchFamily="49" charset="0"/>
              </a:rPr>
              <a:t>td = 0;</a:t>
            </a:r>
          </a:p>
          <a:p>
            <a:pPr marL="0" indent="0">
              <a:buNone/>
            </a:pPr>
            <a:r>
              <a:rPr lang="en-US" sz="1600">
                <a:solidFill>
                  <a:srgbClr val="000000"/>
                </a:solidFill>
                <a:latin typeface="Consolas" panose="020B0609020204030204" pitchFamily="49" charset="0"/>
              </a:rPr>
              <a:t>	}</a:t>
            </a:r>
          </a:p>
          <a:p>
            <a:pPr marL="0" indent="0">
              <a:buNone/>
            </a:pPr>
            <a:r>
              <a:rPr lang="en-US" sz="1600">
                <a:solidFill>
                  <a:srgbClr val="000000"/>
                </a:solidFill>
                <a:latin typeface="Consolas" panose="020B0609020204030204" pitchFamily="49" charset="0"/>
              </a:rPr>
              <a:t>	~TS() {</a:t>
            </a:r>
          </a:p>
          <a:p>
            <a:pPr marL="0" indent="0">
              <a:buNone/>
            </a:pPr>
            <a:r>
              <a:rPr lang="en-US" sz="1600">
                <a:solidFill>
                  <a:srgbClr val="0000FF"/>
                </a:solidFill>
                <a:latin typeface="Consolas" panose="020B0609020204030204" pitchFamily="49" charset="0"/>
              </a:rPr>
              <a:t>		delete</a:t>
            </a:r>
            <a:r>
              <a:rPr lang="en-US" sz="1600">
                <a:solidFill>
                  <a:srgbClr val="000000"/>
                </a:solidFill>
                <a:latin typeface="Consolas" panose="020B0609020204030204" pitchFamily="49" charset="0"/>
              </a:rPr>
              <a:t> ht;</a:t>
            </a:r>
          </a:p>
          <a:p>
            <a:pPr marL="0" indent="0">
              <a:buNone/>
            </a:pPr>
            <a:r>
              <a:rPr lang="en-US" sz="1600">
                <a:solidFill>
                  <a:srgbClr val="000000"/>
                </a:solidFill>
                <a:latin typeface="Consolas" panose="020B0609020204030204" pitchFamily="49" charset="0"/>
              </a:rPr>
              <a:t>	}</a:t>
            </a:r>
          </a:p>
          <a:p>
            <a:pPr marL="0" indent="0" algn="just">
              <a:lnSpc>
                <a:spcPct val="120000"/>
              </a:lnSpc>
              <a:buNone/>
            </a:pPr>
            <a:endParaRPr lang="en-US" sz="16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Content Placeholder 2">
            <a:extLst>
              <a:ext uri="{FF2B5EF4-FFF2-40B4-BE49-F238E27FC236}">
                <a16:creationId xmlns:a16="http://schemas.microsoft.com/office/drawing/2014/main" id="{D50E710A-B9D8-40DC-BFAF-D636E79A3762}"/>
              </a:ext>
            </a:extLst>
          </p:cNvPr>
          <p:cNvSpPr txBox="1">
            <a:spLocks/>
          </p:cNvSpPr>
          <p:nvPr/>
        </p:nvSpPr>
        <p:spPr>
          <a:xfrm>
            <a:off x="4114800" y="1418772"/>
            <a:ext cx="4953000" cy="5181600"/>
          </a:xfrm>
          <a:prstGeom prst="rect">
            <a:avLst/>
          </a:prstGeom>
          <a:ln w="12700">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600" b="0">
                <a:solidFill>
                  <a:srgbClr val="FF0000"/>
                </a:solidFill>
                <a:latin typeface="Consolas" panose="020B0609020204030204" pitchFamily="49" charset="0"/>
              </a:rPr>
              <a:t>//Định nghĩa chồng toán tử ‘=’ (còn gọi là toán tử gán).</a:t>
            </a:r>
          </a:p>
          <a:p>
            <a:pPr marL="0" indent="0" fontAlgn="auto">
              <a:spcAft>
                <a:spcPts val="0"/>
              </a:spcAft>
              <a:buFont typeface="Arial" pitchFamily="34" charset="0"/>
              <a:buNone/>
            </a:pPr>
            <a:r>
              <a:rPr lang="en-US" sz="1600" b="0">
                <a:solidFill>
                  <a:srgbClr val="FF0000"/>
                </a:solidFill>
                <a:latin typeface="Consolas" panose="020B0609020204030204" pitchFamily="49" charset="0"/>
              </a:rPr>
              <a:t>//Lưu ý là nếu dùng phép gán mặc định sẽ cho kết quả sai.</a:t>
            </a:r>
            <a:endParaRPr lang="en-US" sz="1600" b="0">
              <a:solidFill>
                <a:srgbClr val="0000FF"/>
              </a:solidFill>
              <a:latin typeface="Consolas" panose="020B0609020204030204" pitchFamily="49" charset="0"/>
            </a:endParaRPr>
          </a:p>
          <a:p>
            <a:pPr marL="0" indent="0" fontAlgn="auto">
              <a:spcAft>
                <a:spcPts val="0"/>
              </a:spcAft>
              <a:buFont typeface="Arial" pitchFamily="34" charset="0"/>
              <a:buNone/>
            </a:pPr>
            <a:r>
              <a:rPr lang="en-US" sz="1600" b="0">
                <a:solidFill>
                  <a:srgbClr val="0000FF"/>
                </a:solidFill>
                <a:latin typeface="Consolas" panose="020B0609020204030204" pitchFamily="49" charset="0"/>
              </a:rPr>
              <a:t>const</a:t>
            </a:r>
            <a:r>
              <a:rPr lang="en-US" sz="1600" b="0">
                <a:solidFill>
                  <a:srgbClr val="000000"/>
                </a:solidFill>
                <a:latin typeface="Consolas" panose="020B0609020204030204" pitchFamily="49" charset="0"/>
              </a:rPr>
              <a:t> </a:t>
            </a:r>
            <a:r>
              <a:rPr lang="en-US" sz="1600" b="0">
                <a:solidFill>
                  <a:srgbClr val="2B91AF"/>
                </a:solidFill>
                <a:latin typeface="Consolas" panose="020B0609020204030204" pitchFamily="49" charset="0"/>
              </a:rPr>
              <a:t>TS </a:t>
            </a:r>
            <a:r>
              <a:rPr lang="en-US" sz="1600" b="0">
                <a:solidFill>
                  <a:srgbClr val="000000"/>
                </a:solidFill>
                <a:latin typeface="Consolas" panose="020B0609020204030204" pitchFamily="49" charset="0"/>
              </a:rPr>
              <a:t>&amp;</a:t>
            </a:r>
            <a:r>
              <a:rPr lang="en-US" sz="1600" b="0">
                <a:solidFill>
                  <a:srgbClr val="008080"/>
                </a:solidFill>
                <a:latin typeface="Consolas" panose="020B0609020204030204" pitchFamily="49" charset="0"/>
              </a:rPr>
              <a:t>operator =</a:t>
            </a: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const</a:t>
            </a:r>
            <a:r>
              <a:rPr lang="en-US" sz="1600" b="0">
                <a:solidFill>
                  <a:srgbClr val="000000"/>
                </a:solidFill>
                <a:latin typeface="Consolas" panose="020B0609020204030204" pitchFamily="49" charset="0"/>
              </a:rPr>
              <a:t> </a:t>
            </a:r>
            <a:r>
              <a:rPr lang="en-US" sz="1600" b="0">
                <a:solidFill>
                  <a:srgbClr val="2B91AF"/>
                </a:solidFill>
                <a:latin typeface="Consolas" panose="020B0609020204030204" pitchFamily="49" charset="0"/>
              </a:rPr>
              <a:t>TS</a:t>
            </a:r>
            <a:r>
              <a:rPr lang="en-US" sz="1600" b="0">
                <a:solidFill>
                  <a:srgbClr val="000000"/>
                </a:solidFill>
                <a:latin typeface="Consolas" panose="020B0609020204030204" pitchFamily="49" charset="0"/>
              </a:rPr>
              <a:t> &amp;</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 {</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	this</a:t>
            </a:r>
            <a:r>
              <a:rPr lang="en-US" sz="1600" b="0">
                <a:solidFill>
                  <a:srgbClr val="000000"/>
                </a:solidFill>
                <a:latin typeface="Consolas" panose="020B0609020204030204" pitchFamily="49" charset="0"/>
              </a:rPr>
              <a:t>-&gt;td =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.td;</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strcpy_s(</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-&gt;ht,30,</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.ht);</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	return</a:t>
            </a:r>
            <a:r>
              <a:rPr lang="en-US" sz="1600" b="0">
                <a:solidFill>
                  <a:srgbClr val="000000"/>
                </a:solidFill>
                <a:latin typeface="Consolas" panose="020B0609020204030204" pitchFamily="49" charset="0"/>
              </a:rPr>
              <a:t>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FF0000"/>
                </a:solidFill>
                <a:latin typeface="Consolas" panose="020B0609020204030204" pitchFamily="49" charset="0"/>
              </a:rPr>
              <a:t>//Hàm sau đây cho thấy vai trò của </a:t>
            </a:r>
            <a:r>
              <a:rPr lang="en-US" sz="1600">
                <a:solidFill>
                  <a:srgbClr val="FF0000"/>
                </a:solidFill>
                <a:latin typeface="Consolas" panose="020B0609020204030204" pitchFamily="49" charset="0"/>
              </a:rPr>
              <a:t>con trỏ this:</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void</a:t>
            </a:r>
            <a:r>
              <a:rPr lang="en-US" sz="1600" b="0">
                <a:solidFill>
                  <a:srgbClr val="000000"/>
                </a:solidFill>
                <a:latin typeface="Consolas" panose="020B0609020204030204" pitchFamily="49" charset="0"/>
              </a:rPr>
              <a:t> hoanvi(</a:t>
            </a:r>
            <a:r>
              <a:rPr lang="en-US" sz="1600" b="0">
                <a:solidFill>
                  <a:srgbClr val="2B91AF"/>
                </a:solidFill>
                <a:latin typeface="Consolas" panose="020B0609020204030204" pitchFamily="49" charset="0"/>
              </a:rPr>
              <a:t>TS</a:t>
            </a:r>
            <a:r>
              <a:rPr lang="en-US" sz="1600" b="0">
                <a:solidFill>
                  <a:srgbClr val="000000"/>
                </a:solidFill>
                <a:latin typeface="Consolas" panose="020B0609020204030204" pitchFamily="49" charset="0"/>
              </a:rPr>
              <a:t> &amp;</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 {</a:t>
            </a:r>
          </a:p>
          <a:p>
            <a:pPr marL="0" indent="0" fontAlgn="auto">
              <a:spcAft>
                <a:spcPts val="0"/>
              </a:spcAft>
              <a:buFont typeface="Arial" pitchFamily="34" charset="0"/>
              <a:buNone/>
            </a:pPr>
            <a:r>
              <a:rPr lang="en-US" sz="1600" b="0">
                <a:solidFill>
                  <a:srgbClr val="2B91AF"/>
                </a:solidFill>
                <a:latin typeface="Consolas" panose="020B0609020204030204" pitchFamily="49" charset="0"/>
              </a:rPr>
              <a:t>	TS</a:t>
            </a:r>
            <a:r>
              <a:rPr lang="en-US" sz="1600" b="0">
                <a:solidFill>
                  <a:srgbClr val="000000"/>
                </a:solidFill>
                <a:latin typeface="Consolas" panose="020B0609020204030204" pitchFamily="49" charset="0"/>
              </a:rPr>
              <a:t> tmp;</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tmp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808080"/>
                </a:solidFill>
                <a:latin typeface="Consolas" panose="020B0609020204030204" pitchFamily="49" charset="0"/>
              </a:rPr>
              <a:t>	ts2</a:t>
            </a:r>
            <a:r>
              <a:rPr lang="en-US" sz="1600" b="0">
                <a:solidFill>
                  <a:srgbClr val="000000"/>
                </a:solidFill>
                <a:latin typeface="Consolas" panose="020B0609020204030204" pitchFamily="49" charset="0"/>
              </a:rPr>
              <a:t>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tmp;</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}//end of class</a:t>
            </a:r>
          </a:p>
          <a:p>
            <a:pPr marL="0" indent="0" algn="just" fontAlgn="auto">
              <a:lnSpc>
                <a:spcPct val="120000"/>
              </a:lnSpc>
              <a:spcAft>
                <a:spcPts val="0"/>
              </a:spcAft>
              <a:buFont typeface="Arial" pitchFamily="34" charset="0"/>
              <a:buNone/>
            </a:pPr>
            <a:endParaRPr lang="en-US" sz="1600" b="0" dirty="0">
              <a:latin typeface="Arial" pitchFamily="34" charset="0"/>
              <a:cs typeface="Arial" pitchFamily="34" charset="0"/>
            </a:endParaRPr>
          </a:p>
        </p:txBody>
      </p:sp>
      <p:sp>
        <p:nvSpPr>
          <p:cNvPr id="11" name="TextBox 10">
            <a:extLst>
              <a:ext uri="{FF2B5EF4-FFF2-40B4-BE49-F238E27FC236}">
                <a16:creationId xmlns:a16="http://schemas.microsoft.com/office/drawing/2014/main" id="{247234B3-30F5-48E8-AA22-FD5572A40902}"/>
              </a:ext>
            </a:extLst>
          </p:cNvPr>
          <p:cNvSpPr txBox="1"/>
          <p:nvPr/>
        </p:nvSpPr>
        <p:spPr>
          <a:xfrm>
            <a:off x="76200" y="5024497"/>
            <a:ext cx="3886200" cy="1569660"/>
          </a:xfrm>
          <a:prstGeom prst="rect">
            <a:avLst/>
          </a:prstGeom>
          <a:noFill/>
          <a:ln>
            <a:solidFill>
              <a:schemeClr val="accent1"/>
            </a:solidFill>
          </a:ln>
        </p:spPr>
        <p:txBody>
          <a:bodyPr wrap="square">
            <a:spAutoFit/>
          </a:bodyPr>
          <a:lstStyle/>
          <a:p>
            <a:r>
              <a:rPr lang="en-US" sz="1600" b="0">
                <a:solidFill>
                  <a:srgbClr val="0000FF"/>
                </a:solidFill>
                <a:latin typeface="Consolas" panose="020B0609020204030204" pitchFamily="49" charset="0"/>
              </a:rPr>
              <a:t>int</a:t>
            </a:r>
            <a:r>
              <a:rPr lang="en-US" sz="1600" b="0">
                <a:solidFill>
                  <a:srgbClr val="000000"/>
                </a:solidFill>
                <a:latin typeface="Consolas" panose="020B0609020204030204" pitchFamily="49" charset="0"/>
              </a:rPr>
              <a:t> main() {</a:t>
            </a:r>
          </a:p>
          <a:p>
            <a:r>
              <a:rPr lang="en-US" sz="1600" b="0">
                <a:solidFill>
                  <a:srgbClr val="2B91AF"/>
                </a:solidFill>
                <a:latin typeface="Consolas" panose="020B0609020204030204" pitchFamily="49" charset="0"/>
              </a:rPr>
              <a:t>	TS</a:t>
            </a:r>
            <a:r>
              <a:rPr lang="en-US" sz="1600" b="0">
                <a:solidFill>
                  <a:srgbClr val="000000"/>
                </a:solidFill>
                <a:latin typeface="Consolas" panose="020B0609020204030204" pitchFamily="49" charset="0"/>
              </a:rPr>
              <a:t> ts[2]; </a:t>
            </a:r>
            <a:r>
              <a:rPr lang="en-US" sz="1600">
                <a:solidFill>
                  <a:srgbClr val="000000"/>
                </a:solidFill>
                <a:latin typeface="Consolas" panose="020B0609020204030204" pitchFamily="49" charset="0"/>
              </a:rPr>
              <a:t>…</a:t>
            </a:r>
          </a:p>
          <a:p>
            <a:r>
              <a:rPr lang="sv-SE" sz="1600" b="0">
                <a:solidFill>
                  <a:srgbClr val="000000"/>
                </a:solidFill>
                <a:latin typeface="Consolas" panose="020B0609020204030204" pitchFamily="49" charset="0"/>
              </a:rPr>
              <a:t>	ts[0].hoanvi(ts[1]);</a:t>
            </a:r>
          </a:p>
          <a:p>
            <a:r>
              <a:rPr lang="en-US" sz="1600" b="0">
                <a:solidFill>
                  <a:srgbClr val="000000"/>
                </a:solidFill>
                <a:latin typeface="Consolas" panose="020B0609020204030204" pitchFamily="49" charset="0"/>
              </a:rPr>
              <a:t>	system(</a:t>
            </a:r>
            <a:r>
              <a:rPr lang="en-US" sz="1600" b="0">
                <a:solidFill>
                  <a:srgbClr val="A31515"/>
                </a:solidFill>
                <a:latin typeface="Consolas" panose="020B0609020204030204" pitchFamily="49" charset="0"/>
              </a:rPr>
              <a:t>"pause"</a:t>
            </a:r>
            <a:r>
              <a:rPr lang="en-US" sz="1600" b="0">
                <a:solidFill>
                  <a:srgbClr val="000000"/>
                </a:solidFill>
                <a:latin typeface="Consolas" panose="020B0609020204030204" pitchFamily="49" charset="0"/>
              </a:rPr>
              <a:t>);</a:t>
            </a:r>
          </a:p>
          <a:p>
            <a:r>
              <a:rPr lang="en-US" sz="1600" b="0">
                <a:solidFill>
                  <a:srgbClr val="0000FF"/>
                </a:solidFill>
                <a:latin typeface="Consolas" panose="020B0609020204030204" pitchFamily="49" charset="0"/>
              </a:rPr>
              <a:t>	return</a:t>
            </a:r>
            <a:r>
              <a:rPr lang="en-US" sz="1600" b="0">
                <a:solidFill>
                  <a:srgbClr val="000000"/>
                </a:solidFill>
                <a:latin typeface="Consolas" panose="020B0609020204030204" pitchFamily="49" charset="0"/>
              </a:rPr>
              <a:t> 0;</a:t>
            </a:r>
          </a:p>
          <a:p>
            <a:r>
              <a:rPr lang="en-US" sz="1600" b="0">
                <a:solidFill>
                  <a:srgbClr val="000000"/>
                </a:solidFill>
                <a:latin typeface="Consolas" panose="020B0609020204030204" pitchFamily="49" charset="0"/>
              </a:rPr>
              <a:t>}</a:t>
            </a:r>
          </a:p>
        </p:txBody>
      </p:sp>
    </p:spTree>
    <p:extLst>
      <p:ext uri="{BB962C8B-B14F-4D97-AF65-F5344CB8AC3E}">
        <p14:creationId xmlns:p14="http://schemas.microsoft.com/office/powerpoint/2010/main" val="3081332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Đối của hàm thành phần</a:t>
            </a:r>
          </a:p>
        </p:txBody>
      </p:sp>
      <p:sp>
        <p:nvSpPr>
          <p:cNvPr id="3" name="Content Placeholder 2"/>
          <p:cNvSpPr>
            <a:spLocks noGrp="1"/>
          </p:cNvSpPr>
          <p:nvPr>
            <p:ph idx="1"/>
          </p:nvPr>
        </p:nvSpPr>
        <p:spPr>
          <a:xfrm>
            <a:off x="304800" y="1752600"/>
            <a:ext cx="8305800" cy="4724400"/>
          </a:xfrm>
        </p:spPr>
        <p:txBody>
          <a:bodyPr>
            <a:normAutofit/>
          </a:bodyPr>
          <a:lstStyle/>
          <a:p>
            <a:pPr marL="465138" indent="-465138" algn="just">
              <a:lnSpc>
                <a:spcPct val="120000"/>
              </a:lnSpc>
              <a:buFont typeface="Wingdings" pitchFamily="2" charset="2"/>
              <a:buChar char="v"/>
            </a:pPr>
            <a:r>
              <a:rPr lang="en-US" sz="2200">
                <a:latin typeface="Arial" pitchFamily="34" charset="0"/>
                <a:cs typeface="Arial" pitchFamily="34" charset="0"/>
              </a:rPr>
              <a:t>Đối của hàm thành phần có thể có kiểu dữ liệu chuẩn hoặc kiểu dữ liệu tự định nghĩa.</a:t>
            </a:r>
          </a:p>
          <a:p>
            <a:pPr marL="465138" indent="-465138" algn="just">
              <a:lnSpc>
                <a:spcPct val="120000"/>
              </a:lnSpc>
              <a:buFont typeface="Wingdings" pitchFamily="2" charset="2"/>
              <a:buChar char="v"/>
            </a:pPr>
            <a:r>
              <a:rPr lang="en-US" sz="2200">
                <a:latin typeface="Arial" pitchFamily="34" charset="0"/>
                <a:cs typeface="Arial" pitchFamily="34" charset="0"/>
              </a:rPr>
              <a:t>Đối của hàm thành phần cũng có thể là </a:t>
            </a:r>
            <a:r>
              <a:rPr lang="en-US" sz="2200" b="1">
                <a:solidFill>
                  <a:srgbClr val="FF0000"/>
                </a:solidFill>
                <a:latin typeface="Arial" pitchFamily="34" charset="0"/>
                <a:cs typeface="Arial" pitchFamily="34" charset="0"/>
              </a:rPr>
              <a:t>con trỏ</a:t>
            </a:r>
            <a:r>
              <a:rPr lang="en-US" sz="2200">
                <a:solidFill>
                  <a:srgbClr val="FF0000"/>
                </a:solidFill>
                <a:latin typeface="Arial" pitchFamily="34" charset="0"/>
                <a:cs typeface="Arial" pitchFamily="34" charset="0"/>
              </a:rPr>
              <a:t> hoặc </a:t>
            </a:r>
            <a:r>
              <a:rPr lang="en-US" sz="2200" b="1">
                <a:solidFill>
                  <a:srgbClr val="FF0000"/>
                </a:solidFill>
                <a:latin typeface="Arial" pitchFamily="34" charset="0"/>
                <a:cs typeface="Arial" pitchFamily="34" charset="0"/>
              </a:rPr>
              <a:t>tham chiếu</a:t>
            </a:r>
            <a:r>
              <a:rPr lang="en-US" sz="2200">
                <a:latin typeface="Arial" pitchFamily="34" charset="0"/>
                <a:cs typeface="Arial" pitchFamily="34" charset="0"/>
              </a:rPr>
              <a:t> đến kiểu dữ liệu chuẩn/kiểu dữ liệu tự định nghĩa.</a:t>
            </a:r>
          </a:p>
          <a:p>
            <a:pPr marL="465138" indent="-465138" algn="just">
              <a:lnSpc>
                <a:spcPct val="120000"/>
              </a:lnSpc>
              <a:buFont typeface="Wingdings" pitchFamily="2" charset="2"/>
              <a:buChar char="v"/>
            </a:pPr>
            <a:r>
              <a:rPr lang="en-US" sz="2200">
                <a:latin typeface="Arial" pitchFamily="34" charset="0"/>
                <a:cs typeface="Arial" pitchFamily="34" charset="0"/>
              </a:rPr>
              <a:t>Thông qua </a:t>
            </a:r>
            <a:r>
              <a:rPr lang="en-US" sz="2200" b="1">
                <a:solidFill>
                  <a:srgbClr val="FF0000"/>
                </a:solidFill>
                <a:latin typeface="Arial" pitchFamily="34" charset="0"/>
                <a:cs typeface="Arial" pitchFamily="34" charset="0"/>
              </a:rPr>
              <a:t>đối ẩn</a:t>
            </a:r>
            <a:r>
              <a:rPr lang="en-US" sz="2200">
                <a:solidFill>
                  <a:srgbClr val="FF0000"/>
                </a:solidFill>
                <a:latin typeface="Arial" pitchFamily="34" charset="0"/>
                <a:cs typeface="Arial" pitchFamily="34" charset="0"/>
              </a:rPr>
              <a:t> (con trỏ </a:t>
            </a:r>
            <a:r>
              <a:rPr lang="en-US" sz="2200" b="1">
                <a:solidFill>
                  <a:srgbClr val="FF0000"/>
                </a:solidFill>
                <a:latin typeface="Arial" pitchFamily="34" charset="0"/>
                <a:cs typeface="Arial" pitchFamily="34" charset="0"/>
              </a:rPr>
              <a:t>this</a:t>
            </a:r>
            <a:r>
              <a:rPr lang="en-US" sz="2200">
                <a:solidFill>
                  <a:srgbClr val="FF0000"/>
                </a:solidFill>
                <a:latin typeface="Arial" pitchFamily="34" charset="0"/>
                <a:cs typeface="Arial" pitchFamily="34" charset="0"/>
              </a:rPr>
              <a:t>)</a:t>
            </a:r>
            <a:r>
              <a:rPr lang="en-US" sz="2200">
                <a:latin typeface="Arial" pitchFamily="34" charset="0"/>
                <a:cs typeface="Arial" pitchFamily="34" charset="0"/>
              </a:rPr>
              <a:t>, hàm thành phần có thể </a:t>
            </a:r>
            <a:r>
              <a:rPr lang="en-US" sz="2200" u="sng">
                <a:latin typeface="Arial" pitchFamily="34" charset="0"/>
                <a:cs typeface="Arial" pitchFamily="34" charset="0"/>
              </a:rPr>
              <a:t>truy xuất đến các thuộc tính</a:t>
            </a:r>
            <a:r>
              <a:rPr lang="en-US" sz="2200">
                <a:latin typeface="Arial" pitchFamily="34" charset="0"/>
                <a:cs typeface="Arial" pitchFamily="34" charset="0"/>
              </a:rPr>
              <a:t> của lớp và </a:t>
            </a:r>
            <a:r>
              <a:rPr lang="en-US" sz="2200" u="sng">
                <a:latin typeface="Arial" pitchFamily="34" charset="0"/>
                <a:cs typeface="Arial" pitchFamily="34" charset="0"/>
              </a:rPr>
              <a:t>gọi hàm thành phần khác</a:t>
            </a:r>
            <a:r>
              <a:rPr lang="en-US" sz="2200">
                <a:latin typeface="Arial" pitchFamily="34" charset="0"/>
                <a:cs typeface="Arial" pitchFamily="34" charset="0"/>
              </a:rPr>
              <a:t> của lớp:</a:t>
            </a:r>
          </a:p>
          <a:p>
            <a:pPr marL="749300" indent="-284163" algn="just">
              <a:lnSpc>
                <a:spcPct val="120000"/>
              </a:lnSpc>
              <a:buFont typeface="Wingdings" panose="05000000000000000000" pitchFamily="2" charset="2"/>
              <a:buChar char="§"/>
            </a:pPr>
            <a:r>
              <a:rPr lang="en-US" sz="2200" b="1">
                <a:latin typeface="Arial" pitchFamily="34" charset="0"/>
                <a:cs typeface="Arial" pitchFamily="34" charset="0"/>
              </a:rPr>
              <a:t>this-&gt;Tên_thuộc_tính </a:t>
            </a:r>
            <a:r>
              <a:rPr lang="en-US" sz="2200">
                <a:solidFill>
                  <a:srgbClr val="0000FF"/>
                </a:solidFill>
                <a:latin typeface="Arial" pitchFamily="34" charset="0"/>
                <a:cs typeface="Arial" pitchFamily="34" charset="0"/>
              </a:rPr>
              <a:t>hoặc chỉ ghi </a:t>
            </a:r>
            <a:r>
              <a:rPr lang="en-US" sz="2200" b="1">
                <a:latin typeface="Arial" pitchFamily="34" charset="0"/>
                <a:cs typeface="Arial" pitchFamily="34" charset="0"/>
              </a:rPr>
              <a:t>Tên_thuộc_tính</a:t>
            </a:r>
          </a:p>
          <a:p>
            <a:pPr marL="749300" indent="-284163" algn="just">
              <a:lnSpc>
                <a:spcPct val="120000"/>
              </a:lnSpc>
              <a:buFont typeface="Wingdings" panose="05000000000000000000" pitchFamily="2" charset="2"/>
              <a:buChar char="§"/>
            </a:pPr>
            <a:r>
              <a:rPr lang="en-US" sz="2200" b="1">
                <a:latin typeface="Arial" pitchFamily="34" charset="0"/>
                <a:cs typeface="Arial" pitchFamily="34" charset="0"/>
              </a:rPr>
              <a:t>this-&gt;Tên_phương_thức(); </a:t>
            </a:r>
            <a:r>
              <a:rPr lang="en-US" sz="2200">
                <a:solidFill>
                  <a:srgbClr val="0000FF"/>
                </a:solidFill>
                <a:latin typeface="Arial" pitchFamily="34" charset="0"/>
                <a:cs typeface="Arial" pitchFamily="34" charset="0"/>
              </a:rPr>
              <a:t>hoặc </a:t>
            </a:r>
            <a:r>
              <a:rPr lang="en-US" sz="2200" b="1">
                <a:latin typeface="Arial" pitchFamily="34" charset="0"/>
                <a:cs typeface="Arial" pitchFamily="34" charset="0"/>
              </a:rPr>
              <a:t>Tên_phương_thức();</a:t>
            </a:r>
          </a:p>
          <a:p>
            <a:pPr marL="0" indent="0" algn="just">
              <a:lnSpc>
                <a:spcPct val="120000"/>
              </a:lnSpc>
              <a:buNone/>
            </a:pPr>
            <a:endParaRPr lang="en-US" sz="2200">
              <a:latin typeface="Arial" pitchFamily="34" charset="0"/>
              <a:cs typeface="Arial" pitchFamily="34" charset="0"/>
            </a:endParaRPr>
          </a:p>
          <a:p>
            <a:pPr marL="465138" indent="-465138" algn="just">
              <a:lnSpc>
                <a:spcPct val="120000"/>
              </a:lnSpc>
              <a:buFont typeface="Wingdings" pitchFamily="2" charset="2"/>
              <a:buChar char="v"/>
              <a:tabLst>
                <a:tab pos="6516688" algn="l"/>
              </a:tabLst>
            </a:pPr>
            <a:endParaRPr lang="en-US" sz="22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562375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Đối của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TextBox 7"/>
          <p:cNvSpPr txBox="1"/>
          <p:nvPr/>
        </p:nvSpPr>
        <p:spPr>
          <a:xfrm>
            <a:off x="7086600" y="2255490"/>
            <a:ext cx="1752600" cy="3154710"/>
          </a:xfrm>
          <a:prstGeom prst="rect">
            <a:avLst/>
          </a:prstGeom>
          <a:noFill/>
        </p:spPr>
        <p:txBody>
          <a:bodyPr wrap="square" rtlCol="0">
            <a:spAutoFit/>
          </a:bodyPr>
          <a:lstStyle/>
          <a:p>
            <a:pPr algn="ctr"/>
            <a:r>
              <a:rPr lang="en-US" sz="19900">
                <a:solidFill>
                  <a:srgbClr val="FF0000"/>
                </a:solidFill>
              </a:rPr>
              <a:t>?</a:t>
            </a:r>
          </a:p>
        </p:txBody>
      </p:sp>
      <p:sp>
        <p:nvSpPr>
          <p:cNvPr id="11" name="Rectangle 3">
            <a:extLst>
              <a:ext uri="{FF2B5EF4-FFF2-40B4-BE49-F238E27FC236}">
                <a16:creationId xmlns:a16="http://schemas.microsoft.com/office/drawing/2014/main" id="{7E1E3F92-33D1-48DF-89AD-C8E3094D6DDA}"/>
              </a:ext>
            </a:extLst>
          </p:cNvPr>
          <p:cNvSpPr>
            <a:spLocks noChangeArrowheads="1"/>
          </p:cNvSpPr>
          <p:nvPr/>
        </p:nvSpPr>
        <p:spPr bwMode="auto">
          <a:xfrm>
            <a:off x="457200" y="1524000"/>
            <a:ext cx="63246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a:solidFill>
                  <a:srgbClr val="0000FF"/>
                </a:solidFill>
              </a:rPr>
              <a:t>int</a:t>
            </a:r>
            <a:r>
              <a:rPr lang="en-US" sz="2800" b="0"/>
              <a:t> Trung (point pt){</a:t>
            </a:r>
          </a:p>
          <a:p>
            <a:pPr marL="0" lvl="1" algn="just">
              <a:lnSpc>
                <a:spcPct val="120000"/>
              </a:lnSpc>
            </a:pPr>
            <a:r>
              <a:rPr lang="en-US" sz="2800" b="0">
                <a:solidFill>
                  <a:srgbClr val="0000FF"/>
                </a:solidFill>
              </a:rPr>
              <a:t>	return</a:t>
            </a:r>
            <a:r>
              <a:rPr lang="en-US" sz="2800" b="0"/>
              <a:t> (x==pt.x &amp;&amp; y==pt.y);</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*pt){ </a:t>
            </a:r>
          </a:p>
          <a:p>
            <a:pPr algn="just">
              <a:lnSpc>
                <a:spcPct val="120000"/>
              </a:lnSpc>
              <a:buFont typeface="Wingdings" pitchFamily="2" charset="2"/>
              <a:buNone/>
            </a:pPr>
            <a:r>
              <a:rPr lang="en-US" sz="2800" b="0">
                <a:solidFill>
                  <a:srgbClr val="0000FF"/>
                </a:solidFill>
              </a:rPr>
              <a:t>	return</a:t>
            </a:r>
            <a:r>
              <a:rPr lang="en-US" sz="2800" b="0"/>
              <a:t> (x==pt</a:t>
            </a:r>
            <a:r>
              <a:rPr lang="en-US" sz="2800" b="0">
                <a:sym typeface="Wingdings" pitchFamily="2" charset="2"/>
              </a:rPr>
              <a:t></a:t>
            </a:r>
            <a:r>
              <a:rPr lang="en-US" sz="2800" b="0"/>
              <a:t>x &amp;&amp; y==pt</a:t>
            </a:r>
            <a:r>
              <a:rPr lang="en-US" sz="2800" b="0">
                <a:sym typeface="Wingdings" pitchFamily="2" charset="2"/>
              </a:rPr>
              <a:t></a:t>
            </a:r>
            <a:r>
              <a:rPr lang="en-US" sz="2800" b="0"/>
              <a:t>y); </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&amp;pt) { </a:t>
            </a:r>
          </a:p>
          <a:p>
            <a:pPr algn="just">
              <a:lnSpc>
                <a:spcPct val="120000"/>
              </a:lnSpc>
              <a:buFont typeface="Wingdings" pitchFamily="2" charset="2"/>
              <a:buNone/>
            </a:pPr>
            <a:r>
              <a:rPr lang="en-US" sz="2800" b="0">
                <a:solidFill>
                  <a:srgbClr val="0000FF"/>
                </a:solidFill>
              </a:rPr>
              <a:t>	return</a:t>
            </a:r>
            <a:r>
              <a:rPr lang="en-US" sz="2800" b="0"/>
              <a:t> (x==pt.x &amp;&amp; y==pt.y); </a:t>
            </a:r>
          </a:p>
          <a:p>
            <a:pPr algn="just">
              <a:lnSpc>
                <a:spcPct val="120000"/>
              </a:lnSpc>
              <a:buFont typeface="Wingdings" pitchFamily="2" charset="2"/>
              <a:buNone/>
            </a:pPr>
            <a:r>
              <a:rPr lang="en-US" sz="2800" b="0"/>
              <a:t>}</a:t>
            </a:r>
          </a:p>
        </p:txBody>
      </p:sp>
    </p:spTree>
    <p:extLst>
      <p:ext uri="{BB962C8B-B14F-4D97-AF65-F5344CB8AC3E}">
        <p14:creationId xmlns:p14="http://schemas.microsoft.com/office/powerpoint/2010/main" val="3966591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 Các loại hàm thành phần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1295400" y="1704256"/>
            <a:ext cx="6248400" cy="4925144"/>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hủy</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truy vấn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cập nhật</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toán tử </a:t>
            </a:r>
          </a:p>
          <a:p>
            <a:pPr marL="623888" lvl="1" indent="-388938" algn="just">
              <a:lnSpc>
                <a:spcPct val="130000"/>
              </a:lnSpc>
              <a:spcBef>
                <a:spcPts val="300"/>
              </a:spcBef>
              <a:spcAft>
                <a:spcPts val="300"/>
              </a:spcAft>
              <a:buFont typeface="Wingdings" panose="05000000000000000000" pitchFamily="2" charset="2"/>
              <a:buChar char="v"/>
            </a:pPr>
            <a:endParaRPr lang="en-US" b="1">
              <a:latin typeface="Arial" pitchFamily="34" charset="0"/>
              <a:cs typeface="Arial" pitchFamily="34" charset="0"/>
            </a:endParaRP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1776705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 Hàm tạo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152400" y="1628056"/>
            <a:ext cx="9144000" cy="4925144"/>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khái niệm, cách viết và việc sử dụng</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mặc định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sao chép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Toán tử gán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và đối tượng thành phần </a:t>
            </a: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145833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a:t>
            </a: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a:solidFill>
                  <a:srgbClr val="0000FF"/>
                </a:solidFill>
                <a:latin typeface="Arial" pitchFamily="34" charset="0"/>
                <a:cs typeface="Arial" pitchFamily="34" charset="0"/>
              </a:rPr>
              <a:t>class</a:t>
            </a:r>
            <a:r>
              <a:rPr lang="en-US">
                <a:latin typeface="Arial" pitchFamily="34" charset="0"/>
                <a:cs typeface="Arial" pitchFamily="34" charset="0"/>
              </a:rPr>
              <a:t> </a:t>
            </a:r>
            <a:r>
              <a:rPr lang="en-US" i="1">
                <a:latin typeface="Arial" pitchFamily="34" charset="0"/>
                <a:cs typeface="Arial" pitchFamily="34" charset="0"/>
              </a:rPr>
              <a:t>&lt;tên_lớp&gt;</a:t>
            </a:r>
            <a:r>
              <a:rPr lang="en-US">
                <a:latin typeface="Arial" pitchFamily="34" charset="0"/>
                <a:cs typeface="Arial" pitchFamily="34" charset="0"/>
              </a:rPr>
              <a:t> </a:t>
            </a:r>
          </a:p>
          <a:p>
            <a:pPr>
              <a:lnSpc>
                <a:spcPct val="120000"/>
              </a:lnSpc>
              <a:buFont typeface="Wingdings" pitchFamily="2" charset="2"/>
              <a:buNone/>
            </a:pPr>
            <a:r>
              <a:rPr lang="en-US">
                <a:solidFill>
                  <a:srgbClr val="FF0303"/>
                </a:solidFill>
                <a:latin typeface="Arial" pitchFamily="34" charset="0"/>
                <a:cs typeface="Arial" pitchFamily="34" charset="0"/>
              </a:rPr>
              <a:t>{</a:t>
            </a:r>
          </a:p>
          <a:p>
            <a:pPr>
              <a:lnSpc>
                <a:spcPct val="120000"/>
              </a:lnSpc>
              <a:buFont typeface="Wingdings" pitchFamily="2" charset="2"/>
              <a:buNone/>
            </a:pPr>
            <a:r>
              <a:rPr lang="en-US">
                <a:latin typeface="Arial" pitchFamily="34" charset="0"/>
                <a:cs typeface="Arial" pitchFamily="34" charset="0"/>
              </a:rPr>
              <a:t>	  //Khai báo các thuộc tính;</a:t>
            </a:r>
          </a:p>
          <a:p>
            <a:pPr>
              <a:lnSpc>
                <a:spcPct val="120000"/>
              </a:lnSpc>
              <a:buFont typeface="Wingdings" pitchFamily="2" charset="2"/>
              <a:buNone/>
            </a:pPr>
            <a:r>
              <a:rPr lang="en-US">
                <a:latin typeface="Arial" pitchFamily="34" charset="0"/>
                <a:cs typeface="Arial" pitchFamily="34" charset="0"/>
              </a:rPr>
              <a:t>	  //Khai báo các phương thức;</a:t>
            </a:r>
          </a:p>
          <a:p>
            <a:pPr>
              <a:lnSpc>
                <a:spcPct val="120000"/>
              </a:lnSpc>
              <a:buFont typeface="Wingdings" pitchFamily="2" charset="2"/>
              <a:buNone/>
            </a:pPr>
            <a:r>
              <a:rPr lang="en-US">
                <a:solidFill>
                  <a:srgbClr val="FF0303"/>
                </a:solidFill>
                <a:latin typeface="Arial" pitchFamily="34" charset="0"/>
                <a:cs typeface="Arial" pitchFamily="34" charset="0"/>
              </a:rPr>
              <a:t>};</a:t>
            </a:r>
          </a:p>
          <a:p>
            <a:pPr>
              <a:lnSpc>
                <a:spcPct val="120000"/>
              </a:lnSpc>
              <a:buFont typeface="Wingdings" pitchFamily="2" charset="2"/>
              <a:buNone/>
            </a:pPr>
            <a:r>
              <a:rPr lang="en-US">
                <a:solidFill>
                  <a:srgbClr val="FF0303"/>
                </a:solidFill>
                <a:latin typeface="Arial" pitchFamily="34" charset="0"/>
                <a:cs typeface="Arial" pitchFamily="34" charset="0"/>
              </a:rPr>
              <a:t>//Định nghĩa các phương thức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04294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4876800"/>
          </a:xfrm>
        </p:spPr>
        <p:txBody>
          <a:bodyPr>
            <a:normAutofit lnSpcReduction="10000"/>
          </a:bodyPr>
          <a:lstStyle/>
          <a:p>
            <a:pPr algn="just">
              <a:lnSpc>
                <a:spcPct val="120000"/>
              </a:lnSpc>
              <a:buFont typeface="Wingdings" pitchFamily="2" charset="2"/>
              <a:buChar char="v"/>
            </a:pPr>
            <a:r>
              <a:rPr lang="en-US" b="1">
                <a:latin typeface="Arial" pitchFamily="34" charset="0"/>
                <a:cs typeface="Arial" pitchFamily="34" charset="0"/>
              </a:rPr>
              <a:t> Khái niệm:</a:t>
            </a:r>
          </a:p>
          <a:p>
            <a:pPr marL="747713" indent="-290513" algn="just">
              <a:lnSpc>
                <a:spcPct val="120000"/>
              </a:lnSpc>
            </a:pPr>
            <a:r>
              <a:rPr lang="en-US">
                <a:latin typeface="Arial" pitchFamily="34" charset="0"/>
                <a:cs typeface="Arial" pitchFamily="34" charset="0"/>
              </a:rPr>
              <a:t>Hàm tạo </a:t>
            </a:r>
            <a:r>
              <a:rPr lang="en-US">
                <a:solidFill>
                  <a:srgbClr val="0000FF"/>
                </a:solidFill>
                <a:latin typeface="Arial" pitchFamily="34" charset="0"/>
                <a:cs typeface="Arial" pitchFamily="34" charset="0"/>
              </a:rPr>
              <a:t>(constructor)</a:t>
            </a:r>
            <a:r>
              <a:rPr lang="en-US">
                <a:latin typeface="Arial" pitchFamily="34" charset="0"/>
                <a:cs typeface="Arial" pitchFamily="34" charset="0"/>
              </a:rPr>
              <a:t> </a:t>
            </a:r>
            <a:r>
              <a:rPr lang="en-US" u="sng">
                <a:latin typeface="Arial" pitchFamily="34" charset="0"/>
                <a:cs typeface="Arial" pitchFamily="34" charset="0"/>
              </a:rPr>
              <a:t>là một phương thức của lớp</a:t>
            </a:r>
            <a:r>
              <a:rPr lang="en-US">
                <a:latin typeface="Arial" pitchFamily="34" charset="0"/>
                <a:cs typeface="Arial" pitchFamily="34" charset="0"/>
              </a:rPr>
              <a:t> dùng để </a:t>
            </a:r>
            <a:r>
              <a:rPr lang="en-US">
                <a:solidFill>
                  <a:srgbClr val="FF0000"/>
                </a:solidFill>
                <a:latin typeface="Arial" pitchFamily="34" charset="0"/>
                <a:cs typeface="Arial" pitchFamily="34" charset="0"/>
              </a:rPr>
              <a:t>tạo dựng một đối tượng mới.</a:t>
            </a:r>
          </a:p>
          <a:p>
            <a:pPr marL="747713" indent="-290513" algn="just">
              <a:lnSpc>
                <a:spcPct val="120000"/>
              </a:lnSpc>
            </a:pPr>
            <a:r>
              <a:rPr lang="en-US">
                <a:latin typeface="Arial" pitchFamily="34" charset="0"/>
                <a:cs typeface="Arial" pitchFamily="34" charset="0"/>
              </a:rPr>
              <a:t>Chương trình dịch sẽ cấp phát bộ nhớ cho đối tượng và gọi đến hàm tạo.</a:t>
            </a:r>
          </a:p>
          <a:p>
            <a:pPr marL="747713" indent="-290513" algn="just">
              <a:lnSpc>
                <a:spcPct val="120000"/>
              </a:lnSpc>
            </a:pPr>
            <a:r>
              <a:rPr lang="en-US">
                <a:latin typeface="Arial" pitchFamily="34" charset="0"/>
                <a:cs typeface="Arial" pitchFamily="34" charset="0"/>
              </a:rPr>
              <a:t>Hàm tạo sẽ </a:t>
            </a:r>
            <a:r>
              <a:rPr lang="en-US">
                <a:solidFill>
                  <a:srgbClr val="FF0000"/>
                </a:solidFill>
                <a:latin typeface="Arial" pitchFamily="34" charset="0"/>
                <a:cs typeface="Arial" pitchFamily="34" charset="0"/>
              </a:rPr>
              <a:t>khởi gán giá trị cho các thuộc tính</a:t>
            </a:r>
            <a:r>
              <a:rPr lang="en-US">
                <a:latin typeface="Arial" pitchFamily="34" charset="0"/>
                <a:cs typeface="Arial" pitchFamily="34" charset="0"/>
              </a:rPr>
              <a:t>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569765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fontScale="77500" lnSpcReduction="20000"/>
          </a:bodyPr>
          <a:lstStyle/>
          <a:p>
            <a:pPr algn="just">
              <a:lnSpc>
                <a:spcPct val="120000"/>
              </a:lnSpc>
              <a:buFont typeface="Wingdings" pitchFamily="2" charset="2"/>
              <a:buChar char="v"/>
            </a:pPr>
            <a:r>
              <a:rPr lang="en-US" b="1">
                <a:latin typeface="Arial" pitchFamily="34" charset="0"/>
                <a:cs typeface="Arial" pitchFamily="34" charset="0"/>
              </a:rPr>
              <a:t> Đặc điểm của hàm tạo:</a:t>
            </a:r>
          </a:p>
          <a:p>
            <a:pPr marL="747713" indent="-290513" algn="just">
              <a:lnSpc>
                <a:spcPct val="120000"/>
              </a:lnSpc>
            </a:pPr>
            <a:r>
              <a:rPr lang="en-US" u="sng">
                <a:latin typeface="Arial" pitchFamily="34" charset="0"/>
                <a:cs typeface="Arial" pitchFamily="34" charset="0"/>
              </a:rPr>
              <a:t>Không khai báo kiểu cho hàm tạo</a:t>
            </a:r>
            <a:r>
              <a:rPr lang="en-US">
                <a:latin typeface="Arial" pitchFamily="34" charset="0"/>
                <a:cs typeface="Arial" pitchFamily="34" charset="0"/>
              </a:rPr>
              <a:t>, hàm tạo không có kết quả trả về.</a:t>
            </a:r>
          </a:p>
          <a:p>
            <a:pPr marL="747713" indent="-290513" algn="just">
              <a:lnSpc>
                <a:spcPct val="120000"/>
              </a:lnSpc>
            </a:pPr>
            <a:r>
              <a:rPr lang="en-US">
                <a:latin typeface="Arial" pitchFamily="34" charset="0"/>
                <a:cs typeface="Arial" pitchFamily="34" charset="0"/>
              </a:rPr>
              <a:t>Tên của hàm tạo </a:t>
            </a:r>
            <a:r>
              <a:rPr lang="en-US" u="sng">
                <a:latin typeface="Arial" pitchFamily="34" charset="0"/>
                <a:cs typeface="Arial" pitchFamily="34" charset="0"/>
              </a:rPr>
              <a:t>phải trùng với tên của lớp</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Hàm tạo </a:t>
            </a:r>
            <a:r>
              <a:rPr lang="en-US" u="sng">
                <a:latin typeface="Arial" pitchFamily="34" charset="0"/>
                <a:cs typeface="Arial" pitchFamily="34" charset="0"/>
              </a:rPr>
              <a:t>có thể có đối hoặc không có đối</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Các đối số (nếu có) của hàm tạo </a:t>
            </a:r>
            <a:r>
              <a:rPr lang="en-US" u="sng">
                <a:latin typeface="Arial" pitchFamily="34" charset="0"/>
                <a:cs typeface="Arial" pitchFamily="34" charset="0"/>
              </a:rPr>
              <a:t>có thể nhận giá trị mặc định</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Trong một lớp </a:t>
            </a:r>
            <a:r>
              <a:rPr lang="en-US" u="sng">
                <a:latin typeface="Arial" pitchFamily="34" charset="0"/>
                <a:cs typeface="Arial" pitchFamily="34" charset="0"/>
              </a:rPr>
              <a:t>có thể có nhiều hàm tạo</a:t>
            </a:r>
            <a:r>
              <a:rPr lang="en-US">
                <a:latin typeface="Arial" pitchFamily="34" charset="0"/>
                <a:cs typeface="Arial" pitchFamily="34" charset="0"/>
              </a:rPr>
              <a:t> (các hàm này cùng tên nhưng khác danh sách đối).</a:t>
            </a:r>
          </a:p>
          <a:p>
            <a:pPr marL="747713" indent="-290513" algn="just">
              <a:lnSpc>
                <a:spcPct val="120000"/>
              </a:lnSpc>
            </a:pPr>
            <a:r>
              <a:rPr lang="en-US">
                <a:latin typeface="Arial" pitchFamily="34" charset="0"/>
                <a:cs typeface="Arial" pitchFamily="34" charset="0"/>
              </a:rPr>
              <a:t>Hàm tạo có thể được </a:t>
            </a:r>
            <a:r>
              <a:rPr lang="en-US" u="sng">
                <a:latin typeface="Arial" pitchFamily="34" charset="0"/>
                <a:cs typeface="Arial" pitchFamily="34" charset="0"/>
              </a:rPr>
              <a:t>cài đặt bên trong hoặc bên ngoài định nghĩa lớp</a:t>
            </a:r>
            <a:r>
              <a:rPr lang="en-US">
                <a:latin typeface="Arial" pitchFamily="34" charset="0"/>
                <a:cs typeface="Arial" pitchFamily="34" charset="0"/>
              </a:rPr>
              <a:t>.</a:t>
            </a:r>
          </a:p>
          <a:p>
            <a:pPr marL="457200" indent="0" algn="just">
              <a:lnSpc>
                <a:spcPct val="120000"/>
              </a:lnSpc>
              <a:buNone/>
            </a:pPr>
            <a:endParaRPr lang="en-US">
              <a:latin typeface="Arial" pitchFamily="34" charset="0"/>
              <a:cs typeface="Arial" pitchFamily="34" charset="0"/>
            </a:endParaRPr>
          </a:p>
          <a:p>
            <a:pPr marL="858838" indent="-401638" algn="just">
              <a:lnSpc>
                <a:spcPct val="120000"/>
              </a:lnSpc>
            </a:pPr>
            <a:endParaRPr lang="en-US">
              <a:latin typeface="Arial" pitchFamily="34" charset="0"/>
              <a:cs typeface="Arial" pitchFamily="34" charset="0"/>
            </a:endParaRPr>
          </a:p>
          <a:p>
            <a:pPr marL="858838" indent="-401638" algn="just">
              <a:lnSpc>
                <a:spcPct val="120000"/>
              </a:lnSpc>
            </a:pPr>
            <a:endParaRPr lang="en-US">
              <a:latin typeface="Arial" pitchFamily="34" charset="0"/>
              <a:cs typeface="Arial" pitchFamily="34" charset="0"/>
            </a:endParaRPr>
          </a:p>
        </p:txBody>
      </p:sp>
    </p:spTree>
    <p:extLst>
      <p:ext uri="{BB962C8B-B14F-4D97-AF65-F5344CB8AC3E}">
        <p14:creationId xmlns:p14="http://schemas.microsoft.com/office/powerpoint/2010/main" val="355351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0" y="1600200"/>
            <a:ext cx="8991600" cy="4876800"/>
          </a:xfrm>
        </p:spPr>
        <p:txBody>
          <a:bodyPr>
            <a:noAutofit/>
          </a:bodyPr>
          <a:lstStyle/>
          <a:p>
            <a:pPr marL="341313" indent="-341313" algn="just">
              <a:lnSpc>
                <a:spcPct val="120000"/>
              </a:lnSpc>
              <a:buFont typeface="Wingdings" pitchFamily="2" charset="2"/>
              <a:buChar char="v"/>
            </a:pPr>
            <a:r>
              <a:rPr lang="en-US" sz="2200" b="1">
                <a:latin typeface="Arial" pitchFamily="34" charset="0"/>
                <a:cs typeface="Arial" pitchFamily="34" charset="0"/>
              </a:rPr>
              <a:t>Dùng hàm tạo trong khai báo:</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Tên_đối_tượng;</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không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Tên_đối_tượng(ds đối);</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có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Tên_mảng_đối_tượng[n];</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không đối </a:t>
            </a:r>
            <a:r>
              <a:rPr lang="en-US" sz="2200" b="1">
                <a:solidFill>
                  <a:srgbClr val="0000FF"/>
                </a:solidFill>
                <a:latin typeface="Arial" pitchFamily="34" charset="0"/>
                <a:cs typeface="Arial" pitchFamily="34" charset="0"/>
              </a:rPr>
              <a:t>n lần</a:t>
            </a:r>
            <a:r>
              <a:rPr lang="en-US" sz="2200">
                <a:solidFill>
                  <a:srgbClr val="0000FF"/>
                </a:solidFill>
                <a:latin typeface="Arial" pitchFamily="34" charset="0"/>
                <a:cs typeface="Arial" pitchFamily="34" charset="0"/>
              </a:rPr>
              <a:t> </a:t>
            </a:r>
            <a:r>
              <a:rPr lang="en-US" sz="2200">
                <a:latin typeface="Arial" pitchFamily="34" charset="0"/>
                <a:cs typeface="Arial" pitchFamily="34" charset="0"/>
              </a:rPr>
              <a:t>và chỉ gọi tới hàm tạo này khi khai báo mảng đối tượng.</a:t>
            </a:r>
            <a:endParaRPr lang="en-US" sz="2200" b="1">
              <a:latin typeface="Arial" pitchFamily="34" charset="0"/>
              <a:cs typeface="Arial" pitchFamily="34" charset="0"/>
            </a:endParaRPr>
          </a:p>
          <a:p>
            <a:pPr marL="341313" indent="0" algn="just">
              <a:lnSpc>
                <a:spcPct val="120000"/>
              </a:lnSpc>
              <a:buNone/>
            </a:pPr>
            <a:r>
              <a:rPr lang="en-US" sz="2200">
                <a:latin typeface="Arial" pitchFamily="34" charset="0"/>
                <a:cs typeface="Arial" pitchFamily="34" charset="0"/>
              </a:rPr>
              <a:t>=&gt; Trình biên dịch sẽ dựa vào số tham số trong khai báo để gọi hàm tạo tương ứng.</a:t>
            </a:r>
          </a:p>
          <a:p>
            <a:pPr marL="341313" indent="0" algn="just">
              <a:lnSpc>
                <a:spcPct val="120000"/>
              </a:lnSpc>
              <a:buNone/>
            </a:pPr>
            <a:r>
              <a:rPr lang="en-US" sz="2200">
                <a:latin typeface="Arial" pitchFamily="34" charset="0"/>
                <a:cs typeface="Arial" pitchFamily="34" charset="0"/>
              </a:rPr>
              <a:t>***</a:t>
            </a:r>
            <a:r>
              <a:rPr lang="en-US" sz="2200" b="1">
                <a:latin typeface="Arial" pitchFamily="34" charset="0"/>
                <a:cs typeface="Arial" pitchFamily="34" charset="0"/>
              </a:rPr>
              <a:t>Lưu ý:</a:t>
            </a:r>
            <a:r>
              <a:rPr lang="en-US" sz="2200">
                <a:latin typeface="Arial" pitchFamily="34" charset="0"/>
                <a:cs typeface="Arial" pitchFamily="34" charset="0"/>
              </a:rPr>
              <a:t> khi khai báo </a:t>
            </a:r>
            <a:r>
              <a:rPr lang="en-US" sz="2200" u="sng">
                <a:latin typeface="Arial" pitchFamily="34" charset="0"/>
                <a:cs typeface="Arial" pitchFamily="34" charset="0"/>
              </a:rPr>
              <a:t>đối của một hàm có kiểu lớp</a:t>
            </a:r>
            <a:r>
              <a:rPr lang="en-US" sz="2200">
                <a:latin typeface="Arial" pitchFamily="34" charset="0"/>
                <a:cs typeface="Arial" pitchFamily="34" charset="0"/>
              </a:rPr>
              <a:t> thì sẽ </a:t>
            </a:r>
            <a:r>
              <a:rPr lang="en-US" sz="2200" u="sng">
                <a:latin typeface="Arial" pitchFamily="34" charset="0"/>
                <a:cs typeface="Arial" pitchFamily="34" charset="0"/>
              </a:rPr>
              <a:t>không tạo ra đối tượng mới cho đối</a:t>
            </a:r>
            <a:r>
              <a:rPr lang="en-US" sz="2200">
                <a:latin typeface="Arial" pitchFamily="34" charset="0"/>
                <a:cs typeface="Arial" pitchFamily="34" charset="0"/>
              </a:rPr>
              <a:t> (vì đối của hàm chỉ được xem là các tham số hình thức) và do đó </a:t>
            </a:r>
            <a:r>
              <a:rPr lang="en-US" sz="2200" u="sng">
                <a:latin typeface="Arial" pitchFamily="34" charset="0"/>
                <a:cs typeface="Arial" pitchFamily="34" charset="0"/>
              </a:rPr>
              <a:t>không gọi tới các hàm tạo</a:t>
            </a:r>
            <a:r>
              <a:rPr lang="en-US" sz="2200">
                <a:latin typeface="Arial" pitchFamily="34" charset="0"/>
                <a:cs typeface="Arial" pitchFamily="34" charset="0"/>
              </a:rPr>
              <a:t>.</a:t>
            </a:r>
          </a:p>
          <a:p>
            <a:pPr marL="457200" indent="0" algn="just">
              <a:lnSpc>
                <a:spcPct val="120000"/>
              </a:lnSpc>
              <a:buNone/>
            </a:pPr>
            <a:endParaRPr lang="en-US" sz="2200">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p:txBody>
      </p:sp>
    </p:spTree>
    <p:extLst>
      <p:ext uri="{BB962C8B-B14F-4D97-AF65-F5344CB8AC3E}">
        <p14:creationId xmlns:p14="http://schemas.microsoft.com/office/powerpoint/2010/main" val="3764372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152400" y="1600200"/>
            <a:ext cx="8763000" cy="4876800"/>
          </a:xfrm>
        </p:spPr>
        <p:txBody>
          <a:bodyPr>
            <a:normAutofit/>
          </a:bodyPr>
          <a:lstStyle/>
          <a:p>
            <a:pPr marL="341313" indent="-341313" algn="just">
              <a:lnSpc>
                <a:spcPct val="120000"/>
              </a:lnSpc>
              <a:buFont typeface="Wingdings" pitchFamily="2" charset="2"/>
              <a:buChar char="v"/>
            </a:pPr>
            <a:r>
              <a:rPr lang="en-US" sz="2200" b="1">
                <a:latin typeface="Arial" pitchFamily="34" charset="0"/>
                <a:cs typeface="Arial" pitchFamily="34" charset="0"/>
              </a:rPr>
              <a:t>Dùng hàm tạo trong cấp phát bộ nhớ:</a:t>
            </a:r>
            <a:endParaRPr lang="en-US" sz="2200">
              <a:latin typeface="Arial" pitchFamily="34" charset="0"/>
              <a:cs typeface="Arial" pitchFamily="34" charset="0"/>
            </a:endParaRP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a:t>
            </a:r>
            <a:r>
              <a:rPr lang="en-US" sz="2200" b="1">
                <a:latin typeface="Arial" pitchFamily="34" charset="0"/>
                <a:cs typeface="Arial" pitchFamily="34" charset="0"/>
              </a:rPr>
              <a:t>;</a:t>
            </a:r>
          </a:p>
          <a:p>
            <a:pPr marL="682625" indent="0"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không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Tên_lớp(ds đối)</a:t>
            </a:r>
            <a:r>
              <a:rPr lang="en-US" sz="2200" b="1">
                <a:latin typeface="Arial" pitchFamily="34" charset="0"/>
                <a:cs typeface="Arial" pitchFamily="34" charset="0"/>
              </a:rPr>
              <a:t>;</a:t>
            </a:r>
            <a:r>
              <a:rPr lang="en-US" sz="2200">
                <a:latin typeface="Arial" pitchFamily="34" charset="0"/>
                <a:cs typeface="Arial" pitchFamily="34" charset="0"/>
              </a:rPr>
              <a:t> </a:t>
            </a:r>
          </a:p>
          <a:p>
            <a:pPr marL="341313" indent="341313"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có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Tên_con_trỏ_mảng_đối_tượng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Tên_lớp[n]</a:t>
            </a:r>
            <a:r>
              <a:rPr lang="en-US" sz="2200" b="1">
                <a:latin typeface="Arial" pitchFamily="34" charset="0"/>
                <a:cs typeface="Arial" pitchFamily="34" charset="0"/>
              </a:rPr>
              <a:t>;</a:t>
            </a:r>
            <a:r>
              <a:rPr lang="en-US" sz="2200">
                <a:latin typeface="Arial" pitchFamily="34" charset="0"/>
                <a:cs typeface="Arial" pitchFamily="34" charset="0"/>
              </a:rPr>
              <a:t> </a:t>
            </a:r>
          </a:p>
          <a:p>
            <a:pPr marL="628650" indent="0"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không đối </a:t>
            </a:r>
            <a:r>
              <a:rPr lang="en-US" sz="2200" b="1">
                <a:solidFill>
                  <a:srgbClr val="0000FF"/>
                </a:solidFill>
                <a:latin typeface="Arial" pitchFamily="34" charset="0"/>
                <a:cs typeface="Arial" pitchFamily="34" charset="0"/>
              </a:rPr>
              <a:t>n lần</a:t>
            </a:r>
            <a:r>
              <a:rPr lang="en-US" sz="2200">
                <a:solidFill>
                  <a:srgbClr val="0000FF"/>
                </a:solidFill>
                <a:latin typeface="Arial" pitchFamily="34" charset="0"/>
                <a:cs typeface="Arial" pitchFamily="34" charset="0"/>
              </a:rPr>
              <a:t> </a:t>
            </a:r>
            <a:r>
              <a:rPr lang="en-US" sz="2200">
                <a:latin typeface="Arial" pitchFamily="34" charset="0"/>
                <a:cs typeface="Arial" pitchFamily="34" charset="0"/>
              </a:rPr>
              <a:t>và </a:t>
            </a:r>
            <a:r>
              <a:rPr lang="en-US" sz="2200" u="sng">
                <a:latin typeface="Arial" pitchFamily="34" charset="0"/>
                <a:cs typeface="Arial" pitchFamily="34" charset="0"/>
              </a:rPr>
              <a:t>chỉ gọi tới hàm tạo này</a:t>
            </a:r>
            <a:r>
              <a:rPr lang="en-US" sz="2200">
                <a:latin typeface="Arial" pitchFamily="34" charset="0"/>
                <a:cs typeface="Arial" pitchFamily="34" charset="0"/>
              </a:rPr>
              <a:t> khi khai báo con trỏ mảng đối tượng.</a:t>
            </a:r>
            <a:endParaRPr lang="en-US" sz="2200" b="1">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p:txBody>
      </p:sp>
    </p:spTree>
    <p:extLst>
      <p:ext uri="{BB962C8B-B14F-4D97-AF65-F5344CB8AC3E}">
        <p14:creationId xmlns:p14="http://schemas.microsoft.com/office/powerpoint/2010/main" val="553419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a:bodyPr>
          <a:lstStyle/>
          <a:p>
            <a:pPr marL="461963" indent="-461963" algn="just">
              <a:lnSpc>
                <a:spcPct val="120000"/>
              </a:lnSpc>
              <a:buFont typeface="Wingdings" pitchFamily="2" charset="2"/>
              <a:buChar char="v"/>
            </a:pPr>
            <a:r>
              <a:rPr lang="en-US" sz="2800" b="1">
                <a:latin typeface="Arial" pitchFamily="34" charset="0"/>
                <a:cs typeface="Arial" pitchFamily="34" charset="0"/>
              </a:rPr>
              <a:t>Dùng hàm tạo để biểu diễn đối tượng hằng:</a:t>
            </a:r>
          </a:p>
          <a:p>
            <a:pPr marL="0" indent="461963" algn="just">
              <a:lnSpc>
                <a:spcPct val="120000"/>
              </a:lnSpc>
              <a:buNone/>
            </a:pPr>
            <a:r>
              <a:rPr lang="en-US" sz="2800">
                <a:solidFill>
                  <a:srgbClr val="FF0000"/>
                </a:solidFill>
                <a:latin typeface="Arial" pitchFamily="34" charset="0"/>
                <a:cs typeface="Arial" pitchFamily="34" charset="0"/>
              </a:rPr>
              <a:t>	</a:t>
            </a:r>
            <a:r>
              <a:rPr lang="en-US" sz="2800" b="1">
                <a:solidFill>
                  <a:srgbClr val="FF0000"/>
                </a:solidFill>
                <a:latin typeface="Arial" pitchFamily="34" charset="0"/>
                <a:cs typeface="Arial" pitchFamily="34" charset="0"/>
              </a:rPr>
              <a:t>Tên_lớp</a:t>
            </a:r>
            <a:r>
              <a:rPr lang="en-US" sz="2800">
                <a:solidFill>
                  <a:srgbClr val="FF0000"/>
                </a:solidFill>
                <a:latin typeface="Arial" pitchFamily="34" charset="0"/>
                <a:cs typeface="Arial" pitchFamily="34" charset="0"/>
              </a:rPr>
              <a:t>(ds đối)</a:t>
            </a:r>
          </a:p>
          <a:p>
            <a:pPr marL="0" indent="461963" algn="just">
              <a:lnSpc>
                <a:spcPct val="120000"/>
              </a:lnSpc>
              <a:buNone/>
            </a:pPr>
            <a:r>
              <a:rPr lang="en-US" sz="2800" b="1">
                <a:latin typeface="Arial" pitchFamily="34" charset="0"/>
                <a:cs typeface="Arial" pitchFamily="34" charset="0"/>
              </a:rPr>
              <a:t>Ví dụ: </a:t>
            </a:r>
            <a:r>
              <a:rPr lang="en-US" sz="2800">
                <a:latin typeface="Arial" pitchFamily="34" charset="0"/>
                <a:cs typeface="Arial" pitchFamily="34" charset="0"/>
              </a:rPr>
              <a:t>DIEM(100,200)</a:t>
            </a:r>
          </a:p>
          <a:p>
            <a:pPr marL="461963" indent="0" algn="just">
              <a:lnSpc>
                <a:spcPct val="120000"/>
              </a:lnSpc>
              <a:buNone/>
            </a:pPr>
            <a:r>
              <a:rPr lang="en-US" sz="2800">
                <a:latin typeface="Arial" pitchFamily="34" charset="0"/>
                <a:cs typeface="Arial" pitchFamily="34" charset="0"/>
              </a:rPr>
              <a:t>***</a:t>
            </a:r>
            <a:r>
              <a:rPr lang="en-US" sz="2800" b="1" u="sng">
                <a:latin typeface="Arial" pitchFamily="34" charset="0"/>
                <a:cs typeface="Arial" pitchFamily="34" charset="0"/>
              </a:rPr>
              <a:t>Lưu ý:</a:t>
            </a:r>
            <a:r>
              <a:rPr lang="en-US" sz="2800">
                <a:latin typeface="Arial" pitchFamily="34" charset="0"/>
                <a:cs typeface="Arial" pitchFamily="34" charset="0"/>
              </a:rPr>
              <a:t> vì hằng đối tượng cũng là một đối tượng nên có thể dùng hằng đối tượng để gọi một phương thức của lớp.</a:t>
            </a:r>
          </a:p>
          <a:p>
            <a:pPr marL="0" indent="461963" algn="just">
              <a:lnSpc>
                <a:spcPct val="120000"/>
              </a:lnSpc>
              <a:buNone/>
            </a:pPr>
            <a:r>
              <a:rPr lang="en-US" sz="2800" b="1">
                <a:latin typeface="Arial" pitchFamily="34" charset="0"/>
                <a:cs typeface="Arial" pitchFamily="34" charset="0"/>
              </a:rPr>
              <a:t>Ví dụ: </a:t>
            </a:r>
            <a:r>
              <a:rPr lang="en-US" sz="2800">
                <a:latin typeface="Arial" pitchFamily="34" charset="0"/>
                <a:cs typeface="Arial" pitchFamily="34" charset="0"/>
              </a:rPr>
              <a:t>DIEM(100,200).in();</a:t>
            </a:r>
          </a:p>
          <a:p>
            <a:pPr marL="457200" indent="0" algn="just">
              <a:lnSpc>
                <a:spcPct val="120000"/>
              </a:lnSpc>
              <a:buNone/>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148368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fontScale="92500" lnSpcReduction="10000"/>
          </a:bodyPr>
          <a:lstStyle/>
          <a:p>
            <a:pPr marL="461963" indent="-461963" algn="just">
              <a:lnSpc>
                <a:spcPct val="120000"/>
              </a:lnSpc>
              <a:buFont typeface="Wingdings" pitchFamily="2" charset="2"/>
              <a:buChar char="v"/>
            </a:pPr>
            <a:r>
              <a:rPr lang="en-US" sz="2800" b="1">
                <a:latin typeface="Arial" pitchFamily="34" charset="0"/>
                <a:cs typeface="Arial" pitchFamily="34" charset="0"/>
              </a:rPr>
              <a:t>Lớp không có hàm tạo:</a:t>
            </a:r>
          </a:p>
          <a:p>
            <a:pPr algn="just">
              <a:lnSpc>
                <a:spcPct val="120000"/>
              </a:lnSpc>
              <a:buFontTx/>
              <a:buChar char="-"/>
            </a:pPr>
            <a:r>
              <a:rPr lang="en-US" sz="2800">
                <a:latin typeface="Arial" pitchFamily="34" charset="0"/>
                <a:cs typeface="Arial" pitchFamily="34" charset="0"/>
              </a:rPr>
              <a:t>Nếu </a:t>
            </a:r>
            <a:r>
              <a:rPr lang="en-US" sz="2800" u="sng">
                <a:latin typeface="Arial" pitchFamily="34" charset="0"/>
                <a:cs typeface="Arial" pitchFamily="34" charset="0"/>
              </a:rPr>
              <a:t>không xây dựng bất kỳ hàm tạo nào cho lớp</a:t>
            </a:r>
            <a:r>
              <a:rPr lang="en-US" sz="2800">
                <a:latin typeface="Arial" pitchFamily="34" charset="0"/>
                <a:cs typeface="Arial" pitchFamily="34" charset="0"/>
              </a:rPr>
              <a:t> thì trình biên dịch sẽ cung cấp một hàm tạo mặc định (hàm tạo không đối).</a:t>
            </a:r>
          </a:p>
          <a:p>
            <a:pPr algn="just">
              <a:lnSpc>
                <a:spcPct val="120000"/>
              </a:lnSpc>
              <a:buFontTx/>
              <a:buChar char="-"/>
            </a:pPr>
            <a:r>
              <a:rPr lang="en-US" sz="2800">
                <a:latin typeface="Arial" pitchFamily="34" charset="0"/>
                <a:cs typeface="Arial" pitchFamily="34" charset="0"/>
              </a:rPr>
              <a:t>Khi đó, một đối tượng tạo ra chỉ được cấp phát bộ nhớ, còn giá trị các thuộc tính của nó thì chưa được xác định.</a:t>
            </a:r>
          </a:p>
          <a:p>
            <a:pPr algn="just">
              <a:lnSpc>
                <a:spcPct val="120000"/>
              </a:lnSpc>
              <a:buFontTx/>
              <a:buChar char="-"/>
            </a:pPr>
            <a:r>
              <a:rPr lang="en-US" sz="2800">
                <a:latin typeface="Arial" pitchFamily="34" charset="0"/>
                <a:cs typeface="Arial" pitchFamily="34" charset="0"/>
              </a:rPr>
              <a:t>Nếu trong lớp </a:t>
            </a:r>
            <a:r>
              <a:rPr lang="en-US" sz="2800" u="sng">
                <a:latin typeface="Arial" pitchFamily="34" charset="0"/>
                <a:cs typeface="Arial" pitchFamily="34" charset="0"/>
              </a:rPr>
              <a:t>đã có ít nhất một hàm tạo</a:t>
            </a:r>
            <a:r>
              <a:rPr lang="en-US" sz="2800">
                <a:latin typeface="Arial" pitchFamily="34" charset="0"/>
                <a:cs typeface="Arial" pitchFamily="34" charset="0"/>
              </a:rPr>
              <a:t> (có đối hoặc không đối) thì </a:t>
            </a:r>
            <a:r>
              <a:rPr lang="en-US" sz="2800">
                <a:solidFill>
                  <a:srgbClr val="FF0000"/>
                </a:solidFill>
                <a:latin typeface="Arial" pitchFamily="34" charset="0"/>
                <a:cs typeface="Arial" pitchFamily="34" charset="0"/>
              </a:rPr>
              <a:t>hàm tạo mặc định sẽ không được phát sinh tự động nữa.</a:t>
            </a: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3486952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4.5.1.1 Hàm tạo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8" name="Rectangle 2"/>
          <p:cNvSpPr>
            <a:spLocks noChangeArrowheads="1"/>
          </p:cNvSpPr>
          <p:nvPr/>
        </p:nvSpPr>
        <p:spPr bwMode="auto">
          <a:xfrm>
            <a:off x="381000" y="1371600"/>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tạo không đối</a:t>
            </a:r>
          </a:p>
          <a:p>
            <a:pPr marL="342900" indent="-342900">
              <a:lnSpc>
                <a:spcPct val="105000"/>
              </a:lnSpc>
              <a:spcBef>
                <a:spcPct val="20000"/>
              </a:spcBef>
            </a:pPr>
            <a:r>
              <a:rPr lang="en-US" sz="2200" b="0">
                <a:solidFill>
                  <a:srgbClr val="000000"/>
                </a:solidFill>
              </a:rPr>
              <a:t>		point(</a:t>
            </a:r>
            <a:r>
              <a:rPr lang="en-US" sz="2200" b="0">
                <a:solidFill>
                  <a:srgbClr val="0000FF"/>
                </a:solidFill>
              </a:rPr>
              <a:t>int</a:t>
            </a:r>
            <a:r>
              <a:rPr lang="en-US" sz="2200" b="0">
                <a:solidFill>
                  <a:srgbClr val="000000"/>
                </a:solidFill>
              </a:rPr>
              <a:t> ox, </a:t>
            </a:r>
            <a:r>
              <a:rPr lang="en-US" sz="2200" b="0">
                <a:solidFill>
                  <a:srgbClr val="0000FF"/>
                </a:solidFill>
              </a:rPr>
              <a:t>int </a:t>
            </a:r>
            <a:r>
              <a:rPr lang="en-US" sz="2200" b="0">
                <a:solidFill>
                  <a:srgbClr val="000000"/>
                </a:solidFill>
              </a:rPr>
              <a:t>oy) { x = ox; y = oy</a:t>
            </a:r>
            <a:r>
              <a:rPr lang="en-US" sz="2200" b="0" i="1">
                <a:solidFill>
                  <a:srgbClr val="000000"/>
                </a:solidFill>
              </a:rPr>
              <a:t>; } 	//Hàm tạo có đối</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pPr>
            <a:r>
              <a:rPr lang="en-US" sz="2200">
                <a:solidFill>
                  <a:srgbClr val="000000"/>
                </a:solidFill>
              </a:rPr>
              <a:t>//Dùng hàm tạo trong khai báo</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point a(5,2); //Gọi hàm tạo có đối, khi đó x = 5 và y =2 </a:t>
            </a:r>
          </a:p>
          <a:p>
            <a:pPr marL="342900" indent="-342900">
              <a:lnSpc>
                <a:spcPct val="105000"/>
              </a:lnSpc>
              <a:spcBef>
                <a:spcPct val="20000"/>
              </a:spcBef>
            </a:pPr>
            <a:r>
              <a:rPr lang="en-US" sz="2200" b="0">
                <a:solidFill>
                  <a:srgbClr val="000000"/>
                </a:solidFill>
              </a:rPr>
              <a:t>point b; //Gọi hàm tạo không đối, x = 0 và y = 0</a:t>
            </a:r>
          </a:p>
          <a:p>
            <a:pPr marL="342900" indent="-342900">
              <a:lnSpc>
                <a:spcPct val="105000"/>
              </a:lnSpc>
              <a:spcBef>
                <a:spcPct val="20000"/>
              </a:spcBef>
              <a:buFont typeface="Wingdings" pitchFamily="2" charset="2"/>
              <a:buNone/>
            </a:pPr>
            <a:r>
              <a:rPr lang="en-US" sz="2200" b="0">
                <a:solidFill>
                  <a:srgbClr val="FF0303"/>
                </a:solidFill>
              </a:rPr>
              <a:t>point c(3); //Báo lỗi vì không có hàm tạo tương ứng </a:t>
            </a:r>
          </a:p>
        </p:txBody>
      </p:sp>
    </p:spTree>
    <p:extLst>
      <p:ext uri="{BB962C8B-B14F-4D97-AF65-F5344CB8AC3E}">
        <p14:creationId xmlns:p14="http://schemas.microsoft.com/office/powerpoint/2010/main" val="1398196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4.5.1.1 Hàm tạo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8" name="Rectangle 2"/>
          <p:cNvSpPr>
            <a:spLocks noChangeArrowheads="1"/>
          </p:cNvSpPr>
          <p:nvPr/>
        </p:nvSpPr>
        <p:spPr bwMode="auto">
          <a:xfrm>
            <a:off x="381000" y="1447800"/>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b="0">
                <a:solidFill>
                  <a:srgbClr val="0000FF"/>
                </a:solidFill>
              </a:rPr>
              <a:t>class</a:t>
            </a:r>
            <a:r>
              <a:rPr lang="en-US" b="0">
                <a:solidFill>
                  <a:srgbClr val="000000"/>
                </a:solidFill>
              </a:rPr>
              <a:t> point{</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int</a:t>
            </a:r>
            <a:r>
              <a:rPr lang="en-US" b="0">
                <a:solidFill>
                  <a:srgbClr val="000000"/>
                </a:solidFill>
              </a:rPr>
              <a:t> x, y;</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public</a:t>
            </a:r>
            <a:r>
              <a:rPr lang="en-US" b="0">
                <a:solidFill>
                  <a:srgbClr val="000000"/>
                </a:solidFill>
              </a:rPr>
              <a:t>:</a:t>
            </a:r>
          </a:p>
          <a:p>
            <a:pPr marL="342900" indent="-342900">
              <a:lnSpc>
                <a:spcPct val="105000"/>
              </a:lnSpc>
              <a:spcBef>
                <a:spcPct val="20000"/>
              </a:spcBef>
              <a:buFont typeface="Wingdings" pitchFamily="2" charset="2"/>
              <a:buNone/>
            </a:pPr>
            <a:r>
              <a:rPr lang="en-US" b="0">
                <a:solidFill>
                  <a:srgbClr val="000000"/>
                </a:solidFill>
              </a:rPr>
              <a:t>  		point() { x = 0; y = 0; }  </a:t>
            </a:r>
            <a:r>
              <a:rPr lang="en-US" b="0" i="1">
                <a:solidFill>
                  <a:srgbClr val="000000"/>
                </a:solidFill>
              </a:rPr>
              <a:t>//Hàm tạo không đối</a:t>
            </a:r>
          </a:p>
          <a:p>
            <a:pPr marL="342900" indent="-342900">
              <a:lnSpc>
                <a:spcPct val="105000"/>
              </a:lnSpc>
              <a:spcBef>
                <a:spcPct val="20000"/>
              </a:spcBef>
              <a:buFont typeface="Wingdings" pitchFamily="2" charset="2"/>
              <a:buNone/>
            </a:pPr>
            <a:r>
              <a:rPr lang="en-US" b="0">
                <a:solidFill>
                  <a:srgbClr val="000000"/>
                </a:solidFill>
              </a:rPr>
              <a:t>  		</a:t>
            </a:r>
            <a:r>
              <a:rPr lang="en-US" b="0" i="1">
                <a:solidFill>
                  <a:srgbClr val="000000"/>
                </a:solidFill>
              </a:rPr>
              <a:t>//Hàm tạo có đối nhận giá trị mặc định</a:t>
            </a:r>
          </a:p>
          <a:p>
            <a:pPr marL="342900" indent="-342900">
              <a:lnSpc>
                <a:spcPct val="105000"/>
              </a:lnSpc>
              <a:spcBef>
                <a:spcPct val="20000"/>
              </a:spcBef>
            </a:pPr>
            <a:r>
              <a:rPr lang="en-US" b="0">
                <a:solidFill>
                  <a:srgbClr val="000000"/>
                </a:solidFill>
              </a:rPr>
              <a:t>  		point(</a:t>
            </a:r>
            <a:r>
              <a:rPr lang="en-US" b="0">
                <a:solidFill>
                  <a:srgbClr val="0000FF"/>
                </a:solidFill>
              </a:rPr>
              <a:t>int</a:t>
            </a:r>
            <a:r>
              <a:rPr lang="en-US" b="0">
                <a:solidFill>
                  <a:srgbClr val="000000"/>
                </a:solidFill>
              </a:rPr>
              <a:t> ox, </a:t>
            </a:r>
            <a:r>
              <a:rPr lang="en-US" b="0">
                <a:solidFill>
                  <a:srgbClr val="0000FF"/>
                </a:solidFill>
              </a:rPr>
              <a:t>int </a:t>
            </a:r>
            <a:r>
              <a:rPr lang="en-US" b="0">
                <a:solidFill>
                  <a:srgbClr val="000000"/>
                </a:solidFill>
              </a:rPr>
              <a:t>oy = 1){ x = ox; y = oy</a:t>
            </a:r>
            <a:r>
              <a:rPr lang="en-US" b="0" i="1">
                <a:solidFill>
                  <a:srgbClr val="000000"/>
                </a:solidFill>
              </a:rPr>
              <a:t>;}</a:t>
            </a:r>
            <a:endParaRPr lang="en-US" b="0">
              <a:solidFill>
                <a:srgbClr val="000000"/>
              </a:solidFill>
            </a:endParaRPr>
          </a:p>
          <a:p>
            <a:pPr marL="342900" indent="-342900">
              <a:lnSpc>
                <a:spcPct val="105000"/>
              </a:lnSpc>
              <a:spcBef>
                <a:spcPct val="20000"/>
              </a:spcBef>
              <a:buFont typeface="Wingdings" pitchFamily="2" charset="2"/>
              <a:buNone/>
            </a:pPr>
            <a:r>
              <a:rPr lang="en-US" b="0">
                <a:solidFill>
                  <a:srgbClr val="0000FF"/>
                </a:solidFill>
              </a:rPr>
              <a:t>		void</a:t>
            </a:r>
            <a:r>
              <a:rPr lang="en-US" b="0">
                <a:solidFill>
                  <a:srgbClr val="000000"/>
                </a:solidFill>
              </a:rPr>
              <a:t> move (</a:t>
            </a:r>
            <a:r>
              <a:rPr lang="en-US" b="0">
                <a:solidFill>
                  <a:srgbClr val="0000FF"/>
                </a:solidFill>
              </a:rPr>
              <a:t>int</a:t>
            </a:r>
            <a:r>
              <a:rPr lang="en-US" b="0">
                <a:solidFill>
                  <a:srgbClr val="000000"/>
                </a:solidFill>
              </a:rPr>
              <a:t> dx, </a:t>
            </a:r>
            <a:r>
              <a:rPr lang="en-US" b="0">
                <a:solidFill>
                  <a:srgbClr val="0000FF"/>
                </a:solidFill>
              </a:rPr>
              <a:t>int</a:t>
            </a:r>
            <a:r>
              <a:rPr lang="en-US" b="0">
                <a:solidFill>
                  <a:srgbClr val="000000"/>
                </a:solidFill>
              </a:rPr>
              <a:t> dy);</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display();</a:t>
            </a:r>
          </a:p>
          <a:p>
            <a:pPr marL="342900" indent="-342900">
              <a:lnSpc>
                <a:spcPct val="105000"/>
              </a:lnSpc>
              <a:spcBef>
                <a:spcPct val="20000"/>
              </a:spcBef>
              <a:buFont typeface="Wingdings" pitchFamily="2" charset="2"/>
              <a:buNone/>
            </a:pPr>
            <a:r>
              <a:rPr lang="en-US" b="0">
                <a:solidFill>
                  <a:srgbClr val="000000"/>
                </a:solidFill>
              </a:rPr>
              <a:t>};</a:t>
            </a:r>
          </a:p>
          <a:p>
            <a:pPr marL="342900" indent="-342900">
              <a:lnSpc>
                <a:spcPct val="105000"/>
              </a:lnSpc>
              <a:spcBef>
                <a:spcPct val="20000"/>
              </a:spcBef>
              <a:buFont typeface="Wingdings" pitchFamily="2" charset="2"/>
              <a:buNone/>
            </a:pPr>
            <a:r>
              <a:rPr lang="en-US">
                <a:solidFill>
                  <a:srgbClr val="000000"/>
                </a:solidFill>
              </a:rPr>
              <a:t>//Dùng hàm tạo trong khai báo</a:t>
            </a:r>
          </a:p>
          <a:p>
            <a:pPr marL="342900" indent="-342900">
              <a:lnSpc>
                <a:spcPct val="105000"/>
              </a:lnSpc>
              <a:spcBef>
                <a:spcPct val="20000"/>
              </a:spcBef>
              <a:buFont typeface="Wingdings" pitchFamily="2" charset="2"/>
              <a:buNone/>
            </a:pPr>
            <a:r>
              <a:rPr lang="en-US" b="0">
                <a:solidFill>
                  <a:srgbClr val="000000"/>
                </a:solidFill>
              </a:rPr>
              <a:t>point a(5,2); //Gọi hàm tạo có đối, khi đó x = 5 và y =2 </a:t>
            </a:r>
          </a:p>
          <a:p>
            <a:pPr marL="342900" indent="-342900">
              <a:lnSpc>
                <a:spcPct val="105000"/>
              </a:lnSpc>
              <a:spcBef>
                <a:spcPct val="20000"/>
              </a:spcBef>
              <a:buFont typeface="Wingdings" pitchFamily="2" charset="2"/>
              <a:buNone/>
            </a:pPr>
            <a:r>
              <a:rPr lang="en-US" b="0">
                <a:solidFill>
                  <a:srgbClr val="000000"/>
                </a:solidFill>
              </a:rPr>
              <a:t>point b; //Gọi hàm tạo không đối, x = 0 và y = 0</a:t>
            </a:r>
          </a:p>
          <a:p>
            <a:pPr marL="342900" indent="-342900">
              <a:lnSpc>
                <a:spcPct val="105000"/>
              </a:lnSpc>
              <a:spcBef>
                <a:spcPct val="20000"/>
              </a:spcBef>
              <a:buFont typeface="Wingdings" pitchFamily="2" charset="2"/>
              <a:buNone/>
            </a:pPr>
            <a:r>
              <a:rPr lang="en-US" b="0">
                <a:solidFill>
                  <a:srgbClr val="FF0303"/>
                </a:solidFill>
              </a:rPr>
              <a:t>point c(3); //Gọi hàm tạo có đối, khi đó x = 3 và y = 1</a:t>
            </a:r>
          </a:p>
        </p:txBody>
      </p:sp>
    </p:spTree>
    <p:extLst>
      <p:ext uri="{BB962C8B-B14F-4D97-AF65-F5344CB8AC3E}">
        <p14:creationId xmlns:p14="http://schemas.microsoft.com/office/powerpoint/2010/main" val="15852499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4.5.1.2 Hàm tạo mặc định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61963" indent="-461963" algn="just">
              <a:lnSpc>
                <a:spcPct val="120000"/>
              </a:lnSpc>
              <a:buFont typeface="Wingdings" pitchFamily="2" charset="2"/>
              <a:buChar char="v"/>
            </a:pPr>
            <a:r>
              <a:rPr lang="en-US" sz="3000">
                <a:latin typeface="Arial" pitchFamily="34" charset="0"/>
                <a:cs typeface="Arial" pitchFamily="34" charset="0"/>
              </a:rPr>
              <a:t>Hàm tạo mặc định là hàm tạo không đối.</a:t>
            </a:r>
          </a:p>
          <a:p>
            <a:pPr marL="461963" indent="-461963" algn="just">
              <a:lnSpc>
                <a:spcPct val="120000"/>
              </a:lnSpc>
              <a:buFont typeface="Wingdings" pitchFamily="2" charset="2"/>
              <a:buChar char="v"/>
            </a:pPr>
            <a:r>
              <a:rPr lang="en-US" sz="3000">
                <a:latin typeface="Arial" pitchFamily="34" charset="0"/>
                <a:cs typeface="Arial" pitchFamily="34" charset="0"/>
              </a:rPr>
              <a:t>Trong hàm tạo mặc định sẽ </a:t>
            </a:r>
            <a:r>
              <a:rPr lang="en-US" sz="3000" u="sng">
                <a:latin typeface="Arial" pitchFamily="34" charset="0"/>
                <a:cs typeface="Arial" pitchFamily="34" charset="0"/>
              </a:rPr>
              <a:t>dùng các giá trị cố định để khởi gán cho các thuộc tính</a:t>
            </a:r>
            <a:r>
              <a:rPr lang="en-US" sz="3000">
                <a:latin typeface="Arial" pitchFamily="34" charset="0"/>
                <a:cs typeface="Arial" pitchFamily="34" charset="0"/>
              </a:rPr>
              <a:t> của đối tượng. </a:t>
            </a:r>
          </a:p>
          <a:p>
            <a:pPr marL="461963" indent="-461963" algn="just">
              <a:lnSpc>
                <a:spcPct val="120000"/>
              </a:lnSpc>
              <a:buFont typeface="Wingdings" pitchFamily="2" charset="2"/>
              <a:buChar char="v"/>
            </a:pPr>
            <a:r>
              <a:rPr lang="en-US" sz="3000">
                <a:latin typeface="Arial" pitchFamily="34" charset="0"/>
                <a:cs typeface="Arial" pitchFamily="34" charset="0"/>
              </a:rPr>
              <a:t>Vì hàm tạo mặc định sẽ không được phát sinh tự động </a:t>
            </a:r>
            <a:r>
              <a:rPr lang="en-US" sz="3000" u="sng">
                <a:latin typeface="Arial" pitchFamily="34" charset="0"/>
                <a:cs typeface="Arial" pitchFamily="34" charset="0"/>
              </a:rPr>
              <a:t>khi đã có ít nhất một hàm tạo khác nên phải cài đặt hàm tạo mặc định</a:t>
            </a:r>
            <a:r>
              <a:rPr lang="en-US" sz="3000">
                <a:latin typeface="Arial" pitchFamily="34" charset="0"/>
                <a:cs typeface="Arial" pitchFamily="34" charset="0"/>
              </a:rPr>
              <a:t> cho các lớp được xây dựng.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Tree>
    <p:extLst>
      <p:ext uri="{BB962C8B-B14F-4D97-AF65-F5344CB8AC3E}">
        <p14:creationId xmlns:p14="http://schemas.microsoft.com/office/powerpoint/2010/main" val="739833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4.5.1.2 Hàm tạo mặc định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8" name="Rectangle 2"/>
          <p:cNvSpPr>
            <a:spLocks noChangeArrowheads="1"/>
          </p:cNvSpPr>
          <p:nvPr/>
        </p:nvSpPr>
        <p:spPr bwMode="auto">
          <a:xfrm>
            <a:off x="381000" y="1371600"/>
            <a:ext cx="8305800" cy="45720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 int oy = 1){ x = ox; y = oy</a:t>
            </a:r>
            <a:r>
              <a:rPr lang="en-US" sz="2200" i="1">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FF0000"/>
                </a:solidFill>
              </a:rPr>
              <a:t>point b; //Báo lỗi vì không có hàm tạo không đối được cài đặt  </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val="236408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 – Ví dụ</a:t>
            </a: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DIEM </a:t>
            </a:r>
            <a:r>
              <a:rPr lang="en-US" sz="2800">
                <a:solidFill>
                  <a:srgbClr val="FF0303"/>
                </a:solidFill>
                <a:latin typeface="Arial" pitchFamily="34" charset="0"/>
                <a:cs typeface="Arial" pitchFamily="34" charset="0"/>
              </a:rPr>
              <a:t>{</a:t>
            </a:r>
          </a:p>
          <a:p>
            <a:pPr>
              <a:lnSpc>
                <a:spcPct val="120000"/>
              </a:lnSpc>
              <a:buFont typeface="Wingdings" pitchFamily="2" charset="2"/>
              <a:buNone/>
            </a:pPr>
            <a:r>
              <a:rPr lang="en-US" sz="2800">
                <a:solidFill>
                  <a:srgbClr val="FF0303"/>
                </a:solidFill>
                <a:latin typeface="Arial" pitchFamily="34" charset="0"/>
                <a:cs typeface="Arial" pitchFamily="34" charset="0"/>
              </a:rPr>
              <a:t>	</a:t>
            </a:r>
            <a:r>
              <a:rPr lang="en-US" sz="2800">
                <a:solidFill>
                  <a:srgbClr val="0000FF"/>
                </a:solidFill>
                <a:latin typeface="Arial" pitchFamily="34" charset="0"/>
                <a:cs typeface="Arial" pitchFamily="34" charset="0"/>
              </a:rPr>
              <a:t>private: </a:t>
            </a:r>
          </a:p>
          <a:p>
            <a:pPr>
              <a:lnSpc>
                <a:spcPct val="120000"/>
              </a:lnSpc>
              <a:buFont typeface="Wingdings" pitchFamily="2" charset="2"/>
              <a:buNone/>
            </a:pPr>
            <a:r>
              <a:rPr lang="en-US" sz="2800">
                <a:latin typeface="Arial" pitchFamily="34" charset="0"/>
                <a:cs typeface="Arial" pitchFamily="34" charset="0"/>
              </a:rPr>
              <a:t>		int x,y;</a:t>
            </a:r>
          </a:p>
          <a:p>
            <a:pPr>
              <a:lnSpc>
                <a:spcPct val="120000"/>
              </a:lnSpc>
              <a:buFont typeface="Wingdings" pitchFamily="2" charset="2"/>
              <a:buNone/>
            </a:pPr>
            <a:r>
              <a:rPr lang="en-US" sz="2800">
                <a:solidFill>
                  <a:srgbClr val="0000FF"/>
                </a:solidFill>
                <a:latin typeface="Arial" pitchFamily="34" charset="0"/>
                <a:cs typeface="Arial" pitchFamily="34" charset="0"/>
              </a:rPr>
              <a:t>	public:</a:t>
            </a:r>
          </a:p>
          <a:p>
            <a:pPr>
              <a:lnSpc>
                <a:spcPct val="120000"/>
              </a:lnSpc>
              <a:buFont typeface="Wingdings" pitchFamily="2" charset="2"/>
              <a:buNone/>
            </a:pPr>
            <a:r>
              <a:rPr lang="en-US" sz="2800">
                <a:solidFill>
                  <a:srgbClr val="FF0303"/>
                </a:solidFill>
                <a:latin typeface="Arial" pitchFamily="34" charset="0"/>
                <a:cs typeface="Arial" pitchFamily="34" charset="0"/>
              </a:rPr>
              <a:t>	</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void</a:t>
            </a:r>
            <a:r>
              <a:rPr lang="en-US" sz="2800">
                <a:latin typeface="Arial" pitchFamily="34" charset="0"/>
                <a:cs typeface="Arial" pitchFamily="34" charset="0"/>
              </a:rPr>
              <a:t> nhap();</a:t>
            </a:r>
          </a:p>
          <a:p>
            <a:pPr>
              <a:lnSpc>
                <a:spcPct val="120000"/>
              </a:lnSpc>
              <a:buFont typeface="Wingdings" pitchFamily="2" charset="2"/>
              <a:buNone/>
            </a:pPr>
            <a:r>
              <a:rPr lang="en-US" sz="2800">
                <a:solidFill>
                  <a:srgbClr val="FF0303"/>
                </a:solidFill>
                <a:latin typeface="Arial" pitchFamily="34" charset="0"/>
                <a:cs typeface="Arial" pitchFamily="34" charset="0"/>
              </a:rPr>
              <a:t>};</a:t>
            </a:r>
          </a:p>
          <a:p>
            <a:pPr>
              <a:lnSpc>
                <a:spcPct val="120000"/>
              </a:lnSpc>
              <a:buFont typeface="Wingdings" pitchFamily="2" charset="2"/>
              <a:buNone/>
            </a:pPr>
            <a:r>
              <a:rPr lang="en-US" sz="2800">
                <a:solidFill>
                  <a:srgbClr val="0000FF"/>
                </a:solidFill>
                <a:latin typeface="Arial" pitchFamily="34" charset="0"/>
                <a:cs typeface="Arial" pitchFamily="34" charset="0"/>
              </a:rPr>
              <a:t>void</a:t>
            </a:r>
            <a:r>
              <a:rPr lang="en-US" sz="2800">
                <a:latin typeface="Arial" pitchFamily="34" charset="0"/>
                <a:cs typeface="Arial" pitchFamily="34" charset="0"/>
              </a:rPr>
              <a:t> DIEM::nhap() </a:t>
            </a:r>
            <a:r>
              <a:rPr lang="en-US" sz="2800">
                <a:solidFill>
                  <a:srgbClr val="FF0000"/>
                </a:solidFill>
                <a:latin typeface="Arial" pitchFamily="34" charset="0"/>
                <a:cs typeface="Arial" pitchFamily="34" charset="0"/>
              </a:rPr>
              <a:t>{</a:t>
            </a:r>
          </a:p>
          <a:p>
            <a:pPr>
              <a:lnSpc>
                <a:spcPct val="120000"/>
              </a:lnSpc>
              <a:buFont typeface="Wingdings" pitchFamily="2" charset="2"/>
              <a:buNone/>
            </a:pPr>
            <a:r>
              <a:rPr lang="en-US" sz="2800">
                <a:latin typeface="Arial" pitchFamily="34" charset="0"/>
                <a:cs typeface="Arial" pitchFamily="34" charset="0"/>
              </a:rPr>
              <a:t>	cin &gt;&gt;x &gt;&gt;y;</a:t>
            </a:r>
          </a:p>
          <a:p>
            <a:pPr>
              <a:lnSpc>
                <a:spcPct val="120000"/>
              </a:lnSpc>
              <a:buFont typeface="Wingdings" pitchFamily="2" charset="2"/>
              <a:buNone/>
            </a:pPr>
            <a:r>
              <a:rPr lang="en-US" sz="2800">
                <a:solidFill>
                  <a:srgbClr val="FF0000"/>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804432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2700">
                <a:latin typeface="Arial" pitchFamily="34" charset="0"/>
                <a:cs typeface="Arial" pitchFamily="34" charset="0"/>
              </a:rPr>
              <a:t>Có thể dùng lệnh khai báo để tạo một đối tượng mới từ một đối tượng đã tồn tại.</a:t>
            </a:r>
          </a:p>
          <a:p>
            <a:pPr marL="457200" indent="-457200" algn="just">
              <a:lnSpc>
                <a:spcPct val="120000"/>
              </a:lnSpc>
              <a:buFont typeface="Wingdings" panose="05000000000000000000" pitchFamily="2" charset="2"/>
              <a:buChar char="v"/>
            </a:pPr>
            <a:r>
              <a:rPr lang="en-US" sz="2700" b="1">
                <a:latin typeface="Arial" pitchFamily="34" charset="0"/>
                <a:cs typeface="Arial" pitchFamily="34" charset="0"/>
              </a:rPr>
              <a:t>Ví dụ:</a:t>
            </a:r>
            <a:r>
              <a:rPr lang="en-US" sz="2700">
                <a:latin typeface="Arial" pitchFamily="34" charset="0"/>
                <a:cs typeface="Arial" pitchFamily="34" charset="0"/>
              </a:rPr>
              <a:t> PS u;</a:t>
            </a:r>
          </a:p>
          <a:p>
            <a:pPr marL="0" indent="0" algn="just">
              <a:lnSpc>
                <a:spcPct val="120000"/>
              </a:lnSpc>
              <a:buNone/>
            </a:pPr>
            <a:r>
              <a:rPr lang="en-US" sz="2700">
                <a:latin typeface="Arial" pitchFamily="34" charset="0"/>
                <a:cs typeface="Arial" pitchFamily="34" charset="0"/>
              </a:rPr>
              <a:t>                PS v(u); </a:t>
            </a:r>
          </a:p>
          <a:p>
            <a:pPr marL="457200" indent="0" algn="just">
              <a:lnSpc>
                <a:spcPct val="120000"/>
              </a:lnSpc>
              <a:buNone/>
            </a:pPr>
            <a:r>
              <a:rPr lang="en-US" sz="2700">
                <a:latin typeface="Arial" pitchFamily="34" charset="0"/>
                <a:cs typeface="Arial" pitchFamily="34" charset="0"/>
              </a:rPr>
              <a:t>=&gt; Sẽ gọi tới </a:t>
            </a:r>
            <a:r>
              <a:rPr lang="en-US" sz="2700" u="sng">
                <a:latin typeface="Arial" pitchFamily="34" charset="0"/>
                <a:cs typeface="Arial" pitchFamily="34" charset="0"/>
              </a:rPr>
              <a:t>hàm tạo sao chép mặc định</a:t>
            </a:r>
            <a:r>
              <a:rPr lang="en-US" sz="2700">
                <a:latin typeface="Arial" pitchFamily="34" charset="0"/>
                <a:cs typeface="Arial" pitchFamily="34" charset="0"/>
              </a:rPr>
              <a:t> của C++ </a:t>
            </a:r>
          </a:p>
          <a:p>
            <a:pPr marL="457200" indent="0" algn="just">
              <a:lnSpc>
                <a:spcPct val="120000"/>
              </a:lnSpc>
              <a:buNone/>
            </a:pPr>
            <a:r>
              <a:rPr lang="en-US" sz="2700">
                <a:latin typeface="Arial" pitchFamily="34" charset="0"/>
                <a:cs typeface="Arial" pitchFamily="34" charset="0"/>
              </a:rPr>
              <a:t>Hàm này sẽ sao chép nội dung từng bit của </a:t>
            </a:r>
            <a:r>
              <a:rPr lang="en-US" sz="2700" b="1">
                <a:latin typeface="Arial" pitchFamily="34" charset="0"/>
                <a:cs typeface="Arial" pitchFamily="34" charset="0"/>
              </a:rPr>
              <a:t>u</a:t>
            </a:r>
            <a:r>
              <a:rPr lang="en-US" sz="2700">
                <a:latin typeface="Arial" pitchFamily="34" charset="0"/>
                <a:cs typeface="Arial" pitchFamily="34" charset="0"/>
              </a:rPr>
              <a:t> vào các bit tương ứng của </a:t>
            </a:r>
            <a:r>
              <a:rPr lang="en-US" sz="2700" b="1">
                <a:latin typeface="Arial" pitchFamily="34" charset="0"/>
                <a:cs typeface="Arial" pitchFamily="34" charset="0"/>
              </a:rPr>
              <a:t>v</a:t>
            </a:r>
            <a:r>
              <a:rPr lang="en-US" sz="2700">
                <a:latin typeface="Arial" pitchFamily="34" charset="0"/>
                <a:cs typeface="Arial" pitchFamily="34" charset="0"/>
              </a:rPr>
              <a:t>.</a:t>
            </a:r>
          </a:p>
          <a:p>
            <a:pPr marL="457200" indent="0" algn="just">
              <a:lnSpc>
                <a:spcPct val="120000"/>
              </a:lnSpc>
              <a:buNone/>
            </a:pPr>
            <a:r>
              <a:rPr lang="en-US" sz="2700">
                <a:latin typeface="Arial" pitchFamily="34" charset="0"/>
                <a:cs typeface="Arial" pitchFamily="34" charset="0"/>
              </a:rPr>
              <a:t>Như vậy, các vùng nhớ của </a:t>
            </a:r>
            <a:r>
              <a:rPr lang="en-US" sz="2700" b="1">
                <a:latin typeface="Arial" pitchFamily="34" charset="0"/>
                <a:cs typeface="Arial" pitchFamily="34" charset="0"/>
              </a:rPr>
              <a:t>u</a:t>
            </a:r>
            <a:r>
              <a:rPr lang="en-US" sz="2700">
                <a:latin typeface="Arial" pitchFamily="34" charset="0"/>
                <a:cs typeface="Arial" pitchFamily="34" charset="0"/>
              </a:rPr>
              <a:t> và </a:t>
            </a:r>
            <a:r>
              <a:rPr lang="en-US" sz="2700" b="1">
                <a:latin typeface="Arial" pitchFamily="34" charset="0"/>
                <a:cs typeface="Arial" pitchFamily="34" charset="0"/>
              </a:rPr>
              <a:t>v</a:t>
            </a:r>
            <a:r>
              <a:rPr lang="en-US" sz="2700">
                <a:latin typeface="Arial" pitchFamily="34" charset="0"/>
                <a:cs typeface="Arial" pitchFamily="34" charset="0"/>
              </a:rPr>
              <a:t> sẽ có nội dung như nhau.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5998754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3000">
                <a:latin typeface="Arial" pitchFamily="34" charset="0"/>
                <a:cs typeface="Arial" pitchFamily="34" charset="0"/>
              </a:rPr>
              <a:t>Tuy nhiên, </a:t>
            </a:r>
            <a:r>
              <a:rPr lang="en-US" sz="3000" u="sng">
                <a:solidFill>
                  <a:srgbClr val="FF0000"/>
                </a:solidFill>
                <a:latin typeface="Arial" pitchFamily="34" charset="0"/>
                <a:cs typeface="Arial" pitchFamily="34" charset="0"/>
              </a:rPr>
              <a:t>khi lớp có các thuộc tính kiểu con trỏ hay tham chiếu</a:t>
            </a:r>
            <a:r>
              <a:rPr lang="en-US" sz="3000">
                <a:solidFill>
                  <a:srgbClr val="FF0000"/>
                </a:solidFill>
                <a:latin typeface="Arial" pitchFamily="34" charset="0"/>
                <a:cs typeface="Arial" pitchFamily="34" charset="0"/>
              </a:rPr>
              <a:t> </a:t>
            </a:r>
            <a:r>
              <a:rPr lang="en-US" sz="3000">
                <a:latin typeface="Arial" pitchFamily="34" charset="0"/>
                <a:cs typeface="Arial" pitchFamily="34" charset="0"/>
              </a:rPr>
              <a:t>thì phải xây dựng một hàm tạo sao chép cho lớp chứ không sử dụng hàm tạo sao chép mặc định được.</a:t>
            </a:r>
          </a:p>
          <a:p>
            <a:pPr marL="457200" indent="-457200" algn="just">
              <a:lnSpc>
                <a:spcPct val="120000"/>
              </a:lnSpc>
              <a:buFont typeface="Wingdings" panose="05000000000000000000" pitchFamily="2" charset="2"/>
              <a:buChar char="v"/>
            </a:pPr>
            <a:r>
              <a:rPr lang="en-US" sz="3000">
                <a:latin typeface="Arial" pitchFamily="34" charset="0"/>
                <a:cs typeface="Arial" pitchFamily="34" charset="0"/>
              </a:rPr>
              <a:t>Bởi vì khi đó 2 con trỏ (thuộc tính của 2 đối tượng) cùng trỏ đến một vùng nhớ nên sự thay đổi của đối tượng này sẽ ảnh hưởng đến đối tượng kia.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2003015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524000"/>
            <a:ext cx="8382000" cy="5105400"/>
          </a:xfrm>
        </p:spPr>
        <p:txBody>
          <a:bodyPr>
            <a:normAutofit fontScale="92500" lnSpcReduction="10000"/>
          </a:bodyPr>
          <a:lstStyle/>
          <a:p>
            <a:pPr marL="461963" indent="-461963" algn="just">
              <a:lnSpc>
                <a:spcPct val="120000"/>
              </a:lnSpc>
              <a:buFont typeface="Wingdings" pitchFamily="2" charset="2"/>
              <a:buChar char="v"/>
            </a:pPr>
            <a:r>
              <a:rPr lang="en-US" sz="2600">
                <a:latin typeface="Arial" pitchFamily="34" charset="0"/>
                <a:cs typeface="Arial" pitchFamily="34" charset="0"/>
              </a:rPr>
              <a:t>Mục đích của hàm tạo sao chép là tạo ra </a:t>
            </a:r>
            <a:r>
              <a:rPr lang="en-US" sz="2600" u="sng">
                <a:latin typeface="Arial" pitchFamily="34" charset="0"/>
                <a:cs typeface="Arial" pitchFamily="34" charset="0"/>
              </a:rPr>
              <a:t>đối tượng </a:t>
            </a:r>
            <a:r>
              <a:rPr lang="en-US" sz="2600" b="1" u="sng">
                <a:latin typeface="Arial" pitchFamily="34" charset="0"/>
                <a:cs typeface="Arial" pitchFamily="34" charset="0"/>
              </a:rPr>
              <a:t>v</a:t>
            </a:r>
            <a:r>
              <a:rPr lang="en-US" sz="2600" u="sng">
                <a:latin typeface="Arial" pitchFamily="34" charset="0"/>
                <a:cs typeface="Arial" pitchFamily="34" charset="0"/>
              </a:rPr>
              <a:t> có nội dung ban đầu giống như đối tượng </a:t>
            </a:r>
            <a:r>
              <a:rPr lang="en-US" sz="2600" b="1" u="sng">
                <a:latin typeface="Arial" pitchFamily="34" charset="0"/>
                <a:cs typeface="Arial" pitchFamily="34" charset="0"/>
              </a:rPr>
              <a:t>u</a:t>
            </a:r>
            <a:r>
              <a:rPr lang="en-US" sz="2600" u="sng">
                <a:latin typeface="Arial" pitchFamily="34" charset="0"/>
                <a:cs typeface="Arial" pitchFamily="34" charset="0"/>
              </a:rPr>
              <a:t> nhưng độc lập với </a:t>
            </a:r>
            <a:r>
              <a:rPr lang="en-US" sz="2600" b="1" u="sng">
                <a:latin typeface="Arial" pitchFamily="34" charset="0"/>
                <a:cs typeface="Arial" pitchFamily="34" charset="0"/>
              </a:rPr>
              <a:t>u</a:t>
            </a:r>
            <a:r>
              <a:rPr lang="en-US" sz="2600">
                <a:latin typeface="Arial" pitchFamily="34" charset="0"/>
                <a:cs typeface="Arial" pitchFamily="34" charset="0"/>
              </a:rPr>
              <a:t>.</a:t>
            </a:r>
          </a:p>
          <a:p>
            <a:pPr marL="461963" indent="-461963" algn="just">
              <a:lnSpc>
                <a:spcPct val="120000"/>
              </a:lnSpc>
              <a:buFont typeface="Wingdings" pitchFamily="2" charset="2"/>
              <a:buChar char="v"/>
            </a:pPr>
            <a:r>
              <a:rPr lang="en-US" sz="2600">
                <a:latin typeface="Arial" pitchFamily="34" charset="0"/>
                <a:cs typeface="Arial" pitchFamily="34" charset="0"/>
              </a:rPr>
              <a:t>Hàm tạo sao chép có một đối kiểu tham chiếu để khởi gán cho đối tượng mới.</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a:t>
            </a:r>
            <a:r>
              <a:rPr lang="en-US" sz="2600">
                <a:solidFill>
                  <a:srgbClr val="0000FF"/>
                </a:solidFill>
                <a:latin typeface="Arial" pitchFamily="34" charset="0"/>
                <a:cs typeface="Arial" pitchFamily="34" charset="0"/>
              </a:rPr>
              <a:t>const</a:t>
            </a:r>
            <a:r>
              <a:rPr lang="en-US" sz="2600">
                <a:latin typeface="Arial" pitchFamily="34" charset="0"/>
                <a:cs typeface="Arial" pitchFamily="34" charset="0"/>
              </a:rPr>
              <a:t> </a:t>
            </a: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&amp;u</a:t>
            </a:r>
            <a:r>
              <a:rPr lang="en-US" sz="2600">
                <a:latin typeface="Arial" pitchFamily="34" charset="0"/>
                <a:cs typeface="Arial" pitchFamily="34" charset="0"/>
              </a:rPr>
              <a:t>){</a:t>
            </a:r>
          </a:p>
          <a:p>
            <a:pPr marL="0" indent="0" algn="just">
              <a:lnSpc>
                <a:spcPct val="120000"/>
              </a:lnSpc>
              <a:buNone/>
            </a:pP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this</a:t>
            </a:r>
            <a:r>
              <a:rPr lang="en-US" sz="2600">
                <a:latin typeface="Arial" pitchFamily="34" charset="0"/>
                <a:cs typeface="Arial" pitchFamily="34" charset="0"/>
              </a:rPr>
              <a:t>-&gt;Tên_thuộc_tính = </a:t>
            </a:r>
            <a:r>
              <a:rPr lang="en-US" sz="2600" b="1">
                <a:latin typeface="Arial" pitchFamily="34" charset="0"/>
                <a:cs typeface="Arial" pitchFamily="34" charset="0"/>
              </a:rPr>
              <a:t>u</a:t>
            </a:r>
            <a:r>
              <a:rPr lang="en-US" sz="2600">
                <a:latin typeface="Arial" pitchFamily="34" charset="0"/>
                <a:cs typeface="Arial" pitchFamily="34" charset="0"/>
              </a:rPr>
              <a:t>.Tên_thuộc_tính;</a:t>
            </a:r>
          </a:p>
          <a:p>
            <a:pPr marL="0" indent="0" algn="just">
              <a:lnSpc>
                <a:spcPct val="120000"/>
              </a:lnSpc>
              <a:buNone/>
            </a:pP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this</a:t>
            </a:r>
            <a:r>
              <a:rPr lang="en-US" sz="2600">
                <a:latin typeface="Arial" pitchFamily="34" charset="0"/>
                <a:cs typeface="Arial" pitchFamily="34" charset="0"/>
              </a:rPr>
              <a:t>-&gt;Tên_con_trỏ = </a:t>
            </a:r>
            <a:r>
              <a:rPr lang="en-US" sz="2600">
                <a:solidFill>
                  <a:srgbClr val="0000FF"/>
                </a:solidFill>
                <a:latin typeface="Arial" pitchFamily="34" charset="0"/>
                <a:cs typeface="Arial" pitchFamily="34" charset="0"/>
              </a:rPr>
              <a:t>new</a:t>
            </a:r>
            <a:r>
              <a:rPr lang="en-US" sz="2600">
                <a:latin typeface="Arial" pitchFamily="34" charset="0"/>
                <a:cs typeface="Arial" pitchFamily="34" charset="0"/>
              </a:rPr>
              <a:t> Kiểu_dữ_liệu[n];</a:t>
            </a:r>
          </a:p>
          <a:p>
            <a:pPr marL="0" indent="457200" algn="just">
              <a:lnSpc>
                <a:spcPct val="120000"/>
              </a:lnSpc>
              <a:buNone/>
            </a:pPr>
            <a:r>
              <a:rPr lang="en-US" sz="2600">
                <a:latin typeface="Arial" pitchFamily="34" charset="0"/>
                <a:cs typeface="Arial" pitchFamily="34" charset="0"/>
              </a:rPr>
              <a:t>}</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u;</a:t>
            </a:r>
            <a:r>
              <a:rPr lang="en-US" sz="2600">
                <a:latin typeface="Arial" pitchFamily="34" charset="0"/>
                <a:cs typeface="Arial" pitchFamily="34" charset="0"/>
              </a:rPr>
              <a:t> //Gọi tới hàm tạo mặc định </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v(u);</a:t>
            </a:r>
            <a:r>
              <a:rPr lang="en-US" sz="2600">
                <a:latin typeface="Arial" pitchFamily="34" charset="0"/>
                <a:cs typeface="Arial" pitchFamily="34" charset="0"/>
              </a:rPr>
              <a:t> //Gọi tới hàm tạo sao chép đã xây dựng </a:t>
            </a:r>
          </a:p>
          <a:p>
            <a:pPr marL="457200" indent="-457200" algn="just">
              <a:lnSpc>
                <a:spcPct val="120000"/>
              </a:lnSpc>
              <a:buFont typeface="Wingdings" panose="05000000000000000000" pitchFamily="2" charset="2"/>
              <a:buChar char="v"/>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Tree>
    <p:extLst>
      <p:ext uri="{BB962C8B-B14F-4D97-AF65-F5344CB8AC3E}">
        <p14:creationId xmlns:p14="http://schemas.microsoft.com/office/powerpoint/2010/main" val="2979211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27" name="Content Placeholder 2">
            <a:extLst>
              <a:ext uri="{FF2B5EF4-FFF2-40B4-BE49-F238E27FC236}">
                <a16:creationId xmlns:a16="http://schemas.microsoft.com/office/drawing/2014/main" id="{F3733924-65FD-4360-A693-33B7030384C5}"/>
              </a:ext>
            </a:extLst>
          </p:cNvPr>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2700">
                <a:latin typeface="Arial" pitchFamily="34" charset="0"/>
                <a:cs typeface="Arial" pitchFamily="34" charset="0"/>
              </a:rPr>
              <a:t>Có thể dùng toán tử gán (=) để gán một đối tượng này cho một đối tượng khác.</a:t>
            </a:r>
          </a:p>
          <a:p>
            <a:pPr marL="457200" indent="-457200" algn="just">
              <a:lnSpc>
                <a:spcPct val="120000"/>
              </a:lnSpc>
              <a:buFont typeface="Wingdings" panose="05000000000000000000" pitchFamily="2" charset="2"/>
              <a:buChar char="v"/>
            </a:pPr>
            <a:r>
              <a:rPr lang="en-US" sz="2700" b="1">
                <a:latin typeface="Arial" pitchFamily="34" charset="0"/>
                <a:cs typeface="Arial" pitchFamily="34" charset="0"/>
              </a:rPr>
              <a:t>Ví dụ:</a:t>
            </a:r>
            <a:r>
              <a:rPr lang="en-US" sz="2700">
                <a:latin typeface="Arial" pitchFamily="34" charset="0"/>
                <a:cs typeface="Arial" pitchFamily="34" charset="0"/>
              </a:rPr>
              <a:t> HT h1,h2(100,6); //bán kính và màu </a:t>
            </a:r>
          </a:p>
          <a:p>
            <a:pPr marL="0" indent="0" algn="just">
              <a:lnSpc>
                <a:spcPct val="120000"/>
              </a:lnSpc>
              <a:buNone/>
            </a:pPr>
            <a:r>
              <a:rPr lang="en-US" sz="2700">
                <a:latin typeface="Arial" pitchFamily="34" charset="0"/>
                <a:cs typeface="Arial" pitchFamily="34" charset="0"/>
              </a:rPr>
              <a:t>                h1 = h2; //gán h2 cho h1 </a:t>
            </a:r>
          </a:p>
          <a:p>
            <a:pPr marL="457200" indent="0" algn="just">
              <a:lnSpc>
                <a:spcPct val="120000"/>
              </a:lnSpc>
              <a:buNone/>
            </a:pPr>
            <a:r>
              <a:rPr lang="en-US" sz="2700">
                <a:latin typeface="Arial" pitchFamily="34" charset="0"/>
                <a:cs typeface="Arial" pitchFamily="34" charset="0"/>
              </a:rPr>
              <a:t>=&gt; Sẽ gọi tới </a:t>
            </a:r>
            <a:r>
              <a:rPr lang="en-US" sz="2700" u="sng">
                <a:latin typeface="Arial" pitchFamily="34" charset="0"/>
                <a:cs typeface="Arial" pitchFamily="34" charset="0"/>
              </a:rPr>
              <a:t>toán tử gán mặc định</a:t>
            </a:r>
            <a:r>
              <a:rPr lang="en-US" sz="2700">
                <a:latin typeface="Arial" pitchFamily="34" charset="0"/>
                <a:cs typeface="Arial" pitchFamily="34" charset="0"/>
              </a:rPr>
              <a:t> của C++ </a:t>
            </a:r>
          </a:p>
          <a:p>
            <a:pPr marL="457200" indent="0" algn="just">
              <a:lnSpc>
                <a:spcPct val="120000"/>
              </a:lnSpc>
              <a:buNone/>
            </a:pPr>
            <a:r>
              <a:rPr lang="en-US" sz="2700">
                <a:latin typeface="Arial" pitchFamily="34" charset="0"/>
                <a:cs typeface="Arial" pitchFamily="34" charset="0"/>
              </a:rPr>
              <a:t>Toán tử gán mặc định sẽ sao chép đối tượng nguồn </a:t>
            </a:r>
            <a:r>
              <a:rPr lang="en-US" sz="2700" b="1">
                <a:latin typeface="Arial" pitchFamily="34" charset="0"/>
                <a:cs typeface="Arial" pitchFamily="34" charset="0"/>
              </a:rPr>
              <a:t>h2</a:t>
            </a:r>
            <a:r>
              <a:rPr lang="en-US" sz="2700">
                <a:latin typeface="Arial" pitchFamily="34" charset="0"/>
                <a:cs typeface="Arial" pitchFamily="34" charset="0"/>
              </a:rPr>
              <a:t> vào đối tượng đích </a:t>
            </a:r>
            <a:r>
              <a:rPr lang="en-US" sz="2700" b="1">
                <a:latin typeface="Arial" pitchFamily="34" charset="0"/>
                <a:cs typeface="Arial" pitchFamily="34" charset="0"/>
              </a:rPr>
              <a:t>h1</a:t>
            </a:r>
            <a:r>
              <a:rPr lang="en-US" sz="2700">
                <a:latin typeface="Arial" pitchFamily="34" charset="0"/>
                <a:cs typeface="Arial" pitchFamily="34" charset="0"/>
              </a:rPr>
              <a:t> theo từng bit một.</a:t>
            </a:r>
          </a:p>
        </p:txBody>
      </p:sp>
    </p:spTree>
    <p:extLst>
      <p:ext uri="{BB962C8B-B14F-4D97-AF65-F5344CB8AC3E}">
        <p14:creationId xmlns:p14="http://schemas.microsoft.com/office/powerpoint/2010/main" val="3010512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228600" y="1600200"/>
            <a:ext cx="8534400" cy="5105400"/>
          </a:xfrm>
        </p:spPr>
        <p:txBody>
          <a:bodyPr>
            <a:noAutofit/>
          </a:bodyPr>
          <a:lstStyle/>
          <a:p>
            <a:pPr marL="457200" indent="-457200" algn="just">
              <a:lnSpc>
                <a:spcPct val="120000"/>
              </a:lnSpc>
              <a:buFont typeface="Wingdings" panose="05000000000000000000" pitchFamily="2" charset="2"/>
              <a:buChar char="v"/>
            </a:pPr>
            <a:r>
              <a:rPr lang="en-US" sz="2200">
                <a:latin typeface="Arial" pitchFamily="34" charset="0"/>
                <a:cs typeface="Arial" pitchFamily="34" charset="0"/>
              </a:rPr>
              <a:t>Tuy nhiên, khi lớp </a:t>
            </a:r>
            <a:r>
              <a:rPr lang="en-US" sz="2200" u="sng">
                <a:latin typeface="Arial" pitchFamily="34" charset="0"/>
                <a:cs typeface="Arial" pitchFamily="34" charset="0"/>
              </a:rPr>
              <a:t>có các thuộc tính kiểu con trỏ hay tham chiếu</a:t>
            </a:r>
            <a:r>
              <a:rPr lang="en-US" sz="2200">
                <a:latin typeface="Arial" pitchFamily="34" charset="0"/>
                <a:cs typeface="Arial" pitchFamily="34" charset="0"/>
              </a:rPr>
              <a:t> thì không thể sử dụng toán tử gán mặc định mà phải xây dựng toán tử gán cho lớp.</a:t>
            </a:r>
          </a:p>
          <a:p>
            <a:pPr marL="457200" indent="-457200" algn="just">
              <a:lnSpc>
                <a:spcPct val="120000"/>
              </a:lnSpc>
              <a:buFont typeface="Wingdings" panose="05000000000000000000" pitchFamily="2" charset="2"/>
              <a:buChar char="v"/>
            </a:pPr>
            <a:r>
              <a:rPr lang="en-US" sz="2200">
                <a:latin typeface="Arial" pitchFamily="34" charset="0"/>
                <a:cs typeface="Arial" pitchFamily="34" charset="0"/>
              </a:rPr>
              <a:t>Trong đó, </a:t>
            </a:r>
            <a:r>
              <a:rPr lang="en-US" sz="2200" b="1">
                <a:latin typeface="Arial" pitchFamily="34" charset="0"/>
                <a:cs typeface="Arial" pitchFamily="34" charset="0"/>
              </a:rPr>
              <a:t>đối ẩn (con trỏ this) biểu thị đối tượng đích</a:t>
            </a:r>
            <a:r>
              <a:rPr lang="en-US" sz="2200">
                <a:latin typeface="Arial" pitchFamily="34" charset="0"/>
                <a:cs typeface="Arial" pitchFamily="34" charset="0"/>
              </a:rPr>
              <a:t> và </a:t>
            </a:r>
            <a:r>
              <a:rPr lang="en-US" sz="2200" b="1">
                <a:latin typeface="Arial" pitchFamily="34" charset="0"/>
                <a:cs typeface="Arial" pitchFamily="34" charset="0"/>
              </a:rPr>
              <a:t>1 đối tường minh biểu thị đối tượng nguồn.</a:t>
            </a:r>
          </a:p>
          <a:p>
            <a:pPr marL="0" indent="457200" algn="just">
              <a:lnSpc>
                <a:spcPct val="120000"/>
              </a:lnSpc>
              <a:buNone/>
            </a:pPr>
            <a:r>
              <a:rPr lang="en-US" sz="2200">
                <a:solidFill>
                  <a:srgbClr val="FF0000"/>
                </a:solidFill>
                <a:latin typeface="Arial" pitchFamily="34" charset="0"/>
                <a:cs typeface="Arial" pitchFamily="34" charset="0"/>
              </a:rPr>
              <a:t>Kiểu_trả_về</a:t>
            </a:r>
            <a:r>
              <a:rPr lang="en-US" sz="2200" b="1">
                <a:solidFill>
                  <a:srgbClr val="FF0000"/>
                </a:solidFill>
                <a:latin typeface="Arial" pitchFamily="34" charset="0"/>
                <a:cs typeface="Arial" pitchFamily="34" charset="0"/>
              </a:rPr>
              <a:t> operator=</a:t>
            </a:r>
            <a:r>
              <a:rPr lang="en-US" sz="2200">
                <a:latin typeface="Arial" pitchFamily="34" charset="0"/>
                <a:cs typeface="Arial" pitchFamily="34" charset="0"/>
              </a:rPr>
              <a:t>(</a:t>
            </a:r>
            <a:r>
              <a:rPr lang="en-US" sz="2200">
                <a:solidFill>
                  <a:srgbClr val="0000FF"/>
                </a:solidFill>
                <a:latin typeface="Arial" pitchFamily="34" charset="0"/>
                <a:cs typeface="Arial" pitchFamily="34" charset="0"/>
              </a:rPr>
              <a:t>const</a:t>
            </a:r>
            <a:r>
              <a:rPr lang="en-US" sz="2200">
                <a:latin typeface="Arial" pitchFamily="34" charset="0"/>
                <a:cs typeface="Arial" pitchFamily="34" charset="0"/>
              </a:rPr>
              <a:t> </a:t>
            </a:r>
            <a:r>
              <a:rPr lang="en-US" sz="2200">
                <a:solidFill>
                  <a:srgbClr val="FF0000"/>
                </a:solidFill>
                <a:latin typeface="Arial" pitchFamily="34" charset="0"/>
                <a:cs typeface="Arial" pitchFamily="34" charset="0"/>
              </a:rPr>
              <a:t>Tên_lớp</a:t>
            </a:r>
            <a:r>
              <a:rPr lang="en-US" sz="2200">
                <a:latin typeface="Arial" pitchFamily="34" charset="0"/>
                <a:cs typeface="Arial" pitchFamily="34" charset="0"/>
              </a:rPr>
              <a:t> </a:t>
            </a:r>
            <a:r>
              <a:rPr lang="en-US" sz="2200" b="1">
                <a:latin typeface="Arial" pitchFamily="34" charset="0"/>
                <a:cs typeface="Arial" pitchFamily="34" charset="0"/>
              </a:rPr>
              <a:t>&amp;u</a:t>
            </a:r>
            <a:r>
              <a:rPr lang="en-US" sz="2200">
                <a:latin typeface="Arial" pitchFamily="34" charset="0"/>
                <a:cs typeface="Arial" pitchFamily="34" charset="0"/>
              </a:rPr>
              <a:t>){</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-&gt;Tên_thuộc_tính = </a:t>
            </a:r>
            <a:r>
              <a:rPr lang="en-US" sz="2200" b="1">
                <a:latin typeface="Arial" pitchFamily="34" charset="0"/>
                <a:cs typeface="Arial" pitchFamily="34" charset="0"/>
              </a:rPr>
              <a:t>u</a:t>
            </a:r>
            <a:r>
              <a:rPr lang="en-US" sz="2200">
                <a:latin typeface="Arial" pitchFamily="34" charset="0"/>
                <a:cs typeface="Arial" pitchFamily="34" charset="0"/>
              </a:rPr>
              <a:t>.Tên_thuộc_tính;</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-&gt;Tên_con_trỏ = </a:t>
            </a:r>
            <a:r>
              <a:rPr lang="en-US" sz="2200">
                <a:solidFill>
                  <a:srgbClr val="0000FF"/>
                </a:solidFill>
                <a:latin typeface="Arial" pitchFamily="34" charset="0"/>
                <a:cs typeface="Arial" pitchFamily="34" charset="0"/>
              </a:rPr>
              <a:t>new</a:t>
            </a:r>
            <a:r>
              <a:rPr lang="en-US" sz="2200">
                <a:latin typeface="Arial" pitchFamily="34" charset="0"/>
                <a:cs typeface="Arial" pitchFamily="34" charset="0"/>
              </a:rPr>
              <a:t> Kiểu_dữ_liệu[n]; //cấp phát trước</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memcpy</a:t>
            </a:r>
            <a:r>
              <a:rPr lang="en-US" sz="2200">
                <a:latin typeface="Arial" pitchFamily="34" charset="0"/>
                <a:cs typeface="Arial" pitchFamily="34" charset="0"/>
              </a:rPr>
              <a:t>(</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-&gt;Tên_con_trỏ,</a:t>
            </a:r>
            <a:r>
              <a:rPr lang="en-US" sz="2200" b="1">
                <a:latin typeface="Arial" pitchFamily="34" charset="0"/>
                <a:cs typeface="Arial" pitchFamily="34" charset="0"/>
              </a:rPr>
              <a:t>u</a:t>
            </a:r>
            <a:r>
              <a:rPr lang="en-US" sz="2200">
                <a:latin typeface="Arial" pitchFamily="34" charset="0"/>
                <a:cs typeface="Arial" pitchFamily="34" charset="0"/>
              </a:rPr>
              <a:t>.Tên_con_trỏ,n);}  </a:t>
            </a:r>
          </a:p>
          <a:p>
            <a:pPr marL="0" indent="457200" algn="just">
              <a:lnSpc>
                <a:spcPct val="120000"/>
              </a:lnSpc>
              <a:buNone/>
            </a:pPr>
            <a:r>
              <a:rPr lang="en-US" sz="2200" b="1">
                <a:latin typeface="Arial" pitchFamily="34" charset="0"/>
                <a:cs typeface="Arial" pitchFamily="34" charset="0"/>
              </a:rPr>
              <a:t>Ví dụ:</a:t>
            </a:r>
            <a:r>
              <a:rPr lang="en-US" sz="2200">
                <a:latin typeface="Arial" pitchFamily="34" charset="0"/>
                <a:cs typeface="Arial" pitchFamily="34" charset="0"/>
              </a:rPr>
              <a:t> HT v; //gọi tới hàm tạo mặc định của lớp HT </a:t>
            </a:r>
          </a:p>
          <a:p>
            <a:pPr marL="0" indent="1311275" algn="just">
              <a:lnSpc>
                <a:spcPct val="120000"/>
              </a:lnSpc>
              <a:buNone/>
            </a:pPr>
            <a:r>
              <a:rPr lang="en-US" sz="2200">
                <a:latin typeface="Arial" pitchFamily="34" charset="0"/>
                <a:cs typeface="Arial" pitchFamily="34" charset="0"/>
              </a:rPr>
              <a:t>v = u;</a:t>
            </a:r>
          </a:p>
        </p:txBody>
      </p:sp>
    </p:spTree>
    <p:extLst>
      <p:ext uri="{BB962C8B-B14F-4D97-AF65-F5344CB8AC3E}">
        <p14:creationId xmlns:p14="http://schemas.microsoft.com/office/powerpoint/2010/main" val="12591192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228600" y="1600200"/>
            <a:ext cx="8382000" cy="5105400"/>
          </a:xfrm>
        </p:spPr>
        <p:txBody>
          <a:bodyPr>
            <a:normAutofit fontScale="92500" lnSpcReduction="10000"/>
          </a:bodyPr>
          <a:lstStyle/>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Nếu không có giá trị trả về (kiểu </a:t>
            </a:r>
            <a:r>
              <a:rPr lang="en-US" sz="2800" b="1">
                <a:latin typeface="Arial" pitchFamily="34" charset="0"/>
                <a:cs typeface="Arial" pitchFamily="34" charset="0"/>
              </a:rPr>
              <a:t>void</a:t>
            </a:r>
            <a:r>
              <a:rPr lang="en-US" sz="2800">
                <a:latin typeface="Arial" pitchFamily="34" charset="0"/>
                <a:cs typeface="Arial" pitchFamily="34" charset="0"/>
              </a:rPr>
              <a:t>) thì chỉ cho phép gán đối tượng nguồn cho 1 đối tượng đích.</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Nếu toán tử gán </a:t>
            </a:r>
            <a:r>
              <a:rPr lang="en-US" sz="2800">
                <a:solidFill>
                  <a:srgbClr val="FF0000"/>
                </a:solidFill>
                <a:latin typeface="Arial" pitchFamily="34" charset="0"/>
                <a:cs typeface="Arial" pitchFamily="34" charset="0"/>
              </a:rPr>
              <a:t>trả về kiểu tham chiếu </a:t>
            </a:r>
            <a:r>
              <a:rPr lang="en-US" sz="2800">
                <a:latin typeface="Arial" pitchFamily="34" charset="0"/>
                <a:cs typeface="Arial" pitchFamily="34" charset="0"/>
              </a:rPr>
              <a:t>(đến đối tượng nguồn) thì có thể viết câu lệnh gán đối tượng nguồn cho nhiều đối tượng đích.</a:t>
            </a:r>
          </a:p>
          <a:p>
            <a:pPr marL="0" indent="457200" algn="just">
              <a:lnSpc>
                <a:spcPct val="120000"/>
              </a:lnSpc>
              <a:buNone/>
            </a:pPr>
            <a:r>
              <a:rPr lang="en-US" sz="2800">
                <a:solidFill>
                  <a:srgbClr val="0000FF"/>
                </a:solidFill>
                <a:latin typeface="Arial" pitchFamily="34" charset="0"/>
                <a:cs typeface="Arial" pitchFamily="34" charset="0"/>
              </a:rPr>
              <a:t>const</a:t>
            </a:r>
            <a:r>
              <a:rPr lang="en-US" sz="2800">
                <a:solidFill>
                  <a:srgbClr val="FF0000"/>
                </a:solidFill>
                <a:latin typeface="Arial" pitchFamily="34" charset="0"/>
                <a:cs typeface="Arial" pitchFamily="34" charset="0"/>
              </a:rPr>
              <a:t> Tên_lớp&amp;</a:t>
            </a:r>
            <a:r>
              <a:rPr lang="en-US" sz="2800" b="1">
                <a:solidFill>
                  <a:srgbClr val="FF0000"/>
                </a:solidFill>
                <a:latin typeface="Arial" pitchFamily="34" charset="0"/>
                <a:cs typeface="Arial" pitchFamily="34" charset="0"/>
              </a:rPr>
              <a:t> operator=</a:t>
            </a:r>
            <a:r>
              <a:rPr lang="en-US" sz="2800">
                <a:latin typeface="Arial" pitchFamily="34" charset="0"/>
                <a:cs typeface="Arial" pitchFamily="34" charset="0"/>
              </a:rPr>
              <a:t>(</a:t>
            </a:r>
            <a:r>
              <a:rPr lang="en-US" sz="2800">
                <a:solidFill>
                  <a:srgbClr val="0000FF"/>
                </a:solidFill>
                <a:latin typeface="Arial" pitchFamily="34" charset="0"/>
                <a:cs typeface="Arial" pitchFamily="34" charset="0"/>
              </a:rPr>
              <a:t>const</a:t>
            </a: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Tên_lớp</a:t>
            </a:r>
            <a:r>
              <a:rPr lang="en-US" sz="2800">
                <a:latin typeface="Arial" pitchFamily="34" charset="0"/>
                <a:cs typeface="Arial" pitchFamily="34" charset="0"/>
              </a:rPr>
              <a:t> </a:t>
            </a:r>
            <a:r>
              <a:rPr lang="en-US" sz="2800" b="1">
                <a:latin typeface="Arial" pitchFamily="34" charset="0"/>
                <a:cs typeface="Arial" pitchFamily="34" charset="0"/>
              </a:rPr>
              <a:t>&amp;u</a:t>
            </a:r>
            <a:r>
              <a:rPr lang="en-US" sz="2800">
                <a:latin typeface="Arial" pitchFamily="34" charset="0"/>
                <a:cs typeface="Arial" pitchFamily="34" charset="0"/>
              </a:rPr>
              <a:t>){</a:t>
            </a:r>
          </a:p>
          <a:p>
            <a:pPr marL="0" indent="0" algn="just">
              <a:lnSpc>
                <a:spcPct val="120000"/>
              </a:lnSpc>
              <a:buNone/>
            </a:pPr>
            <a:r>
              <a:rPr lang="en-US" sz="2800">
                <a:latin typeface="Arial" pitchFamily="34" charset="0"/>
                <a:cs typeface="Arial" pitchFamily="34" charset="0"/>
              </a:rPr>
              <a:t>	…</a:t>
            </a:r>
          </a:p>
          <a:p>
            <a:pPr marL="0" indent="0" algn="just">
              <a:lnSpc>
                <a:spcPct val="120000"/>
              </a:lnSpc>
              <a:buNone/>
            </a:pPr>
            <a:r>
              <a:rPr lang="en-US" sz="2800">
                <a:solidFill>
                  <a:srgbClr val="0000FF"/>
                </a:solidFill>
                <a:latin typeface="Arial" pitchFamily="34" charset="0"/>
                <a:cs typeface="Arial" pitchFamily="34" charset="0"/>
              </a:rPr>
              <a:t>	return </a:t>
            </a:r>
            <a:r>
              <a:rPr lang="en-US" sz="2800" b="1">
                <a:latin typeface="Arial" pitchFamily="34" charset="0"/>
                <a:cs typeface="Arial" pitchFamily="34" charset="0"/>
              </a:rPr>
              <a:t>u</a:t>
            </a:r>
            <a:r>
              <a:rPr lang="en-US" sz="2800">
                <a:latin typeface="Arial" pitchFamily="34" charset="0"/>
                <a:cs typeface="Arial" pitchFamily="34" charset="0"/>
              </a:rPr>
              <a:t>;}</a:t>
            </a:r>
          </a:p>
          <a:p>
            <a:pPr marL="0" indent="457200" algn="just">
              <a:lnSpc>
                <a:spcPct val="120000"/>
              </a:lnSpc>
              <a:buNone/>
            </a:pPr>
            <a:r>
              <a:rPr lang="en-US" sz="2800" b="1">
                <a:latin typeface="Arial" pitchFamily="34" charset="0"/>
                <a:cs typeface="Arial" pitchFamily="34" charset="0"/>
              </a:rPr>
              <a:t>Ví dụ:</a:t>
            </a:r>
            <a:r>
              <a:rPr lang="en-US" sz="2800">
                <a:latin typeface="Arial" pitchFamily="34" charset="0"/>
                <a:cs typeface="Arial" pitchFamily="34" charset="0"/>
              </a:rPr>
              <a:t> HT x, y, z; //gọi tới hàm tạo mặc định 3 lần </a:t>
            </a:r>
          </a:p>
          <a:p>
            <a:pPr marL="0" indent="457200" algn="just">
              <a:lnSpc>
                <a:spcPct val="120000"/>
              </a:lnSpc>
              <a:buNone/>
            </a:pPr>
            <a:r>
              <a:rPr lang="en-US" sz="2800">
                <a:latin typeface="Arial" pitchFamily="34" charset="0"/>
                <a:cs typeface="Arial" pitchFamily="34" charset="0"/>
              </a:rPr>
              <a:t>	      x = y = z = </a:t>
            </a:r>
            <a:r>
              <a:rPr lang="en-US" sz="2800" b="1">
                <a:latin typeface="Arial" pitchFamily="34" charset="0"/>
                <a:cs typeface="Arial" pitchFamily="34" charset="0"/>
              </a:rPr>
              <a:t>u</a:t>
            </a:r>
            <a:r>
              <a:rPr lang="en-US" sz="2800">
                <a:latin typeface="Arial" pitchFamily="34" charset="0"/>
                <a:cs typeface="Arial" pitchFamily="34" charset="0"/>
              </a:rPr>
              <a:t>;</a:t>
            </a: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2729301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Toán tử gán và Hàm tạo sao chép</a:t>
            </a:r>
            <a:endParaRPr lang="vi-VN" sz="34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152400" y="1524000"/>
            <a:ext cx="8763000" cy="5105400"/>
          </a:xfrm>
        </p:spPr>
        <p:txBody>
          <a:bodyPr>
            <a:noAutofit/>
          </a:bodyPr>
          <a:lstStyle/>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Toán tử gán </a:t>
            </a:r>
            <a:r>
              <a:rPr lang="en-US" sz="2400" u="sng">
                <a:latin typeface="Arial" pitchFamily="34" charset="0"/>
                <a:cs typeface="Arial" pitchFamily="34" charset="0"/>
              </a:rPr>
              <a:t>không tạo ra đối tượng mới</a:t>
            </a:r>
            <a:r>
              <a:rPr lang="en-US" sz="2400">
                <a:latin typeface="Arial" pitchFamily="34" charset="0"/>
                <a:cs typeface="Arial" pitchFamily="34" charset="0"/>
              </a:rPr>
              <a:t>, chỉ thực hiện phép gán giữa </a:t>
            </a:r>
            <a:r>
              <a:rPr lang="en-US" sz="2400" u="sng">
                <a:latin typeface="Arial" pitchFamily="34" charset="0"/>
                <a:cs typeface="Arial" pitchFamily="34" charset="0"/>
              </a:rPr>
              <a:t>hai đối tượng đã tồn tại</a:t>
            </a:r>
            <a:r>
              <a:rPr lang="en-US" sz="2400">
                <a:latin typeface="Arial" pitchFamily="34" charset="0"/>
                <a:cs typeface="Arial" pitchFamily="34" charset="0"/>
              </a:rPr>
              <a:t>.</a:t>
            </a:r>
          </a:p>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Hàm tạo sao chép được dùng để </a:t>
            </a:r>
            <a:r>
              <a:rPr lang="en-US" sz="2400" u="sng">
                <a:latin typeface="Arial" pitchFamily="34" charset="0"/>
                <a:cs typeface="Arial" pitchFamily="34" charset="0"/>
              </a:rPr>
              <a:t>tạo một đối tượng mới</a:t>
            </a:r>
            <a:r>
              <a:rPr lang="en-US" sz="2400">
                <a:latin typeface="Arial" pitchFamily="34" charset="0"/>
                <a:cs typeface="Arial" pitchFamily="34" charset="0"/>
              </a:rPr>
              <a:t> và gán nội dung của một đối tượng đã tồn tại cho đối tượng mới vừa tạo.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new và câu lệnh khai báo -&gt; gọi hàm tạo:</a:t>
            </a:r>
          </a:p>
          <a:p>
            <a:pPr marL="0" indent="457200" algn="just">
              <a:lnSpc>
                <a:spcPct val="120000"/>
              </a:lnSpc>
              <a:buNone/>
            </a:pPr>
            <a:r>
              <a:rPr lang="en-US" sz="2400">
                <a:latin typeface="Arial" pitchFamily="34" charset="0"/>
                <a:cs typeface="Arial" pitchFamily="34" charset="0"/>
              </a:rPr>
              <a:t>HT *h = </a:t>
            </a:r>
            <a:r>
              <a:rPr lang="en-US" sz="2400">
                <a:solidFill>
                  <a:srgbClr val="0000FF"/>
                </a:solidFill>
                <a:latin typeface="Arial" pitchFamily="34" charset="0"/>
                <a:cs typeface="Arial" pitchFamily="34" charset="0"/>
              </a:rPr>
              <a:t>new</a:t>
            </a:r>
            <a:r>
              <a:rPr lang="en-US" sz="2400">
                <a:latin typeface="Arial" pitchFamily="34" charset="0"/>
                <a:cs typeface="Arial" pitchFamily="34" charset="0"/>
              </a:rPr>
              <a:t> HT(50,6); //gọi hàm tạo có đối</a:t>
            </a:r>
          </a:p>
          <a:p>
            <a:pPr marL="0" indent="457200" algn="just">
              <a:lnSpc>
                <a:spcPct val="120000"/>
              </a:lnSpc>
              <a:buNone/>
            </a:pPr>
            <a:r>
              <a:rPr lang="en-US" sz="2400">
                <a:latin typeface="Arial" pitchFamily="34" charset="0"/>
                <a:cs typeface="Arial" pitchFamily="34" charset="0"/>
              </a:rPr>
              <a:t>HT k = *h; </a:t>
            </a:r>
            <a:r>
              <a:rPr lang="en-US" sz="2400">
                <a:solidFill>
                  <a:srgbClr val="FF0000"/>
                </a:solidFill>
                <a:latin typeface="Arial" pitchFamily="34" charset="0"/>
                <a:cs typeface="Arial" pitchFamily="34" charset="0"/>
              </a:rPr>
              <a:t>//không gọi toán tử gán mà gọi hàm tạo sao chép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gán -&gt; gọi toán tử gán:</a:t>
            </a:r>
          </a:p>
          <a:p>
            <a:pPr marL="0" indent="457200" algn="just">
              <a:lnSpc>
                <a:spcPct val="120000"/>
              </a:lnSpc>
              <a:buNone/>
            </a:pPr>
            <a:r>
              <a:rPr lang="en-US" sz="2400">
                <a:latin typeface="Arial" pitchFamily="34" charset="0"/>
                <a:cs typeface="Arial" pitchFamily="34" charset="0"/>
              </a:rPr>
              <a:t>HT u; u = *h; //gọi hàm toán tử gán </a:t>
            </a:r>
          </a:p>
          <a:p>
            <a:pPr marL="0" indent="457200" algn="just">
              <a:lnSpc>
                <a:spcPct val="120000"/>
              </a:lnSpc>
              <a:buNone/>
            </a:pPr>
            <a:endParaRPr lang="en-US" sz="24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400">
              <a:latin typeface="Arial" pitchFamily="34" charset="0"/>
              <a:cs typeface="Arial" pitchFamily="34" charset="0"/>
            </a:endParaRPr>
          </a:p>
        </p:txBody>
      </p:sp>
    </p:spTree>
    <p:extLst>
      <p:ext uri="{BB962C8B-B14F-4D97-AF65-F5344CB8AC3E}">
        <p14:creationId xmlns:p14="http://schemas.microsoft.com/office/powerpoint/2010/main" val="2271298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4.5.1.5 Hàm tạo và đối tượng thành phần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9" name="Content Placeholder 2">
            <a:extLst>
              <a:ext uri="{FF2B5EF4-FFF2-40B4-BE49-F238E27FC236}">
                <a16:creationId xmlns:a16="http://schemas.microsoft.com/office/drawing/2014/main" id="{0212447C-4DA3-47B3-A8C4-C7424DD9EDA3}"/>
              </a:ext>
            </a:extLst>
          </p:cNvPr>
          <p:cNvSpPr>
            <a:spLocks noGrp="1"/>
          </p:cNvSpPr>
          <p:nvPr>
            <p:ph idx="1"/>
          </p:nvPr>
        </p:nvSpPr>
        <p:spPr>
          <a:xfrm>
            <a:off x="152400" y="1524000"/>
            <a:ext cx="8610600" cy="5105400"/>
          </a:xfrm>
        </p:spPr>
        <p:txBody>
          <a:bodyPr>
            <a:noAutofit/>
          </a:bodyPr>
          <a:lstStyle/>
          <a:p>
            <a:pPr marL="457200" indent="-457200" algn="just">
              <a:lnSpc>
                <a:spcPct val="120000"/>
              </a:lnSpc>
              <a:buFont typeface="Wingdings" panose="05000000000000000000" pitchFamily="2" charset="2"/>
              <a:buChar char="v"/>
            </a:pPr>
            <a:r>
              <a:rPr lang="en-US" sz="2800" b="1">
                <a:latin typeface="Arial" pitchFamily="34" charset="0"/>
                <a:cs typeface="Arial" pitchFamily="34" charset="0"/>
              </a:rPr>
              <a:t>Lớp bao: </a:t>
            </a:r>
            <a:r>
              <a:rPr lang="en-US" sz="2800">
                <a:latin typeface="Arial" pitchFamily="34" charset="0"/>
                <a:cs typeface="Arial" pitchFamily="34" charset="0"/>
              </a:rPr>
              <a:t>lớp có thuộc tính </a:t>
            </a:r>
            <a:r>
              <a:rPr lang="en-US" sz="2800" u="sng">
                <a:latin typeface="Arial" pitchFamily="34" charset="0"/>
                <a:cs typeface="Arial" pitchFamily="34" charset="0"/>
              </a:rPr>
              <a:t>là đối tượng của lớp khác</a:t>
            </a:r>
            <a:r>
              <a:rPr lang="en-US" sz="2800">
                <a:latin typeface="Arial" pitchFamily="34" charset="0"/>
                <a:cs typeface="Arial" pitchFamily="34" charset="0"/>
              </a:rPr>
              <a:t>.</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Trong các hàm thành phần của lớp bao </a:t>
            </a:r>
            <a:r>
              <a:rPr lang="en-US" sz="2800" u="sng">
                <a:latin typeface="Arial" pitchFamily="34" charset="0"/>
                <a:cs typeface="Arial" pitchFamily="34" charset="0"/>
              </a:rPr>
              <a:t>không cho phép truy nhập trực tiếp đến các thuộc tính của các đối tượng</a:t>
            </a:r>
            <a:r>
              <a:rPr lang="en-US" sz="2800">
                <a:latin typeface="Arial" pitchFamily="34" charset="0"/>
                <a:cs typeface="Arial" pitchFamily="34" charset="0"/>
              </a:rPr>
              <a:t> là thành phần của lớp bao.</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Vì vậy khi xây dựng </a:t>
            </a:r>
            <a:r>
              <a:rPr lang="en-US" sz="2800" b="1">
                <a:latin typeface="Arial" pitchFamily="34" charset="0"/>
                <a:cs typeface="Arial" pitchFamily="34" charset="0"/>
              </a:rPr>
              <a:t>hàm tạo của lớp bao</a:t>
            </a:r>
            <a:r>
              <a:rPr lang="en-US" sz="2800">
                <a:latin typeface="Arial" pitchFamily="34" charset="0"/>
                <a:cs typeface="Arial" pitchFamily="34" charset="0"/>
              </a:rPr>
              <a:t> phải sử dụng </a:t>
            </a:r>
            <a:r>
              <a:rPr lang="en-US" sz="2800" u="sng">
                <a:latin typeface="Arial" pitchFamily="34" charset="0"/>
                <a:cs typeface="Arial" pitchFamily="34" charset="0"/>
              </a:rPr>
              <a:t>các hàm tạo của các lớp thành phần tương ứng</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khởi gán cho các thuộc tính là đối tượng của lớp bao.</a:t>
            </a: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a:p>
            <a:pPr marL="0" indent="457200" algn="just">
              <a:lnSpc>
                <a:spcPct val="120000"/>
              </a:lnSpc>
              <a:buNone/>
            </a:pPr>
            <a:endParaRPr lang="en-US" sz="28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3025892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Lớp bao – Ví dụ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9" name="Content Placeholder 2">
            <a:extLst>
              <a:ext uri="{FF2B5EF4-FFF2-40B4-BE49-F238E27FC236}">
                <a16:creationId xmlns:a16="http://schemas.microsoft.com/office/drawing/2014/main" id="{0212447C-4DA3-47B3-A8C4-C7424DD9EDA3}"/>
              </a:ext>
            </a:extLst>
          </p:cNvPr>
          <p:cNvSpPr>
            <a:spLocks noGrp="1"/>
          </p:cNvSpPr>
          <p:nvPr>
            <p:ph idx="1"/>
          </p:nvPr>
        </p:nvSpPr>
        <p:spPr>
          <a:xfrm>
            <a:off x="152400" y="1524000"/>
            <a:ext cx="8763000" cy="5105400"/>
          </a:xfrm>
        </p:spPr>
        <p:txBody>
          <a:bodyPr>
            <a:noAutofit/>
          </a:bodyPr>
          <a:lstStyle/>
          <a:p>
            <a:pPr marL="0" indent="0" algn="just">
              <a:lnSpc>
                <a:spcPct val="120000"/>
              </a:lnSpc>
              <a:buNone/>
            </a:pPr>
            <a:r>
              <a:rPr lang="en-US" sz="2200">
                <a:solidFill>
                  <a:srgbClr val="0000FF"/>
                </a:solidFill>
                <a:latin typeface="Arial" pitchFamily="34" charset="0"/>
                <a:cs typeface="Arial" pitchFamily="34" charset="0"/>
              </a:rPr>
              <a:t>class</a:t>
            </a:r>
            <a:r>
              <a:rPr lang="en-US" sz="2200">
                <a:latin typeface="Arial" pitchFamily="34" charset="0"/>
                <a:cs typeface="Arial" pitchFamily="34" charset="0"/>
              </a:rPr>
              <a:t> C{</a:t>
            </a:r>
          </a:p>
          <a:p>
            <a:pPr marL="0" indent="0" algn="just">
              <a:lnSpc>
                <a:spcPct val="120000"/>
              </a:lnSpc>
              <a:buNone/>
            </a:pPr>
            <a:r>
              <a:rPr lang="en-US" sz="2200">
                <a:solidFill>
                  <a:srgbClr val="0000FF"/>
                </a:solidFill>
                <a:latin typeface="Arial" pitchFamily="34" charset="0"/>
                <a:cs typeface="Arial" pitchFamily="34" charset="0"/>
              </a:rPr>
              <a:t>private: </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int</a:t>
            </a:r>
            <a:r>
              <a:rPr lang="en-US" sz="2200">
                <a:latin typeface="Arial" pitchFamily="34" charset="0"/>
                <a:cs typeface="Arial" pitchFamily="34" charset="0"/>
              </a:rPr>
              <a:t> m,n;</a:t>
            </a:r>
          </a:p>
          <a:p>
            <a:pPr marL="0" indent="0" algn="just">
              <a:lnSpc>
                <a:spcPct val="120000"/>
              </a:lnSpc>
              <a:buNone/>
            </a:pPr>
            <a:r>
              <a:rPr lang="en-US" sz="2200">
                <a:latin typeface="Arial" pitchFamily="34" charset="0"/>
                <a:cs typeface="Arial" pitchFamily="34" charset="0"/>
              </a:rPr>
              <a:t>	A u,v;</a:t>
            </a:r>
          </a:p>
          <a:p>
            <a:pPr marL="0" indent="0" algn="just">
              <a:lnSpc>
                <a:spcPct val="120000"/>
              </a:lnSpc>
              <a:buNone/>
            </a:pPr>
            <a:r>
              <a:rPr lang="en-US" sz="2200">
                <a:latin typeface="Arial" pitchFamily="34" charset="0"/>
                <a:cs typeface="Arial" pitchFamily="34" charset="0"/>
              </a:rPr>
              <a:t>	B p,q,r;</a:t>
            </a:r>
          </a:p>
          <a:p>
            <a:pPr marL="0" indent="0" algn="just">
              <a:lnSpc>
                <a:spcPct val="120000"/>
              </a:lnSpc>
              <a:buNone/>
            </a:pPr>
            <a:r>
              <a:rPr lang="en-US" sz="2200">
                <a:solidFill>
                  <a:srgbClr val="0000FF"/>
                </a:solidFill>
                <a:latin typeface="Arial" pitchFamily="34" charset="0"/>
                <a:cs typeface="Arial" pitchFamily="34" charset="0"/>
              </a:rPr>
              <a:t>public:</a:t>
            </a:r>
          </a:p>
          <a:p>
            <a:pPr marL="0" indent="0">
              <a:lnSpc>
                <a:spcPct val="120000"/>
              </a:lnSpc>
              <a:buNone/>
            </a:pPr>
            <a:r>
              <a:rPr lang="en-US" sz="2200">
                <a:latin typeface="Arial" pitchFamily="34" charset="0"/>
                <a:cs typeface="Arial" pitchFamily="34" charset="0"/>
              </a:rPr>
              <a:t>	C(</a:t>
            </a:r>
            <a:r>
              <a:rPr lang="en-US" sz="2200">
                <a:solidFill>
                  <a:srgbClr val="0000FF"/>
                </a:solidFill>
                <a:latin typeface="Arial" pitchFamily="34" charset="0"/>
                <a:cs typeface="Arial" pitchFamily="34" charset="0"/>
              </a:rPr>
              <a:t>int</a:t>
            </a:r>
            <a:r>
              <a:rPr lang="en-US" sz="2200">
                <a:latin typeface="Arial" pitchFamily="34" charset="0"/>
                <a:cs typeface="Arial" pitchFamily="34" charset="0"/>
              </a:rPr>
              <a:t> m1,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n1,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a1,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b1, </a:t>
            </a:r>
            <a:r>
              <a:rPr lang="en-US" sz="2200">
                <a:solidFill>
                  <a:srgbClr val="0000FF"/>
                </a:solidFill>
                <a:latin typeface="Arial" pitchFamily="34" charset="0"/>
                <a:cs typeface="Arial" pitchFamily="34" charset="0"/>
              </a:rPr>
              <a:t>double</a:t>
            </a:r>
            <a:r>
              <a:rPr lang="en-US" sz="2200">
                <a:latin typeface="Arial" pitchFamily="34" charset="0"/>
                <a:cs typeface="Arial" pitchFamily="34" charset="0"/>
              </a:rPr>
              <a:t> x1,</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y1, 	</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x2,</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y2, </a:t>
            </a:r>
            <a:r>
              <a:rPr lang="en-US" sz="2200">
                <a:solidFill>
                  <a:srgbClr val="0000FF"/>
                </a:solidFill>
                <a:latin typeface="Arial" pitchFamily="34" charset="0"/>
                <a:cs typeface="Arial" pitchFamily="34" charset="0"/>
              </a:rPr>
              <a:t>double</a:t>
            </a:r>
            <a:r>
              <a:rPr lang="en-US" sz="2200">
                <a:latin typeface="Arial" pitchFamily="34" charset="0"/>
                <a:cs typeface="Arial" pitchFamily="34" charset="0"/>
              </a:rPr>
              <a:t> z2)</a:t>
            </a:r>
            <a:r>
              <a:rPr lang="en-US" sz="2200" b="1">
                <a:solidFill>
                  <a:srgbClr val="FF0000"/>
                </a:solidFill>
                <a:latin typeface="Arial" pitchFamily="34" charset="0"/>
                <a:cs typeface="Arial" pitchFamily="34" charset="0"/>
              </a:rPr>
              <a:t>: </a:t>
            </a:r>
            <a:r>
              <a:rPr lang="en-US" sz="2200">
                <a:solidFill>
                  <a:srgbClr val="FF0000"/>
                </a:solidFill>
                <a:latin typeface="Arial" pitchFamily="34" charset="0"/>
                <a:cs typeface="Arial" pitchFamily="34" charset="0"/>
              </a:rPr>
              <a:t>	u(),v(a1,b1),q(x1,y1),r(x2,y2,z2)</a:t>
            </a:r>
            <a:r>
              <a:rPr lang="en-US" sz="2200">
                <a:latin typeface="Arial" pitchFamily="34" charset="0"/>
                <a:cs typeface="Arial" pitchFamily="34" charset="0"/>
              </a:rPr>
              <a:t>{ </a:t>
            </a:r>
            <a:r>
              <a:rPr lang="en-US" sz="2200">
                <a:solidFill>
                  <a:schemeClr val="accent2">
                    <a:lumMod val="75000"/>
                  </a:schemeClr>
                </a:solidFill>
                <a:latin typeface="Arial" pitchFamily="34" charset="0"/>
                <a:cs typeface="Arial" pitchFamily="34" charset="0"/>
              </a:rPr>
              <a:t>//u</a:t>
            </a:r>
            <a:r>
              <a:rPr lang="en-US" sz="2200" b="1">
                <a:solidFill>
                  <a:schemeClr val="accent2">
                    <a:lumMod val="75000"/>
                  </a:schemeClr>
                </a:solidFill>
                <a:latin typeface="Arial" pitchFamily="34" charset="0"/>
                <a:cs typeface="Arial" pitchFamily="34" charset="0"/>
              </a:rPr>
              <a:t>()</a:t>
            </a:r>
            <a:r>
              <a:rPr lang="en-US" sz="2200">
                <a:solidFill>
                  <a:schemeClr val="accent2">
                    <a:lumMod val="75000"/>
                  </a:schemeClr>
                </a:solidFill>
                <a:latin typeface="Arial" pitchFamily="34" charset="0"/>
                <a:cs typeface="Arial" pitchFamily="34" charset="0"/>
              </a:rPr>
              <a:t> hoặc không cần liệt kê</a:t>
            </a:r>
          </a:p>
          <a:p>
            <a:pPr marL="0" indent="0">
              <a:lnSpc>
                <a:spcPct val="120000"/>
              </a:lnSpc>
              <a:buNone/>
            </a:pPr>
            <a:r>
              <a:rPr lang="en-US" sz="2200">
                <a:latin typeface="Arial" pitchFamily="34" charset="0"/>
                <a:cs typeface="Arial" pitchFamily="34" charset="0"/>
              </a:rPr>
              <a:t>		m = m1; n = n1;}</a:t>
            </a:r>
          </a:p>
          <a:p>
            <a:pPr marL="0" indent="0">
              <a:lnSpc>
                <a:spcPct val="120000"/>
              </a:lnSpc>
              <a:buNone/>
            </a:pPr>
            <a:r>
              <a:rPr lang="en-US" sz="2200">
                <a:latin typeface="Arial" pitchFamily="34" charset="0"/>
                <a:cs typeface="Arial" pitchFamily="34" charset="0"/>
              </a:rPr>
              <a:t>}//end of class</a:t>
            </a:r>
          </a:p>
          <a:p>
            <a:pPr marL="0" indent="0">
              <a:lnSpc>
                <a:spcPct val="120000"/>
              </a:lnSpc>
              <a:buNone/>
            </a:pPr>
            <a:endParaRPr lang="en-US" sz="2200">
              <a:solidFill>
                <a:srgbClr val="FF0000"/>
              </a:solidFill>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200">
              <a:latin typeface="Arial" pitchFamily="34" charset="0"/>
              <a:cs typeface="Arial" pitchFamily="34" charset="0"/>
            </a:endParaRPr>
          </a:p>
          <a:p>
            <a:pPr marL="0" indent="457200" algn="just">
              <a:lnSpc>
                <a:spcPct val="120000"/>
              </a:lnSpc>
              <a:buNone/>
            </a:pPr>
            <a:endParaRPr lang="en-US" sz="22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200">
              <a:latin typeface="Arial" pitchFamily="34" charset="0"/>
              <a:cs typeface="Arial" pitchFamily="34" charset="0"/>
            </a:endParaRPr>
          </a:p>
        </p:txBody>
      </p:sp>
    </p:spTree>
    <p:extLst>
      <p:ext uri="{BB962C8B-B14F-4D97-AF65-F5344CB8AC3E}">
        <p14:creationId xmlns:p14="http://schemas.microsoft.com/office/powerpoint/2010/main" val="1293491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4.5.2 Hàm hủy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4876800"/>
          </a:xfrm>
        </p:spPr>
        <p:txBody>
          <a:bodyPr>
            <a:normAutofit fontScale="92500" lnSpcReduction="10000"/>
          </a:bodyPr>
          <a:lstStyle/>
          <a:p>
            <a:pPr algn="just">
              <a:lnSpc>
                <a:spcPct val="120000"/>
              </a:lnSpc>
              <a:buFont typeface="Wingdings" pitchFamily="2" charset="2"/>
              <a:buChar char="v"/>
            </a:pPr>
            <a:r>
              <a:rPr lang="en-US" sz="2800" b="1">
                <a:latin typeface="Arial" pitchFamily="34" charset="0"/>
                <a:cs typeface="Arial" pitchFamily="34" charset="0"/>
              </a:rPr>
              <a:t> Khái niệm:</a:t>
            </a:r>
          </a:p>
          <a:p>
            <a:pPr marL="747713" indent="-290513" algn="just">
              <a:lnSpc>
                <a:spcPct val="120000"/>
              </a:lnSpc>
            </a:pPr>
            <a:r>
              <a:rPr lang="en-US" sz="2800">
                <a:latin typeface="Arial" pitchFamily="34" charset="0"/>
                <a:cs typeface="Arial" pitchFamily="34" charset="0"/>
              </a:rPr>
              <a:t>Hàm hủy </a:t>
            </a:r>
            <a:r>
              <a:rPr lang="en-US" sz="2800">
                <a:solidFill>
                  <a:srgbClr val="0000FF"/>
                </a:solidFill>
                <a:latin typeface="Arial" pitchFamily="34" charset="0"/>
                <a:cs typeface="Arial" pitchFamily="34" charset="0"/>
              </a:rPr>
              <a:t>(destructor)</a:t>
            </a:r>
            <a:r>
              <a:rPr lang="en-US" sz="2800">
                <a:latin typeface="Arial" pitchFamily="34" charset="0"/>
                <a:cs typeface="Arial" pitchFamily="34" charset="0"/>
              </a:rPr>
              <a:t> </a:t>
            </a:r>
            <a:r>
              <a:rPr lang="en-US" sz="2800" u="sng">
                <a:latin typeface="Arial" pitchFamily="34" charset="0"/>
                <a:cs typeface="Arial" pitchFamily="34" charset="0"/>
              </a:rPr>
              <a:t>là một phương thức của lớp</a:t>
            </a:r>
            <a:r>
              <a:rPr lang="en-US" sz="2800">
                <a:latin typeface="Arial" pitchFamily="34" charset="0"/>
                <a:cs typeface="Arial" pitchFamily="34" charset="0"/>
              </a:rPr>
              <a:t> dùng để </a:t>
            </a:r>
            <a:r>
              <a:rPr lang="en-US" sz="2800">
                <a:solidFill>
                  <a:srgbClr val="FF0000"/>
                </a:solidFill>
                <a:latin typeface="Arial" pitchFamily="34" charset="0"/>
                <a:cs typeface="Arial" pitchFamily="34" charset="0"/>
              </a:rPr>
              <a:t>thực hiện một số công việc có tính “dọn dẹp” trước khi đối tượng được hủy bỏ.</a:t>
            </a:r>
            <a:endParaRPr lang="en-US" sz="2800">
              <a:latin typeface="Arial" pitchFamily="34" charset="0"/>
              <a:cs typeface="Arial" pitchFamily="34" charset="0"/>
            </a:endParaRPr>
          </a:p>
          <a:p>
            <a:pPr marL="747713" indent="-290513" algn="just">
              <a:lnSpc>
                <a:spcPct val="120000"/>
              </a:lnSpc>
            </a:pPr>
            <a:r>
              <a:rPr lang="en-US" sz="2800">
                <a:latin typeface="Arial" pitchFamily="34" charset="0"/>
                <a:cs typeface="Arial" pitchFamily="34" charset="0"/>
              </a:rPr>
              <a:t>Nếu trong lớp không định nghĩa hàm hủy thì </a:t>
            </a:r>
            <a:r>
              <a:rPr lang="en-US" sz="2800" u="sng">
                <a:latin typeface="Arial" pitchFamily="34" charset="0"/>
                <a:cs typeface="Arial" pitchFamily="34" charset="0"/>
              </a:rPr>
              <a:t>hàm hủy mặc định</a:t>
            </a:r>
            <a:r>
              <a:rPr lang="en-US" sz="2800">
                <a:latin typeface="Arial" pitchFamily="34" charset="0"/>
                <a:cs typeface="Arial" pitchFamily="34" charset="0"/>
              </a:rPr>
              <a:t> được phát sinh tự động.</a:t>
            </a:r>
          </a:p>
          <a:p>
            <a:pPr marL="747713" indent="-290513" algn="just">
              <a:lnSpc>
                <a:spcPct val="120000"/>
              </a:lnSpc>
            </a:pPr>
            <a:r>
              <a:rPr lang="en-US" sz="2800">
                <a:latin typeface="Arial" pitchFamily="34" charset="0"/>
                <a:cs typeface="Arial" pitchFamily="34" charset="0"/>
              </a:rPr>
              <a:t>Tuy nhiên, chỉ vùng nhớ cho các thuộc tính khác của đối tượng được giải phóng, còn </a:t>
            </a:r>
            <a:r>
              <a:rPr lang="en-US" sz="2800" u="sng">
                <a:latin typeface="Arial" pitchFamily="34" charset="0"/>
                <a:cs typeface="Arial" pitchFamily="34" charset="0"/>
              </a:rPr>
              <a:t>vùng nhớ được cấp phát động thì không hề bị giải phóng</a:t>
            </a:r>
            <a:r>
              <a:rPr lang="en-US" sz="2800">
                <a:latin typeface="Arial" pitchFamily="34" charset="0"/>
                <a:cs typeface="Arial" pitchFamily="34" charset="0"/>
              </a:rPr>
              <a:t> mà sẽ bị chiếm dụng vô ích.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Tree>
    <p:extLst>
      <p:ext uri="{BB962C8B-B14F-4D97-AF65-F5344CB8AC3E}">
        <p14:creationId xmlns:p14="http://schemas.microsoft.com/office/powerpoint/2010/main" val="169382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9" name="Content Placeholder 2">
            <a:extLst>
              <a:ext uri="{FF2B5EF4-FFF2-40B4-BE49-F238E27FC236}">
                <a16:creationId xmlns:a16="http://schemas.microsoft.com/office/drawing/2014/main" id="{2F2F4263-DD94-454A-927A-FF9D729DDE9D}"/>
              </a:ext>
            </a:extLst>
          </p:cNvPr>
          <p:cNvSpPr>
            <a:spLocks noGrp="1"/>
          </p:cNvSpPr>
          <p:nvPr>
            <p:ph idx="1"/>
          </p:nvPr>
        </p:nvSpPr>
        <p:spPr>
          <a:xfrm>
            <a:off x="228600" y="1524000"/>
            <a:ext cx="8382000" cy="51054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500">
                <a:latin typeface="Arial" pitchFamily="34" charset="0"/>
                <a:cs typeface="Arial" pitchFamily="34" charset="0"/>
              </a:rPr>
              <a:t>Dùng các từ khóa </a:t>
            </a:r>
            <a:r>
              <a:rPr lang="en-US" sz="2500" b="1">
                <a:latin typeface="Arial" pitchFamily="34" charset="0"/>
                <a:cs typeface="Arial" pitchFamily="34" charset="0"/>
              </a:rPr>
              <a:t>private</a:t>
            </a:r>
            <a:r>
              <a:rPr lang="en-US" sz="2500">
                <a:latin typeface="Arial" pitchFamily="34" charset="0"/>
                <a:cs typeface="Arial" pitchFamily="34" charset="0"/>
              </a:rPr>
              <a:t> và </a:t>
            </a:r>
            <a:r>
              <a:rPr lang="en-US" sz="2500" b="1">
                <a:latin typeface="Arial" pitchFamily="34" charset="0"/>
                <a:cs typeface="Arial" pitchFamily="34" charset="0"/>
              </a:rPr>
              <a:t>public</a:t>
            </a:r>
            <a:r>
              <a:rPr lang="en-US" sz="2500">
                <a:latin typeface="Arial" pitchFamily="34" charset="0"/>
                <a:cs typeface="Arial" pitchFamily="34" charset="0"/>
              </a:rPr>
              <a:t> để qui định phạm vi sử dụng của các thành phần (thuộc tính và phương thức) khi khai báo chúng. </a:t>
            </a:r>
            <a:r>
              <a:rPr lang="en-US" sz="2500">
                <a:solidFill>
                  <a:srgbClr val="FF0000"/>
                </a:solidFill>
                <a:latin typeface="Arial" pitchFamily="34" charset="0"/>
                <a:cs typeface="Arial" pitchFamily="34" charset="0"/>
              </a:rPr>
              <a:t>Mặc định là </a:t>
            </a:r>
            <a:r>
              <a:rPr lang="en-US" sz="2500" b="1">
                <a:solidFill>
                  <a:srgbClr val="FF0000"/>
                </a:solidFill>
                <a:latin typeface="Arial" pitchFamily="34" charset="0"/>
                <a:cs typeface="Arial" pitchFamily="34" charset="0"/>
              </a:rPr>
              <a:t>private</a:t>
            </a:r>
            <a:r>
              <a:rPr lang="en-US" sz="2500">
                <a:solidFill>
                  <a:srgbClr val="FF0000"/>
                </a:solidFill>
                <a:latin typeface="Arial" pitchFamily="34" charset="0"/>
                <a:cs typeface="Arial" pitchFamily="34" charset="0"/>
              </a:rPr>
              <a:t>.</a:t>
            </a:r>
          </a:p>
          <a:p>
            <a:pPr marL="803275" indent="-346075" algn="just">
              <a:lnSpc>
                <a:spcPct val="130000"/>
              </a:lnSpc>
              <a:spcBef>
                <a:spcPts val="300"/>
              </a:spcBef>
              <a:spcAft>
                <a:spcPts val="300"/>
              </a:spcAft>
            </a:pPr>
            <a:r>
              <a:rPr lang="en-US" sz="2500" b="1">
                <a:latin typeface="Arial" pitchFamily="34" charset="0"/>
                <a:cs typeface="Arial" pitchFamily="34" charset="0"/>
              </a:rPr>
              <a:t>private:</a:t>
            </a:r>
            <a:r>
              <a:rPr lang="en-US" sz="2500">
                <a:latin typeface="Arial" pitchFamily="34" charset="0"/>
                <a:cs typeface="Arial" pitchFamily="34" charset="0"/>
              </a:rPr>
              <a:t> chỉ được sử dụng </a:t>
            </a:r>
            <a:r>
              <a:rPr lang="en-US" sz="2500" u="sng">
                <a:latin typeface="Arial" pitchFamily="34" charset="0"/>
                <a:cs typeface="Arial" pitchFamily="34" charset="0"/>
              </a:rPr>
              <a:t>bên trong lớp</a:t>
            </a:r>
            <a:r>
              <a:rPr lang="en-US" sz="2500">
                <a:latin typeface="Arial" pitchFamily="34" charset="0"/>
                <a:cs typeface="Arial" pitchFamily="34" charset="0"/>
              </a:rPr>
              <a:t>. </a:t>
            </a:r>
          </a:p>
          <a:p>
            <a:pPr marL="803275" indent="0" algn="just">
              <a:lnSpc>
                <a:spcPct val="130000"/>
              </a:lnSpc>
              <a:spcBef>
                <a:spcPts val="300"/>
              </a:spcBef>
              <a:spcAft>
                <a:spcPts val="300"/>
              </a:spcAft>
              <a:buNone/>
            </a:pPr>
            <a:r>
              <a:rPr lang="en-US" sz="2500">
                <a:solidFill>
                  <a:srgbClr val="0000FF"/>
                </a:solidFill>
                <a:latin typeface="Arial" pitchFamily="34" charset="0"/>
                <a:cs typeface="Arial" pitchFamily="34" charset="0"/>
              </a:rPr>
              <a:t>=&gt; Các hàm không phải là phương thức của lớp không được phép sử dụng các thành phần này.</a:t>
            </a:r>
          </a:p>
          <a:p>
            <a:pPr marL="803275" indent="-346075" algn="just">
              <a:lnSpc>
                <a:spcPct val="130000"/>
              </a:lnSpc>
              <a:spcBef>
                <a:spcPts val="300"/>
              </a:spcBef>
              <a:spcAft>
                <a:spcPts val="300"/>
              </a:spcAft>
            </a:pPr>
            <a:r>
              <a:rPr lang="en-US" sz="2500" b="1">
                <a:latin typeface="Arial" pitchFamily="34" charset="0"/>
                <a:cs typeface="Arial" pitchFamily="34" charset="0"/>
              </a:rPr>
              <a:t>public:</a:t>
            </a:r>
            <a:r>
              <a:rPr lang="en-US" sz="2500">
                <a:latin typeface="Arial" pitchFamily="34" charset="0"/>
                <a:cs typeface="Arial" pitchFamily="34" charset="0"/>
              </a:rPr>
              <a:t> được sử dụng </a:t>
            </a:r>
            <a:r>
              <a:rPr lang="en-US" sz="2500" u="sng">
                <a:latin typeface="Arial" pitchFamily="34" charset="0"/>
                <a:cs typeface="Arial" pitchFamily="34" charset="0"/>
              </a:rPr>
              <a:t>bên trong và bên ngoài lớp</a:t>
            </a:r>
            <a:r>
              <a:rPr lang="en-US" sz="2500">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r>
              <a:rPr lang="en-US" sz="2500" u="sng">
                <a:latin typeface="Arial" pitchFamily="34" charset="0"/>
                <a:cs typeface="Arial" pitchFamily="34" charset="0"/>
              </a:rPr>
              <a:t>Các thuộc tính</a:t>
            </a:r>
            <a:r>
              <a:rPr lang="en-US" sz="2500">
                <a:latin typeface="Arial" pitchFamily="34" charset="0"/>
                <a:cs typeface="Arial" pitchFamily="34" charset="0"/>
              </a:rPr>
              <a:t> thường được khai báo là </a:t>
            </a:r>
            <a:r>
              <a:rPr lang="en-US" sz="2500" b="1">
                <a:latin typeface="Arial" pitchFamily="34" charset="0"/>
                <a:cs typeface="Arial" pitchFamily="34" charset="0"/>
              </a:rPr>
              <a:t>private</a:t>
            </a:r>
            <a:r>
              <a:rPr lang="en-US" sz="2500">
                <a:latin typeface="Arial" pitchFamily="34" charset="0"/>
                <a:cs typeface="Arial" pitchFamily="34" charset="0"/>
              </a:rPr>
              <a:t> và </a:t>
            </a:r>
            <a:r>
              <a:rPr lang="en-US" sz="2500" u="sng">
                <a:latin typeface="Arial" pitchFamily="34" charset="0"/>
                <a:cs typeface="Arial" pitchFamily="34" charset="0"/>
              </a:rPr>
              <a:t>các phương thức</a:t>
            </a:r>
            <a:r>
              <a:rPr lang="en-US" sz="2500">
                <a:latin typeface="Arial" pitchFamily="34" charset="0"/>
                <a:cs typeface="Arial" pitchFamily="34" charset="0"/>
              </a:rPr>
              <a:t> thường được khai báo là </a:t>
            </a:r>
            <a:r>
              <a:rPr lang="en-US" sz="2500" b="1">
                <a:latin typeface="Arial" pitchFamily="34" charset="0"/>
                <a:cs typeface="Arial" pitchFamily="34" charset="0"/>
              </a:rPr>
              <a:t>public</a:t>
            </a:r>
            <a:r>
              <a:rPr lang="en-US" sz="2500">
                <a:latin typeface="Arial" pitchFamily="34" charset="0"/>
                <a:cs typeface="Arial" pitchFamily="34" charset="0"/>
              </a:rPr>
              <a:t>.</a:t>
            </a:r>
          </a:p>
          <a:p>
            <a:pPr marL="803275" indent="-346075" algn="just">
              <a:lnSpc>
                <a:spcPct val="130000"/>
              </a:lnSpc>
              <a:spcBef>
                <a:spcPts val="300"/>
              </a:spcBef>
              <a:spcAft>
                <a:spcPts val="300"/>
              </a:spcAft>
            </a:pPr>
            <a:endParaRPr lang="en-US" sz="2500">
              <a:latin typeface="Arial" pitchFamily="34" charset="0"/>
              <a:cs typeface="Arial" pitchFamily="34" charset="0"/>
            </a:endParaRPr>
          </a:p>
        </p:txBody>
      </p:sp>
    </p:spTree>
    <p:extLst>
      <p:ext uri="{BB962C8B-B14F-4D97-AF65-F5344CB8AC3E}">
        <p14:creationId xmlns:p14="http://schemas.microsoft.com/office/powerpoint/2010/main" val="2248355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4.5.2 Hàm hủy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lnSpcReduction="10000"/>
          </a:bodyPr>
          <a:lstStyle/>
          <a:p>
            <a:pPr algn="just">
              <a:lnSpc>
                <a:spcPct val="120000"/>
              </a:lnSpc>
              <a:buFont typeface="Wingdings" pitchFamily="2" charset="2"/>
              <a:buChar char="v"/>
            </a:pPr>
            <a:r>
              <a:rPr lang="en-US" sz="2800" b="1">
                <a:latin typeface="Arial" pitchFamily="34" charset="0"/>
                <a:cs typeface="Arial" pitchFamily="34" charset="0"/>
              </a:rPr>
              <a:t> Đặc điểm của hàm hủy:</a:t>
            </a:r>
          </a:p>
          <a:p>
            <a:pPr marL="747713" indent="-290513" algn="just">
              <a:lnSpc>
                <a:spcPct val="120000"/>
              </a:lnSpc>
            </a:pPr>
            <a:r>
              <a:rPr lang="en-US" sz="2800" u="sng">
                <a:latin typeface="Arial" pitchFamily="34" charset="0"/>
                <a:cs typeface="Arial" pitchFamily="34" charset="0"/>
              </a:rPr>
              <a:t>Không khai báo kiểu cho hàm hủy</a:t>
            </a:r>
            <a:r>
              <a:rPr lang="en-US" sz="2800">
                <a:latin typeface="Arial" pitchFamily="34" charset="0"/>
                <a:cs typeface="Arial" pitchFamily="34" charset="0"/>
              </a:rPr>
              <a:t>, hàm hủy không có kết quả trả về.</a:t>
            </a:r>
          </a:p>
          <a:p>
            <a:pPr marL="747713" indent="-290513" algn="just">
              <a:lnSpc>
                <a:spcPct val="120000"/>
              </a:lnSpc>
            </a:pPr>
            <a:r>
              <a:rPr lang="en-US" sz="2800">
                <a:latin typeface="Arial" pitchFamily="34" charset="0"/>
                <a:cs typeface="Arial" pitchFamily="34" charset="0"/>
              </a:rPr>
              <a:t>Tên của hàm hủy </a:t>
            </a:r>
            <a:r>
              <a:rPr lang="en-US" sz="2800" u="sng">
                <a:latin typeface="Arial" pitchFamily="34" charset="0"/>
                <a:cs typeface="Arial" pitchFamily="34" charset="0"/>
              </a:rPr>
              <a:t>trùng với tên của lớp</a:t>
            </a:r>
            <a:r>
              <a:rPr lang="en-US" sz="2800">
                <a:latin typeface="Arial" pitchFamily="34" charset="0"/>
                <a:cs typeface="Arial" pitchFamily="34" charset="0"/>
              </a:rPr>
              <a:t> và có thêm dấu </a:t>
            </a:r>
            <a:r>
              <a:rPr lang="en-US" sz="2800">
                <a:solidFill>
                  <a:srgbClr val="FF0000"/>
                </a:solidFill>
                <a:latin typeface="Arial" pitchFamily="34" charset="0"/>
                <a:cs typeface="Arial" pitchFamily="34" charset="0"/>
              </a:rPr>
              <a:t>‘~’</a:t>
            </a:r>
            <a:r>
              <a:rPr lang="en-US" sz="2800">
                <a:solidFill>
                  <a:srgbClr val="FF0303"/>
                </a:solidFill>
                <a:latin typeface="Arial" pitchFamily="34" charset="0"/>
                <a:cs typeface="Arial" pitchFamily="34" charset="0"/>
              </a:rPr>
              <a:t> </a:t>
            </a:r>
            <a:r>
              <a:rPr lang="en-US" sz="2800">
                <a:latin typeface="Arial" pitchFamily="34" charset="0"/>
                <a:cs typeface="Arial" pitchFamily="34" charset="0"/>
              </a:rPr>
              <a:t>đặt phía trước.</a:t>
            </a:r>
          </a:p>
          <a:p>
            <a:pPr marL="747713" indent="-290513" algn="just">
              <a:lnSpc>
                <a:spcPct val="120000"/>
              </a:lnSpc>
            </a:pPr>
            <a:r>
              <a:rPr lang="en-US" sz="2800">
                <a:latin typeface="Arial" pitchFamily="34" charset="0"/>
                <a:cs typeface="Arial" pitchFamily="34" charset="0"/>
              </a:rPr>
              <a:t>Hàm hủy </a:t>
            </a:r>
            <a:r>
              <a:rPr lang="en-US" sz="2800" u="sng">
                <a:latin typeface="Arial" pitchFamily="34" charset="0"/>
                <a:cs typeface="Arial" pitchFamily="34" charset="0"/>
              </a:rPr>
              <a:t>không có đối số</a:t>
            </a:r>
            <a:r>
              <a:rPr lang="en-US" sz="2800">
                <a:latin typeface="Arial" pitchFamily="34" charset="0"/>
                <a:cs typeface="Arial" pitchFamily="34" charset="0"/>
              </a:rPr>
              <a:t>.</a:t>
            </a:r>
          </a:p>
          <a:p>
            <a:pPr marL="747713" indent="-290513" algn="just">
              <a:lnSpc>
                <a:spcPct val="120000"/>
              </a:lnSpc>
            </a:pPr>
            <a:r>
              <a:rPr lang="en-US" sz="2800">
                <a:latin typeface="Arial" pitchFamily="34" charset="0"/>
                <a:cs typeface="Arial" pitchFamily="34" charset="0"/>
              </a:rPr>
              <a:t>Trong một lớp </a:t>
            </a:r>
            <a:r>
              <a:rPr lang="en-US" sz="2800" u="sng">
                <a:latin typeface="Arial" pitchFamily="34" charset="0"/>
                <a:cs typeface="Arial" pitchFamily="34" charset="0"/>
              </a:rPr>
              <a:t>chỉ có duy nhất một hàm hủy.</a:t>
            </a:r>
            <a:endParaRPr lang="en-US" sz="2800">
              <a:latin typeface="Arial" pitchFamily="34" charset="0"/>
              <a:cs typeface="Arial" pitchFamily="34" charset="0"/>
            </a:endParaRPr>
          </a:p>
          <a:p>
            <a:pPr marL="747713" indent="-290513" algn="just">
              <a:lnSpc>
                <a:spcPct val="120000"/>
              </a:lnSpc>
            </a:pPr>
            <a:r>
              <a:rPr lang="en-US" sz="2800">
                <a:latin typeface="Arial" pitchFamily="34" charset="0"/>
                <a:cs typeface="Arial" pitchFamily="34" charset="0"/>
              </a:rPr>
              <a:t>Hàm hủy có thể được </a:t>
            </a:r>
            <a:r>
              <a:rPr lang="en-US" sz="2800" u="sng">
                <a:latin typeface="Arial" pitchFamily="34" charset="0"/>
                <a:cs typeface="Arial" pitchFamily="34" charset="0"/>
              </a:rPr>
              <a:t>cài đặt bên trong hoặc bên ngoài định nghĩa lớp</a:t>
            </a:r>
            <a:r>
              <a:rPr lang="en-US" sz="2800">
                <a:latin typeface="Arial" pitchFamily="34" charset="0"/>
                <a:cs typeface="Arial" pitchFamily="34" charset="0"/>
              </a:rPr>
              <a:t>.</a:t>
            </a: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1191514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4.5.2 Hàm hủy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a:t>
            </a:r>
            <a:r>
              <a:rPr lang="en-US" sz="2400" b="0">
                <a:solidFill>
                  <a:schemeClr val="accent2">
                    <a:lumMod val="75000"/>
                  </a:schemeClr>
                </a:solidFill>
              </a:rPr>
              <a:t>//bậc của đa thức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*a; </a:t>
            </a:r>
            <a:r>
              <a:rPr lang="en-US" sz="2400" b="0">
                <a:solidFill>
                  <a:schemeClr val="accent2">
                    <a:lumMod val="75000"/>
                  </a:schemeClr>
                </a:solidFill>
              </a:rPr>
              <a:t>//trỏ tới vùng nhớ chứa các hệ số của đa thức</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DT(); //Hàm tạo mặc định</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000"/>
                </a:solidFill>
              </a:rPr>
              <a:t>~DT</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-&gt;n = 0;</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000"/>
                </a:solidFill>
              </a:rPr>
              <a:t>delete</a:t>
            </a:r>
            <a:r>
              <a:rPr lang="en-US" sz="2400" b="0">
                <a:solidFill>
                  <a:srgbClr val="000000"/>
                </a:solidFill>
              </a:rPr>
              <a:t> </a:t>
            </a:r>
            <a:r>
              <a:rPr lang="en-US" sz="2400" b="0">
                <a:solidFill>
                  <a:srgbClr val="0000FF"/>
                </a:solidFill>
              </a:rPr>
              <a:t>this</a:t>
            </a:r>
            <a:r>
              <a:rPr lang="en-US" sz="2400" b="0">
                <a:solidFill>
                  <a:srgbClr val="000000"/>
                </a:solidFill>
              </a:rPr>
              <a:t>-&gt;a;</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//end of class</a:t>
            </a:r>
          </a:p>
        </p:txBody>
      </p:sp>
    </p:spTree>
    <p:extLst>
      <p:ext uri="{BB962C8B-B14F-4D97-AF65-F5344CB8AC3E}">
        <p14:creationId xmlns:p14="http://schemas.microsoft.com/office/powerpoint/2010/main" val="19132428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4.5.3 Hàm truy vấn </a:t>
            </a:r>
          </a:p>
        </p:txBody>
      </p:sp>
      <p:sp>
        <p:nvSpPr>
          <p:cNvPr id="3" name="Content Placeholder 2"/>
          <p:cNvSpPr>
            <a:spLocks noGrp="1"/>
          </p:cNvSpPr>
          <p:nvPr>
            <p:ph idx="1"/>
          </p:nvPr>
        </p:nvSpPr>
        <p:spPr>
          <a:xfrm>
            <a:off x="228600" y="1600200"/>
            <a:ext cx="83820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Hàm truy vấn là hàm dùng để truy xuất giá trị của các thuộc tính của đối tượng.</a:t>
            </a:r>
          </a:p>
          <a:p>
            <a:pPr marL="457200" indent="-45720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Đặt tên hàm truy vấn:</a:t>
            </a:r>
          </a:p>
          <a:p>
            <a:pPr marL="806450" indent="-349250" algn="just">
              <a:lnSpc>
                <a:spcPct val="130000"/>
              </a:lnSpc>
              <a:spcBef>
                <a:spcPts val="300"/>
              </a:spcBef>
              <a:spcAft>
                <a:spcPts val="300"/>
              </a:spcAft>
            </a:pPr>
            <a:r>
              <a:rPr lang="en-US" sz="2800">
                <a:latin typeface="Arial" pitchFamily="34" charset="0"/>
                <a:cs typeface="Arial" pitchFamily="34" charset="0"/>
              </a:rPr>
              <a:t>Truy vấn đơn giản: </a:t>
            </a:r>
            <a:r>
              <a:rPr lang="en-US" sz="2800">
                <a:solidFill>
                  <a:srgbClr val="0066FF"/>
                </a:solidFill>
                <a:latin typeface="Arial" pitchFamily="34" charset="0"/>
                <a:cs typeface="Arial" pitchFamily="34" charset="0"/>
              </a:rPr>
              <a:t>“get”</a:t>
            </a:r>
            <a:r>
              <a:rPr lang="en-US" sz="2800">
                <a:latin typeface="Arial" pitchFamily="34" charset="0"/>
                <a:cs typeface="Arial" pitchFamily="34" charset="0"/>
              </a:rPr>
              <a:t> + tên thuộc tính cần truy xuất.</a:t>
            </a:r>
          </a:p>
          <a:p>
            <a:pPr marL="457200" lvl="1" indent="349250" algn="just">
              <a:lnSpc>
                <a:spcPct val="130000"/>
              </a:lnSpc>
              <a:spcBef>
                <a:spcPts val="300"/>
              </a:spcBef>
              <a:spcAft>
                <a:spcPts val="300"/>
              </a:spcAft>
              <a:buNone/>
            </a:pPr>
            <a:r>
              <a:rPr lang="en-US" b="1">
                <a:latin typeface="Arial" pitchFamily="34" charset="0"/>
                <a:cs typeface="Arial" pitchFamily="34" charset="0"/>
              </a:rPr>
              <a:t>Ví dụ:</a:t>
            </a:r>
            <a:r>
              <a:rPr lang="en-US">
                <a:solidFill>
                  <a:srgbClr val="0000FF"/>
                </a:solidFill>
                <a:latin typeface="Arial" pitchFamily="34" charset="0"/>
                <a:cs typeface="Arial" pitchFamily="34" charset="0"/>
              </a:rPr>
              <a:t> int </a:t>
            </a:r>
            <a:r>
              <a:rPr lang="en-US">
                <a:latin typeface="Arial" pitchFamily="34" charset="0"/>
                <a:cs typeface="Arial" pitchFamily="34" charset="0"/>
              </a:rPr>
              <a:t>getSize(){…}</a:t>
            </a:r>
          </a:p>
          <a:p>
            <a:pPr marL="806450" indent="-349250" algn="just">
              <a:lnSpc>
                <a:spcPct val="130000"/>
              </a:lnSpc>
              <a:spcBef>
                <a:spcPts val="300"/>
              </a:spcBef>
              <a:spcAft>
                <a:spcPts val="300"/>
              </a:spcAft>
              <a:tabLst>
                <a:tab pos="806450" algn="l"/>
              </a:tabLst>
            </a:pPr>
            <a:r>
              <a:rPr lang="en-US" sz="2800">
                <a:latin typeface="Arial" pitchFamily="34" charset="0"/>
                <a:cs typeface="Arial" pitchFamily="34" charset="0"/>
              </a:rPr>
              <a:t>Truy vấn điều kiện: </a:t>
            </a:r>
            <a:r>
              <a:rPr lang="en-US" sz="2800">
                <a:solidFill>
                  <a:srgbClr val="0066FF"/>
                </a:solidFill>
                <a:latin typeface="Arial" pitchFamily="34" charset="0"/>
                <a:cs typeface="Arial" pitchFamily="34" charset="0"/>
              </a:rPr>
              <a:t>“is” </a:t>
            </a:r>
            <a:r>
              <a:rPr lang="en-US" sz="2800">
                <a:latin typeface="Arial" pitchFamily="34" charset="0"/>
                <a:cs typeface="Arial" pitchFamily="34" charset="0"/>
              </a:rPr>
              <a:t>+ điều kiện </a:t>
            </a: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33345683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4.5.4 Hàm cập nhật</a:t>
            </a:r>
          </a:p>
        </p:txBody>
      </p:sp>
      <p:sp>
        <p:nvSpPr>
          <p:cNvPr id="3" name="Content Placeholder 2"/>
          <p:cNvSpPr>
            <a:spLocks noGrp="1"/>
          </p:cNvSpPr>
          <p:nvPr>
            <p:ph idx="1"/>
          </p:nvPr>
        </p:nvSpPr>
        <p:spPr>
          <a:xfrm>
            <a:off x="228600" y="1600200"/>
            <a:ext cx="83820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Hàm cập nhật là hàm dùng để cập nhật giá trị cho các thuộc tính của đối tượng.</a:t>
            </a:r>
          </a:p>
          <a:p>
            <a:pPr marL="457200" indent="-45720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Đặt tên hàm cập nhật:</a:t>
            </a:r>
          </a:p>
          <a:p>
            <a:pPr marL="806450" indent="-349250" algn="just">
              <a:lnSpc>
                <a:spcPct val="130000"/>
              </a:lnSpc>
              <a:spcBef>
                <a:spcPts val="300"/>
              </a:spcBef>
              <a:spcAft>
                <a:spcPts val="300"/>
              </a:spcAft>
            </a:pPr>
            <a:r>
              <a:rPr lang="en-US" sz="2800">
                <a:latin typeface="Arial" pitchFamily="34" charset="0"/>
                <a:cs typeface="Arial" pitchFamily="34" charset="0"/>
              </a:rPr>
              <a:t>Cập nhật đơn giản: </a:t>
            </a:r>
            <a:r>
              <a:rPr lang="en-US" sz="2800">
                <a:solidFill>
                  <a:srgbClr val="0066FF"/>
                </a:solidFill>
                <a:latin typeface="Arial" pitchFamily="34" charset="0"/>
                <a:cs typeface="Arial" pitchFamily="34" charset="0"/>
              </a:rPr>
              <a:t>“set”</a:t>
            </a:r>
            <a:r>
              <a:rPr lang="en-US" sz="2800">
                <a:latin typeface="Arial" pitchFamily="34" charset="0"/>
                <a:cs typeface="Arial" pitchFamily="34" charset="0"/>
              </a:rPr>
              <a:t> + tên thuộc tính cần cập nhật.</a:t>
            </a:r>
          </a:p>
          <a:p>
            <a:pPr marL="457200" lvl="1" indent="349250" algn="just">
              <a:lnSpc>
                <a:spcPct val="130000"/>
              </a:lnSpc>
              <a:spcBef>
                <a:spcPts val="300"/>
              </a:spcBef>
              <a:spcAft>
                <a:spcPts val="300"/>
              </a:spcAft>
              <a:buNone/>
            </a:pPr>
            <a:r>
              <a:rPr lang="en-US" b="1">
                <a:latin typeface="Arial" pitchFamily="34" charset="0"/>
                <a:cs typeface="Arial" pitchFamily="34" charset="0"/>
              </a:rPr>
              <a:t>Ví dụ:</a:t>
            </a:r>
            <a:r>
              <a:rPr lang="en-US">
                <a:solidFill>
                  <a:srgbClr val="0000FF"/>
                </a:solidFill>
                <a:latin typeface="Arial" pitchFamily="34" charset="0"/>
                <a:cs typeface="Arial" pitchFamily="34" charset="0"/>
              </a:rPr>
              <a:t> void </a:t>
            </a:r>
            <a:r>
              <a:rPr lang="en-US">
                <a:latin typeface="Arial" pitchFamily="34" charset="0"/>
                <a:cs typeface="Arial" pitchFamily="34" charset="0"/>
              </a:rPr>
              <a:t>setX(</a:t>
            </a:r>
            <a:r>
              <a:rPr lang="en-US">
                <a:solidFill>
                  <a:srgbClr val="0000FF"/>
                </a:solidFill>
                <a:latin typeface="Arial" pitchFamily="34" charset="0"/>
                <a:cs typeface="Arial" pitchFamily="34" charset="0"/>
              </a:rPr>
              <a:t>int</a:t>
            </a:r>
            <a:r>
              <a:rPr lang="en-US">
                <a:latin typeface="Arial" pitchFamily="34" charset="0"/>
                <a:cs typeface="Arial" pitchFamily="34" charset="0"/>
              </a:rPr>
              <a:t> x1){…}</a:t>
            </a:r>
          </a:p>
          <a:p>
            <a:pPr marL="0" indent="0" algn="just">
              <a:lnSpc>
                <a:spcPct val="130000"/>
              </a:lnSpc>
              <a:spcBef>
                <a:spcPts val="300"/>
              </a:spcBef>
              <a:spcAft>
                <a:spcPts val="300"/>
              </a:spcAft>
              <a:buNone/>
            </a:pP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1390113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pic>
        <p:nvPicPr>
          <p:cNvPr id="8" name="Picture 2" descr="http://cis1.towson.edu/%7Ecssecinj/wp-content/uploads/encapsulation.JPG">
            <a:extLst>
              <a:ext uri="{FF2B5EF4-FFF2-40B4-BE49-F238E27FC236}">
                <a16:creationId xmlns:a16="http://schemas.microsoft.com/office/drawing/2014/main" id="{D471B9E1-E72F-4357-9D55-52B6A7FDE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391400" cy="474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541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00200"/>
            <a:ext cx="8382000" cy="5029200"/>
          </a:xfrm>
        </p:spPr>
        <p:txBody>
          <a:bodyPr>
            <a:normAutofit/>
          </a:bodyPr>
          <a:lstStyle/>
          <a:p>
            <a:pPr marL="228600" indent="0" algn="just">
              <a:lnSpc>
                <a:spcPct val="120000"/>
              </a:lnSpc>
              <a:spcBef>
                <a:spcPts val="0"/>
              </a:spcBef>
              <a:buNone/>
            </a:pPr>
            <a:r>
              <a:rPr lang="en-US" sz="2800">
                <a:latin typeface="Arial" pitchFamily="34" charset="0"/>
                <a:cs typeface="Arial" pitchFamily="34" charset="0"/>
              </a:rPr>
              <a:t>Các hàm truy vấn và cập nhật cho phép ta truy xuất và cập nhật giá trị cho </a:t>
            </a:r>
            <a:r>
              <a:rPr lang="en-US" sz="2800" b="1">
                <a:latin typeface="Arial" pitchFamily="34" charset="0"/>
                <a:cs typeface="Arial" pitchFamily="34" charset="0"/>
              </a:rPr>
              <a:t>các thuộc tính private</a:t>
            </a:r>
            <a:r>
              <a:rPr lang="en-US" sz="2800">
                <a:latin typeface="Arial" pitchFamily="34" charset="0"/>
                <a:cs typeface="Arial" pitchFamily="34" charset="0"/>
              </a:rPr>
              <a:t> của đối tượng, trong đó:</a:t>
            </a:r>
            <a:endParaRPr lang="en-US" sz="2800" dirty="0">
              <a:latin typeface="Arial" pitchFamily="34" charset="0"/>
              <a:cs typeface="Arial" pitchFamily="34" charset="0"/>
            </a:endParaRP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Đảm bảo nguyên tắc đóng gói.</a:t>
            </a: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Kiểm tra tính hợp lệ của dữ liệu trong hàm cập nhật.</a:t>
            </a:r>
            <a:endParaRPr lang="en-US" dirty="0">
              <a:latin typeface="Arial" pitchFamily="34" charset="0"/>
              <a:cs typeface="Arial" pitchFamily="34" charset="0"/>
            </a:endParaRP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Chỉ được truy xuất/cập nhật các thuộc tính của đối tượng thông qua các hàm truy xuất và cập nhật được cung cấp.</a:t>
            </a:r>
            <a:endParaRPr lang="en-US"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85</a:t>
            </a:fld>
            <a:endParaRPr lang="en-US"/>
          </a:p>
        </p:txBody>
      </p:sp>
    </p:spTree>
    <p:extLst>
      <p:ext uri="{BB962C8B-B14F-4D97-AF65-F5344CB8AC3E}">
        <p14:creationId xmlns:p14="http://schemas.microsoft.com/office/powerpoint/2010/main" val="1507241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r>
              <a:rPr lang="en-US"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86</a:t>
            </a:fld>
            <a:endParaRPr lang="en-US"/>
          </a:p>
        </p:txBody>
      </p:sp>
      <p:sp>
        <p:nvSpPr>
          <p:cNvPr id="8" name="Rectangle 2"/>
          <p:cNvSpPr>
            <a:spLocks noChangeArrowheads="1"/>
          </p:cNvSpPr>
          <p:nvPr/>
        </p:nvSpPr>
        <p:spPr bwMode="auto">
          <a:xfrm>
            <a:off x="381000" y="1524000"/>
            <a:ext cx="8305800" cy="4953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a:solidFill>
                  <a:srgbClr val="FF0303"/>
                </a:solidFill>
              </a:rPr>
              <a:t>setGPA</a:t>
            </a:r>
            <a:r>
              <a:rPr lang="en-US" sz="2400" b="0">
                <a:solidFill>
                  <a:srgbClr val="FF0303"/>
                </a:solidFill>
              </a:rPr>
              <a:t>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a:solidFill>
                  <a:srgbClr val="0000FF"/>
                </a:solidFill>
              </a:rPr>
              <a:t>if</a:t>
            </a:r>
            <a:r>
              <a:rPr lang="en-US" sz="2400">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a:t>
            </a:r>
            <a:r>
              <a:rPr lang="en-US" sz="2400" b="0">
                <a:solidFill>
                  <a:srgbClr val="009900"/>
                </a:solidFill>
              </a:rPr>
              <a:t>//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else</a:t>
            </a:r>
          </a:p>
          <a:p>
            <a:pPr marL="342900" indent="-342900">
              <a:lnSpc>
                <a:spcPct val="120000"/>
              </a:lnSpc>
              <a:spcBef>
                <a:spcPts val="0"/>
              </a:spcBef>
              <a:buFont typeface="Wingdings" pitchFamily="2" charset="2"/>
              <a:buNone/>
            </a:pPr>
            <a:r>
              <a:rPr lang="en-US" sz="2400" b="0">
                <a:solidFill>
                  <a:srgbClr val="0000FF"/>
                </a:solidFill>
              </a:rPr>
              <a:t>	</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a:t>
            </a:r>
            <a:r>
              <a:rPr lang="en-US" sz="2400" b="0">
                <a:solidFill>
                  <a:srgbClr val="009900"/>
                </a:solidFill>
              </a:rPr>
              <a:t>//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1687122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4.5.5 Hàm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87</a:t>
            </a:fld>
            <a:endParaRPr lang="en-US"/>
          </a:p>
        </p:txBody>
      </p:sp>
      <p:sp>
        <p:nvSpPr>
          <p:cNvPr id="7" name="Content Placeholder 2">
            <a:extLst>
              <a:ext uri="{FF2B5EF4-FFF2-40B4-BE49-F238E27FC236}">
                <a16:creationId xmlns:a16="http://schemas.microsoft.com/office/drawing/2014/main" id="{B1D93F95-8952-4E2F-9C62-8DA9FBBCA1C7}"/>
              </a:ext>
            </a:extLst>
          </p:cNvPr>
          <p:cNvSpPr>
            <a:spLocks noGrp="1"/>
          </p:cNvSpPr>
          <p:nvPr>
            <p:ph idx="1"/>
          </p:nvPr>
        </p:nvSpPr>
        <p:spPr>
          <a:xfrm>
            <a:off x="152400" y="1447800"/>
            <a:ext cx="84582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Hàm toán tử: </a:t>
            </a:r>
            <a:r>
              <a:rPr lang="en-US" sz="2600">
                <a:latin typeface="Arial" pitchFamily="34" charset="0"/>
                <a:cs typeface="Arial" pitchFamily="34" charset="0"/>
              </a:rPr>
              <a:t>giống như hàm bình thường, chỉ khác cách đặt tên.</a:t>
            </a:r>
          </a:p>
          <a:p>
            <a:pPr marL="457200" indent="-45720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Đặt tên hàm toán tử: </a:t>
            </a:r>
            <a:r>
              <a:rPr lang="en-US" sz="2600" b="1">
                <a:solidFill>
                  <a:srgbClr val="FF0000"/>
                </a:solidFill>
                <a:latin typeface="Arial" pitchFamily="34" charset="0"/>
                <a:cs typeface="Arial" pitchFamily="34" charset="0"/>
              </a:rPr>
              <a:t>operator</a:t>
            </a:r>
            <a:r>
              <a:rPr lang="en-US" sz="2600">
                <a:solidFill>
                  <a:srgbClr val="FF0000"/>
                </a:solidFill>
                <a:latin typeface="Arial" pitchFamily="34" charset="0"/>
                <a:cs typeface="Arial" pitchFamily="34" charset="0"/>
              </a:rPr>
              <a:t>“phép toán”</a:t>
            </a:r>
          </a:p>
          <a:p>
            <a:pPr marL="457200" lvl="1" indent="0" algn="just">
              <a:lnSpc>
                <a:spcPct val="130000"/>
              </a:lnSpc>
              <a:spcBef>
                <a:spcPts val="300"/>
              </a:spcBef>
              <a:spcAft>
                <a:spcPts val="300"/>
              </a:spcAft>
              <a:buNone/>
            </a:pPr>
            <a:r>
              <a:rPr lang="en-US" sz="2600" b="1">
                <a:latin typeface="Arial" pitchFamily="34" charset="0"/>
                <a:cs typeface="Arial" pitchFamily="34" charset="0"/>
              </a:rPr>
              <a:t>Ví dụ:</a:t>
            </a:r>
            <a:r>
              <a:rPr lang="en-US" sz="2600">
                <a:latin typeface="Arial" pitchFamily="34" charset="0"/>
                <a:cs typeface="Arial" pitchFamily="34" charset="0"/>
              </a:rPr>
              <a:t> operator&lt;&lt;</a:t>
            </a:r>
          </a:p>
          <a:p>
            <a:pPr marL="457200" indent="-45720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Hàm toán tử có </a:t>
            </a:r>
            <a:r>
              <a:rPr lang="en-US" sz="2600" b="1">
                <a:solidFill>
                  <a:srgbClr val="FF0000"/>
                </a:solidFill>
                <a:latin typeface="Arial" pitchFamily="34" charset="0"/>
                <a:cs typeface="Arial" pitchFamily="34" charset="0"/>
              </a:rPr>
              <a:t>đối đầu tiên là con trỏ this </a:t>
            </a:r>
            <a:r>
              <a:rPr lang="en-US" sz="2600">
                <a:solidFill>
                  <a:srgbClr val="FF0000"/>
                </a:solidFill>
                <a:latin typeface="Arial" pitchFamily="34" charset="0"/>
                <a:cs typeface="Arial" pitchFamily="34" charset="0"/>
              </a:rPr>
              <a:t>(đối ẩn):</a:t>
            </a:r>
          </a:p>
          <a:p>
            <a:pPr marL="806450" indent="-349250" algn="just">
              <a:lnSpc>
                <a:spcPct val="130000"/>
              </a:lnSpc>
              <a:spcBef>
                <a:spcPts val="300"/>
              </a:spcBef>
              <a:spcAft>
                <a:spcPts val="300"/>
              </a:spcAft>
            </a:pPr>
            <a:r>
              <a:rPr lang="en-US" sz="2600" b="1">
                <a:latin typeface="Arial" pitchFamily="34" charset="0"/>
                <a:cs typeface="Arial" pitchFamily="34" charset="0"/>
              </a:rPr>
              <a:t>Toán tử một toán hạng: </a:t>
            </a:r>
            <a:r>
              <a:rPr lang="en-US" sz="2600">
                <a:latin typeface="Arial" pitchFamily="34" charset="0"/>
                <a:cs typeface="Arial" pitchFamily="34" charset="0"/>
              </a:rPr>
              <a:t>hàm sẽ không có đối tường minh (ví dụ: operator-()).</a:t>
            </a:r>
          </a:p>
          <a:p>
            <a:pPr marL="806450" indent="-349250" algn="just">
              <a:lnSpc>
                <a:spcPct val="130000"/>
              </a:lnSpc>
              <a:spcBef>
                <a:spcPts val="300"/>
              </a:spcBef>
              <a:spcAft>
                <a:spcPts val="300"/>
              </a:spcAft>
            </a:pPr>
            <a:r>
              <a:rPr lang="en-US" sz="2600" b="1">
                <a:latin typeface="Arial" pitchFamily="34" charset="0"/>
                <a:cs typeface="Arial" pitchFamily="34" charset="0"/>
              </a:rPr>
              <a:t>Toán tử hai toán hạng: </a:t>
            </a:r>
            <a:r>
              <a:rPr lang="en-US" sz="2600">
                <a:latin typeface="Arial" pitchFamily="34" charset="0"/>
                <a:cs typeface="Arial" pitchFamily="34" charset="0"/>
              </a:rPr>
              <a:t>con trỏ this ứng với toán hạng thứ nhất (ví dụ: operator+(SP u2)).</a:t>
            </a:r>
          </a:p>
          <a:p>
            <a:pPr algn="just">
              <a:lnSpc>
                <a:spcPct val="130000"/>
              </a:lnSpc>
              <a:spcBef>
                <a:spcPts val="300"/>
              </a:spcBef>
              <a:spcAft>
                <a:spcPts val="300"/>
              </a:spcAft>
              <a:buFont typeface="Wingdings" pitchFamily="2" charset="2"/>
              <a:buChar char="v"/>
            </a:pPr>
            <a:endParaRPr lang="en-US" sz="2600">
              <a:latin typeface="Arial" pitchFamily="34" charset="0"/>
              <a:cs typeface="Arial" pitchFamily="34" charset="0"/>
            </a:endParaRPr>
          </a:p>
        </p:txBody>
      </p:sp>
    </p:spTree>
    <p:extLst>
      <p:ext uri="{BB962C8B-B14F-4D97-AF65-F5344CB8AC3E}">
        <p14:creationId xmlns:p14="http://schemas.microsoft.com/office/powerpoint/2010/main" val="3819247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4.5.5 Hàm toán tử – Ví dụ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88</a:t>
            </a:fld>
            <a:endParaRPr lang="en-US"/>
          </a:p>
        </p:txBody>
      </p:sp>
      <p:sp>
        <p:nvSpPr>
          <p:cNvPr id="7" name="Content Placeholder 2">
            <a:extLst>
              <a:ext uri="{FF2B5EF4-FFF2-40B4-BE49-F238E27FC236}">
                <a16:creationId xmlns:a16="http://schemas.microsoft.com/office/drawing/2014/main" id="{B1D93F95-8952-4E2F-9C62-8DA9FBBCA1C7}"/>
              </a:ext>
            </a:extLst>
          </p:cNvPr>
          <p:cNvSpPr>
            <a:spLocks noGrp="1"/>
          </p:cNvSpPr>
          <p:nvPr>
            <p:ph idx="1"/>
          </p:nvPr>
        </p:nvSpPr>
        <p:spPr>
          <a:xfrm>
            <a:off x="76200" y="1471864"/>
            <a:ext cx="4495800" cy="4953000"/>
          </a:xfrm>
          <a:ln>
            <a:solidFill>
              <a:schemeClr val="accent1"/>
            </a:solidFill>
          </a:ln>
        </p:spPr>
        <p:txBody>
          <a:bodyPr>
            <a:noAutofit/>
          </a:bodyPr>
          <a:lstStyle/>
          <a:p>
            <a:pPr marL="0" indent="0">
              <a:buNone/>
            </a:pPr>
            <a:r>
              <a:rPr lang="en-US" sz="1800">
                <a:solidFill>
                  <a:srgbClr val="0000FF"/>
                </a:solidFill>
                <a:latin typeface="Consolas" panose="020B0609020204030204" pitchFamily="49" charset="0"/>
              </a:rPr>
              <a:t>class</a:t>
            </a:r>
            <a:r>
              <a:rPr lang="en-US" sz="1800">
                <a:solidFill>
                  <a:srgbClr val="000000"/>
                </a:solidFill>
                <a:latin typeface="Consolas" panose="020B0609020204030204" pitchFamily="49" charset="0"/>
              </a:rPr>
              <a:t> </a:t>
            </a:r>
            <a:r>
              <a:rPr lang="en-US" sz="1800">
                <a:solidFill>
                  <a:srgbClr val="2B91AF"/>
                </a:solidFill>
                <a:latin typeface="Consolas" panose="020B0609020204030204" pitchFamily="49" charset="0"/>
              </a:rPr>
              <a:t>SoPhuc</a:t>
            </a:r>
            <a:endParaRPr lang="en-US" sz="1800">
              <a:solidFill>
                <a:srgbClr val="000000"/>
              </a:solidFill>
              <a:latin typeface="Consolas" panose="020B0609020204030204" pitchFamily="49" charset="0"/>
            </a:endParaRPr>
          </a:p>
          <a:p>
            <a:pPr marL="0" indent="0">
              <a:buNone/>
            </a:pP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private</a:t>
            </a: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a:t>
            </a:r>
          </a:p>
          <a:p>
            <a:pPr marL="0" indent="0">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a:t>
            </a:r>
          </a:p>
          <a:p>
            <a:pPr marL="0" indent="0">
              <a:buNone/>
            </a:pPr>
            <a:r>
              <a:rPr lang="en-US" sz="1800">
                <a:solidFill>
                  <a:srgbClr val="0000FF"/>
                </a:solidFill>
                <a:latin typeface="Consolas" panose="020B0609020204030204" pitchFamily="49" charset="0"/>
              </a:rPr>
              <a:t>public</a:t>
            </a:r>
            <a:r>
              <a:rPr lang="en-US" sz="1800">
                <a:solidFill>
                  <a:srgbClr val="000000"/>
                </a:solidFill>
                <a:latin typeface="Consolas" panose="020B0609020204030204" pitchFamily="49" charset="0"/>
              </a:rPr>
              <a:t>:</a:t>
            </a:r>
          </a:p>
          <a:p>
            <a:pPr marL="0" indent="0">
              <a:buNone/>
            </a:pPr>
            <a:r>
              <a:rPr lang="en-US" sz="1800">
                <a:solidFill>
                  <a:srgbClr val="000000"/>
                </a:solidFill>
                <a:latin typeface="Consolas" panose="020B0609020204030204" pitchFamily="49" charset="0"/>
              </a:rPr>
              <a:t>	SoPhuc();</a:t>
            </a:r>
          </a:p>
          <a:p>
            <a:pPr marL="0" indent="0">
              <a:buNone/>
            </a:pPr>
            <a:r>
              <a:rPr lang="fr-FR" sz="1800">
                <a:solidFill>
                  <a:srgbClr val="000000"/>
                </a:solidFill>
                <a:latin typeface="Consolas" panose="020B0609020204030204" pitchFamily="49" charset="0"/>
              </a:rPr>
              <a:t>	SoPhuc(</a:t>
            </a:r>
            <a:r>
              <a:rPr lang="fr-FR" sz="1800">
                <a:solidFill>
                  <a:srgbClr val="0000FF"/>
                </a:solidFill>
                <a:latin typeface="Consolas" panose="020B0609020204030204" pitchFamily="49" charset="0"/>
              </a:rPr>
              <a:t>double</a:t>
            </a:r>
            <a:r>
              <a:rPr lang="fr-FR" sz="1800">
                <a:solidFill>
                  <a:srgbClr val="000000"/>
                </a:solidFill>
                <a:latin typeface="Consolas" panose="020B0609020204030204" pitchFamily="49" charset="0"/>
              </a:rPr>
              <a:t> </a:t>
            </a:r>
            <a:r>
              <a:rPr lang="fr-FR" sz="1800">
                <a:solidFill>
                  <a:srgbClr val="808080"/>
                </a:solidFill>
                <a:latin typeface="Consolas" panose="020B0609020204030204" pitchFamily="49" charset="0"/>
              </a:rPr>
              <a:t>a</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double</a:t>
            </a:r>
            <a:r>
              <a:rPr lang="fr-FR" sz="1800">
                <a:solidFill>
                  <a:srgbClr val="000000"/>
                </a:solidFill>
                <a:latin typeface="Consolas" panose="020B0609020204030204" pitchFamily="49" charset="0"/>
              </a:rPr>
              <a:t> </a:t>
            </a:r>
            <a:r>
              <a:rPr lang="fr-FR" sz="1800">
                <a:solidFill>
                  <a:srgbClr val="808080"/>
                </a:solidFill>
                <a:latin typeface="Consolas" panose="020B0609020204030204" pitchFamily="49" charset="0"/>
              </a:rPr>
              <a:t>b</a:t>
            </a:r>
            <a:r>
              <a:rPr lang="fr-FR" sz="1800">
                <a:solidFill>
                  <a:srgbClr val="000000"/>
                </a:solidFill>
                <a:latin typeface="Consolas" panose="020B0609020204030204" pitchFamily="49" charset="0"/>
              </a:rPr>
              <a:t>);</a:t>
            </a:r>
          </a:p>
          <a:p>
            <a:pPr marL="0" indent="0">
              <a:buNone/>
            </a:pPr>
            <a:r>
              <a:rPr lang="en-US" sz="1800">
                <a:solidFill>
                  <a:srgbClr val="000000"/>
                </a:solidFill>
                <a:latin typeface="Consolas" panose="020B0609020204030204" pitchFamily="49" charset="0"/>
              </a:rPr>
              <a:t>	~SoPhuc();</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operator-</a:t>
            </a:r>
            <a:r>
              <a:rPr lang="en-US" sz="1800">
                <a:solidFill>
                  <a:srgbClr val="000000"/>
                </a:solidFill>
                <a:latin typeface="Consolas" panose="020B0609020204030204" pitchFamily="49" charset="0"/>
              </a:rPr>
              <a:t>() {</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u.a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-&gt;a;</a:t>
            </a:r>
          </a:p>
          <a:p>
            <a:pPr marL="0" indent="0">
              <a:buNone/>
            </a:pPr>
            <a:r>
              <a:rPr lang="en-US" sz="1800">
                <a:solidFill>
                  <a:srgbClr val="000000"/>
                </a:solidFill>
                <a:latin typeface="Consolas" panose="020B0609020204030204" pitchFamily="49" charset="0"/>
              </a:rPr>
              <a:t>		u.b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-&gt;b;</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a:t>
            </a:r>
          </a:p>
        </p:txBody>
      </p:sp>
      <p:sp>
        <p:nvSpPr>
          <p:cNvPr id="8" name="Content Placeholder 2">
            <a:extLst>
              <a:ext uri="{FF2B5EF4-FFF2-40B4-BE49-F238E27FC236}">
                <a16:creationId xmlns:a16="http://schemas.microsoft.com/office/drawing/2014/main" id="{149881D4-50D6-4E5D-B23A-41C58FB0755B}"/>
              </a:ext>
            </a:extLst>
          </p:cNvPr>
          <p:cNvSpPr txBox="1">
            <a:spLocks/>
          </p:cNvSpPr>
          <p:nvPr/>
        </p:nvSpPr>
        <p:spPr>
          <a:xfrm>
            <a:off x="4648200" y="1479884"/>
            <a:ext cx="4343400" cy="49530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rgbClr val="2B91AF"/>
                </a:solidFill>
                <a:latin typeface="Consolas" panose="020B0609020204030204" pitchFamily="49" charset="0"/>
              </a:rPr>
              <a:t>SoPhuc</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operator+</a:t>
            </a: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SoPhuc</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 {</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u.a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-&gt;a +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.a;</a:t>
            </a:r>
          </a:p>
          <a:p>
            <a:pPr marL="0" indent="0">
              <a:buNone/>
            </a:pPr>
            <a:r>
              <a:rPr lang="en-US" sz="1800">
                <a:solidFill>
                  <a:srgbClr val="000000"/>
                </a:solidFill>
                <a:latin typeface="Consolas" panose="020B0609020204030204" pitchFamily="49" charset="0"/>
              </a:rPr>
              <a:t>	u.b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-&gt;b +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.b;</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};//end of class</a:t>
            </a:r>
            <a:endParaRPr lang="en-US" sz="1800">
              <a:solidFill>
                <a:srgbClr val="0000FF"/>
              </a:solidFill>
              <a:latin typeface="Consolas" panose="020B0609020204030204" pitchFamily="49" charset="0"/>
            </a:endParaRPr>
          </a:p>
          <a:p>
            <a:pPr marL="0" indent="0">
              <a:buNone/>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main() {</a:t>
            </a:r>
          </a:p>
          <a:p>
            <a:pPr marL="0" indent="0">
              <a:buNone/>
            </a:pPr>
            <a:r>
              <a:rPr lang="en-US" sz="1800">
                <a:solidFill>
                  <a:srgbClr val="2B91AF"/>
                </a:solidFill>
                <a:latin typeface="Consolas" panose="020B0609020204030204" pitchFamily="49" charset="0"/>
              </a:rPr>
              <a:t>	</a:t>
            </a:r>
            <a:r>
              <a:rPr lang="pl-PL" sz="1800">
                <a:solidFill>
                  <a:srgbClr val="2B91AF"/>
                </a:solidFill>
                <a:latin typeface="Consolas" panose="020B0609020204030204" pitchFamily="49" charset="0"/>
              </a:rPr>
              <a:t>SoPhuc</a:t>
            </a:r>
            <a:r>
              <a:rPr lang="pl-PL" sz="1800">
                <a:solidFill>
                  <a:srgbClr val="000000"/>
                </a:solidFill>
                <a:latin typeface="Consolas" panose="020B0609020204030204" pitchFamily="49" charset="0"/>
              </a:rPr>
              <a:t> u(1,2), v(3,4), s;</a:t>
            </a:r>
          </a:p>
          <a:p>
            <a:pPr marL="0" indent="0">
              <a:buNone/>
            </a:pPr>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s = -u;</a:t>
            </a:r>
          </a:p>
          <a:p>
            <a:pPr marL="0" indent="0">
              <a:buNone/>
            </a:pPr>
            <a:r>
              <a:rPr lang="en-US" sz="1800">
                <a:solidFill>
                  <a:srgbClr val="000000"/>
                </a:solidFill>
                <a:latin typeface="Consolas" panose="020B0609020204030204" pitchFamily="49" charset="0"/>
              </a:rPr>
              <a:t>	s.insophuc();</a:t>
            </a:r>
          </a:p>
          <a:p>
            <a:pPr marL="0" indent="0">
              <a:buNone/>
            </a:pPr>
            <a:r>
              <a:rPr lang="en-US" sz="1800">
                <a:solidFill>
                  <a:srgbClr val="000000"/>
                </a:solidFill>
                <a:latin typeface="Consolas" panose="020B0609020204030204" pitchFamily="49" charset="0"/>
              </a:rPr>
              <a:t>	s </a:t>
            </a:r>
            <a:r>
              <a:rPr lang="en-US" sz="1800">
                <a:solidFill>
                  <a:srgbClr val="008080"/>
                </a:solidFill>
                <a:latin typeface="Consolas" panose="020B0609020204030204" pitchFamily="49" charset="0"/>
              </a:rPr>
              <a:t>=</a:t>
            </a:r>
            <a:r>
              <a:rPr lang="en-US" sz="1800">
                <a:solidFill>
                  <a:srgbClr val="000000"/>
                </a:solidFill>
                <a:latin typeface="Consolas" panose="020B0609020204030204" pitchFamily="49" charset="0"/>
              </a:rPr>
              <a:t> u </a:t>
            </a:r>
            <a:r>
              <a:rPr lang="en-US" sz="1800">
                <a:solidFill>
                  <a:srgbClr val="008080"/>
                </a:solidFill>
                <a:latin typeface="Consolas" panose="020B0609020204030204" pitchFamily="49" charset="0"/>
              </a:rPr>
              <a:t>+</a:t>
            </a:r>
            <a:r>
              <a:rPr lang="en-US" sz="1800">
                <a:solidFill>
                  <a:srgbClr val="000000"/>
                </a:solidFill>
                <a:latin typeface="Consolas" panose="020B0609020204030204" pitchFamily="49" charset="0"/>
              </a:rPr>
              <a:t> v;</a:t>
            </a:r>
          </a:p>
          <a:p>
            <a:pPr marL="0" indent="0">
              <a:buNone/>
            </a:pPr>
            <a:r>
              <a:rPr lang="en-US" sz="1800">
                <a:solidFill>
                  <a:srgbClr val="000000"/>
                </a:solidFill>
                <a:latin typeface="Consolas" panose="020B0609020204030204" pitchFamily="49" charset="0"/>
              </a:rPr>
              <a:t>	s.insophuc();</a:t>
            </a:r>
          </a:p>
          <a:p>
            <a:pPr marL="0" indent="0">
              <a:buNone/>
            </a:pPr>
            <a:r>
              <a:rPr lang="en-US" sz="1800">
                <a:solidFill>
                  <a:srgbClr val="000000"/>
                </a:solidFill>
                <a:latin typeface="Consolas" panose="020B0609020204030204" pitchFamily="49" charset="0"/>
              </a:rPr>
              <a:t>	system(</a:t>
            </a:r>
            <a:r>
              <a:rPr lang="en-US" sz="1800">
                <a:solidFill>
                  <a:srgbClr val="A31515"/>
                </a:solidFill>
                <a:latin typeface="Consolas" panose="020B0609020204030204" pitchFamily="49" charset="0"/>
              </a:rPr>
              <a:t>"pause"</a:t>
            </a: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0;</a:t>
            </a:r>
          </a:p>
          <a:p>
            <a:pPr marL="0" indent="0">
              <a:buNone/>
            </a:pPr>
            <a:r>
              <a:rPr lang="en-US" sz="1800">
                <a:solidFill>
                  <a:srgbClr val="000000"/>
                </a:solidFill>
                <a:latin typeface="Consolas" panose="020B0609020204030204" pitchFamily="49" charset="0"/>
              </a:rPr>
              <a:t>}</a:t>
            </a:r>
            <a:endParaRPr lang="en-US" sz="1800" b="0">
              <a:latin typeface="Arial" pitchFamily="34" charset="0"/>
              <a:cs typeface="Arial" pitchFamily="34" charset="0"/>
            </a:endParaRPr>
          </a:p>
        </p:txBody>
      </p:sp>
    </p:spTree>
    <p:extLst>
      <p:ext uri="{BB962C8B-B14F-4D97-AF65-F5344CB8AC3E}">
        <p14:creationId xmlns:p14="http://schemas.microsoft.com/office/powerpoint/2010/main" val="16432035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89</a:t>
            </a:fld>
            <a:endParaRPr lang="en-US"/>
          </a:p>
        </p:txBody>
      </p:sp>
      <p:sp>
        <p:nvSpPr>
          <p:cNvPr id="9" name="Title 1">
            <a:extLst>
              <a:ext uri="{FF2B5EF4-FFF2-40B4-BE49-F238E27FC236}">
                <a16:creationId xmlns:a16="http://schemas.microsoft.com/office/drawing/2014/main" id="{FFF1A954-38AC-40F7-B658-503CFA81E967}"/>
              </a:ext>
            </a:extLst>
          </p:cNvPr>
          <p:cNvSpPr>
            <a:spLocks noGrp="1"/>
          </p:cNvSpPr>
          <p:nvPr>
            <p:ph type="title"/>
          </p:nvPr>
        </p:nvSpPr>
        <p:spPr>
          <a:xfrm>
            <a:off x="0" y="-12031"/>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 Hàm bạn, Lớp bạn </a:t>
            </a:r>
          </a:p>
        </p:txBody>
      </p:sp>
      <p:sp>
        <p:nvSpPr>
          <p:cNvPr id="10" name="Content Placeholder 2">
            <a:extLst>
              <a:ext uri="{FF2B5EF4-FFF2-40B4-BE49-F238E27FC236}">
                <a16:creationId xmlns:a16="http://schemas.microsoft.com/office/drawing/2014/main" id="{1A3A0A5F-7C92-4C58-8520-28E493A97145}"/>
              </a:ext>
            </a:extLst>
          </p:cNvPr>
          <p:cNvSpPr>
            <a:spLocks noGrp="1"/>
          </p:cNvSpPr>
          <p:nvPr>
            <p:ph idx="1"/>
          </p:nvPr>
        </p:nvSpPr>
        <p:spPr>
          <a:xfrm>
            <a:off x="304800" y="1600200"/>
            <a:ext cx="8458200" cy="4953000"/>
          </a:xfrm>
        </p:spPr>
        <p:txBody>
          <a:bodyPr>
            <a:no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Bên ngoài lớp có thể truy xuất đến các thành phần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của lớp bằng cách thêm vào từ khóa </a:t>
            </a: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trước tên hàm hoặc tên lớp như sau:</a:t>
            </a:r>
          </a:p>
          <a:p>
            <a:pPr algn="just">
              <a:lnSpc>
                <a:spcPct val="130000"/>
              </a:lnSpc>
              <a:spcBef>
                <a:spcPts val="300"/>
              </a:spcBef>
              <a:spcAft>
                <a:spcPts val="300"/>
              </a:spcAft>
              <a:buFont typeface="Wingdings" panose="05000000000000000000" pitchFamily="2" charset="2"/>
              <a:buChar char="§"/>
            </a:pPr>
            <a:r>
              <a:rPr lang="en-US" sz="2800" b="1">
                <a:latin typeface="Arial" pitchFamily="34" charset="0"/>
                <a:cs typeface="Arial" pitchFamily="34" charset="0"/>
              </a:rPr>
              <a:t>Hàm bạn của lớp:</a:t>
            </a:r>
          </a:p>
          <a:p>
            <a:pPr marL="0" indent="914400" algn="just">
              <a:lnSpc>
                <a:spcPct val="130000"/>
              </a:lnSpc>
              <a:spcBef>
                <a:spcPts val="300"/>
              </a:spcBef>
              <a:spcAft>
                <a:spcPts val="300"/>
              </a:spcAft>
              <a:buNone/>
            </a:pP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Kiểu_trả_về </a:t>
            </a:r>
            <a:r>
              <a:rPr lang="en-US" sz="2800" b="1">
                <a:latin typeface="Arial" pitchFamily="34" charset="0"/>
                <a:cs typeface="Arial" pitchFamily="34" charset="0"/>
              </a:rPr>
              <a:t>Tên_hàm</a:t>
            </a:r>
            <a:r>
              <a:rPr lang="en-US" sz="2800">
                <a:latin typeface="Arial" pitchFamily="34" charset="0"/>
                <a:cs typeface="Arial" pitchFamily="34" charset="0"/>
              </a:rPr>
              <a:t>(ds đối) </a:t>
            </a:r>
          </a:p>
          <a:p>
            <a:pPr algn="just">
              <a:lnSpc>
                <a:spcPct val="130000"/>
              </a:lnSpc>
              <a:spcBef>
                <a:spcPts val="300"/>
              </a:spcBef>
              <a:spcAft>
                <a:spcPts val="300"/>
              </a:spcAft>
              <a:buFont typeface="Wingdings" panose="05000000000000000000" pitchFamily="2" charset="2"/>
              <a:buChar char="§"/>
            </a:pPr>
            <a:r>
              <a:rPr lang="en-US" sz="2800" b="1">
                <a:latin typeface="Arial" pitchFamily="34" charset="0"/>
                <a:cs typeface="Arial" pitchFamily="34" charset="0"/>
              </a:rPr>
              <a:t>Lớp bạn: </a:t>
            </a:r>
          </a:p>
          <a:p>
            <a:pPr marL="0" indent="914400" algn="just">
              <a:lnSpc>
                <a:spcPct val="130000"/>
              </a:lnSpc>
              <a:spcBef>
                <a:spcPts val="300"/>
              </a:spcBef>
              <a:spcAft>
                <a:spcPts val="300"/>
              </a:spcAft>
              <a:buNone/>
            </a:pP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a:t>
            </a:r>
            <a:r>
              <a:rPr lang="en-US" sz="2800">
                <a:solidFill>
                  <a:srgbClr val="0070C0"/>
                </a:solidFill>
                <a:latin typeface="Arial" pitchFamily="34" charset="0"/>
                <a:cs typeface="Arial" pitchFamily="34" charset="0"/>
              </a:rPr>
              <a:t>class</a:t>
            </a:r>
            <a:r>
              <a:rPr lang="en-US" sz="2800">
                <a:latin typeface="Arial" pitchFamily="34" charset="0"/>
                <a:cs typeface="Arial" pitchFamily="34" charset="0"/>
              </a:rPr>
              <a:t> </a:t>
            </a:r>
            <a:r>
              <a:rPr lang="en-US" sz="2800" b="1">
                <a:latin typeface="Arial" pitchFamily="34" charset="0"/>
                <a:cs typeface="Arial" pitchFamily="34" charset="0"/>
              </a:rPr>
              <a:t>Tên_lớp</a:t>
            </a:r>
            <a:r>
              <a:rPr lang="en-US" sz="280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345232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a:t>
            </a:r>
          </a:p>
        </p:txBody>
      </p:sp>
      <p:sp>
        <p:nvSpPr>
          <p:cNvPr id="3" name="Content Placeholder 2"/>
          <p:cNvSpPr>
            <a:spLocks noGrp="1"/>
          </p:cNvSpPr>
          <p:nvPr>
            <p:ph idx="1"/>
          </p:nvPr>
        </p:nvSpPr>
        <p:spPr>
          <a:xfrm>
            <a:off x="457200" y="1447800"/>
            <a:ext cx="8382000" cy="5105400"/>
          </a:xfrm>
        </p:spPr>
        <p:txBody>
          <a:bodyPr>
            <a:noAutofit/>
          </a:bodyPr>
          <a:lstStyle/>
          <a:p>
            <a:pPr marL="457200" indent="-457200" algn="just">
              <a:lnSpc>
                <a:spcPct val="130000"/>
              </a:lnSpc>
              <a:spcBef>
                <a:spcPts val="300"/>
              </a:spcBef>
              <a:spcAft>
                <a:spcPts val="300"/>
              </a:spcAft>
              <a:buFont typeface="Wingdings" pitchFamily="2" charset="2"/>
              <a:buChar char="v"/>
            </a:pPr>
            <a:r>
              <a:rPr lang="vi-VN" sz="2600" b="1">
                <a:solidFill>
                  <a:srgbClr val="0000FF"/>
                </a:solidFill>
                <a:latin typeface="Arial" pitchFamily="34" charset="0"/>
                <a:cs typeface="Arial" pitchFamily="34" charset="0"/>
              </a:rPr>
              <a:t>Thuộc tính:</a:t>
            </a:r>
            <a:r>
              <a:rPr lang="en-US" sz="2600" b="1">
                <a:solidFill>
                  <a:schemeClr val="tx1">
                    <a:lumMod val="95000"/>
                    <a:lumOff val="5000"/>
                  </a:schemeClr>
                </a:solidFill>
                <a:latin typeface="Arial" pitchFamily="34" charset="0"/>
                <a:cs typeface="Arial" pitchFamily="34" charset="0"/>
              </a:rPr>
              <a:t> </a:t>
            </a:r>
            <a:endParaRPr lang="en-US" sz="2600">
              <a:latin typeface="Arial" pitchFamily="34" charset="0"/>
              <a:cs typeface="Arial" pitchFamily="34" charset="0"/>
            </a:endParaRPr>
          </a:p>
          <a:p>
            <a:pPr marL="803275" indent="-346075" algn="just">
              <a:lnSpc>
                <a:spcPct val="130000"/>
              </a:lnSpc>
              <a:spcBef>
                <a:spcPts val="300"/>
              </a:spcBef>
              <a:spcAft>
                <a:spcPts val="300"/>
              </a:spcAft>
            </a:pPr>
            <a:r>
              <a:rPr lang="en-US" sz="2600">
                <a:latin typeface="Arial" pitchFamily="34" charset="0"/>
                <a:cs typeface="Arial" pitchFamily="34" charset="0"/>
              </a:rPr>
              <a:t>Thuộc tính của lớp có thể là các </a:t>
            </a:r>
            <a:r>
              <a:rPr lang="en-US" sz="2600" b="1">
                <a:latin typeface="Arial" pitchFamily="34" charset="0"/>
                <a:cs typeface="Arial" pitchFamily="34" charset="0"/>
              </a:rPr>
              <a:t>biến, mảng, con trỏ </a:t>
            </a:r>
            <a:r>
              <a:rPr lang="en-US" sz="2600">
                <a:latin typeface="Arial" pitchFamily="34" charset="0"/>
                <a:cs typeface="Arial" pitchFamily="34" charset="0"/>
              </a:rPr>
              <a:t>có </a:t>
            </a:r>
            <a:r>
              <a:rPr lang="en-US" sz="2600">
                <a:solidFill>
                  <a:srgbClr val="FF0000"/>
                </a:solidFill>
                <a:latin typeface="Arial" pitchFamily="34" charset="0"/>
                <a:cs typeface="Arial" pitchFamily="34" charset="0"/>
              </a:rPr>
              <a:t>kiểu chuẩn/kiểu tự định nghĩa.</a:t>
            </a:r>
          </a:p>
          <a:p>
            <a:pPr marL="803275" indent="-346075" algn="just">
              <a:lnSpc>
                <a:spcPct val="130000"/>
              </a:lnSpc>
              <a:spcBef>
                <a:spcPts val="300"/>
              </a:spcBef>
              <a:spcAft>
                <a:spcPts val="300"/>
              </a:spcAft>
            </a:pPr>
            <a:r>
              <a:rPr lang="en-US" sz="2600">
                <a:latin typeface="Arial" pitchFamily="34" charset="0"/>
                <a:cs typeface="Arial" pitchFamily="34" charset="0"/>
              </a:rPr>
              <a:t>Thuộc tính của lớp </a:t>
            </a:r>
            <a:r>
              <a:rPr lang="en-US" sz="2600" b="1">
                <a:solidFill>
                  <a:srgbClr val="FF0000"/>
                </a:solidFill>
                <a:latin typeface="Arial" pitchFamily="34" charset="0"/>
                <a:cs typeface="Arial" pitchFamily="34" charset="0"/>
              </a:rPr>
              <a:t>không thể có kiểu của chính lớp đó</a:t>
            </a:r>
            <a:r>
              <a:rPr lang="en-US" sz="2600" b="1">
                <a:latin typeface="Arial" pitchFamily="34" charset="0"/>
                <a:cs typeface="Arial" pitchFamily="34" charset="0"/>
              </a:rPr>
              <a:t> </a:t>
            </a:r>
            <a:r>
              <a:rPr lang="en-US" sz="2600">
                <a:latin typeface="Arial" pitchFamily="34" charset="0"/>
                <a:cs typeface="Arial" pitchFamily="34" charset="0"/>
              </a:rPr>
              <a:t>nhưng </a:t>
            </a:r>
            <a:r>
              <a:rPr lang="en-US" sz="2600" u="sng">
                <a:solidFill>
                  <a:srgbClr val="FF0000"/>
                </a:solidFill>
                <a:latin typeface="Arial" pitchFamily="34" charset="0"/>
                <a:cs typeface="Arial" pitchFamily="34" charset="0"/>
              </a:rPr>
              <a:t>có thể là con trỏ kiểu lớp đó</a:t>
            </a:r>
            <a:r>
              <a:rPr lang="en-US" sz="2600">
                <a:solidFill>
                  <a:srgbClr val="FF0000"/>
                </a:solidFill>
                <a:latin typeface="Arial" pitchFamily="34" charset="0"/>
                <a:cs typeface="Arial" pitchFamily="34" charset="0"/>
              </a:rPr>
              <a:t>.</a:t>
            </a:r>
          </a:p>
          <a:p>
            <a:pPr marL="457200" indent="346075" algn="just">
              <a:lnSpc>
                <a:spcPct val="130000"/>
              </a:lnSpc>
              <a:spcBef>
                <a:spcPts val="300"/>
              </a:spcBef>
              <a:spcAft>
                <a:spcPts val="300"/>
              </a:spcAft>
              <a:buNone/>
            </a:pPr>
            <a:r>
              <a:rPr lang="en-US" sz="2600" u="sng">
                <a:latin typeface="Arial" pitchFamily="34" charset="0"/>
                <a:cs typeface="Arial" pitchFamily="34" charset="0"/>
              </a:rPr>
              <a:t>Ví dụ:</a:t>
            </a: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class</a:t>
            </a:r>
            <a:r>
              <a:rPr lang="en-US" sz="2600">
                <a:latin typeface="Arial" pitchFamily="34" charset="0"/>
                <a:cs typeface="Arial" pitchFamily="34" charset="0"/>
              </a:rPr>
              <a:t> A{</a:t>
            </a:r>
          </a:p>
          <a:p>
            <a:pPr marL="457200" indent="346075" algn="just">
              <a:lnSpc>
                <a:spcPct val="130000"/>
              </a:lnSpc>
              <a:spcBef>
                <a:spcPts val="300"/>
              </a:spcBef>
              <a:spcAft>
                <a:spcPts val="300"/>
              </a:spcAft>
              <a:buNone/>
            </a:pPr>
            <a:r>
              <a:rPr lang="en-US" sz="2600">
                <a:latin typeface="Arial" pitchFamily="34" charset="0"/>
                <a:cs typeface="Arial" pitchFamily="34" charset="0"/>
              </a:rPr>
              <a:t>			A  x; </a:t>
            </a:r>
            <a:r>
              <a:rPr lang="en-US" sz="2600" b="1">
                <a:solidFill>
                  <a:srgbClr val="FF0000"/>
                </a:solidFill>
                <a:latin typeface="Arial" pitchFamily="34" charset="0"/>
                <a:cs typeface="Arial" pitchFamily="34" charset="0"/>
              </a:rPr>
              <a:t>//Không cho phép</a:t>
            </a:r>
          </a:p>
          <a:p>
            <a:pPr marL="457200" indent="346075" algn="just">
              <a:lnSpc>
                <a:spcPct val="130000"/>
              </a:lnSpc>
              <a:spcBef>
                <a:spcPts val="300"/>
              </a:spcBef>
              <a:spcAft>
                <a:spcPts val="300"/>
              </a:spcAft>
              <a:buNone/>
            </a:pPr>
            <a:r>
              <a:rPr lang="en-US" sz="2600">
                <a:latin typeface="Arial" pitchFamily="34" charset="0"/>
                <a:cs typeface="Arial" pitchFamily="34" charset="0"/>
              </a:rPr>
              <a:t>			A  *p; </a:t>
            </a:r>
            <a:r>
              <a:rPr lang="en-US" sz="2600">
                <a:solidFill>
                  <a:srgbClr val="FF0000"/>
                </a:solidFill>
                <a:latin typeface="Arial" pitchFamily="34" charset="0"/>
                <a:cs typeface="Arial" pitchFamily="34" charset="0"/>
              </a:rPr>
              <a:t>//Được phép </a:t>
            </a:r>
          </a:p>
          <a:p>
            <a:pPr marL="457200" indent="346075" algn="just">
              <a:lnSpc>
                <a:spcPct val="130000"/>
              </a:lnSpc>
              <a:spcBef>
                <a:spcPts val="300"/>
              </a:spcBef>
              <a:spcAft>
                <a:spcPts val="300"/>
              </a:spcAft>
              <a:buNone/>
            </a:pPr>
            <a:r>
              <a:rPr lang="en-US" sz="2600">
                <a:latin typeface="Arial" pitchFamily="34" charset="0"/>
                <a:cs typeface="Arial" pitchFamily="34" charset="0"/>
              </a:rPr>
              <a:t>};</a:t>
            </a:r>
          </a:p>
          <a:p>
            <a:pPr marL="457200" indent="346075" algn="just">
              <a:lnSpc>
                <a:spcPct val="130000"/>
              </a:lnSpc>
              <a:spcBef>
                <a:spcPts val="300"/>
              </a:spcBef>
              <a:spcAft>
                <a:spcPts val="300"/>
              </a:spcAft>
              <a:buNone/>
            </a:pPr>
            <a:endParaRPr lang="en-US" sz="2600">
              <a:latin typeface="Arial" pitchFamily="34" charset="0"/>
              <a:cs typeface="Arial" pitchFamily="34" charset="0"/>
            </a:endParaRPr>
          </a:p>
          <a:p>
            <a:pPr marL="803275" indent="-346075" algn="just">
              <a:lnSpc>
                <a:spcPct val="130000"/>
              </a:lnSpc>
              <a:spcBef>
                <a:spcPts val="300"/>
              </a:spcBef>
              <a:spcAft>
                <a:spcPts val="300"/>
              </a:spcAft>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865692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a:t>
            </a:r>
          </a:p>
        </p:txBody>
      </p:sp>
      <p:sp>
        <p:nvSpPr>
          <p:cNvPr id="3" name="Content Placeholder 2"/>
          <p:cNvSpPr>
            <a:spLocks noGrp="1"/>
          </p:cNvSpPr>
          <p:nvPr>
            <p:ph idx="1"/>
          </p:nvPr>
        </p:nvSpPr>
        <p:spPr>
          <a:xfrm>
            <a:off x="228600" y="1524000"/>
            <a:ext cx="8686800" cy="4876800"/>
          </a:xfrm>
        </p:spPr>
        <p:txBody>
          <a:bodyPr>
            <a:noAutofit/>
          </a:bodyPr>
          <a:lstStyle/>
          <a:p>
            <a:pPr marL="0" indent="0" algn="just">
              <a:lnSpc>
                <a:spcPct val="130000"/>
              </a:lnSpc>
              <a:spcBef>
                <a:spcPts val="300"/>
              </a:spcBef>
              <a:spcAft>
                <a:spcPts val="300"/>
              </a:spcAft>
              <a:buNone/>
            </a:pPr>
            <a:r>
              <a:rPr lang="en-US" sz="2200">
                <a:latin typeface="Arial" pitchFamily="34" charset="0"/>
                <a:cs typeface="Arial" pitchFamily="34" charset="0"/>
              </a:rPr>
              <a:t>Có 2 cách để trở thành </a:t>
            </a:r>
            <a:r>
              <a:rPr lang="en-US" sz="2200" b="1">
                <a:latin typeface="Arial" pitchFamily="34" charset="0"/>
                <a:cs typeface="Arial" pitchFamily="34" charset="0"/>
              </a:rPr>
              <a:t>hàm bạn </a:t>
            </a:r>
            <a:r>
              <a:rPr lang="en-US" sz="2200">
                <a:latin typeface="Arial" pitchFamily="34" charset="0"/>
                <a:cs typeface="Arial" pitchFamily="34" charset="0"/>
              </a:rPr>
              <a:t>của một lớp:</a:t>
            </a:r>
          </a:p>
          <a:p>
            <a:pPr marL="0" indent="0" algn="just">
              <a:lnSpc>
                <a:spcPct val="130000"/>
              </a:lnSpc>
              <a:spcBef>
                <a:spcPts val="300"/>
              </a:spcBef>
              <a:spcAft>
                <a:spcPts val="300"/>
              </a:spcAft>
              <a:buNone/>
            </a:pPr>
            <a:r>
              <a:rPr lang="en-US" sz="2200" b="1" u="sng">
                <a:latin typeface="Arial" pitchFamily="34" charset="0"/>
                <a:cs typeface="Arial" pitchFamily="34" charset="0"/>
              </a:rPr>
              <a:t>Cách 1: </a:t>
            </a:r>
          </a:p>
          <a:p>
            <a:pPr marL="457200" indent="0" algn="just">
              <a:lnSpc>
                <a:spcPct val="130000"/>
              </a:lnSpc>
              <a:spcBef>
                <a:spcPts val="300"/>
              </a:spcBef>
              <a:spcAft>
                <a:spcPts val="300"/>
              </a:spcAft>
              <a:buNone/>
            </a:pPr>
            <a:r>
              <a:rPr lang="en-US" sz="2200">
                <a:latin typeface="Arial" pitchFamily="34" charset="0"/>
                <a:cs typeface="Arial" pitchFamily="34" charset="0"/>
              </a:rPr>
              <a:t>+ Dùng từ khóa </a:t>
            </a:r>
            <a:r>
              <a:rPr lang="en-US" sz="2200">
                <a:solidFill>
                  <a:srgbClr val="0000FF"/>
                </a:solidFill>
                <a:latin typeface="Arial" pitchFamily="34" charset="0"/>
                <a:cs typeface="Arial" pitchFamily="34" charset="0"/>
              </a:rPr>
              <a:t>friend</a:t>
            </a:r>
            <a:r>
              <a:rPr lang="en-US" sz="2200">
                <a:latin typeface="Arial" pitchFamily="34" charset="0"/>
                <a:cs typeface="Arial" pitchFamily="34" charset="0"/>
              </a:rPr>
              <a:t> để khai báo hàm trong định nghĩa của lớp;</a:t>
            </a:r>
          </a:p>
          <a:p>
            <a:pPr marL="457200" indent="0" algn="just">
              <a:lnSpc>
                <a:spcPct val="130000"/>
              </a:lnSpc>
              <a:spcBef>
                <a:spcPts val="300"/>
              </a:spcBef>
              <a:spcAft>
                <a:spcPts val="300"/>
              </a:spcAft>
              <a:buNone/>
            </a:pPr>
            <a:r>
              <a:rPr lang="en-US" sz="2200">
                <a:latin typeface="Arial" pitchFamily="34" charset="0"/>
                <a:cs typeface="Arial" pitchFamily="34" charset="0"/>
              </a:rPr>
              <a:t>+ Cài đặt hàm bên ngoài định nghĩa lớp.</a:t>
            </a:r>
          </a:p>
          <a:p>
            <a:pPr marL="457200" indent="0" algn="just">
              <a:lnSpc>
                <a:spcPct val="130000"/>
              </a:lnSpc>
              <a:spcBef>
                <a:spcPts val="300"/>
              </a:spcBef>
              <a:spcAft>
                <a:spcPts val="300"/>
              </a:spcAft>
              <a:buNone/>
            </a:pPr>
            <a:r>
              <a:rPr lang="en-US" sz="2200">
                <a:solidFill>
                  <a:srgbClr val="FF0000"/>
                </a:solidFill>
                <a:latin typeface="Arial" pitchFamily="34" charset="0"/>
                <a:cs typeface="Arial" pitchFamily="34" charset="0"/>
              </a:rPr>
              <a:t>Lưu ý: hàm bạn </a:t>
            </a:r>
            <a:r>
              <a:rPr lang="en-US" sz="2200" u="sng">
                <a:solidFill>
                  <a:srgbClr val="FF0000"/>
                </a:solidFill>
                <a:latin typeface="Arial" pitchFamily="34" charset="0"/>
                <a:cs typeface="Arial" pitchFamily="34" charset="0"/>
              </a:rPr>
              <a:t>không phải là hàm thành phần</a:t>
            </a:r>
            <a:r>
              <a:rPr lang="en-US" sz="2200">
                <a:solidFill>
                  <a:srgbClr val="FF0000"/>
                </a:solidFill>
                <a:latin typeface="Arial" pitchFamily="34" charset="0"/>
                <a:cs typeface="Arial" pitchFamily="34" charset="0"/>
              </a:rPr>
              <a:t> của lớp.</a:t>
            </a:r>
          </a:p>
          <a:p>
            <a:pPr marL="0" indent="0" algn="just">
              <a:lnSpc>
                <a:spcPct val="130000"/>
              </a:lnSpc>
              <a:spcBef>
                <a:spcPts val="0"/>
              </a:spcBef>
              <a:buNone/>
            </a:pPr>
            <a:r>
              <a:rPr lang="en-US" sz="2200" b="1">
                <a:latin typeface="Arial" pitchFamily="34" charset="0"/>
                <a:cs typeface="Arial" pitchFamily="34" charset="0"/>
              </a:rPr>
              <a:t>Ví dụ: </a:t>
            </a:r>
            <a:r>
              <a:rPr lang="en-US" sz="2200">
                <a:latin typeface="Arial" pitchFamily="34" charset="0"/>
                <a:cs typeface="Arial" pitchFamily="34" charset="0"/>
              </a:rPr>
              <a:t>class A{</a:t>
            </a:r>
          </a:p>
          <a:p>
            <a:pPr marL="0" indent="0" algn="just">
              <a:lnSpc>
                <a:spcPct val="130000"/>
              </a:lnSpc>
              <a:spcBef>
                <a:spcPts val="0"/>
              </a:spcBef>
              <a:buNone/>
            </a:pPr>
            <a:r>
              <a:rPr lang="en-US" sz="2200">
                <a:latin typeface="Arial" pitchFamily="34" charset="0"/>
                <a:cs typeface="Arial" pitchFamily="34" charset="0"/>
              </a:rPr>
              <a:t>		public:</a:t>
            </a:r>
          </a:p>
          <a:p>
            <a:pPr marL="0" indent="0" algn="just">
              <a:lnSpc>
                <a:spcPct val="130000"/>
              </a:lnSpc>
              <a:spcBef>
                <a:spcPts val="0"/>
              </a:spcBef>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friend</a:t>
            </a:r>
            <a:r>
              <a:rPr lang="en-US" sz="2200">
                <a:latin typeface="Arial" pitchFamily="34" charset="0"/>
                <a:cs typeface="Arial" pitchFamily="34" charset="0"/>
              </a:rPr>
              <a:t> void f();</a:t>
            </a:r>
          </a:p>
          <a:p>
            <a:pPr marL="0" indent="0" algn="just">
              <a:lnSpc>
                <a:spcPct val="130000"/>
              </a:lnSpc>
              <a:spcBef>
                <a:spcPts val="0"/>
              </a:spcBef>
              <a:buNone/>
            </a:pPr>
            <a:r>
              <a:rPr lang="en-US" sz="2200">
                <a:latin typeface="Arial" pitchFamily="34" charset="0"/>
                <a:cs typeface="Arial" pitchFamily="34" charset="0"/>
              </a:rPr>
              <a:t>	}; //end of class</a:t>
            </a:r>
          </a:p>
          <a:p>
            <a:pPr marL="0" indent="0" algn="just">
              <a:lnSpc>
                <a:spcPct val="130000"/>
              </a:lnSpc>
              <a:spcBef>
                <a:spcPts val="0"/>
              </a:spcBef>
              <a:buNone/>
            </a:pPr>
            <a:r>
              <a:rPr lang="en-US" sz="2200">
                <a:latin typeface="Arial" pitchFamily="34" charset="0"/>
                <a:cs typeface="Arial" pitchFamily="34" charset="0"/>
              </a:rPr>
              <a:t>	void f(){…}</a:t>
            </a:r>
          </a:p>
          <a:p>
            <a:pPr marL="0" indent="0" algn="just">
              <a:lnSpc>
                <a:spcPct val="130000"/>
              </a:lnSpc>
              <a:spcBef>
                <a:spcPts val="300"/>
              </a:spcBef>
              <a:spcAft>
                <a:spcPts val="300"/>
              </a:spcAft>
              <a:buNone/>
            </a:pPr>
            <a:r>
              <a:rPr lang="en-US" sz="22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90</a:t>
            </a:fld>
            <a:endParaRPr lang="en-US"/>
          </a:p>
        </p:txBody>
      </p:sp>
    </p:spTree>
    <p:extLst>
      <p:ext uri="{BB962C8B-B14F-4D97-AF65-F5344CB8AC3E}">
        <p14:creationId xmlns:p14="http://schemas.microsoft.com/office/powerpoint/2010/main" val="11018880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304800" y="1600200"/>
            <a:ext cx="8382000" cy="5105400"/>
          </a:xfrm>
        </p:spPr>
        <p:txBody>
          <a:bodyPr>
            <a:noAutofit/>
          </a:bodyPr>
          <a:lstStyle/>
          <a:p>
            <a:pPr marL="0" indent="0" algn="just">
              <a:lnSpc>
                <a:spcPct val="130000"/>
              </a:lnSpc>
              <a:spcBef>
                <a:spcPts val="300"/>
              </a:spcBef>
              <a:spcAft>
                <a:spcPts val="300"/>
              </a:spcAft>
              <a:buNone/>
            </a:pPr>
            <a:r>
              <a:rPr lang="en-US" sz="2400" b="1" u="sng">
                <a:latin typeface="Arial" pitchFamily="34" charset="0"/>
                <a:cs typeface="Arial" pitchFamily="34" charset="0"/>
              </a:rPr>
              <a:t>Cách 2: </a:t>
            </a:r>
          </a:p>
          <a:p>
            <a:pPr marL="457200" indent="0" algn="just">
              <a:lnSpc>
                <a:spcPct val="130000"/>
              </a:lnSpc>
              <a:spcBef>
                <a:spcPts val="300"/>
              </a:spcBef>
              <a:spcAft>
                <a:spcPts val="300"/>
              </a:spcAft>
              <a:buNone/>
            </a:pPr>
            <a:r>
              <a:rPr lang="en-US" sz="2400">
                <a:latin typeface="Arial" pitchFamily="34" charset="0"/>
                <a:cs typeface="Arial" pitchFamily="34" charset="0"/>
              </a:rPr>
              <a:t>+ Dùng từ khóa </a:t>
            </a:r>
            <a:r>
              <a:rPr lang="en-US" sz="2400">
                <a:solidFill>
                  <a:srgbClr val="0000FF"/>
                </a:solidFill>
                <a:latin typeface="Arial" pitchFamily="34" charset="0"/>
                <a:cs typeface="Arial" pitchFamily="34" charset="0"/>
              </a:rPr>
              <a:t>friend</a:t>
            </a:r>
            <a:r>
              <a:rPr lang="en-US" sz="2400">
                <a:latin typeface="Arial" pitchFamily="34" charset="0"/>
                <a:cs typeface="Arial" pitchFamily="34" charset="0"/>
              </a:rPr>
              <a:t> để xây dựng hàm trong định nghĩa của lớp. </a:t>
            </a:r>
          </a:p>
          <a:p>
            <a:pPr marL="457200" indent="0" algn="just">
              <a:lnSpc>
                <a:spcPct val="130000"/>
              </a:lnSpc>
              <a:spcBef>
                <a:spcPts val="300"/>
              </a:spcBef>
              <a:spcAft>
                <a:spcPts val="300"/>
              </a:spcAft>
              <a:buNone/>
            </a:pPr>
            <a:r>
              <a:rPr lang="en-US" sz="2400">
                <a:solidFill>
                  <a:srgbClr val="FF0000"/>
                </a:solidFill>
                <a:latin typeface="Arial" pitchFamily="34" charset="0"/>
                <a:cs typeface="Arial" pitchFamily="34" charset="0"/>
              </a:rPr>
              <a:t>Lưu ý: trong trường hợp này hàm bạn vẫn </a:t>
            </a:r>
            <a:r>
              <a:rPr lang="en-US" sz="2400" u="sng">
                <a:solidFill>
                  <a:srgbClr val="FF0000"/>
                </a:solidFill>
                <a:latin typeface="Arial" pitchFamily="34" charset="0"/>
                <a:cs typeface="Arial" pitchFamily="34" charset="0"/>
              </a:rPr>
              <a:t>không phải là hàm thành phần</a:t>
            </a:r>
            <a:r>
              <a:rPr lang="en-US" sz="2400">
                <a:solidFill>
                  <a:srgbClr val="FF0000"/>
                </a:solidFill>
                <a:latin typeface="Arial" pitchFamily="34" charset="0"/>
                <a:cs typeface="Arial" pitchFamily="34" charset="0"/>
              </a:rPr>
              <a:t> của lớp.</a:t>
            </a:r>
          </a:p>
          <a:p>
            <a:pPr marL="0" indent="0" algn="just">
              <a:lnSpc>
                <a:spcPct val="130000"/>
              </a:lnSpc>
              <a:spcBef>
                <a:spcPts val="0"/>
              </a:spcBef>
              <a:buNone/>
            </a:pPr>
            <a:r>
              <a:rPr lang="en-US" sz="2400" b="1">
                <a:latin typeface="Arial" pitchFamily="34" charset="0"/>
                <a:cs typeface="Arial" pitchFamily="34" charset="0"/>
              </a:rPr>
              <a:t>Ví dụ: </a:t>
            </a:r>
            <a:r>
              <a:rPr lang="en-US" sz="2400">
                <a:latin typeface="Arial" pitchFamily="34" charset="0"/>
                <a:cs typeface="Arial" pitchFamily="34" charset="0"/>
              </a:rPr>
              <a:t>class A{</a:t>
            </a:r>
          </a:p>
          <a:p>
            <a:pPr marL="0" indent="0" algn="just">
              <a:lnSpc>
                <a:spcPct val="130000"/>
              </a:lnSpc>
              <a:spcBef>
                <a:spcPts val="0"/>
              </a:spcBef>
              <a:buNone/>
            </a:pPr>
            <a:r>
              <a:rPr lang="en-US" sz="2400">
                <a:latin typeface="Arial" pitchFamily="34" charset="0"/>
                <a:cs typeface="Arial" pitchFamily="34" charset="0"/>
              </a:rPr>
              <a:t>		public:</a:t>
            </a:r>
          </a:p>
          <a:p>
            <a:pPr marL="0" indent="0" algn="just">
              <a:lnSpc>
                <a:spcPct val="130000"/>
              </a:lnSpc>
              <a:spcBef>
                <a:spcPts val="0"/>
              </a:spcBef>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friend</a:t>
            </a:r>
            <a:r>
              <a:rPr lang="en-US" sz="2400">
                <a:latin typeface="Arial" pitchFamily="34" charset="0"/>
                <a:cs typeface="Arial" pitchFamily="34" charset="0"/>
              </a:rPr>
              <a:t> void f(){…} </a:t>
            </a:r>
          </a:p>
          <a:p>
            <a:pPr marL="0" indent="0" algn="just">
              <a:lnSpc>
                <a:spcPct val="130000"/>
              </a:lnSpc>
              <a:spcBef>
                <a:spcPts val="0"/>
              </a:spcBef>
              <a:buNone/>
            </a:pPr>
            <a:r>
              <a:rPr lang="en-US" sz="2400">
                <a:latin typeface="Arial" pitchFamily="34" charset="0"/>
                <a:cs typeface="Arial" pitchFamily="34" charset="0"/>
              </a:rPr>
              <a:t>	}; //end of class</a:t>
            </a:r>
          </a:p>
          <a:p>
            <a:pPr marL="0" indent="0" algn="just">
              <a:lnSpc>
                <a:spcPct val="130000"/>
              </a:lnSpc>
              <a:spcBef>
                <a:spcPts val="300"/>
              </a:spcBef>
              <a:spcAft>
                <a:spcPts val="300"/>
              </a:spcAft>
              <a:buNone/>
            </a:pPr>
            <a:r>
              <a:rPr lang="en-US" sz="24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91</a:t>
            </a:fld>
            <a:endParaRPr lang="en-US"/>
          </a:p>
        </p:txBody>
      </p:sp>
    </p:spTree>
    <p:extLst>
      <p:ext uri="{BB962C8B-B14F-4D97-AF65-F5344CB8AC3E}">
        <p14:creationId xmlns:p14="http://schemas.microsoft.com/office/powerpoint/2010/main" val="4708050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304800" y="1447800"/>
            <a:ext cx="8382000" cy="5105400"/>
          </a:xfrm>
        </p:spPr>
        <p:txBody>
          <a:bodyPr>
            <a:noAutofit/>
          </a:bodyPr>
          <a:lstStyle/>
          <a:p>
            <a:pPr marL="0" indent="0" algn="just">
              <a:lnSpc>
                <a:spcPct val="130000"/>
              </a:lnSpc>
              <a:spcBef>
                <a:spcPts val="0"/>
              </a:spcBef>
              <a:buNone/>
            </a:pPr>
            <a:r>
              <a:rPr lang="en-US" sz="2000" b="1">
                <a:latin typeface="Arial" pitchFamily="34" charset="0"/>
                <a:cs typeface="Arial" pitchFamily="34" charset="0"/>
              </a:rPr>
              <a:t>Tính chất của hàm bạn:</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Hàm bạn của một lớp có thể truy nhập tới </a:t>
            </a:r>
            <a:r>
              <a:rPr lang="en-US" sz="2000" u="sng">
                <a:latin typeface="Arial" pitchFamily="34" charset="0"/>
                <a:cs typeface="Arial" pitchFamily="34" charset="0"/>
              </a:rPr>
              <a:t>các thuộc tính</a:t>
            </a:r>
            <a:r>
              <a:rPr lang="en-US" sz="2000" b="1" u="sng">
                <a:latin typeface="Arial" pitchFamily="34" charset="0"/>
                <a:cs typeface="Arial" pitchFamily="34" charset="0"/>
              </a:rPr>
              <a:t> private </a:t>
            </a:r>
            <a:r>
              <a:rPr lang="en-US" sz="2000" u="sng">
                <a:latin typeface="Arial" pitchFamily="34" charset="0"/>
                <a:cs typeface="Arial" pitchFamily="34" charset="0"/>
              </a:rPr>
              <a:t>của </a:t>
            </a:r>
            <a:r>
              <a:rPr lang="en-US" sz="2000" b="1" u="sng">
                <a:latin typeface="Arial" pitchFamily="34" charset="0"/>
                <a:cs typeface="Arial" pitchFamily="34" charset="0"/>
              </a:rPr>
              <a:t>đối tượng thuộc lớp</a:t>
            </a:r>
            <a:r>
              <a:rPr lang="en-US" sz="2000">
                <a:latin typeface="Arial" pitchFamily="34" charset="0"/>
                <a:cs typeface="Arial" pitchFamily="34" charset="0"/>
              </a:rPr>
              <a:t>. </a:t>
            </a:r>
            <a:r>
              <a:rPr lang="en-US" sz="2000">
                <a:solidFill>
                  <a:srgbClr val="FF0000"/>
                </a:solidFill>
                <a:latin typeface="Arial" pitchFamily="34" charset="0"/>
                <a:cs typeface="Arial" pitchFamily="34" charset="0"/>
              </a:rPr>
              <a:t>Lưu ý là hàm không thuộc lớp và không phải là hàm bạn của lớp thì không làm được việc này.</a:t>
            </a:r>
          </a:p>
          <a:p>
            <a:pPr marL="463550" indent="-463550" algn="just">
              <a:lnSpc>
                <a:spcPct val="130000"/>
              </a:lnSpc>
              <a:spcBef>
                <a:spcPts val="0"/>
              </a:spcBef>
              <a:buFont typeface="Wingdings" pitchFamily="2" charset="2"/>
              <a:buChar char="v"/>
            </a:pPr>
            <a:r>
              <a:rPr lang="en-US" sz="2000" b="1">
                <a:latin typeface="Arial" pitchFamily="34" charset="0"/>
                <a:cs typeface="Arial" pitchFamily="34" charset="0"/>
              </a:rPr>
              <a:t>Một hàm f có thể là bạn của nhiều lớp. </a:t>
            </a:r>
            <a:r>
              <a:rPr lang="en-US" sz="2000">
                <a:latin typeface="Arial" pitchFamily="34" charset="0"/>
                <a:cs typeface="Arial" pitchFamily="34" charset="0"/>
              </a:rPr>
              <a:t>Khi đó:</a:t>
            </a:r>
          </a:p>
          <a:p>
            <a:pPr marL="463550" indent="0" algn="just">
              <a:lnSpc>
                <a:spcPct val="130000"/>
              </a:lnSpc>
              <a:spcBef>
                <a:spcPts val="0"/>
              </a:spcBef>
              <a:buNone/>
            </a:pPr>
            <a:r>
              <a:rPr lang="en-US" sz="2000">
                <a:latin typeface="Arial" pitchFamily="34" charset="0"/>
                <a:cs typeface="Arial" pitchFamily="34" charset="0"/>
              </a:rPr>
              <a:t>+ </a:t>
            </a:r>
            <a:r>
              <a:rPr lang="en-US" sz="2000" u="sng">
                <a:latin typeface="Arial" pitchFamily="34" charset="0"/>
                <a:cs typeface="Arial" pitchFamily="34" charset="0"/>
              </a:rPr>
              <a:t>Khai báo </a:t>
            </a:r>
            <a:r>
              <a:rPr lang="en-US" sz="2000" b="1" u="sng">
                <a:latin typeface="Arial" pitchFamily="34" charset="0"/>
                <a:cs typeface="Arial" pitchFamily="34" charset="0"/>
              </a:rPr>
              <a:t>f </a:t>
            </a:r>
            <a:r>
              <a:rPr lang="en-US" sz="2000" u="sng">
                <a:latin typeface="Arial" pitchFamily="34" charset="0"/>
                <a:cs typeface="Arial" pitchFamily="34" charset="0"/>
              </a:rPr>
              <a:t>trong thân tất cả các class</a:t>
            </a:r>
            <a:r>
              <a:rPr lang="en-US" sz="2000">
                <a:latin typeface="Arial" pitchFamily="34" charset="0"/>
                <a:cs typeface="Arial" pitchFamily="34" charset="0"/>
              </a:rPr>
              <a:t> mà nó là bạn:</a:t>
            </a:r>
          </a:p>
          <a:p>
            <a:pPr marL="463550" indent="0" algn="just">
              <a:lnSpc>
                <a:spcPct val="130000"/>
              </a:lnSpc>
              <a:spcBef>
                <a:spcPts val="0"/>
              </a:spcBef>
              <a:buNone/>
            </a:pPr>
            <a:r>
              <a:rPr lang="en-US" sz="2000">
                <a:solidFill>
                  <a:srgbClr val="0000FF"/>
                </a:solidFill>
                <a:latin typeface="Arial" pitchFamily="34" charset="0"/>
                <a:cs typeface="Arial" pitchFamily="34" charset="0"/>
              </a:rPr>
              <a:t>	friend</a:t>
            </a:r>
            <a:r>
              <a:rPr lang="en-US" sz="2000">
                <a:latin typeface="Arial" pitchFamily="34" charset="0"/>
                <a:cs typeface="Arial" pitchFamily="34" charset="0"/>
              </a:rPr>
              <a:t> Kiểu_trả_về </a:t>
            </a:r>
            <a:r>
              <a:rPr lang="en-US" sz="2000" b="1">
                <a:latin typeface="Arial" pitchFamily="34" charset="0"/>
                <a:cs typeface="Arial" pitchFamily="34" charset="0"/>
              </a:rPr>
              <a:t>f</a:t>
            </a:r>
            <a:r>
              <a:rPr lang="en-US" sz="2000">
                <a:latin typeface="Arial" pitchFamily="34" charset="0"/>
                <a:cs typeface="Arial" pitchFamily="34" charset="0"/>
              </a:rPr>
              <a:t>(ds đối);</a:t>
            </a:r>
          </a:p>
          <a:p>
            <a:pPr marL="463550" indent="0" algn="just">
              <a:lnSpc>
                <a:spcPct val="130000"/>
              </a:lnSpc>
              <a:spcBef>
                <a:spcPts val="0"/>
              </a:spcBef>
              <a:buNone/>
            </a:pPr>
            <a:r>
              <a:rPr lang="en-US" sz="2000">
                <a:latin typeface="Arial" pitchFamily="34" charset="0"/>
                <a:cs typeface="Arial" pitchFamily="34" charset="0"/>
              </a:rPr>
              <a:t>+ </a:t>
            </a:r>
            <a:r>
              <a:rPr lang="en-US" sz="2000" u="sng">
                <a:latin typeface="Arial" pitchFamily="34" charset="0"/>
                <a:cs typeface="Arial" pitchFamily="34" charset="0"/>
              </a:rPr>
              <a:t>Cài đặt </a:t>
            </a:r>
            <a:r>
              <a:rPr lang="en-US" sz="2000" b="1" u="sng">
                <a:latin typeface="Arial" pitchFamily="34" charset="0"/>
                <a:cs typeface="Arial" pitchFamily="34" charset="0"/>
              </a:rPr>
              <a:t>f </a:t>
            </a:r>
            <a:r>
              <a:rPr lang="en-US" sz="2000" u="sng">
                <a:latin typeface="Arial" pitchFamily="34" charset="0"/>
                <a:cs typeface="Arial" pitchFamily="34" charset="0"/>
              </a:rPr>
              <a:t>bên ngoài tất cả các class này</a:t>
            </a:r>
            <a:r>
              <a:rPr lang="en-US" sz="2000">
                <a:latin typeface="Arial" pitchFamily="34" charset="0"/>
                <a:cs typeface="Arial" pitchFamily="34" charset="0"/>
              </a:rPr>
              <a:t>: </a:t>
            </a:r>
          </a:p>
          <a:p>
            <a:pPr marL="463550" indent="0" algn="just">
              <a:lnSpc>
                <a:spcPct val="130000"/>
              </a:lnSpc>
              <a:spcBef>
                <a:spcPts val="0"/>
              </a:spcBef>
              <a:buNone/>
            </a:pPr>
            <a:r>
              <a:rPr lang="en-US" sz="2000">
                <a:latin typeface="Arial" pitchFamily="34" charset="0"/>
                <a:cs typeface="Arial" pitchFamily="34" charset="0"/>
              </a:rPr>
              <a:t>	Kiểu_trả_về </a:t>
            </a:r>
            <a:r>
              <a:rPr lang="en-US" sz="2000" b="1">
                <a:latin typeface="Arial" pitchFamily="34" charset="0"/>
                <a:cs typeface="Arial" pitchFamily="34" charset="0"/>
              </a:rPr>
              <a:t>f</a:t>
            </a:r>
            <a:r>
              <a:rPr lang="en-US" sz="2000">
                <a:latin typeface="Arial" pitchFamily="34" charset="0"/>
                <a:cs typeface="Arial" pitchFamily="34" charset="0"/>
              </a:rPr>
              <a:t>(ds đối){…}</a:t>
            </a:r>
          </a:p>
          <a:p>
            <a:pPr marL="463550" indent="0" algn="just">
              <a:lnSpc>
                <a:spcPct val="130000"/>
              </a:lnSpc>
              <a:spcBef>
                <a:spcPts val="0"/>
              </a:spcBef>
              <a:buNone/>
            </a:pPr>
            <a:r>
              <a:rPr lang="en-US" sz="2000" b="1">
                <a:latin typeface="Arial" pitchFamily="34" charset="0"/>
                <a:cs typeface="Arial" pitchFamily="34" charset="0"/>
              </a:rPr>
              <a:t>Ví dụ:</a:t>
            </a:r>
            <a:r>
              <a:rPr lang="en-US" sz="2000">
                <a:latin typeface="Arial" pitchFamily="34" charset="0"/>
                <a:cs typeface="Arial" pitchFamily="34" charset="0"/>
              </a:rPr>
              <a:t> class A{</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latin typeface="Arial" pitchFamily="34" charset="0"/>
                <a:cs typeface="Arial" pitchFamily="34" charset="0"/>
              </a:rPr>
              <a:t>class B{</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latin typeface="Arial" pitchFamily="34" charset="0"/>
                <a:cs typeface="Arial" pitchFamily="34" charset="0"/>
              </a:rPr>
              <a:t>class C{</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92</a:t>
            </a:fld>
            <a:endParaRPr lang="en-US"/>
          </a:p>
        </p:txBody>
      </p:sp>
    </p:spTree>
    <p:extLst>
      <p:ext uri="{BB962C8B-B14F-4D97-AF65-F5344CB8AC3E}">
        <p14:creationId xmlns:p14="http://schemas.microsoft.com/office/powerpoint/2010/main" val="25846465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225631" y="1524000"/>
            <a:ext cx="8534400" cy="5105400"/>
          </a:xfrm>
        </p:spPr>
        <p:txBody>
          <a:bodyPr>
            <a:noAutofit/>
          </a:bodyPr>
          <a:lstStyle/>
          <a:p>
            <a:pPr marL="0" indent="0" algn="just">
              <a:lnSpc>
                <a:spcPct val="130000"/>
              </a:lnSpc>
              <a:spcBef>
                <a:spcPts val="0"/>
              </a:spcBef>
              <a:buNone/>
            </a:pPr>
            <a:r>
              <a:rPr lang="en-US" sz="2000" b="1">
                <a:latin typeface="Arial" pitchFamily="34" charset="0"/>
                <a:cs typeface="Arial" pitchFamily="34" charset="0"/>
              </a:rPr>
              <a:t>Lời gọi hàm bạn:</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Hàm thành phần của lớp có một đối ẩn -&gt; lời gọi hàm thành phần của lớp </a:t>
            </a:r>
            <a:r>
              <a:rPr lang="en-US" sz="2000" u="sng">
                <a:latin typeface="Arial" pitchFamily="34" charset="0"/>
                <a:cs typeface="Arial" pitchFamily="34" charset="0"/>
              </a:rPr>
              <a:t>phải gắn với một 1 tượng nào đó</a:t>
            </a:r>
            <a:r>
              <a:rPr lang="en-US" sz="2000">
                <a:latin typeface="Arial" pitchFamily="34" charset="0"/>
                <a:cs typeface="Arial" pitchFamily="34" charset="0"/>
              </a:rPr>
              <a:t>, </a:t>
            </a:r>
            <a:r>
              <a:rPr lang="en-US" sz="2000">
                <a:solidFill>
                  <a:srgbClr val="FF0000"/>
                </a:solidFill>
                <a:latin typeface="Arial" pitchFamily="34" charset="0"/>
                <a:cs typeface="Arial" pitchFamily="34" charset="0"/>
              </a:rPr>
              <a:t>khi đó địa chỉ của đối tượng này được truyền cho con trỏ this.</a:t>
            </a:r>
          </a:p>
          <a:p>
            <a:pPr marL="0" indent="463550" algn="just">
              <a:lnSpc>
                <a:spcPct val="130000"/>
              </a:lnSpc>
              <a:spcBef>
                <a:spcPts val="0"/>
              </a:spcBef>
              <a:buNone/>
            </a:pPr>
            <a:r>
              <a:rPr lang="en-US" sz="2000" b="1">
                <a:latin typeface="Arial" pitchFamily="34" charset="0"/>
                <a:cs typeface="Arial" pitchFamily="34" charset="0"/>
              </a:rPr>
              <a:t>Ví dụ: </a:t>
            </a:r>
            <a:r>
              <a:rPr lang="en-US" sz="2000">
                <a:latin typeface="Arial" pitchFamily="34" charset="0"/>
                <a:cs typeface="Arial" pitchFamily="34" charset="0"/>
              </a:rPr>
              <a:t>SP SP::cong(SP u2){…} //hàm thành phần của lớp</a:t>
            </a:r>
          </a:p>
          <a:p>
            <a:pPr marL="0" indent="1258888" algn="just">
              <a:lnSpc>
                <a:spcPct val="130000"/>
              </a:lnSpc>
              <a:spcBef>
                <a:spcPts val="0"/>
              </a:spcBef>
              <a:buNone/>
            </a:pPr>
            <a:r>
              <a:rPr lang="en-US" sz="2000">
                <a:latin typeface="Arial" pitchFamily="34" charset="0"/>
                <a:cs typeface="Arial" pitchFamily="34" charset="0"/>
              </a:rPr>
              <a:t>SP u,u1,u2;</a:t>
            </a:r>
          </a:p>
          <a:p>
            <a:pPr marL="0" indent="1258888" algn="just">
              <a:lnSpc>
                <a:spcPct val="130000"/>
              </a:lnSpc>
              <a:spcBef>
                <a:spcPts val="0"/>
              </a:spcBef>
              <a:buNone/>
            </a:pPr>
            <a:r>
              <a:rPr lang="en-US" sz="2000">
                <a:latin typeface="Arial" pitchFamily="34" charset="0"/>
                <a:cs typeface="Arial" pitchFamily="34" charset="0"/>
              </a:rPr>
              <a:t>u = u1.cong(u2);</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Lời gọi hàm bạn giống như lời gọi hàm thông thường, </a:t>
            </a:r>
            <a:r>
              <a:rPr lang="en-US" sz="2000" u="sng">
                <a:latin typeface="Arial" pitchFamily="34" charset="0"/>
                <a:cs typeface="Arial" pitchFamily="34" charset="0"/>
              </a:rPr>
              <a:t>không cần gắn với 1 đối tượng thuộc lớp</a:t>
            </a:r>
            <a:r>
              <a:rPr lang="en-US" sz="2000">
                <a:latin typeface="Arial" pitchFamily="34" charset="0"/>
                <a:cs typeface="Arial" pitchFamily="34" charset="0"/>
              </a:rPr>
              <a:t> (vì hàm bạn không phải là hàm thành phần của lớp).</a:t>
            </a:r>
          </a:p>
          <a:p>
            <a:pPr marL="0" indent="463550" algn="just">
              <a:lnSpc>
                <a:spcPct val="130000"/>
              </a:lnSpc>
              <a:spcBef>
                <a:spcPts val="0"/>
              </a:spcBef>
              <a:buNone/>
            </a:pPr>
            <a:r>
              <a:rPr lang="en-US" sz="2000" b="1">
                <a:latin typeface="Arial" pitchFamily="34" charset="0"/>
                <a:cs typeface="Arial" pitchFamily="34" charset="0"/>
              </a:rPr>
              <a:t>Ví dụ: </a:t>
            </a:r>
            <a:r>
              <a:rPr lang="en-US" sz="2000" b="1">
                <a:solidFill>
                  <a:srgbClr val="0000FF"/>
                </a:solidFill>
                <a:latin typeface="Arial" pitchFamily="34" charset="0"/>
                <a:cs typeface="Arial" pitchFamily="34" charset="0"/>
              </a:rPr>
              <a:t>friend</a:t>
            </a:r>
            <a:r>
              <a:rPr lang="en-US" sz="2000" b="1">
                <a:latin typeface="Arial" pitchFamily="34" charset="0"/>
                <a:cs typeface="Arial" pitchFamily="34" charset="0"/>
              </a:rPr>
              <a:t> </a:t>
            </a:r>
            <a:r>
              <a:rPr lang="en-US" sz="2000">
                <a:latin typeface="Arial" pitchFamily="34" charset="0"/>
                <a:cs typeface="Arial" pitchFamily="34" charset="0"/>
              </a:rPr>
              <a:t>SP cong(SP u1, SP u2){…} //hàm bạn</a:t>
            </a:r>
          </a:p>
          <a:p>
            <a:pPr marL="0" indent="1258888" algn="just">
              <a:lnSpc>
                <a:spcPct val="130000"/>
              </a:lnSpc>
              <a:spcBef>
                <a:spcPts val="0"/>
              </a:spcBef>
              <a:buNone/>
            </a:pPr>
            <a:r>
              <a:rPr lang="en-US" sz="2000">
                <a:latin typeface="Arial" pitchFamily="34" charset="0"/>
                <a:cs typeface="Arial" pitchFamily="34" charset="0"/>
              </a:rPr>
              <a:t>u = cong(u1,u2);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93</a:t>
            </a:fld>
            <a:endParaRPr lang="en-US"/>
          </a:p>
        </p:txBody>
      </p:sp>
    </p:spTree>
    <p:extLst>
      <p:ext uri="{BB962C8B-B14F-4D97-AF65-F5344CB8AC3E}">
        <p14:creationId xmlns:p14="http://schemas.microsoft.com/office/powerpoint/2010/main" val="2068347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94</a:t>
            </a:fld>
            <a:endParaRPr lang="en-US"/>
          </a:p>
        </p:txBody>
      </p:sp>
      <p:sp>
        <p:nvSpPr>
          <p:cNvPr id="8" name="Rectangle 2"/>
          <p:cNvSpPr>
            <a:spLocks noChangeArrowheads="1"/>
          </p:cNvSpPr>
          <p:nvPr/>
        </p:nvSpPr>
        <p:spPr bwMode="auto">
          <a:xfrm>
            <a:off x="228600" y="1447800"/>
            <a:ext cx="85344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a:t>
            </a:r>
            <a:r>
              <a:rPr lang="en-US" sz="2400" b="0">
                <a:solidFill>
                  <a:srgbClr val="0000FF"/>
                </a:solidFill>
              </a:rPr>
              <a:t>char</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 </a:t>
            </a:r>
            <a:r>
              <a:rPr lang="en-US" sz="2400" b="0">
                <a:solidFill>
                  <a:srgbClr val="C00000"/>
                </a:solidFill>
              </a:rPr>
              <a:t>//khai báo hàm bạn của lớp</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 //end of class</a:t>
            </a:r>
          </a:p>
        </p:txBody>
      </p:sp>
    </p:spTree>
    <p:extLst>
      <p:ext uri="{BB962C8B-B14F-4D97-AF65-F5344CB8AC3E}">
        <p14:creationId xmlns:p14="http://schemas.microsoft.com/office/powerpoint/2010/main" val="16153716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95</a:t>
            </a:fld>
            <a:endParaRPr lang="en-US"/>
          </a:p>
        </p:txBody>
      </p:sp>
      <p:sp>
        <p:nvSpPr>
          <p:cNvPr id="8" name="Rectangle 2"/>
          <p:cNvSpPr>
            <a:spLocks noChangeArrowheads="1"/>
          </p:cNvSpPr>
          <p:nvPr/>
        </p:nvSpPr>
        <p:spPr bwMode="auto">
          <a:xfrm>
            <a:off x="416625" y="1676400"/>
            <a:ext cx="8305800" cy="4572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 </a:t>
            </a:r>
            <a:r>
              <a:rPr lang="en-US" sz="2400" b="0">
                <a:solidFill>
                  <a:srgbClr val="FF0000"/>
                </a:solidFill>
              </a:rPr>
              <a:t>//mảng đt toàn cục</a:t>
            </a: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r>
              <a:rPr lang="en-US" sz="2400" b="0">
                <a:solidFill>
                  <a:srgbClr val="C00000"/>
                </a:solidFill>
              </a:rPr>
              <a:t>//cài đặt hàm bạn bên ngoài lớp</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C00000"/>
                </a:solidFill>
              </a:rPr>
              <a:t>/*hàm bạn có thể truy xuất tới thuộc tính private của đối tượng thuộc lớp mà nó là bạn*/</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36530121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96</a:t>
            </a:fld>
            <a:endParaRPr lang="en-US"/>
          </a:p>
        </p:txBody>
      </p:sp>
      <p:sp>
        <p:nvSpPr>
          <p:cNvPr id="10" name="Content Placeholder 2">
            <a:extLst>
              <a:ext uri="{FF2B5EF4-FFF2-40B4-BE49-F238E27FC236}">
                <a16:creationId xmlns:a16="http://schemas.microsoft.com/office/drawing/2014/main" id="{672D9AC8-47D1-4762-88E3-9D7F7AB08D0F}"/>
              </a:ext>
            </a:extLst>
          </p:cNvPr>
          <p:cNvSpPr>
            <a:spLocks noGrp="1"/>
          </p:cNvSpPr>
          <p:nvPr>
            <p:ph idx="1"/>
          </p:nvPr>
        </p:nvSpPr>
        <p:spPr>
          <a:xfrm>
            <a:off x="304800" y="1524000"/>
            <a:ext cx="8382000" cy="48768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Giả sử có lớp </a:t>
            </a:r>
            <a:r>
              <a:rPr lang="en-US" sz="2400" b="1">
                <a:latin typeface="Arial" pitchFamily="34" charset="0"/>
                <a:cs typeface="Arial" pitchFamily="34" charset="0"/>
              </a:rPr>
              <a:t>Vector</a:t>
            </a:r>
            <a:r>
              <a:rPr lang="en-US" sz="2400">
                <a:latin typeface="Arial" pitchFamily="34" charset="0"/>
                <a:cs typeface="Arial" pitchFamily="34" charset="0"/>
              </a:rPr>
              <a:t> và lớp </a:t>
            </a:r>
            <a:r>
              <a:rPr lang="en-US" sz="2400" b="1">
                <a:latin typeface="Arial" pitchFamily="34" charset="0"/>
                <a:cs typeface="Arial" pitchFamily="34" charset="0"/>
              </a:rPr>
              <a:t>Matrix</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Hàm nhân 1 </a:t>
            </a:r>
            <a:r>
              <a:rPr lang="en-US" sz="2400" b="1">
                <a:latin typeface="Arial" pitchFamily="34" charset="0"/>
                <a:cs typeface="Arial" pitchFamily="34" charset="0"/>
              </a:rPr>
              <a:t>Vector</a:t>
            </a:r>
            <a:r>
              <a:rPr lang="en-US" sz="2400">
                <a:latin typeface="Arial" pitchFamily="34" charset="0"/>
                <a:cs typeface="Arial" pitchFamily="34" charset="0"/>
              </a:rPr>
              <a:t> với 1 </a:t>
            </a:r>
            <a:r>
              <a:rPr lang="en-US" sz="2400" b="1">
                <a:latin typeface="Arial" pitchFamily="34" charset="0"/>
                <a:cs typeface="Arial" pitchFamily="34" charset="0"/>
              </a:rPr>
              <a:t>Matrix </a:t>
            </a:r>
            <a:r>
              <a:rPr lang="en-US" sz="2400">
                <a:latin typeface="Arial" pitchFamily="34" charset="0"/>
                <a:cs typeface="Arial" pitchFamily="34" charset="0"/>
              </a:rPr>
              <a:t>-&gt; 1</a:t>
            </a:r>
            <a:r>
              <a:rPr lang="en-US" sz="2400" b="1">
                <a:latin typeface="Arial" pitchFamily="34" charset="0"/>
                <a:cs typeface="Arial" pitchFamily="34" charset="0"/>
              </a:rPr>
              <a:t> Vector</a:t>
            </a:r>
          </a:p>
          <a:p>
            <a:pPr marL="0" indent="463550" algn="just">
              <a:lnSpc>
                <a:spcPct val="130000"/>
              </a:lnSpc>
              <a:spcBef>
                <a:spcPts val="300"/>
              </a:spcBef>
              <a:spcAft>
                <a:spcPts val="300"/>
              </a:spcAft>
              <a:buNone/>
            </a:pPr>
            <a:r>
              <a:rPr lang="en-US" sz="2400">
                <a:latin typeface="Arial" pitchFamily="34" charset="0"/>
                <a:cs typeface="Arial" pitchFamily="34" charset="0"/>
              </a:rPr>
              <a:t>Hàm nhân 1 </a:t>
            </a:r>
            <a:r>
              <a:rPr lang="en-US" sz="2400" b="1">
                <a:latin typeface="Arial" pitchFamily="34" charset="0"/>
                <a:cs typeface="Arial" pitchFamily="34" charset="0"/>
              </a:rPr>
              <a:t>Matrix </a:t>
            </a:r>
            <a:r>
              <a:rPr lang="en-US" sz="2400">
                <a:latin typeface="Arial" pitchFamily="34" charset="0"/>
                <a:cs typeface="Arial" pitchFamily="34" charset="0"/>
              </a:rPr>
              <a:t>với</a:t>
            </a:r>
            <a:r>
              <a:rPr lang="en-US" sz="2400" b="1">
                <a:latin typeface="Arial" pitchFamily="34" charset="0"/>
                <a:cs typeface="Arial" pitchFamily="34" charset="0"/>
              </a:rPr>
              <a:t> </a:t>
            </a:r>
            <a:r>
              <a:rPr lang="en-US" sz="2400">
                <a:latin typeface="Arial" pitchFamily="34" charset="0"/>
                <a:cs typeface="Arial" pitchFamily="34" charset="0"/>
              </a:rPr>
              <a:t>1 </a:t>
            </a:r>
            <a:r>
              <a:rPr lang="en-US" sz="2400" b="1">
                <a:latin typeface="Arial" pitchFamily="34" charset="0"/>
                <a:cs typeface="Arial" pitchFamily="34" charset="0"/>
              </a:rPr>
              <a:t>Vector </a:t>
            </a:r>
            <a:r>
              <a:rPr lang="en-US" sz="2400">
                <a:latin typeface="Arial" pitchFamily="34" charset="0"/>
                <a:cs typeface="Arial" pitchFamily="34" charset="0"/>
              </a:rPr>
              <a:t>-&gt; 1</a:t>
            </a:r>
            <a:r>
              <a:rPr lang="en-US" sz="2400" b="1">
                <a:latin typeface="Arial" pitchFamily="34" charset="0"/>
                <a:cs typeface="Arial" pitchFamily="34" charset="0"/>
              </a:rPr>
              <a:t> Vector</a:t>
            </a:r>
            <a:endParaRPr lang="en-US" sz="24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Trong hàm này chắc chắn sẽ phải truy nhập đến các thuộc tính </a:t>
            </a:r>
            <a:r>
              <a:rPr lang="en-US" sz="2400">
                <a:solidFill>
                  <a:srgbClr val="0000FF"/>
                </a:solidFill>
                <a:latin typeface="Arial" pitchFamily="34" charset="0"/>
                <a:cs typeface="Arial" pitchFamily="34" charset="0"/>
              </a:rPr>
              <a:t>private</a:t>
            </a:r>
            <a:r>
              <a:rPr lang="en-US" sz="2400">
                <a:latin typeface="Arial" pitchFamily="34" charset="0"/>
                <a:cs typeface="Arial" pitchFamily="34" charset="0"/>
              </a:rPr>
              <a:t> của cả 2 lớp (</a:t>
            </a:r>
            <a:r>
              <a:rPr lang="en-US" sz="2400" b="1">
                <a:latin typeface="Arial" pitchFamily="34" charset="0"/>
                <a:cs typeface="Arial" pitchFamily="34" charset="0"/>
              </a:rPr>
              <a:t>Vector</a:t>
            </a:r>
            <a:r>
              <a:rPr lang="en-US" sz="2400">
                <a:latin typeface="Arial" pitchFamily="34" charset="0"/>
                <a:cs typeface="Arial" pitchFamily="34" charset="0"/>
              </a:rPr>
              <a:t> và </a:t>
            </a:r>
            <a:r>
              <a:rPr lang="en-US" sz="2400" b="1">
                <a:latin typeface="Arial" pitchFamily="34" charset="0"/>
                <a:cs typeface="Arial" pitchFamily="34" charset="0"/>
              </a:rPr>
              <a:t>Matrix</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Một hàm chỉ có thể được cài đặt trong một lớp.</a:t>
            </a:r>
          </a:p>
          <a:p>
            <a:pPr marL="0" indent="0" algn="just">
              <a:lnSpc>
                <a:spcPct val="130000"/>
              </a:lnSpc>
              <a:spcBef>
                <a:spcPts val="300"/>
              </a:spcBef>
              <a:spcAft>
                <a:spcPts val="300"/>
              </a:spcAft>
              <a:buNone/>
            </a:pPr>
            <a:r>
              <a:rPr lang="en-US" sz="2400">
                <a:latin typeface="Arial" pitchFamily="34" charset="0"/>
                <a:cs typeface="Arial" pitchFamily="34" charset="0"/>
              </a:rPr>
              <a:t>Vậy làm thế nào để truy nhập đến các thuộc tính </a:t>
            </a:r>
            <a:r>
              <a:rPr lang="en-US" sz="2400">
                <a:solidFill>
                  <a:srgbClr val="0000FF"/>
                </a:solidFill>
                <a:latin typeface="Arial" pitchFamily="34" charset="0"/>
                <a:cs typeface="Arial" pitchFamily="34" charset="0"/>
              </a:rPr>
              <a:t>private</a:t>
            </a:r>
            <a:r>
              <a:rPr lang="en-US" sz="2400">
                <a:latin typeface="Arial" pitchFamily="34" charset="0"/>
                <a:cs typeface="Arial" pitchFamily="34" charset="0"/>
              </a:rPr>
              <a:t> của cả 2 lớp trong hàm nhân?</a:t>
            </a:r>
          </a:p>
          <a:p>
            <a:pPr marL="0" indent="0" algn="just">
              <a:lnSpc>
                <a:spcPct val="130000"/>
              </a:lnSpc>
              <a:spcBef>
                <a:spcPts val="300"/>
              </a:spcBef>
              <a:spcAft>
                <a:spcPts val="300"/>
              </a:spcAft>
              <a:buNone/>
            </a:pPr>
            <a:r>
              <a:rPr lang="en-US" sz="2400">
                <a:latin typeface="Arial" pitchFamily="34" charset="0"/>
                <a:cs typeface="Arial" pitchFamily="34" charset="0"/>
              </a:rPr>
              <a:t>=&gt; Khai báo lớp </a:t>
            </a:r>
            <a:r>
              <a:rPr lang="en-US" sz="2400" b="1">
                <a:latin typeface="Arial" pitchFamily="34" charset="0"/>
                <a:cs typeface="Arial" pitchFamily="34" charset="0"/>
              </a:rPr>
              <a:t>Vector</a:t>
            </a:r>
            <a:r>
              <a:rPr lang="en-US" sz="2400">
                <a:latin typeface="Arial" pitchFamily="34" charset="0"/>
                <a:cs typeface="Arial" pitchFamily="34" charset="0"/>
              </a:rPr>
              <a:t> là bạn của lớp </a:t>
            </a:r>
            <a:r>
              <a:rPr lang="en-US" sz="2400" b="1">
                <a:latin typeface="Arial" pitchFamily="34" charset="0"/>
                <a:cs typeface="Arial" pitchFamily="34" charset="0"/>
              </a:rPr>
              <a:t>Matrix</a:t>
            </a:r>
            <a:r>
              <a:rPr lang="en-US" sz="2400">
                <a:latin typeface="Arial" pitchFamily="34" charset="0"/>
                <a:cs typeface="Arial" pitchFamily="34" charset="0"/>
              </a:rPr>
              <a:t> và ngược lại.</a:t>
            </a:r>
          </a:p>
        </p:txBody>
      </p:sp>
    </p:spTree>
    <p:extLst>
      <p:ext uri="{BB962C8B-B14F-4D97-AF65-F5344CB8AC3E}">
        <p14:creationId xmlns:p14="http://schemas.microsoft.com/office/powerpoint/2010/main" val="1516948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 (tt)</a:t>
            </a:r>
          </a:p>
        </p:txBody>
      </p:sp>
      <p:sp>
        <p:nvSpPr>
          <p:cNvPr id="3" name="Content Placeholder 2"/>
          <p:cNvSpPr>
            <a:spLocks noGrp="1"/>
          </p:cNvSpPr>
          <p:nvPr>
            <p:ph idx="1"/>
          </p:nvPr>
        </p:nvSpPr>
        <p:spPr>
          <a:xfrm>
            <a:off x="457200" y="1447800"/>
            <a:ext cx="8382000" cy="4925144"/>
          </a:xfrm>
        </p:spPr>
        <p:txBody>
          <a:bodyPr>
            <a:normAutofit fontScale="70000" lnSpcReduction="20000"/>
          </a:bodyPr>
          <a:lstStyle/>
          <a:p>
            <a:pPr marL="0" indent="0" algn="just">
              <a:lnSpc>
                <a:spcPct val="130000"/>
              </a:lnSpc>
              <a:spcBef>
                <a:spcPts val="300"/>
              </a:spcBef>
              <a:spcAft>
                <a:spcPts val="300"/>
              </a:spcAft>
              <a:buNone/>
            </a:pPr>
            <a:r>
              <a:rPr lang="en-US">
                <a:latin typeface="Arial" pitchFamily="34" charset="0"/>
                <a:cs typeface="Arial" pitchFamily="34" charset="0"/>
              </a:rPr>
              <a:t>Giả sử có 2 lớp A, B. Để khai báo lớp này là bạn của lớp kia ta viết như sau:</a:t>
            </a:r>
          </a:p>
          <a:p>
            <a:pPr marL="0" indent="0" algn="just">
              <a:lnSpc>
                <a:spcPct val="130000"/>
              </a:lnSpc>
              <a:spcBef>
                <a:spcPts val="300"/>
              </a:spcBef>
              <a:spcAft>
                <a:spcPts val="300"/>
              </a:spcAft>
              <a:buNone/>
            </a:pPr>
            <a:r>
              <a:rPr lang="en-US" b="1">
                <a:solidFill>
                  <a:srgbClr val="FF0000"/>
                </a:solidFill>
                <a:latin typeface="Arial" pitchFamily="34" charset="0"/>
                <a:cs typeface="Arial" pitchFamily="34" charset="0"/>
              </a:rPr>
              <a:t>//Khai báo trước các lớp:</a:t>
            </a:r>
          </a:p>
          <a:p>
            <a:pPr marL="0" indent="0" algn="just">
              <a:lnSpc>
                <a:spcPct val="130000"/>
              </a:lnSpc>
              <a:spcBef>
                <a:spcPts val="300"/>
              </a:spcBef>
              <a:spcAft>
                <a:spcPts val="300"/>
              </a:spcAft>
              <a:buNone/>
            </a:pPr>
            <a:r>
              <a:rPr lang="en-US">
                <a:latin typeface="Arial" pitchFamily="34" charset="0"/>
                <a:cs typeface="Arial" pitchFamily="34" charset="0"/>
              </a:rPr>
              <a:t>class A; </a:t>
            </a:r>
          </a:p>
          <a:p>
            <a:pPr marL="0" indent="0" algn="just">
              <a:lnSpc>
                <a:spcPct val="130000"/>
              </a:lnSpc>
              <a:spcBef>
                <a:spcPts val="300"/>
              </a:spcBef>
              <a:spcAft>
                <a:spcPts val="300"/>
              </a:spcAft>
              <a:buNone/>
            </a:pPr>
            <a:r>
              <a:rPr lang="en-US">
                <a:latin typeface="Arial" pitchFamily="34" charset="0"/>
                <a:cs typeface="Arial" pitchFamily="34" charset="0"/>
              </a:rPr>
              <a:t>class B;</a:t>
            </a:r>
          </a:p>
          <a:p>
            <a:pPr marL="0" indent="0" algn="just">
              <a:lnSpc>
                <a:spcPct val="130000"/>
              </a:lnSpc>
              <a:spcBef>
                <a:spcPts val="300"/>
              </a:spcBef>
              <a:spcAft>
                <a:spcPts val="300"/>
              </a:spcAft>
              <a:buNone/>
            </a:pPr>
            <a:r>
              <a:rPr lang="en-US" b="1">
                <a:solidFill>
                  <a:srgbClr val="FF0000"/>
                </a:solidFill>
                <a:latin typeface="Arial" pitchFamily="34" charset="0"/>
                <a:cs typeface="Arial" pitchFamily="34" charset="0"/>
              </a:rPr>
              <a:t>//Định nghĩa các lớp:</a:t>
            </a:r>
          </a:p>
          <a:p>
            <a:pPr marL="0" indent="0" algn="just">
              <a:lnSpc>
                <a:spcPct val="130000"/>
              </a:lnSpc>
              <a:spcBef>
                <a:spcPts val="300"/>
              </a:spcBef>
              <a:spcAft>
                <a:spcPts val="300"/>
              </a:spcAft>
              <a:buNone/>
            </a:pPr>
            <a:r>
              <a:rPr lang="en-US">
                <a:latin typeface="Arial" pitchFamily="34" charset="0"/>
                <a:cs typeface="Arial" pitchFamily="34" charset="0"/>
              </a:rPr>
              <a:t>class A{…</a:t>
            </a:r>
          </a:p>
          <a:p>
            <a:pPr marL="0" indent="0" algn="just">
              <a:lnSpc>
                <a:spcPct val="130000"/>
              </a:lnSpc>
              <a:spcBef>
                <a:spcPts val="300"/>
              </a:spcBef>
              <a:spcAft>
                <a:spcPts val="300"/>
              </a:spcAft>
              <a:buNone/>
            </a:pPr>
            <a:r>
              <a:rPr lang="en-US">
                <a:latin typeface="Arial" pitchFamily="34" charset="0"/>
                <a:cs typeface="Arial" pitchFamily="34" charset="0"/>
              </a:rPr>
              <a:t>	</a:t>
            </a:r>
            <a:r>
              <a:rPr lang="en-US">
                <a:solidFill>
                  <a:srgbClr val="0000FF"/>
                </a:solidFill>
                <a:latin typeface="Arial" pitchFamily="34" charset="0"/>
                <a:cs typeface="Arial" pitchFamily="34" charset="0"/>
              </a:rPr>
              <a:t>friend</a:t>
            </a:r>
            <a:r>
              <a:rPr lang="en-US">
                <a:latin typeface="Arial" pitchFamily="34" charset="0"/>
                <a:cs typeface="Arial" pitchFamily="34" charset="0"/>
              </a:rPr>
              <a:t> class B; </a:t>
            </a:r>
            <a:r>
              <a:rPr lang="en-US">
                <a:solidFill>
                  <a:srgbClr val="FF0000"/>
                </a:solidFill>
                <a:latin typeface="Arial" pitchFamily="34" charset="0"/>
                <a:cs typeface="Arial" pitchFamily="34" charset="0"/>
              </a:rPr>
              <a:t>//lớp B là bạn của lớp A</a:t>
            </a:r>
            <a:r>
              <a:rPr lang="en-US">
                <a:latin typeface="Arial" pitchFamily="34" charset="0"/>
                <a:cs typeface="Arial" pitchFamily="34" charset="0"/>
              </a:rPr>
              <a:t>};</a:t>
            </a:r>
          </a:p>
          <a:p>
            <a:pPr marL="0" indent="0" algn="just">
              <a:lnSpc>
                <a:spcPct val="130000"/>
              </a:lnSpc>
              <a:spcBef>
                <a:spcPts val="300"/>
              </a:spcBef>
              <a:spcAft>
                <a:spcPts val="300"/>
              </a:spcAft>
              <a:buNone/>
            </a:pPr>
            <a:endParaRPr lang="en-US">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class B{…</a:t>
            </a:r>
          </a:p>
          <a:p>
            <a:pPr marL="0" indent="0" algn="just">
              <a:lnSpc>
                <a:spcPct val="130000"/>
              </a:lnSpc>
              <a:spcBef>
                <a:spcPts val="300"/>
              </a:spcBef>
              <a:spcAft>
                <a:spcPts val="300"/>
              </a:spcAft>
              <a:buNone/>
            </a:pPr>
            <a:r>
              <a:rPr lang="en-US">
                <a:latin typeface="Arial" pitchFamily="34" charset="0"/>
                <a:cs typeface="Arial" pitchFamily="34" charset="0"/>
              </a:rPr>
              <a:t>	</a:t>
            </a:r>
            <a:r>
              <a:rPr lang="en-US">
                <a:solidFill>
                  <a:srgbClr val="0000FF"/>
                </a:solidFill>
                <a:latin typeface="Arial" pitchFamily="34" charset="0"/>
                <a:cs typeface="Arial" pitchFamily="34" charset="0"/>
              </a:rPr>
              <a:t>friend</a:t>
            </a:r>
            <a:r>
              <a:rPr lang="en-US">
                <a:latin typeface="Arial" pitchFamily="34" charset="0"/>
                <a:cs typeface="Arial" pitchFamily="34" charset="0"/>
              </a:rPr>
              <a:t> class A; </a:t>
            </a:r>
            <a:r>
              <a:rPr lang="en-US">
                <a:solidFill>
                  <a:srgbClr val="FF0000"/>
                </a:solidFill>
                <a:latin typeface="Arial" pitchFamily="34" charset="0"/>
                <a:cs typeface="Arial" pitchFamily="34" charset="0"/>
              </a:rPr>
              <a:t>//lớp A là bạn của lớp B</a:t>
            </a: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97</a:t>
            </a:fld>
            <a:endParaRPr lang="en-US"/>
          </a:p>
        </p:txBody>
      </p:sp>
    </p:spTree>
    <p:extLst>
      <p:ext uri="{BB962C8B-B14F-4D97-AF65-F5344CB8AC3E}">
        <p14:creationId xmlns:p14="http://schemas.microsoft.com/office/powerpoint/2010/main" val="27328921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 (tt)</a:t>
            </a:r>
          </a:p>
        </p:txBody>
      </p:sp>
      <p:sp>
        <p:nvSpPr>
          <p:cNvPr id="3" name="Content Placeholder 2"/>
          <p:cNvSpPr>
            <a:spLocks noGrp="1"/>
          </p:cNvSpPr>
          <p:nvPr>
            <p:ph idx="1"/>
          </p:nvPr>
        </p:nvSpPr>
        <p:spPr>
          <a:xfrm>
            <a:off x="228600" y="1551856"/>
            <a:ext cx="8382000" cy="4925144"/>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a:t>
            </a:r>
            <a:r>
              <a:rPr lang="en-US" sz="2600" u="sng">
                <a:latin typeface="Arial" pitchFamily="34" charset="0"/>
                <a:cs typeface="Arial" pitchFamily="34" charset="0"/>
              </a:rPr>
              <a:t>lớp </a:t>
            </a:r>
            <a:r>
              <a:rPr lang="en-US" sz="2600" b="1" u="sng">
                <a:latin typeface="Arial" pitchFamily="34" charset="0"/>
                <a:cs typeface="Arial" pitchFamily="34" charset="0"/>
              </a:rPr>
              <a:t>A</a:t>
            </a:r>
            <a:r>
              <a:rPr lang="en-US" sz="2600" u="sng">
                <a:latin typeface="Arial" pitchFamily="34" charset="0"/>
                <a:cs typeface="Arial" pitchFamily="34" charset="0"/>
              </a:rPr>
              <a:t> được khai báo là bạn của lớp </a:t>
            </a:r>
            <a:r>
              <a:rPr lang="en-US" sz="2600" b="1" u="sng">
                <a:latin typeface="Arial" pitchFamily="34" charset="0"/>
                <a:cs typeface="Arial" pitchFamily="34" charset="0"/>
              </a:rPr>
              <a:t>B</a:t>
            </a:r>
            <a:r>
              <a:rPr lang="en-US" sz="2600">
                <a:latin typeface="Arial" pitchFamily="34" charset="0"/>
                <a:cs typeface="Arial" pitchFamily="34" charset="0"/>
              </a:rPr>
              <a:t> (trong định nghĩa của lớp</a:t>
            </a:r>
            <a:r>
              <a:rPr lang="en-US" sz="2600" b="1">
                <a:latin typeface="Arial" pitchFamily="34" charset="0"/>
                <a:cs typeface="Arial" pitchFamily="34" charset="0"/>
              </a:rPr>
              <a:t> B </a:t>
            </a:r>
            <a:r>
              <a:rPr lang="en-US" sz="2600">
                <a:latin typeface="Arial" pitchFamily="34" charset="0"/>
                <a:cs typeface="Arial" pitchFamily="34" charset="0"/>
              </a:rPr>
              <a:t>chứa câu lệnh</a:t>
            </a:r>
            <a:r>
              <a:rPr lang="en-US" sz="2600" b="1">
                <a:latin typeface="Arial" pitchFamily="34" charset="0"/>
                <a:cs typeface="Arial" pitchFamily="34" charset="0"/>
              </a:rPr>
              <a:t> “</a:t>
            </a:r>
            <a:r>
              <a:rPr lang="en-US" sz="2600">
                <a:solidFill>
                  <a:srgbClr val="0000FF"/>
                </a:solidFill>
                <a:latin typeface="Arial" pitchFamily="34" charset="0"/>
                <a:cs typeface="Arial" pitchFamily="34" charset="0"/>
              </a:rPr>
              <a:t>friend</a:t>
            </a:r>
            <a:r>
              <a:rPr lang="en-US" sz="2600">
                <a:latin typeface="Arial" pitchFamily="34" charset="0"/>
                <a:cs typeface="Arial" pitchFamily="34" charset="0"/>
              </a:rPr>
              <a:t> class </a:t>
            </a:r>
            <a:r>
              <a:rPr lang="en-US" sz="2600" b="1">
                <a:latin typeface="Arial" pitchFamily="34" charset="0"/>
                <a:cs typeface="Arial" pitchFamily="34" charset="0"/>
              </a:rPr>
              <a:t>A</a:t>
            </a:r>
            <a:r>
              <a:rPr lang="en-US" sz="2600">
                <a:latin typeface="Arial" pitchFamily="34" charset="0"/>
                <a:cs typeface="Arial" pitchFamily="34" charset="0"/>
              </a:rPr>
              <a:t>;”) thì </a:t>
            </a:r>
            <a:r>
              <a:rPr lang="en-US" sz="2600" u="sng">
                <a:latin typeface="Arial" pitchFamily="34" charset="0"/>
                <a:cs typeface="Arial" pitchFamily="34" charset="0"/>
              </a:rPr>
              <a:t>tất cả hàm thành phần của lớp </a:t>
            </a:r>
            <a:r>
              <a:rPr lang="en-US" sz="2600" b="1" u="sng">
                <a:latin typeface="Arial" pitchFamily="34" charset="0"/>
                <a:cs typeface="Arial" pitchFamily="34" charset="0"/>
              </a:rPr>
              <a:t>A</a:t>
            </a:r>
            <a:r>
              <a:rPr lang="en-US" sz="2600">
                <a:latin typeface="Arial" pitchFamily="34" charset="0"/>
                <a:cs typeface="Arial" pitchFamily="34" charset="0"/>
              </a:rPr>
              <a:t> đều có thể truy nhập đến </a:t>
            </a:r>
            <a:r>
              <a:rPr lang="en-US" sz="2600" u="sng">
                <a:latin typeface="Arial" pitchFamily="34" charset="0"/>
                <a:cs typeface="Arial" pitchFamily="34" charset="0"/>
              </a:rPr>
              <a:t>các thành phần </a:t>
            </a:r>
            <a:r>
              <a:rPr lang="en-US" sz="2600" u="sng">
                <a:solidFill>
                  <a:srgbClr val="0000FF"/>
                </a:solidFill>
                <a:latin typeface="Arial" pitchFamily="34" charset="0"/>
                <a:cs typeface="Arial" pitchFamily="34" charset="0"/>
              </a:rPr>
              <a:t>private</a:t>
            </a:r>
            <a:r>
              <a:rPr lang="en-US" sz="2600" u="sng">
                <a:latin typeface="Arial" pitchFamily="34" charset="0"/>
                <a:cs typeface="Arial" pitchFamily="34" charset="0"/>
              </a:rPr>
              <a:t> của lớp </a:t>
            </a:r>
            <a:r>
              <a:rPr lang="en-US" sz="2600" b="1" u="sng">
                <a:latin typeface="Arial" pitchFamily="34" charset="0"/>
                <a:cs typeface="Arial" pitchFamily="34" charset="0"/>
              </a:rPr>
              <a:t>B</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Một lớp có thể là bạn của nhiều lớp khác.</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Trong lớp </a:t>
            </a:r>
            <a:r>
              <a:rPr lang="en-US" sz="2600" b="1">
                <a:latin typeface="Arial" pitchFamily="34" charset="0"/>
                <a:cs typeface="Arial" pitchFamily="34" charset="0"/>
              </a:rPr>
              <a:t>B</a:t>
            </a:r>
            <a:r>
              <a:rPr lang="en-US" sz="2600">
                <a:latin typeface="Arial" pitchFamily="34" charset="0"/>
                <a:cs typeface="Arial" pitchFamily="34" charset="0"/>
              </a:rPr>
              <a:t> có thể khai báo lớp </a:t>
            </a:r>
            <a:r>
              <a:rPr lang="en-US" sz="2600" b="1">
                <a:latin typeface="Arial" pitchFamily="34" charset="0"/>
                <a:cs typeface="Arial" pitchFamily="34" charset="0"/>
              </a:rPr>
              <a:t>A</a:t>
            </a:r>
            <a:r>
              <a:rPr lang="en-US" sz="2600">
                <a:latin typeface="Arial" pitchFamily="34" charset="0"/>
                <a:cs typeface="Arial" pitchFamily="34" charset="0"/>
              </a:rPr>
              <a:t> là bạn và trong lớp </a:t>
            </a:r>
            <a:r>
              <a:rPr lang="en-US" sz="2600" b="1">
                <a:latin typeface="Arial" pitchFamily="34" charset="0"/>
                <a:cs typeface="Arial" pitchFamily="34" charset="0"/>
              </a:rPr>
              <a:t>A</a:t>
            </a:r>
            <a:r>
              <a:rPr lang="en-US" sz="2600">
                <a:latin typeface="Arial" pitchFamily="34" charset="0"/>
                <a:cs typeface="Arial" pitchFamily="34" charset="0"/>
              </a:rPr>
              <a:t> có thể khai báo lớp </a:t>
            </a:r>
            <a:r>
              <a:rPr lang="en-US" sz="2600" b="1">
                <a:latin typeface="Arial" pitchFamily="34" charset="0"/>
                <a:cs typeface="Arial" pitchFamily="34" charset="0"/>
              </a:rPr>
              <a:t>B</a:t>
            </a:r>
            <a:r>
              <a:rPr lang="en-US" sz="2600">
                <a:latin typeface="Arial" pitchFamily="34" charset="0"/>
                <a:cs typeface="Arial" pitchFamily="34" charset="0"/>
              </a:rPr>
              <a:t> là bạn.</a:t>
            </a:r>
          </a:p>
          <a:p>
            <a:pPr marL="463550" indent="-46355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Các tính chất của quan hệ friend:</a:t>
            </a:r>
          </a:p>
          <a:p>
            <a:pPr lvl="1" algn="just">
              <a:lnSpc>
                <a:spcPct val="130000"/>
              </a:lnSpc>
              <a:spcBef>
                <a:spcPts val="300"/>
              </a:spcBef>
              <a:spcAft>
                <a:spcPts val="300"/>
              </a:spcAft>
              <a:buFont typeface="Wingdings" pitchFamily="2" charset="2"/>
              <a:buChar char="§"/>
            </a:pPr>
            <a:r>
              <a:rPr lang="en-US" sz="2600">
                <a:solidFill>
                  <a:srgbClr val="FF0000"/>
                </a:solidFill>
                <a:latin typeface="Arial" pitchFamily="34" charset="0"/>
                <a:cs typeface="Arial" pitchFamily="34" charset="0"/>
              </a:rPr>
              <a:t>Không đối xứng</a:t>
            </a:r>
          </a:p>
          <a:p>
            <a:pPr lvl="1" algn="just">
              <a:lnSpc>
                <a:spcPct val="130000"/>
              </a:lnSpc>
              <a:spcBef>
                <a:spcPts val="300"/>
              </a:spcBef>
              <a:spcAft>
                <a:spcPts val="300"/>
              </a:spcAft>
              <a:buFont typeface="Wingdings" pitchFamily="2" charset="2"/>
              <a:buChar char="§"/>
            </a:pPr>
            <a:r>
              <a:rPr lang="en-US" sz="2600">
                <a:solidFill>
                  <a:srgbClr val="FF0000"/>
                </a:solidFill>
                <a:latin typeface="Arial" pitchFamily="34" charset="0"/>
                <a:cs typeface="Arial" pitchFamily="34" charset="0"/>
              </a:rPr>
              <a:t>Không bắc cầu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98</a:t>
            </a:fld>
            <a:endParaRPr lang="en-US"/>
          </a:p>
        </p:txBody>
      </p:sp>
    </p:spTree>
    <p:extLst>
      <p:ext uri="{BB962C8B-B14F-4D97-AF65-F5344CB8AC3E}">
        <p14:creationId xmlns:p14="http://schemas.microsoft.com/office/powerpoint/2010/main" val="32379941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5.2 Lớp bạn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99</a:t>
            </a:fld>
            <a:endParaRPr lang="en-US"/>
          </a:p>
        </p:txBody>
      </p:sp>
      <p:sp>
        <p:nvSpPr>
          <p:cNvPr id="8" name="Rectangle 2"/>
          <p:cNvSpPr>
            <a:spLocks noChangeArrowheads="1"/>
          </p:cNvSpPr>
          <p:nvPr/>
        </p:nvSpPr>
        <p:spPr bwMode="auto">
          <a:xfrm>
            <a:off x="457200" y="142405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dirty="0">
                <a:solidFill>
                  <a:srgbClr val="0000FF"/>
                </a:solidFill>
              </a:rPr>
              <a:t>class</a:t>
            </a:r>
            <a:r>
              <a:rPr lang="en-US" sz="2200" b="0" dirty="0">
                <a:solidFill>
                  <a:srgbClr val="000000"/>
                </a:solidFill>
              </a:rPr>
              <a:t> TOM{</a:t>
            </a:r>
          </a:p>
          <a:p>
            <a:pPr marL="342900" indent="-342900">
              <a:spcBef>
                <a:spcPct val="20000"/>
              </a:spcBef>
              <a:buFont typeface="Wingdings" pitchFamily="2" charset="2"/>
              <a:buNone/>
            </a:pPr>
            <a:r>
              <a:rPr lang="en-US" sz="2200" b="0">
                <a:solidFill>
                  <a:srgbClr val="0000FF"/>
                </a:solidFill>
              </a:rPr>
              <a:t>private</a:t>
            </a: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00"/>
                </a:solidFill>
              </a:rPr>
              <a:t>	</a:t>
            </a:r>
            <a:r>
              <a:rPr lang="en-US" sz="2200" b="0" dirty="0" err="1">
                <a:solidFill>
                  <a:srgbClr val="0000FF"/>
                </a:solidFill>
              </a:rPr>
              <a:t>int</a:t>
            </a:r>
            <a:r>
              <a:rPr lang="en-US" sz="2200" b="0" dirty="0">
                <a:solidFill>
                  <a:srgbClr val="000000"/>
                </a:solidFill>
              </a:rPr>
              <a:t> </a:t>
            </a:r>
            <a:r>
              <a:rPr lang="en-US" sz="2200" b="0" dirty="0" err="1">
                <a:solidFill>
                  <a:srgbClr val="000000"/>
                </a:solidFill>
              </a:rPr>
              <a:t>SecretTom</a:t>
            </a:r>
            <a:r>
              <a:rPr lang="en-US" sz="2200" b="0" dirty="0">
                <a:solidFill>
                  <a:srgbClr val="000000"/>
                </a:solidFill>
              </a:rPr>
              <a:t>;		//</a:t>
            </a:r>
            <a:r>
              <a:rPr lang="en-US" sz="2200" b="0" dirty="0" err="1">
                <a:solidFill>
                  <a:srgbClr val="000000"/>
                </a:solidFill>
              </a:rPr>
              <a:t>Bí</a:t>
            </a:r>
            <a:r>
              <a:rPr lang="en-US" sz="2200" b="0" dirty="0">
                <a:solidFill>
                  <a:srgbClr val="000000"/>
                </a:solidFill>
              </a:rPr>
              <a:t> </a:t>
            </a:r>
            <a:r>
              <a:rPr lang="en-US" sz="2200" b="0" dirty="0" err="1">
                <a:solidFill>
                  <a:srgbClr val="000000"/>
                </a:solidFill>
              </a:rPr>
              <a:t>mật</a:t>
            </a:r>
            <a:r>
              <a:rPr lang="en-US" sz="2200" b="0" dirty="0">
                <a:solidFill>
                  <a:srgbClr val="000000"/>
                </a:solidFill>
              </a:rPr>
              <a:t> </a:t>
            </a:r>
            <a:r>
              <a:rPr lang="en-US" sz="2200" b="0" err="1">
                <a:solidFill>
                  <a:srgbClr val="000000"/>
                </a:solidFill>
              </a:rPr>
              <a:t>của</a:t>
            </a:r>
            <a:r>
              <a:rPr lang="en-US" sz="2200" b="0">
                <a:solidFill>
                  <a:srgbClr val="000000"/>
                </a:solidFill>
              </a:rPr>
              <a:t> TOM</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friend class</a:t>
            </a:r>
            <a:r>
              <a:rPr lang="en-US" sz="2200" b="0">
                <a:solidFill>
                  <a:srgbClr val="000000"/>
                </a:solidFill>
              </a:rPr>
              <a:t> JERRY; 	//lớp JERRY là bạn của lớp TOM</a:t>
            </a:r>
            <a:endParaRPr lang="en-US" sz="2200" b="0" dirty="0">
              <a:solidFill>
                <a:srgbClr val="000000"/>
              </a:solidFill>
            </a:endParaRPr>
          </a:p>
          <a:p>
            <a:pPr marL="342900" indent="-342900">
              <a:spcBef>
                <a:spcPct val="20000"/>
              </a:spcBef>
              <a:buFont typeface="Wingdings" pitchFamily="2" charset="2"/>
              <a:buNone/>
            </a:pP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FF"/>
                </a:solidFill>
              </a:rPr>
              <a:t>class</a:t>
            </a:r>
            <a:r>
              <a:rPr lang="en-US" sz="2200" b="0" dirty="0">
                <a:solidFill>
                  <a:srgbClr val="000000"/>
                </a:solidFill>
              </a:rPr>
              <a:t> JERRY{</a:t>
            </a:r>
          </a:p>
          <a:p>
            <a:pPr marL="342900" indent="-342900">
              <a:spcBef>
                <a:spcPct val="20000"/>
              </a:spcBef>
              <a:buFont typeface="Wingdings" pitchFamily="2" charset="2"/>
              <a:buNone/>
            </a:pPr>
            <a:r>
              <a:rPr lang="en-US" sz="2200" b="0" dirty="0">
                <a:solidFill>
                  <a:srgbClr val="0000FF"/>
                </a:solidFill>
              </a:rPr>
              <a:t>public</a:t>
            </a: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00"/>
                </a:solidFill>
              </a:rPr>
              <a:t>	</a:t>
            </a:r>
            <a:r>
              <a:rPr lang="en-US" sz="2200" b="0" dirty="0">
                <a:solidFill>
                  <a:srgbClr val="0000FF"/>
                </a:solidFill>
              </a:rPr>
              <a:t>void</a:t>
            </a:r>
            <a:r>
              <a:rPr lang="en-US" sz="2200" b="0" dirty="0">
                <a:solidFill>
                  <a:srgbClr val="000000"/>
                </a:solidFill>
              </a:rPr>
              <a:t> Change(TOM T){</a:t>
            </a:r>
          </a:p>
          <a:p>
            <a:pPr marL="914400" indent="-914400">
              <a:spcBef>
                <a:spcPct val="20000"/>
              </a:spcBef>
              <a:buFont typeface="Wingdings" pitchFamily="2" charset="2"/>
              <a:buNone/>
            </a:pPr>
            <a:r>
              <a:rPr lang="en-US" sz="2200" b="0">
                <a:solidFill>
                  <a:srgbClr val="000000"/>
                </a:solidFill>
              </a:rPr>
              <a:t>	</a:t>
            </a:r>
            <a:r>
              <a:rPr lang="en-US" sz="2200" b="0">
                <a:solidFill>
                  <a:srgbClr val="008000"/>
                </a:solidFill>
              </a:rPr>
              <a:t>T</a:t>
            </a:r>
            <a:r>
              <a:rPr lang="en-US" sz="2200" b="0" dirty="0" err="1">
                <a:solidFill>
                  <a:srgbClr val="008000"/>
                </a:solidFill>
              </a:rPr>
              <a:t>.SecterTom</a:t>
            </a:r>
            <a:r>
              <a:rPr lang="en-US" sz="2200" b="0">
                <a:solidFill>
                  <a:srgbClr val="008000"/>
                </a:solidFill>
              </a:rPr>
              <a:t>++;</a:t>
            </a:r>
            <a:r>
              <a:rPr lang="en-US" sz="2200" b="0">
                <a:solidFill>
                  <a:srgbClr val="000000"/>
                </a:solidFill>
              </a:rPr>
              <a:t> </a:t>
            </a:r>
            <a:r>
              <a:rPr lang="en-US" sz="2200" b="0">
                <a:solidFill>
                  <a:srgbClr val="C00000"/>
                </a:solidFill>
              </a:rPr>
              <a:t>//hàm thành phần của lớp JERRY có           //thể truy nhập đến thành phần private của lớp TOM</a:t>
            </a:r>
            <a:endParaRPr lang="en-US" sz="2200" b="0" dirty="0">
              <a:solidFill>
                <a:srgbClr val="C00000"/>
              </a:solidFill>
            </a:endParaRPr>
          </a:p>
          <a:p>
            <a:pPr marL="342900" indent="-342900">
              <a:lnSpc>
                <a:spcPct val="80000"/>
              </a:lnSpc>
              <a:spcBef>
                <a:spcPct val="20000"/>
              </a:spcBef>
              <a:buFont typeface="Wingdings" pitchFamily="2" charset="2"/>
              <a:buNone/>
            </a:pPr>
            <a:r>
              <a:rPr lang="en-US" sz="2200" b="0" dirty="0">
                <a:solidFill>
                  <a:srgbClr val="000000"/>
                </a:solidFill>
              </a:rPr>
              <a:t>	}</a:t>
            </a:r>
          </a:p>
          <a:p>
            <a:pPr marL="342900" indent="-342900">
              <a:lnSpc>
                <a:spcPct val="80000"/>
              </a:lnSpc>
              <a:spcBef>
                <a:spcPct val="20000"/>
              </a:spcBef>
              <a:buFont typeface="Wingdings" pitchFamily="2" charset="2"/>
              <a:buNone/>
            </a:pPr>
            <a:r>
              <a:rPr lang="en-US" sz="2200" b="0">
                <a:solidFill>
                  <a:srgbClr val="000000"/>
                </a:solidFill>
              </a:rPr>
              <a:t>}; //end of class</a:t>
            </a:r>
            <a:endParaRPr lang="en-US" sz="2200" b="0" dirty="0">
              <a:solidFill>
                <a:srgbClr val="000000"/>
              </a:solidFill>
            </a:endParaRPr>
          </a:p>
        </p:txBody>
      </p:sp>
    </p:spTree>
    <p:extLst>
      <p:ext uri="{BB962C8B-B14F-4D97-AF65-F5344CB8AC3E}">
        <p14:creationId xmlns:p14="http://schemas.microsoft.com/office/powerpoint/2010/main" val="412389604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10391</Words>
  <Application>Microsoft Office PowerPoint</Application>
  <PresentationFormat>On-screen Show (4:3)</PresentationFormat>
  <Paragraphs>1410</Paragraphs>
  <Slides>105</Slides>
  <Notes>99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vt:lpstr>
      <vt:lpstr>Arial Rounded MT Bold</vt:lpstr>
      <vt:lpstr>Calibri</vt:lpstr>
      <vt:lpstr>Consolas</vt:lpstr>
      <vt:lpstr>Courier New</vt:lpstr>
      <vt:lpstr>Helvetica</vt:lpstr>
      <vt:lpstr>inherit</vt:lpstr>
      <vt:lpstr>Palatino Linotype</vt:lpstr>
      <vt:lpstr>Symbol</vt:lpstr>
      <vt:lpstr>Times New Roman</vt:lpstr>
      <vt:lpstr>Wingdings</vt:lpstr>
      <vt:lpstr>Template</vt:lpstr>
      <vt:lpstr>LỚP VÀ ĐỐI TƯỢNG</vt:lpstr>
      <vt:lpstr>Nội dung</vt:lpstr>
      <vt:lpstr>1. Lớp</vt:lpstr>
      <vt:lpstr>1.1 Khái niệm Lớp</vt:lpstr>
      <vt:lpstr>1.1 Khái niệm Lớp (tt)</vt:lpstr>
      <vt:lpstr>1.2 Khai báo Lớp</vt:lpstr>
      <vt:lpstr>1.2 Khai báo Lớp – Ví dụ</vt:lpstr>
      <vt:lpstr>1.2 Khai báo Lớp (tt)</vt:lpstr>
      <vt:lpstr>1.3 Các thành phần của lớp</vt:lpstr>
      <vt:lpstr>1.3 Các thành phần của lớp</vt:lpstr>
      <vt:lpstr>1.3 Các thành phần của lớp (tt)</vt:lpstr>
      <vt:lpstr>1. Lớp – Ví dụ</vt:lpstr>
      <vt:lpstr>1. Lớp – Ví dụ (tt)</vt:lpstr>
      <vt:lpstr>2. Đối tượng </vt:lpstr>
      <vt:lpstr>2.1 Khái niệm Đối tượng</vt:lpstr>
      <vt:lpstr>2.1 Khái niệm Đối tượng (tt)</vt:lpstr>
      <vt:lpstr>2.2 Khai báo Đối tượng</vt:lpstr>
      <vt:lpstr>2.2 Khai báo Đối tượng (tt)</vt:lpstr>
      <vt:lpstr>2.2 Khai báo Đối tượng (tt)</vt:lpstr>
      <vt:lpstr>2.3 Con trỏ Đối tượng</vt:lpstr>
      <vt:lpstr>2.3 Con trỏ Đối tượng (tt)</vt:lpstr>
      <vt:lpstr>2.4 Cấp phát bộ nhớ cho Đối tượng</vt:lpstr>
      <vt:lpstr>2.4 Cấp phát bộ nhớ cho Đối tượng (tt)</vt:lpstr>
      <vt:lpstr>2.4 Cấp phát bộ nhớ cho Đối tượng (tt)</vt:lpstr>
      <vt:lpstr>2.5 Đối tượng hằng, phương thức hằng</vt:lpstr>
      <vt:lpstr>2.5 Đối tượng hằng, phương thức hằng (tt)</vt:lpstr>
      <vt:lpstr>2. Đối tượng – Ví dụ</vt:lpstr>
      <vt:lpstr>2. Đối tượng – Ví dụ (tt)</vt:lpstr>
      <vt:lpstr>2. Đối tượng – Ví dụ (tt)</vt:lpstr>
      <vt:lpstr>2. Đối tượng – Ví dụ (tt)</vt:lpstr>
      <vt:lpstr>3. Phạm vi truy xuất </vt:lpstr>
      <vt:lpstr>3.1 Từ khóa private và public</vt:lpstr>
      <vt:lpstr>3.1 Từ khóa private và public – Ví dụ</vt:lpstr>
      <vt:lpstr>3.1 Từ khóa private và public – Ví dụ (tt)</vt:lpstr>
      <vt:lpstr>3.2 Từ khóa static</vt:lpstr>
      <vt:lpstr>3.2 Từ khóa static (tt)</vt:lpstr>
      <vt:lpstr>3.2 Từ khóa static</vt:lpstr>
      <vt:lpstr>3.2 Từ khóa static (tt)</vt:lpstr>
      <vt:lpstr>3.2 Từ khóa static – Ví dụ</vt:lpstr>
      <vt:lpstr>3.2 Từ khóa static – Ví dụ (tt)</vt:lpstr>
      <vt:lpstr>3.2 Từ khóa static – Ví dụ (tt)</vt:lpstr>
      <vt:lpstr>3.2 Từ khóa static – Ví dụ (tt)</vt:lpstr>
      <vt:lpstr>Ví dụ về đối tượng toàn cục</vt:lpstr>
      <vt:lpstr>Ví dụ về đối tượng toàn cục (tt)</vt:lpstr>
      <vt:lpstr>4. Hàm thành phần của Lớp </vt:lpstr>
      <vt:lpstr>4.1 Khai báo và cài đặt hàm thành phần</vt:lpstr>
      <vt:lpstr>4.1 Khai báo và cài đặt hàm thành phần (tt)</vt:lpstr>
      <vt:lpstr>4.1 Khai báo và cài đặt hàm thành phần (tt)</vt:lpstr>
      <vt:lpstr>4.1 Khai báo và cài đặt hàm thành phần – Ví dụ</vt:lpstr>
      <vt:lpstr>4.2 Gọi hàm thành phần</vt:lpstr>
      <vt:lpstr>4.2 Gọi hàm thành phần (tt)</vt:lpstr>
      <vt:lpstr>4.2 Gọi hàm thành phần (tt)</vt:lpstr>
      <vt:lpstr>4.2 Gọi hàm thành phần (tt)</vt:lpstr>
      <vt:lpstr>4.3 Con trỏ this</vt:lpstr>
      <vt:lpstr>4.3 Con trỏ this – Ví dụ</vt:lpstr>
      <vt:lpstr>4.4 Đối của hàm thành phần</vt:lpstr>
      <vt:lpstr>4.4 Đối của hàm thành phần (tt)</vt:lpstr>
      <vt:lpstr>4.5 Các loại hàm thành phần </vt:lpstr>
      <vt:lpstr>4.5.1 Hàm tạo </vt:lpstr>
      <vt:lpstr>4.5.1.1 Hàm tạo </vt:lpstr>
      <vt:lpstr>4.5.1.1 Hàm tạo (tt) </vt:lpstr>
      <vt:lpstr>4.5.1.1 Hàm tạo (tt) </vt:lpstr>
      <vt:lpstr>4.5.1.1 Hàm tạo (tt) </vt:lpstr>
      <vt:lpstr>4.5.1.1 Hàm tạo (tt) </vt:lpstr>
      <vt:lpstr>4.5.1.1 Hàm tạo (tt) </vt:lpstr>
      <vt:lpstr>4.5.1.1 Hàm tạo – Ví dụ</vt:lpstr>
      <vt:lpstr>4.5.1.1 Hàm tạo – Ví dụ (tt)</vt:lpstr>
      <vt:lpstr>4.5.1.2 Hàm tạo mặc định </vt:lpstr>
      <vt:lpstr>4.5.1.2 Hàm tạo mặc định – Ví dụ</vt:lpstr>
      <vt:lpstr>4.5.1.3 Hàm tạo sao chép </vt:lpstr>
      <vt:lpstr>4.5.1.3 Hàm tạo sao chép (tt) </vt:lpstr>
      <vt:lpstr>4.5.1.3 Hàm tạo sao chép (tt) </vt:lpstr>
      <vt:lpstr>4.5.1.4 Toán tử gán</vt:lpstr>
      <vt:lpstr>4.5.1.4 Toán tử gán (tt)</vt:lpstr>
      <vt:lpstr>4.5.1.4 Toán tử gán (tt)</vt:lpstr>
      <vt:lpstr>Toán tử gán và Hàm tạo sao chép</vt:lpstr>
      <vt:lpstr>4.5.1.5 Hàm tạo và đối tượng thành phần </vt:lpstr>
      <vt:lpstr>Lớp bao – Ví dụ </vt:lpstr>
      <vt:lpstr>4.5.2 Hàm hủy </vt:lpstr>
      <vt:lpstr>4.5.2 Hàm hủy (tt) </vt:lpstr>
      <vt:lpstr>4.5.2 Hàm hủy – Ví dụ</vt:lpstr>
      <vt:lpstr>4.5.3 Hàm truy vấn </vt:lpstr>
      <vt:lpstr>4.5.4 Hàm cập nhật</vt:lpstr>
      <vt:lpstr>Truy vấn và Cập nhật</vt:lpstr>
      <vt:lpstr>Truy vấn và Cập nhật (tt)</vt:lpstr>
      <vt:lpstr>Truy vấn và Cập nhật – Ví dụ</vt:lpstr>
      <vt:lpstr>4.5.5 Hàm toán tử</vt:lpstr>
      <vt:lpstr>4.5.5 Hàm toán tử – Ví dụ </vt:lpstr>
      <vt:lpstr>5. Hàm bạn, Lớp bạn </vt:lpstr>
      <vt:lpstr>5.1 Hàm bạn</vt:lpstr>
      <vt:lpstr>5.1 Hàm bạn (tt)</vt:lpstr>
      <vt:lpstr>5.1 Hàm bạn (tt)</vt:lpstr>
      <vt:lpstr>5.1 Hàm bạn (tt)</vt:lpstr>
      <vt:lpstr>5.1 Hàm bạn – Ví dụ</vt:lpstr>
      <vt:lpstr>5.1 Hàm bạn – Ví dụ (tt)</vt:lpstr>
      <vt:lpstr>5.2 Lớp bạn</vt:lpstr>
      <vt:lpstr>5.2 Lớp bạn (tt)</vt:lpstr>
      <vt:lpstr>5.2 Lớp bạn (tt)</vt:lpstr>
      <vt:lpstr>5.2 Lớp bạn – Ví dụ</vt:lpstr>
      <vt:lpstr>Bài tập 1</vt:lpstr>
      <vt:lpstr>Bài tập 2</vt:lpstr>
      <vt:lpstr>Bài tập 3</vt:lpstr>
      <vt:lpstr>Bài tập 4</vt:lpstr>
      <vt:lpstr>Bài tập kiểm tra trên lớp</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Đỗ Thị Thanh Tuyền</cp:lastModifiedBy>
  <cp:revision>1372</cp:revision>
  <cp:lastPrinted>1601-01-01T00:00:00Z</cp:lastPrinted>
  <dcterms:created xsi:type="dcterms:W3CDTF">1601-01-01T00:00:00Z</dcterms:created>
  <dcterms:modified xsi:type="dcterms:W3CDTF">2021-01-02T01:55:00Z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