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5"/>
  </p:notesMasterIdLst>
  <p:handoutMasterIdLst>
    <p:handoutMasterId r:id="rId46"/>
  </p:handoutMasterIdLst>
  <p:sldIdLst>
    <p:sldId id="747" r:id="rId2"/>
    <p:sldId id="943" r:id="rId3"/>
    <p:sldId id="1124" r:id="rId4"/>
    <p:sldId id="1006" r:id="rId5"/>
    <p:sldId id="1117" r:id="rId6"/>
    <p:sldId id="1003" r:id="rId7"/>
    <p:sldId id="1008" r:id="rId8"/>
    <p:sldId id="1009" r:id="rId9"/>
    <p:sldId id="1056" r:id="rId10"/>
    <p:sldId id="1011" r:id="rId11"/>
    <p:sldId id="1010" r:id="rId12"/>
    <p:sldId id="1015" r:id="rId13"/>
    <p:sldId id="1013" r:id="rId14"/>
    <p:sldId id="1014" r:id="rId15"/>
    <p:sldId id="1016" r:id="rId16"/>
    <p:sldId id="1018" r:id="rId17"/>
    <p:sldId id="1012" r:id="rId18"/>
    <p:sldId id="1019" r:id="rId19"/>
    <p:sldId id="1021" r:id="rId20"/>
    <p:sldId id="1118" r:id="rId21"/>
    <p:sldId id="1120" r:id="rId22"/>
    <p:sldId id="1121" r:id="rId23"/>
    <p:sldId id="1123" r:id="rId24"/>
    <p:sldId id="1017" r:id="rId25"/>
    <p:sldId id="1022" r:id="rId26"/>
    <p:sldId id="1024" r:id="rId27"/>
    <p:sldId id="1023" r:id="rId28"/>
    <p:sldId id="1020" r:id="rId29"/>
    <p:sldId id="1025" r:id="rId30"/>
    <p:sldId id="1026" r:id="rId31"/>
    <p:sldId id="1027" r:id="rId32"/>
    <p:sldId id="1052" r:id="rId33"/>
    <p:sldId id="1028" r:id="rId34"/>
    <p:sldId id="1033" r:id="rId35"/>
    <p:sldId id="1053" r:id="rId36"/>
    <p:sldId id="1034" r:id="rId37"/>
    <p:sldId id="1035" r:id="rId38"/>
    <p:sldId id="1036" r:id="rId39"/>
    <p:sldId id="1037" r:id="rId40"/>
    <p:sldId id="1038" r:id="rId41"/>
    <p:sldId id="1125" r:id="rId42"/>
    <p:sldId id="1126" r:id="rId43"/>
    <p:sldId id="94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66FF"/>
    <a:srgbClr val="FF3300"/>
    <a:srgbClr val="FF0000"/>
    <a:srgbClr val="66FFFF"/>
    <a:srgbClr val="CC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2254" autoAdjust="0"/>
  </p:normalViewPr>
  <p:slideViewPr>
    <p:cSldViewPr>
      <p:cViewPr varScale="1">
        <p:scale>
          <a:sx n="88" d="100"/>
          <a:sy n="88" d="100"/>
        </p:scale>
        <p:origin x="418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03/27/22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03/27/22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4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arrs[3]; 	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arrd[5];	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arrsv[7];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rgbClr val="FF3300"/>
                </a:solidFill>
              </a:rPr>
              <a:t>=&gt; vì không có hàm tạo không đối/mặc định được cài đặt trong 3 lớp này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as[3]; //ca 3 phan tu deu la chuoi rong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ad[5]; //ca 5 diem deu la (0,0)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asv[7];</a:t>
            </a:r>
            <a:r>
              <a:rPr lang="en-US" sz="1200" b="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//ca 7 sinh vien deu co cung maso, hoten, namsinh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String arrs[3]; //ca 3 phan tu deu la chuoi rong</a:t>
            </a:r>
          </a:p>
          <a:p>
            <a:r>
              <a:rPr lang="en-US"/>
              <a:t>Diem arrd[5]; //ca 5 diem deu la (0,0)</a:t>
            </a:r>
          </a:p>
          <a:p>
            <a:r>
              <a:rPr lang="en-US"/>
              <a:t>SinhVien arrsv[7]; //ca 7 sinh vien deu co cung maso, hoten, namsinh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9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3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3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1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8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5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8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1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1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r>
              <a:rPr lang="en-US"/>
              <a:t>Nên khai báo hằng đối với: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đối tượng mà ta không định sửa đổi. Ví dụ: </a:t>
            </a:r>
            <a:r>
              <a:rPr lang="en-US" sz="1400" b="1"/>
              <a:t>const </a:t>
            </a:r>
            <a:r>
              <a:rPr lang="en-US" sz="1400"/>
              <a:t>double PI = 3.14;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tham số của hàm mà ta không định cho hàm đó sửa đổi: </a:t>
            </a:r>
            <a:r>
              <a:rPr lang="en-US" sz="1400"/>
              <a:t>void printHeight(</a:t>
            </a:r>
            <a:r>
              <a:rPr lang="en-US" sz="1400" b="1"/>
              <a:t>const </a:t>
            </a:r>
            <a:r>
              <a:rPr lang="en-US" sz="1400"/>
              <a:t>LargeObj &amp;LO){ cout &lt;&lt; LO.height; }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hàm thành viên không thay đổi đối tượng chủ: </a:t>
            </a:r>
            <a:r>
              <a:rPr lang="en-US" sz="1400"/>
              <a:t>int Date::getDay() </a:t>
            </a:r>
            <a:r>
              <a:rPr lang="en-US" sz="1400" b="1"/>
              <a:t>const </a:t>
            </a:r>
            <a:r>
              <a:rPr lang="en-US" sz="1400"/>
              <a:t>{ return day;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2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2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Dữ liệu nên được kết hợp thay vì phân rã</a:t>
            </a: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r>
              <a:rPr lang="en-US" sz="1200"/>
              <a:t>phương thức thiết lập sao chép – copy constructor</a:t>
            </a:r>
          </a:p>
          <a:p>
            <a:pPr eaLnBrk="1" hangingPunct="1">
              <a:buFontTx/>
              <a:buChar char="-"/>
            </a:pPr>
            <a:r>
              <a:rPr lang="en-US" sz="1200"/>
              <a:t>phương thức hủy bỏ - 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00FF"/>
                </a:solidFill>
              </a:rPr>
              <a:t>Kiểu dữ liệu chuẩn cũng có thể được khởi tạo giá trị giống như các kiểu dữ liệu tự định nghĩa.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/>
              <a:t>Đoạn chương trình trên đúng hay sai? </a:t>
            </a:r>
            <a:r>
              <a:rPr lang="en-US">
                <a:sym typeface="Wingdings" pitchFamily="2" charset="2"/>
              </a:rPr>
              <a:t>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5943600" cy="2286000"/>
          </a:xfrm>
        </p:spPr>
        <p:txBody>
          <a:bodyPr>
            <a:noAutofit/>
          </a:bodyPr>
          <a:lstStyle/>
          <a:p>
            <a:r>
              <a:rPr lang="en-US" sz="3600" b="1"/>
              <a:t>LỚP VÀ ĐỐI TƯỢNG -</a:t>
            </a:r>
            <a:br>
              <a:rPr lang="en-US" sz="3600" b="1"/>
            </a:br>
            <a:r>
              <a:rPr lang="en-US" sz="3600" b="1"/>
              <a:t>MỘT SỐ VẤN ĐỀ LIÊN QUAN</a:t>
            </a:r>
            <a:endParaRPr lang="es-ES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953000"/>
            <a:ext cx="5410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nghệ phần mềm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Đối tượng có khả năng tự khởi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động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trong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những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trường hợp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nào?</a:t>
            </a:r>
            <a:endParaRPr lang="vi-VN" sz="280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có phương thức thiết lập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thiết lập không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số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(hàm tạo mặc định).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thiết lập mà mọi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số đều có giá trị mặc nhiên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E781EB-1433-4D7E-A2AA-54F3EB39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9128" y="1419728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	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0">
                <a:solidFill>
                  <a:srgbClr val="FF3300"/>
                </a:solidFill>
              </a:rPr>
              <a:t>x(xx), y(yy)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	x = xx;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	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CBA49D-5E01-4627-8018-B25F67CF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37CECD-9D1B-4D82-85B6-B611E814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11704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</a:p>
          <a:p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_strdup(s); } </a:t>
            </a:r>
            <a:r>
              <a:rPr lang="en-US" sz="1800" b="0">
                <a:solidFill>
                  <a:srgbClr val="C00000"/>
                </a:solidFill>
              </a:rPr>
              <a:t>//StringDuplicate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1800" b="0">
                <a:solidFill>
                  <a:srgbClr val="0000FF"/>
                </a:solidFill>
              </a:rPr>
              <a:t>const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_strdup(s.p); } </a:t>
            </a:r>
            <a:r>
              <a:rPr lang="en-US" sz="1800" b="0">
                <a:solidFill>
                  <a:srgbClr val="C00000"/>
                </a:solidFill>
              </a:rPr>
              <a:t>//Hàm tạo sao chép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   	cout &lt;&lt; "delete " 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     	</a:t>
            </a:r>
            <a:r>
              <a:rPr lang="en-US" sz="1800" b="0">
                <a:solidFill>
                  <a:srgbClr val="0000FF"/>
                </a:solidFill>
              </a:rPr>
              <a:t>delete []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0000FF"/>
                </a:solidFill>
              </a:rPr>
              <a:t>delete</a:t>
            </a:r>
            <a:r>
              <a:rPr lang="en-US" sz="1800" b="0">
                <a:solidFill>
                  <a:srgbClr val="C00000"/>
                </a:solidFill>
              </a:rPr>
              <a:t> is used to de-allocate memory allocated for </a:t>
            </a:r>
            <a:r>
              <a:rPr lang="en-US" sz="1800" b="0" u="sng">
                <a:solidFill>
                  <a:srgbClr val="C00000"/>
                </a:solidFill>
              </a:rPr>
              <a:t>single object</a:t>
            </a:r>
            <a:r>
              <a:rPr lang="en-US" sz="1800" b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0000FF"/>
                </a:solidFill>
              </a:rPr>
              <a:t>delete []</a:t>
            </a:r>
            <a:r>
              <a:rPr lang="en-US" sz="1800" b="0">
                <a:solidFill>
                  <a:srgbClr val="C00000"/>
                </a:solidFill>
              </a:rPr>
              <a:t> is used to de-allocate memory allocated for </a:t>
            </a:r>
            <a:r>
              <a:rPr lang="en-US" sz="1800" b="0" u="sng">
                <a:solidFill>
                  <a:srgbClr val="C00000"/>
                </a:solidFill>
              </a:rPr>
              <a:t>array of objects</a:t>
            </a:r>
            <a:r>
              <a:rPr lang="en-US" sz="1800" b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ns) 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MaSo(ms), HoTen(ht), NamSinh(ns){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33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33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3300"/>
                </a:solidFill>
              </a:rPr>
              <a:t>SinhVien arrsv[7];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410200" y="5318234"/>
            <a:ext cx="1295400" cy="762000"/>
          </a:xfrm>
          <a:prstGeom prst="wedgeEllipseCallout">
            <a:avLst>
              <a:gd name="adj1" fmla="val -187908"/>
              <a:gd name="adj2" fmla="val 112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895600" y="5121166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3DE782-0FEA-46F9-A483-67BAEAF0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600200"/>
            <a:ext cx="8305800" cy="4724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Diem(double xx = 0, double yy = 0)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/>
              <a:t> x(xx), y(yy) 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11704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char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FF0000"/>
                </a:solidFill>
              </a:rPr>
              <a:t>	String(char *s = "")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b="0">
                <a:solidFill>
                  <a:srgbClr val="0000FF"/>
                </a:solidFill>
              </a:rPr>
              <a:t>const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&amp;s) { p = _strdup(s.p);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“ 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b="0">
                <a:solidFill>
                  <a:srgbClr val="0000FF"/>
                </a:solidFill>
              </a:rPr>
              <a:t>delete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60096"/>
            <a:ext cx="8382000" cy="476450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SinhVien(char *ms=“19920014”, char *ht=“Nguyen Van A”, int ns = 1982)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MaSo(ms), HoTen(ht), NamSinh(ns)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00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SinhVien arrsv[7];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47038" y="43434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F1EC039-31E0-4B06-BF0F-53394C66D410}"/>
              </a:ext>
            </a:extLst>
          </p:cNvPr>
          <p:cNvSpPr/>
          <p:nvPr/>
        </p:nvSpPr>
        <p:spPr>
          <a:xfrm>
            <a:off x="2895600" y="4876800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–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981200"/>
            <a:ext cx="83058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Diem()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x(0), y(0){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9100" y="1443792"/>
            <a:ext cx="83058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b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char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_strdup(s);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FF0000"/>
                </a:solidFill>
              </a:rPr>
              <a:t>String()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_strdup(“”);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"&lt;&lt;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b="0">
                <a:solidFill>
                  <a:srgbClr val="0000FF"/>
                </a:solidFill>
              </a:rPr>
              <a:t>delete 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ns)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HoTen(ht), MaSo(ms), NamSinh(ns)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SinhVien()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MaSo(“19920014”), HoTen(“Nguyen Van A”), NamSinh(1982)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00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SinhVien arrsv[7];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00600" y="45720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D6F6CD8-5C9C-4E75-AF78-EFE9CA70B19C}"/>
              </a:ext>
            </a:extLst>
          </p:cNvPr>
          <p:cNvSpPr/>
          <p:nvPr/>
        </p:nvSpPr>
        <p:spPr>
          <a:xfrm>
            <a:off x="2895600" y="5257800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03/27/22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889328" y="1676400"/>
            <a:ext cx="793342" cy="665163"/>
            <a:chOff x="1110" y="2656"/>
            <a:chExt cx="1549" cy="1351"/>
          </a:xfrm>
        </p:grpSpPr>
        <p:sp>
          <p:nvSpPr>
            <p:cNvPr id="1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5" name="Line 11"/>
          <p:cNvSpPr>
            <a:spLocks noChangeShapeType="1"/>
          </p:cNvSpPr>
          <p:nvPr/>
        </p:nvSpPr>
        <p:spPr bwMode="auto">
          <a:xfrm flipV="1">
            <a:off x="1524001" y="2268304"/>
            <a:ext cx="5842327" cy="1769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1841338" y="1752599"/>
            <a:ext cx="5372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là thành phần của lớp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 Box 13"/>
          <p:cNvSpPr txBox="1">
            <a:spLocks noChangeArrowheads="1"/>
          </p:cNvSpPr>
          <p:nvPr/>
        </p:nvSpPr>
        <p:spPr bwMode="gray">
          <a:xfrm>
            <a:off x="1094275" y="1774825"/>
            <a:ext cx="352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889329" y="2616198"/>
            <a:ext cx="762000" cy="665163"/>
            <a:chOff x="3174" y="2656"/>
            <a:chExt cx="1549" cy="1351"/>
          </a:xfrm>
        </p:grpSpPr>
        <p:sp>
          <p:nvSpPr>
            <p:cNvPr id="10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Line 14"/>
          <p:cNvSpPr>
            <a:spLocks noChangeShapeType="1"/>
          </p:cNvSpPr>
          <p:nvPr/>
        </p:nvSpPr>
        <p:spPr bwMode="auto">
          <a:xfrm flipV="1">
            <a:off x="1513352" y="3189075"/>
            <a:ext cx="5867400" cy="1132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816249" y="2667000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là thành phần của mảng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gray">
          <a:xfrm>
            <a:off x="1124653" y="2694710"/>
            <a:ext cx="346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889328" y="3482975"/>
            <a:ext cx="762000" cy="665163"/>
            <a:chOff x="1110" y="2656"/>
            <a:chExt cx="1549" cy="1351"/>
          </a:xfrm>
        </p:grpSpPr>
        <p:sp>
          <p:nvSpPr>
            <p:cNvPr id="9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Line 25"/>
          <p:cNvSpPr>
            <a:spLocks noChangeShapeType="1"/>
          </p:cNvSpPr>
          <p:nvPr/>
        </p:nvSpPr>
        <p:spPr bwMode="auto">
          <a:xfrm>
            <a:off x="1524000" y="4117545"/>
            <a:ext cx="5867400" cy="660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 bwMode="auto">
          <a:xfrm>
            <a:off x="1803728" y="3561546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được cấp phát động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27"/>
          <p:cNvSpPr txBox="1">
            <a:spLocks noChangeArrowheads="1"/>
          </p:cNvSpPr>
          <p:nvPr/>
        </p:nvSpPr>
        <p:spPr bwMode="gray">
          <a:xfrm>
            <a:off x="1074351" y="3576935"/>
            <a:ext cx="424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889328" y="4397375"/>
            <a:ext cx="762000" cy="665163"/>
            <a:chOff x="3174" y="2656"/>
            <a:chExt cx="1549" cy="1351"/>
          </a:xfrm>
        </p:grpSpPr>
        <p:sp>
          <p:nvSpPr>
            <p:cNvPr id="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Line 28"/>
          <p:cNvSpPr>
            <a:spLocks noChangeShapeType="1"/>
          </p:cNvSpPr>
          <p:nvPr/>
        </p:nvSpPr>
        <p:spPr bwMode="auto">
          <a:xfrm flipV="1">
            <a:off x="1498928" y="5003075"/>
            <a:ext cx="5867400" cy="390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30"/>
          <p:cNvSpPr txBox="1">
            <a:spLocks noChangeArrowheads="1"/>
          </p:cNvSpPr>
          <p:nvPr/>
        </p:nvSpPr>
        <p:spPr bwMode="gray">
          <a:xfrm>
            <a:off x="1086178" y="44958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1832375" y="4479854"/>
            <a:ext cx="5406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Giao diện và chi tiết cài đặt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3936FB-F78A-40C3-A416-94A9CEB4AA99}"/>
              </a:ext>
            </a:extLst>
          </p:cNvPr>
          <p:cNvGrpSpPr>
            <a:grpSpLocks/>
          </p:cNvGrpSpPr>
          <p:nvPr/>
        </p:nvGrpSpPr>
        <p:grpSpPr bwMode="auto">
          <a:xfrm>
            <a:off x="889328" y="5257800"/>
            <a:ext cx="762000" cy="665163"/>
            <a:chOff x="1110" y="2656"/>
            <a:chExt cx="1549" cy="1351"/>
          </a:xfrm>
        </p:grpSpPr>
        <p:sp>
          <p:nvSpPr>
            <p:cNvPr id="35" name="AutoShape 18">
              <a:extLst>
                <a:ext uri="{FF2B5EF4-FFF2-40B4-BE49-F238E27FC236}">
                  <a16:creationId xmlns:a16="http://schemas.microsoft.com/office/drawing/2014/main" id="{7D25B3AC-8E63-4A35-B40C-2BD1235126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utoShape 19">
              <a:extLst>
                <a:ext uri="{FF2B5EF4-FFF2-40B4-BE49-F238E27FC236}">
                  <a16:creationId xmlns:a16="http://schemas.microsoft.com/office/drawing/2014/main" id="{F5DFDEE5-7E70-409F-B2B7-3E7CD6ED1C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B76E6F52-0D04-4B2D-BC49-B67FB74C0E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Line 25">
            <a:extLst>
              <a:ext uri="{FF2B5EF4-FFF2-40B4-BE49-F238E27FC236}">
                <a16:creationId xmlns:a16="http://schemas.microsoft.com/office/drawing/2014/main" id="{900B32F0-57BA-4C9E-9D75-0A6DE17AB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892370"/>
            <a:ext cx="5867400" cy="660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BB225916-C02A-48DA-9238-935FDDDD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28" y="5336371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Các nguyên tắc xây dựng lớp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B04CFA76-CA07-41D6-9F7D-0934515642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7362" y="535176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Cấp phát tĩnh và cấp phát động: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8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Cấp phát tĩnh: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 thướ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 bộ nhớ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cần cấp phát phải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lang="vi-VN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trước</a:t>
            </a:r>
            <a:r>
              <a:rPr lang="en-US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khi chương trình được biên dịch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8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Cấp phát động: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thước 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 nhớ cần cấp phát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vi-VN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khi chương trình thực thi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và cấp phát trong quá trình thực thi.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Cấp phát động: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*a =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*b =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[10]; 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Cấp phát </a:t>
            </a:r>
            <a:r>
              <a:rPr lang="en-US" sz="2600" b="1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vùng nhớ liên tục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kích thước là:</a:t>
            </a:r>
          </a:p>
          <a:p>
            <a:pPr marL="45720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phần tử * sizeof(kiểu dữ liệu)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* 4 = 40 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Lưu </a:t>
            </a:r>
            <a:r>
              <a:rPr lang="en-US" sz="2600" b="1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 chỉ đầu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vùng nhớ này vào biến con trỏ.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600" b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8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Lợi ích của cấp phát động: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Có thể cấp phát vùng nhớ </a:t>
            </a:r>
            <a:r>
              <a:rPr lang="en-US" sz="2800" b="1" i="1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có kích thước bất kỳ</a:t>
            </a: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bằng cách truyền tham số vào trong cặp dấu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[ ]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khi cấp phát vùng nhớ (cấp phát tĩnh không làm được việc này).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Có thể </a:t>
            </a:r>
            <a:r>
              <a:rPr lang="en-US" sz="2800" b="1" i="1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sử dụng lại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vùng nhớ đã được giải phóng bằng câu lệnh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0971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Lợi ích của cấp phát động (tt):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>
                <a:latin typeface="Arial" pitchFamily="34" charset="0"/>
                <a:cs typeface="Arial" pitchFamily="34" charset="0"/>
              </a:rPr>
              <a:t>Ví dụ: </a:t>
            </a:r>
            <a:r>
              <a:rPr lang="en-US" sz="2400">
                <a:latin typeface="Arial" pitchFamily="34" charset="0"/>
                <a:cs typeface="Arial" pitchFamily="34" charset="0"/>
              </a:rPr>
              <a:t>để tiết kiệm bộ nhớ ta dùng con trỏ và cấp phát bộ nhớ cho các đối tượng thay cho việc dùng mảng đối tượng. </a:t>
            </a:r>
            <a:endParaRPr lang="en-US" sz="2400" b="1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     TS ts[100]; //dùng mảng đối tượng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>
                <a:latin typeface="Arial" pitchFamily="34" charset="0"/>
                <a:cs typeface="Arial" pitchFamily="34" charset="0"/>
              </a:rPr>
              <a:t>-&gt;</a:t>
            </a:r>
            <a:r>
              <a:rPr lang="en-US" sz="2400">
                <a:latin typeface="Arial" pitchFamily="34" charset="0"/>
                <a:cs typeface="Arial" pitchFamily="34" charset="0"/>
              </a:rPr>
              <a:t>  TS *ts;</a:t>
            </a:r>
          </a:p>
          <a:p>
            <a:pPr marL="0" indent="457200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 ts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latin typeface="Arial" pitchFamily="34" charset="0"/>
                <a:cs typeface="Arial" pitchFamily="34" charset="0"/>
              </a:rPr>
              <a:t> TS[số_thí_sinh]; </a:t>
            </a:r>
          </a:p>
          <a:p>
            <a:pPr marL="0" indent="457200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//số_thí_sinh được nhập vào</a:t>
            </a:r>
          </a:p>
          <a:p>
            <a:pPr marL="517525" indent="-517525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>
                <a:latin typeface="Arial" pitchFamily="34" charset="0"/>
                <a:cs typeface="Arial" pitchFamily="34" charset="0"/>
              </a:rPr>
              <a:t>Sau đó có thể </a:t>
            </a:r>
            <a:r>
              <a:rPr lang="en-US" sz="2400" u="sng">
                <a:latin typeface="Arial" pitchFamily="34" charset="0"/>
                <a:cs typeface="Arial" pitchFamily="34" charset="0"/>
              </a:rPr>
              <a:t>dùng tên con trỏ giống như tên mảng</a:t>
            </a:r>
            <a:r>
              <a:rPr lang="en-US" sz="2400">
                <a:latin typeface="Arial" pitchFamily="34" charset="0"/>
                <a:cs typeface="Arial" pitchFamily="34" charset="0"/>
              </a:rPr>
              <a:t> ở trên: ts[i]</a:t>
            </a:r>
          </a:p>
        </p:txBody>
      </p:sp>
    </p:spTree>
    <p:extLst>
      <p:ext uri="{BB962C8B-B14F-4D97-AF65-F5344CB8AC3E}">
        <p14:creationId xmlns:p14="http://schemas.microsoft.com/office/powerpoint/2010/main" val="388300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382000" cy="49251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Như vậy đ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ối tượng được cấp phát động là đối tượng được tạo ra bằng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bị hủy đi bằng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endParaRPr lang="en-US" sz="28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cấp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phát vùng nhớ cho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tr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ên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vi-V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eap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gọi phương thức thiết lập cho đối tượng được cấp.</a:t>
            </a:r>
            <a:endParaRPr lang="vi-VN" sz="28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b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*s ) { p = _strdup(s); } </a:t>
            </a:r>
            <a:r>
              <a:rPr lang="en-US" b="0">
                <a:solidFill>
                  <a:srgbClr val="C00000"/>
                </a:solidFill>
              </a:rPr>
              <a:t>//StringDuplicate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 ) { p = _strdup(s.p); } </a:t>
            </a:r>
            <a:r>
              <a:rPr lang="en-US" b="0">
                <a:solidFill>
                  <a:srgbClr val="C00000"/>
                </a:solidFill>
              </a:rPr>
              <a:t>//Hàm tạo sao chép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~String() { </a:t>
            </a:r>
            <a:r>
              <a:rPr lang="en-US" b="0">
                <a:solidFill>
                  <a:srgbClr val="0000FF"/>
                </a:solidFill>
              </a:rPr>
              <a:t>delete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 } </a:t>
            </a:r>
            <a:endParaRPr lang="en-US" b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String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Diem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Diem(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 { 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Diem class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B3BB57-4F2D-4D94-A663-D264DE0C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189"/>
            <a:ext cx="9144000" cy="1066800"/>
          </a:xfrm>
        </p:spPr>
        <p:txBody>
          <a:bodyPr>
            <a:normAutofit/>
          </a:bodyPr>
          <a:lstStyle/>
          <a:p>
            <a:r>
              <a:rPr lang="en-US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</a:t>
            </a:r>
            <a:endParaRPr lang="vi-VN" sz="3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một đối 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59832"/>
            <a:ext cx="8305800" cy="499310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*pi = </a:t>
            </a:r>
            <a:r>
              <a:rPr lang="en-US" sz="2800" b="0">
                <a:solidFill>
                  <a:srgbClr val="0000FF"/>
                </a:solidFill>
              </a:rPr>
              <a:t>new 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*pj = </a:t>
            </a:r>
            <a:r>
              <a:rPr lang="en-US" sz="2800" b="0">
                <a:solidFill>
                  <a:srgbClr val="0000FF"/>
                </a:solidFill>
              </a:rPr>
              <a:t>new 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(15);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*pd = </a:t>
            </a:r>
            <a:r>
              <a:rPr lang="en-US" sz="2800" b="0">
                <a:solidFill>
                  <a:srgbClr val="0000FF"/>
                </a:solidFill>
              </a:rPr>
              <a:t>new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Diem(20,40);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*pa = </a:t>
            </a:r>
            <a:r>
              <a:rPr lang="en-US" sz="2800" b="0">
                <a:solidFill>
                  <a:srgbClr val="0000FF"/>
                </a:solidFill>
              </a:rPr>
              <a:t>new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String("Nguyen Van A");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</a:rPr>
              <a:t>-&gt;</a:t>
            </a:r>
            <a:r>
              <a:rPr lang="en-US" sz="2800" b="0">
                <a:solidFill>
                  <a:srgbClr val="C00000"/>
                </a:solidFill>
              </a:rPr>
              <a:t> 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pa;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pd;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pj;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pi;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060753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*pai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	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	</a:t>
            </a:r>
            <a:endParaRPr lang="vi-VN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48400" y="16764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10200" y="1752600"/>
            <a:ext cx="609600" cy="16448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3962400"/>
            <a:ext cx="807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2800" b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DF98F-8841-42E0-9CC7-9B0C7714CB83}"/>
              </a:ext>
            </a:extLst>
          </p:cNvPr>
          <p:cNvSpPr txBox="1"/>
          <p:nvPr/>
        </p:nvSpPr>
        <p:spPr>
          <a:xfrm>
            <a:off x="304800" y="3657600"/>
            <a:ext cx="8382000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Sẽ nhận được t</a:t>
            </a:r>
            <a:r>
              <a:rPr lang="vi-VN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hông báo lỗi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2800" b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6125" lvl="1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</a:t>
            </a:r>
            <a:r>
              <a:rPr lang="en-US" sz="2400" b="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default constructor</a:t>
            </a: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initialize array element of type ‘Diem’</a:t>
            </a:r>
          </a:p>
          <a:p>
            <a:pPr marL="746125" lvl="1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</a:t>
            </a:r>
            <a:r>
              <a:rPr lang="en-US" sz="2400" b="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default constructor</a:t>
            </a: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initialize array element of type ‘String’</a:t>
            </a:r>
            <a:endParaRPr lang="vi-VN" b="0" i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2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04256"/>
            <a:ext cx="8686800" cy="47727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500" b="0">
                <a:latin typeface="Arial" panose="020B0604020202020204" pitchFamily="34" charset="0"/>
                <a:cs typeface="Arial" pitchFamily="34" charset="0"/>
              </a:rPr>
              <a:t>Trong trường hợp cấp </a:t>
            </a:r>
            <a:r>
              <a:rPr lang="en-US" sz="2500" b="0">
                <a:latin typeface="Arial" panose="020B0604020202020204" pitchFamily="34" charset="0"/>
                <a:cs typeface="Arial" pitchFamily="34" charset="0"/>
              </a:rPr>
              <a:t>phát </a:t>
            </a:r>
            <a:r>
              <a:rPr lang="vi-VN" sz="2500" b="0">
                <a:latin typeface="Arial" panose="020B0604020202020204" pitchFamily="34" charset="0"/>
                <a:cs typeface="Arial" pitchFamily="34" charset="0"/>
              </a:rPr>
              <a:t>nhiều đối tượng, ta không thể cung cấp tham số cho từng phần tử được cấp</a:t>
            </a:r>
            <a:r>
              <a:rPr lang="en-US" sz="2500" b="0">
                <a:latin typeface="Arial" panose="020B0604020202020204" pitchFamily="34" charset="0"/>
                <a:cs typeface="Arial" pitchFamily="34" charset="0"/>
              </a:rPr>
              <a:t> phát.</a:t>
            </a:r>
            <a:endParaRPr lang="en-US" sz="2500">
              <a:latin typeface="Arial" panose="020B0604020202020204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500" b="1">
                <a:latin typeface="Arial" panose="020B0604020202020204" pitchFamily="34" charset="0"/>
                <a:cs typeface="Arial" pitchFamily="34" charset="0"/>
              </a:rPr>
              <a:t>Cách giải quyết: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cung cấp phương thức thiết lập để 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đối tượng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 mảng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có khả năng tự khởi động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Phương thức thiết lập không đối số/hàm tạo mặc định;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Phương thức thiết lập với đối số có giá trị mặc nhiên (tất cả đối số đều được cung cấp giá trị mặc nhiên).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vi-VN" sz="25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59832"/>
            <a:ext cx="8305800" cy="4953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sz="1800" b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FF0000"/>
                </a:solidFill>
              </a:rPr>
              <a:t>String (char *s = "Alibaba") 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_strdup(s); }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(</a:t>
            </a:r>
            <a:r>
              <a:rPr lang="en-US" sz="1800" b="0">
                <a:solidFill>
                  <a:srgbClr val="0000FF"/>
                </a:solidFill>
              </a:rPr>
              <a:t>const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_strdup(s.p); } </a:t>
            </a:r>
            <a:r>
              <a:rPr lang="en-US" sz="1800" b="0">
                <a:solidFill>
                  <a:srgbClr val="C00000"/>
                </a:solidFill>
              </a:rPr>
              <a:t>//Hàm tạo sao chép </a:t>
            </a:r>
            <a:endParaRPr lang="en-US" sz="1800" b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 () {</a:t>
            </a:r>
            <a:r>
              <a:rPr lang="en-US" sz="1800" b="0">
                <a:solidFill>
                  <a:srgbClr val="0000FF"/>
                </a:solidFill>
              </a:rPr>
              <a:t>delete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0">
                <a:solidFill>
                  <a:srgbClr val="0000FF"/>
                </a:solidFill>
              </a:rPr>
              <a:t>[]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p;}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Diem (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x(xx),y(yy){};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FF0000"/>
                </a:solidFill>
              </a:rPr>
              <a:t>Diem ()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:</a:t>
            </a:r>
            <a:r>
              <a:rPr lang="en-US" sz="1800" b="0">
                <a:solidFill>
                  <a:srgbClr val="FF0000"/>
                </a:solidFill>
              </a:rPr>
              <a:t> x(0),y(0)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{}; </a:t>
            </a:r>
            <a:r>
              <a:rPr lang="en-US" sz="1800" b="0">
                <a:solidFill>
                  <a:srgbClr val="C00000"/>
                </a:solidFill>
              </a:rPr>
              <a:t>//Hàm tạo mặc định</a:t>
            </a:r>
            <a:endParaRPr lang="en-US" sz="1800" b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</a:t>
            </a:r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600" b="1">
                <a:latin typeface="Arial" pitchFamily="34" charset="0"/>
                <a:cs typeface="Arial" pitchFamily="34" charset="0"/>
              </a:rPr>
              <a:t>Đối tượng có thể là thành phần của đối tượng khác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600">
                <a:latin typeface="Arial" pitchFamily="34" charset="0"/>
                <a:cs typeface="Arial" pitchFamily="34" charset="0"/>
              </a:rPr>
              <a:t>K</a:t>
            </a:r>
            <a:r>
              <a:rPr lang="vi-VN" sz="2600">
                <a:latin typeface="Arial" pitchFamily="34" charset="0"/>
                <a:cs typeface="Arial" pitchFamily="34" charset="0"/>
              </a:rPr>
              <a:t>hi một đối tượng thuộc lớp “lớn” </a:t>
            </a:r>
            <a:r>
              <a:rPr lang="en-US" sz="2600">
                <a:latin typeface="Arial" pitchFamily="34" charset="0"/>
                <a:cs typeface="Arial" pitchFamily="34" charset="0"/>
              </a:rPr>
              <a:t>(đối tượng kết hợp) </a:t>
            </a:r>
            <a:r>
              <a:rPr lang="vi-VN" sz="2600">
                <a:latin typeface="Arial" pitchFamily="34" charset="0"/>
                <a:cs typeface="Arial" pitchFamily="34" charset="0"/>
              </a:rPr>
              <a:t>được tạo ra, các</a:t>
            </a:r>
            <a:r>
              <a:rPr lang="en-US" sz="2600">
                <a:latin typeface="Arial" pitchFamily="34" charset="0"/>
                <a:cs typeface="Arial" pitchFamily="34" charset="0"/>
              </a:rPr>
              <a:t> đối tượng</a:t>
            </a:r>
            <a:r>
              <a:rPr lang="vi-VN" sz="2600">
                <a:latin typeface="Arial" pitchFamily="34" charset="0"/>
                <a:cs typeface="Arial" pitchFamily="34" charset="0"/>
              </a:rPr>
              <a:t> thành phần của nó cũng được tạo ra.</a:t>
            </a:r>
            <a:endParaRPr lang="en-US" sz="260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vi-VN" sz="2600">
                <a:latin typeface="Arial" pitchFamily="34" charset="0"/>
                <a:cs typeface="Arial" pitchFamily="34" charset="0"/>
              </a:rPr>
              <a:t>Khi đối tượng kết hợp bị hủy </a:t>
            </a:r>
            <a:r>
              <a:rPr lang="en-US" sz="26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vi-VN" sz="2600">
                <a:latin typeface="Arial" pitchFamily="34" charset="0"/>
                <a:cs typeface="Arial" pitchFamily="34" charset="0"/>
              </a:rPr>
              <a:t> </a:t>
            </a:r>
            <a:r>
              <a:rPr lang="en-US" sz="2600">
                <a:latin typeface="Arial" pitchFamily="34" charset="0"/>
                <a:cs typeface="Arial" pitchFamily="34" charset="0"/>
              </a:rPr>
              <a:t>các </a:t>
            </a:r>
            <a:r>
              <a:rPr lang="vi-VN" sz="2600">
                <a:latin typeface="Arial" pitchFamily="34" charset="0"/>
                <a:cs typeface="Arial" pitchFamily="34" charset="0"/>
              </a:rPr>
              <a:t>đối tượng thành phần của nó cũng bị hủy, nghĩa là phương thức hủy bỏ sẽ được gọi cho các đối tượng thành phần</a:t>
            </a:r>
            <a:r>
              <a:rPr lang="en-US" sz="2600">
                <a:latin typeface="Arial" pitchFamily="34" charset="0"/>
                <a:cs typeface="Arial" pitchFamily="34" charset="0"/>
              </a:rPr>
              <a:t>, </a:t>
            </a:r>
            <a:r>
              <a:rPr lang="vi-VN" sz="2600">
                <a:latin typeface="Arial" pitchFamily="34" charset="0"/>
                <a:cs typeface="Arial" pitchFamily="34" charset="0"/>
              </a:rPr>
              <a:t>sau</a:t>
            </a:r>
            <a:r>
              <a:rPr lang="en-US" sz="2600">
                <a:latin typeface="Arial" pitchFamily="34" charset="0"/>
                <a:cs typeface="Arial" pitchFamily="34" charset="0"/>
              </a:rPr>
              <a:t> </a:t>
            </a:r>
            <a:r>
              <a:rPr lang="vi-VN" sz="2600">
                <a:latin typeface="Arial" pitchFamily="34" charset="0"/>
                <a:cs typeface="Arial" pitchFamily="34" charset="0"/>
              </a:rPr>
              <a:t>khi phương thức hủy bỏ của đối tượng kết hợp được gọi.</a:t>
            </a:r>
            <a:endParaRPr lang="en-US" sz="260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60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52119"/>
            <a:ext cx="8382000" cy="467248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đó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tất cả đối tượng của mảng </a:t>
            </a:r>
            <a:r>
              <a:rPr lang="vi-VN" sz="24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đều được khởi động với cùng giá trị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-&gt; Cả 5 điểm có cùng tọa độ (0,0)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-&gt; Cả 5 chuỗi đều có giá trị là “Alibaba”</a:t>
            </a:r>
          </a:p>
          <a:p>
            <a:pPr marL="457200" lvl="1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Hủy nhiều đối tượng:</a:t>
            </a: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pad;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1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pas;</a:t>
            </a:r>
            <a:endParaRPr lang="vi-VN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2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2F2FA2-2AE1-4E97-8FCE-13D38DA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2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Giao diện và chi tiết cài đặt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4582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hai phần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u="sng">
                <a:latin typeface="Arial" pitchFamily="34" charset="0"/>
                <a:cs typeface="Arial" pitchFamily="34" charset="0"/>
              </a:rPr>
              <a:t>P</a:t>
            </a:r>
            <a:r>
              <a:rPr lang="vi-VN" b="1" u="sng">
                <a:latin typeface="Arial" pitchFamily="34" charset="0"/>
                <a:cs typeface="Arial" pitchFamily="34" charset="0"/>
              </a:rPr>
              <a:t>hần giao diện</a:t>
            </a:r>
            <a:r>
              <a:rPr lang="en-US" b="1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được k</a:t>
            </a:r>
            <a:r>
              <a:rPr lang="vi-VN">
                <a:latin typeface="Arial" pitchFamily="34" charset="0"/>
                <a:cs typeface="Arial" pitchFamily="34" charset="0"/>
              </a:rPr>
              <a:t>hai báo trong phần </a:t>
            </a:r>
            <a:r>
              <a:rPr lang="vi-VN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vi-VN">
                <a:latin typeface="Arial" pitchFamily="34" charset="0"/>
                <a:cs typeface="Arial" pitchFamily="34" charset="0"/>
              </a:rPr>
              <a:t> để người sử dụng “thấy” và sử dụng</a:t>
            </a:r>
            <a:r>
              <a:rPr lang="en-US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u="sng">
                <a:latin typeface="Arial" pitchFamily="34" charset="0"/>
                <a:cs typeface="Arial" pitchFamily="34" charset="0"/>
              </a:rPr>
              <a:t>C</a:t>
            </a:r>
            <a:r>
              <a:rPr lang="vi-VN" b="1" u="sng">
                <a:latin typeface="Arial" pitchFamily="34" charset="0"/>
                <a:cs typeface="Arial" pitchFamily="34" charset="0"/>
              </a:rPr>
              <a:t>hi tiết cài đặt</a:t>
            </a:r>
            <a:r>
              <a:rPr lang="vi-VN" b="1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bao gồm dữ liệu khai báo trong phần </a:t>
            </a:r>
            <a:r>
              <a:rPr lang="vi-VN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vi-VN">
                <a:latin typeface="Arial" pitchFamily="34" charset="0"/>
                <a:cs typeface="Arial" pitchFamily="34" charset="0"/>
              </a:rPr>
              <a:t> của lớp và chi tiết </a:t>
            </a:r>
            <a:r>
              <a:rPr lang="en-US">
                <a:latin typeface="Arial" pitchFamily="34" charset="0"/>
                <a:cs typeface="Arial" pitchFamily="34" charset="0"/>
              </a:rPr>
              <a:t>cài đặt</a:t>
            </a:r>
            <a:r>
              <a:rPr lang="vi-VN">
                <a:latin typeface="Arial" pitchFamily="34" charset="0"/>
                <a:cs typeface="Arial" pitchFamily="34" charset="0"/>
              </a:rPr>
              <a:t> các hàm thành phần, vô hình đối với người dùng.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Giao diện và chi tiết cài đặt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 u="sng">
                <a:latin typeface="Arial" pitchFamily="34" charset="0"/>
                <a:cs typeface="Arial" pitchFamily="34" charset="0"/>
              </a:rPr>
              <a:t>C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ó thể thay đổi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vi-VN" sz="2700" b="1">
                <a:latin typeface="Arial" pitchFamily="34" charset="0"/>
                <a:cs typeface="Arial" pitchFamily="34" charset="0"/>
              </a:rPr>
              <a:t>chi tiết cài đặt</a:t>
            </a:r>
            <a:r>
              <a:rPr lang="en-US" sz="2700" b="1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thay đổi </a:t>
            </a:r>
            <a:r>
              <a:rPr lang="en-US" sz="2700">
                <a:latin typeface="Arial" pitchFamily="34" charset="0"/>
                <a:cs typeface="Arial" pitchFamily="34" charset="0"/>
              </a:rPr>
              <a:t>thành phần</a:t>
            </a:r>
            <a:r>
              <a:rPr lang="vi-VN" sz="2700">
                <a:latin typeface="Arial" pitchFamily="34" charset="0"/>
                <a:cs typeface="Arial" pitchFamily="34" charset="0"/>
              </a:rPr>
              <a:t> dữ liệu của lớp, </a:t>
            </a:r>
            <a:endParaRPr lang="en-US" sz="2700">
              <a:latin typeface="Arial" pitchFamily="34" charset="0"/>
              <a:cs typeface="Arial" pitchFamily="34" charset="0"/>
            </a:endParaRPr>
          </a:p>
          <a:p>
            <a:pPr marL="9144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thay đổi chi tiết </a:t>
            </a:r>
            <a:r>
              <a:rPr lang="en-US" sz="2700">
                <a:latin typeface="Arial" pitchFamily="34" charset="0"/>
                <a:cs typeface="Arial" pitchFamily="34" charset="0"/>
              </a:rPr>
              <a:t>cài đặt</a:t>
            </a:r>
            <a:r>
              <a:rPr lang="vi-VN" sz="2700">
                <a:latin typeface="Arial" pitchFamily="34" charset="0"/>
                <a:cs typeface="Arial" pitchFamily="34" charset="0"/>
              </a:rPr>
              <a:t> các hàm thành phần (do sự thay đổi </a:t>
            </a:r>
            <a:r>
              <a:rPr lang="en-US" sz="2700">
                <a:latin typeface="Arial" pitchFamily="34" charset="0"/>
                <a:cs typeface="Arial" pitchFamily="34" charset="0"/>
              </a:rPr>
              <a:t>thành phần</a:t>
            </a:r>
            <a:r>
              <a:rPr lang="vi-VN" sz="2700">
                <a:latin typeface="Arial" pitchFamily="34" charset="0"/>
                <a:cs typeface="Arial" pitchFamily="34" charset="0"/>
              </a:rPr>
              <a:t> dữ liệu hoặc để cải tiến </a:t>
            </a:r>
            <a:r>
              <a:rPr lang="en-US" sz="2700">
                <a:latin typeface="Arial" pitchFamily="34" charset="0"/>
                <a:cs typeface="Arial" pitchFamily="34" charset="0"/>
              </a:rPr>
              <a:t>giải thuật</a:t>
            </a:r>
            <a:r>
              <a:rPr lang="vi-VN" sz="2700">
                <a:latin typeface="Arial" pitchFamily="34" charset="0"/>
                <a:cs typeface="Arial" pitchFamily="34" charset="0"/>
              </a:rPr>
              <a:t>).</a:t>
            </a:r>
            <a:r>
              <a:rPr lang="en-US" sz="270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700">
                <a:latin typeface="Arial" pitchFamily="34" charset="0"/>
                <a:cs typeface="Arial" pitchFamily="34" charset="0"/>
              </a:rPr>
              <a:t>Nhưng </a:t>
            </a:r>
            <a:r>
              <a:rPr lang="en-US" sz="2700">
                <a:latin typeface="Arial" pitchFamily="34" charset="0"/>
                <a:cs typeface="Arial" pitchFamily="34" charset="0"/>
              </a:rPr>
              <a:t>đảm </a:t>
            </a:r>
            <a:r>
              <a:rPr lang="vi-VN" sz="2700">
                <a:latin typeface="Arial" pitchFamily="34" charset="0"/>
                <a:cs typeface="Arial" pitchFamily="34" charset="0"/>
              </a:rPr>
              <a:t>bảo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không thay đổi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vi-VN" sz="2700" b="1">
                <a:latin typeface="Arial" pitchFamily="34" charset="0"/>
                <a:cs typeface="Arial" pitchFamily="34" charset="0"/>
              </a:rPr>
              <a:t>phần giao diện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vi-VN" sz="2700">
                <a:latin typeface="Arial" pitchFamily="34" charset="0"/>
                <a:cs typeface="Arial" pitchFamily="34" charset="0"/>
              </a:rPr>
              <a:t> không ảnh hưởng đến người sử dụng</a:t>
            </a:r>
            <a:endParaRPr lang="en-US" sz="2700">
              <a:latin typeface="Arial" pitchFamily="34" charset="0"/>
              <a:cs typeface="Arial" pitchFamily="34" charset="0"/>
            </a:endParaRPr>
          </a:p>
          <a:p>
            <a:pPr marL="45720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không làm đổ vỡ kiến trúc của hệ thống.</a:t>
            </a:r>
            <a:endParaRPr 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Lớp ThoiDiem – Cách 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81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ThoiDiem{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gio, phut, giay;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static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bool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HopLe(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ThoiDiem(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 = 0) {Set(g,p,gy);}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LayGio()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gio;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LayPhut()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phut;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LayGiay()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giay;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Nhap();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Xuat()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Tang();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Giam();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Lớp ThoiDiem – Cách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81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ThoiDiem{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long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tsgiay; </a:t>
            </a:r>
            <a:r>
              <a:rPr lang="en-US" b="0">
                <a:solidFill>
                  <a:srgbClr val="C00000"/>
                </a:solidFill>
              </a:rPr>
              <a:t>//tổng số giây tính từ 0 giờ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static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bool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HopLe(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ThoiDiem(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 = 0) {Set(g,p,gy);}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LayGio()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tsgiay/3600;}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LayPhut()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(tsgiay%3600)/60;}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LayGiay()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tsgiay%60;}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Nhap();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Xuat()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Tang();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Giam();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4256"/>
            <a:ext cx="8610600" cy="46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Lớp dùng để biểu diễn khái niệm </a:t>
            </a:r>
          </a:p>
          <a:p>
            <a:pPr marL="60325" indent="396875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lớp luôn là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DANH TỪ</a:t>
            </a: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Thành phần dữ liệu của lớp là các thuộc tính của 1 khái niệm</a:t>
            </a:r>
          </a:p>
          <a:p>
            <a:pPr marL="0" indent="457200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thuộc tính cũng là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DANH TỪ</a:t>
            </a:r>
          </a:p>
          <a:p>
            <a:pPr marL="457200" indent="0" algn="just">
              <a:lnSpc>
                <a:spcPct val="120000"/>
              </a:lnSpc>
              <a:buNone/>
            </a:pPr>
            <a:r>
              <a:rPr lang="en-US" sz="23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***Các thuộc tính phải “vừa đủ” để mô tả khái niệm, không dư, không thiếu.</a:t>
            </a: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Các hàm thành phần của lớp là các hành vi của các đối tượng thuộc lớp </a:t>
            </a:r>
          </a:p>
          <a:p>
            <a:pPr marL="0" indent="457200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các hàm thành phần bắt đầu bằng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ĐỘNG TỪ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6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505200"/>
            <a:ext cx="1143000" cy="533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81400" y="2362200"/>
            <a:ext cx="12954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properties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81400" y="4800600"/>
            <a:ext cx="1295400" cy="1371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Operation</a:t>
            </a:r>
          </a:p>
          <a:p>
            <a:pPr algn="ctr"/>
            <a:r>
              <a:rPr lang="en-US" b="1"/>
              <a:t>(function,</a:t>
            </a:r>
          </a:p>
          <a:p>
            <a:pPr algn="ctr"/>
            <a:r>
              <a:rPr lang="en-US" b="1"/>
              <a:t>method,</a:t>
            </a:r>
          </a:p>
          <a:p>
            <a:pPr algn="ctr"/>
            <a:r>
              <a:rPr lang="en-US" b="1"/>
              <a:t>behavior)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38800" y="1447800"/>
            <a:ext cx="2057400" cy="381000"/>
          </a:xfrm>
          <a:prstGeom prst="rect">
            <a:avLst/>
          </a:prstGeom>
          <a:solidFill>
            <a:srgbClr val="660033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410200" y="1905000"/>
            <a:ext cx="2590800" cy="441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486400" y="1981200"/>
            <a:ext cx="2438400" cy="289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class XX</a:t>
            </a:r>
          </a:p>
          <a:p>
            <a:r>
              <a:rPr lang="en-US" b="1"/>
              <a:t>{ type1 prop1;</a:t>
            </a:r>
          </a:p>
          <a:p>
            <a:r>
              <a:rPr lang="en-US" b="1"/>
              <a:t>  type2 prop2;</a:t>
            </a:r>
          </a:p>
          <a:p>
            <a:r>
              <a:rPr lang="en-US" b="1"/>
              <a:t>  ...</a:t>
            </a:r>
          </a:p>
          <a:p>
            <a:r>
              <a:rPr lang="en-US" b="1"/>
              <a:t>  type Method1(...)</a:t>
            </a:r>
          </a:p>
          <a:p>
            <a:r>
              <a:rPr lang="en-US" b="1"/>
              <a:t>  {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   ...</a:t>
            </a:r>
          </a:p>
          <a:p>
            <a:r>
              <a:rPr lang="en-US" b="1"/>
              <a:t>};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486400" y="5029200"/>
            <a:ext cx="2438400" cy="11430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void main()</a:t>
            </a:r>
          </a:p>
          <a:p>
            <a:r>
              <a:rPr lang="en-US" b="1"/>
              <a:t>{ XX x;  </a:t>
            </a:r>
            <a:r>
              <a:rPr lang="en-US" sz="1400" b="1">
                <a:solidFill>
                  <a:srgbClr val="FF0000"/>
                </a:solidFill>
              </a:rPr>
              <a:t>// object variable</a:t>
            </a:r>
          </a:p>
          <a:p>
            <a:r>
              <a:rPr lang="en-US" b="1"/>
              <a:t>   x.Method1(...);</a:t>
            </a:r>
          </a:p>
          <a:p>
            <a:r>
              <a:rPr lang="en-US" b="1"/>
              <a:t>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057400" y="2362200"/>
            <a:ext cx="990600" cy="838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pick</a:t>
            </a:r>
          </a:p>
          <a:p>
            <a:pPr algn="ctr"/>
            <a:r>
              <a:rPr lang="en-US"/>
              <a:t>nouns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2057400" y="4648200"/>
            <a:ext cx="990600" cy="838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pick</a:t>
            </a:r>
          </a:p>
          <a:p>
            <a:pPr algn="ctr"/>
            <a:r>
              <a:rPr lang="en-US" b="1"/>
              <a:t>verbs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6002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048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876800" y="2705100"/>
            <a:ext cx="761999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600200" y="4038599"/>
            <a:ext cx="609600" cy="749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0480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4876800" y="3429000"/>
            <a:ext cx="762000" cy="1359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7467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696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3058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133600" y="3200400"/>
            <a:ext cx="2895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Đóng gói dữ liệu và </a:t>
            </a:r>
          </a:p>
          <a:p>
            <a:pPr algn="ctr"/>
            <a:r>
              <a:rPr lang="en-US"/>
              <a:t>hàm tp</a:t>
            </a:r>
            <a:r>
              <a:rPr lang="en-US" b="1"/>
              <a:t> trong class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E0A8F58-6EEE-4153-B33B-9860851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56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b="1">
                <a:latin typeface="Arial" pitchFamily="34" charset="0"/>
                <a:cs typeface="Arial" pitchFamily="34" charset="0"/>
              </a:rPr>
              <a:t>Loại bỏ các thuộc tính không cần thiết: </a:t>
            </a:r>
            <a:r>
              <a:rPr lang="en-US" sz="2400">
                <a:latin typeface="Arial" pitchFamily="34" charset="0"/>
                <a:cs typeface="Arial" pitchFamily="34" charset="0"/>
              </a:rPr>
              <a:t>loại bỏ c</a:t>
            </a:r>
            <a:r>
              <a:rPr lang="vi-VN" sz="2400">
                <a:latin typeface="Arial" pitchFamily="34" charset="0"/>
                <a:cs typeface="Arial" pitchFamily="34" charset="0"/>
              </a:rPr>
              <a:t>ác thuộc tính </a:t>
            </a:r>
            <a:r>
              <a:rPr lang="en-US" sz="2400">
                <a:latin typeface="Arial" pitchFamily="34" charset="0"/>
                <a:cs typeface="Arial" pitchFamily="34" charset="0"/>
              </a:rPr>
              <a:t>mà </a:t>
            </a:r>
            <a:r>
              <a:rPr lang="en-US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giá trị của nó </a:t>
            </a:r>
            <a:r>
              <a:rPr lang="vi-VN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có thể </a:t>
            </a:r>
            <a:r>
              <a:rPr lang="en-US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tính toán được từ giá trị của</a:t>
            </a:r>
            <a:r>
              <a:rPr lang="vi-VN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những thuộc tính khác</a:t>
            </a: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>
                <a:latin typeface="Arial" pitchFamily="34" charset="0"/>
                <a:cs typeface="Arial" pitchFamily="34" charset="0"/>
              </a:rPr>
              <a:t> Và khi đó hãy </a:t>
            </a:r>
            <a:r>
              <a:rPr lang="vi-VN" sz="2400" u="sng">
                <a:latin typeface="Arial" pitchFamily="34" charset="0"/>
                <a:cs typeface="Arial" pitchFamily="34" charset="0"/>
              </a:rPr>
              <a:t>dùng hàm thành phần để thực hiện </a:t>
            </a:r>
            <a:r>
              <a:rPr lang="en-US" sz="2400" u="sng">
                <a:latin typeface="Arial" pitchFamily="34" charset="0"/>
                <a:cs typeface="Arial" pitchFamily="34" charset="0"/>
              </a:rPr>
              <a:t>việc </a:t>
            </a:r>
            <a:r>
              <a:rPr lang="vi-VN" sz="2400" u="sng">
                <a:latin typeface="Arial" pitchFamily="34" charset="0"/>
                <a:cs typeface="Arial" pitchFamily="34" charset="0"/>
              </a:rPr>
              <a:t>tính toán</a:t>
            </a:r>
            <a:r>
              <a:rPr lang="en-US" sz="2400">
                <a:latin typeface="Arial" pitchFamily="34" charset="0"/>
                <a:cs typeface="Arial" pitchFamily="34" charset="0"/>
              </a:rPr>
              <a:t> các giá trị đó. 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928" y="3569368"/>
            <a:ext cx="31242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class</a:t>
            </a:r>
            <a:r>
              <a:rPr lang="fr-FR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Diem A,B,C;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ChuVi;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DienTich;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public</a:t>
            </a:r>
            <a:r>
              <a:rPr lang="fr-FR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};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91528" y="3569368"/>
            <a:ext cx="44196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Diem A,B,C;	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TinhChuVi()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TinhDienTich()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E218A5-2E1D-4015-906F-3302DE5D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64EF144-8777-4E2E-8CA5-DB35CD152A31}"/>
              </a:ext>
            </a:extLst>
          </p:cNvPr>
          <p:cNvSpPr/>
          <p:nvPr/>
        </p:nvSpPr>
        <p:spPr>
          <a:xfrm>
            <a:off x="3553328" y="4788568"/>
            <a:ext cx="762000" cy="304800"/>
          </a:xfrm>
          <a:prstGeom prst="rightArrow">
            <a:avLst>
              <a:gd name="adj1" fmla="val 50000"/>
              <a:gd name="adj2" fmla="val 1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28056"/>
            <a:ext cx="85344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Tuy nhiên, nếu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các thuộc tính này </a:t>
            </a:r>
            <a:r>
              <a:rPr lang="en-US" sz="2600">
                <a:latin typeface="Arial" pitchFamily="34" charset="0"/>
                <a:cs typeface="Arial" pitchFamily="34" charset="0"/>
              </a:rPr>
              <a:t>cần</a:t>
            </a:r>
            <a:r>
              <a:rPr lang="vi-VN" sz="2600">
                <a:latin typeface="Arial" pitchFamily="34" charset="0"/>
                <a:cs typeface="Arial" pitchFamily="34" charset="0"/>
              </a:rPr>
              <a:t> nhiều tài nguyên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thời gian để thực hiện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việc 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toán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giá trị cho nó thì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nên </a:t>
            </a:r>
            <a:r>
              <a:rPr lang="vi-VN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khai báo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nó</a:t>
            </a:r>
            <a:r>
              <a:rPr lang="vi-VN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là dữ liệu 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của lớp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62200" y="3429000"/>
            <a:ext cx="4267200" cy="2971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class</a:t>
            </a:r>
            <a:r>
              <a:rPr lang="fr-FR" sz="2400" b="0">
                <a:solidFill>
                  <a:srgbClr val="000000"/>
                </a:solidFill>
              </a:rPr>
              <a:t> QuocGia{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long</a:t>
            </a:r>
            <a:r>
              <a:rPr lang="fr-FR" sz="2400" b="0">
                <a:solidFill>
                  <a:srgbClr val="000000"/>
                </a:solidFill>
              </a:rPr>
              <a:t> DanSo;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DienTich;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FF0303"/>
                </a:solidFill>
              </a:rPr>
              <a:t>TuoiTrungBinh</a:t>
            </a:r>
            <a:r>
              <a:rPr lang="fr-FR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public</a:t>
            </a:r>
            <a:r>
              <a:rPr lang="fr-FR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FF0303"/>
                </a:solidFill>
              </a:rPr>
              <a:t>TinhTuoiTB()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0000FF"/>
                </a:solidFill>
              </a:rPr>
              <a:t>const</a:t>
            </a:r>
            <a:r>
              <a:rPr lang="fr-FR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};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D14114-2FF9-4544-94A0-6C1EFF5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Đừng ngại phải xây dựng nhiều lớp nếu điều đó là cần thiết.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57800" y="2667000"/>
            <a:ext cx="34290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FF0000"/>
                </a:solidFill>
              </a:rPr>
              <a:t>Diem A,B,C;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HinhTron{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FF0303"/>
                </a:solidFill>
              </a:rPr>
              <a:t>Diem Tam;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BanKinh;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667000"/>
            <a:ext cx="36576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</a:t>
            </a:r>
            <a:r>
              <a:rPr lang="en-US" sz="2200" b="0">
                <a:solidFill>
                  <a:srgbClr val="FF0303"/>
                </a:solidFill>
              </a:rPr>
              <a:t>xA, yA</a:t>
            </a:r>
            <a:r>
              <a:rPr lang="en-US" sz="22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FF0303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FF0303"/>
                </a:solidFill>
              </a:rPr>
              <a:t> xB, yB, xC, yC</a:t>
            </a:r>
            <a:r>
              <a:rPr lang="en-US" sz="22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HinhTron{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</a:t>
            </a:r>
            <a:r>
              <a:rPr lang="en-US" sz="2200" b="0">
                <a:solidFill>
                  <a:srgbClr val="FF0303"/>
                </a:solidFill>
              </a:rPr>
              <a:t>tx, ty</a:t>
            </a:r>
            <a:r>
              <a:rPr lang="en-US" sz="2200" b="0">
                <a:solidFill>
                  <a:srgbClr val="000000"/>
                </a:solidFill>
              </a:rPr>
              <a:t>, BanKinh;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451129-E9D6-4C2D-A551-8377302C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07B8BD0-75FF-4171-9926-B78EF8308EA8}"/>
              </a:ext>
            </a:extLst>
          </p:cNvPr>
          <p:cNvSpPr/>
          <p:nvPr/>
        </p:nvSpPr>
        <p:spPr>
          <a:xfrm>
            <a:off x="4191000" y="4343400"/>
            <a:ext cx="990600" cy="304800"/>
          </a:xfrm>
          <a:prstGeom prst="rightArrow">
            <a:avLst>
              <a:gd name="adj1" fmla="val 50000"/>
              <a:gd name="adj2" fmla="val 1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495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700" u="sng">
                <a:latin typeface="Arial" pitchFamily="34" charset="0"/>
                <a:cs typeface="Arial" pitchFamily="34" charset="0"/>
              </a:rPr>
              <a:t>Nếu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 phương thức thiết lập của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 đối tượng thành phần 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cần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cung cấp tham số thì đối tượng kết hợp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phải có phương thức thiết lập</a:t>
            </a:r>
            <a:r>
              <a:rPr lang="vi-VN" sz="2700">
                <a:latin typeface="Arial" pitchFamily="34" charset="0"/>
                <a:cs typeface="Arial" pitchFamily="34" charset="0"/>
              </a:rPr>
              <a:t> để cung cấp tham số </a:t>
            </a:r>
            <a:r>
              <a:rPr lang="en-US" sz="2700">
                <a:latin typeface="Arial" pitchFamily="34" charset="0"/>
                <a:cs typeface="Arial" pitchFamily="34" charset="0"/>
              </a:rPr>
              <a:t>cho các phương thức thiết</a:t>
            </a:r>
            <a:r>
              <a:rPr lang="vi-VN" sz="2700">
                <a:latin typeface="Arial" pitchFamily="34" charset="0"/>
                <a:cs typeface="Arial" pitchFamily="34" charset="0"/>
              </a:rPr>
              <a:t> lập </a:t>
            </a:r>
            <a:r>
              <a:rPr lang="en-US" sz="2700">
                <a:latin typeface="Arial" pitchFamily="34" charset="0"/>
                <a:cs typeface="Arial" pitchFamily="34" charset="0"/>
              </a:rPr>
              <a:t>này.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</a:rPr>
              <a:t>Đ</a:t>
            </a:r>
            <a:r>
              <a:rPr lang="vi-VN" sz="2700">
                <a:latin typeface="Arial" pitchFamily="34" charset="0"/>
                <a:cs typeface="Arial" pitchFamily="34" charset="0"/>
              </a:rPr>
              <a:t>ể </a:t>
            </a:r>
            <a:r>
              <a:rPr lang="en-US" sz="2700">
                <a:latin typeface="Arial" pitchFamily="34" charset="0"/>
                <a:cs typeface="Arial" pitchFamily="34" charset="0"/>
              </a:rPr>
              <a:t>cung cấp tham số cho các phương thức thiết lập của</a:t>
            </a:r>
            <a:r>
              <a:rPr lang="vi-VN" sz="2700">
                <a:latin typeface="Arial" pitchFamily="34" charset="0"/>
                <a:cs typeface="Arial" pitchFamily="34" charset="0"/>
              </a:rPr>
              <a:t> đối tượng thành phần </a:t>
            </a:r>
            <a:r>
              <a:rPr lang="en-US" sz="2700">
                <a:latin typeface="Arial" pitchFamily="34" charset="0"/>
                <a:cs typeface="Arial" pitchFamily="34" charset="0"/>
              </a:rPr>
              <a:t>ta</a:t>
            </a:r>
            <a:r>
              <a:rPr lang="vi-VN" sz="2700">
                <a:latin typeface="Arial" pitchFamily="34" charset="0"/>
                <a:cs typeface="Arial" pitchFamily="34" charset="0"/>
              </a:rPr>
              <a:t> dùng dấu hai chấm </a:t>
            </a:r>
            <a:r>
              <a:rPr lang="vi-VN" sz="27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vi-VN" sz="27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7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en-US" sz="2700">
                <a:latin typeface="Arial" pitchFamily="34" charset="0"/>
                <a:cs typeface="Arial" pitchFamily="34" charset="0"/>
              </a:rPr>
              <a:t>tiếp theo là </a:t>
            </a:r>
            <a:r>
              <a:rPr lang="vi-VN" sz="2700">
                <a:latin typeface="Arial" pitchFamily="34" charset="0"/>
                <a:cs typeface="Arial" pitchFamily="34" charset="0"/>
              </a:rPr>
              <a:t>tên</a:t>
            </a:r>
            <a:r>
              <a:rPr lang="en-US" sz="2700">
                <a:latin typeface="Arial" pitchFamily="34" charset="0"/>
                <a:cs typeface="Arial" pitchFamily="34" charset="0"/>
              </a:rPr>
              <a:t> đối tượng</a:t>
            </a:r>
            <a:r>
              <a:rPr lang="vi-VN" sz="2700">
                <a:latin typeface="Arial" pitchFamily="34" charset="0"/>
                <a:cs typeface="Arial" pitchFamily="34" charset="0"/>
              </a:rPr>
              <a:t> thành phần và</a:t>
            </a:r>
            <a:r>
              <a:rPr lang="en-US" sz="2700">
                <a:latin typeface="Arial" pitchFamily="34" charset="0"/>
                <a:cs typeface="Arial" pitchFamily="34" charset="0"/>
              </a:rPr>
              <a:t> các</a:t>
            </a:r>
            <a:r>
              <a:rPr lang="vi-VN" sz="2700">
                <a:latin typeface="Arial" pitchFamily="34" charset="0"/>
                <a:cs typeface="Arial" pitchFamily="34" charset="0"/>
              </a:rPr>
              <a:t> tham số khởi </a:t>
            </a:r>
            <a:r>
              <a:rPr lang="en-US" sz="2700">
                <a:latin typeface="Arial" pitchFamily="34" charset="0"/>
                <a:cs typeface="Arial" pitchFamily="34" charset="0"/>
              </a:rPr>
              <a:t>tạo được truyền vào</a:t>
            </a:r>
            <a:r>
              <a:rPr lang="vi-VN" sz="270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59B5BE-4761-48C8-91D6-67475EB3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mọi trường hợp, nên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có hàm tạo.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Nên có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tạo không đối/hàm tạo mặc định. 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 descr="http://www-numi.fnal.gov/offline_software/srt_public_context/WebDocs/Companion/cxx_crib/const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11891"/>
            <a:ext cx="6172200" cy="25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BAC9B6-0B91-49FA-AA64-9B079041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482065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5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Nếu </a:t>
            </a:r>
            <a:r>
              <a:rPr lang="en-US" sz="25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thành phần dữ liệu của lớp có con trỏ thì lớp cần có các hàm thành phần sau: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 Hàm tạo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 Hàm tạo sao chép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copy constructor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khởi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đối tượng bằng đối tượng cùng kiểu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indent="-16827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(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&amp;u</a:t>
            </a:r>
            <a:r>
              <a:rPr lang="en-US" sz="2500">
                <a:latin typeface="Arial" pitchFamily="34" charset="0"/>
                <a:cs typeface="Arial" pitchFamily="34" charset="0"/>
              </a:rPr>
              <a:t>) 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v(u)</a:t>
            </a:r>
            <a:r>
              <a:rPr lang="en-US" sz="2500">
                <a:latin typeface="Arial" pitchFamily="34" charset="0"/>
                <a:cs typeface="Arial" pitchFamily="34" charset="0"/>
              </a:rPr>
              <a:t>; </a:t>
            </a:r>
            <a:endParaRPr lang="en-US" sz="25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hủy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dọn dẹp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Tên_con_trỏ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toán tử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gán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6125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Kiểu_trả_về</a:t>
            </a:r>
            <a:r>
              <a:rPr lang="en-US" sz="2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operator=</a:t>
            </a:r>
            <a:r>
              <a:rPr lang="en-US" sz="2500">
                <a:latin typeface="Arial" pitchFamily="34" charset="0"/>
                <a:cs typeface="Arial" pitchFamily="34" charset="0"/>
              </a:rPr>
              <a:t>(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&amp;u</a:t>
            </a:r>
            <a:r>
              <a:rPr lang="en-US" sz="2500">
                <a:latin typeface="Arial" pitchFamily="34" charset="0"/>
                <a:cs typeface="Arial" pitchFamily="34" charset="0"/>
              </a:rPr>
              <a:t>)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500" b="1">
                <a:latin typeface="Arial" pitchFamily="34" charset="0"/>
                <a:cs typeface="Arial" pitchFamily="34" charset="0"/>
                <a:sym typeface="Wingdings" pitchFamily="2" charset="2"/>
              </a:rPr>
              <a:t>v = u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;  </a:t>
            </a:r>
            <a:endParaRPr lang="vi-VN" sz="25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BD20D7-DC47-47D7-A892-2754BB4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3045251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731-5C0B-40FA-96C8-2623A433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6635-5015-4C0F-B0D6-AEB94DD2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Viết định nghĩa lớp TamGiac để biểu diễn khái niệm tam giác trong mặt phẳng</a:t>
            </a:r>
            <a:r>
              <a:rPr lang="en-US"/>
              <a:t> </a:t>
            </a:r>
            <a:r>
              <a:rPr lang="vi-VN"/>
              <a:t>với các phương thức thiết lập, huỷ bỏ (nếu có). Các hàm thành phần nhập, xuất,</a:t>
            </a:r>
            <a:r>
              <a:rPr lang="en-US"/>
              <a:t> </a:t>
            </a:r>
            <a:r>
              <a:rPr lang="vi-VN"/>
              <a:t>tịnh tiến, quay, phóng to, thu nhỏ tam giác.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AB20-FED1-4AC3-8FB0-0E6C29A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BDF1-8CC1-4AE5-B355-F4133CA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AED9-A22E-4D7B-B1B2-4631115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5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12447C-4DA3-47B3-A8C4-C7424DD9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200">
                <a:latin typeface="Arial" pitchFamily="34" charset="0"/>
                <a:cs typeface="Arial" pitchFamily="34" charset="0"/>
              </a:rPr>
              <a:t> C{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>
                <a:latin typeface="Arial" pitchFamily="34" charset="0"/>
                <a:cs typeface="Arial" pitchFamily="34" charset="0"/>
              </a:rPr>
              <a:t> m,n;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A u,v;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B p,q,r;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C(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>
                <a:latin typeface="Arial" pitchFamily="34" charset="0"/>
                <a:cs typeface="Arial" pitchFamily="34" charset="0"/>
              </a:rPr>
              <a:t> m1,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n1,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a1,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b1, 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x1,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y1, 	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x2,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y2, 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z2)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u(),v(a1,b1),q(x1,y1),r(x2,y2,z2)</a:t>
            </a:r>
            <a:r>
              <a:rPr lang="en-US" sz="2200">
                <a:latin typeface="Arial" pitchFamily="34" charset="0"/>
                <a:cs typeface="Arial" pitchFamily="34" charset="0"/>
              </a:rPr>
              <a:t>{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//u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hoặc không cần liệt kê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	m = m1; n = n1;}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}; //end of class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20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20000"/>
              </a:lnSpc>
              <a:buNone/>
            </a:pPr>
            <a:endParaRPr lang="en-US" sz="220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2D5DB6-F085-47F5-980D-B554DFC6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</a:t>
            </a:r>
          </a:p>
        </p:txBody>
      </p:sp>
    </p:spTree>
    <p:extLst>
      <p:ext uri="{BB962C8B-B14F-4D97-AF65-F5344CB8AC3E}">
        <p14:creationId xmlns:p14="http://schemas.microsoft.com/office/powerpoint/2010/main" val="1293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1676400"/>
            <a:ext cx="8534400" cy="4343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Diem A,B,C;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FF0303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loai;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TamGiac(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xC,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yC,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l)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FF0000"/>
                </a:solidFill>
              </a:rPr>
              <a:t>A(xA,yA), B(xB,yB), C(xC,yC), loai(l)</a:t>
            </a:r>
            <a:r>
              <a:rPr lang="en-US" sz="2400" b="0">
                <a:solidFill>
                  <a:srgbClr val="FF0303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Ve();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 //end of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/>
              <a:t>TamGiac</a:t>
            </a:r>
            <a:r>
              <a:rPr lang="en-US" sz="2400" b="0">
                <a:solidFill>
                  <a:srgbClr val="FF0303"/>
                </a:solidFill>
              </a:rPr>
              <a:t> t(100, 100, 200, 400, 300, 300, 1);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514600" y="4495800"/>
            <a:ext cx="762000" cy="637674"/>
          </a:xfrm>
          <a:prstGeom prst="wedgeEllipseCallout">
            <a:avLst>
              <a:gd name="adj1" fmla="val -248310"/>
              <a:gd name="adj2" fmla="val -4471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752600"/>
            <a:ext cx="83820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Diem{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 = 0,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 = 0) </a:t>
            </a:r>
            <a:r>
              <a:rPr lang="en-US" sz="2400">
                <a:solidFill>
                  <a:srgbClr val="FF3300"/>
                </a:solidFill>
              </a:rPr>
              <a:t>:</a:t>
            </a:r>
            <a:r>
              <a:rPr lang="en-US" sz="2400" b="0">
                <a:solidFill>
                  <a:srgbClr val="FF3300"/>
                </a:solidFill>
              </a:rPr>
              <a:t> x(xx), y(yy)</a:t>
            </a:r>
            <a:r>
              <a:rPr lang="en-US" sz="2400" b="0">
                <a:solidFill>
                  <a:srgbClr val="000000"/>
                </a:solidFill>
              </a:rPr>
              <a:t>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yy){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 //end of class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38800" y="40386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B3DE91-CC27-4295-856F-6DE2CA41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 descr="http://i.stack.imgur.com/DYnY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91600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534400" cy="4648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</a:rPr>
              <a:t>Khi một mảng được tạo ra 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các phần tử của nó cũng được tạo ra  </a:t>
            </a:r>
            <a:r>
              <a:rPr lang="en-US" sz="2700" u="sng">
                <a:latin typeface="Arial" pitchFamily="34" charset="0"/>
                <a:cs typeface="Arial" pitchFamily="34" charset="0"/>
                <a:sym typeface="Wingdings" pitchFamily="2" charset="2"/>
              </a:rPr>
              <a:t>phương thức thiết lập sẽ được gọi cho từng phần tử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Vì không thể cung cấp tham số khởi tạo cho tất cả phần tử của mảng  khi khai báo mảng, mỗi đối tượng trong mảng </a:t>
            </a:r>
            <a:r>
              <a:rPr lang="en-US" sz="2700" u="sng">
                <a:latin typeface="Arial" pitchFamily="34" charset="0"/>
                <a:cs typeface="Arial" pitchFamily="34" charset="0"/>
                <a:sym typeface="Wingdings" pitchFamily="2" charset="2"/>
              </a:rPr>
              <a:t>phải có khả năng tự khởi động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27/03/2022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1D8FAC-4BAE-45FB-8641-C000F7A1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204</TotalTime>
  <Words>4276</Words>
  <Application>Microsoft Office PowerPoint</Application>
  <PresentationFormat>On-screen Show (4:3)</PresentationFormat>
  <Paragraphs>590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Template</vt:lpstr>
      <vt:lpstr>LỚP VÀ ĐỐI TƯỢNG - MỘT SỐ VẤN ĐỀ LIÊN QUAN</vt:lpstr>
      <vt:lpstr>Nội dung</vt:lpstr>
      <vt:lpstr>1. Đối tượng là thành phần của lớp</vt:lpstr>
      <vt:lpstr>1. Đối tượng là thành phần của lớp (tt)</vt:lpstr>
      <vt:lpstr>1. Đối tượng là thành phần của lớp – Ví dụ</vt:lpstr>
      <vt:lpstr>1. Đối tượng là thành phần của lớp – Ví dụ (tt)</vt:lpstr>
      <vt:lpstr>1. Đối tượng là thành phần của lớp – Ví dụ (tt)</vt:lpstr>
      <vt:lpstr>2. Đối tượng là thành phần của mảng</vt:lpstr>
      <vt:lpstr>2. Đối tượng là thành phần của mảng (tt)</vt:lpstr>
      <vt:lpstr>2. Đối tượng là thành phần của mảng (tt)</vt:lpstr>
      <vt:lpstr>2. Đối tượng là thành phần của mảng (tt)</vt:lpstr>
      <vt:lpstr>2. Đối tượng là thành phần của mảng (tt)</vt:lpstr>
      <vt:lpstr>2. Đối tượng là thành phần của mảng (tt)</vt:lpstr>
      <vt:lpstr>Phương thức thiết lập với đối có giá trị mặc nhiên – Ví dụ</vt:lpstr>
      <vt:lpstr>Phương thức thiết lập với đối có giá trị mặc nhiên – Ví dụ (tt)</vt:lpstr>
      <vt:lpstr>Phương thức thiết lập với đối có giá trị mặc nhiên – Ví dụ (tt)</vt:lpstr>
      <vt:lpstr>Phương thức thiết lập không đối số  – Ví dụ –</vt:lpstr>
      <vt:lpstr>Phương thức thiết lập không đối số  – Ví dụ (tt)</vt:lpstr>
      <vt:lpstr>Phương thức thiết lập không đối số  – Ví dụ (tt)</vt:lpstr>
      <vt:lpstr>3. Đối tượng được cấp phát động</vt:lpstr>
      <vt:lpstr>3. Đối tượng được cấp phát động (tt)</vt:lpstr>
      <vt:lpstr>3. Đối tượng được cấp phát động (tt)</vt:lpstr>
      <vt:lpstr>3. Đối tượng được cấp phát động (tt)</vt:lpstr>
      <vt:lpstr>3. Đối tượng được cấp phát động (tt)</vt:lpstr>
      <vt:lpstr>3. Đối tượng được cấp phát động – Ví dụ</vt:lpstr>
      <vt:lpstr>Cấp phát và hủy một đối tượng</vt:lpstr>
      <vt:lpstr>Cấp phát và hủy nhiều đối tượng</vt:lpstr>
      <vt:lpstr>Cấp phát và hủy nhiều đối tượng (tt)</vt:lpstr>
      <vt:lpstr>Cấp phát và hủy nhiều đối tượng (tt)</vt:lpstr>
      <vt:lpstr>Cấp phát và hủy nhiều đối tượng (tt)</vt:lpstr>
      <vt:lpstr>4. Giao diện và chi tiết cài đặt</vt:lpstr>
      <vt:lpstr>4. Giao diện và chi tiết cài đặt (tt)</vt:lpstr>
      <vt:lpstr>Lớp ThoiDiem – Cách 1</vt:lpstr>
      <vt:lpstr>Lớp ThoiDiem – Cách 2</vt:lpstr>
      <vt:lpstr>5. Các nguyên tắc xây dựng lớp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BÀI TẬP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Trinh Dong NGUYEN</cp:lastModifiedBy>
  <cp:revision>1030</cp:revision>
  <cp:lastPrinted>1601-01-01T00:00:00Z</cp:lastPrinted>
  <dcterms:created xsi:type="dcterms:W3CDTF">1601-01-01T00:00:00Z</dcterms:created>
  <dcterms:modified xsi:type="dcterms:W3CDTF">2022-03-27T16:20:52Z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