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988" r:id="rId2"/>
    <p:sldId id="943" r:id="rId3"/>
    <p:sldId id="1031" r:id="rId4"/>
    <p:sldId id="1016" r:id="rId5"/>
    <p:sldId id="1032" r:id="rId6"/>
    <p:sldId id="1034" r:id="rId7"/>
    <p:sldId id="1018" r:id="rId8"/>
    <p:sldId id="1019" r:id="rId9"/>
    <p:sldId id="1020" r:id="rId10"/>
    <p:sldId id="1021" r:id="rId11"/>
    <p:sldId id="1015" r:id="rId12"/>
    <p:sldId id="1023" r:id="rId13"/>
    <p:sldId id="1024" r:id="rId14"/>
    <p:sldId id="1022" r:id="rId15"/>
    <p:sldId id="1029" r:id="rId16"/>
    <p:sldId id="1030" r:id="rId17"/>
    <p:sldId id="1026" r:id="rId18"/>
    <p:sldId id="1037" r:id="rId19"/>
    <p:sldId id="966" r:id="rId20"/>
    <p:sldId id="951" r:id="rId21"/>
    <p:sldId id="946" r:id="rId22"/>
    <p:sldId id="949" r:id="rId23"/>
    <p:sldId id="950" r:id="rId24"/>
    <p:sldId id="952" r:id="rId25"/>
    <p:sldId id="947" r:id="rId26"/>
    <p:sldId id="954" r:id="rId27"/>
    <p:sldId id="956" r:id="rId28"/>
    <p:sldId id="1035" r:id="rId29"/>
    <p:sldId id="957" r:id="rId30"/>
    <p:sldId id="958" r:id="rId31"/>
    <p:sldId id="959" r:id="rId32"/>
    <p:sldId id="965" r:id="rId33"/>
    <p:sldId id="969" r:id="rId34"/>
    <p:sldId id="967" r:id="rId35"/>
    <p:sldId id="1036" r:id="rId36"/>
    <p:sldId id="1039" r:id="rId37"/>
    <p:sldId id="1025" r:id="rId38"/>
    <p:sldId id="1038" r:id="rId39"/>
    <p:sldId id="974" r:id="rId40"/>
    <p:sldId id="1041" r:id="rId41"/>
    <p:sldId id="1042" r:id="rId42"/>
    <p:sldId id="1043" r:id="rId43"/>
    <p:sldId id="1040" r:id="rId44"/>
    <p:sldId id="982" r:id="rId45"/>
    <p:sldId id="983" r:id="rId46"/>
    <p:sldId id="948" r:id="rId47"/>
    <p:sldId id="1044" r:id="rId48"/>
    <p:sldId id="1046" r:id="rId49"/>
    <p:sldId id="1047" r:id="rId50"/>
    <p:sldId id="1049" r:id="rId51"/>
    <p:sldId id="1052" r:id="rId52"/>
    <p:sldId id="1053" r:id="rId53"/>
    <p:sldId id="1045" r:id="rId54"/>
    <p:sldId id="1054" r:id="rId55"/>
    <p:sldId id="1055" r:id="rId56"/>
    <p:sldId id="1056" r:id="rId57"/>
    <p:sldId id="1057" r:id="rId58"/>
    <p:sldId id="979" r:id="rId59"/>
    <p:sldId id="984" r:id="rId60"/>
    <p:sldId id="985" r:id="rId61"/>
    <p:sldId id="1059" r:id="rId62"/>
    <p:sldId id="1060" r:id="rId63"/>
    <p:sldId id="1061"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265" autoAdjust="0"/>
  </p:normalViewPr>
  <p:slideViewPr>
    <p:cSldViewPr>
      <p:cViewPr varScale="1">
        <p:scale>
          <a:sx n="100" d="100"/>
          <a:sy n="100" d="100"/>
        </p:scale>
        <p:origin x="382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05/04/22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05/04/22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26791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72895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09720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7448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158870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52994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98957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137950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76188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26721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799230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5851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693068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3898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17121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723133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274449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898838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287825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30564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20830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418106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264082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51472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0933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439716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632824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90973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702490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897840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564779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65275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709562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211030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239737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638562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903685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644555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823450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294817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10018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7619543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67252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41939785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2968438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1863006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2847510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887770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4059155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4752655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85932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32207782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3050458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4160746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Cả 3 câu lệnh trên đều gọi tới phương thức </a:t>
            </a:r>
            <a:r>
              <a:rPr lang="en-US" sz="1200" b="0">
                <a:solidFill>
                  <a:srgbClr val="C00000"/>
                </a:solidFill>
              </a:rPr>
              <a:t>A::Xuat() vì các con trỏ p,q,r đều có kiểu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77445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1107843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16135304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77263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Cả 4 câu lệnh trên đều gọi tới phương thức </a:t>
            </a:r>
            <a:r>
              <a:rPr lang="en-US" sz="1200" b="0">
                <a:solidFill>
                  <a:srgbClr val="C00000"/>
                </a:solidFill>
              </a:rPr>
              <a:t>A::Xuat() vì con trỏ p kiểu A, không cần biết địa chỉ của đối tượng nào sẽ được truyền cho đối con trỏ p của hàm HienThi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52994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81722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75081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04/05/2022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04/05/2022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04/05/2022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04/05/2022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04/05/2022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04/05/2022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04/05/2022</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04/05/2022</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04/05/2022</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04/05/2022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04/05/2022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04/05/2022</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6172200" cy="2209800"/>
          </a:xfrm>
        </p:spPr>
        <p:txBody>
          <a:bodyPr>
            <a:noAutofit/>
          </a:bodyPr>
          <a:lstStyle/>
          <a:p>
            <a:r>
              <a:rPr lang="en-US" sz="4600" b="1">
                <a:solidFill>
                  <a:schemeClr val="tx1"/>
                </a:solidFill>
              </a:rPr>
              <a:t> TÍNH ĐA HÌNH</a:t>
            </a:r>
            <a:endParaRPr lang="es-ES" sz="4600" b="1" dirty="0">
              <a:solidFill>
                <a:schemeClr val="tx1"/>
              </a:solidFill>
            </a:endParaRPr>
          </a:p>
        </p:txBody>
      </p:sp>
      <p:sp>
        <p:nvSpPr>
          <p:cNvPr id="3" name="Rectangle 3"/>
          <p:cNvSpPr>
            <a:spLocks noGrp="1" noChangeArrowheads="1"/>
          </p:cNvSpPr>
          <p:nvPr>
            <p:ph type="subTitle" idx="1"/>
          </p:nvPr>
        </p:nvSpPr>
        <p:spPr>
          <a:xfrm>
            <a:off x="4572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270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1.2 Sự hạn chế của phương thức tĩnh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752600"/>
            <a:ext cx="85344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Lời gọi phương thức tĩnh bao giờ cũng </a:t>
            </a:r>
            <a:r>
              <a:rPr lang="en-US" sz="2600" b="1">
                <a:latin typeface="Arial" pitchFamily="34" charset="0"/>
                <a:cs typeface="Arial" pitchFamily="34" charset="0"/>
              </a:rPr>
              <a:t>xác định rõ phương thức nào được gọi</a:t>
            </a:r>
            <a:r>
              <a:rPr lang="en-US" sz="2600">
                <a:latin typeface="Arial" pitchFamily="34" charset="0"/>
                <a:cs typeface="Arial" pitchFamily="34" charset="0"/>
              </a:rPr>
              <a:t> trong số các phương thức trùng tên của các lớp có quan hệ thừa kế.</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u="sng">
                <a:latin typeface="Arial" pitchFamily="34" charset="0"/>
                <a:cs typeface="Arial" pitchFamily="34" charset="0"/>
              </a:rPr>
              <a:t>con trỏ kiểu lớp nào thì phương thức của lớp đó sẽ được gọi</a:t>
            </a:r>
            <a:r>
              <a:rPr lang="en-US" sz="2600">
                <a:latin typeface="Arial" pitchFamily="34" charset="0"/>
                <a:cs typeface="Arial" pitchFamily="34" charset="0"/>
              </a:rPr>
              <a:t> bất kể con trỏ chứa địa chỉ của đối tượng nào. </a:t>
            </a:r>
          </a:p>
          <a:p>
            <a:pPr marL="458788" indent="0" algn="just">
              <a:lnSpc>
                <a:spcPct val="130000"/>
              </a:lnSpc>
              <a:spcBef>
                <a:spcPts val="300"/>
              </a:spcBef>
              <a:spcAft>
                <a:spcPts val="300"/>
              </a:spcAft>
              <a:buNone/>
            </a:pPr>
            <a:r>
              <a:rPr lang="en-US" sz="2600">
                <a:latin typeface="Arial" pitchFamily="34" charset="0"/>
                <a:cs typeface="Arial" pitchFamily="34" charset="0"/>
              </a:rPr>
              <a:t>Điều chúng ta muốn là </a:t>
            </a:r>
            <a:r>
              <a:rPr lang="en-US" sz="2600" u="sng">
                <a:latin typeface="Arial" pitchFamily="34" charset="0"/>
                <a:cs typeface="Arial" pitchFamily="34" charset="0"/>
              </a:rPr>
              <a:t>con trỏ đang trỏ tới đối tượng của lớp nào thì phương thức của lớp đó sẽ được gọi</a:t>
            </a:r>
            <a:r>
              <a:rPr lang="en-US" sz="2600">
                <a:latin typeface="Arial" pitchFamily="34" charset="0"/>
                <a:cs typeface="Arial" pitchFamily="34" charset="0"/>
              </a:rPr>
              <a:t>.</a:t>
            </a:r>
            <a:endParaRPr lang="vi-VN" sz="2600">
              <a:latin typeface="Arial" pitchFamily="34" charset="0"/>
              <a:cs typeface="Arial" pitchFamily="34" charset="0"/>
            </a:endParaRPr>
          </a:p>
        </p:txBody>
      </p:sp>
    </p:spTree>
    <p:extLst>
      <p:ext uri="{BB962C8B-B14F-4D97-AF65-F5344CB8AC3E}">
        <p14:creationId xmlns:p14="http://schemas.microsoft.com/office/powerpoint/2010/main" val="110893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2. Phương thức ảo</a:t>
            </a:r>
          </a:p>
        </p:txBody>
      </p:sp>
      <p:sp>
        <p:nvSpPr>
          <p:cNvPr id="3" name="Content Placeholder 2"/>
          <p:cNvSpPr>
            <a:spLocks noGrp="1"/>
          </p:cNvSpPr>
          <p:nvPr>
            <p:ph idx="1"/>
          </p:nvPr>
        </p:nvSpPr>
        <p:spPr>
          <a:xfrm>
            <a:off x="457200" y="1676400"/>
            <a:ext cx="81534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Định nghĩa phương thức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Qui tắc gọi phương thức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Liên kết động</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Ứng dụng của phương thức ảo</a:t>
            </a:r>
          </a:p>
          <a:p>
            <a:pPr marL="0" indent="0" algn="just">
              <a:lnSpc>
                <a:spcPct val="130000"/>
              </a:lnSpc>
              <a:spcBef>
                <a:spcPts val="300"/>
              </a:spcBef>
              <a:spcAft>
                <a:spcPts val="300"/>
              </a:spcAft>
              <a:buNone/>
            </a:pPr>
            <a:endParaRPr lang="en-US"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283944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2.1 Định nghĩa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752600"/>
            <a:ext cx="8610600" cy="45720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200" b="1">
                <a:latin typeface="Arial" pitchFamily="34" charset="0"/>
                <a:cs typeface="Arial" pitchFamily="34" charset="0"/>
              </a:rPr>
              <a:t>Cách 1:</a:t>
            </a:r>
          </a:p>
          <a:p>
            <a:pPr marL="463550" indent="0" algn="just">
              <a:lnSpc>
                <a:spcPct val="130000"/>
              </a:lnSpc>
              <a:spcBef>
                <a:spcPts val="300"/>
              </a:spcBef>
              <a:spcAft>
                <a:spcPts val="300"/>
              </a:spcAft>
              <a:buNone/>
            </a:pPr>
            <a:r>
              <a:rPr lang="en-US" sz="2200">
                <a:latin typeface="Arial" pitchFamily="34" charset="0"/>
                <a:cs typeface="Arial" pitchFamily="34" charset="0"/>
              </a:rPr>
              <a:t>Thêm từ khóa </a:t>
            </a:r>
            <a:r>
              <a:rPr lang="en-US" sz="2200">
                <a:solidFill>
                  <a:srgbClr val="0000FF"/>
                </a:solidFill>
                <a:latin typeface="Arial" pitchFamily="34" charset="0"/>
                <a:cs typeface="Arial" pitchFamily="34" charset="0"/>
              </a:rPr>
              <a:t>virtual</a:t>
            </a:r>
            <a:r>
              <a:rPr lang="en-US" sz="2200">
                <a:latin typeface="Arial" pitchFamily="34" charset="0"/>
                <a:cs typeface="Arial" pitchFamily="34" charset="0"/>
              </a:rPr>
              <a:t> vào dòng tiêu đề của phương thức trùng tên </a:t>
            </a:r>
            <a:r>
              <a:rPr lang="en-US" sz="2200" u="sng">
                <a:latin typeface="Arial" pitchFamily="34" charset="0"/>
                <a:cs typeface="Arial" pitchFamily="34" charset="0"/>
              </a:rPr>
              <a:t>bên trong định nghĩa của lớp cơ sở</a:t>
            </a:r>
            <a:r>
              <a:rPr lang="en-US" sz="22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200" b="1">
                <a:latin typeface="Arial" pitchFamily="34" charset="0"/>
                <a:cs typeface="Arial" pitchFamily="34" charset="0"/>
              </a:rPr>
              <a:t>Cách 2:</a:t>
            </a:r>
          </a:p>
          <a:p>
            <a:pPr marL="463550" indent="0" algn="just">
              <a:lnSpc>
                <a:spcPct val="130000"/>
              </a:lnSpc>
              <a:spcBef>
                <a:spcPts val="300"/>
              </a:spcBef>
              <a:spcAft>
                <a:spcPts val="300"/>
              </a:spcAft>
              <a:buNone/>
            </a:pPr>
            <a:r>
              <a:rPr lang="en-US" sz="2200">
                <a:latin typeface="Arial" pitchFamily="34" charset="0"/>
                <a:cs typeface="Arial" pitchFamily="34" charset="0"/>
              </a:rPr>
              <a:t>Thêm từ khóa </a:t>
            </a:r>
            <a:r>
              <a:rPr lang="en-US" sz="2200">
                <a:solidFill>
                  <a:srgbClr val="0000FF"/>
                </a:solidFill>
                <a:latin typeface="Arial" pitchFamily="34" charset="0"/>
                <a:cs typeface="Arial" pitchFamily="34" charset="0"/>
              </a:rPr>
              <a:t>virtual</a:t>
            </a:r>
            <a:r>
              <a:rPr lang="en-US" sz="2200">
                <a:latin typeface="Arial" pitchFamily="34" charset="0"/>
                <a:cs typeface="Arial" pitchFamily="34" charset="0"/>
              </a:rPr>
              <a:t> vào dòng tiêu đề của phương thức trùng tên </a:t>
            </a:r>
            <a:r>
              <a:rPr lang="en-US" sz="2200" u="sng">
                <a:latin typeface="Arial" pitchFamily="34" charset="0"/>
                <a:cs typeface="Arial" pitchFamily="34" charset="0"/>
              </a:rPr>
              <a:t>bên trong định nghĩa của lớp cơ sở và tất cả lớp dẫn xuất</a:t>
            </a:r>
            <a:r>
              <a:rPr lang="en-US" sz="2200">
                <a:latin typeface="Arial" pitchFamily="34" charset="0"/>
                <a:cs typeface="Arial" pitchFamily="34" charset="0"/>
              </a:rPr>
              <a:t>.</a:t>
            </a:r>
          </a:p>
          <a:p>
            <a:pPr marL="0" indent="0" algn="just">
              <a:lnSpc>
                <a:spcPct val="130000"/>
              </a:lnSpc>
              <a:spcBef>
                <a:spcPts val="300"/>
              </a:spcBef>
              <a:spcAft>
                <a:spcPts val="300"/>
              </a:spcAft>
              <a:buNone/>
            </a:pPr>
            <a:r>
              <a:rPr lang="en-US" sz="2200" b="1">
                <a:solidFill>
                  <a:srgbClr val="FF0000"/>
                </a:solidFill>
                <a:latin typeface="Arial" pitchFamily="34" charset="0"/>
                <a:cs typeface="Arial" pitchFamily="34" charset="0"/>
              </a:rPr>
              <a:t>Lưu ý: </a:t>
            </a:r>
            <a:r>
              <a:rPr lang="en-US" sz="2200">
                <a:solidFill>
                  <a:srgbClr val="FF0000"/>
                </a:solidFill>
                <a:latin typeface="Arial" pitchFamily="34" charset="0"/>
                <a:cs typeface="Arial" pitchFamily="34" charset="0"/>
              </a:rPr>
              <a:t>Nếu phương thức được cài đặt bên ngoài định nghĩa lớp thì từ khóa virtual </a:t>
            </a:r>
            <a:r>
              <a:rPr lang="en-US" sz="2200" u="sng">
                <a:solidFill>
                  <a:srgbClr val="FF0000"/>
                </a:solidFill>
                <a:latin typeface="Arial" pitchFamily="34" charset="0"/>
                <a:cs typeface="Arial" pitchFamily="34" charset="0"/>
              </a:rPr>
              <a:t>chỉ xuất hiện ở prototype của phương thức</a:t>
            </a:r>
            <a:r>
              <a:rPr lang="en-US" sz="2200">
                <a:solidFill>
                  <a:srgbClr val="FF0000"/>
                </a:solidFill>
                <a:latin typeface="Arial" pitchFamily="34" charset="0"/>
                <a:cs typeface="Arial" pitchFamily="34" charset="0"/>
              </a:rPr>
              <a:t> (đặt bên trong định nghĩa lớp).</a:t>
            </a:r>
            <a:endParaRPr lang="vi-VN" sz="22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8628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2.1 Định nghĩa phương thức ảo </a:t>
            </a:r>
            <a:r>
              <a:rPr lang="en-US" sz="3400" b="1">
                <a:effectLst>
                  <a:outerShdw blurRad="38100" dist="38100" dir="2700000" algn="tl">
                    <a:srgbClr val="000000">
                      <a:alpha val="43137"/>
                    </a:srgbClr>
                  </a:outerShdw>
                </a:effectLst>
                <a:latin typeface="Arial" pitchFamily="34" charset="0"/>
                <a:cs typeface="Arial" pitchFamily="34" charset="0"/>
              </a:rPr>
              <a:t>–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44671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700" u="sng">
                <a:solidFill>
                  <a:srgbClr val="0000FF"/>
                </a:solidFill>
              </a:rPr>
              <a:t>Cách 2</a:t>
            </a:r>
            <a:r>
              <a:rPr lang="en-US" sz="1700">
                <a:solidFill>
                  <a:srgbClr val="0000FF"/>
                </a:solidFill>
              </a:rPr>
              <a:t>:</a:t>
            </a:r>
            <a:endParaRPr lang="en-US" sz="1700" b="0">
              <a:solidFill>
                <a:srgbClr val="0000FF"/>
              </a:solidFill>
            </a:endParaRP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A“;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B</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B“;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C</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B</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C“;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D</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C</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D“;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lnSpc>
                <a:spcPct val="90000"/>
              </a:lnSpc>
              <a:spcBef>
                <a:spcPct val="20000"/>
              </a:spcBef>
              <a:buFont typeface="Wingdings" pitchFamily="2" charset="2"/>
              <a:buNone/>
            </a:pPr>
            <a:endParaRPr lang="en-US" sz="1700" b="0">
              <a:solidFill>
                <a:srgbClr val="000000"/>
              </a:solidFill>
            </a:endParaRPr>
          </a:p>
        </p:txBody>
      </p:sp>
      <p:sp>
        <p:nvSpPr>
          <p:cNvPr id="9" name="Rectangle 3">
            <a:extLst>
              <a:ext uri="{FF2B5EF4-FFF2-40B4-BE49-F238E27FC236}">
                <a16:creationId xmlns:a16="http://schemas.microsoft.com/office/drawing/2014/main" id="{002FF42B-0B58-4C7E-B6C6-212A1598CCB9}"/>
              </a:ext>
            </a:extLst>
          </p:cNvPr>
          <p:cNvSpPr>
            <a:spLocks noChangeArrowheads="1"/>
          </p:cNvSpPr>
          <p:nvPr/>
        </p:nvSpPr>
        <p:spPr bwMode="auto">
          <a:xfrm>
            <a:off x="76200" y="1371600"/>
            <a:ext cx="43434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700" u="sng">
                <a:solidFill>
                  <a:srgbClr val="0000FF"/>
                </a:solidFill>
              </a:rPr>
              <a:t>Cách 1</a:t>
            </a:r>
            <a:r>
              <a:rPr lang="en-US" sz="1700">
                <a:solidFill>
                  <a:srgbClr val="0000FF"/>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A“;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B</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B“;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C</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B</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C“;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D</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C</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D“;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lnSpc>
                <a:spcPct val="90000"/>
              </a:lnSpc>
              <a:spcBef>
                <a:spcPct val="20000"/>
              </a:spcBef>
              <a:buFont typeface="Wingdings" pitchFamily="2" charset="2"/>
              <a:buNone/>
            </a:pPr>
            <a:endParaRPr lang="en-US" sz="1700" b="0">
              <a:solidFill>
                <a:srgbClr val="000000"/>
              </a:solidFill>
            </a:endParaRPr>
          </a:p>
        </p:txBody>
      </p:sp>
    </p:spTree>
    <p:extLst>
      <p:ext uri="{BB962C8B-B14F-4D97-AF65-F5344CB8AC3E}">
        <p14:creationId xmlns:p14="http://schemas.microsoft.com/office/powerpoint/2010/main" val="428610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2.2 Qui tắc gọi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780456"/>
            <a:ext cx="8686800" cy="46965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Phương thức ảo chỉ khác phương thức tĩnh </a:t>
            </a:r>
            <a:r>
              <a:rPr lang="en-US" sz="2400" b="1">
                <a:latin typeface="Arial" pitchFamily="34" charset="0"/>
                <a:cs typeface="Arial" pitchFamily="34" charset="0"/>
              </a:rPr>
              <a:t>khi được gọi từ một con trỏ.</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Lời gọi phương thức ảo từ một con trỏ </a:t>
            </a:r>
            <a:r>
              <a:rPr lang="en-US" sz="2400" b="1">
                <a:latin typeface="Arial" pitchFamily="34" charset="0"/>
                <a:cs typeface="Arial" pitchFamily="34" charset="0"/>
              </a:rPr>
              <a:t>chưa cho biết rõ phương thức nào sẽ được gọi </a:t>
            </a:r>
            <a:r>
              <a:rPr lang="en-US" sz="2400">
                <a:latin typeface="Arial" pitchFamily="34" charset="0"/>
                <a:cs typeface="Arial" pitchFamily="34" charset="0"/>
              </a:rPr>
              <a:t>trong số các phương thức trùng tên của các lớp có quan hệ thừa kế.</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Phương thức được gọi phụ thuộc vào đối tượng cụ thể mà con trỏ đang trỏ tới: </a:t>
            </a:r>
            <a:r>
              <a:rPr lang="en-US" sz="2400" u="sng">
                <a:solidFill>
                  <a:srgbClr val="FF0000"/>
                </a:solidFill>
                <a:latin typeface="Arial" pitchFamily="34" charset="0"/>
                <a:cs typeface="Arial" pitchFamily="34" charset="0"/>
              </a:rPr>
              <a:t>con trỏ đang trỏ tới đối tượng của lớp nào thì phương thức của lớp đó sẽ được gọi</a:t>
            </a:r>
            <a:r>
              <a:rPr lang="en-US" sz="2400">
                <a:solidFill>
                  <a:srgbClr val="FF0000"/>
                </a:solidFill>
                <a:latin typeface="Arial" pitchFamily="34" charset="0"/>
                <a:cs typeface="Arial" pitchFamily="34" charset="0"/>
              </a:rPr>
              <a:t>.</a:t>
            </a:r>
          </a:p>
        </p:txBody>
      </p:sp>
    </p:spTree>
    <p:extLst>
      <p:ext uri="{BB962C8B-B14F-4D97-AF65-F5344CB8AC3E}">
        <p14:creationId xmlns:p14="http://schemas.microsoft.com/office/powerpoint/2010/main" val="184711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2.2 Qui tắc gọi phương thức ảo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1237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FF0000"/>
                </a:solidFill>
              </a:rPr>
              <a:t>virtual</a:t>
            </a: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B</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800600" y="1371600"/>
            <a:ext cx="42385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void</a:t>
            </a:r>
            <a:r>
              <a:rPr lang="en-US" sz="1800" b="0">
                <a:solidFill>
                  <a:srgbClr val="000000"/>
                </a:solidFill>
              </a:rPr>
              <a:t> main() {</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A</a:t>
            </a:r>
            <a:r>
              <a:rPr lang="en-US" sz="1800" b="0">
                <a:solidFill>
                  <a:srgbClr val="000000"/>
                </a:solidFill>
              </a:rPr>
              <a:t> *p; </a:t>
            </a:r>
            <a:r>
              <a:rPr lang="en-US" sz="1800" b="0">
                <a:solidFill>
                  <a:srgbClr val="C00000"/>
                </a:solidFill>
              </a:rPr>
              <a:t>//p là con trỏ kiểu A</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A</a:t>
            </a:r>
            <a:r>
              <a:rPr lang="en-US" sz="1800" b="0">
                <a:solidFill>
                  <a:srgbClr val="000000"/>
                </a:solidFill>
              </a:rPr>
              <a:t> a;</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B</a:t>
            </a:r>
            <a:r>
              <a:rPr lang="en-US" sz="1800" b="0">
                <a:solidFill>
                  <a:srgbClr val="000000"/>
                </a:solidFill>
              </a:rPr>
              <a:t> b;</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C</a:t>
            </a:r>
            <a:r>
              <a:rPr lang="en-US" sz="1800" b="0">
                <a:solidFill>
                  <a:srgbClr val="000000"/>
                </a:solidFill>
              </a:rPr>
              <a:t> c;</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D</a:t>
            </a:r>
            <a:r>
              <a:rPr lang="en-US" sz="1800" b="0">
                <a:solidFill>
                  <a:srgbClr val="000000"/>
                </a:solidFill>
              </a:rPr>
              <a:t> d;</a:t>
            </a:r>
          </a:p>
          <a:p>
            <a:pPr marL="342900" indent="-342900">
              <a:spcBef>
                <a:spcPct val="20000"/>
              </a:spcBef>
              <a:buFont typeface="Wingdings" pitchFamily="2" charset="2"/>
              <a:buNone/>
            </a:pPr>
            <a:r>
              <a:rPr lang="en-US" sz="1800" b="0">
                <a:solidFill>
                  <a:srgbClr val="000000"/>
                </a:solidFill>
              </a:rPr>
              <a:t>	p = &amp;a;</a:t>
            </a:r>
          </a:p>
          <a:p>
            <a:pPr marL="342900" indent="-342900">
              <a:spcBef>
                <a:spcPct val="20000"/>
              </a:spcBef>
            </a:pPr>
            <a:r>
              <a:rPr lang="en-US" sz="1800" b="0">
                <a:solidFill>
                  <a:srgbClr val="000000"/>
                </a:solidFill>
              </a:rPr>
              <a:t>	p-&gt;Xuat(); </a:t>
            </a:r>
            <a:r>
              <a:rPr lang="en-US" sz="1800" b="0">
                <a:solidFill>
                  <a:srgbClr val="C00000"/>
                </a:solidFill>
              </a:rPr>
              <a:t>//Gọi tới A::Xuat()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	p = &amp;b;</a:t>
            </a:r>
          </a:p>
          <a:p>
            <a:pPr marL="342900" indent="-342900">
              <a:spcBef>
                <a:spcPct val="20000"/>
              </a:spcBef>
              <a:buFont typeface="Wingdings" pitchFamily="2" charset="2"/>
              <a:buNone/>
            </a:pPr>
            <a:r>
              <a:rPr lang="en-US" sz="1800" b="0">
                <a:solidFill>
                  <a:srgbClr val="000000"/>
                </a:solidFill>
              </a:rPr>
              <a:t>	q-&gt;Xuat(); </a:t>
            </a:r>
            <a:r>
              <a:rPr lang="en-US" sz="1800" b="0">
                <a:solidFill>
                  <a:srgbClr val="C00000"/>
                </a:solidFill>
              </a:rPr>
              <a:t>//Gọi tới B::Xuat()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	p = &amp;c;</a:t>
            </a:r>
          </a:p>
          <a:p>
            <a:pPr marL="342900" indent="-342900">
              <a:spcBef>
                <a:spcPct val="20000"/>
              </a:spcBef>
              <a:buFont typeface="Wingdings" pitchFamily="2" charset="2"/>
              <a:buNone/>
            </a:pPr>
            <a:r>
              <a:rPr lang="en-US" sz="1800" b="0">
                <a:solidFill>
                  <a:srgbClr val="000000"/>
                </a:solidFill>
              </a:rPr>
              <a:t>	p-&gt;Xuat(); </a:t>
            </a:r>
            <a:r>
              <a:rPr lang="en-US" sz="1800" b="0">
                <a:solidFill>
                  <a:srgbClr val="C00000"/>
                </a:solidFill>
              </a:rPr>
              <a:t>//Gọi tới C::Xuat()</a:t>
            </a:r>
          </a:p>
          <a:p>
            <a:pPr marL="342900" indent="-342900">
              <a:spcBef>
                <a:spcPct val="20000"/>
              </a:spcBef>
              <a:buFont typeface="Wingdings" pitchFamily="2" charset="2"/>
              <a:buNone/>
            </a:pPr>
            <a:r>
              <a:rPr lang="en-US" sz="1800" b="0">
                <a:solidFill>
                  <a:srgbClr val="000000"/>
                </a:solidFill>
              </a:rPr>
              <a:t>	p = &amp;d;</a:t>
            </a:r>
          </a:p>
          <a:p>
            <a:pPr marL="342900" indent="-342900">
              <a:spcBef>
                <a:spcPct val="20000"/>
              </a:spcBef>
              <a:buFont typeface="Wingdings" pitchFamily="2" charset="2"/>
              <a:buNone/>
            </a:pPr>
            <a:r>
              <a:rPr lang="en-US" sz="1800" b="0">
                <a:solidFill>
                  <a:srgbClr val="000000"/>
                </a:solidFill>
              </a:rPr>
              <a:t>	p-&gt;Xuat(); </a:t>
            </a:r>
            <a:r>
              <a:rPr lang="en-US" sz="1800" b="0">
                <a:solidFill>
                  <a:srgbClr val="C00000"/>
                </a:solidFill>
              </a:rPr>
              <a:t>//Gọi tới D::Xuat()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Tree>
    <p:extLst>
      <p:ext uri="{BB962C8B-B14F-4D97-AF65-F5344CB8AC3E}">
        <p14:creationId xmlns:p14="http://schemas.microsoft.com/office/powerpoint/2010/main" val="105411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2.2 Qui tắc gọi phương thức ảo – Ví dụ 2</a:t>
            </a:r>
            <a:endParaRPr lang="en-US" sz="34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1237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FF0000"/>
                </a:solidFill>
              </a:rPr>
              <a:t>virtual</a:t>
            </a: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800600" y="1371600"/>
            <a:ext cx="4219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void </a:t>
            </a:r>
            <a:r>
              <a:rPr lang="en-US" b="0"/>
              <a:t>HienThi(</a:t>
            </a:r>
            <a:r>
              <a:rPr lang="en-US"/>
              <a:t>A</a:t>
            </a:r>
            <a:r>
              <a:rPr lang="en-US" b="0"/>
              <a:t> *p) { </a:t>
            </a:r>
            <a:r>
              <a:rPr lang="en-US" b="0">
                <a:solidFill>
                  <a:srgbClr val="C00000"/>
                </a:solidFill>
              </a:rPr>
              <a:t>//Hàm toàn cục</a:t>
            </a:r>
          </a:p>
          <a:p>
            <a:pPr marL="342900" indent="-342900">
              <a:spcBef>
                <a:spcPct val="20000"/>
              </a:spcBef>
              <a:buFont typeface="Wingdings" pitchFamily="2" charset="2"/>
              <a:buNone/>
            </a:pPr>
            <a:r>
              <a:rPr lang="en-US" b="0"/>
              <a:t>	p-&gt;Xuat();</a:t>
            </a:r>
          </a:p>
          <a:p>
            <a:pPr marL="342900" indent="-342900">
              <a:spcBef>
                <a:spcPct val="20000"/>
              </a:spcBef>
              <a:buFont typeface="Wingdings" pitchFamily="2" charset="2"/>
              <a:buNone/>
            </a:pPr>
            <a:r>
              <a:rPr lang="en-US" b="0"/>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main() {</a:t>
            </a:r>
          </a:p>
          <a:p>
            <a:pPr marL="342900" indent="-342900">
              <a:spcBef>
                <a:spcPct val="20000"/>
              </a:spcBef>
              <a:buFont typeface="Wingdings" pitchFamily="2" charset="2"/>
              <a:buNone/>
            </a:pPr>
            <a:r>
              <a:rPr lang="en-US" b="0">
                <a:solidFill>
                  <a:srgbClr val="000000"/>
                </a:solidFill>
              </a:rPr>
              <a:t>	</a:t>
            </a:r>
            <a:r>
              <a:rPr lang="en-US">
                <a:solidFill>
                  <a:srgbClr val="000000"/>
                </a:solidFill>
              </a:rPr>
              <a:t>A</a:t>
            </a:r>
            <a:r>
              <a:rPr lang="en-US" b="0">
                <a:solidFill>
                  <a:srgbClr val="000000"/>
                </a:solidFill>
              </a:rPr>
              <a:t> a;</a:t>
            </a:r>
          </a:p>
          <a:p>
            <a:pPr marL="342900" indent="-342900">
              <a:spcBef>
                <a:spcPct val="20000"/>
              </a:spcBef>
              <a:buFont typeface="Wingdings" pitchFamily="2" charset="2"/>
              <a:buNone/>
            </a:pPr>
            <a:r>
              <a:rPr lang="en-US" b="0">
                <a:solidFill>
                  <a:srgbClr val="000000"/>
                </a:solidFill>
              </a:rPr>
              <a:t>	</a:t>
            </a:r>
            <a:r>
              <a:rPr lang="en-US">
                <a:solidFill>
                  <a:srgbClr val="000000"/>
                </a:solidFill>
              </a:rPr>
              <a:t>B</a:t>
            </a:r>
            <a:r>
              <a:rPr lang="en-US" b="0">
                <a:solidFill>
                  <a:srgbClr val="000000"/>
                </a:solidFill>
              </a:rPr>
              <a:t> b;</a:t>
            </a:r>
          </a:p>
          <a:p>
            <a:pPr marL="342900" indent="-342900">
              <a:spcBef>
                <a:spcPct val="20000"/>
              </a:spcBef>
              <a:buFont typeface="Wingdings" pitchFamily="2" charset="2"/>
              <a:buNone/>
            </a:pPr>
            <a:r>
              <a:rPr lang="en-US" b="0">
                <a:solidFill>
                  <a:srgbClr val="000000"/>
                </a:solidFill>
              </a:rPr>
              <a:t>	</a:t>
            </a:r>
            <a:r>
              <a:rPr lang="en-US">
                <a:solidFill>
                  <a:srgbClr val="000000"/>
                </a:solidFill>
              </a:rPr>
              <a:t>C</a:t>
            </a:r>
            <a:r>
              <a:rPr lang="en-US" b="0">
                <a:solidFill>
                  <a:srgbClr val="000000"/>
                </a:solidFill>
              </a:rPr>
              <a:t> c;</a:t>
            </a:r>
          </a:p>
          <a:p>
            <a:pPr marL="342900" indent="-342900">
              <a:spcBef>
                <a:spcPct val="20000"/>
              </a:spcBef>
              <a:buFont typeface="Wingdings" pitchFamily="2" charset="2"/>
              <a:buNone/>
            </a:pPr>
            <a:r>
              <a:rPr lang="en-US" b="0">
                <a:solidFill>
                  <a:srgbClr val="000000"/>
                </a:solidFill>
              </a:rPr>
              <a:t>	</a:t>
            </a:r>
            <a:r>
              <a:rPr lang="en-US">
                <a:solidFill>
                  <a:srgbClr val="000000"/>
                </a:solidFill>
              </a:rPr>
              <a:t>D</a:t>
            </a:r>
            <a:r>
              <a:rPr lang="en-US" b="0">
                <a:solidFill>
                  <a:srgbClr val="000000"/>
                </a:solidFill>
              </a:rPr>
              <a:t> d;</a:t>
            </a:r>
          </a:p>
          <a:p>
            <a:pPr marL="342900" indent="-342900">
              <a:spcBef>
                <a:spcPct val="20000"/>
              </a:spcBef>
              <a:buFont typeface="Wingdings" pitchFamily="2" charset="2"/>
              <a:buNone/>
            </a:pPr>
            <a:r>
              <a:rPr lang="en-US" b="0">
                <a:solidFill>
                  <a:srgbClr val="000000"/>
                </a:solidFill>
              </a:rPr>
              <a:t>	HienThi(&amp;a); </a:t>
            </a:r>
            <a:r>
              <a:rPr lang="en-US" b="0">
                <a:solidFill>
                  <a:srgbClr val="C00000"/>
                </a:solidFill>
              </a:rPr>
              <a:t>//Gọi tới A::Xuat()</a:t>
            </a:r>
            <a:endParaRPr lang="en-US" b="0">
              <a:solidFill>
                <a:srgbClr val="000000"/>
              </a:solidFill>
            </a:endParaRPr>
          </a:p>
          <a:p>
            <a:pPr marL="342900" indent="-342900">
              <a:spcBef>
                <a:spcPct val="20000"/>
              </a:spcBef>
            </a:pPr>
            <a:r>
              <a:rPr lang="en-US" b="0">
                <a:solidFill>
                  <a:srgbClr val="000000"/>
                </a:solidFill>
              </a:rPr>
              <a:t>	HienThi(&amp;b); </a:t>
            </a:r>
            <a:r>
              <a:rPr lang="en-US" b="0">
                <a:solidFill>
                  <a:srgbClr val="C00000"/>
                </a:solidFill>
              </a:rPr>
              <a:t>//Gọi tới B::Xuat()</a:t>
            </a:r>
            <a:endParaRPr lang="en-US" b="0">
              <a:solidFill>
                <a:srgbClr val="000000"/>
              </a:solidFill>
            </a:endParaRPr>
          </a:p>
          <a:p>
            <a:pPr marL="342900" indent="-342900">
              <a:spcBef>
                <a:spcPct val="20000"/>
              </a:spcBef>
            </a:pPr>
            <a:r>
              <a:rPr lang="en-US" b="0">
                <a:solidFill>
                  <a:srgbClr val="000000"/>
                </a:solidFill>
              </a:rPr>
              <a:t>	HienThi(&amp;c); </a:t>
            </a:r>
            <a:r>
              <a:rPr lang="en-US" b="0">
                <a:solidFill>
                  <a:srgbClr val="C00000"/>
                </a:solidFill>
              </a:rPr>
              <a:t>//Gọi tới C::Xuat()</a:t>
            </a:r>
            <a:endParaRPr lang="en-US" b="0">
              <a:solidFill>
                <a:srgbClr val="000000"/>
              </a:solidFill>
            </a:endParaRPr>
          </a:p>
          <a:p>
            <a:pPr marL="342900" indent="-342900">
              <a:spcBef>
                <a:spcPct val="20000"/>
              </a:spcBef>
            </a:pPr>
            <a:r>
              <a:rPr lang="en-US" b="0">
                <a:solidFill>
                  <a:srgbClr val="000000"/>
                </a:solidFill>
              </a:rPr>
              <a:t>	HienThi(&amp;d); </a:t>
            </a:r>
            <a:r>
              <a:rPr lang="en-US" b="0">
                <a:solidFill>
                  <a:srgbClr val="C00000"/>
                </a:solidFill>
              </a:rPr>
              <a:t>//Gọi tới D::Xuat()</a:t>
            </a:r>
            <a:endParaRPr lang="en-US" b="0">
              <a:solidFill>
                <a:srgbClr val="000000"/>
              </a:solidFill>
            </a:endParaRPr>
          </a:p>
          <a:p>
            <a:pPr marL="342900" indent="-342900">
              <a:spcBef>
                <a:spcPct val="20000"/>
              </a:spcBef>
              <a:buFont typeface="Wingdings" pitchFamily="2" charset="2"/>
              <a:buNone/>
            </a:pPr>
            <a:r>
              <a:rPr lang="en-US" b="0">
                <a:solidFill>
                  <a:srgbClr val="000000"/>
                </a:solidFill>
              </a:rPr>
              <a:t>}</a:t>
            </a:r>
          </a:p>
          <a:p>
            <a:pPr marL="342900" indent="-342900">
              <a:lnSpc>
                <a:spcPct val="90000"/>
              </a:lnSpc>
              <a:spcBef>
                <a:spcPct val="20000"/>
              </a:spcBef>
              <a:buFont typeface="Wingdings" pitchFamily="2" charset="2"/>
              <a:buNone/>
            </a:pPr>
            <a:endParaRPr lang="en-US" b="0">
              <a:solidFill>
                <a:srgbClr val="000000"/>
              </a:solidFill>
            </a:endParaRPr>
          </a:p>
        </p:txBody>
      </p:sp>
    </p:spTree>
    <p:extLst>
      <p:ext uri="{BB962C8B-B14F-4D97-AF65-F5344CB8AC3E}">
        <p14:creationId xmlns:p14="http://schemas.microsoft.com/office/powerpoint/2010/main" val="199945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2.3 Liên kết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676400"/>
            <a:ext cx="86106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000">
                <a:latin typeface="Arial" pitchFamily="34" charset="0"/>
                <a:cs typeface="Arial" pitchFamily="34" charset="0"/>
              </a:rPr>
              <a:t>Lời gọi tới phương thức tĩnh </a:t>
            </a:r>
            <a:r>
              <a:rPr lang="en-US" sz="2000">
                <a:solidFill>
                  <a:srgbClr val="FF0000"/>
                </a:solidFill>
                <a:latin typeface="Arial" pitchFamily="34" charset="0"/>
                <a:cs typeface="Arial" pitchFamily="34" charset="0"/>
              </a:rPr>
              <a:t>(xuất phát từ con trỏ) </a:t>
            </a:r>
            <a:r>
              <a:rPr lang="en-US" sz="2000" u="sng">
                <a:latin typeface="Arial" pitchFamily="34" charset="0"/>
                <a:cs typeface="Arial" pitchFamily="34" charset="0"/>
              </a:rPr>
              <a:t>luôn luôn liên kết với một phương thức cố định</a:t>
            </a:r>
            <a:r>
              <a:rPr lang="en-US" sz="2000" b="1">
                <a:latin typeface="Arial" pitchFamily="34" charset="0"/>
                <a:cs typeface="Arial" pitchFamily="34" charset="0"/>
              </a:rPr>
              <a:t>.</a:t>
            </a:r>
          </a:p>
          <a:p>
            <a:pPr marL="463550" indent="0" algn="just">
              <a:lnSpc>
                <a:spcPct val="130000"/>
              </a:lnSpc>
              <a:spcBef>
                <a:spcPts val="300"/>
              </a:spcBef>
              <a:spcAft>
                <a:spcPts val="300"/>
              </a:spcAft>
              <a:buNone/>
            </a:pPr>
            <a:r>
              <a:rPr lang="en-US" sz="2000">
                <a:latin typeface="Arial" pitchFamily="34" charset="0"/>
                <a:cs typeface="Arial" pitchFamily="34" charset="0"/>
              </a:rPr>
              <a:t>Sự liên kết này được xác định trong quá trình biên dịch chương trình.</a:t>
            </a:r>
          </a:p>
          <a:p>
            <a:pPr marL="463550" indent="-463550" algn="just">
              <a:lnSpc>
                <a:spcPct val="130000"/>
              </a:lnSpc>
              <a:spcBef>
                <a:spcPts val="300"/>
              </a:spcBef>
              <a:spcAft>
                <a:spcPts val="300"/>
              </a:spcAft>
              <a:buFont typeface="Wingdings" pitchFamily="2" charset="2"/>
              <a:buChar char="v"/>
            </a:pPr>
            <a:r>
              <a:rPr lang="en-US" sz="2000">
                <a:latin typeface="Arial" pitchFamily="34" charset="0"/>
                <a:cs typeface="Arial" pitchFamily="34" charset="0"/>
              </a:rPr>
              <a:t>Lời gọi tới phương thức ảo </a:t>
            </a:r>
            <a:r>
              <a:rPr lang="en-US" sz="2000">
                <a:solidFill>
                  <a:srgbClr val="FF0000"/>
                </a:solidFill>
                <a:latin typeface="Arial" pitchFamily="34" charset="0"/>
                <a:cs typeface="Arial" pitchFamily="34" charset="0"/>
              </a:rPr>
              <a:t>(xuất phát từ con trỏ)</a:t>
            </a:r>
            <a:r>
              <a:rPr lang="en-US" sz="2000">
                <a:latin typeface="Arial" pitchFamily="34" charset="0"/>
                <a:cs typeface="Arial" pitchFamily="34" charset="0"/>
              </a:rPr>
              <a:t> </a:t>
            </a:r>
            <a:r>
              <a:rPr lang="en-US" sz="2000" u="sng">
                <a:latin typeface="Arial" pitchFamily="34" charset="0"/>
                <a:cs typeface="Arial" pitchFamily="34" charset="0"/>
              </a:rPr>
              <a:t>không liên kết với một phương thức cố định mà tùy thuộc vào nội dung con trỏ</a:t>
            </a:r>
            <a:r>
              <a:rPr lang="en-US" sz="2000">
                <a:latin typeface="Arial" pitchFamily="34" charset="0"/>
                <a:cs typeface="Arial" pitchFamily="34" charset="0"/>
              </a:rPr>
              <a:t>. </a:t>
            </a:r>
          </a:p>
          <a:p>
            <a:pPr marL="463550" indent="0" algn="just">
              <a:lnSpc>
                <a:spcPct val="130000"/>
              </a:lnSpc>
              <a:spcBef>
                <a:spcPts val="300"/>
              </a:spcBef>
              <a:spcAft>
                <a:spcPts val="300"/>
              </a:spcAft>
              <a:buNone/>
            </a:pPr>
            <a:r>
              <a:rPr lang="en-US" sz="2000">
                <a:latin typeface="Arial" pitchFamily="34" charset="0"/>
                <a:cs typeface="Arial" pitchFamily="34" charset="0"/>
              </a:rPr>
              <a:t>Phương thức mà nó liên kết chưa xác định trong giai đoạn dịch chương trình.</a:t>
            </a:r>
          </a:p>
          <a:p>
            <a:pPr marL="463550" indent="0" algn="just">
              <a:lnSpc>
                <a:spcPct val="130000"/>
              </a:lnSpc>
              <a:spcBef>
                <a:spcPts val="300"/>
              </a:spcBef>
              <a:spcAft>
                <a:spcPts val="300"/>
              </a:spcAft>
              <a:buNone/>
            </a:pPr>
            <a:r>
              <a:rPr lang="en-US" sz="2000">
                <a:latin typeface="Arial" pitchFamily="34" charset="0"/>
                <a:cs typeface="Arial" pitchFamily="34" charset="0"/>
              </a:rPr>
              <a:t>Phương thức được liên kết thay đổi mỗi khi có sự thay đổi nội dung con trỏ trong quá trình chạy chương trình.</a:t>
            </a:r>
          </a:p>
          <a:p>
            <a:pPr marL="463550" indent="0" algn="just">
              <a:lnSpc>
                <a:spcPct val="130000"/>
              </a:lnSpc>
              <a:spcBef>
                <a:spcPts val="300"/>
              </a:spcBef>
              <a:spcAft>
                <a:spcPts val="300"/>
              </a:spcAft>
              <a:buNone/>
            </a:pPr>
            <a:r>
              <a:rPr lang="en-US" sz="2000" b="1">
                <a:latin typeface="Arial" pitchFamily="34" charset="0"/>
                <a:cs typeface="Arial" pitchFamily="34" charset="0"/>
              </a:rPr>
              <a:t>Đây chính là sự liên kết động.</a:t>
            </a:r>
          </a:p>
        </p:txBody>
      </p:sp>
    </p:spTree>
    <p:extLst>
      <p:ext uri="{BB962C8B-B14F-4D97-AF65-F5344CB8AC3E}">
        <p14:creationId xmlns:p14="http://schemas.microsoft.com/office/powerpoint/2010/main" val="413510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2.3 Liên kết động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10" name="Content Placeholder 2">
            <a:extLst>
              <a:ext uri="{FF2B5EF4-FFF2-40B4-BE49-F238E27FC236}">
                <a16:creationId xmlns:a16="http://schemas.microsoft.com/office/drawing/2014/main" id="{28BA6945-C9AB-475B-91B0-26A2C9A2A90B}"/>
              </a:ext>
            </a:extLst>
          </p:cNvPr>
          <p:cNvSpPr>
            <a:spLocks noGrp="1"/>
          </p:cNvSpPr>
          <p:nvPr>
            <p:ph idx="1"/>
          </p:nvPr>
        </p:nvSpPr>
        <p:spPr>
          <a:xfrm>
            <a:off x="228600" y="1704256"/>
            <a:ext cx="83820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Điều kiện để</a:t>
            </a:r>
            <a:r>
              <a:rPr lang="en-US" sz="2800">
                <a:latin typeface="Arial" pitchFamily="34" charset="0"/>
                <a:cs typeface="Arial" pitchFamily="34" charset="0"/>
              </a:rPr>
              <a:t> liên</a:t>
            </a:r>
            <a:r>
              <a:rPr lang="vi-VN" sz="2800">
                <a:latin typeface="Arial" pitchFamily="34" charset="0"/>
                <a:cs typeface="Arial" pitchFamily="34" charset="0"/>
              </a:rPr>
              <a:t> kết động</a:t>
            </a:r>
            <a:r>
              <a:rPr lang="en-US" sz="2800">
                <a:latin typeface="Arial" pitchFamily="34" charset="0"/>
                <a:cs typeface="Arial" pitchFamily="34" charset="0"/>
              </a:rPr>
              <a:t> là </a:t>
            </a:r>
            <a:r>
              <a:rPr lang="en-US" sz="2800" u="sng">
                <a:latin typeface="Arial" pitchFamily="34" charset="0"/>
                <a:cs typeface="Arial" pitchFamily="34" charset="0"/>
              </a:rPr>
              <a:t>phương thức ảo phải được định nghĩa thống nhất từ lớp cơ sở cho đến các lớp dẫn xuất</a:t>
            </a:r>
            <a:r>
              <a:rPr lang="en-US" sz="2800">
                <a:latin typeface="Arial" pitchFamily="34" charset="0"/>
                <a:cs typeface="Arial" pitchFamily="34" charset="0"/>
              </a:rPr>
              <a:t>:</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kiểu trả về;</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tên phương thức;</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danh sách đối.</a:t>
            </a: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Tree>
    <p:extLst>
      <p:ext uri="{BB962C8B-B14F-4D97-AF65-F5344CB8AC3E}">
        <p14:creationId xmlns:p14="http://schemas.microsoft.com/office/powerpoint/2010/main" val="343442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2.4 Ứng dụng của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52400" y="1600200"/>
            <a:ext cx="8686800" cy="4925144"/>
          </a:xfrm>
        </p:spPr>
        <p:txBody>
          <a:bodyPr>
            <a:noAutofit/>
          </a:bodyPr>
          <a:lstStyle/>
          <a:p>
            <a:pPr marL="463550" indent="-463550" algn="just">
              <a:lnSpc>
                <a:spcPct val="150000"/>
              </a:lnSpc>
              <a:spcBef>
                <a:spcPts val="0"/>
              </a:spcBef>
              <a:buFont typeface="Wingdings" pitchFamily="2" charset="2"/>
              <a:buChar char="v"/>
            </a:pPr>
            <a:r>
              <a:rPr lang="en-US" sz="2500">
                <a:latin typeface="Arial" pitchFamily="34" charset="0"/>
                <a:cs typeface="Arial" pitchFamily="34" charset="0"/>
              </a:rPr>
              <a:t>Có thể dùng phương thức ảo để giải quyết bài toán quản lý một danh sách các đối tượng có kiểu khác nhau. </a:t>
            </a:r>
          </a:p>
          <a:p>
            <a:pPr marL="463550" indent="0" algn="just">
              <a:lnSpc>
                <a:spcPct val="150000"/>
              </a:lnSpc>
              <a:spcBef>
                <a:spcPts val="0"/>
              </a:spcBef>
              <a:buNone/>
            </a:pPr>
            <a:r>
              <a:rPr lang="en-US" sz="2500">
                <a:solidFill>
                  <a:srgbClr val="000000"/>
                </a:solidFill>
                <a:latin typeface="Arial" pitchFamily="34" charset="0"/>
                <a:cs typeface="Arial" pitchFamily="34" charset="0"/>
              </a:rPr>
              <a:t>Khi đó, tuỳ thuộc vào kiểu của từng đối tượng mà phương thức tương ứng sẽ được gọi.</a:t>
            </a:r>
            <a:endParaRPr lang="en-US" sz="2500">
              <a:latin typeface="Arial" pitchFamily="34" charset="0"/>
              <a:cs typeface="Arial" pitchFamily="34" charset="0"/>
            </a:endParaRPr>
          </a:p>
          <a:p>
            <a:pPr marL="463550" indent="-463550" algn="just">
              <a:lnSpc>
                <a:spcPct val="150000"/>
              </a:lnSpc>
              <a:spcBef>
                <a:spcPts val="0"/>
              </a:spcBef>
              <a:buFont typeface="Wingdings" pitchFamily="2" charset="2"/>
              <a:buChar char="v"/>
            </a:pPr>
            <a:r>
              <a:rPr lang="en-US" sz="2500">
                <a:latin typeface="Arial" pitchFamily="34" charset="0"/>
                <a:cs typeface="Arial" pitchFamily="34" charset="0"/>
              </a:rPr>
              <a:t>P</a:t>
            </a:r>
            <a:r>
              <a:rPr lang="vi-VN" sz="2500">
                <a:latin typeface="Arial" pitchFamily="34" charset="0"/>
                <a:cs typeface="Arial" pitchFamily="34" charset="0"/>
              </a:rPr>
              <a:t>hương thức ảo </a:t>
            </a:r>
            <a:r>
              <a:rPr lang="en-US" sz="2500">
                <a:latin typeface="Arial" pitchFamily="34" charset="0"/>
                <a:cs typeface="Arial" pitchFamily="34" charset="0"/>
              </a:rPr>
              <a:t>làm cho việc bổ sung nâng cấp chương trình </a:t>
            </a:r>
            <a:r>
              <a:rPr lang="vi-VN" sz="2500">
                <a:latin typeface="Arial" pitchFamily="34" charset="0"/>
                <a:cs typeface="Arial" pitchFamily="34" charset="0"/>
              </a:rPr>
              <a:t>dễ dà</a:t>
            </a:r>
            <a:r>
              <a:rPr lang="en-US" sz="2500">
                <a:latin typeface="Arial" pitchFamily="34" charset="0"/>
                <a:cs typeface="Arial" pitchFamily="34" charset="0"/>
              </a:rPr>
              <a:t>ng hơn: thêm các lớp dẫn xuất và cài đặt lại phương thức ảo của lớp cơ sở mà không cần phải sửa đổi trên lớp cơ sở (đảm bảo tính đóng gói).</a:t>
            </a:r>
            <a:endParaRPr lang="vi-VN" sz="25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224854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05/04/22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3" name="Group 3"/>
          <p:cNvGrpSpPr>
            <a:grpSpLocks/>
          </p:cNvGrpSpPr>
          <p:nvPr/>
        </p:nvGrpSpPr>
        <p:grpSpPr bwMode="auto">
          <a:xfrm>
            <a:off x="6096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1219200" y="227511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1524000" y="1741715"/>
            <a:ext cx="609600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tĩnh</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806450" y="1763941"/>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7" name="Group 7"/>
          <p:cNvGrpSpPr>
            <a:grpSpLocks/>
          </p:cNvGrpSpPr>
          <p:nvPr/>
        </p:nvGrpSpPr>
        <p:grpSpPr bwMode="auto">
          <a:xfrm>
            <a:off x="6096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4" name="Text Box 15"/>
          <p:cNvSpPr txBox="1">
            <a:spLocks noChangeArrowheads="1"/>
          </p:cNvSpPr>
          <p:nvPr/>
        </p:nvSpPr>
        <p:spPr bwMode="auto">
          <a:xfrm>
            <a:off x="1524000" y="2656116"/>
            <a:ext cx="44958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819702" y="269350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sp>
        <p:nvSpPr>
          <p:cNvPr id="57" name="AutoShape 18"/>
          <p:cNvSpPr>
            <a:spLocks noChangeArrowheads="1"/>
          </p:cNvSpPr>
          <p:nvPr/>
        </p:nvSpPr>
        <p:spPr bwMode="gray">
          <a:xfrm>
            <a:off x="615995" y="3483146"/>
            <a:ext cx="755605" cy="6538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609600" y="3471822"/>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653874" y="3511210"/>
            <a:ext cx="664106" cy="575063"/>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1524000" y="3548021"/>
            <a:ext cx="36576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Tính đa hình</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806450" y="3570247"/>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9" name="Group 21"/>
          <p:cNvGrpSpPr>
            <a:grpSpLocks/>
          </p:cNvGrpSpPr>
          <p:nvPr/>
        </p:nvGrpSpPr>
        <p:grpSpPr bwMode="auto">
          <a:xfrm>
            <a:off x="6096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8" name="Text Box 29"/>
          <p:cNvSpPr txBox="1">
            <a:spLocks noChangeArrowheads="1"/>
          </p:cNvSpPr>
          <p:nvPr/>
        </p:nvSpPr>
        <p:spPr bwMode="auto">
          <a:xfrm>
            <a:off x="1524000" y="4462691"/>
            <a:ext cx="44958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cơ sở trừu tượng</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806450" y="4484916"/>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sp>
        <p:nvSpPr>
          <p:cNvPr id="71" name="Text Box 29"/>
          <p:cNvSpPr txBox="1">
            <a:spLocks noChangeArrowheads="1"/>
          </p:cNvSpPr>
          <p:nvPr/>
        </p:nvSpPr>
        <p:spPr bwMode="auto">
          <a:xfrm>
            <a:off x="1527575" y="5378678"/>
            <a:ext cx="57876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Ứng dụng của tính đa hình</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808938" y="540090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6096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sp>
        <p:nvSpPr>
          <p:cNvPr id="46" name="Line 11">
            <a:extLst>
              <a:ext uri="{FF2B5EF4-FFF2-40B4-BE49-F238E27FC236}">
                <a16:creationId xmlns:a16="http://schemas.microsoft.com/office/drawing/2014/main" id="{3073A0CE-DB98-493E-9F5F-13E9B6C433B9}"/>
              </a:ext>
            </a:extLst>
          </p:cNvPr>
          <p:cNvSpPr>
            <a:spLocks noChangeShapeType="1"/>
          </p:cNvSpPr>
          <p:nvPr/>
        </p:nvSpPr>
        <p:spPr bwMode="auto">
          <a:xfrm>
            <a:off x="1219200" y="3200400"/>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6" name="Line 11">
            <a:extLst>
              <a:ext uri="{FF2B5EF4-FFF2-40B4-BE49-F238E27FC236}">
                <a16:creationId xmlns:a16="http://schemas.microsoft.com/office/drawing/2014/main" id="{D1428CA3-103A-419E-BE17-B2761C38173B}"/>
              </a:ext>
            </a:extLst>
          </p:cNvPr>
          <p:cNvSpPr>
            <a:spLocks noChangeShapeType="1"/>
          </p:cNvSpPr>
          <p:nvPr/>
        </p:nvSpPr>
        <p:spPr bwMode="auto">
          <a:xfrm>
            <a:off x="1219200" y="40818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0" name="Line 11">
            <a:extLst>
              <a:ext uri="{FF2B5EF4-FFF2-40B4-BE49-F238E27FC236}">
                <a16:creationId xmlns:a16="http://schemas.microsoft.com/office/drawing/2014/main" id="{8F26B266-C1F5-47EE-8A66-150158129FEE}"/>
              </a:ext>
            </a:extLst>
          </p:cNvPr>
          <p:cNvSpPr>
            <a:spLocks noChangeShapeType="1"/>
          </p:cNvSpPr>
          <p:nvPr/>
        </p:nvSpPr>
        <p:spPr bwMode="auto">
          <a:xfrm>
            <a:off x="1219200" y="49962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3" name="Line 11">
            <a:extLst>
              <a:ext uri="{FF2B5EF4-FFF2-40B4-BE49-F238E27FC236}">
                <a16:creationId xmlns:a16="http://schemas.microsoft.com/office/drawing/2014/main" id="{7946A7D4-8E04-49B6-AD70-78018A0C0518}"/>
              </a:ext>
            </a:extLst>
          </p:cNvPr>
          <p:cNvSpPr>
            <a:spLocks noChangeShapeType="1"/>
          </p:cNvSpPr>
          <p:nvPr/>
        </p:nvSpPr>
        <p:spPr bwMode="auto">
          <a:xfrm>
            <a:off x="1219200" y="59106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3600" b="1">
                <a:effectLst>
                  <a:outerShdw blurRad="38100" dist="38100" dir="2700000" algn="tl">
                    <a:srgbClr val="000000">
                      <a:alpha val="43137"/>
                    </a:srgbClr>
                  </a:outerShdw>
                </a:effectLst>
                <a:latin typeface="Arial" pitchFamily="34" charset="0"/>
                <a:cs typeface="Arial" pitchFamily="34" charset="0"/>
              </a:rPr>
              <a:t>2.4 Ứng dụng của phương thức ảo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304800" y="1416268"/>
            <a:ext cx="85344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a:t>
            </a:r>
            <a:r>
              <a:rPr lang="en-US" sz="2400" b="0">
                <a:solidFill>
                  <a:srgbClr val="FF0000"/>
                </a:solidFill>
              </a:rPr>
              <a:t>:NamSinh(ns)</a:t>
            </a:r>
            <a:r>
              <a:rPr lang="en-US" sz="2400" b="0">
                <a:solidFill>
                  <a:srgbClr val="000000"/>
                </a:solidFill>
              </a:rPr>
              <a:t>{ HoTen = _strdup(ht); }</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"Nguoi::An()";}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a:t>
            </a:r>
          </a:p>
          <a:p>
            <a:pPr marL="342900" indent="-342900">
              <a:spcBef>
                <a:spcPct val="20000"/>
              </a:spcBef>
            </a:pPr>
            <a:r>
              <a:rPr lang="en-US" sz="2400" b="0">
                <a:solidFill>
                  <a:srgbClr val="000000"/>
                </a:solidFill>
              </a:rPr>
              <a:t>		cout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15596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381000" y="1416268"/>
            <a:ext cx="84582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 </a:t>
            </a:r>
            <a:r>
              <a:rPr lang="en-US" sz="2400" b="0">
                <a:solidFill>
                  <a:srgbClr val="0000FF"/>
                </a:solidFill>
              </a:rPr>
              <a:t>char</a:t>
            </a:r>
            <a:r>
              <a:rPr lang="en-US" sz="2400" b="0">
                <a:solidFill>
                  <a:srgbClr val="000000"/>
                </a:solidFill>
              </a:rPr>
              <a:t> *ms) </a:t>
            </a:r>
            <a:r>
              <a:rPr lang="en-US" sz="2400" b="0">
                <a:solidFill>
                  <a:srgbClr val="FF0000"/>
                </a:solidFill>
              </a:rPr>
              <a:t>: Nguoi(ht,ns) </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MaSo = _strdup(ms);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"Sinh vien " &lt;&lt; HoTen &lt;&lt; ", ma so " &lt;&lt; 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A551AF0B-E820-4ACC-BE0C-0074A34BAAE3}"/>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257707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276100" y="1828800"/>
            <a:ext cx="86106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int ns, char *ms) </a:t>
            </a:r>
            <a:r>
              <a:rPr lang="en-US" sz="2400" b="0">
                <a:solidFill>
                  <a:srgbClr val="FF0000"/>
                </a:solidFill>
              </a:rPr>
              <a:t>: SinhVien(ht,ns,ms) </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cout &lt;&lt; "NuSinh::An()";</a:t>
            </a:r>
          </a:p>
          <a:p>
            <a:pPr marL="576263" indent="-576263">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0502F056-CB27-447E-9564-487766335158}"/>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385713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457200" y="1492468"/>
            <a:ext cx="8229600" cy="50607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5773738" indent="-5432425">
              <a:lnSpc>
                <a:spcPct val="115000"/>
              </a:lnSpc>
              <a:spcBef>
                <a:spcPct val="20000"/>
              </a:spcBef>
              <a:buFont typeface="Wingdings" pitchFamily="2" charset="2"/>
              <a:buNone/>
            </a:pPr>
            <a:r>
              <a:rPr lang="en-US" sz="2400" b="0">
                <a:solidFill>
                  <a:srgbClr val="000000"/>
                </a:solidFill>
              </a:rPr>
              <a:t>CongNhan( </a:t>
            </a:r>
            <a:r>
              <a:rPr lang="en-US" sz="2400" b="0">
                <a:solidFill>
                  <a:srgbClr val="0000FF"/>
                </a:solidFill>
              </a:rPr>
              <a:t>char</a:t>
            </a:r>
            <a:r>
              <a:rPr lang="en-US" sz="2400" b="0">
                <a:solidFill>
                  <a:srgbClr val="000000"/>
                </a:solidFill>
              </a:rPr>
              <a:t> *ht, int ns, </a:t>
            </a:r>
            <a:r>
              <a:rPr lang="en-US" sz="2400" b="0">
                <a:solidFill>
                  <a:srgbClr val="0000FF"/>
                </a:solidFill>
              </a:rPr>
              <a:t>double</a:t>
            </a:r>
            <a:r>
              <a:rPr lang="en-US" sz="2400" b="0">
                <a:solidFill>
                  <a:srgbClr val="000000"/>
                </a:solidFill>
              </a:rPr>
              <a:t> ml) </a:t>
            </a:r>
            <a:r>
              <a:rPr lang="en-US" sz="2400" b="0">
                <a:solidFill>
                  <a:srgbClr val="FF0000"/>
                </a:solidFill>
              </a:rPr>
              <a:t>: Nguoi(ht,ns), MucLuong(ml)</a:t>
            </a:r>
            <a:r>
              <a:rPr lang="en-US" sz="2400" b="0"/>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8C9BBD99-6021-4284-AFAD-9664AC10CF81}"/>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109257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381000" y="1524000"/>
            <a:ext cx="83820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XuatDS(</a:t>
            </a:r>
            <a:r>
              <a:rPr lang="en-US" sz="1600" b="0">
                <a:solidFill>
                  <a:srgbClr val="0000FF"/>
                </a:solidFill>
              </a:rPr>
              <a:t>int</a:t>
            </a:r>
            <a:r>
              <a:rPr lang="en-US" sz="1600" b="0">
                <a:solidFill>
                  <a:srgbClr val="000000"/>
                </a:solidFill>
              </a:rPr>
              <a:t> n, Nguoi *ds[ ]){ </a:t>
            </a:r>
            <a:r>
              <a:rPr lang="en-US" sz="1600" b="0">
                <a:solidFill>
                  <a:srgbClr val="800000"/>
                </a:solidFill>
              </a:rPr>
              <a:t>//Hàm toàn cục, có đối là con trỏ kiểu Nguoi</a:t>
            </a:r>
            <a:endParaRPr lang="en-US" sz="1600" b="0">
              <a:solidFill>
                <a:srgbClr val="000000"/>
              </a:solidFill>
            </a:endParaRPr>
          </a:p>
          <a:p>
            <a:pPr marL="342900" indent="-342900">
              <a:spcBef>
                <a:spcPct val="20000"/>
              </a:spcBef>
              <a:buFont typeface="Wingdings" pitchFamily="2" charset="2"/>
              <a:buNone/>
            </a:pPr>
            <a:r>
              <a:rPr lang="en-US" sz="1600" b="0">
                <a:solidFill>
                  <a:srgbClr val="000000"/>
                </a:solidFill>
              </a:rPr>
              <a:t>	</a:t>
            </a:r>
            <a:r>
              <a:rPr lang="en-US" sz="1600" b="0">
                <a:solidFill>
                  <a:srgbClr val="0000FF"/>
                </a:solidFill>
              </a:rPr>
              <a:t>for</a:t>
            </a:r>
            <a:r>
              <a:rPr lang="en-US" sz="1600" b="0">
                <a:solidFill>
                  <a:srgbClr val="000000"/>
                </a:solidFill>
              </a:rPr>
              <a:t> (</a:t>
            </a:r>
            <a:r>
              <a:rPr lang="en-US" sz="1600" b="0">
                <a:solidFill>
                  <a:srgbClr val="0000FF"/>
                </a:solidFill>
              </a:rPr>
              <a:t>int</a:t>
            </a:r>
            <a:r>
              <a:rPr lang="en-US" sz="1600" b="0">
                <a:solidFill>
                  <a:srgbClr val="000000"/>
                </a:solidFill>
              </a:rPr>
              <a:t> i = 0; i &lt; n; i++)</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solidFill>
                  <a:srgbClr val="000000"/>
                </a:solidFill>
              </a:rPr>
              <a:t>		ds[i]-&gt;Xuat();</a:t>
            </a:r>
          </a:p>
          <a:p>
            <a:pPr marL="342900" indent="-342900">
              <a:spcBef>
                <a:spcPct val="20000"/>
              </a:spcBef>
              <a:buFont typeface="Wingdings" pitchFamily="2" charset="2"/>
              <a:buNone/>
            </a:pPr>
            <a:r>
              <a:rPr lang="en-US" sz="1600" b="0">
                <a:solidFill>
                  <a:srgbClr val="000000"/>
                </a:solidFill>
              </a:rPr>
              <a:t>		cout &lt;&lt; "\n";</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solidFill>
                  <a:srgbClr val="000000"/>
                </a:solidFill>
              </a:rPr>
              <a:t>}</a:t>
            </a:r>
          </a:p>
          <a:p>
            <a:pPr marL="342900" indent="-342900">
              <a:spcBef>
                <a:spcPct val="20000"/>
              </a:spcBef>
              <a:buFont typeface="Wingdings" pitchFamily="2" charset="2"/>
              <a:buNone/>
            </a:pPr>
            <a:r>
              <a:rPr lang="en-US" sz="1600" b="0">
                <a:solidFill>
                  <a:srgbClr val="0000FF"/>
                </a:solidFill>
              </a:rPr>
              <a:t>const int</a:t>
            </a:r>
            <a:r>
              <a:rPr lang="en-US" sz="1600" b="0">
                <a:solidFill>
                  <a:srgbClr val="000000"/>
                </a:solidFill>
              </a:rPr>
              <a:t> N = 4;</a:t>
            </a: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main(){</a:t>
            </a:r>
          </a:p>
          <a:p>
            <a:pPr marL="342900" indent="-342900">
              <a:lnSpc>
                <a:spcPct val="120000"/>
              </a:lnSpc>
              <a:spcBef>
                <a:spcPct val="20000"/>
              </a:spcBef>
              <a:buFont typeface="Wingdings" pitchFamily="2" charset="2"/>
              <a:buNone/>
            </a:pPr>
            <a:r>
              <a:rPr lang="en-US" sz="1600" b="0">
                <a:solidFill>
                  <a:srgbClr val="000000"/>
                </a:solidFill>
              </a:rPr>
              <a:t>	Nguoi *a[N];</a:t>
            </a:r>
          </a:p>
          <a:p>
            <a:pPr marL="342900" indent="-342900">
              <a:lnSpc>
                <a:spcPct val="120000"/>
              </a:lnSpc>
              <a:spcBef>
                <a:spcPct val="20000"/>
              </a:spcBef>
              <a:buFont typeface="Wingdings" pitchFamily="2" charset="2"/>
              <a:buNone/>
            </a:pPr>
            <a:r>
              <a:rPr lang="en-US" sz="1600" b="0">
                <a:solidFill>
                  <a:srgbClr val="000000"/>
                </a:solidFill>
              </a:rPr>
              <a:t>	a[0] = </a:t>
            </a:r>
            <a:r>
              <a:rPr lang="en-US" sz="1600" b="0">
                <a:solidFill>
                  <a:srgbClr val="0000FF"/>
                </a:solidFill>
              </a:rPr>
              <a:t>new</a:t>
            </a:r>
            <a:r>
              <a:rPr lang="en-US" sz="1600" b="0">
                <a:solidFill>
                  <a:srgbClr val="000000"/>
                </a:solidFill>
              </a:rPr>
              <a:t> SinhVien(“Vien Van Sinh”, 1982, “200001234”);</a:t>
            </a:r>
          </a:p>
          <a:p>
            <a:pPr marL="342900" indent="-342900">
              <a:lnSpc>
                <a:spcPct val="120000"/>
              </a:lnSpc>
              <a:spcBef>
                <a:spcPct val="20000"/>
              </a:spcBef>
              <a:buFont typeface="Wingdings" pitchFamily="2" charset="2"/>
              <a:buNone/>
            </a:pPr>
            <a:r>
              <a:rPr lang="en-US" sz="1600" b="0">
                <a:solidFill>
                  <a:srgbClr val="000000"/>
                </a:solidFill>
              </a:rPr>
              <a:t>	a[1] = </a:t>
            </a:r>
            <a:r>
              <a:rPr lang="en-US" sz="1600" b="0">
                <a:solidFill>
                  <a:srgbClr val="0000FF"/>
                </a:solidFill>
              </a:rPr>
              <a:t>new</a:t>
            </a:r>
            <a:r>
              <a:rPr lang="en-US" sz="1600" b="0">
                <a:solidFill>
                  <a:srgbClr val="000000"/>
                </a:solidFill>
              </a:rPr>
              <a:t> NuSinh(“Le Thi Ha Dong”, 1984, “200001235”);</a:t>
            </a:r>
          </a:p>
          <a:p>
            <a:pPr marL="342900" indent="-342900">
              <a:lnSpc>
                <a:spcPct val="120000"/>
              </a:lnSpc>
              <a:spcBef>
                <a:spcPct val="20000"/>
              </a:spcBef>
              <a:buFont typeface="Wingdings" pitchFamily="2" charset="2"/>
              <a:buNone/>
            </a:pPr>
            <a:r>
              <a:rPr lang="en-US" sz="1600" b="0">
                <a:solidFill>
                  <a:srgbClr val="000000"/>
                </a:solidFill>
              </a:rPr>
              <a:t>	a[2] = </a:t>
            </a:r>
            <a:r>
              <a:rPr lang="en-US" sz="1600" b="0">
                <a:solidFill>
                  <a:srgbClr val="0000FF"/>
                </a:solidFill>
              </a:rPr>
              <a:t>new</a:t>
            </a:r>
            <a:r>
              <a:rPr lang="en-US" sz="1600" b="0">
                <a:solidFill>
                  <a:srgbClr val="000000"/>
                </a:solidFill>
              </a:rPr>
              <a:t> CongNhan(“Tran Nhan Cong”, 1984, 1000000);</a:t>
            </a:r>
          </a:p>
          <a:p>
            <a:pPr marL="342900" indent="-342900">
              <a:lnSpc>
                <a:spcPct val="120000"/>
              </a:lnSpc>
              <a:spcBef>
                <a:spcPct val="20000"/>
              </a:spcBef>
              <a:buFont typeface="Wingdings" pitchFamily="2" charset="2"/>
              <a:buNone/>
            </a:pPr>
            <a:r>
              <a:rPr lang="en-US" sz="1600" b="0">
                <a:solidFill>
                  <a:srgbClr val="000000"/>
                </a:solidFill>
              </a:rPr>
              <a:t>	a[3] = </a:t>
            </a:r>
            <a:r>
              <a:rPr lang="en-US" sz="1600" b="0">
                <a:solidFill>
                  <a:srgbClr val="0000FF"/>
                </a:solidFill>
              </a:rPr>
              <a:t>new</a:t>
            </a:r>
            <a:r>
              <a:rPr lang="en-US" sz="1600" b="0">
                <a:solidFill>
                  <a:srgbClr val="000000"/>
                </a:solidFill>
              </a:rPr>
              <a:t> Nguoi(“Nguyen Thanh Nhan”, 1960);</a:t>
            </a:r>
          </a:p>
          <a:p>
            <a:pPr marL="342900" indent="-342900">
              <a:lnSpc>
                <a:spcPct val="120000"/>
              </a:lnSpc>
              <a:spcBef>
                <a:spcPct val="20000"/>
              </a:spcBef>
              <a:buFont typeface="Wingdings" pitchFamily="2" charset="2"/>
              <a:buNone/>
            </a:pPr>
            <a:r>
              <a:rPr lang="en-US" sz="1600" b="0">
                <a:solidFill>
                  <a:srgbClr val="000000"/>
                </a:solidFill>
              </a:rPr>
              <a:t>	XuatDS(4,a);</a:t>
            </a:r>
          </a:p>
          <a:p>
            <a:pPr marL="342900" indent="-342900">
              <a:spcBef>
                <a:spcPct val="20000"/>
              </a:spcBef>
              <a:buFont typeface="Wingdings" pitchFamily="2" charset="2"/>
              <a:buNone/>
            </a:pPr>
            <a:r>
              <a:rPr lang="en-US" sz="1600" b="0">
                <a:solidFill>
                  <a:srgbClr val="000000"/>
                </a:solidFill>
              </a:rPr>
              <a:t>}</a:t>
            </a:r>
          </a:p>
          <a:p>
            <a:pPr marL="342900" indent="-342900">
              <a:spcBef>
                <a:spcPct val="20000"/>
              </a:spcBef>
              <a:buFont typeface="Wingdings" pitchFamily="2" charset="2"/>
              <a:buNone/>
            </a:pPr>
            <a:endParaRPr lang="en-US" sz="1600" b="0">
              <a:solidFill>
                <a:srgbClr val="000000"/>
              </a:solidFill>
            </a:endParaRPr>
          </a:p>
        </p:txBody>
      </p:sp>
      <p:sp>
        <p:nvSpPr>
          <p:cNvPr id="8" name="Rectangle 5">
            <a:extLst>
              <a:ext uri="{FF2B5EF4-FFF2-40B4-BE49-F238E27FC236}">
                <a16:creationId xmlns:a16="http://schemas.microsoft.com/office/drawing/2014/main" id="{C28B18F5-05FC-4794-9846-FC8CEF4ECD99}"/>
              </a:ext>
            </a:extLst>
          </p:cNvPr>
          <p:cNvSpPr>
            <a:spLocks noChangeArrowheads="1"/>
          </p:cNvSpPr>
          <p:nvPr/>
        </p:nvSpPr>
        <p:spPr bwMode="auto">
          <a:xfrm>
            <a:off x="2895600" y="2438400"/>
            <a:ext cx="58674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
        <p:nvSpPr>
          <p:cNvPr id="10" name="Title 1">
            <a:extLst>
              <a:ext uri="{FF2B5EF4-FFF2-40B4-BE49-F238E27FC236}">
                <a16:creationId xmlns:a16="http://schemas.microsoft.com/office/drawing/2014/main" id="{5B484F03-24A1-48CC-AD63-C8213860D43F}"/>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66822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Nhận xét</a:t>
            </a:r>
          </a:p>
        </p:txBody>
      </p:sp>
      <p:sp>
        <p:nvSpPr>
          <p:cNvPr id="3" name="Content Placeholder 2"/>
          <p:cNvSpPr>
            <a:spLocks noGrp="1"/>
          </p:cNvSpPr>
          <p:nvPr>
            <p:ph idx="1"/>
          </p:nvPr>
        </p:nvSpPr>
        <p:spPr>
          <a:xfrm>
            <a:off x="381000" y="1676400"/>
            <a:ext cx="8382000" cy="4876800"/>
          </a:xfrm>
        </p:spPr>
        <p:txBody>
          <a:bodyPr>
            <a:normAutofit fontScale="92500"/>
          </a:bodyPr>
          <a:lstStyle/>
          <a:p>
            <a:pPr marL="0" indent="0" algn="just">
              <a:lnSpc>
                <a:spcPct val="150000"/>
              </a:lnSpc>
              <a:spcBef>
                <a:spcPts val="0"/>
              </a:spcBef>
              <a:buNone/>
            </a:pPr>
            <a:r>
              <a:rPr lang="en-US" sz="2400">
                <a:latin typeface="Arial" pitchFamily="34" charset="0"/>
                <a:cs typeface="Arial" pitchFamily="34" charset="0"/>
              </a:rPr>
              <a:t>Ta thấy muốn xuất dữ liệu tương ứng với đối tượng ta phải có cách nhận diện đối tượng cần xuất.</a:t>
            </a:r>
          </a:p>
          <a:p>
            <a:pPr marL="285750" lvl="1" algn="just">
              <a:lnSpc>
                <a:spcPct val="150000"/>
              </a:lnSpc>
              <a:spcBef>
                <a:spcPts val="0"/>
              </a:spcBef>
              <a:buFont typeface="Wingdings" pitchFamily="2" charset="2"/>
              <a:buChar char="§"/>
            </a:pPr>
            <a:r>
              <a:rPr lang="en-US" sz="2400" b="1">
                <a:latin typeface="Arial" pitchFamily="34" charset="0"/>
                <a:cs typeface="Arial" pitchFamily="34" charset="0"/>
              </a:rPr>
              <a:t>Cách 1: </a:t>
            </a:r>
            <a:r>
              <a:rPr lang="en-US" sz="2400">
                <a:latin typeface="Arial" pitchFamily="34" charset="0"/>
                <a:cs typeface="Arial" pitchFamily="34" charset="0"/>
              </a:rPr>
              <a:t>thêm 1 thuộc tính phân loại vào lớp cơ sở để nhận diện đối tượng, thuộc tính này được khai báo là </a:t>
            </a:r>
            <a:r>
              <a:rPr lang="en-US" sz="2400">
                <a:solidFill>
                  <a:srgbClr val="0000FF"/>
                </a:solidFill>
                <a:latin typeface="Arial" pitchFamily="34" charset="0"/>
                <a:cs typeface="Arial" pitchFamily="34" charset="0"/>
              </a:rPr>
              <a:t>public</a:t>
            </a:r>
            <a:endParaRPr lang="en-US" sz="2400">
              <a:latin typeface="Arial" pitchFamily="34" charset="0"/>
              <a:cs typeface="Arial" pitchFamily="34" charset="0"/>
            </a:endParaRPr>
          </a:p>
          <a:p>
            <a:pPr marL="285750" lvl="1" indent="0" algn="just">
              <a:lnSpc>
                <a:spcPct val="150000"/>
              </a:lnSpc>
              <a:spcBef>
                <a:spcPts val="0"/>
              </a:spcBef>
              <a:buNone/>
            </a:pPr>
            <a:r>
              <a:rPr lang="en-US" sz="2400">
                <a:latin typeface="Arial" pitchFamily="34" charset="0"/>
                <a:cs typeface="Arial" pitchFamily="34" charset="0"/>
              </a:rPr>
              <a:t>Cách làm này có một số nhược điểm: mã lệnh dài dòng; dễ sai sót và khó sửa chữa; khó nâng cấp, bảo trì.</a:t>
            </a:r>
          </a:p>
          <a:p>
            <a:pPr marL="285750" lvl="1" algn="just">
              <a:lnSpc>
                <a:spcPct val="150000"/>
              </a:lnSpc>
              <a:spcBef>
                <a:spcPts val="0"/>
              </a:spcBef>
              <a:buFont typeface="Wingdings" pitchFamily="2" charset="2"/>
              <a:buChar char="§"/>
            </a:pPr>
            <a:r>
              <a:rPr lang="en-US" sz="2400" b="1">
                <a:latin typeface="Arial" pitchFamily="34" charset="0"/>
                <a:cs typeface="Arial" pitchFamily="34" charset="0"/>
              </a:rPr>
              <a:t>Cách 2: </a:t>
            </a:r>
            <a:r>
              <a:rPr lang="en-US" sz="2400">
                <a:latin typeface="Arial" pitchFamily="34" charset="0"/>
                <a:cs typeface="Arial" pitchFamily="34" charset="0"/>
              </a:rPr>
              <a:t>khai báo phương thức xuất của lớp cơ sở là phương thức ảo, các lớp dẫn xuất sẽ cài đặt lại phương thức này và chúng sẽ được gọi thông qua con trỏ.</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361530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b="0">
                <a:solidFill>
                  <a:srgbClr val="0000FF"/>
                </a:solidFill>
              </a:rPr>
              <a:t>class</a:t>
            </a:r>
            <a:r>
              <a:rPr lang="en-US" b="0">
                <a:solidFill>
                  <a:srgbClr val="000000"/>
                </a:solidFill>
              </a:rPr>
              <a:t> Nguoi{</a:t>
            </a:r>
          </a:p>
          <a:p>
            <a:pPr marL="342900" indent="-342900">
              <a:lnSpc>
                <a:spcPct val="90000"/>
              </a:lnSpc>
              <a:spcBef>
                <a:spcPct val="20000"/>
              </a:spcBef>
              <a:buFont typeface="Wingdings" pitchFamily="2" charset="2"/>
              <a:buNone/>
            </a:pPr>
            <a:r>
              <a:rPr lang="en-US" b="0">
                <a:solidFill>
                  <a:srgbClr val="0000FF"/>
                </a:solidFill>
              </a:rPr>
              <a:t>public</a:t>
            </a: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FF0303"/>
                </a:solidFill>
              </a:rPr>
              <a:t>enum LOAI {NGUOI, SV, CN};</a:t>
            </a:r>
          </a:p>
          <a:p>
            <a:pPr marL="342900" indent="-342900">
              <a:lnSpc>
                <a:spcPct val="90000"/>
              </a:lnSpc>
              <a:spcBef>
                <a:spcPct val="20000"/>
              </a:spcBef>
              <a:buFont typeface="Wingdings" pitchFamily="2" charset="2"/>
              <a:buNone/>
            </a:pPr>
            <a:r>
              <a:rPr lang="en-US" b="0">
                <a:solidFill>
                  <a:srgbClr val="0000FF"/>
                </a:solidFill>
              </a:rPr>
              <a:t>protected:</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*HoTen;	   </a:t>
            </a:r>
            <a:r>
              <a:rPr lang="en-US" b="0">
                <a:solidFill>
                  <a:srgbClr val="0000FF"/>
                </a:solidFill>
              </a:rPr>
              <a:t>int</a:t>
            </a:r>
            <a:r>
              <a:rPr lang="en-US" b="0">
                <a:solidFill>
                  <a:srgbClr val="000000"/>
                </a:solidFill>
              </a:rPr>
              <a:t> NamSinh;</a:t>
            </a:r>
          </a:p>
          <a:p>
            <a:pPr marL="342900" indent="-342900">
              <a:lnSpc>
                <a:spcPct val="90000"/>
              </a:lnSpc>
              <a:spcBef>
                <a:spcPct val="2000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FF0303"/>
                </a:solidFill>
              </a:rPr>
              <a:t>LOAI pl;</a:t>
            </a:r>
          </a:p>
          <a:p>
            <a:pPr marL="342900" indent="-342900">
              <a:lnSpc>
                <a:spcPct val="90000"/>
              </a:lnSpc>
              <a:spcBef>
                <a:spcPct val="20000"/>
              </a:spcBef>
              <a:buFont typeface="Wingdings" pitchFamily="2" charset="2"/>
              <a:buNone/>
            </a:pPr>
            <a:r>
              <a:rPr lang="en-US" b="0">
                <a:solidFill>
                  <a:srgbClr val="000000"/>
                </a:solidFill>
              </a:rPr>
              <a:t>	Nguoi(</a:t>
            </a:r>
            <a:r>
              <a:rPr lang="en-US" b="0">
                <a:solidFill>
                  <a:srgbClr val="0000FF"/>
                </a:solidFill>
              </a:rPr>
              <a:t>char</a:t>
            </a:r>
            <a:r>
              <a:rPr lang="en-US" b="0">
                <a:solidFill>
                  <a:srgbClr val="000000"/>
                </a:solidFill>
              </a:rPr>
              <a:t> *ht, </a:t>
            </a:r>
            <a:r>
              <a:rPr lang="en-US" b="0">
                <a:solidFill>
                  <a:srgbClr val="0000FF"/>
                </a:solidFill>
              </a:rPr>
              <a:t>int</a:t>
            </a:r>
            <a:r>
              <a:rPr lang="en-US" b="0">
                <a:solidFill>
                  <a:srgbClr val="000000"/>
                </a:solidFill>
              </a:rPr>
              <a:t> ns)</a:t>
            </a:r>
            <a:r>
              <a:rPr lang="en-US" b="0">
                <a:solidFill>
                  <a:srgbClr val="FF0000"/>
                </a:solidFill>
              </a:rPr>
              <a:t>:NamSinh(ns),pl(NGUOI)</a:t>
            </a: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		HoTen = _strdup(ht); }</a:t>
            </a:r>
          </a:p>
          <a:p>
            <a:pPr marL="342900" indent="-342900">
              <a:lnSpc>
                <a:spcPct val="90000"/>
              </a:lnSpc>
              <a:spcBef>
                <a:spcPct val="20000"/>
              </a:spcBef>
              <a:buFont typeface="Wingdings" pitchFamily="2" charset="2"/>
              <a:buNone/>
            </a:pPr>
            <a:r>
              <a:rPr lang="en-US" b="0">
                <a:solidFill>
                  <a:srgbClr val="000000"/>
                </a:solidFill>
              </a:rPr>
              <a:t>	~Nguoi() { </a:t>
            </a:r>
            <a:r>
              <a:rPr lang="en-US" b="0">
                <a:solidFill>
                  <a:srgbClr val="0000FF"/>
                </a:solidFill>
              </a:rPr>
              <a:t>delete</a:t>
            </a:r>
            <a:r>
              <a:rPr lang="en-US" b="0">
                <a:solidFill>
                  <a:srgbClr val="000000"/>
                </a:solidFill>
              </a:rPr>
              <a:t> [] HoTen;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An() </a:t>
            </a:r>
            <a:r>
              <a:rPr lang="en-US" b="0">
                <a:solidFill>
                  <a:srgbClr val="0000FF"/>
                </a:solidFill>
              </a:rPr>
              <a:t>const</a:t>
            </a:r>
            <a:r>
              <a:rPr lang="en-US" b="0">
                <a:solidFill>
                  <a:srgbClr val="000000"/>
                </a:solidFill>
              </a:rPr>
              <a:t> { cout &lt;&lt; “Nguoi::An()";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Xuat() </a:t>
            </a:r>
            <a:r>
              <a:rPr lang="en-US" b="0">
                <a:solidFill>
                  <a:srgbClr val="0000FF"/>
                </a:solidFill>
              </a:rPr>
              <a:t>const</a:t>
            </a:r>
            <a:r>
              <a:rPr lang="en-US" b="0">
                <a:solidFill>
                  <a:srgbClr val="000000"/>
                </a:solidFill>
              </a:rPr>
              <a:t> { </a:t>
            </a:r>
          </a:p>
          <a:p>
            <a:pPr marL="342900" indent="-342900">
              <a:lnSpc>
                <a:spcPct val="90000"/>
              </a:lnSpc>
              <a:spcBef>
                <a:spcPct val="20000"/>
              </a:spcBef>
              <a:buFont typeface="Wingdings" pitchFamily="2" charset="2"/>
              <a:buNone/>
            </a:pPr>
            <a:r>
              <a:rPr lang="en-US" b="0">
                <a:solidFill>
                  <a:srgbClr val="000000"/>
                </a:solidFill>
              </a:rPr>
              <a:t>		cout &lt;&lt; "Nguoi, ho ten: " &lt;&lt; HoTen &lt;&lt; “, sinh " &lt;&lt; NamSinh; </a:t>
            </a:r>
          </a:p>
          <a:p>
            <a:pPr marL="342900" indent="-342900">
              <a:lnSpc>
                <a:spcPct val="90000"/>
              </a:lnSpc>
              <a:spcBef>
                <a:spcPct val="20000"/>
              </a:spcBef>
              <a:buFont typeface="Wingdings" pitchFamily="2" charset="2"/>
              <a:buNone/>
            </a:pP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57031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a:t>
            </a:r>
          </a:p>
          <a:p>
            <a:pPr marL="342900" indent="-342900">
              <a:lnSpc>
                <a:spcPct val="90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90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9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SinhVien(</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 </a:t>
            </a:r>
            <a:r>
              <a:rPr lang="en-US" sz="2200" b="0">
                <a:solidFill>
                  <a:srgbClr val="0000FF"/>
                </a:solidFill>
              </a:rPr>
              <a:t>char</a:t>
            </a:r>
            <a:r>
              <a:rPr lang="en-US" sz="2200" b="0">
                <a:solidFill>
                  <a:srgbClr val="000000"/>
                </a:solidFill>
              </a:rPr>
              <a:t> *ms) </a:t>
            </a:r>
            <a:r>
              <a:rPr lang="en-US" sz="2200" b="0">
                <a:solidFill>
                  <a:srgbClr val="FF0000"/>
                </a:solidFill>
              </a:rPr>
              <a:t>: Nguoi(ht,ns)</a:t>
            </a:r>
            <a:r>
              <a:rPr lang="en-US" sz="2200" b="0">
                <a:solidFill>
                  <a:srgbClr val="000000"/>
                </a:solidFill>
              </a:rPr>
              <a:t> { </a:t>
            </a:r>
          </a:p>
          <a:p>
            <a:pPr marL="342900" indent="-342900">
              <a:spcBef>
                <a:spcPct val="20000"/>
              </a:spcBef>
              <a:buFont typeface="Wingdings" pitchFamily="2" charset="2"/>
              <a:buNone/>
            </a:pPr>
            <a:r>
              <a:rPr lang="en-US" sz="2200" b="0">
                <a:solidFill>
                  <a:srgbClr val="000000"/>
                </a:solidFill>
              </a:rPr>
              <a:t>		MaSo = _strdup(ms); </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pl = SV</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~SinhVien() { </a:t>
            </a:r>
            <a:r>
              <a:rPr lang="en-US" sz="2200" b="0">
                <a:solidFill>
                  <a:srgbClr val="0000FF"/>
                </a:solidFill>
              </a:rPr>
              <a:t>delete</a:t>
            </a:r>
            <a:r>
              <a:rPr lang="en-US" sz="2200" b="0">
                <a:solidFill>
                  <a:srgbClr val="000000"/>
                </a:solidFill>
              </a:rPr>
              <a:t> [ ] MaSo;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 </a:t>
            </a:r>
          </a:p>
          <a:p>
            <a:pPr marL="342900" indent="-342900">
              <a:spcBef>
                <a:spcPct val="20000"/>
              </a:spcBef>
              <a:buFont typeface="Wingdings" pitchFamily="2" charset="2"/>
              <a:buNone/>
            </a:pPr>
            <a:r>
              <a:rPr lang="en-US" sz="2200" b="0">
                <a:solidFill>
                  <a:srgbClr val="000000"/>
                </a:solidFill>
              </a:rPr>
              <a:t>		cout &lt;&lt; "Sinh vien “ &lt;&lt; HoTen &lt;&lt; ", ma so " &lt;&lt; MaSo;</a:t>
            </a:r>
          </a:p>
          <a:p>
            <a:pPr marL="342900" indent="-342900">
              <a:spcBef>
                <a:spcPct val="20000"/>
              </a:spcBef>
              <a:buFont typeface="Wingdings" pitchFamily="2" charset="2"/>
              <a:buNone/>
            </a:pPr>
            <a:r>
              <a:rPr lang="en-US" sz="2200" b="0">
                <a:solidFill>
                  <a:srgbClr val="000000"/>
                </a:solidFill>
              </a:rPr>
              <a:t>	}</a:t>
            </a:r>
          </a:p>
          <a:p>
            <a:pPr marL="342900" indent="-342900">
              <a:lnSpc>
                <a:spcPct val="90000"/>
              </a:lnSpc>
              <a:spcBef>
                <a:spcPct val="20000"/>
              </a:spcBef>
              <a:buFont typeface="Wingdings" pitchFamily="2" charset="2"/>
              <a:buNone/>
            </a:pPr>
            <a:r>
              <a:rPr lang="en-US" sz="2200" b="0">
                <a:solidFill>
                  <a:srgbClr val="000000"/>
                </a:solidFill>
              </a:rPr>
              <a:t>};</a:t>
            </a:r>
          </a:p>
        </p:txBody>
      </p:sp>
      <p:sp>
        <p:nvSpPr>
          <p:cNvPr id="9" name="Title 1">
            <a:extLst>
              <a:ext uri="{FF2B5EF4-FFF2-40B4-BE49-F238E27FC236}">
                <a16:creationId xmlns:a16="http://schemas.microsoft.com/office/drawing/2014/main" id="{CA511361-381C-4425-A8A1-8ABF66168F0D}"/>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161279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9" name="Title 1">
            <a:extLst>
              <a:ext uri="{FF2B5EF4-FFF2-40B4-BE49-F238E27FC236}">
                <a16:creationId xmlns:a16="http://schemas.microsoft.com/office/drawing/2014/main" id="{CA511361-381C-4425-A8A1-8ABF66168F0D}"/>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
        <p:nvSpPr>
          <p:cNvPr id="8" name="Rectangle 3">
            <a:extLst>
              <a:ext uri="{FF2B5EF4-FFF2-40B4-BE49-F238E27FC236}">
                <a16:creationId xmlns:a16="http://schemas.microsoft.com/office/drawing/2014/main" id="{14993741-D465-4418-B7A5-E66C269792CF}"/>
              </a:ext>
            </a:extLst>
          </p:cNvPr>
          <p:cNvSpPr>
            <a:spLocks noChangeArrowheads="1"/>
          </p:cNvSpPr>
          <p:nvPr/>
        </p:nvSpPr>
        <p:spPr bwMode="auto">
          <a:xfrm>
            <a:off x="276100" y="1676400"/>
            <a:ext cx="8610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int ns, char *ms) </a:t>
            </a:r>
            <a:r>
              <a:rPr lang="en-US" sz="2400" b="0">
                <a:solidFill>
                  <a:srgbClr val="FF0000"/>
                </a:solidFill>
              </a:rPr>
              <a:t>: SinhVien(ht,ns,ms) </a:t>
            </a:r>
            <a:r>
              <a:rPr lang="en-US" sz="2400" b="0">
                <a:solidFill>
                  <a:srgbClr val="000000"/>
                </a:solidFill>
              </a:rPr>
              <a:t>{ </a:t>
            </a:r>
          </a:p>
          <a:p>
            <a:pPr marL="342900" indent="-342900">
              <a:spcBef>
                <a:spcPct val="20000"/>
              </a:spcBef>
              <a:buFont typeface="Wingdings" pitchFamily="2" charset="2"/>
              <a:buNone/>
            </a:pPr>
            <a:r>
              <a:rPr lang="en-US" sz="2400" b="0">
                <a:solidFill>
                  <a:srgbClr val="FF0303"/>
                </a:solidFill>
              </a:rPr>
              <a:t>		pl = SV</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cout &lt;&lt; "NuSinh::An()";</a:t>
            </a:r>
          </a:p>
          <a:p>
            <a:pPr marL="576263" indent="-576263">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233498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*ht, int </a:t>
            </a:r>
            <a:r>
              <a:rPr lang="en-US" sz="2400" b="0">
                <a:solidFill>
                  <a:srgbClr val="0000FF"/>
                </a:solidFill>
              </a:rPr>
              <a:t>ns, double</a:t>
            </a:r>
            <a:r>
              <a:rPr lang="en-US" sz="2400" b="0">
                <a:solidFill>
                  <a:srgbClr val="000000"/>
                </a:solidFill>
              </a:rPr>
              <a:t> ml) </a:t>
            </a:r>
            <a:r>
              <a:rPr lang="en-US" sz="2400" b="0">
                <a:solidFill>
                  <a:srgbClr val="FF0000"/>
                </a:solidFill>
              </a:rPr>
              <a:t>: Nguoi(ht,ns), MucLuong(ml)</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363BC624-9984-4A53-A43C-2233DA947724}"/>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157440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Con trỏ </a:t>
            </a:r>
            <a:r>
              <a:rPr lang="en-US" b="1">
                <a:effectLst>
                  <a:outerShdw blurRad="38100" dist="38100" dir="2700000" algn="tl">
                    <a:srgbClr val="000000">
                      <a:alpha val="43137"/>
                    </a:srgbClr>
                  </a:outerShdw>
                </a:effectLst>
                <a:latin typeface="Arial" pitchFamily="34" charset="0"/>
                <a:cs typeface="Arial" pitchFamily="34" charset="0"/>
              </a:rPr>
              <a:t>trong thừa kế</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524000"/>
            <a:ext cx="8534400" cy="5029200"/>
          </a:xfrm>
        </p:spPr>
        <p:txBody>
          <a:bodyPr>
            <a:noAutofit/>
          </a:bodyPr>
          <a:lstStyle/>
          <a:p>
            <a:pPr marL="0" lvl="1" indent="0" algn="just">
              <a:lnSpc>
                <a:spcPct val="130000"/>
              </a:lnSpc>
              <a:spcBef>
                <a:spcPts val="300"/>
              </a:spcBef>
              <a:spcAft>
                <a:spcPts val="300"/>
              </a:spcAft>
              <a:buNone/>
            </a:pPr>
            <a:r>
              <a:rPr lang="en-US" sz="2000" b="1">
                <a:solidFill>
                  <a:srgbClr val="FF0000"/>
                </a:solidFill>
                <a:latin typeface="Arial" pitchFamily="34" charset="0"/>
                <a:cs typeface="Arial" pitchFamily="34" charset="0"/>
              </a:rPr>
              <a:t>Con trỏ của lớp cơ sở có thể dùng để chứa địa chỉ đối tượng của lớp dẫn xuất.</a:t>
            </a:r>
          </a:p>
          <a:p>
            <a:pPr marL="463550" lvl="1" indent="-463550" algn="just">
              <a:lnSpc>
                <a:spcPct val="130000"/>
              </a:lnSpc>
              <a:spcBef>
                <a:spcPts val="300"/>
              </a:spcBef>
              <a:spcAft>
                <a:spcPts val="300"/>
              </a:spcAft>
              <a:buFont typeface="Wingdings" panose="05000000000000000000" pitchFamily="2" charset="2"/>
              <a:buChar char="§"/>
            </a:pPr>
            <a:r>
              <a:rPr lang="en-US" sz="1800">
                <a:solidFill>
                  <a:schemeClr val="tx1">
                    <a:lumMod val="95000"/>
                    <a:lumOff val="5000"/>
                  </a:schemeClr>
                </a:solidFill>
                <a:latin typeface="Arial" pitchFamily="34" charset="0"/>
                <a:cs typeface="Arial" pitchFamily="34" charset="0"/>
              </a:rPr>
              <a:t>Nghĩa là, </a:t>
            </a:r>
            <a:r>
              <a:rPr lang="en-US" sz="1800" u="sng">
                <a:solidFill>
                  <a:schemeClr val="tx1">
                    <a:lumMod val="95000"/>
                    <a:lumOff val="5000"/>
                  </a:schemeClr>
                </a:solidFill>
                <a:latin typeface="Arial" pitchFamily="34" charset="0"/>
                <a:cs typeface="Arial" pitchFamily="34" charset="0"/>
              </a:rPr>
              <a:t>có thể gán địa chỉ đối tượng của một lớp dẫn xuất cho con trỏ của lớp cơ sở</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b="1">
                <a:solidFill>
                  <a:schemeClr val="tx1">
                    <a:lumMod val="95000"/>
                    <a:lumOff val="5000"/>
                  </a:schemeClr>
                </a:solidFill>
                <a:latin typeface="Arial" pitchFamily="34" charset="0"/>
                <a:cs typeface="Arial" pitchFamily="34" charset="0"/>
              </a:rPr>
              <a:t>Ví dụ:</a:t>
            </a:r>
            <a:r>
              <a:rPr lang="en-US" sz="1800">
                <a:solidFill>
                  <a:schemeClr val="tx1">
                    <a:lumMod val="95000"/>
                    <a:lumOff val="5000"/>
                  </a:schemeClr>
                </a:solidFill>
                <a:latin typeface="Arial" pitchFamily="34" charset="0"/>
                <a:cs typeface="Arial" pitchFamily="34" charset="0"/>
              </a:rPr>
              <a:t> class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public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 *p;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b;</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p = &amp;b; </a:t>
            </a:r>
            <a:r>
              <a:rPr lang="en-US" sz="1800">
                <a:solidFill>
                  <a:srgbClr val="FF0000"/>
                </a:solidFill>
                <a:latin typeface="Arial" pitchFamily="34" charset="0"/>
                <a:cs typeface="Arial" pitchFamily="34" charset="0"/>
              </a:rPr>
              <a:t>//Đúng</a:t>
            </a:r>
          </a:p>
          <a:p>
            <a:pPr marL="463550" lvl="1" indent="-463550" algn="just">
              <a:lnSpc>
                <a:spcPct val="130000"/>
              </a:lnSpc>
              <a:spcBef>
                <a:spcPts val="300"/>
              </a:spcBef>
              <a:spcAft>
                <a:spcPts val="300"/>
              </a:spcAft>
              <a:buFont typeface="Wingdings" panose="05000000000000000000" pitchFamily="2" charset="2"/>
              <a:buChar char="§"/>
            </a:pPr>
            <a:r>
              <a:rPr lang="en-US" sz="1800">
                <a:solidFill>
                  <a:schemeClr val="tx1">
                    <a:lumMod val="95000"/>
                    <a:lumOff val="5000"/>
                  </a:schemeClr>
                </a:solidFill>
                <a:latin typeface="Arial" pitchFamily="34" charset="0"/>
                <a:cs typeface="Arial" pitchFamily="34" charset="0"/>
              </a:rPr>
              <a:t>Tuy nhiên, </a:t>
            </a:r>
            <a:r>
              <a:rPr lang="en-US" sz="1800" u="sng">
                <a:solidFill>
                  <a:schemeClr val="tx1">
                    <a:lumMod val="95000"/>
                    <a:lumOff val="5000"/>
                  </a:schemeClr>
                </a:solidFill>
                <a:latin typeface="Arial" pitchFamily="34" charset="0"/>
                <a:cs typeface="Arial" pitchFamily="34" charset="0"/>
              </a:rPr>
              <a:t>không cho phép gán địa chỉ đối tượng của lớp cơ sở cho con trỏ của lớp dẫn xuất</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b="1">
                <a:solidFill>
                  <a:schemeClr val="tx1">
                    <a:lumMod val="95000"/>
                    <a:lumOff val="5000"/>
                  </a:schemeClr>
                </a:solidFill>
                <a:latin typeface="Arial" pitchFamily="34" charset="0"/>
                <a:cs typeface="Arial" pitchFamily="34" charset="0"/>
              </a:rPr>
              <a:t>Ví dụ:</a:t>
            </a:r>
            <a:r>
              <a:rPr lang="en-US" sz="1800">
                <a:solidFill>
                  <a:schemeClr val="tx1">
                    <a:lumMod val="95000"/>
                    <a:lumOff val="5000"/>
                  </a:schemeClr>
                </a:solidFill>
                <a:latin typeface="Arial" pitchFamily="34" charset="0"/>
                <a:cs typeface="Arial" pitchFamily="34" charset="0"/>
              </a:rPr>
              <a:t> class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public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 a;</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p = &amp;a; </a:t>
            </a:r>
            <a:r>
              <a:rPr lang="en-US" sz="1800">
                <a:solidFill>
                  <a:srgbClr val="FF0000"/>
                </a:solidFill>
                <a:latin typeface="Arial" pitchFamily="34" charset="0"/>
                <a:cs typeface="Arial" pitchFamily="34" charset="0"/>
              </a:rPr>
              <a:t>//Sai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00240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7" name="Rectangle 3"/>
          <p:cNvSpPr>
            <a:spLocks noChangeArrowheads="1"/>
          </p:cNvSpPr>
          <p:nvPr/>
        </p:nvSpPr>
        <p:spPr bwMode="auto">
          <a:xfrm>
            <a:off x="76200" y="1600200"/>
            <a:ext cx="8991600" cy="4755932"/>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1900" b="0">
                <a:solidFill>
                  <a:srgbClr val="0000FF"/>
                </a:solidFill>
              </a:rPr>
              <a:t>void</a:t>
            </a:r>
            <a:r>
              <a:rPr lang="en-US" sz="1900" b="0">
                <a:solidFill>
                  <a:srgbClr val="000000"/>
                </a:solidFill>
              </a:rPr>
              <a:t> XuatDS(</a:t>
            </a:r>
            <a:r>
              <a:rPr lang="en-US" sz="1900" b="0">
                <a:solidFill>
                  <a:srgbClr val="0000FF"/>
                </a:solidFill>
              </a:rPr>
              <a:t>int</a:t>
            </a:r>
            <a:r>
              <a:rPr lang="en-US" sz="1900" b="0">
                <a:solidFill>
                  <a:srgbClr val="000000"/>
                </a:solidFill>
              </a:rPr>
              <a:t> n, Nguoi *ds[ ]) { </a:t>
            </a:r>
            <a:r>
              <a:rPr lang="en-US" sz="1900" b="0">
                <a:solidFill>
                  <a:srgbClr val="C00000"/>
                </a:solidFill>
              </a:rPr>
              <a:t>//phải thay đổi hàm này mỗi khi có thêm lớp mới</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for</a:t>
            </a:r>
            <a:r>
              <a:rPr lang="en-US" sz="1900" b="0">
                <a:solidFill>
                  <a:srgbClr val="000000"/>
                </a:solidFill>
              </a:rPr>
              <a:t> (</a:t>
            </a:r>
            <a:r>
              <a:rPr lang="en-US" sz="1900" b="0">
                <a:solidFill>
                  <a:srgbClr val="0000FF"/>
                </a:solidFill>
              </a:rPr>
              <a:t>int </a:t>
            </a:r>
            <a:r>
              <a:rPr lang="en-US" sz="1900" b="0">
                <a:solidFill>
                  <a:srgbClr val="000000"/>
                </a:solidFill>
              </a:rPr>
              <a:t>i = 0; i &lt; n; i++){</a:t>
            </a:r>
          </a:p>
          <a:p>
            <a:pPr marL="342900" indent="-342900">
              <a:lnSpc>
                <a:spcPct val="90000"/>
              </a:lnSpc>
              <a:spcBef>
                <a:spcPct val="20000"/>
              </a:spcBef>
              <a:buFont typeface="Wingdings" pitchFamily="2" charset="2"/>
              <a:buNone/>
              <a:tabLst>
                <a:tab pos="628650" algn="l"/>
              </a:tabLst>
            </a:pPr>
            <a:r>
              <a:rPr lang="en-US" sz="1900" b="0">
                <a:solidFill>
                  <a:srgbClr val="000000"/>
                </a:solidFill>
              </a:rPr>
              <a:t>		</a:t>
            </a:r>
            <a:r>
              <a:rPr lang="en-US" sz="1900" b="0">
                <a:solidFill>
                  <a:srgbClr val="0000FF"/>
                </a:solidFill>
              </a:rPr>
              <a:t>switch</a:t>
            </a:r>
            <a:r>
              <a:rPr lang="en-US" sz="1900" b="0">
                <a:solidFill>
                  <a:srgbClr val="000000"/>
                </a:solidFill>
              </a:rPr>
              <a:t>(ds[i]-&gt;pl){</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case</a:t>
            </a:r>
            <a:r>
              <a:rPr lang="en-US" sz="1900" b="0">
                <a:solidFill>
                  <a:srgbClr val="000000"/>
                </a:solidFill>
              </a:rPr>
              <a:t> Nguoi::SV:	</a:t>
            </a:r>
          </a:p>
          <a:p>
            <a:pPr marL="342900" indent="-342900">
              <a:lnSpc>
                <a:spcPct val="90000"/>
              </a:lnSpc>
              <a:spcBef>
                <a:spcPct val="20000"/>
              </a:spcBef>
              <a:buFont typeface="Wingdings" pitchFamily="2" charset="2"/>
              <a:buNone/>
            </a:pPr>
            <a:r>
              <a:rPr lang="en-US" sz="1900" b="0">
                <a:solidFill>
                  <a:srgbClr val="000000"/>
                </a:solidFill>
              </a:rPr>
              <a:t>			((SinhVien*)ds[i])</a:t>
            </a:r>
            <a:r>
              <a:rPr lang="en-US" sz="1900" b="0">
                <a:solidFill>
                  <a:srgbClr val="000000"/>
                </a:solidFill>
                <a:sym typeface="Wingdings" pitchFamily="2" charset="2"/>
              </a:rPr>
              <a:t></a:t>
            </a:r>
            <a:r>
              <a:rPr lang="en-US" sz="1900" b="0">
                <a:solidFill>
                  <a:srgbClr val="000000"/>
                </a:solidFill>
              </a:rPr>
              <a:t>Xuat(); </a:t>
            </a:r>
            <a:r>
              <a:rPr lang="en-US" sz="1900" b="0">
                <a:solidFill>
                  <a:srgbClr val="C00000"/>
                </a:solidFill>
              </a:rPr>
              <a:t>//Gọi hàm SinhVien::Xuat() </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break</a:t>
            </a:r>
            <a:r>
              <a:rPr lang="en-US" sz="1900" b="0">
                <a:solidFill>
                  <a:srgbClr val="000000"/>
                </a:solidFill>
              </a:rPr>
              <a:t>;</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case</a:t>
            </a:r>
            <a:r>
              <a:rPr lang="en-US" sz="1900" b="0">
                <a:solidFill>
                  <a:srgbClr val="000000"/>
                </a:solidFill>
              </a:rPr>
              <a:t> Nguoi::CN:	</a:t>
            </a:r>
          </a:p>
          <a:p>
            <a:pPr marL="342900" indent="-342900">
              <a:lnSpc>
                <a:spcPct val="90000"/>
              </a:lnSpc>
              <a:spcBef>
                <a:spcPct val="20000"/>
              </a:spcBef>
              <a:buFont typeface="Wingdings" pitchFamily="2" charset="2"/>
              <a:buNone/>
            </a:pPr>
            <a:r>
              <a:rPr lang="en-US" sz="1900" b="0">
                <a:solidFill>
                  <a:srgbClr val="000000"/>
                </a:solidFill>
              </a:rPr>
              <a:t>			((CongNhan*)ds[i])</a:t>
            </a:r>
            <a:r>
              <a:rPr lang="en-US" sz="1900" b="0">
                <a:solidFill>
                  <a:srgbClr val="000000"/>
                </a:solidFill>
                <a:sym typeface="Wingdings" pitchFamily="2" charset="2"/>
              </a:rPr>
              <a:t></a:t>
            </a:r>
            <a:r>
              <a:rPr lang="en-US" sz="1900" b="0">
                <a:solidFill>
                  <a:srgbClr val="000000"/>
                </a:solidFill>
              </a:rPr>
              <a:t>Xuat(); </a:t>
            </a:r>
            <a:r>
              <a:rPr lang="en-US" sz="1900" b="0">
                <a:solidFill>
                  <a:srgbClr val="C00000"/>
                </a:solidFill>
              </a:rPr>
              <a:t>//Gọi hàm CongNhan::Xuat() </a:t>
            </a:r>
            <a:endParaRPr lang="en-US" sz="1900" b="0">
              <a:solidFill>
                <a:srgbClr val="000000"/>
              </a:solidFill>
            </a:endParaRP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break</a:t>
            </a:r>
            <a:r>
              <a:rPr lang="en-US" sz="1900" b="0">
                <a:solidFill>
                  <a:srgbClr val="000000"/>
                </a:solidFill>
              </a:rPr>
              <a:t>;</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default</a:t>
            </a:r>
            <a:r>
              <a:rPr lang="en-US" sz="1900" b="0">
                <a:solidFill>
                  <a:srgbClr val="000000"/>
                </a:solidFill>
              </a:rPr>
              <a:t>: </a:t>
            </a:r>
          </a:p>
          <a:p>
            <a:pPr marL="342900" indent="-342900">
              <a:lnSpc>
                <a:spcPct val="80000"/>
              </a:lnSpc>
              <a:spcBef>
                <a:spcPct val="20000"/>
              </a:spcBef>
              <a:buFont typeface="Wingdings" pitchFamily="2" charset="2"/>
              <a:buNone/>
            </a:pPr>
            <a:r>
              <a:rPr lang="en-US" sz="1900" b="0">
                <a:solidFill>
                  <a:srgbClr val="000000"/>
                </a:solidFill>
              </a:rPr>
              <a:t>			ds[i]-&gt;Xuat(); </a:t>
            </a:r>
            <a:r>
              <a:rPr lang="en-US" sz="1900" b="0">
                <a:solidFill>
                  <a:srgbClr val="C00000"/>
                </a:solidFill>
              </a:rPr>
              <a:t>//Gọi hàm Nguoi::Xuat() </a:t>
            </a:r>
            <a:endParaRPr lang="en-US" sz="1900" b="0">
              <a:solidFill>
                <a:srgbClr val="000000"/>
              </a:solidFill>
            </a:endParaRPr>
          </a:p>
          <a:p>
            <a:pPr marL="342900" indent="-342900">
              <a:lnSpc>
                <a:spcPct val="80000"/>
              </a:lnSpc>
              <a:spcBef>
                <a:spcPct val="20000"/>
              </a:spcBef>
              <a:buFont typeface="Wingdings" pitchFamily="2" charset="2"/>
              <a:buNone/>
            </a:pPr>
            <a:r>
              <a:rPr lang="en-US" sz="1900" b="0">
                <a:solidFill>
                  <a:srgbClr val="000000"/>
                </a:solidFill>
              </a:rPr>
              <a:t>		}</a:t>
            </a:r>
          </a:p>
          <a:p>
            <a:pPr marL="342900" indent="-342900">
              <a:lnSpc>
                <a:spcPct val="80000"/>
              </a:lnSpc>
              <a:spcBef>
                <a:spcPct val="20000"/>
              </a:spcBef>
              <a:buFont typeface="Wingdings" pitchFamily="2" charset="2"/>
              <a:buNone/>
            </a:pPr>
            <a:r>
              <a:rPr lang="en-US" sz="1900" b="0">
                <a:solidFill>
                  <a:srgbClr val="000000"/>
                </a:solidFill>
              </a:rPr>
              <a:t>		cout &lt;&lt; "\n";</a:t>
            </a:r>
          </a:p>
          <a:p>
            <a:pPr marL="342900" indent="-342900">
              <a:lnSpc>
                <a:spcPct val="80000"/>
              </a:lnSpc>
              <a:spcBef>
                <a:spcPct val="20000"/>
              </a:spcBef>
              <a:buFont typeface="Wingdings" pitchFamily="2" charset="2"/>
              <a:buNone/>
            </a:pPr>
            <a:r>
              <a:rPr lang="en-US" sz="1900" b="0">
                <a:solidFill>
                  <a:srgbClr val="000000"/>
                </a:solidFill>
              </a:rPr>
              <a:t>	} </a:t>
            </a:r>
            <a:r>
              <a:rPr lang="en-US" sz="1900" b="0">
                <a:solidFill>
                  <a:srgbClr val="C00000"/>
                </a:solidFill>
              </a:rPr>
              <a:t>//end of for</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C00000"/>
                </a:solidFill>
              </a:rPr>
              <a:t>//end of XuatDS</a:t>
            </a:r>
          </a:p>
        </p:txBody>
      </p:sp>
      <p:sp>
        <p:nvSpPr>
          <p:cNvPr id="9" name="Title 1">
            <a:extLst>
              <a:ext uri="{FF2B5EF4-FFF2-40B4-BE49-F238E27FC236}">
                <a16:creationId xmlns:a16="http://schemas.microsoft.com/office/drawing/2014/main" id="{DDBF4179-A6D4-4B76-90AD-88B056CC0ECB}"/>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29066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const int</a:t>
            </a:r>
            <a:r>
              <a:rPr lang="en-US" b="0">
                <a:solidFill>
                  <a:srgbClr val="000000"/>
                </a:solidFill>
              </a:rPr>
              <a:t> N = 4;</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main(){</a:t>
            </a:r>
          </a:p>
          <a:p>
            <a:pPr marL="342900" indent="-342900">
              <a:lnSpc>
                <a:spcPct val="120000"/>
              </a:lnSpc>
              <a:spcBef>
                <a:spcPct val="20000"/>
              </a:spcBef>
              <a:buFont typeface="Wingdings" pitchFamily="2" charset="2"/>
              <a:buNone/>
            </a:pPr>
            <a:r>
              <a:rPr lang="en-US" b="0">
                <a:solidFill>
                  <a:srgbClr val="000000"/>
                </a:solidFill>
              </a:rPr>
              <a:t>	Nguoi *a[N];</a:t>
            </a:r>
          </a:p>
          <a:p>
            <a:pPr marL="342900" indent="-342900">
              <a:lnSpc>
                <a:spcPct val="120000"/>
              </a:lnSpc>
              <a:spcBef>
                <a:spcPct val="20000"/>
              </a:spcBef>
              <a:buFont typeface="Wingdings" pitchFamily="2" charset="2"/>
              <a:buNone/>
            </a:pPr>
            <a:r>
              <a:rPr lang="en-US" b="0">
                <a:solidFill>
                  <a:srgbClr val="000000"/>
                </a:solidFill>
              </a:rPr>
              <a:t>	a[0] = </a:t>
            </a:r>
            <a:r>
              <a:rPr lang="en-US" b="0">
                <a:solidFill>
                  <a:srgbClr val="0000FF"/>
                </a:solidFill>
              </a:rPr>
              <a:t>new</a:t>
            </a:r>
            <a:r>
              <a:rPr lang="en-US" b="0">
                <a:solidFill>
                  <a:srgbClr val="000000"/>
                </a:solidFill>
              </a:rPr>
              <a:t> SinhVien(“Vien Van Sinh”, 1982, “200001234”);</a:t>
            </a:r>
          </a:p>
          <a:p>
            <a:pPr marL="342900" indent="-342900">
              <a:lnSpc>
                <a:spcPct val="120000"/>
              </a:lnSpc>
              <a:spcBef>
                <a:spcPct val="20000"/>
              </a:spcBef>
              <a:buFont typeface="Wingdings" pitchFamily="2" charset="2"/>
              <a:buNone/>
            </a:pPr>
            <a:r>
              <a:rPr lang="en-US" b="0">
                <a:solidFill>
                  <a:srgbClr val="000000"/>
                </a:solidFill>
              </a:rPr>
              <a:t>	a[1] = </a:t>
            </a:r>
            <a:r>
              <a:rPr lang="en-US" b="0">
                <a:solidFill>
                  <a:srgbClr val="0000FF"/>
                </a:solidFill>
              </a:rPr>
              <a:t>new</a:t>
            </a:r>
            <a:r>
              <a:rPr lang="en-US" b="0">
                <a:solidFill>
                  <a:srgbClr val="000000"/>
                </a:solidFill>
              </a:rPr>
              <a:t> NuSinh(“Le Thi Ha Dong”, 1984, “200001235”);</a:t>
            </a:r>
          </a:p>
          <a:p>
            <a:pPr marL="342900" indent="-342900">
              <a:lnSpc>
                <a:spcPct val="120000"/>
              </a:lnSpc>
              <a:spcBef>
                <a:spcPct val="20000"/>
              </a:spcBef>
              <a:buFont typeface="Wingdings" pitchFamily="2" charset="2"/>
              <a:buNone/>
            </a:pPr>
            <a:r>
              <a:rPr lang="en-US" b="0">
                <a:solidFill>
                  <a:srgbClr val="000000"/>
                </a:solidFill>
              </a:rPr>
              <a:t>	a[2] = </a:t>
            </a:r>
            <a:r>
              <a:rPr lang="en-US" b="0">
                <a:solidFill>
                  <a:srgbClr val="0000FF"/>
                </a:solidFill>
              </a:rPr>
              <a:t>new</a:t>
            </a:r>
            <a:r>
              <a:rPr lang="en-US" b="0">
                <a:solidFill>
                  <a:srgbClr val="000000"/>
                </a:solidFill>
              </a:rPr>
              <a:t> CongNhan(“Tran Nhan Cong”, 1984, 1000000);</a:t>
            </a:r>
          </a:p>
          <a:p>
            <a:pPr marL="342900" indent="-342900">
              <a:lnSpc>
                <a:spcPct val="120000"/>
              </a:lnSpc>
              <a:spcBef>
                <a:spcPct val="20000"/>
              </a:spcBef>
              <a:buFont typeface="Wingdings" pitchFamily="2" charset="2"/>
              <a:buNone/>
            </a:pPr>
            <a:r>
              <a:rPr lang="en-US" b="0">
                <a:solidFill>
                  <a:srgbClr val="000000"/>
                </a:solidFill>
              </a:rPr>
              <a:t>	a[3] = </a:t>
            </a:r>
            <a:r>
              <a:rPr lang="en-US" b="0">
                <a:solidFill>
                  <a:srgbClr val="0000FF"/>
                </a:solidFill>
              </a:rPr>
              <a:t>new</a:t>
            </a:r>
            <a:r>
              <a:rPr lang="en-US" b="0">
                <a:solidFill>
                  <a:srgbClr val="000000"/>
                </a:solidFill>
              </a:rPr>
              <a:t> Nguoi(“Nguyen Thanh Nhan”, 1960);</a:t>
            </a:r>
          </a:p>
          <a:p>
            <a:pPr marL="342900" indent="-342900">
              <a:lnSpc>
                <a:spcPct val="120000"/>
              </a:lnSpc>
              <a:spcBef>
                <a:spcPct val="20000"/>
              </a:spcBef>
              <a:buFont typeface="Wingdings" pitchFamily="2" charset="2"/>
              <a:buNone/>
            </a:pPr>
            <a:r>
              <a:rPr lang="en-US" b="0">
                <a:solidFill>
                  <a:srgbClr val="000000"/>
                </a:solidFill>
              </a:rPr>
              <a:t>	XuatDS(4,a);</a:t>
            </a:r>
          </a:p>
          <a:p>
            <a:pPr marL="342900" indent="-342900">
              <a:spcBef>
                <a:spcPct val="20000"/>
              </a:spcBef>
              <a:buFont typeface="Wingdings" pitchFamily="2" charset="2"/>
              <a:buNone/>
            </a:pPr>
            <a:r>
              <a:rPr lang="en-US" b="0">
                <a:solidFill>
                  <a:srgbClr val="000000"/>
                </a:solidFill>
              </a:rPr>
              <a:t>}</a:t>
            </a:r>
          </a:p>
        </p:txBody>
      </p:sp>
      <p:sp>
        <p:nvSpPr>
          <p:cNvPr id="8" name="Rectangle 4"/>
          <p:cNvSpPr>
            <a:spLocks noChangeArrowheads="1"/>
          </p:cNvSpPr>
          <p:nvPr/>
        </p:nvSpPr>
        <p:spPr bwMode="auto">
          <a:xfrm>
            <a:off x="2895600" y="4724400"/>
            <a:ext cx="58674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a:t>
            </a:r>
            <a:r>
              <a:rPr lang="en-US" b="0"/>
              <a:t> </a:t>
            </a:r>
            <a:r>
              <a:rPr lang="en-US" sz="2000" b="0"/>
              <a:t>Tran Nhan Cong, muc luong 1000000</a:t>
            </a:r>
          </a:p>
          <a:p>
            <a:pPr>
              <a:lnSpc>
                <a:spcPct val="120000"/>
              </a:lnSpc>
            </a:pPr>
            <a:r>
              <a:rPr lang="en-US" sz="2000" b="0"/>
              <a:t>Nguoi, ho ten: Nguyen Thanh Nhan, sinh 1960</a:t>
            </a:r>
          </a:p>
        </p:txBody>
      </p:sp>
      <p:sp>
        <p:nvSpPr>
          <p:cNvPr id="10" name="Title 1">
            <a:extLst>
              <a:ext uri="{FF2B5EF4-FFF2-40B4-BE49-F238E27FC236}">
                <a16:creationId xmlns:a16="http://schemas.microsoft.com/office/drawing/2014/main" id="{B197040B-68E6-4F03-804F-40C274CCD75C}"/>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229729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8"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a:t>
            </a:r>
            <a:r>
              <a:rPr lang="en-US" sz="2400" b="0">
                <a:solidFill>
                  <a:srgbClr val="FF0000"/>
                </a:solidFill>
              </a:rPr>
              <a:t>:NamSinh(ns)</a:t>
            </a:r>
            <a:r>
              <a:rPr lang="en-US" sz="2400" b="0">
                <a:solidFill>
                  <a:srgbClr val="000000"/>
                </a:solidFill>
              </a:rPr>
              <a:t>{HoTen = _strdup(ht);}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“Nguoi::An()";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82C9641A-2878-4949-B575-E7B1FC20F696}"/>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a:t>
            </a:r>
          </a:p>
        </p:txBody>
      </p:sp>
    </p:spTree>
    <p:extLst>
      <p:ext uri="{BB962C8B-B14F-4D97-AF65-F5344CB8AC3E}">
        <p14:creationId xmlns:p14="http://schemas.microsoft.com/office/powerpoint/2010/main" val="4276859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304800" y="1721068"/>
            <a:ext cx="8534400" cy="4451132"/>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CaSi : </a:t>
            </a:r>
            <a:r>
              <a:rPr lang="en-US" sz="2400" b="0">
                <a:solidFill>
                  <a:srgbClr val="0000FF"/>
                </a:solidFill>
              </a:rPr>
              <a:t>public</a:t>
            </a:r>
            <a:r>
              <a:rPr lang="en-US" sz="2400" b="0">
                <a:solidFill>
                  <a:srgbClr val="000000"/>
                </a:solidFill>
              </a:rPr>
              <a:t> Nguoi{</a:t>
            </a:r>
          </a:p>
          <a:p>
            <a:pPr marL="342900" indent="-342900">
              <a:lnSpc>
                <a:spcPct val="130000"/>
              </a:lnSpc>
              <a:spcBef>
                <a:spcPts val="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CatXe;</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CaSi( </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 </a:t>
            </a:r>
            <a:r>
              <a:rPr lang="en-US" sz="2400" b="0">
                <a:solidFill>
                  <a:srgbClr val="0000FF"/>
                </a:solidFill>
              </a:rPr>
              <a:t>double</a:t>
            </a:r>
            <a:r>
              <a:rPr lang="en-US" sz="2400" b="0">
                <a:solidFill>
                  <a:srgbClr val="000000"/>
                </a:solidFill>
              </a:rPr>
              <a:t> cx)</a:t>
            </a:r>
            <a:r>
              <a:rPr lang="en-US" sz="2400" b="0">
                <a:solidFill>
                  <a:srgbClr val="FF0000"/>
                </a:solidFill>
              </a:rPr>
              <a:t>:Nguoi(ht,ns),CatXe(cx)</a:t>
            </a:r>
            <a:r>
              <a:rPr lang="en-US" sz="2400" b="0">
                <a:solidFill>
                  <a:srgbClr val="000000"/>
                </a:solidFill>
              </a:rPr>
              <a:t> {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130000"/>
              </a:lnSpc>
              <a:spcBef>
                <a:spcPts val="0"/>
              </a:spcBef>
              <a:buFont typeface="Wingdings" pitchFamily="2" charset="2"/>
              <a:buNone/>
            </a:pPr>
            <a:r>
              <a:rPr lang="en-US" sz="2400" b="0">
                <a:solidFill>
                  <a:srgbClr val="000000"/>
                </a:solidFill>
              </a:rPr>
              <a:t>		cout &lt;&lt; “Ca si “ &lt;&lt; HoTen &lt;&lt; “, co cat xe “ &lt;&lt; CatXe;</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D3D32B44-943D-4831-8460-C097E24C549A}"/>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58043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228600" y="1524000"/>
            <a:ext cx="8763000" cy="4876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*ds[]){</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ds[i]-&gt;Xuat();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a:p>
            <a:pPr algn="just">
              <a:lnSpc>
                <a:spcPct val="110000"/>
              </a:lnSpc>
              <a:spcBef>
                <a:spcPct val="20000"/>
              </a:spcBef>
            </a:pPr>
            <a:r>
              <a:rPr lang="en-US" sz="2800" b="0">
                <a:solidFill>
                  <a:srgbClr val="C00000"/>
                </a:solidFill>
                <a:latin typeface="Arial" pitchFamily="34" charset="0"/>
                <a:cs typeface="Arial" pitchFamily="34" charset="0"/>
              </a:rPr>
              <a:t>=&gt; Cách này thì không cần thay đổi hàm </a:t>
            </a:r>
            <a:r>
              <a:rPr lang="vi-VN" sz="2800" b="0">
                <a:solidFill>
                  <a:srgbClr val="C00000"/>
                </a:solidFill>
                <a:latin typeface="Arial" pitchFamily="34" charset="0"/>
                <a:cs typeface="Arial" pitchFamily="34" charset="0"/>
              </a:rPr>
              <a:t>XuatD</a:t>
            </a:r>
            <a:r>
              <a:rPr lang="en-US" sz="2800" b="0">
                <a:solidFill>
                  <a:srgbClr val="C00000"/>
                </a:solidFill>
                <a:latin typeface="Arial" pitchFamily="34" charset="0"/>
                <a:cs typeface="Arial" pitchFamily="34" charset="0"/>
              </a:rPr>
              <a:t>S</a:t>
            </a:r>
            <a:r>
              <a:rPr lang="vi-VN" sz="2800" b="0">
                <a:solidFill>
                  <a:srgbClr val="C00000"/>
                </a:solidFill>
                <a:latin typeface="Arial" pitchFamily="34" charset="0"/>
                <a:cs typeface="Arial" pitchFamily="34" charset="0"/>
              </a:rPr>
              <a:t>  nhưng nó </a:t>
            </a:r>
            <a:r>
              <a:rPr lang="en-US" sz="2800" b="0">
                <a:solidFill>
                  <a:srgbClr val="C00000"/>
                </a:solidFill>
                <a:latin typeface="Arial" pitchFamily="34" charset="0"/>
                <a:cs typeface="Arial" pitchFamily="34" charset="0"/>
              </a:rPr>
              <a:t>vẫn</a:t>
            </a:r>
            <a:r>
              <a:rPr lang="vi-VN" sz="2800" b="0">
                <a:solidFill>
                  <a:srgbClr val="C00000"/>
                </a:solidFill>
                <a:latin typeface="Arial" pitchFamily="34" charset="0"/>
                <a:cs typeface="Arial" pitchFamily="34" charset="0"/>
              </a:rPr>
              <a:t> hoạt động </a:t>
            </a:r>
            <a:r>
              <a:rPr lang="en-US" sz="2800" b="0">
                <a:solidFill>
                  <a:srgbClr val="C00000"/>
                </a:solidFill>
                <a:latin typeface="Arial" pitchFamily="34" charset="0"/>
                <a:cs typeface="Arial" pitchFamily="34" charset="0"/>
              </a:rPr>
              <a:t>đúng như mong muốn, kể cả khi ds[i] trỏ tới một đối tượng thuộc lớp mới là CaSi</a:t>
            </a:r>
            <a:endParaRPr lang="vi-VN" sz="2800" b="0">
              <a:solidFill>
                <a:srgbClr val="C00000"/>
              </a:solidFill>
              <a:latin typeface="Arial" pitchFamily="34" charset="0"/>
              <a:cs typeface="Arial" pitchFamily="34" charset="0"/>
            </a:endParaRPr>
          </a:p>
          <a:p>
            <a:pPr marL="342900" indent="-342900">
              <a:lnSpc>
                <a:spcPct val="110000"/>
              </a:lnSpc>
              <a:spcBef>
                <a:spcPct val="20000"/>
              </a:spcBef>
              <a:buFont typeface="Wingdings" pitchFamily="2" charset="2"/>
              <a:buNone/>
            </a:pPr>
            <a:endParaRPr lang="en-US" sz="2800" b="0">
              <a:solidFill>
                <a:srgbClr val="000000"/>
              </a:solidFill>
            </a:endParaRPr>
          </a:p>
        </p:txBody>
      </p:sp>
      <p:sp>
        <p:nvSpPr>
          <p:cNvPr id="13" name="Title 1">
            <a:extLst>
              <a:ext uri="{FF2B5EF4-FFF2-40B4-BE49-F238E27FC236}">
                <a16:creationId xmlns:a16="http://schemas.microsoft.com/office/drawing/2014/main" id="{4DA91D3B-548F-4B85-AE93-39CEAA3F4DA9}"/>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3768715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381000" y="1371600"/>
            <a:ext cx="8382000" cy="5213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400" b="0">
                <a:solidFill>
                  <a:srgbClr val="0000FF"/>
                </a:solidFill>
              </a:rPr>
              <a:t>const int</a:t>
            </a:r>
            <a:r>
              <a:rPr lang="en-US" sz="1400" b="0">
                <a:solidFill>
                  <a:srgbClr val="000000"/>
                </a:solidFill>
              </a:rPr>
              <a:t> N = 4;</a:t>
            </a:r>
          </a:p>
          <a:p>
            <a:pPr marL="342900" indent="-342900">
              <a:spcBef>
                <a:spcPct val="20000"/>
              </a:spcBef>
              <a:buFont typeface="Wingdings" pitchFamily="2" charset="2"/>
              <a:buNone/>
            </a:pPr>
            <a:r>
              <a:rPr lang="en-US" sz="1400" b="0">
                <a:solidFill>
                  <a:srgbClr val="0000FF"/>
                </a:solidFill>
              </a:rPr>
              <a:t>void</a:t>
            </a:r>
            <a:r>
              <a:rPr lang="en-US" sz="1400" b="0">
                <a:solidFill>
                  <a:srgbClr val="000000"/>
                </a:solidFill>
              </a:rPr>
              <a:t> main(){</a:t>
            </a:r>
          </a:p>
          <a:p>
            <a:pPr marL="342900" indent="-342900">
              <a:lnSpc>
                <a:spcPct val="120000"/>
              </a:lnSpc>
              <a:spcBef>
                <a:spcPct val="20000"/>
              </a:spcBef>
              <a:buFont typeface="Wingdings" pitchFamily="2" charset="2"/>
              <a:buNone/>
            </a:pPr>
            <a:r>
              <a:rPr lang="en-US" sz="1400" b="0">
                <a:solidFill>
                  <a:srgbClr val="000000"/>
                </a:solidFill>
              </a:rPr>
              <a:t>	Nguoi *a[N];</a:t>
            </a:r>
          </a:p>
          <a:p>
            <a:pPr marL="342900" indent="-342900">
              <a:lnSpc>
                <a:spcPct val="120000"/>
              </a:lnSpc>
              <a:spcBef>
                <a:spcPct val="20000"/>
              </a:spcBef>
              <a:buFont typeface="Wingdings" pitchFamily="2" charset="2"/>
              <a:buNone/>
            </a:pPr>
            <a:r>
              <a:rPr lang="en-US" sz="1400" b="0">
                <a:solidFill>
                  <a:srgbClr val="000000"/>
                </a:solidFill>
              </a:rPr>
              <a:t>	char ht1[20];</a:t>
            </a:r>
          </a:p>
          <a:p>
            <a:pPr marL="342900" indent="-342900">
              <a:lnSpc>
                <a:spcPct val="120000"/>
              </a:lnSpc>
              <a:spcBef>
                <a:spcPct val="20000"/>
              </a:spcBef>
              <a:buFont typeface="Wingdings" pitchFamily="2" charset="2"/>
              <a:buNone/>
            </a:pPr>
            <a:r>
              <a:rPr lang="en-US" sz="1400" b="0">
                <a:solidFill>
                  <a:srgbClr val="000000"/>
                </a:solidFill>
              </a:rPr>
              <a:t>	char ms1[10];</a:t>
            </a:r>
          </a:p>
          <a:p>
            <a:pPr marL="342900" indent="-342900">
              <a:lnSpc>
                <a:spcPct val="120000"/>
              </a:lnSpc>
              <a:spcBef>
                <a:spcPct val="20000"/>
              </a:spcBef>
              <a:buFont typeface="Wingdings" pitchFamily="2" charset="2"/>
              <a:buNone/>
            </a:pPr>
            <a:r>
              <a:rPr lang="en-US" sz="1400" b="0">
                <a:solidFill>
                  <a:srgbClr val="000000"/>
                </a:solidFill>
              </a:rPr>
              <a:t>	strcpy_s(ht1,15,"Vien Van Sinh");</a:t>
            </a:r>
          </a:p>
          <a:p>
            <a:pPr marL="342900" indent="-342900">
              <a:lnSpc>
                <a:spcPct val="120000"/>
              </a:lnSpc>
              <a:spcBef>
                <a:spcPct val="20000"/>
              </a:spcBef>
              <a:buFont typeface="Wingdings" pitchFamily="2" charset="2"/>
              <a:buNone/>
            </a:pPr>
            <a:r>
              <a:rPr lang="en-US" sz="1400" b="0">
                <a:solidFill>
                  <a:srgbClr val="000000"/>
                </a:solidFill>
              </a:rPr>
              <a:t>	strcpy_s(ms1, 10, "200001234");</a:t>
            </a:r>
          </a:p>
          <a:p>
            <a:pPr marL="342900" indent="-342900">
              <a:lnSpc>
                <a:spcPct val="120000"/>
              </a:lnSpc>
              <a:spcBef>
                <a:spcPct val="20000"/>
              </a:spcBef>
              <a:buFont typeface="Wingdings" pitchFamily="2" charset="2"/>
              <a:buNone/>
            </a:pPr>
            <a:r>
              <a:rPr lang="en-US" sz="1400" b="0">
                <a:solidFill>
                  <a:srgbClr val="000000"/>
                </a:solidFill>
              </a:rPr>
              <a:t>	a[0] = </a:t>
            </a:r>
            <a:r>
              <a:rPr lang="en-US" sz="1400" b="0">
                <a:solidFill>
                  <a:srgbClr val="0000FF"/>
                </a:solidFill>
              </a:rPr>
              <a:t>new</a:t>
            </a:r>
            <a:r>
              <a:rPr lang="en-US" sz="1400" b="0">
                <a:solidFill>
                  <a:srgbClr val="000000"/>
                </a:solidFill>
              </a:rPr>
              <a:t> SinhVien(ht1, 1982,ms1);</a:t>
            </a:r>
          </a:p>
          <a:p>
            <a:pPr marL="342900" indent="-342900">
              <a:lnSpc>
                <a:spcPct val="120000"/>
              </a:lnSpc>
              <a:spcBef>
                <a:spcPct val="20000"/>
              </a:spcBef>
              <a:buFont typeface="Wingdings" pitchFamily="2" charset="2"/>
              <a:buNone/>
            </a:pPr>
            <a:r>
              <a:rPr lang="en-US" sz="1400" b="0">
                <a:solidFill>
                  <a:srgbClr val="000000"/>
                </a:solidFill>
              </a:rPr>
              <a:t>	a[1] = </a:t>
            </a:r>
            <a:r>
              <a:rPr lang="en-US" sz="1400" b="0">
                <a:solidFill>
                  <a:srgbClr val="0000FF"/>
                </a:solidFill>
              </a:rPr>
              <a:t>new</a:t>
            </a:r>
            <a:r>
              <a:rPr lang="en-US" sz="1400" b="0">
                <a:solidFill>
                  <a:srgbClr val="000000"/>
                </a:solidFill>
              </a:rPr>
              <a:t> NuSinh(“Le Thi Ha Dong”, 1984, “200001235”);</a:t>
            </a:r>
          </a:p>
          <a:p>
            <a:pPr marL="342900" indent="-342900">
              <a:lnSpc>
                <a:spcPct val="120000"/>
              </a:lnSpc>
              <a:spcBef>
                <a:spcPct val="20000"/>
              </a:spcBef>
              <a:buFont typeface="Wingdings" pitchFamily="2" charset="2"/>
              <a:buNone/>
            </a:pPr>
            <a:r>
              <a:rPr lang="en-US" sz="1400" b="0">
                <a:solidFill>
                  <a:srgbClr val="000000"/>
                </a:solidFill>
              </a:rPr>
              <a:t>	a[2] = </a:t>
            </a:r>
            <a:r>
              <a:rPr lang="en-US" sz="1400" b="0">
                <a:solidFill>
                  <a:srgbClr val="0000FF"/>
                </a:solidFill>
              </a:rPr>
              <a:t>new</a:t>
            </a:r>
            <a:r>
              <a:rPr lang="en-US" sz="1400" b="0">
                <a:solidFill>
                  <a:srgbClr val="000000"/>
                </a:solidFill>
              </a:rPr>
              <a:t> CongNhan(“Tran Nhan Cong”, 1984, 1000000);</a:t>
            </a:r>
          </a:p>
          <a:p>
            <a:pPr marL="342900" indent="-342900">
              <a:lnSpc>
                <a:spcPct val="120000"/>
              </a:lnSpc>
              <a:spcBef>
                <a:spcPct val="20000"/>
              </a:spcBef>
              <a:buFont typeface="Wingdings" pitchFamily="2" charset="2"/>
              <a:buNone/>
            </a:pPr>
            <a:r>
              <a:rPr lang="en-US" sz="1400" b="0">
                <a:solidFill>
                  <a:srgbClr val="000000"/>
                </a:solidFill>
              </a:rPr>
              <a:t>	a[3] = </a:t>
            </a:r>
            <a:r>
              <a:rPr lang="en-US" sz="1400" b="0">
                <a:solidFill>
                  <a:srgbClr val="0000FF"/>
                </a:solidFill>
              </a:rPr>
              <a:t>new</a:t>
            </a:r>
            <a:r>
              <a:rPr lang="en-US" sz="1400" b="0">
                <a:solidFill>
                  <a:srgbClr val="000000"/>
                </a:solidFill>
              </a:rPr>
              <a:t> CaSi(“Ngoc Lan”, 1955, 3000000);</a:t>
            </a:r>
          </a:p>
          <a:p>
            <a:pPr marL="342900" indent="-342900">
              <a:lnSpc>
                <a:spcPct val="120000"/>
              </a:lnSpc>
              <a:spcBef>
                <a:spcPct val="20000"/>
              </a:spcBef>
              <a:buFont typeface="Wingdings" pitchFamily="2" charset="2"/>
              <a:buNone/>
            </a:pPr>
            <a:r>
              <a:rPr lang="en-US" sz="1400" b="0">
                <a:solidFill>
                  <a:srgbClr val="000000"/>
                </a:solidFill>
              </a:rPr>
              <a:t>	XuatDS(4,a);</a:t>
            </a:r>
          </a:p>
          <a:p>
            <a:pPr marL="342900" indent="-342900">
              <a:lnSpc>
                <a:spcPct val="105000"/>
              </a:lnSpc>
              <a:spcBef>
                <a:spcPct val="20000"/>
              </a:spcBef>
              <a:buFont typeface="Wingdings" pitchFamily="2" charset="2"/>
              <a:buNone/>
            </a:pPr>
            <a:r>
              <a:rPr lang="en-US" sz="1400" b="0">
                <a:solidFill>
                  <a:srgbClr val="000000"/>
                </a:solidFill>
              </a:rPr>
              <a:t>	</a:t>
            </a:r>
            <a:r>
              <a:rPr lang="en-US" sz="1400" b="0">
                <a:solidFill>
                  <a:srgbClr val="0000FF"/>
                </a:solidFill>
              </a:rPr>
              <a:t>for</a:t>
            </a:r>
            <a:r>
              <a:rPr lang="en-US" sz="1400" b="0">
                <a:solidFill>
                  <a:srgbClr val="000000"/>
                </a:solidFill>
              </a:rPr>
              <a:t> ( </a:t>
            </a:r>
            <a:r>
              <a:rPr lang="en-US" sz="1400" b="0">
                <a:solidFill>
                  <a:srgbClr val="0000FF"/>
                </a:solidFill>
              </a:rPr>
              <a:t>int</a:t>
            </a:r>
            <a:r>
              <a:rPr lang="en-US" sz="1400" b="0">
                <a:solidFill>
                  <a:srgbClr val="000000"/>
                </a:solidFill>
              </a:rPr>
              <a:t> i = 0; i &lt; 4; i++) </a:t>
            </a:r>
          </a:p>
          <a:p>
            <a:pPr marL="342900" indent="-342900">
              <a:lnSpc>
                <a:spcPct val="105000"/>
              </a:lnSpc>
              <a:spcBef>
                <a:spcPct val="20000"/>
              </a:spcBef>
              <a:buFont typeface="Wingdings" pitchFamily="2" charset="2"/>
              <a:buNone/>
            </a:pPr>
            <a:r>
              <a:rPr lang="en-US" sz="1400" b="0">
                <a:solidFill>
                  <a:srgbClr val="000000"/>
                </a:solidFill>
              </a:rPr>
              <a:t>		</a:t>
            </a:r>
            <a:r>
              <a:rPr lang="en-US" sz="1400" b="0">
                <a:solidFill>
                  <a:srgbClr val="0000FF"/>
                </a:solidFill>
              </a:rPr>
              <a:t>delete</a:t>
            </a:r>
            <a:r>
              <a:rPr lang="en-US" sz="1400" b="0">
                <a:solidFill>
                  <a:srgbClr val="000000"/>
                </a:solidFill>
              </a:rPr>
              <a:t> a[i];</a:t>
            </a:r>
          </a:p>
          <a:p>
            <a:pPr marL="342900" indent="-342900">
              <a:lnSpc>
                <a:spcPct val="105000"/>
              </a:lnSpc>
              <a:spcBef>
                <a:spcPct val="20000"/>
              </a:spcBef>
              <a:buFont typeface="Wingdings" pitchFamily="2" charset="2"/>
              <a:buNone/>
            </a:pPr>
            <a:r>
              <a:rPr lang="en-US" sz="1400" b="0">
                <a:solidFill>
                  <a:srgbClr val="000000"/>
                </a:solidFill>
              </a:rPr>
              <a:t>	XuatDS(4,a);</a:t>
            </a:r>
          </a:p>
          <a:p>
            <a:pPr marL="342900" indent="-342900">
              <a:spcBef>
                <a:spcPct val="20000"/>
              </a:spcBef>
              <a:buFont typeface="Wingdings" pitchFamily="2" charset="2"/>
              <a:buNone/>
            </a:pPr>
            <a:r>
              <a:rPr lang="en-US" sz="1400" b="0">
                <a:solidFill>
                  <a:srgbClr val="000000"/>
                </a:solidFill>
              </a:rPr>
              <a:t>	system(</a:t>
            </a:r>
            <a:r>
              <a:rPr lang="en-US" sz="1400" b="0">
                <a:solidFill>
                  <a:srgbClr val="C00000"/>
                </a:solidFill>
              </a:rPr>
              <a:t>“pause”</a:t>
            </a:r>
            <a:r>
              <a:rPr lang="en-US" sz="1400" b="0">
                <a:solidFill>
                  <a:srgbClr val="000000"/>
                </a:solidFill>
              </a:rPr>
              <a:t>);</a:t>
            </a:r>
          </a:p>
          <a:p>
            <a:pPr marL="342900" indent="-342900">
              <a:spcBef>
                <a:spcPct val="20000"/>
              </a:spcBef>
              <a:buFont typeface="Wingdings" pitchFamily="2" charset="2"/>
              <a:buNone/>
            </a:pPr>
            <a:r>
              <a:rPr lang="en-US" sz="1400" b="0">
                <a:solidFill>
                  <a:srgbClr val="000000"/>
                </a:solidFill>
              </a:rPr>
              <a:t>}</a:t>
            </a:r>
          </a:p>
        </p:txBody>
      </p:sp>
      <p:sp>
        <p:nvSpPr>
          <p:cNvPr id="8" name="Rectangle 4"/>
          <p:cNvSpPr>
            <a:spLocks noChangeArrowheads="1"/>
          </p:cNvSpPr>
          <p:nvPr/>
        </p:nvSpPr>
        <p:spPr bwMode="auto">
          <a:xfrm>
            <a:off x="3429000" y="1326932"/>
            <a:ext cx="5715000" cy="15240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a:t>
            </a:r>
            <a:r>
              <a:rPr lang="en-US" b="0"/>
              <a:t> </a:t>
            </a:r>
            <a:r>
              <a:rPr lang="en-US" sz="2000" b="0"/>
              <a:t>Tran Nhan Cong, muc luong 1000000</a:t>
            </a:r>
          </a:p>
          <a:p>
            <a:pPr>
              <a:lnSpc>
                <a:spcPct val="120000"/>
              </a:lnSpc>
            </a:pPr>
            <a:r>
              <a:rPr lang="en-US" sz="2000" b="0"/>
              <a:t>Ca si Ngoc Lan, co cat xe 3000000</a:t>
            </a:r>
          </a:p>
        </p:txBody>
      </p:sp>
      <p:sp>
        <p:nvSpPr>
          <p:cNvPr id="10" name="Title 1">
            <a:extLst>
              <a:ext uri="{FF2B5EF4-FFF2-40B4-BE49-F238E27FC236}">
                <a16:creationId xmlns:a16="http://schemas.microsoft.com/office/drawing/2014/main" id="{B197040B-68E6-4F03-804F-40C274CCD75C}"/>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20983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đa hình</a:t>
            </a:r>
          </a:p>
        </p:txBody>
      </p:sp>
      <p:sp>
        <p:nvSpPr>
          <p:cNvPr id="3" name="Content Placeholder 2"/>
          <p:cNvSpPr>
            <a:spLocks noGrp="1"/>
          </p:cNvSpPr>
          <p:nvPr>
            <p:ph idx="1"/>
          </p:nvPr>
        </p:nvSpPr>
        <p:spPr>
          <a:xfrm>
            <a:off x="228600" y="1676400"/>
            <a:ext cx="8382000" cy="4544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Ta thấy cùng một câu lệnh (ví dụ p-&gt;Xuat()) tương ứng với nhiều phương thức khác nhau.</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Đây chính là </a:t>
            </a:r>
            <a:r>
              <a:rPr lang="en-US" sz="2400" b="1">
                <a:latin typeface="Arial" pitchFamily="34" charset="0"/>
                <a:cs typeface="Arial" pitchFamily="34" charset="0"/>
              </a:rPr>
              <a:t>tương ứng bội hay tính đa hình </a:t>
            </a:r>
            <a:r>
              <a:rPr lang="en-US" sz="2400">
                <a:latin typeface="Arial" pitchFamily="34" charset="0"/>
                <a:cs typeface="Arial" pitchFamily="34" charset="0"/>
              </a:rPr>
              <a:t>trong lập trình hướng đối tượng.</a:t>
            </a:r>
          </a:p>
          <a:p>
            <a:pPr marL="463550" indent="-46355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ác phương thức </a:t>
            </a:r>
            <a:r>
              <a:rPr lang="en-US" sz="2400">
                <a:solidFill>
                  <a:schemeClr val="tx1">
                    <a:lumMod val="95000"/>
                    <a:lumOff val="5000"/>
                  </a:schemeClr>
                </a:solidFill>
                <a:latin typeface="Arial" pitchFamily="34" charset="0"/>
                <a:cs typeface="Arial" pitchFamily="34" charset="0"/>
              </a:rPr>
              <a:t>thể hiện </a:t>
            </a:r>
            <a:r>
              <a:rPr lang="vi-VN" sz="2400">
                <a:solidFill>
                  <a:schemeClr val="tx1">
                    <a:lumMod val="95000"/>
                    <a:lumOff val="5000"/>
                  </a:schemeClr>
                </a:solidFill>
                <a:latin typeface="Arial" pitchFamily="34" charset="0"/>
                <a:cs typeface="Arial" pitchFamily="34" charset="0"/>
              </a:rPr>
              <a:t>tính đa hình </a:t>
            </a:r>
            <a:r>
              <a:rPr lang="vi-VN" sz="2400" u="sng">
                <a:solidFill>
                  <a:schemeClr val="tx1">
                    <a:lumMod val="95000"/>
                    <a:lumOff val="5000"/>
                  </a:schemeClr>
                </a:solidFill>
                <a:latin typeface="Arial" pitchFamily="34" charset="0"/>
                <a:cs typeface="Arial" pitchFamily="34" charset="0"/>
              </a:rPr>
              <a:t>phải được định nghĩa là </a:t>
            </a:r>
            <a:r>
              <a:rPr lang="en-US" sz="2400" u="sng">
                <a:solidFill>
                  <a:schemeClr val="tx1">
                    <a:lumMod val="95000"/>
                    <a:lumOff val="5000"/>
                  </a:schemeClr>
                </a:solidFill>
                <a:latin typeface="Arial" pitchFamily="34" charset="0"/>
                <a:cs typeface="Arial" pitchFamily="34" charset="0"/>
              </a:rPr>
              <a:t>các </a:t>
            </a:r>
            <a:r>
              <a:rPr lang="vi-VN" sz="2400" u="sng">
                <a:solidFill>
                  <a:schemeClr val="tx1">
                    <a:lumMod val="95000"/>
                    <a:lumOff val="5000"/>
                  </a:schemeClr>
                </a:solidFill>
                <a:latin typeface="Arial" pitchFamily="34" charset="0"/>
                <a:cs typeface="Arial" pitchFamily="34" charset="0"/>
              </a:rPr>
              <a:t>phương thức ảo</a:t>
            </a:r>
            <a:r>
              <a:rPr lang="en-US" sz="2400" u="sng">
                <a:solidFill>
                  <a:schemeClr val="tx1">
                    <a:lumMod val="95000"/>
                    <a:lumOff val="5000"/>
                  </a:schemeClr>
                </a:solidFill>
                <a:latin typeface="Arial" pitchFamily="34" charset="0"/>
                <a:cs typeface="Arial" pitchFamily="34" charset="0"/>
              </a:rPr>
              <a:t> trong lớp cơ sở</a:t>
            </a:r>
            <a:r>
              <a:rPr lang="en-US" sz="2400">
                <a:solidFill>
                  <a:schemeClr val="tx1">
                    <a:lumMod val="95000"/>
                    <a:lumOff val="5000"/>
                  </a:schemeClr>
                </a:solidFill>
                <a:latin typeface="Arial" pitchFamily="34" charset="0"/>
                <a:cs typeface="Arial" pitchFamily="34" charset="0"/>
              </a:rPr>
              <a:t>.</a:t>
            </a:r>
          </a:p>
          <a:p>
            <a:pPr marL="45720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Các phương thức này sẽ được các lớp dẫn xuất cài đặt lại theo cách riêng của mình. </a:t>
            </a:r>
          </a:p>
          <a:p>
            <a:pPr marL="0"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vi-VN"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20649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đa hình (tt)</a:t>
            </a:r>
          </a:p>
        </p:txBody>
      </p:sp>
      <p:sp>
        <p:nvSpPr>
          <p:cNvPr id="3" name="Content Placeholder 2"/>
          <p:cNvSpPr>
            <a:spLocks noGrp="1"/>
          </p:cNvSpPr>
          <p:nvPr>
            <p:ph idx="1"/>
          </p:nvPr>
        </p:nvSpPr>
        <p:spPr>
          <a:xfrm>
            <a:off x="228600" y="1628056"/>
            <a:ext cx="8534400" cy="4925144"/>
          </a:xfrm>
        </p:spPr>
        <p:txBody>
          <a:bodyPr>
            <a:noAutofit/>
          </a:bodyPr>
          <a:lstStyle/>
          <a:p>
            <a:pPr marL="463550" marR="0" indent="-463550" algn="just" defTabSz="914400" rtl="0" eaLnBrk="1" fontAlgn="auto" latinLnBrk="0" hangingPunct="1">
              <a:lnSpc>
                <a:spcPct val="130000"/>
              </a:lnSpc>
              <a:spcBef>
                <a:spcPts val="0"/>
              </a:spcBef>
              <a:spcAft>
                <a:spcPts val="0"/>
              </a:spcAft>
              <a:buClrTx/>
              <a:buSzTx/>
              <a:buFont typeface="Wingdings" panose="05000000000000000000" pitchFamily="2" charset="2"/>
              <a:buChar char="v"/>
              <a:tabLst/>
              <a:defRPr/>
            </a:pPr>
            <a:r>
              <a:rPr lang="en-US" sz="2300">
                <a:latin typeface="Arial" pitchFamily="34" charset="0"/>
                <a:cs typeface="Arial" pitchFamily="34" charset="0"/>
              </a:rPr>
              <a:t>Trong quan hệ thừa kế, l</a:t>
            </a:r>
            <a:r>
              <a:rPr lang="vi-VN" sz="2300">
                <a:latin typeface="Arial" pitchFamily="34" charset="0"/>
                <a:cs typeface="Arial" pitchFamily="34" charset="0"/>
              </a:rPr>
              <a:t>ớp cơ sở được coi là lớp tổng quát hóa của các lớp dẫn xuất</a:t>
            </a:r>
            <a:r>
              <a:rPr lang="en-US" sz="2300">
                <a:latin typeface="Arial" pitchFamily="34" charset="0"/>
                <a:cs typeface="Arial" pitchFamily="34" charset="0"/>
              </a:rPr>
              <a:t> và</a:t>
            </a:r>
            <a:r>
              <a:rPr lang="vi-VN" sz="2300">
                <a:latin typeface="Arial" pitchFamily="34" charset="0"/>
                <a:cs typeface="Arial" pitchFamily="34" charset="0"/>
              </a:rPr>
              <a:t> các lớp dẫn xuất là chi tiết hóa của lớp cơ sở.</a:t>
            </a:r>
          </a:p>
          <a:p>
            <a:pPr marL="463550" indent="-463550" algn="just">
              <a:lnSpc>
                <a:spcPct val="130000"/>
              </a:lnSpc>
              <a:spcBef>
                <a:spcPts val="300"/>
              </a:spcBef>
              <a:spcAft>
                <a:spcPts val="300"/>
              </a:spcAft>
              <a:buFont typeface="Wingdings" pitchFamily="2" charset="2"/>
              <a:buChar char="v"/>
            </a:pPr>
            <a:r>
              <a:rPr lang="en-US" sz="2300">
                <a:latin typeface="Arial" pitchFamily="34" charset="0"/>
                <a:cs typeface="Arial" pitchFamily="34" charset="0"/>
              </a:rPr>
              <a:t>Như vậy </a:t>
            </a:r>
            <a:r>
              <a:rPr lang="en-US" sz="2300" u="sng">
                <a:latin typeface="Arial" pitchFamily="34" charset="0"/>
                <a:cs typeface="Arial" pitchFamily="34" charset="0"/>
              </a:rPr>
              <a:t>lớp cơ sở sẽ chứa những</a:t>
            </a:r>
            <a:r>
              <a:rPr lang="vi-VN" sz="2300" u="sng">
                <a:latin typeface="Arial" pitchFamily="34" charset="0"/>
                <a:cs typeface="Arial" pitchFamily="34" charset="0"/>
              </a:rPr>
              <a:t> phương thức tổng quát cho mọi lớp dẫn xuất </a:t>
            </a:r>
            <a:r>
              <a:rPr lang="en-US" sz="2300" u="sng">
                <a:latin typeface="Arial" pitchFamily="34" charset="0"/>
                <a:cs typeface="Arial" pitchFamily="34" charset="0"/>
              </a:rPr>
              <a:t>và các phương thức này sẽ được cài đặt chi tiết</a:t>
            </a:r>
            <a:r>
              <a:rPr lang="vi-VN" sz="2300" u="sng">
                <a:latin typeface="Arial" pitchFamily="34" charset="0"/>
                <a:cs typeface="Arial" pitchFamily="34" charset="0"/>
              </a:rPr>
              <a:t> ở </a:t>
            </a:r>
            <a:r>
              <a:rPr lang="en-US" sz="2300" u="sng">
                <a:latin typeface="Arial" pitchFamily="34" charset="0"/>
                <a:cs typeface="Arial" pitchFamily="34" charset="0"/>
              </a:rPr>
              <a:t>các </a:t>
            </a:r>
            <a:r>
              <a:rPr lang="vi-VN" sz="2300" u="sng">
                <a:latin typeface="Arial" pitchFamily="34" charset="0"/>
                <a:cs typeface="Arial" pitchFamily="34" charset="0"/>
              </a:rPr>
              <a:t>lớp dẫn xuất</a:t>
            </a:r>
            <a:r>
              <a:rPr lang="vi-VN" sz="2300">
                <a:latin typeface="Arial" pitchFamily="34" charset="0"/>
                <a:cs typeface="Arial" pitchFamily="34" charset="0"/>
              </a:rPr>
              <a:t>, </a:t>
            </a:r>
            <a:r>
              <a:rPr lang="en-US" sz="2300">
                <a:latin typeface="Arial" pitchFamily="34" charset="0"/>
                <a:cs typeface="Arial" pitchFamily="34" charset="0"/>
              </a:rPr>
              <a:t>tùy thuộc vào nội dung và tính chất của từng lớp dẫn xuất</a:t>
            </a:r>
            <a:r>
              <a:rPr lang="vi-VN" sz="2300">
                <a:latin typeface="Arial" pitchFamily="34" charset="0"/>
                <a:cs typeface="Arial" pitchFamily="34" charset="0"/>
              </a:rPr>
              <a:t>.</a:t>
            </a:r>
            <a:endParaRPr lang="en-US" sz="2300">
              <a:latin typeface="Arial" pitchFamily="34" charset="0"/>
              <a:cs typeface="Arial" pitchFamily="34" charset="0"/>
            </a:endParaRPr>
          </a:p>
          <a:p>
            <a:pPr marL="0" indent="0" algn="just">
              <a:lnSpc>
                <a:spcPct val="130000"/>
              </a:lnSpc>
              <a:spcBef>
                <a:spcPts val="300"/>
              </a:spcBef>
              <a:spcAft>
                <a:spcPts val="300"/>
              </a:spcAft>
              <a:buNone/>
            </a:pPr>
            <a:r>
              <a:rPr lang="en-US" sz="2300" b="1">
                <a:latin typeface="Arial" pitchFamily="34" charset="0"/>
                <a:cs typeface="Arial" pitchFamily="34" charset="0"/>
              </a:rPr>
              <a:t>Ví dụ: </a:t>
            </a:r>
            <a:r>
              <a:rPr lang="vi-VN" sz="2300">
                <a:latin typeface="Arial" pitchFamily="34" charset="0"/>
                <a:cs typeface="Arial" pitchFamily="34" charset="0"/>
              </a:rPr>
              <a:t>Lớp cơ sở hình đa giác </a:t>
            </a:r>
            <a:r>
              <a:rPr lang="en-US" sz="2300">
                <a:latin typeface="Arial" pitchFamily="34" charset="0"/>
                <a:cs typeface="Arial" pitchFamily="34" charset="0"/>
              </a:rPr>
              <a:t>sẽ</a:t>
            </a:r>
            <a:r>
              <a:rPr lang="vi-VN" sz="2300">
                <a:latin typeface="Arial" pitchFamily="34" charset="0"/>
                <a:cs typeface="Arial" pitchFamily="34" charset="0"/>
              </a:rPr>
              <a:t> có phương thức tính diện tích của nó</a:t>
            </a:r>
            <a:r>
              <a:rPr lang="en-US" sz="2300">
                <a:latin typeface="Arial" pitchFamily="34" charset="0"/>
                <a:cs typeface="Arial" pitchFamily="34" charset="0"/>
              </a:rPr>
              <a:t>,</a:t>
            </a:r>
            <a:r>
              <a:rPr lang="vi-VN" sz="2300">
                <a:latin typeface="Arial" pitchFamily="34" charset="0"/>
                <a:cs typeface="Arial" pitchFamily="34" charset="0"/>
              </a:rPr>
              <a:t> nhưng nội dung tính diện tích như thế nào sẽ được xác định ở các lớp dẫn xuất </a:t>
            </a:r>
            <a:r>
              <a:rPr lang="en-US" sz="2300">
                <a:latin typeface="Arial" pitchFamily="34" charset="0"/>
                <a:cs typeface="Arial" pitchFamily="34" charset="0"/>
              </a:rPr>
              <a:t>là </a:t>
            </a:r>
            <a:r>
              <a:rPr lang="vi-VN" sz="2300">
                <a:latin typeface="Arial" pitchFamily="34" charset="0"/>
                <a:cs typeface="Arial" pitchFamily="34" charset="0"/>
              </a:rPr>
              <a:t>hình tam giác, </a:t>
            </a:r>
            <a:r>
              <a:rPr lang="en-US" sz="2300">
                <a:latin typeface="Arial" pitchFamily="34" charset="0"/>
                <a:cs typeface="Arial" pitchFamily="34" charset="0"/>
              </a:rPr>
              <a:t>hình </a:t>
            </a:r>
            <a:r>
              <a:rPr lang="vi-VN" sz="2300">
                <a:latin typeface="Arial" pitchFamily="34" charset="0"/>
                <a:cs typeface="Arial" pitchFamily="34" charset="0"/>
              </a:rPr>
              <a:t>tứ giác,</a:t>
            </a:r>
            <a:r>
              <a:rPr lang="en-US" sz="2300">
                <a:latin typeface="Arial" pitchFamily="34" charset="0"/>
                <a:cs typeface="Arial" pitchFamily="34" charset="0"/>
              </a:rPr>
              <a:t> </a:t>
            </a:r>
            <a:r>
              <a:rPr lang="vi-VN" sz="23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vi-VN" sz="23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106231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76400"/>
            <a:ext cx="81534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Khái niệm</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Phương thức thuần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Lớp trừu tượng và phương thức thuần ảo </a:t>
            </a: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2404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Khái niệm</a:t>
            </a:r>
          </a:p>
        </p:txBody>
      </p:sp>
      <p:sp>
        <p:nvSpPr>
          <p:cNvPr id="3" name="Content Placeholder 2"/>
          <p:cNvSpPr>
            <a:spLocks noGrp="1"/>
          </p:cNvSpPr>
          <p:nvPr>
            <p:ph idx="1"/>
          </p:nvPr>
        </p:nvSpPr>
        <p:spPr>
          <a:xfrm>
            <a:off x="304800" y="1524000"/>
            <a:ext cx="8382000" cy="4876800"/>
          </a:xfrm>
        </p:spPr>
        <p:txBody>
          <a:bodyPr>
            <a:normAutofit/>
          </a:bodyPr>
          <a:lstStyle/>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Lớp cơ sở trừu tượng </a:t>
            </a:r>
            <a:r>
              <a:rPr lang="en-US" sz="2800">
                <a:solidFill>
                  <a:srgbClr val="FF3300"/>
                </a:solidFill>
                <a:latin typeface="Arial" pitchFamily="34" charset="0"/>
                <a:cs typeface="Arial" pitchFamily="34" charset="0"/>
              </a:rPr>
              <a:t>(còn gọi là lớp trừu tượng) </a:t>
            </a:r>
            <a:r>
              <a:rPr lang="en-US" sz="2800">
                <a:latin typeface="Arial" pitchFamily="34" charset="0"/>
                <a:cs typeface="Arial" pitchFamily="34" charset="0"/>
              </a:rPr>
              <a:t>là lớp </a:t>
            </a:r>
            <a:r>
              <a:rPr lang="en-US" sz="2800" u="sng">
                <a:latin typeface="Arial" pitchFamily="34" charset="0"/>
                <a:cs typeface="Arial" pitchFamily="34" charset="0"/>
              </a:rPr>
              <a:t>chỉ được dùng làm cơ sở cho các lớp khác</a:t>
            </a:r>
            <a:r>
              <a:rPr lang="en-US" sz="2800">
                <a:latin typeface="Arial" pitchFamily="34" charset="0"/>
                <a:cs typeface="Arial" pitchFamily="34" charset="0"/>
              </a:rPr>
              <a:t>.</a:t>
            </a:r>
          </a:p>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Lớp trừu tượng được dùng để định nghĩa một số khái niệm tổng quát, chung cho các lớp khác.</a:t>
            </a:r>
          </a:p>
          <a:p>
            <a:pPr marL="0" indent="0" algn="just">
              <a:lnSpc>
                <a:spcPct val="150000"/>
              </a:lnSpc>
              <a:spcBef>
                <a:spcPts val="0"/>
              </a:spcBef>
              <a:buNone/>
            </a:pPr>
            <a:r>
              <a:rPr lang="en-US" sz="2800" b="1">
                <a:latin typeface="Arial" pitchFamily="34" charset="0"/>
                <a:cs typeface="Arial" pitchFamily="34" charset="0"/>
              </a:rPr>
              <a:t>Ví dụ: </a:t>
            </a:r>
            <a:r>
              <a:rPr lang="en-US" sz="2800">
                <a:latin typeface="Arial" pitchFamily="34" charset="0"/>
                <a:cs typeface="Arial" pitchFamily="34" charset="0"/>
              </a:rPr>
              <a:t>Lớp trừu tượng Shape dùng làm lớp cơ sở cho các lớp</a:t>
            </a:r>
            <a:r>
              <a:rPr lang="vi-VN" sz="2800">
                <a:latin typeface="Arial" pitchFamily="34" charset="0"/>
                <a:cs typeface="Arial" pitchFamily="34" charset="0"/>
              </a:rPr>
              <a:t> Circle, Rectangle, Square</a:t>
            </a:r>
            <a:r>
              <a:rPr lang="en-US" sz="2800">
                <a:latin typeface="Arial" pitchFamily="34" charset="0"/>
                <a:cs typeface="Arial" pitchFamily="34" charset="0"/>
              </a:rPr>
              <a:t>, Triangle.</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Phương thức trùng tên và sự thừa kế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600200"/>
            <a:ext cx="84582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Lớp dẫn xuất thừa kế các phương thức </a:t>
            </a:r>
            <a:r>
              <a:rPr lang="en-US" sz="2400">
                <a:solidFill>
                  <a:srgbClr val="0000FF"/>
                </a:solidFill>
                <a:latin typeface="Arial" pitchFamily="34" charset="0"/>
                <a:cs typeface="Arial" pitchFamily="34" charset="0"/>
              </a:rPr>
              <a:t>public</a:t>
            </a:r>
            <a:r>
              <a:rPr lang="en-US" sz="2400">
                <a:latin typeface="Arial" pitchFamily="34" charset="0"/>
                <a:cs typeface="Arial" pitchFamily="34" charset="0"/>
              </a:rPr>
              <a:t> của lớp cơ sở (trừ hàm tạo, hàm hủy và hàm toán tử gán).</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Các lớp có quan hệ thừa kế </a:t>
            </a:r>
            <a:r>
              <a:rPr lang="en-US" sz="2400" b="1" i="1">
                <a:latin typeface="Arial" pitchFamily="34" charset="0"/>
                <a:cs typeface="Arial" pitchFamily="34" charset="0"/>
              </a:rPr>
              <a:t>(trực tiếp hoặc gián tiếp)</a:t>
            </a:r>
            <a:r>
              <a:rPr lang="en-US" sz="2400" b="1">
                <a:latin typeface="Arial" pitchFamily="34" charset="0"/>
                <a:cs typeface="Arial" pitchFamily="34" charset="0"/>
              </a:rPr>
              <a:t> </a:t>
            </a:r>
            <a:r>
              <a:rPr lang="en-US" sz="2400">
                <a:latin typeface="Arial" pitchFamily="34" charset="0"/>
                <a:cs typeface="Arial" pitchFamily="34" charset="0"/>
              </a:rPr>
              <a:t>có thể có các phương thức có tên, kiểu trả về và danh sách đối số hoàn toàn giống nhau.</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Khi đó, nếu lời gọi xuất phát từ </a:t>
            </a:r>
            <a:r>
              <a:rPr lang="en-US" sz="2400" b="1">
                <a:latin typeface="Arial" pitchFamily="34" charset="0"/>
                <a:cs typeface="Arial" pitchFamily="34" charset="0"/>
              </a:rPr>
              <a:t>đối tượng của lớp nào thì phương thức của lớp đó sẽ được gọi</a:t>
            </a:r>
            <a:r>
              <a:rPr lang="en-US" sz="2400">
                <a:latin typeface="Arial" pitchFamily="34" charset="0"/>
                <a:cs typeface="Arial" pitchFamily="34" charset="0"/>
              </a:rPr>
              <a:t>.</a:t>
            </a:r>
          </a:p>
          <a:p>
            <a:pPr marL="463550" indent="0" algn="just">
              <a:lnSpc>
                <a:spcPct val="130000"/>
              </a:lnSpc>
              <a:spcBef>
                <a:spcPts val="300"/>
              </a:spcBef>
              <a:spcAft>
                <a:spcPts val="300"/>
              </a:spcAft>
              <a:buNone/>
            </a:pPr>
            <a:r>
              <a:rPr lang="en-US" sz="2400">
                <a:latin typeface="Arial" pitchFamily="34" charset="0"/>
                <a:cs typeface="Arial" pitchFamily="34" charset="0"/>
              </a:rPr>
              <a:t>Nếu lớp đó không có phương thức tương ứng thì sẽ gọi </a:t>
            </a:r>
            <a:r>
              <a:rPr lang="en-US" sz="2400" u="sng">
                <a:latin typeface="Arial" pitchFamily="34" charset="0"/>
                <a:cs typeface="Arial" pitchFamily="34" charset="0"/>
              </a:rPr>
              <a:t>phương thức tương ứng của lớp cơ sở gần nhất</a:t>
            </a:r>
            <a:r>
              <a:rPr lang="en-US" sz="2400">
                <a:latin typeface="Arial" pitchFamily="34" charset="0"/>
                <a:cs typeface="Arial" pitchFamily="34" charset="0"/>
              </a:rPr>
              <a:t>.</a:t>
            </a:r>
          </a:p>
        </p:txBody>
      </p:sp>
    </p:spTree>
    <p:extLst>
      <p:ext uri="{BB962C8B-B14F-4D97-AF65-F5344CB8AC3E}">
        <p14:creationId xmlns:p14="http://schemas.microsoft.com/office/powerpoint/2010/main" val="1511073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Khái niệm (tt)</a:t>
            </a:r>
          </a:p>
        </p:txBody>
      </p:sp>
      <p:sp>
        <p:nvSpPr>
          <p:cNvPr id="3" name="Content Placeholder 2"/>
          <p:cNvSpPr>
            <a:spLocks noGrp="1"/>
          </p:cNvSpPr>
          <p:nvPr>
            <p:ph idx="1"/>
          </p:nvPr>
        </p:nvSpPr>
        <p:spPr>
          <a:xfrm>
            <a:off x="304800" y="1524000"/>
            <a:ext cx="8382000" cy="4876800"/>
          </a:xfrm>
        </p:spPr>
        <p:txBody>
          <a:bodyPr>
            <a:normAutofit/>
          </a:bodyPr>
          <a:lstStyle/>
          <a:p>
            <a:pPr marL="457200" indent="-457200" algn="just">
              <a:lnSpc>
                <a:spcPct val="150000"/>
              </a:lnSpc>
              <a:spcBef>
                <a:spcPts val="0"/>
              </a:spcBef>
              <a:buFont typeface="Wingdings" pitchFamily="2" charset="2"/>
              <a:buChar char="v"/>
            </a:pPr>
            <a:r>
              <a:rPr lang="en-US" sz="2600" u="sng">
                <a:latin typeface="Arial" pitchFamily="34" charset="0"/>
                <a:cs typeface="Arial" pitchFamily="34" charset="0"/>
              </a:rPr>
              <a:t>Lớp trừu tượng không được dùng để khai báo đối tượng</a:t>
            </a:r>
            <a:r>
              <a:rPr lang="en-US" sz="2600">
                <a:latin typeface="Arial" pitchFamily="34" charset="0"/>
                <a:cs typeface="Arial" pitchFamily="34" charset="0"/>
              </a:rPr>
              <a:t> bởi vì không có đối tượng nào của một lớp trừu tượng có thể được phát sinh.</a:t>
            </a:r>
          </a:p>
          <a:p>
            <a:pPr marL="0" indent="457200" algn="just">
              <a:lnSpc>
                <a:spcPct val="150000"/>
              </a:lnSpc>
              <a:spcBef>
                <a:spcPts val="0"/>
              </a:spcBef>
              <a:buNone/>
              <a:tabLst>
                <a:tab pos="457200" algn="l"/>
              </a:tabLst>
            </a:pPr>
            <a:r>
              <a:rPr lang="en-US" sz="2600" b="1">
                <a:latin typeface="Arial" pitchFamily="34" charset="0"/>
                <a:cs typeface="Arial" pitchFamily="34" charset="0"/>
              </a:rPr>
              <a:t>Ví dụ: </a:t>
            </a:r>
            <a:r>
              <a:rPr lang="en-US" sz="2600">
                <a:latin typeface="Arial" pitchFamily="34" charset="0"/>
                <a:cs typeface="Arial" pitchFamily="34" charset="0"/>
              </a:rPr>
              <a:t>Shape s;</a:t>
            </a:r>
          </a:p>
          <a:p>
            <a:pPr marL="0" indent="457200" algn="just">
              <a:lnSpc>
                <a:spcPct val="150000"/>
              </a:lnSpc>
              <a:spcBef>
                <a:spcPts val="0"/>
              </a:spcBef>
              <a:buNone/>
            </a:pPr>
            <a:r>
              <a:rPr lang="en-US" sz="2600">
                <a:solidFill>
                  <a:srgbClr val="FF0000"/>
                </a:solidFill>
                <a:latin typeface="Arial" pitchFamily="34" charset="0"/>
                <a:cs typeface="Arial" pitchFamily="34" charset="0"/>
              </a:rPr>
              <a:t>-&gt; Báo lỗi: “Cannot create instance of abstract class”</a:t>
            </a:r>
          </a:p>
          <a:p>
            <a:pPr marL="457200" indent="-457200" algn="just">
              <a:lnSpc>
                <a:spcPct val="150000"/>
              </a:lnSpc>
              <a:spcBef>
                <a:spcPts val="0"/>
              </a:spcBef>
              <a:buFont typeface="Wingdings" pitchFamily="2" charset="2"/>
              <a:buChar char="v"/>
            </a:pPr>
            <a:r>
              <a:rPr lang="en-US" sz="2600">
                <a:latin typeface="Arial" pitchFamily="34" charset="0"/>
                <a:cs typeface="Arial" pitchFamily="34" charset="0"/>
              </a:rPr>
              <a:t>Tuy nhiên </a:t>
            </a:r>
            <a:r>
              <a:rPr lang="en-US" sz="2600" u="sng">
                <a:latin typeface="Arial" pitchFamily="34" charset="0"/>
                <a:cs typeface="Arial" pitchFamily="34" charset="0"/>
              </a:rPr>
              <a:t>biến con trỏ và biến tham chiếu kiểu lớp trừu tượng vẫn được chấp nhận</a:t>
            </a:r>
            <a:r>
              <a:rPr lang="en-US" sz="2600">
                <a:latin typeface="Arial" pitchFamily="34" charset="0"/>
                <a:cs typeface="Arial" pitchFamily="34" charset="0"/>
              </a:rPr>
              <a:t>.</a:t>
            </a:r>
          </a:p>
          <a:p>
            <a:pPr marL="0" indent="457200" algn="just">
              <a:lnSpc>
                <a:spcPct val="150000"/>
              </a:lnSpc>
              <a:spcBef>
                <a:spcPts val="0"/>
              </a:spcBef>
              <a:buNone/>
            </a:pPr>
            <a:r>
              <a:rPr lang="en-US" sz="2600" b="1">
                <a:latin typeface="Arial" pitchFamily="34" charset="0"/>
                <a:cs typeface="Arial" pitchFamily="34" charset="0"/>
              </a:rPr>
              <a:t>Ví dụ: </a:t>
            </a:r>
            <a:r>
              <a:rPr lang="en-US" sz="2600">
                <a:latin typeface="Arial" pitchFamily="34" charset="0"/>
                <a:cs typeface="Arial" pitchFamily="34" charset="0"/>
              </a:rPr>
              <a:t>Shape *s; </a:t>
            </a:r>
            <a:r>
              <a:rPr lang="en-US" sz="2600">
                <a:solidFill>
                  <a:srgbClr val="C00000"/>
                </a:solidFill>
                <a:latin typeface="Arial" pitchFamily="34" charset="0"/>
                <a:cs typeface="Arial" pitchFamily="34" charset="0"/>
              </a:rPr>
              <a:t>//Đúng</a:t>
            </a:r>
          </a:p>
          <a:p>
            <a:pPr marL="0" indent="457200" algn="just">
              <a:lnSpc>
                <a:spcPct val="150000"/>
              </a:lnSpc>
              <a:spcBef>
                <a:spcPts val="0"/>
              </a:spcBef>
              <a:buNone/>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121710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 Phương thức thuần ảo</a:t>
            </a:r>
          </a:p>
        </p:txBody>
      </p:sp>
      <p:sp>
        <p:nvSpPr>
          <p:cNvPr id="3" name="Content Placeholder 2"/>
          <p:cNvSpPr>
            <a:spLocks noGrp="1"/>
          </p:cNvSpPr>
          <p:nvPr>
            <p:ph idx="1"/>
          </p:nvPr>
        </p:nvSpPr>
        <p:spPr>
          <a:xfrm>
            <a:off x="304800" y="1676400"/>
            <a:ext cx="8382000" cy="49530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b="1">
                <a:solidFill>
                  <a:schemeClr val="tx1">
                    <a:lumMod val="95000"/>
                    <a:lumOff val="5000"/>
                  </a:schemeClr>
                </a:solidFill>
                <a:latin typeface="Arial" pitchFamily="34" charset="0"/>
                <a:cs typeface="Arial" pitchFamily="34" charset="0"/>
              </a:rPr>
              <a:t>Cách định nghĩa phương thức thuần ảo:</a:t>
            </a:r>
          </a:p>
          <a:p>
            <a:pPr marL="400050" lvl="1"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	</a:t>
            </a:r>
            <a:r>
              <a:rPr lang="en-US" sz="2600">
                <a:solidFill>
                  <a:srgbClr val="FF3300"/>
                </a:solidFill>
                <a:latin typeface="Arial" pitchFamily="34" charset="0"/>
                <a:cs typeface="Arial" pitchFamily="34" charset="0"/>
              </a:rPr>
              <a:t>virtual</a:t>
            </a:r>
            <a:r>
              <a:rPr lang="en-US" sz="2600">
                <a:solidFill>
                  <a:schemeClr val="tx1">
                    <a:lumMod val="95000"/>
                    <a:lumOff val="5000"/>
                  </a:schemeClr>
                </a:solidFill>
                <a:latin typeface="Arial" pitchFamily="34" charset="0"/>
                <a:cs typeface="Arial" pitchFamily="34" charset="0"/>
              </a:rPr>
              <a:t> </a:t>
            </a:r>
            <a:r>
              <a:rPr lang="en-US" sz="2600">
                <a:solidFill>
                  <a:srgbClr val="0000FF"/>
                </a:solidFill>
                <a:latin typeface="Arial" pitchFamily="34" charset="0"/>
                <a:cs typeface="Arial" pitchFamily="34" charset="0"/>
              </a:rPr>
              <a:t>void</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Tên_Phương_Thức() = 0;</a:t>
            </a:r>
          </a:p>
          <a:p>
            <a:pPr marL="400050" lvl="1"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	</a:t>
            </a:r>
            <a:r>
              <a:rPr lang="en-US" sz="2600">
                <a:solidFill>
                  <a:srgbClr val="C00000"/>
                </a:solidFill>
                <a:latin typeface="Arial" pitchFamily="34" charset="0"/>
                <a:cs typeface="Arial" pitchFamily="34" charset="0"/>
              </a:rPr>
              <a:t>//Gán = 0 thay cho việc cài đặt phương thức</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Lưu ý là phương thức thuần ảo </a:t>
            </a:r>
            <a:r>
              <a:rPr lang="en-US" sz="2600" u="sng">
                <a:latin typeface="Arial" pitchFamily="34" charset="0"/>
                <a:cs typeface="Arial" pitchFamily="34" charset="0"/>
              </a:rPr>
              <a:t>khác với phương thức ảo có thân rỗng</a:t>
            </a:r>
            <a:r>
              <a:rPr lang="en-US" sz="2600">
                <a:latin typeface="Arial" pitchFamily="34" charset="0"/>
                <a:cs typeface="Arial" pitchFamily="34" charset="0"/>
              </a:rPr>
              <a:t>:</a:t>
            </a:r>
          </a:p>
          <a:p>
            <a:pPr marL="914400" indent="-914400" algn="just">
              <a:lnSpc>
                <a:spcPct val="130000"/>
              </a:lnSpc>
              <a:spcBef>
                <a:spcPts val="300"/>
              </a:spcBef>
              <a:spcAft>
                <a:spcPts val="300"/>
              </a:spcAft>
              <a:buNone/>
            </a:pPr>
            <a:r>
              <a:rPr lang="en-US" sz="2600">
                <a:latin typeface="Arial" pitchFamily="34" charset="0"/>
                <a:cs typeface="Arial" pitchFamily="34" charset="0"/>
              </a:rPr>
              <a:t>	</a:t>
            </a:r>
            <a:r>
              <a:rPr lang="en-US" sz="2600">
                <a:solidFill>
                  <a:srgbClr val="FF3300"/>
                </a:solidFill>
                <a:latin typeface="Arial" pitchFamily="34" charset="0"/>
                <a:cs typeface="Arial" pitchFamily="34" charset="0"/>
              </a:rPr>
              <a:t>virtual</a:t>
            </a:r>
            <a:r>
              <a:rPr lang="en-US" sz="2600">
                <a:solidFill>
                  <a:schemeClr val="tx1">
                    <a:lumMod val="95000"/>
                    <a:lumOff val="5000"/>
                  </a:schemeClr>
                </a:solidFill>
                <a:latin typeface="Arial" pitchFamily="34" charset="0"/>
                <a:cs typeface="Arial" pitchFamily="34" charset="0"/>
              </a:rPr>
              <a:t> </a:t>
            </a:r>
            <a:r>
              <a:rPr lang="en-US" sz="2600">
                <a:solidFill>
                  <a:srgbClr val="0000FF"/>
                </a:solidFill>
                <a:latin typeface="Arial" pitchFamily="34" charset="0"/>
                <a:cs typeface="Arial" pitchFamily="34" charset="0"/>
              </a:rPr>
              <a:t>void</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Tên_Phương_Thức(){ }</a:t>
            </a:r>
          </a:p>
          <a:p>
            <a:pPr marL="914400" indent="-914400" algn="just">
              <a:lnSpc>
                <a:spcPct val="130000"/>
              </a:lnSpc>
              <a:spcBef>
                <a:spcPts val="300"/>
              </a:spcBef>
              <a:spcAft>
                <a:spcPts val="300"/>
              </a:spcAft>
              <a:buNone/>
            </a:pPr>
            <a:r>
              <a:rPr lang="en-US" sz="2600" b="1">
                <a:solidFill>
                  <a:schemeClr val="tx1">
                    <a:lumMod val="95000"/>
                    <a:lumOff val="5000"/>
                  </a:schemeClr>
                </a:solidFill>
                <a:latin typeface="Arial" pitchFamily="34" charset="0"/>
                <a:cs typeface="Arial" pitchFamily="34" charset="0"/>
              </a:rPr>
              <a:t>	</a:t>
            </a:r>
            <a:r>
              <a:rPr lang="en-US" sz="2600">
                <a:solidFill>
                  <a:srgbClr val="C00000"/>
                </a:solidFill>
                <a:latin typeface="Arial" pitchFamily="34" charset="0"/>
                <a:cs typeface="Arial" pitchFamily="34" charset="0"/>
              </a:rPr>
              <a:t>//Phương thức này vẫn là phương thức ảo chứ không phải là phương thức thuần ảo</a:t>
            </a:r>
            <a:endParaRPr lang="en-US" sz="26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51117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Lớp trừu tượng và Phương thức thuần ảo</a:t>
            </a:r>
          </a:p>
        </p:txBody>
      </p:sp>
      <p:sp>
        <p:nvSpPr>
          <p:cNvPr id="3" name="Content Placeholder 2"/>
          <p:cNvSpPr>
            <a:spLocks noGrp="1"/>
          </p:cNvSpPr>
          <p:nvPr>
            <p:ph idx="1"/>
          </p:nvPr>
        </p:nvSpPr>
        <p:spPr>
          <a:xfrm>
            <a:off x="228600" y="1524000"/>
            <a:ext cx="8382000" cy="4953000"/>
          </a:xfrm>
        </p:spPr>
        <p:txBody>
          <a:bodyPr>
            <a:noAutofit/>
          </a:bodyPr>
          <a:lstStyle/>
          <a:p>
            <a:pPr marL="457200" indent="-457200" algn="just">
              <a:lnSpc>
                <a:spcPct val="130000"/>
              </a:lnSpc>
              <a:spcBef>
                <a:spcPts val="300"/>
              </a:spcBef>
              <a:spcAft>
                <a:spcPts val="300"/>
              </a:spcAft>
              <a:buFont typeface="Wingdings" panose="05000000000000000000" pitchFamily="2" charset="2"/>
              <a:buChar char="v"/>
            </a:pPr>
            <a:r>
              <a:rPr lang="en-US" sz="2300">
                <a:solidFill>
                  <a:schemeClr val="tx1">
                    <a:lumMod val="95000"/>
                    <a:lumOff val="5000"/>
                  </a:schemeClr>
                </a:solidFill>
                <a:latin typeface="Arial" pitchFamily="34" charset="0"/>
                <a:cs typeface="Arial" pitchFamily="34" charset="0"/>
              </a:rPr>
              <a:t>Các phương thức thuần ảo thường được chứa trong các lớp trừu tượng.</a:t>
            </a:r>
          </a:p>
          <a:p>
            <a:pPr marL="463550" indent="-463550" algn="just">
              <a:lnSpc>
                <a:spcPct val="130000"/>
              </a:lnSpc>
              <a:spcBef>
                <a:spcPts val="300"/>
              </a:spcBef>
              <a:spcAft>
                <a:spcPts val="300"/>
              </a:spcAft>
              <a:buFont typeface="Wingdings" pitchFamily="2" charset="2"/>
              <a:buChar char="v"/>
            </a:pPr>
            <a:r>
              <a:rPr lang="en-US" sz="2300">
                <a:solidFill>
                  <a:schemeClr val="tx1">
                    <a:lumMod val="95000"/>
                    <a:lumOff val="5000"/>
                  </a:schemeClr>
                </a:solidFill>
                <a:latin typeface="Arial" pitchFamily="34" charset="0"/>
                <a:cs typeface="Arial" pitchFamily="34" charset="0"/>
              </a:rPr>
              <a:t>Theo quan điểm chung về cách thức sử dụng thì một lớp trừu tượng không nhất thiết phải có chứa phương thức thuần ảo.</a:t>
            </a:r>
          </a:p>
          <a:p>
            <a:pPr marL="463550" indent="-463550" algn="just">
              <a:lnSpc>
                <a:spcPct val="130000"/>
              </a:lnSpc>
              <a:spcBef>
                <a:spcPts val="300"/>
              </a:spcBef>
              <a:spcAft>
                <a:spcPts val="300"/>
              </a:spcAft>
              <a:buFont typeface="Wingdings" pitchFamily="2" charset="2"/>
              <a:buChar char="v"/>
            </a:pPr>
            <a:r>
              <a:rPr lang="en-US" sz="2300">
                <a:solidFill>
                  <a:schemeClr val="tx1">
                    <a:lumMod val="95000"/>
                    <a:lumOff val="5000"/>
                  </a:schemeClr>
                </a:solidFill>
                <a:latin typeface="Arial" pitchFamily="34" charset="0"/>
                <a:cs typeface="Arial" pitchFamily="34" charset="0"/>
              </a:rPr>
              <a:t>Tuy nhiên, theo quan điểm của C++ thì </a:t>
            </a:r>
            <a:r>
              <a:rPr lang="en-US" sz="2300" u="sng">
                <a:solidFill>
                  <a:schemeClr val="tx1">
                    <a:lumMod val="95000"/>
                    <a:lumOff val="5000"/>
                  </a:schemeClr>
                </a:solidFill>
                <a:latin typeface="Arial" pitchFamily="34" charset="0"/>
                <a:cs typeface="Arial" pitchFamily="34" charset="0"/>
              </a:rPr>
              <a:t>lớp trừu tượng bắt buộc phải có chứa ít nhất một phương thức thuần ảo</a:t>
            </a:r>
            <a:r>
              <a:rPr lang="en-US" sz="2300">
                <a:solidFill>
                  <a:schemeClr val="tx1">
                    <a:lumMod val="95000"/>
                    <a:lumOff val="5000"/>
                  </a:schemeClr>
                </a:solidFill>
                <a:latin typeface="Arial" pitchFamily="34" charset="0"/>
                <a:cs typeface="Arial" pitchFamily="34" charset="0"/>
              </a:rPr>
              <a:t> (phương thức ảo = 0;).</a:t>
            </a:r>
          </a:p>
          <a:p>
            <a:pPr marL="457200" indent="0" algn="just">
              <a:lnSpc>
                <a:spcPct val="130000"/>
              </a:lnSpc>
              <a:spcBef>
                <a:spcPts val="300"/>
              </a:spcBef>
              <a:spcAft>
                <a:spcPts val="300"/>
              </a:spcAft>
              <a:buNone/>
            </a:pPr>
            <a:r>
              <a:rPr lang="en-US" sz="2300">
                <a:solidFill>
                  <a:schemeClr val="tx1">
                    <a:lumMod val="95000"/>
                    <a:lumOff val="5000"/>
                  </a:schemeClr>
                </a:solidFill>
                <a:latin typeface="Arial" pitchFamily="34" charset="0"/>
                <a:cs typeface="Arial" pitchFamily="34" charset="0"/>
              </a:rPr>
              <a:t>Nếu không lớp đó vẫn không phải là lớp trừu tượng (mặc dù về mặt ý nghĩa nó là lớp trừu tượng). </a:t>
            </a:r>
            <a:endParaRPr lang="vi-VN" sz="23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3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3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64884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4.3 Lớp trừu tượng và Phương thức thuần ảo (tt)</a:t>
            </a:r>
          </a:p>
        </p:txBody>
      </p:sp>
      <p:sp>
        <p:nvSpPr>
          <p:cNvPr id="3" name="Content Placeholder 2"/>
          <p:cNvSpPr>
            <a:spLocks noGrp="1"/>
          </p:cNvSpPr>
          <p:nvPr>
            <p:ph idx="1"/>
          </p:nvPr>
        </p:nvSpPr>
        <p:spPr>
          <a:xfrm>
            <a:off x="76200" y="1600200"/>
            <a:ext cx="8915400" cy="48768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Bất kỳ lớp nào dẫn xuất từ lớp trừu tượng </a:t>
            </a:r>
            <a:r>
              <a:rPr lang="en-US" sz="2400" u="sng">
                <a:solidFill>
                  <a:schemeClr val="tx1">
                    <a:lumMod val="95000"/>
                    <a:lumOff val="5000"/>
                  </a:schemeClr>
                </a:solidFill>
                <a:latin typeface="Arial" pitchFamily="34" charset="0"/>
                <a:cs typeface="Arial" pitchFamily="34" charset="0"/>
              </a:rPr>
              <a:t>phải định nghĩa lại tất cả các phương thức thuần ảo</a:t>
            </a:r>
            <a:r>
              <a:rPr lang="en-US" sz="2400">
                <a:solidFill>
                  <a:schemeClr val="tx1">
                    <a:lumMod val="95000"/>
                    <a:lumOff val="5000"/>
                  </a:schemeClr>
                </a:solidFill>
                <a:latin typeface="Arial" pitchFamily="34" charset="0"/>
                <a:cs typeface="Arial" pitchFamily="34" charset="0"/>
              </a:rPr>
              <a:t> của lớp trừu tượng:</a:t>
            </a:r>
          </a:p>
          <a:p>
            <a:pPr marL="800100" algn="just">
              <a:lnSpc>
                <a:spcPct val="130000"/>
              </a:lnSpc>
              <a:spcBef>
                <a:spcPts val="300"/>
              </a:spcBef>
              <a:spcAft>
                <a:spcPts val="300"/>
              </a:spcAft>
              <a:buFont typeface="Wingdings" panose="05000000000000000000" pitchFamily="2" charset="2"/>
              <a:buChar char="§"/>
            </a:pPr>
            <a:r>
              <a:rPr lang="en-US" sz="2400">
                <a:solidFill>
                  <a:schemeClr val="tx1">
                    <a:lumMod val="95000"/>
                    <a:lumOff val="5000"/>
                  </a:schemeClr>
                </a:solidFill>
                <a:latin typeface="Arial" pitchFamily="34" charset="0"/>
                <a:cs typeface="Arial" pitchFamily="34" charset="0"/>
              </a:rPr>
              <a:t>Hoặc tiếp tục là phương thức thuần ảo;</a:t>
            </a:r>
          </a:p>
          <a:p>
            <a:pPr marL="800100" algn="just">
              <a:lnSpc>
                <a:spcPct val="130000"/>
              </a:lnSpc>
              <a:spcBef>
                <a:spcPts val="300"/>
              </a:spcBef>
              <a:spcAft>
                <a:spcPts val="300"/>
              </a:spcAft>
              <a:buFont typeface="Wingdings" panose="05000000000000000000" pitchFamily="2" charset="2"/>
              <a:buChar char="§"/>
            </a:pPr>
            <a:r>
              <a:rPr lang="en-US" sz="2400">
                <a:solidFill>
                  <a:schemeClr val="tx1">
                    <a:lumMod val="95000"/>
                    <a:lumOff val="5000"/>
                  </a:schemeClr>
                </a:solidFill>
                <a:latin typeface="Arial" pitchFamily="34" charset="0"/>
                <a:cs typeface="Arial" pitchFamily="34" charset="0"/>
              </a:rPr>
              <a:t>Hoặc được cài đặt chi tiết trong lớp dẫn xuất.</a:t>
            </a:r>
          </a:p>
          <a:p>
            <a:pPr marL="457200" indent="-457200" algn="just">
              <a:lnSpc>
                <a:spcPct val="130000"/>
              </a:lnSpc>
              <a:spcBef>
                <a:spcPts val="300"/>
              </a:spcBef>
              <a:spcAft>
                <a:spcPts val="300"/>
              </a:spcAft>
              <a:buFont typeface="Wingdings" panose="05000000000000000000" pitchFamily="2" charset="2"/>
              <a:buChar char="v"/>
            </a:pPr>
            <a:r>
              <a:rPr lang="en-US" sz="2400">
                <a:solidFill>
                  <a:schemeClr val="tx1">
                    <a:lumMod val="95000"/>
                    <a:lumOff val="5000"/>
                  </a:schemeClr>
                </a:solidFill>
                <a:latin typeface="Arial" pitchFamily="34" charset="0"/>
                <a:cs typeface="Arial" pitchFamily="34" charset="0"/>
              </a:rPr>
              <a:t>Vì vậy, b</a:t>
            </a:r>
            <a:r>
              <a:rPr lang="vi-VN" sz="2400">
                <a:solidFill>
                  <a:schemeClr val="tx1">
                    <a:lumMod val="95000"/>
                    <a:lumOff val="5000"/>
                  </a:schemeClr>
                </a:solidFill>
                <a:latin typeface="Arial" pitchFamily="34" charset="0"/>
                <a:cs typeface="Arial" pitchFamily="34" charset="0"/>
              </a:rPr>
              <a:t>ản thân các lớp </a:t>
            </a:r>
            <a:r>
              <a:rPr lang="en-US" sz="2400">
                <a:solidFill>
                  <a:schemeClr val="tx1">
                    <a:lumMod val="95000"/>
                    <a:lumOff val="5000"/>
                  </a:schemeClr>
                </a:solidFill>
                <a:latin typeface="Arial" pitchFamily="34" charset="0"/>
                <a:cs typeface="Arial" pitchFamily="34" charset="0"/>
              </a:rPr>
              <a:t>dẫn xuất</a:t>
            </a:r>
            <a:r>
              <a:rPr lang="vi-VN" sz="2400">
                <a:solidFill>
                  <a:schemeClr val="tx1">
                    <a:lumMod val="95000"/>
                    <a:lumOff val="5000"/>
                  </a:schemeClr>
                </a:solidFill>
                <a:latin typeface="Arial" pitchFamily="34" charset="0"/>
                <a:cs typeface="Arial" pitchFamily="34" charset="0"/>
              </a:rPr>
              <a:t> của lớp trừu tượng cũng có thể là lớp trừu tượng</a:t>
            </a:r>
            <a:r>
              <a:rPr lang="en-US" sz="24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r>
              <a:rPr lang="vi-VN" sz="2400">
                <a:latin typeface="Arial" pitchFamily="34" charset="0"/>
                <a:cs typeface="Arial" pitchFamily="34" charset="0"/>
              </a:rPr>
              <a:t>Phương thứ</a:t>
            </a:r>
            <a:r>
              <a:rPr lang="en-US" sz="2400">
                <a:latin typeface="Arial" pitchFamily="34" charset="0"/>
                <a:cs typeface="Arial" pitchFamily="34" charset="0"/>
              </a:rPr>
              <a:t>c </a:t>
            </a:r>
            <a:r>
              <a:rPr lang="vi-VN" sz="2400">
                <a:latin typeface="Arial" pitchFamily="34" charset="0"/>
                <a:cs typeface="Arial" pitchFamily="34" charset="0"/>
              </a:rPr>
              <a:t>thuần </a:t>
            </a:r>
            <a:r>
              <a:rPr lang="en-US" sz="2400">
                <a:latin typeface="Arial" pitchFamily="34" charset="0"/>
                <a:cs typeface="Arial" pitchFamily="34" charset="0"/>
              </a:rPr>
              <a:t>ảo</a:t>
            </a:r>
            <a:r>
              <a:rPr lang="vi-VN" sz="2400">
                <a:latin typeface="Arial" pitchFamily="34" charset="0"/>
                <a:cs typeface="Arial" pitchFamily="34" charset="0"/>
              </a:rPr>
              <a:t> có ý nghĩa </a:t>
            </a:r>
            <a:r>
              <a:rPr lang="en-US" sz="2400">
                <a:latin typeface="Arial" pitchFamily="34" charset="0"/>
                <a:cs typeface="Arial" pitchFamily="34" charset="0"/>
              </a:rPr>
              <a:t>trong</a:t>
            </a:r>
            <a:r>
              <a:rPr lang="vi-VN" sz="2400">
                <a:latin typeface="Arial" pitchFamily="34" charset="0"/>
                <a:cs typeface="Arial" pitchFamily="34" charset="0"/>
              </a:rPr>
              <a:t> việc tổ chức phân cấp các lớp</a:t>
            </a:r>
            <a:r>
              <a:rPr lang="en-US" sz="2400">
                <a:latin typeface="Arial" pitchFamily="34" charset="0"/>
                <a:cs typeface="Arial" pitchFamily="34" charset="0"/>
              </a:rPr>
              <a:t>: </a:t>
            </a:r>
            <a:r>
              <a:rPr lang="en-US" sz="2400" u="sng">
                <a:latin typeface="Arial" pitchFamily="34" charset="0"/>
                <a:cs typeface="Arial" pitchFamily="34" charset="0"/>
              </a:rPr>
              <a:t>phương thức thuần ảo trong lớp cơ sở sẽ là phương thức chung cho các lớp dẫn xuất thừa kế và cài đặt</a:t>
            </a:r>
            <a:r>
              <a:rPr lang="en-US" sz="2400">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endParaRPr lang="vi-VN" sz="24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anose="05000000000000000000" pitchFamily="2" charset="2"/>
              <a:buChar char="v"/>
            </a:pPr>
            <a:endParaRPr lang="vi-VN"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101240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 – </a:t>
            </a:r>
            <a:r>
              <a:rPr lang="en-US" sz="4000"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AutoShape 6"/>
          <p:cNvSpPr>
            <a:spLocks noChangeArrowheads="1"/>
          </p:cNvSpPr>
          <p:nvPr/>
        </p:nvSpPr>
        <p:spPr bwMode="auto">
          <a:xfrm>
            <a:off x="3448050" y="2225679"/>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4133850" y="2209800"/>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3448050" y="2643188"/>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3448050" y="278765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solidFill>
                  <a:srgbClr val="FF0000"/>
                </a:solidFill>
                <a:latin typeface="Times New Roman" pitchFamily="18" charset="0"/>
              </a:rPr>
              <a:t> virtual</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12" name="AutoShape 11"/>
          <p:cNvSpPr>
            <a:spLocks noChangeArrowheads="1"/>
          </p:cNvSpPr>
          <p:nvPr/>
        </p:nvSpPr>
        <p:spPr bwMode="auto">
          <a:xfrm>
            <a:off x="1295400" y="4173538"/>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1981200" y="417353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1295400" y="4606925"/>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1295401" y="472440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a:t>
            </a:r>
            <a:r>
              <a:rPr lang="en-US" b="0">
                <a:solidFill>
                  <a:srgbClr val="0000FF"/>
                </a:solidFill>
                <a:latin typeface="Times New Roman" pitchFamily="18" charset="0"/>
              </a:rPr>
              <a:t>public</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16" name="Line 15"/>
          <p:cNvSpPr>
            <a:spLocks noChangeShapeType="1"/>
          </p:cNvSpPr>
          <p:nvPr/>
        </p:nvSpPr>
        <p:spPr bwMode="auto">
          <a:xfrm>
            <a:off x="2362200" y="3956050"/>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2362200" y="3956050"/>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4495800" y="3744913"/>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4495800" y="3311525"/>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5715000" y="4173538"/>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6248400" y="4173538"/>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5715000" y="4606925"/>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5715001" y="469265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a:t>
            </a:r>
            <a:r>
              <a:rPr lang="en-US" b="0">
                <a:solidFill>
                  <a:srgbClr val="0000FF"/>
                </a:solidFill>
                <a:latin typeface="Times New Roman" pitchFamily="18" charset="0"/>
              </a:rPr>
              <a:t>public</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24" name="Line 24"/>
          <p:cNvSpPr>
            <a:spLocks noChangeShapeType="1"/>
          </p:cNvSpPr>
          <p:nvPr/>
        </p:nvSpPr>
        <p:spPr bwMode="auto">
          <a:xfrm>
            <a:off x="6705600" y="3956050"/>
            <a:ext cx="0" cy="217488"/>
          </a:xfrm>
          <a:prstGeom prst="line">
            <a:avLst/>
          </a:prstGeom>
          <a:noFill/>
          <a:ln w="2857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930367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 – </a:t>
            </a:r>
            <a:r>
              <a:rPr lang="en-US" sz="4000" b="1">
                <a:effectLst>
                  <a:outerShdw blurRad="38100" dist="38100" dir="2700000" algn="tl">
                    <a:srgbClr val="000000">
                      <a:alpha val="43137"/>
                    </a:srgbClr>
                  </a:outerShdw>
                </a:effectLst>
                <a:latin typeface="Arial" pitchFamily="34" charset="0"/>
                <a:cs typeface="Arial" pitchFamily="34" charset="0"/>
              </a:rPr>
              <a:t>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7"/>
          <p:cNvSpPr>
            <a:spLocks noChangeArrowheads="1"/>
          </p:cNvSpPr>
          <p:nvPr/>
        </p:nvSpPr>
        <p:spPr bwMode="auto">
          <a:xfrm>
            <a:off x="457200" y="1417320"/>
            <a:ext cx="8229600" cy="5135880"/>
          </a:xfrm>
          <a:prstGeom prst="rect">
            <a:avLst/>
          </a:prstGeom>
          <a:solidFill>
            <a:srgbClr val="CCFFFF"/>
          </a:solidFill>
          <a:ln w="9525">
            <a:noFill/>
            <a:miter lim="800000"/>
            <a:headEnd/>
            <a:tailEnd/>
          </a:ln>
          <a:effectLst/>
        </p:spPr>
        <p:txBody>
          <a:bodyPr/>
          <a:lstStyle/>
          <a:p>
            <a:pPr>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Shape </a:t>
            </a:r>
            <a:r>
              <a:rPr lang="en-US" sz="1800" b="0">
                <a:latin typeface="Arial" pitchFamily="34" charset="0"/>
                <a:cs typeface="Arial" pitchFamily="34" charset="0"/>
              </a:rPr>
              <a:t>   </a:t>
            </a:r>
            <a:r>
              <a:rPr lang="en-US" sz="1800" b="0">
                <a:solidFill>
                  <a:srgbClr val="C00000"/>
                </a:solidFill>
                <a:latin typeface="Arial" pitchFamily="34" charset="0"/>
                <a:cs typeface="Arial" pitchFamily="34" charset="0"/>
              </a:rPr>
              <a:t>//Lớp trừu tượng</a:t>
            </a:r>
          </a:p>
          <a:p>
            <a:pPr>
              <a:lnSpc>
                <a:spcPct val="90000"/>
              </a:lnSpc>
              <a:buClr>
                <a:schemeClr val="bg2"/>
              </a:buClr>
              <a:buFont typeface="Wingdings" pitchFamily="2" charset="2"/>
              <a:buNone/>
            </a:pP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FF0000"/>
                </a:solidFill>
                <a:latin typeface="Arial" pitchFamily="34" charset="0"/>
                <a:cs typeface="Arial" pitchFamily="34" charset="0"/>
              </a:rPr>
              <a:t>virtual</a:t>
            </a:r>
            <a:r>
              <a:rPr lang="en-US" sz="1800" b="0">
                <a:solidFill>
                  <a:srgbClr val="0000FF"/>
                </a:solidFill>
                <a:latin typeface="Arial" pitchFamily="34" charset="0"/>
                <a:cs typeface="Arial" pitchFamily="34" charset="0"/>
              </a:rPr>
              <a:t> void</a:t>
            </a:r>
            <a:r>
              <a:rPr lang="en-US" sz="1800" b="0">
                <a:latin typeface="Arial" pitchFamily="34" charset="0"/>
                <a:cs typeface="Arial" pitchFamily="34" charset="0"/>
              </a:rPr>
              <a:t> draw() </a:t>
            </a:r>
            <a:r>
              <a:rPr lang="en-US" sz="1800" b="0">
                <a:solidFill>
                  <a:srgbClr val="FF0000"/>
                </a:solidFill>
                <a:latin typeface="Arial" pitchFamily="34" charset="0"/>
                <a:cs typeface="Arial" pitchFamily="34" charset="0"/>
              </a:rPr>
              <a:t>= 0; </a:t>
            </a:r>
            <a:r>
              <a:rPr lang="en-US" sz="1800" b="0">
                <a:solidFill>
                  <a:srgbClr val="C00000"/>
                </a:solidFill>
                <a:latin typeface="Arial" pitchFamily="34" charset="0"/>
                <a:cs typeface="Arial" pitchFamily="34" charset="0"/>
              </a:rPr>
              <a:t>//Hàm thuần ảo</a:t>
            </a:r>
          </a:p>
          <a:p>
            <a:pPr>
              <a:lnSpc>
                <a:spcPct val="90000"/>
              </a:lnSpc>
              <a:buClr>
                <a:schemeClr val="bg2"/>
              </a:buClr>
              <a:buFont typeface="Wingdings" pitchFamily="2" charset="2"/>
              <a:buNone/>
            </a:pPr>
            <a:r>
              <a:rPr lang="en-US" sz="1800" b="0">
                <a:latin typeface="Arial" pitchFamily="34" charset="0"/>
                <a:cs typeface="Arial" pitchFamily="34" charset="0"/>
              </a:rPr>
              <a:t>};</a:t>
            </a:r>
            <a:endParaRPr lang="en-US" sz="1800" b="0">
              <a:solidFill>
                <a:srgbClr val="0000FF"/>
              </a:solidFill>
              <a:latin typeface="Arial" pitchFamily="34" charset="0"/>
              <a:cs typeface="Arial" pitchFamily="34" charset="0"/>
            </a:endParaRP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Circle</a:t>
            </a:r>
            <a:r>
              <a:rPr lang="en-US" sz="1800" b="0">
                <a:latin typeface="Arial" pitchFamily="34" charset="0"/>
                <a:cs typeface="Arial" pitchFamily="34" charset="0"/>
              </a:rPr>
              <a:t> :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 </a:t>
            </a:r>
            <a:r>
              <a:rPr lang="en-US" sz="1800">
                <a:latin typeface="Arial" pitchFamily="34" charset="0"/>
                <a:cs typeface="Arial" pitchFamily="34" charset="0"/>
              </a:rPr>
              <a:t>Shape </a:t>
            </a:r>
            <a:r>
              <a:rPr lang="en-US" sz="1800" b="0">
                <a:latin typeface="Arial" pitchFamily="34" charset="0"/>
                <a:cs typeface="Arial" pitchFamily="34" charset="0"/>
              </a:rPr>
              <a:t>{ 	</a:t>
            </a:r>
            <a:br>
              <a:rPr lang="en-US" sz="1800" b="0">
                <a:solidFill>
                  <a:srgbClr val="339933"/>
                </a:solidFill>
                <a:latin typeface="Arial" pitchFamily="34" charset="0"/>
                <a:cs typeface="Arial" pitchFamily="34" charset="0"/>
              </a:rPr>
            </a:b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draw(){ </a:t>
            </a:r>
            <a:r>
              <a:rPr lang="en-US" sz="1800" b="0">
                <a:solidFill>
                  <a:srgbClr val="0000FF"/>
                </a:solidFill>
                <a:latin typeface="Arial" pitchFamily="34" charset="0"/>
                <a:cs typeface="Arial" pitchFamily="34" charset="0"/>
              </a:rPr>
              <a:t>cout</a:t>
            </a:r>
            <a:r>
              <a:rPr lang="en-US" sz="1800" b="0">
                <a:latin typeface="Arial" pitchFamily="34" charset="0"/>
                <a:cs typeface="Arial" pitchFamily="34" charset="0"/>
              </a:rPr>
              <a:t> &lt;&lt; “I am a circle” &lt;&lt; endl; }</a:t>
            </a:r>
          </a:p>
          <a:p>
            <a:pPr marL="342900" indent="-342900">
              <a:lnSpc>
                <a:spcPct val="90000"/>
              </a:lnSpc>
              <a:buClr>
                <a:schemeClr val="bg2"/>
              </a:buClr>
              <a:buFont typeface="Wingdings" pitchFamily="2" charset="2"/>
              <a:buNone/>
            </a:pPr>
            <a:r>
              <a:rPr lang="en-US" sz="1800" b="0">
                <a:latin typeface="Arial" pitchFamily="34" charset="0"/>
                <a:cs typeface="Arial" pitchFamily="34" charset="0"/>
              </a:rPr>
              <a:t>};</a:t>
            </a: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Triangle </a:t>
            </a: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 </a:t>
            </a:r>
            <a:r>
              <a:rPr lang="en-US" sz="1800">
                <a:latin typeface="Arial" pitchFamily="34" charset="0"/>
                <a:cs typeface="Arial" pitchFamily="34" charset="0"/>
              </a:rPr>
              <a:t>Shape</a:t>
            </a:r>
            <a:r>
              <a:rPr lang="en-US" sz="1800" b="0">
                <a:latin typeface="Arial" pitchFamily="34" charset="0"/>
                <a:cs typeface="Arial" pitchFamily="34" charset="0"/>
              </a:rPr>
              <a:t> {</a:t>
            </a:r>
            <a:br>
              <a:rPr lang="en-US" sz="1800" b="0">
                <a:latin typeface="Arial" pitchFamily="34" charset="0"/>
                <a:cs typeface="Arial" pitchFamily="34" charset="0"/>
              </a:rPr>
            </a:b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draw(){ </a:t>
            </a:r>
            <a:r>
              <a:rPr lang="en-US" sz="1800" b="0">
                <a:solidFill>
                  <a:srgbClr val="0000FF"/>
                </a:solidFill>
                <a:latin typeface="Arial" pitchFamily="34" charset="0"/>
                <a:cs typeface="Arial" pitchFamily="34" charset="0"/>
              </a:rPr>
              <a:t>cout</a:t>
            </a:r>
            <a:r>
              <a:rPr lang="en-US" sz="1800" b="0">
                <a:latin typeface="Arial" pitchFamily="34" charset="0"/>
                <a:cs typeface="Arial" pitchFamily="34" charset="0"/>
              </a:rPr>
              <a:t> &lt;&lt; “I am a triangle” &lt;&lt; endl; }</a:t>
            </a:r>
          </a:p>
          <a:p>
            <a:pPr marL="342900" indent="-342900">
              <a:lnSpc>
                <a:spcPct val="90000"/>
              </a:lnSpc>
              <a:buClr>
                <a:schemeClr val="bg2"/>
              </a:buClr>
              <a:buFont typeface="Wingdings" pitchFamily="2" charset="2"/>
              <a:buNone/>
            </a:pPr>
            <a:r>
              <a:rPr lang="en-US" sz="1800" b="0">
                <a:latin typeface="Arial" pitchFamily="34" charset="0"/>
                <a:cs typeface="Arial" pitchFamily="34" charset="0"/>
              </a:rPr>
              <a:t>};</a:t>
            </a: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main(){</a:t>
            </a:r>
          </a:p>
          <a:p>
            <a:pPr marL="342900">
              <a:lnSpc>
                <a:spcPct val="120000"/>
              </a:lnSpc>
              <a:buClr>
                <a:schemeClr val="bg2"/>
              </a:buClr>
              <a:buFont typeface="Wingdings" pitchFamily="2" charset="2"/>
              <a:buNone/>
            </a:pPr>
            <a:r>
              <a:rPr lang="en-US" sz="1800" b="0">
                <a:latin typeface="Arial" pitchFamily="34" charset="0"/>
                <a:cs typeface="Arial" pitchFamily="34" charset="0"/>
              </a:rPr>
              <a:t>Shape *s;     Triangle t;     Circle c;</a:t>
            </a:r>
          </a:p>
          <a:p>
            <a:pPr marL="342900">
              <a:lnSpc>
                <a:spcPct val="120000"/>
              </a:lnSpc>
              <a:buClr>
                <a:schemeClr val="bg2"/>
              </a:buClr>
              <a:buFont typeface="Wingdings" pitchFamily="2" charset="2"/>
              <a:buNone/>
            </a:pPr>
            <a:r>
              <a:rPr lang="en-US" sz="1800" b="0">
                <a:latin typeface="Arial" pitchFamily="34" charset="0"/>
                <a:cs typeface="Arial" pitchFamily="34" charset="0"/>
              </a:rPr>
              <a:t>s = &amp;t;   s-&gt;draw();</a:t>
            </a:r>
          </a:p>
          <a:p>
            <a:pPr marL="342900">
              <a:lnSpc>
                <a:spcPct val="120000"/>
              </a:lnSpc>
              <a:buClr>
                <a:schemeClr val="bg2"/>
              </a:buClr>
              <a:buFont typeface="Wingdings" pitchFamily="2" charset="2"/>
              <a:buNone/>
            </a:pPr>
            <a:r>
              <a:rPr lang="en-US" sz="1800" b="0">
                <a:latin typeface="Arial" pitchFamily="34" charset="0"/>
                <a:cs typeface="Arial" pitchFamily="34" charset="0"/>
              </a:rPr>
              <a:t>s = &amp;c;  s-&gt;draw();</a:t>
            </a:r>
          </a:p>
          <a:p>
            <a:pPr marL="342900">
              <a:lnSpc>
                <a:spcPct val="120000"/>
              </a:lnSpc>
              <a:buClr>
                <a:schemeClr val="bg2"/>
              </a:buClr>
              <a:buFont typeface="Wingdings" pitchFamily="2" charset="2"/>
              <a:buNone/>
            </a:pPr>
            <a:r>
              <a:rPr lang="en-US" sz="1800" b="0">
                <a:latin typeface="Arial" pitchFamily="34" charset="0"/>
                <a:cs typeface="Arial" pitchFamily="34" charset="0"/>
              </a:rPr>
              <a:t>system“(</a:t>
            </a:r>
            <a:r>
              <a:rPr lang="en-US" sz="1800" b="0">
                <a:solidFill>
                  <a:srgbClr val="C00000"/>
                </a:solidFill>
                <a:latin typeface="Arial" pitchFamily="34" charset="0"/>
                <a:cs typeface="Arial" pitchFamily="34" charset="0"/>
              </a:rPr>
              <a:t>“pause”</a:t>
            </a:r>
            <a:r>
              <a:rPr lang="en-US" sz="1800" b="0">
                <a:latin typeface="Arial" pitchFamily="34" charset="0"/>
                <a:cs typeface="Arial" pitchFamily="34" charset="0"/>
              </a:rPr>
              <a:t>);</a:t>
            </a:r>
          </a:p>
          <a:p>
            <a:pPr marL="342900" indent="-342900">
              <a:lnSpc>
                <a:spcPct val="120000"/>
              </a:lnSpc>
              <a:buClr>
                <a:schemeClr val="bg2"/>
              </a:buClr>
              <a:buFont typeface="Wingdings" pitchFamily="2" charset="2"/>
              <a:buNone/>
            </a:pPr>
            <a:r>
              <a:rPr lang="en-US" sz="1800" b="0">
                <a:latin typeface="Arial" pitchFamily="34" charset="0"/>
                <a:cs typeface="Arial" pitchFamily="34" charset="0"/>
              </a:rPr>
              <a:t>}</a:t>
            </a:r>
          </a:p>
        </p:txBody>
      </p:sp>
      <p:sp>
        <p:nvSpPr>
          <p:cNvPr id="9" name="Rectangle 8"/>
          <p:cNvSpPr>
            <a:spLocks noChangeArrowheads="1"/>
          </p:cNvSpPr>
          <p:nvPr/>
        </p:nvSpPr>
        <p:spPr bwMode="auto">
          <a:xfrm>
            <a:off x="9372600" y="3394710"/>
            <a:ext cx="2743200" cy="1642110"/>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a:latin typeface="Arial" pitchFamily="34" charset="0"/>
                <a:cs typeface="Arial" pitchFamily="34" charset="0"/>
              </a:rPr>
              <a:t>	</a:t>
            </a:r>
            <a:endParaRPr lang="en-US" sz="24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30367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a:t>
            </a:r>
          </a:p>
        </p:txBody>
      </p:sp>
      <p:sp>
        <p:nvSpPr>
          <p:cNvPr id="3" name="Content Placeholder 2"/>
          <p:cNvSpPr>
            <a:spLocks noGrp="1"/>
          </p:cNvSpPr>
          <p:nvPr>
            <p:ph idx="1"/>
          </p:nvPr>
        </p:nvSpPr>
        <p:spPr>
          <a:xfrm>
            <a:off x="228600" y="1628056"/>
            <a:ext cx="8382000" cy="4925144"/>
          </a:xfrm>
        </p:spPr>
        <p:txBody>
          <a:bodyPr>
            <a:noAutofit/>
          </a:bodyPr>
          <a:lstStyle/>
          <a:p>
            <a:pPr marL="457200" indent="-457200" algn="just">
              <a:lnSpc>
                <a:spcPct val="130000"/>
              </a:lnSpc>
              <a:spcBef>
                <a:spcPts val="300"/>
              </a:spcBef>
              <a:spcAft>
                <a:spcPts val="300"/>
              </a:spcAft>
              <a:buFont typeface="+mj-lt"/>
              <a:buAutoNum type="arabicParenR"/>
            </a:pPr>
            <a:r>
              <a:rPr lang="en-US" sz="2800" b="1">
                <a:solidFill>
                  <a:srgbClr val="000000"/>
                </a:solidFill>
                <a:latin typeface="Arial" pitchFamily="34" charset="0"/>
                <a:cs typeface="Arial" pitchFamily="34" charset="0"/>
              </a:rPr>
              <a:t>Tạo ra sự linh hoạt trong việc sử dụng tính thừa kế để nâng cấp, phát triển chương trình.</a:t>
            </a:r>
          </a:p>
          <a:p>
            <a:pPr marL="457200" indent="0" algn="just">
              <a:lnSpc>
                <a:spcPct val="130000"/>
              </a:lnSpc>
              <a:spcBef>
                <a:spcPts val="300"/>
              </a:spcBef>
              <a:spcAft>
                <a:spcPts val="300"/>
              </a:spcAft>
              <a:buNone/>
            </a:pPr>
            <a:r>
              <a:rPr lang="en-US" sz="2800">
                <a:latin typeface="Arial" pitchFamily="34" charset="0"/>
                <a:cs typeface="Arial" pitchFamily="34" charset="0"/>
              </a:rPr>
              <a:t>Khi thêm mới một lớp dẫn xuất, lớp này sẽ thừa kế </a:t>
            </a:r>
            <a:r>
              <a:rPr lang="en-US" sz="2800" b="1">
                <a:latin typeface="Arial" pitchFamily="34" charset="0"/>
                <a:cs typeface="Arial" pitchFamily="34" charset="0"/>
              </a:rPr>
              <a:t>các phương thức ảo </a:t>
            </a:r>
            <a:r>
              <a:rPr lang="en-US" sz="2800">
                <a:latin typeface="Arial" pitchFamily="34" charset="0"/>
                <a:cs typeface="Arial" pitchFamily="34" charset="0"/>
              </a:rPr>
              <a:t>của lớp cơ sở và cài đặt lại các phương thức này theo cách riêng của nó mà </a:t>
            </a:r>
            <a:r>
              <a:rPr lang="en-US" sz="2800" u="sng">
                <a:latin typeface="Arial" pitchFamily="34" charset="0"/>
                <a:cs typeface="Arial" pitchFamily="34" charset="0"/>
              </a:rPr>
              <a:t>không cần phải sửa đổi trên lớp cơ sở</a:t>
            </a:r>
            <a:r>
              <a:rPr lang="en-US" sz="2800">
                <a:latin typeface="Arial" pitchFamily="34" charset="0"/>
                <a:cs typeface="Arial" pitchFamily="34" charset="0"/>
              </a:rPr>
              <a:t> (đảm bảo tính đóng gói) và do đó không làm ảnh hưởng đến các lớp dẫn xuất khác. </a:t>
            </a:r>
            <a:endParaRPr lang="en-US" sz="28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922216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152400" y="1524000"/>
            <a:ext cx="8610600" cy="5029200"/>
          </a:xfrm>
        </p:spPr>
        <p:txBody>
          <a:bodyPr>
            <a:noAutofit/>
          </a:bodyPr>
          <a:lstStyle/>
          <a:p>
            <a:pPr marL="457200" indent="-400050" algn="just">
              <a:lnSpc>
                <a:spcPct val="130000"/>
              </a:lnSpc>
              <a:spcBef>
                <a:spcPts val="0"/>
              </a:spcBef>
              <a:buFont typeface="+mj-lt"/>
              <a:buAutoNum type="arabicParenR" startAt="2"/>
            </a:pPr>
            <a:r>
              <a:rPr lang="en-US" sz="2200" b="1">
                <a:solidFill>
                  <a:srgbClr val="000000"/>
                </a:solidFill>
                <a:latin typeface="Arial" pitchFamily="34" charset="0"/>
                <a:cs typeface="Arial" pitchFamily="34" charset="0"/>
              </a:rPr>
              <a:t>Tính đa hình cho phép giải quyết vấn đề trên các đối tượng khác nhau theo cùng một lược đồ chung.</a:t>
            </a:r>
          </a:p>
          <a:p>
            <a:pPr marL="457200" indent="0" algn="just">
              <a:lnSpc>
                <a:spcPct val="130000"/>
              </a:lnSpc>
              <a:spcBef>
                <a:spcPts val="0"/>
              </a:spcBef>
              <a:buNone/>
            </a:pPr>
            <a:r>
              <a:rPr lang="en-US" sz="2200" u="sng">
                <a:solidFill>
                  <a:srgbClr val="000000"/>
                </a:solidFill>
                <a:latin typeface="Arial" pitchFamily="34" charset="0"/>
                <a:cs typeface="Arial" pitchFamily="34" charset="0"/>
              </a:rPr>
              <a:t>CÁC BƯỚC ÁP DỤNG TÍNH ĐA HÌNH:</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A</a:t>
            </a:r>
            <a:r>
              <a:rPr lang="en-US" sz="2200">
                <a:solidFill>
                  <a:srgbClr val="000000"/>
                </a:solidFill>
                <a:latin typeface="Arial" pitchFamily="34" charset="0"/>
                <a:cs typeface="Arial" pitchFamily="34" charset="0"/>
              </a:rPr>
              <a:t> có chứa:</a:t>
            </a:r>
          </a:p>
          <a:p>
            <a:pPr marL="742950" indent="0" algn="just">
              <a:lnSpc>
                <a:spcPct val="130000"/>
              </a:lnSpc>
              <a:spcBef>
                <a:spcPts val="0"/>
              </a:spcBef>
              <a:buNone/>
            </a:pPr>
            <a:r>
              <a:rPr lang="en-US" sz="2200">
                <a:solidFill>
                  <a:srgbClr val="000000"/>
                </a:solidFill>
                <a:latin typeface="Arial" pitchFamily="34" charset="0"/>
                <a:cs typeface="Arial" pitchFamily="34" charset="0"/>
              </a:rPr>
              <a:t>+ Các thuộc tính chung nhất của các thực thể cần quản lý;</a:t>
            </a:r>
          </a:p>
          <a:p>
            <a:pPr marL="742950" indent="0" algn="just">
              <a:lnSpc>
                <a:spcPct val="130000"/>
              </a:lnSpc>
              <a:spcBef>
                <a:spcPts val="0"/>
              </a:spcBef>
              <a:buNone/>
            </a:pPr>
            <a:r>
              <a:rPr lang="en-US" sz="2200">
                <a:solidFill>
                  <a:srgbClr val="000000"/>
                </a:solidFill>
                <a:latin typeface="Arial" pitchFamily="34" charset="0"/>
                <a:cs typeface="Arial" pitchFamily="34" charset="0"/>
              </a:rPr>
              <a:t>+ Các phương thức ảo/thuần ảo để thực hiện các thao tác chung của các lớp dẫn xuất.</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A</a:t>
            </a:r>
            <a:r>
              <a:rPr lang="en-US" sz="2200">
                <a:solidFill>
                  <a:srgbClr val="000000"/>
                </a:solidFill>
                <a:latin typeface="Arial" pitchFamily="34" charset="0"/>
                <a:cs typeface="Arial" pitchFamily="34" charset="0"/>
              </a:rPr>
              <a:t> để mô tả các đối tượng cụ thể cần quản lý.</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B3: Cài đặt các phương thức ảo/thuần ảo</a:t>
            </a:r>
            <a:r>
              <a:rPr lang="en-US" sz="2200">
                <a:solidFill>
                  <a:srgbClr val="000000"/>
                </a:solidFill>
                <a:latin typeface="Arial" pitchFamily="34" charset="0"/>
                <a:cs typeface="Arial" pitchFamily="34" charset="0"/>
              </a:rPr>
              <a:t> trong B1 ở các lớp dẫn xuất (đã xây dựng trong B2).</a:t>
            </a:r>
          </a:p>
          <a:p>
            <a:pPr marL="457200" indent="0" algn="just">
              <a:lnSpc>
                <a:spcPct val="130000"/>
              </a:lnSpc>
              <a:spcBef>
                <a:spcPts val="0"/>
              </a:spcBef>
              <a:buNone/>
            </a:pPr>
            <a:endParaRPr lang="en-US" sz="2200">
              <a:solidFill>
                <a:srgbClr val="000000"/>
              </a:solidFill>
              <a:latin typeface="Arial" pitchFamily="34" charset="0"/>
              <a:cs typeface="Arial" pitchFamily="34" charset="0"/>
            </a:endParaRPr>
          </a:p>
          <a:p>
            <a:pPr marL="742950"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836323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228600" y="1600200"/>
            <a:ext cx="8610600" cy="4876800"/>
          </a:xfrm>
        </p:spPr>
        <p:txBody>
          <a:bodyPr>
            <a:noAutofit/>
          </a:bodyPr>
          <a:lstStyle/>
          <a:p>
            <a:pPr marL="57150" indent="0" algn="just">
              <a:lnSpc>
                <a:spcPct val="130000"/>
              </a:lnSpc>
              <a:spcBef>
                <a:spcPts val="300"/>
              </a:spcBef>
              <a:spcAft>
                <a:spcPts val="300"/>
              </a:spcAft>
              <a:buNone/>
            </a:pPr>
            <a:r>
              <a:rPr lang="en-US" sz="2200" u="sng">
                <a:solidFill>
                  <a:srgbClr val="000000"/>
                </a:solidFill>
                <a:latin typeface="Arial" pitchFamily="34" charset="0"/>
                <a:cs typeface="Arial" pitchFamily="34" charset="0"/>
              </a:rPr>
              <a:t>CÁC BƯỚC ÁP DỤNG TÍNH ĐA HÌNH (tt)</a:t>
            </a:r>
            <a:r>
              <a:rPr lang="en-US" sz="2200" b="1" u="sng">
                <a:solidFill>
                  <a:srgbClr val="000000"/>
                </a:solidFill>
                <a:latin typeface="Arial" pitchFamily="34" charset="0"/>
                <a:cs typeface="Arial" pitchFamily="34" charset="0"/>
              </a:rPr>
              <a:t>:</a:t>
            </a:r>
          </a:p>
          <a:p>
            <a:pPr marL="57150" indent="0" algn="just">
              <a:lnSpc>
                <a:spcPct val="130000"/>
              </a:lnSpc>
              <a:spcBef>
                <a:spcPts val="300"/>
              </a:spcBef>
              <a:spcAft>
                <a:spcPts val="300"/>
              </a:spcAft>
              <a:buNone/>
            </a:pPr>
            <a:r>
              <a:rPr lang="en-US" sz="2200" b="1">
                <a:solidFill>
                  <a:srgbClr val="000000"/>
                </a:solidFill>
                <a:latin typeface="Arial" pitchFamily="34" charset="0"/>
                <a:cs typeface="Arial" pitchFamily="34" charset="0"/>
              </a:rPr>
              <a:t>B4: Xây dựng lớp quản lý các đối tượng DS_A</a:t>
            </a:r>
            <a:r>
              <a:rPr lang="en-US" sz="2200">
                <a:solidFill>
                  <a:srgbClr val="000000"/>
                </a:solidFill>
                <a:latin typeface="Arial" pitchFamily="34" charset="0"/>
                <a:cs typeface="Arial" pitchFamily="34" charset="0"/>
              </a:rPr>
              <a:t> có chứa:</a:t>
            </a:r>
          </a:p>
          <a:p>
            <a:pPr marL="57150" indent="228600" algn="just">
              <a:lnSpc>
                <a:spcPct val="130000"/>
              </a:lnSpc>
              <a:spcBef>
                <a:spcPts val="300"/>
              </a:spcBef>
              <a:spcAft>
                <a:spcPts val="300"/>
              </a:spcAft>
              <a:buNone/>
            </a:pPr>
            <a:r>
              <a:rPr lang="en-US" sz="2200">
                <a:solidFill>
                  <a:srgbClr val="000000"/>
                </a:solidFill>
                <a:latin typeface="Arial" pitchFamily="34" charset="0"/>
                <a:cs typeface="Arial" pitchFamily="34" charset="0"/>
              </a:rPr>
              <a:t>+ Thuộc tính là </a:t>
            </a:r>
            <a:r>
              <a:rPr lang="en-US" sz="2200">
                <a:solidFill>
                  <a:srgbClr val="FF0000"/>
                </a:solidFill>
                <a:latin typeface="Arial" pitchFamily="34" charset="0"/>
                <a:cs typeface="Arial" pitchFamily="34" charset="0"/>
              </a:rPr>
              <a:t>1 dãy con trỏ kiểu lớp cơ sở </a:t>
            </a:r>
            <a:r>
              <a:rPr lang="en-US" sz="2200" b="1">
                <a:solidFill>
                  <a:srgbClr val="FF0000"/>
                </a:solidFill>
                <a:latin typeface="Arial" pitchFamily="34" charset="0"/>
                <a:cs typeface="Arial" pitchFamily="34" charset="0"/>
              </a:rPr>
              <a:t>A</a:t>
            </a:r>
            <a:r>
              <a:rPr lang="en-US" sz="2200" b="1">
                <a:solidFill>
                  <a:srgbClr val="000000"/>
                </a:solidFill>
                <a:latin typeface="Arial" pitchFamily="34" charset="0"/>
                <a:cs typeface="Arial" pitchFamily="34" charset="0"/>
              </a:rPr>
              <a:t>, </a:t>
            </a:r>
            <a:r>
              <a:rPr lang="en-US" sz="2200">
                <a:solidFill>
                  <a:srgbClr val="000000"/>
                </a:solidFill>
                <a:latin typeface="Arial" pitchFamily="34" charset="0"/>
                <a:cs typeface="Arial" pitchFamily="34" charset="0"/>
              </a:rPr>
              <a:t>khai báo:</a:t>
            </a:r>
          </a:p>
          <a:p>
            <a:pPr marL="57150" indent="1314450" algn="just">
              <a:lnSpc>
                <a:spcPct val="130000"/>
              </a:lnSpc>
              <a:spcBef>
                <a:spcPts val="300"/>
              </a:spcBef>
              <a:spcAft>
                <a:spcPts val="300"/>
              </a:spcAft>
              <a:buNone/>
            </a:pPr>
            <a:r>
              <a:rPr lang="en-US" sz="2200" b="1">
                <a:solidFill>
                  <a:srgbClr val="000000"/>
                </a:solidFill>
                <a:latin typeface="Arial" pitchFamily="34" charset="0"/>
                <a:cs typeface="Arial" pitchFamily="34" charset="0"/>
              </a:rPr>
              <a:t>A **h; </a:t>
            </a:r>
            <a:r>
              <a:rPr lang="en-US" sz="2200">
                <a:solidFill>
                  <a:srgbClr val="000000"/>
                </a:solidFill>
                <a:latin typeface="Arial" pitchFamily="34" charset="0"/>
                <a:cs typeface="Arial" pitchFamily="34" charset="0"/>
              </a:rPr>
              <a:t>hoặc</a:t>
            </a:r>
            <a:r>
              <a:rPr lang="en-US" sz="2200" b="1">
                <a:solidFill>
                  <a:srgbClr val="000000"/>
                </a:solidFill>
                <a:latin typeface="Arial" pitchFamily="34" charset="0"/>
                <a:cs typeface="Arial" pitchFamily="34" charset="0"/>
              </a:rPr>
              <a:t> A *h[n];</a:t>
            </a:r>
          </a:p>
          <a:p>
            <a:pPr marL="514350" indent="0" algn="just">
              <a:lnSpc>
                <a:spcPct val="130000"/>
              </a:lnSpc>
              <a:spcBef>
                <a:spcPts val="300"/>
              </a:spcBef>
              <a:spcAft>
                <a:spcPts val="300"/>
              </a:spcAft>
              <a:buNone/>
            </a:pPr>
            <a:r>
              <a:rPr lang="en-US" sz="2200">
                <a:solidFill>
                  <a:srgbClr val="000000"/>
                </a:solidFill>
                <a:latin typeface="Arial" pitchFamily="34" charset="0"/>
                <a:cs typeface="Arial" pitchFamily="34" charset="0"/>
              </a:rPr>
              <a:t>Các con trỏ này sẽ chứa địa chỉ đối tượng của các lớp dẫn xuất, tùy theo kiểu của đối tượng mà con trỏ đang trỏ tới để gọi phương thức của lớp dẫn xuất tương ứng.</a:t>
            </a:r>
          </a:p>
          <a:p>
            <a:pPr marL="57150" indent="228600" algn="just">
              <a:lnSpc>
                <a:spcPct val="130000"/>
              </a:lnSpc>
              <a:spcBef>
                <a:spcPts val="300"/>
              </a:spcBef>
              <a:spcAft>
                <a:spcPts val="300"/>
              </a:spcAft>
              <a:buNone/>
            </a:pPr>
            <a:r>
              <a:rPr lang="en-US" sz="2200">
                <a:solidFill>
                  <a:srgbClr val="000000"/>
                </a:solidFill>
                <a:latin typeface="Arial" pitchFamily="34" charset="0"/>
                <a:cs typeface="Arial" pitchFamily="34" charset="0"/>
              </a:rPr>
              <a:t>+ Các phương thức tương ứng với các yêu cầu của bài toán.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2177042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66700" y="1676400"/>
            <a:ext cx="8610600" cy="4925144"/>
          </a:xfrm>
        </p:spPr>
        <p:txBody>
          <a:bodyPr>
            <a:noAutofit/>
          </a:bodyPr>
          <a:lstStyle/>
          <a:p>
            <a:pPr marL="0" indent="0" algn="just">
              <a:lnSpc>
                <a:spcPct val="130000"/>
              </a:lnSpc>
              <a:spcBef>
                <a:spcPts val="300"/>
              </a:spcBef>
              <a:spcAft>
                <a:spcPts val="300"/>
              </a:spcAft>
              <a:buNone/>
            </a:pPr>
            <a:r>
              <a:rPr lang="en-US" sz="2600" b="1">
                <a:solidFill>
                  <a:srgbClr val="000000"/>
                </a:solidFill>
                <a:latin typeface="Arial" pitchFamily="34" charset="0"/>
                <a:cs typeface="Arial" pitchFamily="34" charset="0"/>
              </a:rPr>
              <a:t>Bài toán: </a:t>
            </a:r>
            <a:r>
              <a:rPr lang="en-US" sz="2600">
                <a:solidFill>
                  <a:srgbClr val="000000"/>
                </a:solidFill>
                <a:latin typeface="Arial" pitchFamily="34" charset="0"/>
                <a:cs typeface="Arial" pitchFamily="34" charset="0"/>
              </a:rPr>
              <a:t>Giả sử có 20 chuồng, mỗi chuồng có thể nuôi 1 con chó hoặc 1 con mèo.</a:t>
            </a:r>
          </a:p>
          <a:p>
            <a:pPr marL="0" indent="0" algn="just">
              <a:lnSpc>
                <a:spcPct val="130000"/>
              </a:lnSpc>
              <a:spcBef>
                <a:spcPts val="300"/>
              </a:spcBef>
              <a:spcAft>
                <a:spcPts val="300"/>
              </a:spcAft>
              <a:buNone/>
            </a:pPr>
            <a:r>
              <a:rPr lang="en-US" sz="2600">
                <a:solidFill>
                  <a:srgbClr val="000000"/>
                </a:solidFill>
                <a:latin typeface="Arial" pitchFamily="34" charset="0"/>
                <a:cs typeface="Arial" pitchFamily="34" charset="0"/>
              </a:rPr>
              <a:t>Xây dựng chương trình gồm các chức năng:</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Nhập một con vật mới mua vào chuồng rỗng đầu tiên.</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Xuất bán một con vật.</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Thống kê các con vật đang nuôi trong 20 chuồng.</a:t>
            </a:r>
          </a:p>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Cách giải: </a:t>
            </a:r>
            <a:r>
              <a:rPr lang="en-US" sz="2800">
                <a:solidFill>
                  <a:srgbClr val="000000"/>
                </a:solidFill>
                <a:latin typeface="Arial" pitchFamily="34" charset="0"/>
                <a:cs typeface="Arial" pitchFamily="34" charset="0"/>
              </a:rPr>
              <a:t>Áp dụng các bước trong 5.2) để giải bài toán trên.</a:t>
            </a:r>
          </a:p>
          <a:p>
            <a:pPr marL="0" indent="0" algn="just">
              <a:lnSpc>
                <a:spcPct val="130000"/>
              </a:lnSpc>
              <a:spcBef>
                <a:spcPts val="300"/>
              </a:spcBef>
              <a:spcAft>
                <a:spcPts val="300"/>
              </a:spcAft>
              <a:buNone/>
            </a:pPr>
            <a:endParaRPr lang="en-US" sz="260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18070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1. Phương thức tĩnh</a:t>
            </a:r>
          </a:p>
        </p:txBody>
      </p:sp>
      <p:sp>
        <p:nvSpPr>
          <p:cNvPr id="3" name="Content Placeholder 2"/>
          <p:cNvSpPr>
            <a:spLocks noGrp="1"/>
          </p:cNvSpPr>
          <p:nvPr>
            <p:ph idx="1"/>
          </p:nvPr>
        </p:nvSpPr>
        <p:spPr>
          <a:xfrm>
            <a:off x="457200" y="1676400"/>
            <a:ext cx="8153400" cy="4925144"/>
          </a:xfrm>
        </p:spPr>
        <p:txBody>
          <a:bodyPr>
            <a:normAutofit/>
          </a:bodyPr>
          <a:lstStyle/>
          <a:p>
            <a:pPr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 Qui tắc gọi phương thức tĩnh</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Sự hạn chế của phương thức tĩnh</a:t>
            </a:r>
          </a:p>
          <a:p>
            <a:pPr marL="0" indent="0" algn="just">
              <a:lnSpc>
                <a:spcPct val="130000"/>
              </a:lnSpc>
              <a:spcBef>
                <a:spcPts val="300"/>
              </a:spcBef>
              <a:spcAft>
                <a:spcPts val="300"/>
              </a:spcAft>
              <a:buNone/>
            </a:pPr>
            <a:endParaRPr lang="en-US"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929444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981200"/>
            <a:ext cx="5029200" cy="38100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CONVAT </a:t>
            </a:r>
            <a:r>
              <a:rPr lang="en-US" sz="2200">
                <a:solidFill>
                  <a:srgbClr val="000000"/>
                </a:solidFill>
                <a:latin typeface="Arial" pitchFamily="34" charset="0"/>
                <a:cs typeface="Arial" pitchFamily="34" charset="0"/>
              </a:rPr>
              <a:t> có chứa:</a:t>
            </a:r>
          </a:p>
          <a:p>
            <a:pPr marL="225425" indent="0" algn="just">
              <a:lnSpc>
                <a:spcPct val="130000"/>
              </a:lnSpc>
              <a:spcBef>
                <a:spcPts val="0"/>
              </a:spcBef>
              <a:buNone/>
            </a:pPr>
            <a:r>
              <a:rPr lang="en-US" sz="2200">
                <a:solidFill>
                  <a:srgbClr val="000000"/>
                </a:solidFill>
                <a:latin typeface="Arial" pitchFamily="34" charset="0"/>
                <a:cs typeface="Arial" pitchFamily="34" charset="0"/>
              </a:rPr>
              <a:t>+ Thuộc tính chung của các thực thể cần quản lý: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itchFamily="34" charset="0"/>
                <a:cs typeface="Arial" pitchFamily="34" charset="0"/>
              </a:rPr>
              <a:t>char</a:t>
            </a:r>
            <a:r>
              <a:rPr lang="en-US" sz="2200">
                <a:solidFill>
                  <a:srgbClr val="000000"/>
                </a:solidFill>
                <a:latin typeface="Arial" pitchFamily="34" charset="0"/>
                <a:cs typeface="Arial" pitchFamily="34" charset="0"/>
              </a:rPr>
              <a:t> * ten;</a:t>
            </a:r>
          </a:p>
          <a:p>
            <a:pPr marL="225425" indent="0" algn="just">
              <a:lnSpc>
                <a:spcPct val="130000"/>
              </a:lnSpc>
              <a:spcBef>
                <a:spcPts val="0"/>
              </a:spcBef>
              <a:buNone/>
            </a:pPr>
            <a:r>
              <a:rPr lang="en-US" sz="2200">
                <a:solidFill>
                  <a:srgbClr val="000000"/>
                </a:solidFill>
                <a:latin typeface="Arial" pitchFamily="34" charset="0"/>
                <a:cs typeface="Arial" pitchFamily="34" charset="0"/>
              </a:rPr>
              <a:t>+ Phương thức ảo thực hiện thao tác chung của các lớp dẫn xuất: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anose="020B0604020202020204" pitchFamily="34" charset="0"/>
                <a:cs typeface="Arial" panose="020B0604020202020204" pitchFamily="34" charset="0"/>
              </a:rPr>
              <a:t>virtual</a:t>
            </a:r>
            <a:r>
              <a:rPr lang="en-US" sz="2200">
                <a:solidFill>
                  <a:srgbClr val="000000"/>
                </a:solidFill>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void</a:t>
            </a:r>
            <a:r>
              <a:rPr lang="en-US" sz="2200">
                <a:solidFill>
                  <a:srgbClr val="000000"/>
                </a:solidFill>
                <a:latin typeface="Arial" pitchFamily="34" charset="0"/>
                <a:cs typeface="Arial" pitchFamily="34" charset="0"/>
              </a:rPr>
              <a:t> xungten()</a:t>
            </a:r>
          </a:p>
          <a:p>
            <a:pPr marL="225425"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562600" y="2057400"/>
            <a:ext cx="3276600" cy="38100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CONVAT</a:t>
            </a:r>
            <a:r>
              <a:rPr lang="en-US" b="0">
                <a:solidFill>
                  <a:srgbClr val="000000"/>
                </a:solidFill>
                <a:latin typeface="Arial" panose="020B0604020202020204" pitchFamily="34" charset="0"/>
                <a:cs typeface="Arial" panose="020B0604020202020204" pitchFamily="34" charset="0"/>
              </a:rPr>
              <a:t> {</a:t>
            </a:r>
          </a:p>
          <a:p>
            <a:r>
              <a:rPr lang="en-US" b="0">
                <a:solidFill>
                  <a:srgbClr val="0000FF"/>
                </a:solidFill>
                <a:latin typeface="Arial" panose="020B0604020202020204" pitchFamily="34" charset="0"/>
                <a:cs typeface="Arial" panose="020B0604020202020204" pitchFamily="34" charset="0"/>
              </a:rPr>
              <a:t>protected</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FF"/>
                </a:solidFill>
                <a:latin typeface="Arial" panose="020B0604020202020204" pitchFamily="34" charset="0"/>
                <a:cs typeface="Arial" panose="020B0604020202020204" pitchFamily="34" charset="0"/>
              </a:rPr>
              <a:t>	char</a:t>
            </a:r>
            <a:r>
              <a:rPr lang="en-US" b="0">
                <a:solidFill>
                  <a:srgbClr val="000000"/>
                </a:solidFill>
                <a:latin typeface="Arial" panose="020B0604020202020204" pitchFamily="34" charset="0"/>
                <a:cs typeface="Arial" panose="020B0604020202020204" pitchFamily="34" charset="0"/>
              </a:rPr>
              <a:t> *ten;</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00"/>
                </a:solidFill>
                <a:latin typeface="Arial" panose="020B0604020202020204" pitchFamily="34" charset="0"/>
                <a:cs typeface="Arial" panose="020B0604020202020204" pitchFamily="34" charset="0"/>
              </a:rPr>
              <a:t>	CONVAT() {</a:t>
            </a:r>
          </a:p>
          <a:p>
            <a:r>
              <a:rPr lang="en-US" b="0">
                <a:solidFill>
                  <a:srgbClr val="000000"/>
                </a:solidFill>
                <a:latin typeface="Arial" panose="020B0604020202020204" pitchFamily="34" charset="0"/>
                <a:cs typeface="Arial" panose="020B0604020202020204" pitchFamily="34" charset="0"/>
              </a:rPr>
              <a:t>	ten = </a:t>
            </a:r>
            <a:r>
              <a:rPr lang="en-US" b="0">
                <a:solidFill>
                  <a:srgbClr val="6F008A"/>
                </a:solidFill>
                <a:latin typeface="Arial" panose="020B0604020202020204" pitchFamily="34" charset="0"/>
                <a:cs typeface="Arial" panose="020B0604020202020204" pitchFamily="34" charset="0"/>
              </a:rPr>
              <a:t>NULL</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00"/>
                </a:solidFill>
                <a:latin typeface="Arial" panose="020B0604020202020204" pitchFamily="34" charset="0"/>
                <a:cs typeface="Arial" panose="020B0604020202020204" pitchFamily="34" charset="0"/>
              </a:rPr>
              <a:t>	}</a:t>
            </a:r>
          </a:p>
          <a:p>
            <a:pPr indent="463550"/>
            <a:r>
              <a:rPr lang="en-US" b="0">
                <a:solidFill>
                  <a:srgbClr val="000000"/>
                </a:solidFill>
                <a:latin typeface="Arial" panose="020B0604020202020204" pitchFamily="34" charset="0"/>
                <a:cs typeface="Arial" panose="020B0604020202020204" pitchFamily="34" charset="0"/>
              </a:rPr>
              <a:t>CONVAT(</a:t>
            </a:r>
            <a:r>
              <a:rPr lang="en-US" b="0">
                <a:solidFill>
                  <a:srgbClr val="0000FF"/>
                </a:solidFill>
                <a:latin typeface="Arial" panose="020B0604020202020204" pitchFamily="34" charset="0"/>
                <a:cs typeface="Arial" panose="020B0604020202020204" pitchFamily="34" charset="0"/>
              </a:rPr>
              <a:t>char</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t</a:t>
            </a:r>
            <a:r>
              <a:rPr lang="en-US" b="0">
                <a:solidFill>
                  <a:srgbClr val="000000"/>
                </a:solidFill>
                <a:latin typeface="Arial" panose="020B0604020202020204" pitchFamily="34" charset="0"/>
                <a:cs typeface="Arial" panose="020B0604020202020204" pitchFamily="34" charset="0"/>
              </a:rPr>
              <a:t>) {</a:t>
            </a:r>
          </a:p>
          <a:p>
            <a:r>
              <a:rPr lang="en-US" b="0">
                <a:solidFill>
                  <a:srgbClr val="808080"/>
                </a:solidFill>
                <a:latin typeface="Arial" panose="020B0604020202020204" pitchFamily="34" charset="0"/>
                <a:cs typeface="Arial" panose="020B0604020202020204" pitchFamily="34" charset="0"/>
              </a:rPr>
              <a:t>	ten</a:t>
            </a:r>
            <a:r>
              <a:rPr lang="en-US" b="0">
                <a:solidFill>
                  <a:srgbClr val="000000"/>
                </a:solidFill>
                <a:latin typeface="Arial" panose="020B0604020202020204" pitchFamily="34" charset="0"/>
                <a:cs typeface="Arial" panose="020B0604020202020204" pitchFamily="34" charset="0"/>
              </a:rPr>
              <a:t> = _strdup(</a:t>
            </a:r>
            <a:r>
              <a:rPr lang="en-US" b="0">
                <a:solidFill>
                  <a:srgbClr val="808080"/>
                </a:solidFill>
                <a:latin typeface="Arial" panose="020B0604020202020204" pitchFamily="34" charset="0"/>
                <a:cs typeface="Arial" panose="020B0604020202020204" pitchFamily="34" charset="0"/>
              </a:rPr>
              <a:t>t</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xungten();</a:t>
            </a:r>
          </a:p>
          <a:p>
            <a:r>
              <a:rPr lang="en-US"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2459897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752600"/>
            <a:ext cx="41148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CONVAT</a:t>
            </a:r>
            <a:r>
              <a:rPr lang="en-US" sz="2200">
                <a:solidFill>
                  <a:srgbClr val="000000"/>
                </a:solidFill>
                <a:latin typeface="Arial" pitchFamily="34" charset="0"/>
                <a:cs typeface="Arial" pitchFamily="34" charset="0"/>
              </a:rPr>
              <a:t> để mô tả các đối tượng cụ thể cần quản lý:</a:t>
            </a:r>
          </a:p>
          <a:p>
            <a:pPr marL="344488" indent="0">
              <a:lnSpc>
                <a:spcPct val="130000"/>
              </a:lnSpc>
              <a:spcBef>
                <a:spcPts val="0"/>
              </a:spcBef>
              <a:buNone/>
            </a:pPr>
            <a:r>
              <a:rPr lang="en-US" sz="2200">
                <a:solidFill>
                  <a:srgbClr val="0000FF"/>
                </a:solidFill>
                <a:latin typeface="Arial" panose="020B0604020202020204" pitchFamily="34" charset="0"/>
                <a:cs typeface="Arial" panose="020B0604020202020204" pitchFamily="34" charset="0"/>
              </a:rPr>
              <a:t>class</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MEO</a:t>
            </a:r>
            <a:r>
              <a:rPr lang="en-US" sz="2200">
                <a:solidFill>
                  <a:srgbClr val="000000"/>
                </a:solidFill>
                <a:latin typeface="Arial" panose="020B0604020202020204" pitchFamily="34" charset="0"/>
                <a:cs typeface="Arial" panose="020B0604020202020204" pitchFamily="34" charset="0"/>
              </a:rPr>
              <a:t> : </a:t>
            </a:r>
            <a:r>
              <a:rPr lang="en-US" sz="2200">
                <a:solidFill>
                  <a:srgbClr val="0000FF"/>
                </a:solidFill>
                <a:latin typeface="Arial" panose="020B0604020202020204" pitchFamily="34" charset="0"/>
                <a:cs typeface="Arial" panose="020B0604020202020204" pitchFamily="34" charset="0"/>
              </a:rPr>
              <a:t>public</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CONVAT </a:t>
            </a:r>
            <a:r>
              <a:rPr lang="en-US" sz="2200">
                <a:solidFill>
                  <a:srgbClr val="0000FF"/>
                </a:solidFill>
                <a:latin typeface="Arial" panose="020B0604020202020204" pitchFamily="34" charset="0"/>
                <a:cs typeface="Arial" panose="020B0604020202020204" pitchFamily="34" charset="0"/>
              </a:rPr>
              <a:t>class</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CHO</a:t>
            </a:r>
            <a:r>
              <a:rPr lang="en-US" sz="2200">
                <a:solidFill>
                  <a:srgbClr val="000000"/>
                </a:solidFill>
                <a:latin typeface="Arial" panose="020B0604020202020204" pitchFamily="34" charset="0"/>
                <a:cs typeface="Arial" panose="020B0604020202020204" pitchFamily="34" charset="0"/>
              </a:rPr>
              <a:t> : </a:t>
            </a:r>
            <a:r>
              <a:rPr lang="en-US" sz="2200">
                <a:solidFill>
                  <a:srgbClr val="0000FF"/>
                </a:solidFill>
                <a:latin typeface="Arial" panose="020B0604020202020204" pitchFamily="34" charset="0"/>
                <a:cs typeface="Arial" panose="020B0604020202020204" pitchFamily="34" charset="0"/>
              </a:rPr>
              <a:t>public</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CONVAT</a:t>
            </a:r>
          </a:p>
          <a:p>
            <a:pPr marL="0" indent="0" algn="just">
              <a:lnSpc>
                <a:spcPct val="130000"/>
              </a:lnSpc>
              <a:spcBef>
                <a:spcPts val="0"/>
              </a:spcBef>
              <a:buNone/>
            </a:pPr>
            <a:r>
              <a:rPr lang="en-US" sz="2200" b="1">
                <a:solidFill>
                  <a:srgbClr val="000000"/>
                </a:solidFill>
                <a:latin typeface="Arial" pitchFamily="34" charset="0"/>
                <a:cs typeface="Arial" pitchFamily="34" charset="0"/>
              </a:rPr>
              <a:t>B3: Cài đặt phương thức ảo</a:t>
            </a:r>
            <a:r>
              <a:rPr lang="en-US" sz="2200">
                <a:solidFill>
                  <a:srgbClr val="000000"/>
                </a:solidFill>
                <a:latin typeface="Arial" pitchFamily="34" charset="0"/>
                <a:cs typeface="Arial" pitchFamily="34" charset="0"/>
              </a:rPr>
              <a:t> trong B1 ở các lớp dẫn xuất.</a:t>
            </a: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752600"/>
            <a:ext cx="4648200" cy="44958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MEO</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MEO():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pPr indent="463550"/>
            <a:r>
              <a:rPr lang="nl-NL" sz="1800" b="0">
                <a:solidFill>
                  <a:srgbClr val="000000"/>
                </a:solidFill>
                <a:latin typeface="Arial" panose="020B0604020202020204" pitchFamily="34" charset="0"/>
                <a:cs typeface="Arial" panose="020B0604020202020204" pitchFamily="34" charset="0"/>
              </a:rPr>
              <a:t>MEO(</a:t>
            </a:r>
            <a:r>
              <a:rPr lang="nl-NL" sz="1800" b="0">
                <a:solidFill>
                  <a:srgbClr val="0000FF"/>
                </a:solidFill>
                <a:latin typeface="Arial" panose="020B0604020202020204" pitchFamily="34" charset="0"/>
                <a:cs typeface="Arial" panose="020B0604020202020204" pitchFamily="34" charset="0"/>
              </a:rPr>
              <a:t>char</a:t>
            </a:r>
            <a:r>
              <a:rPr lang="nl-NL" sz="1800" b="0">
                <a:solidFill>
                  <a:srgbClr val="000000"/>
                </a:solidFill>
                <a:latin typeface="Arial" panose="020B0604020202020204" pitchFamily="34" charset="0"/>
                <a:cs typeface="Arial" panose="020B0604020202020204" pitchFamily="34" charset="0"/>
              </a:rPr>
              <a:t> *</a:t>
            </a:r>
            <a:r>
              <a:rPr lang="nl-NL" sz="1800" b="0">
                <a:solidFill>
                  <a:srgbClr val="808080"/>
                </a:solidFill>
                <a:latin typeface="Arial" panose="020B0604020202020204" pitchFamily="34" charset="0"/>
                <a:cs typeface="Arial" panose="020B0604020202020204" pitchFamily="34" charset="0"/>
              </a:rPr>
              <a:t>ten</a:t>
            </a:r>
            <a:r>
              <a:rPr lang="nl-NL" sz="1800" b="0">
                <a:solidFill>
                  <a:srgbClr val="000000"/>
                </a:solidFill>
                <a:latin typeface="Arial" panose="020B0604020202020204" pitchFamily="34" charset="0"/>
                <a:cs typeface="Arial" panose="020B0604020202020204" pitchFamily="34" charset="0"/>
              </a:rPr>
              <a:t>): </a:t>
            </a:r>
            <a:r>
              <a:rPr lang="nl-NL" sz="1800" b="0">
                <a:solidFill>
                  <a:srgbClr val="2B91AF"/>
                </a:solidFill>
                <a:latin typeface="Arial" panose="020B0604020202020204" pitchFamily="34" charset="0"/>
                <a:cs typeface="Arial" panose="020B0604020202020204" pitchFamily="34" charset="0"/>
              </a:rPr>
              <a:t>CONVAT</a:t>
            </a:r>
            <a:r>
              <a:rPr lang="nl-NL" sz="1800" b="0">
                <a:solidFill>
                  <a:srgbClr val="000000"/>
                </a:solidFill>
                <a:latin typeface="Arial" panose="020B0604020202020204" pitchFamily="34" charset="0"/>
                <a:cs typeface="Arial" panose="020B0604020202020204" pitchFamily="34" charset="0"/>
              </a:rPr>
              <a:t>(</a:t>
            </a:r>
            <a:r>
              <a:rPr lang="nl-NL" sz="1800" b="0">
                <a:solidFill>
                  <a:srgbClr val="808080"/>
                </a:solidFill>
                <a:latin typeface="Arial" panose="020B0604020202020204" pitchFamily="34" charset="0"/>
                <a:cs typeface="Arial" panose="020B0604020202020204" pitchFamily="34" charset="0"/>
              </a:rPr>
              <a:t>ten</a:t>
            </a:r>
            <a:r>
              <a:rPr lang="nl-NL"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xungten() {</a:t>
            </a:r>
          </a:p>
          <a:p>
            <a:r>
              <a:rPr lang="fr-FR" sz="1800" b="0">
                <a:solidFill>
                  <a:srgbClr val="000000"/>
                </a:solidFill>
                <a:latin typeface="Arial" panose="020B0604020202020204" pitchFamily="34" charset="0"/>
                <a:cs typeface="Arial" panose="020B0604020202020204" pitchFamily="34" charset="0"/>
              </a:rPr>
              <a:t>	cout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a:t>
            </a:r>
            <a:r>
              <a:rPr lang="fr-FR" sz="1800" b="0">
                <a:solidFill>
                  <a:srgbClr val="A31515"/>
                </a:solidFill>
                <a:latin typeface="Arial" panose="020B0604020202020204" pitchFamily="34" charset="0"/>
                <a:cs typeface="Arial" panose="020B0604020202020204" pitchFamily="34" charset="0"/>
              </a:rPr>
              <a:t>"\nToi la chu meo "</a:t>
            </a:r>
            <a:r>
              <a:rPr lang="fr-FR" sz="1800" b="0">
                <a:solidFill>
                  <a:srgbClr val="000000"/>
                </a:solidFill>
                <a:latin typeface="Arial" panose="020B0604020202020204" pitchFamily="34" charset="0"/>
                <a:cs typeface="Arial" panose="020B0604020202020204" pitchFamily="34" charset="0"/>
              </a:rPr>
              <a: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ten;</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CHO</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CHO() :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 }</a:t>
            </a:r>
          </a:p>
          <a:p>
            <a:pPr indent="463550"/>
            <a:r>
              <a:rPr lang="en-US" sz="1800" b="0">
                <a:solidFill>
                  <a:srgbClr val="000000"/>
                </a:solidFill>
                <a:latin typeface="Arial" panose="020B0604020202020204" pitchFamily="34" charset="0"/>
                <a:cs typeface="Arial" panose="020B0604020202020204" pitchFamily="34" charset="0"/>
              </a:rPr>
              <a:t>CHO(</a:t>
            </a:r>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a:t>
            </a:r>
            <a:r>
              <a:rPr lang="en-US" sz="1800" b="0">
                <a:solidFill>
                  <a:srgbClr val="808080"/>
                </a:solidFill>
                <a:latin typeface="Arial" panose="020B0604020202020204" pitchFamily="34" charset="0"/>
                <a:cs typeface="Arial" panose="020B0604020202020204" pitchFamily="34" charset="0"/>
              </a:rPr>
              <a:t>ten</a:t>
            </a:r>
            <a:r>
              <a:rPr lang="en-US" sz="1800" b="0">
                <a:solidFill>
                  <a:srgbClr val="000000"/>
                </a:solidFill>
                <a:latin typeface="Arial" panose="020B0604020202020204" pitchFamily="34" charset="0"/>
                <a:cs typeface="Arial" panose="020B0604020202020204" pitchFamily="34" charset="0"/>
              </a:rPr>
              <a:t>) :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a:t>
            </a:r>
            <a:r>
              <a:rPr lang="en-US" sz="1800" b="0">
                <a:solidFill>
                  <a:srgbClr val="808080"/>
                </a:solidFill>
                <a:latin typeface="Arial" panose="020B0604020202020204" pitchFamily="34" charset="0"/>
                <a:cs typeface="Arial" panose="020B0604020202020204" pitchFamily="34" charset="0"/>
              </a:rPr>
              <a:t>ten</a:t>
            </a:r>
            <a:r>
              <a:rPr lang="en-US" sz="1800" b="0">
                <a:solidFill>
                  <a:srgbClr val="000000"/>
                </a:solidFill>
                <a:latin typeface="Arial" panose="020B0604020202020204" pitchFamily="34" charset="0"/>
                <a:cs typeface="Arial" panose="020B0604020202020204" pitchFamily="34" charset="0"/>
              </a:rPr>
              <a:t>) { }</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xungten() {</a:t>
            </a:r>
          </a:p>
          <a:p>
            <a:r>
              <a:rPr lang="fr-FR" sz="1800" b="0">
                <a:solidFill>
                  <a:srgbClr val="000000"/>
                </a:solidFill>
                <a:latin typeface="Arial" panose="020B0604020202020204" pitchFamily="34" charset="0"/>
                <a:cs typeface="Arial" panose="020B0604020202020204" pitchFamily="34" charset="0"/>
              </a:rPr>
              <a:t>	cout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a:t>
            </a:r>
            <a:r>
              <a:rPr lang="fr-FR" sz="1800" b="0">
                <a:solidFill>
                  <a:srgbClr val="A31515"/>
                </a:solidFill>
                <a:latin typeface="Arial" panose="020B0604020202020204" pitchFamily="34" charset="0"/>
                <a:cs typeface="Arial" panose="020B0604020202020204" pitchFamily="34" charset="0"/>
              </a:rPr>
              <a:t>"\nToi la chu cho "</a:t>
            </a:r>
            <a:r>
              <a:rPr lang="fr-FR" sz="1800" b="0">
                <a:solidFill>
                  <a:srgbClr val="000000"/>
                </a:solidFill>
                <a:latin typeface="Arial" panose="020B0604020202020204" pitchFamily="34" charset="0"/>
                <a:cs typeface="Arial" panose="020B0604020202020204" pitchFamily="34" charset="0"/>
              </a:rPr>
              <a: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ten;</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86627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828800"/>
            <a:ext cx="4114800" cy="4343400"/>
          </a:xfrm>
        </p:spPr>
        <p:txBody>
          <a:bodyPr>
            <a:noAutofit/>
          </a:bodyPr>
          <a:lstStyle/>
          <a:p>
            <a:pPr marL="57150" indent="0" algn="just">
              <a:lnSpc>
                <a:spcPct val="130000"/>
              </a:lnSpc>
              <a:spcBef>
                <a:spcPts val="300"/>
              </a:spcBef>
              <a:spcAft>
                <a:spcPts val="300"/>
              </a:spcAft>
              <a:buNone/>
            </a:pPr>
            <a:r>
              <a:rPr lang="en-US" sz="2000" b="1">
                <a:solidFill>
                  <a:srgbClr val="000000"/>
                </a:solidFill>
                <a:latin typeface="Arial" pitchFamily="34" charset="0"/>
                <a:cs typeface="Arial" pitchFamily="34" charset="0"/>
              </a:rPr>
              <a:t>B4: Xây dựng lớp quản lý các đối tượng DS_CONVAT </a:t>
            </a:r>
            <a:r>
              <a:rPr lang="en-US" sz="2000">
                <a:solidFill>
                  <a:srgbClr val="000000"/>
                </a:solidFill>
                <a:latin typeface="Arial" pitchFamily="34" charset="0"/>
                <a:cs typeface="Arial" pitchFamily="34" charset="0"/>
              </a:rPr>
              <a:t>có chứa:</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Thuộc tính là </a:t>
            </a:r>
            <a:r>
              <a:rPr lang="en-US" sz="2000">
                <a:solidFill>
                  <a:srgbClr val="FF0000"/>
                </a:solidFill>
                <a:latin typeface="Arial" pitchFamily="34" charset="0"/>
                <a:cs typeface="Arial" pitchFamily="34" charset="0"/>
              </a:rPr>
              <a:t>1 dãy con trỏ kiểu lớp cơ sở </a:t>
            </a:r>
            <a:r>
              <a:rPr lang="en-US" sz="2000" b="1">
                <a:solidFill>
                  <a:srgbClr val="FF0000"/>
                </a:solidFill>
                <a:latin typeface="Arial" pitchFamily="34" charset="0"/>
                <a:cs typeface="Arial" pitchFamily="34" charset="0"/>
              </a:rPr>
              <a:t>CONVAT</a:t>
            </a:r>
            <a:endParaRPr lang="en-US" sz="2000">
              <a:solidFill>
                <a:srgbClr val="000000"/>
              </a:solidFill>
              <a:latin typeface="Arial" pitchFamily="34" charset="0"/>
              <a:cs typeface="Arial" pitchFamily="34" charset="0"/>
            </a:endParaRPr>
          </a:p>
          <a:p>
            <a:pPr marL="57150" indent="228600" algn="just">
              <a:lnSpc>
                <a:spcPct val="130000"/>
              </a:lnSpc>
              <a:spcBef>
                <a:spcPts val="300"/>
              </a:spcBef>
              <a:spcAft>
                <a:spcPts val="300"/>
              </a:spcAft>
              <a:buNone/>
            </a:pPr>
            <a:r>
              <a:rPr lang="en-US" sz="2000" b="1">
                <a:solidFill>
                  <a:srgbClr val="000000"/>
                </a:solidFill>
                <a:latin typeface="Arial" pitchFamily="34" charset="0"/>
                <a:cs typeface="Arial" pitchFamily="34" charset="0"/>
              </a:rPr>
              <a:t>	CONVAT **h;</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Các phương thức tương ứng với các yêu cầu của bài toán: </a:t>
            </a:r>
          </a:p>
          <a:p>
            <a:pPr marL="0" indent="914400">
              <a:buNone/>
            </a:pPr>
            <a:r>
              <a:rPr lang="en-US" sz="2000" b="0">
                <a:solidFill>
                  <a:srgbClr val="0000FF"/>
                </a:solidFill>
                <a:latin typeface="Arial" panose="020B0604020202020204" pitchFamily="34" charset="0"/>
                <a:cs typeface="Arial" panose="020B0604020202020204" pitchFamily="34" charset="0"/>
              </a:rPr>
              <a:t>int</a:t>
            </a:r>
            <a:r>
              <a:rPr lang="en-US" sz="2000" b="0">
                <a:solidFill>
                  <a:srgbClr val="000000"/>
                </a:solidFill>
                <a:latin typeface="Arial" panose="020B0604020202020204" pitchFamily="34" charset="0"/>
                <a:cs typeface="Arial" panose="020B0604020202020204" pitchFamily="34" charset="0"/>
              </a:rPr>
              <a:t> nhap(</a:t>
            </a:r>
            <a:r>
              <a:rPr lang="en-US" sz="2000" b="0">
                <a:solidFill>
                  <a:srgbClr val="2B91AF"/>
                </a:solidFill>
                <a:latin typeface="Arial" panose="020B0604020202020204" pitchFamily="34" charset="0"/>
                <a:cs typeface="Arial" panose="020B0604020202020204" pitchFamily="34" charset="0"/>
              </a:rPr>
              <a:t>CONVAT</a:t>
            </a:r>
            <a:r>
              <a:rPr lang="en-US" sz="2000" b="0">
                <a:solidFill>
                  <a:srgbClr val="000000"/>
                </a:solidFill>
                <a:latin typeface="Arial" panose="020B0604020202020204" pitchFamily="34" charset="0"/>
                <a:cs typeface="Arial" panose="020B0604020202020204" pitchFamily="34" charset="0"/>
              </a:rPr>
              <a:t> *</a:t>
            </a:r>
            <a:r>
              <a:rPr lang="en-US" sz="2000" b="0">
                <a:solidFill>
                  <a:srgbClr val="808080"/>
                </a:solidFill>
                <a:latin typeface="Arial" panose="020B0604020202020204" pitchFamily="34" charset="0"/>
                <a:cs typeface="Arial" panose="020B0604020202020204" pitchFamily="34" charset="0"/>
              </a:rPr>
              <a:t>c</a:t>
            </a:r>
            <a:r>
              <a:rPr lang="en-US" sz="2000" b="0">
                <a:solidFill>
                  <a:srgbClr val="000000"/>
                </a:solidFill>
                <a:latin typeface="Arial" panose="020B0604020202020204" pitchFamily="34" charset="0"/>
                <a:cs typeface="Arial" panose="020B0604020202020204" pitchFamily="34" charset="0"/>
              </a:rPr>
              <a:t>);</a:t>
            </a:r>
          </a:p>
          <a:p>
            <a:pPr marL="0" indent="914400">
              <a:buNone/>
            </a:pPr>
            <a:r>
              <a:rPr lang="en-US" sz="2000" b="0">
                <a:solidFill>
                  <a:srgbClr val="2B91AF"/>
                </a:solidFill>
                <a:latin typeface="Arial" panose="020B0604020202020204" pitchFamily="34" charset="0"/>
                <a:cs typeface="Arial" panose="020B0604020202020204" pitchFamily="34" charset="0"/>
              </a:rPr>
              <a:t>CONVAT</a:t>
            </a:r>
            <a:r>
              <a:rPr lang="en-US" sz="2000" b="0">
                <a:solidFill>
                  <a:srgbClr val="000000"/>
                </a:solidFill>
                <a:latin typeface="Arial" panose="020B0604020202020204" pitchFamily="34" charset="0"/>
                <a:cs typeface="Arial" panose="020B0604020202020204" pitchFamily="34" charset="0"/>
              </a:rPr>
              <a:t>* xuat(</a:t>
            </a:r>
            <a:r>
              <a:rPr lang="en-US" sz="2000" b="0">
                <a:solidFill>
                  <a:srgbClr val="0000FF"/>
                </a:solidFill>
                <a:latin typeface="Arial" panose="020B0604020202020204" pitchFamily="34" charset="0"/>
                <a:cs typeface="Arial" panose="020B0604020202020204" pitchFamily="34" charset="0"/>
              </a:rPr>
              <a:t>int</a:t>
            </a:r>
            <a:r>
              <a:rPr lang="en-US" sz="2000" b="0">
                <a:solidFill>
                  <a:srgbClr val="000000"/>
                </a:solidFill>
                <a:latin typeface="Arial" panose="020B0604020202020204" pitchFamily="34" charset="0"/>
                <a:cs typeface="Arial" panose="020B0604020202020204" pitchFamily="34" charset="0"/>
              </a:rPr>
              <a:t> n);</a:t>
            </a:r>
          </a:p>
          <a:p>
            <a:pPr marL="0" indent="914400">
              <a:buNone/>
            </a:pP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thongke();</a:t>
            </a:r>
          </a:p>
          <a:p>
            <a:pPr marL="57150" indent="228600" algn="just">
              <a:lnSpc>
                <a:spcPct val="130000"/>
              </a:lnSpc>
              <a:spcBef>
                <a:spcPts val="300"/>
              </a:spcBef>
              <a:spcAft>
                <a:spcPts val="300"/>
              </a:spcAft>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600200"/>
            <a:ext cx="46482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DS_CONVAT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soconvat_hienco;</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soconvat_toida;</a:t>
            </a:r>
          </a:p>
          <a:p>
            <a:pPr indent="463550"/>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**ds;</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00"/>
                </a:solidFill>
                <a:latin typeface="Arial" panose="020B0604020202020204" pitchFamily="34" charset="0"/>
                <a:cs typeface="Arial" panose="020B0604020202020204" pitchFamily="34" charset="0"/>
              </a:rPr>
              <a:t>DS_CONVAT(</a:t>
            </a:r>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max) {</a:t>
            </a:r>
          </a:p>
          <a:p>
            <a:pPr marL="463550" indent="450850"/>
            <a:r>
              <a:rPr lang="en-US" sz="1800" b="0">
                <a:solidFill>
                  <a:srgbClr val="000000"/>
                </a:solidFill>
                <a:latin typeface="Arial" panose="020B0604020202020204" pitchFamily="34" charset="0"/>
                <a:cs typeface="Arial" panose="020B0604020202020204" pitchFamily="34" charset="0"/>
              </a:rPr>
              <a:t>soconvat_hienco = 0;</a:t>
            </a:r>
          </a:p>
          <a:p>
            <a:pPr marL="463550" indent="450850"/>
            <a:r>
              <a:rPr lang="en-US" sz="1800" b="0">
                <a:solidFill>
                  <a:srgbClr val="000000"/>
                </a:solidFill>
                <a:latin typeface="Arial" panose="020B0604020202020204" pitchFamily="34" charset="0"/>
                <a:cs typeface="Arial" panose="020B0604020202020204" pitchFamily="34" charset="0"/>
              </a:rPr>
              <a:t>soconvat_toida = max;</a:t>
            </a:r>
          </a:p>
          <a:p>
            <a:pPr marL="463550" indent="450850"/>
            <a:r>
              <a:rPr lang="en-US" sz="1800" b="0">
                <a:solidFill>
                  <a:srgbClr val="000000"/>
                </a:solidFill>
                <a:latin typeface="Arial" panose="020B0604020202020204" pitchFamily="34" charset="0"/>
                <a:cs typeface="Arial" panose="020B0604020202020204" pitchFamily="34" charset="0"/>
              </a:rPr>
              <a:t>ds = </a:t>
            </a:r>
            <a:r>
              <a:rPr lang="en-US" sz="1800" b="0">
                <a:solidFill>
                  <a:srgbClr val="0000FF"/>
                </a:solidFill>
                <a:latin typeface="Arial" panose="020B0604020202020204" pitchFamily="34" charset="0"/>
                <a:cs typeface="Arial" panose="020B0604020202020204" pitchFamily="34" charset="0"/>
              </a:rPr>
              <a:t>new</a:t>
            </a:r>
            <a:r>
              <a:rPr lang="en-US" sz="1800" b="0">
                <a:solidFill>
                  <a:srgbClr val="000000"/>
                </a:solidFill>
                <a:latin typeface="Arial" panose="020B0604020202020204" pitchFamily="34" charset="0"/>
                <a:cs typeface="Arial" panose="020B0604020202020204" pitchFamily="34" charset="0"/>
              </a:rPr>
              <a:t> CONVAT*[max];</a:t>
            </a:r>
          </a:p>
          <a:p>
            <a:pPr marL="463550" indent="450850"/>
            <a:r>
              <a:rPr lang="nn-NO" sz="1800" b="0">
                <a:solidFill>
                  <a:srgbClr val="0000FF"/>
                </a:solidFill>
                <a:latin typeface="Arial" panose="020B0604020202020204" pitchFamily="34" charset="0"/>
                <a:cs typeface="Arial" panose="020B0604020202020204" pitchFamily="34" charset="0"/>
              </a:rPr>
              <a:t>for</a:t>
            </a:r>
            <a:r>
              <a:rPr lang="nn-NO" sz="1800" b="0">
                <a:solidFill>
                  <a:srgbClr val="000000"/>
                </a:solidFill>
                <a:latin typeface="Arial" panose="020B0604020202020204" pitchFamily="34" charset="0"/>
                <a:cs typeface="Arial" panose="020B0604020202020204" pitchFamily="34" charset="0"/>
              </a:rPr>
              <a:t> (</a:t>
            </a:r>
            <a:r>
              <a:rPr lang="nn-NO" sz="1800" b="0">
                <a:solidFill>
                  <a:srgbClr val="0000FF"/>
                </a:solidFill>
                <a:latin typeface="Arial" panose="020B0604020202020204" pitchFamily="34" charset="0"/>
                <a:cs typeface="Arial" panose="020B0604020202020204" pitchFamily="34" charset="0"/>
              </a:rPr>
              <a:t>int</a:t>
            </a:r>
            <a:r>
              <a:rPr lang="nn-NO" sz="1800" b="0">
                <a:solidFill>
                  <a:srgbClr val="000000"/>
                </a:solidFill>
                <a:latin typeface="Arial" panose="020B0604020202020204" pitchFamily="34" charset="0"/>
                <a:cs typeface="Arial" panose="020B0604020202020204" pitchFamily="34" charset="0"/>
              </a:rPr>
              <a:t> i = 0; i &lt; max; ++i)</a:t>
            </a:r>
          </a:p>
          <a:p>
            <a:pPr marL="914400" indent="463550"/>
            <a:r>
              <a:rPr lang="en-US" sz="1800" b="0">
                <a:solidFill>
                  <a:srgbClr val="000000"/>
                </a:solidFill>
                <a:latin typeface="Arial" panose="020B0604020202020204" pitchFamily="34" charset="0"/>
                <a:cs typeface="Arial" panose="020B0604020202020204" pitchFamily="34" charset="0"/>
              </a:rPr>
              <a:t>ds[i] = NULL;</a:t>
            </a:r>
          </a:p>
          <a:p>
            <a:pPr marL="463550"/>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nhap(</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r>
              <a:rPr lang="en-US" sz="1800" b="0">
                <a:solidFill>
                  <a:srgbClr val="808080"/>
                </a:solidFill>
                <a:latin typeface="Arial" panose="020B0604020202020204" pitchFamily="34" charset="0"/>
                <a:cs typeface="Arial" panose="020B0604020202020204" pitchFamily="34" charset="0"/>
              </a:rPr>
              <a:t>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xuat(</a:t>
            </a:r>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n);</a:t>
            </a:r>
          </a:p>
          <a:p>
            <a:pPr marL="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thongke();</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2722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228600" y="1628056"/>
            <a:ext cx="8382000" cy="4925144"/>
          </a:xfrm>
        </p:spPr>
        <p:txBody>
          <a:bodyPr>
            <a:noAutofit/>
          </a:bodyPr>
          <a:lstStyle/>
          <a:p>
            <a:pPr marL="457200" indent="-457200" algn="just">
              <a:lnSpc>
                <a:spcPct val="130000"/>
              </a:lnSpc>
              <a:spcBef>
                <a:spcPts val="300"/>
              </a:spcBef>
              <a:spcAft>
                <a:spcPts val="300"/>
              </a:spcAft>
              <a:buFont typeface="+mj-lt"/>
              <a:buAutoNum type="arabicParenR" startAt="3"/>
            </a:pPr>
            <a:r>
              <a:rPr lang="en-US" sz="2400" b="1">
                <a:solidFill>
                  <a:srgbClr val="000000"/>
                </a:solidFill>
                <a:latin typeface="Arial" pitchFamily="34" charset="0"/>
                <a:cs typeface="Arial" pitchFamily="34" charset="0"/>
              </a:rPr>
              <a:t>Sử dụng tính đa hình để tổ chức thực hiện các thuật toán khác nhau trên cùng một bài toán</a:t>
            </a:r>
            <a:r>
              <a:rPr lang="en-US" sz="2400">
                <a:solidFill>
                  <a:srgbClr val="000000"/>
                </a:solidFill>
                <a:latin typeface="Arial" pitchFamily="34" charset="0"/>
                <a:cs typeface="Arial" pitchFamily="34" charset="0"/>
              </a:rPr>
              <a:t>, trong đó:</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Lớp cơ sở sẽ chứa dữ liệu của bài toán và 1 phương thức ảo.</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Mỗi lớp dẫn xuất sẽ cài đặt phương thức ảo của lớp cơ sở bằng một thuật toán cụ thể.</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Sử dụng một mảng con trỏ kiểu lớp cơ sở và gán cho mỗi phần tử mảng địa chỉ của một đối tượng thuộc lớp dẫn xuất. </a:t>
            </a:r>
          </a:p>
          <a:p>
            <a:pPr marL="457200" indent="-457200" algn="just">
              <a:lnSpc>
                <a:spcPct val="130000"/>
              </a:lnSpc>
              <a:spcBef>
                <a:spcPts val="300"/>
              </a:spcBef>
              <a:spcAft>
                <a:spcPts val="300"/>
              </a:spcAft>
              <a:buFont typeface="+mj-lt"/>
              <a:buAutoNum type="arabicParenR" startAt="3"/>
            </a:pPr>
            <a:endParaRPr lang="en-US" sz="24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689699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628056"/>
            <a:ext cx="8382000" cy="4925144"/>
          </a:xfrm>
        </p:spPr>
        <p:txBody>
          <a:bodyPr>
            <a:noAutofit/>
          </a:bodyPr>
          <a:lstStyle/>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Bài toán: </a:t>
            </a:r>
            <a:r>
              <a:rPr lang="en-US" sz="2800">
                <a:solidFill>
                  <a:srgbClr val="000000"/>
                </a:solidFill>
                <a:latin typeface="Arial" pitchFamily="34" charset="0"/>
                <a:cs typeface="Arial" pitchFamily="34" charset="0"/>
              </a:rPr>
              <a:t>Sắp xếp một dãy số nguyên theo thứ tự tăng dần bằng cách dùng các thuật toán Select_Sort, Quick_Sort và Heap_Sort.</a:t>
            </a:r>
          </a:p>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Cách giải: </a:t>
            </a:r>
            <a:r>
              <a:rPr lang="en-US" sz="2800">
                <a:solidFill>
                  <a:srgbClr val="000000"/>
                </a:solidFill>
                <a:latin typeface="Arial" pitchFamily="34" charset="0"/>
                <a:cs typeface="Arial" pitchFamily="34" charset="0"/>
              </a:rPr>
              <a:t>Áp dụng các bước trong 5.3) để giải bài toán trên.</a:t>
            </a:r>
          </a:p>
          <a:p>
            <a:pPr marL="0" indent="0" algn="just">
              <a:lnSpc>
                <a:spcPct val="130000"/>
              </a:lnSpc>
              <a:spcBef>
                <a:spcPts val="300"/>
              </a:spcBef>
              <a:spcAft>
                <a:spcPts val="300"/>
              </a:spcAft>
              <a:buNone/>
            </a:pPr>
            <a:endParaRPr lang="en-US" sz="280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787175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76200" y="1676400"/>
            <a:ext cx="4419600" cy="4876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SORT</a:t>
            </a:r>
            <a:r>
              <a:rPr lang="en-US" sz="2200">
                <a:solidFill>
                  <a:srgbClr val="000000"/>
                </a:solidFill>
                <a:latin typeface="Arial" pitchFamily="34" charset="0"/>
                <a:cs typeface="Arial" pitchFamily="34" charset="0"/>
              </a:rPr>
              <a:t> có chứa:</a:t>
            </a:r>
          </a:p>
          <a:p>
            <a:pPr marL="225425" indent="0" algn="just">
              <a:lnSpc>
                <a:spcPct val="130000"/>
              </a:lnSpc>
              <a:spcBef>
                <a:spcPts val="0"/>
              </a:spcBef>
              <a:buNone/>
            </a:pPr>
            <a:r>
              <a:rPr lang="en-US" sz="2200">
                <a:solidFill>
                  <a:srgbClr val="000000"/>
                </a:solidFill>
                <a:latin typeface="Arial" pitchFamily="34" charset="0"/>
                <a:cs typeface="Arial" pitchFamily="34" charset="0"/>
              </a:rPr>
              <a:t>+ Dữ liệu của bài toán: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itchFamily="34" charset="0"/>
                <a:cs typeface="Arial" pitchFamily="34" charset="0"/>
              </a:rPr>
              <a:t>int</a:t>
            </a:r>
            <a:r>
              <a:rPr lang="en-US" sz="2200">
                <a:solidFill>
                  <a:srgbClr val="000000"/>
                </a:solidFill>
                <a:latin typeface="Arial" pitchFamily="34" charset="0"/>
                <a:cs typeface="Arial" pitchFamily="34" charset="0"/>
              </a:rPr>
              <a:t> *a;</a:t>
            </a:r>
          </a:p>
          <a:p>
            <a:pPr marL="225425" indent="0" algn="just">
              <a:lnSpc>
                <a:spcPct val="130000"/>
              </a:lnSpc>
              <a:spcBef>
                <a:spcPts val="0"/>
              </a:spcBef>
              <a:buNone/>
            </a:pPr>
            <a:r>
              <a:rPr lang="en-US" sz="2200">
                <a:solidFill>
                  <a:srgbClr val="000000"/>
                </a:solidFill>
                <a:latin typeface="Arial" pitchFamily="34" charset="0"/>
                <a:cs typeface="Arial" pitchFamily="34" charset="0"/>
              </a:rPr>
              <a:t>+ Phương thức sắp xếp ảo: </a:t>
            </a:r>
          </a:p>
          <a:p>
            <a:pPr marL="225425" indent="0" algn="just">
              <a:lnSpc>
                <a:spcPct val="130000"/>
              </a:lnSpc>
              <a:spcBef>
                <a:spcPts val="0"/>
              </a:spcBef>
              <a:buNone/>
            </a:pPr>
            <a:r>
              <a:rPr lang="en-US" sz="2200">
                <a:solidFill>
                  <a:srgbClr val="0000FF"/>
                </a:solidFill>
                <a:latin typeface="Arial" panose="020B0604020202020204" pitchFamily="34" charset="0"/>
                <a:cs typeface="Arial" panose="020B0604020202020204" pitchFamily="34" charset="0"/>
              </a:rPr>
              <a:t>virtual</a:t>
            </a:r>
            <a:r>
              <a:rPr lang="en-US" sz="2200">
                <a:solidFill>
                  <a:srgbClr val="000000"/>
                </a:solidFill>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void</a:t>
            </a:r>
            <a:r>
              <a:rPr lang="en-US" sz="2200">
                <a:solidFill>
                  <a:srgbClr val="000000"/>
                </a:solidFill>
                <a:latin typeface="Arial" pitchFamily="34" charset="0"/>
                <a:cs typeface="Arial" pitchFamily="34" charset="0"/>
              </a:rPr>
              <a:t> sapxep(int *aa,</a:t>
            </a:r>
            <a:r>
              <a:rPr lang="en-US" sz="2200">
                <a:solidFill>
                  <a:srgbClr val="0000FF"/>
                </a:solidFill>
                <a:latin typeface="Arial" pitchFamily="34" charset="0"/>
                <a:cs typeface="Arial" pitchFamily="34" charset="0"/>
              </a:rPr>
              <a:t>int</a:t>
            </a:r>
            <a:r>
              <a:rPr lang="en-US" sz="2200">
                <a:solidFill>
                  <a:srgbClr val="000000"/>
                </a:solidFill>
                <a:latin typeface="Arial" pitchFamily="34" charset="0"/>
                <a:cs typeface="Arial" pitchFamily="34" charset="0"/>
              </a:rPr>
              <a:t> n);</a:t>
            </a:r>
          </a:p>
          <a:p>
            <a:pPr marL="225425"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531425" y="1733303"/>
            <a:ext cx="4572000" cy="3219697"/>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protected</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indent="463550"/>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hoanvi(</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&amp;i, </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&amp;j);</a:t>
            </a:r>
          </a:p>
          <a:p>
            <a:pPr indent="463550"/>
            <a:r>
              <a:rPr lang="en-US" b="0">
                <a:solidFill>
                  <a:srgbClr val="008000"/>
                </a:solidFill>
                <a:latin typeface="Arial" panose="020B0604020202020204" pitchFamily="34" charset="0"/>
                <a:cs typeface="Arial" panose="020B0604020202020204" pitchFamily="34" charset="0"/>
              </a:rPr>
              <a:t>//Sử dụng trong các lớp dẫn xuất</a:t>
            </a:r>
            <a:endParaRPr lang="en-US" b="0">
              <a:solidFill>
                <a:srgbClr val="000000"/>
              </a:solidFill>
              <a:latin typeface="Arial" panose="020B0604020202020204" pitchFamily="34" charset="0"/>
              <a:cs typeface="Arial" panose="020B0604020202020204" pitchFamily="34" charset="0"/>
            </a:endParaRP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pPr indent="463550"/>
            <a:r>
              <a:rPr lang="en-US" b="0">
                <a:solidFill>
                  <a:srgbClr val="000000"/>
                </a:solidFill>
                <a:latin typeface="Arial" panose="020B0604020202020204" pitchFamily="34" charset="0"/>
                <a:cs typeface="Arial" panose="020B0604020202020204" pitchFamily="34" charset="0"/>
              </a:rPr>
              <a:t>	a = aa;</a:t>
            </a:r>
          </a:p>
          <a:p>
            <a:pPr indent="463550"/>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2174267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752600"/>
            <a:ext cx="38862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a:t>
            </a:r>
            <a:r>
              <a:rPr lang="en-US" sz="2200">
                <a:solidFill>
                  <a:srgbClr val="000000"/>
                </a:solidFill>
                <a:latin typeface="Arial" pitchFamily="34" charset="0"/>
                <a:cs typeface="Arial" pitchFamily="34" charset="0"/>
              </a:rPr>
              <a:t>tương ứng với các thuật toán sắp xếp (thừa kế lớp SORT).</a:t>
            </a:r>
          </a:p>
          <a:p>
            <a:pPr marL="0" indent="0" algn="just">
              <a:lnSpc>
                <a:spcPct val="130000"/>
              </a:lnSpc>
              <a:spcBef>
                <a:spcPts val="0"/>
              </a:spcBef>
              <a:buNone/>
            </a:pPr>
            <a:r>
              <a:rPr lang="en-US" sz="2200" b="1">
                <a:solidFill>
                  <a:srgbClr val="000000"/>
                </a:solidFill>
                <a:latin typeface="Arial" pitchFamily="34" charset="0"/>
                <a:cs typeface="Arial" pitchFamily="34" charset="0"/>
              </a:rPr>
              <a:t>B3: Mỗi lớp dẫn xuất sẽ cài đặt phương thức ảo của lớp cơ sở </a:t>
            </a:r>
            <a:r>
              <a:rPr lang="en-US" sz="2200">
                <a:solidFill>
                  <a:srgbClr val="000000"/>
                </a:solidFill>
                <a:latin typeface="Arial" pitchFamily="34" charset="0"/>
                <a:cs typeface="Arial" pitchFamily="34" charset="0"/>
              </a:rPr>
              <a:t>bằng một thuật toán cụ thể.</a:t>
            </a:r>
          </a:p>
          <a:p>
            <a:pPr marL="0" indent="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828800"/>
            <a:ext cx="4648200" cy="38100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SELECT_SORT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QUICK_SORT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HEAP_SORT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5415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524000"/>
            <a:ext cx="4648200" cy="4648200"/>
          </a:xfrm>
        </p:spPr>
        <p:txBody>
          <a:bodyPr>
            <a:noAutofit/>
          </a:bodyPr>
          <a:lstStyle/>
          <a:p>
            <a:pPr marL="57150" indent="0" algn="just">
              <a:lnSpc>
                <a:spcPct val="130000"/>
              </a:lnSpc>
              <a:spcBef>
                <a:spcPts val="300"/>
              </a:spcBef>
              <a:spcAft>
                <a:spcPts val="300"/>
              </a:spcAft>
              <a:buNone/>
            </a:pPr>
            <a:r>
              <a:rPr lang="en-US" sz="2200" b="1">
                <a:solidFill>
                  <a:srgbClr val="000000"/>
                </a:solidFill>
                <a:latin typeface="Arial" pitchFamily="34" charset="0"/>
                <a:cs typeface="Arial" pitchFamily="34" charset="0"/>
              </a:rPr>
              <a:t>B4: </a:t>
            </a:r>
            <a:r>
              <a:rPr lang="en-US" sz="2200">
                <a:solidFill>
                  <a:srgbClr val="000000"/>
                </a:solidFill>
                <a:latin typeface="Arial" pitchFamily="34" charset="0"/>
                <a:cs typeface="Arial" pitchFamily="34" charset="0"/>
              </a:rPr>
              <a:t>Sử dụng một mảng con trỏ kiểu lớp cơ sở và gán cho mỗi phần tử mảng địa chỉ của một đối tượng thuộc lớp dẫn xuất. </a:t>
            </a:r>
          </a:p>
          <a:p>
            <a:pPr marL="57150" indent="0" algn="just">
              <a:lnSpc>
                <a:spcPct val="130000"/>
              </a:lnSpc>
              <a:spcBef>
                <a:spcPts val="300"/>
              </a:spcBef>
              <a:spcAft>
                <a:spcPts val="300"/>
              </a:spcAft>
              <a:buNone/>
            </a:pPr>
            <a:r>
              <a:rPr lang="en-US" sz="2200">
                <a:solidFill>
                  <a:srgbClr val="000000"/>
                </a:solidFill>
                <a:latin typeface="Arial" pitchFamily="34" charset="0"/>
                <a:cs typeface="Arial" pitchFamily="34" charset="0"/>
              </a:rPr>
              <a:t>Tùy thuộc vào kiểu của đối tượng mà con trỏ đang trỏ tới để gọi phương thức sapxep của lớp tương ứng.</a:t>
            </a:r>
          </a:p>
          <a:p>
            <a:pPr marL="57150" indent="0" algn="just">
              <a:lnSpc>
                <a:spcPct val="130000"/>
              </a:lnSpc>
              <a:spcBef>
                <a:spcPts val="300"/>
              </a:spcBef>
              <a:spcAft>
                <a:spcPts val="300"/>
              </a:spcAft>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105400" y="1524000"/>
            <a:ext cx="3810000" cy="44958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main(){</a:t>
            </a:r>
          </a:p>
          <a:p>
            <a:pPr indent="463550"/>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indent="463550"/>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pPr indent="463550"/>
            <a:r>
              <a:rPr lang="en-US" b="0">
                <a:solidFill>
                  <a:srgbClr val="000000"/>
                </a:solidFill>
                <a:latin typeface="Arial" panose="020B0604020202020204" pitchFamily="34" charset="0"/>
                <a:cs typeface="Arial" panose="020B0604020202020204" pitchFamily="34" charset="0"/>
              </a:rPr>
              <a:t>SORT *s[3];</a:t>
            </a:r>
          </a:p>
          <a:p>
            <a:pPr indent="463550"/>
            <a:r>
              <a:rPr lang="en-US" b="0">
                <a:solidFill>
                  <a:srgbClr val="000000"/>
                </a:solidFill>
                <a:latin typeface="Arial" panose="020B0604020202020204" pitchFamily="34" charset="0"/>
                <a:cs typeface="Arial" panose="020B0604020202020204" pitchFamily="34" charset="0"/>
              </a:rPr>
              <a:t>SELECT_SORT ss;</a:t>
            </a:r>
          </a:p>
          <a:p>
            <a:pPr indent="463550"/>
            <a:r>
              <a:rPr lang="en-US" b="0">
                <a:solidFill>
                  <a:srgbClr val="000000"/>
                </a:solidFill>
                <a:latin typeface="Arial" panose="020B0604020202020204" pitchFamily="34" charset="0"/>
                <a:cs typeface="Arial" panose="020B0604020202020204" pitchFamily="34" charset="0"/>
              </a:rPr>
              <a:t>QUICK_SORT qs;</a:t>
            </a:r>
          </a:p>
          <a:p>
            <a:pPr indent="463550"/>
            <a:r>
              <a:rPr lang="en-US" b="0">
                <a:solidFill>
                  <a:srgbClr val="000000"/>
                </a:solidFill>
                <a:latin typeface="Arial" panose="020B0604020202020204" pitchFamily="34" charset="0"/>
                <a:cs typeface="Arial" panose="020B0604020202020204" pitchFamily="34" charset="0"/>
              </a:rPr>
              <a:t>HEAP_SORT hs;</a:t>
            </a:r>
          </a:p>
          <a:p>
            <a:pPr indent="463550"/>
            <a:r>
              <a:rPr lang="en-US" b="0">
                <a:solidFill>
                  <a:srgbClr val="000000"/>
                </a:solidFill>
                <a:latin typeface="Arial" panose="020B0604020202020204" pitchFamily="34" charset="0"/>
                <a:cs typeface="Arial" panose="020B0604020202020204" pitchFamily="34" charset="0"/>
              </a:rPr>
              <a:t>s[0] = &amp;ss;</a:t>
            </a:r>
          </a:p>
          <a:p>
            <a:pPr indent="463550"/>
            <a:r>
              <a:rPr lang="en-US" b="0">
                <a:solidFill>
                  <a:srgbClr val="000000"/>
                </a:solidFill>
                <a:latin typeface="Arial" panose="020B0604020202020204" pitchFamily="34" charset="0"/>
                <a:cs typeface="Arial" panose="020B0604020202020204" pitchFamily="34" charset="0"/>
              </a:rPr>
              <a:t>s[1] = &amp;qs;</a:t>
            </a:r>
          </a:p>
          <a:p>
            <a:pPr indent="463550"/>
            <a:r>
              <a:rPr lang="en-US" b="0">
                <a:solidFill>
                  <a:srgbClr val="000000"/>
                </a:solidFill>
                <a:latin typeface="Arial" panose="020B0604020202020204" pitchFamily="34" charset="0"/>
                <a:cs typeface="Arial" panose="020B0604020202020204" pitchFamily="34" charset="0"/>
              </a:rPr>
              <a:t>s[3] = &amp;hs;</a:t>
            </a:r>
          </a:p>
          <a:p>
            <a:pPr indent="463550"/>
            <a:r>
              <a:rPr lang="nn-NO" b="0">
                <a:solidFill>
                  <a:srgbClr val="0000FF"/>
                </a:solidFill>
                <a:latin typeface="Arial" panose="020B0604020202020204" pitchFamily="34" charset="0"/>
                <a:cs typeface="Arial" panose="020B0604020202020204" pitchFamily="34" charset="0"/>
              </a:rPr>
              <a:t>for</a:t>
            </a:r>
            <a:r>
              <a:rPr lang="nn-NO" b="0">
                <a:solidFill>
                  <a:srgbClr val="000000"/>
                </a:solidFill>
                <a:latin typeface="Arial" panose="020B0604020202020204" pitchFamily="34" charset="0"/>
                <a:cs typeface="Arial" panose="020B0604020202020204" pitchFamily="34" charset="0"/>
              </a:rPr>
              <a:t> (</a:t>
            </a:r>
            <a:r>
              <a:rPr lang="nn-NO" b="0">
                <a:solidFill>
                  <a:srgbClr val="0000FF"/>
                </a:solidFill>
                <a:latin typeface="Arial" panose="020B0604020202020204" pitchFamily="34" charset="0"/>
                <a:cs typeface="Arial" panose="020B0604020202020204" pitchFamily="34" charset="0"/>
              </a:rPr>
              <a:t>int</a:t>
            </a:r>
            <a:r>
              <a:rPr lang="nn-NO" b="0">
                <a:solidFill>
                  <a:srgbClr val="000000"/>
                </a:solidFill>
                <a:latin typeface="Arial" panose="020B0604020202020204" pitchFamily="34" charset="0"/>
                <a:cs typeface="Arial" panose="020B0604020202020204" pitchFamily="34" charset="0"/>
              </a:rPr>
              <a:t> i = 0; i &lt; 3; ++i) {</a:t>
            </a:r>
          </a:p>
          <a:p>
            <a:pPr indent="463550"/>
            <a:r>
              <a:rPr lang="pt-BR" b="0">
                <a:solidFill>
                  <a:srgbClr val="000000"/>
                </a:solidFill>
                <a:latin typeface="Arial" panose="020B0604020202020204" pitchFamily="34" charset="0"/>
                <a:cs typeface="Arial" panose="020B0604020202020204" pitchFamily="34" charset="0"/>
              </a:rPr>
              <a:t>	s[i]-&gt;sapxep(a, n);</a:t>
            </a:r>
          </a:p>
          <a:p>
            <a:pPr indent="463550"/>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6954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a:t>
            </a:r>
          </a:p>
        </p:txBody>
      </p:sp>
      <p:sp>
        <p:nvSpPr>
          <p:cNvPr id="3" name="Content Placeholder 2"/>
          <p:cNvSpPr>
            <a:spLocks noGrp="1"/>
          </p:cNvSpPr>
          <p:nvPr>
            <p:ph idx="1"/>
          </p:nvPr>
        </p:nvSpPr>
        <p:spPr>
          <a:xfrm>
            <a:off x="255104" y="1447800"/>
            <a:ext cx="8610600" cy="5181600"/>
          </a:xfrm>
        </p:spPr>
        <p:txBody>
          <a:bodyPr>
            <a:noAutofit/>
          </a:bodyPr>
          <a:lstStyle/>
          <a:p>
            <a:pPr marL="0" indent="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Công ty ABC là công ty sản xuất kinh doanh thú nhồi bông. Công ty có nhiều nhân viên làm việc</a:t>
            </a:r>
            <a:r>
              <a:rPr lang="en-US" sz="2300">
                <a:solidFill>
                  <a:schemeClr val="tx1">
                    <a:lumMod val="95000"/>
                    <a:lumOff val="5000"/>
                  </a:schemeClr>
                </a:solidFill>
                <a:latin typeface="Arial" pitchFamily="34" charset="0"/>
                <a:cs typeface="Arial" pitchFamily="34" charset="0"/>
              </a:rPr>
              <a:t>, mỗi nhân viên thuộc một</a:t>
            </a:r>
            <a:r>
              <a:rPr lang="vi-VN" sz="2300">
                <a:solidFill>
                  <a:schemeClr val="tx1">
                    <a:lumMod val="95000"/>
                    <a:lumOff val="5000"/>
                  </a:schemeClr>
                </a:solidFill>
                <a:latin typeface="Arial" pitchFamily="34" charset="0"/>
                <a:cs typeface="Arial" pitchFamily="34" charset="0"/>
              </a:rPr>
              <a:t> trong </a:t>
            </a:r>
            <a:r>
              <a:rPr lang="vi-VN" sz="2300">
                <a:latin typeface="Arial" pitchFamily="34" charset="0"/>
                <a:cs typeface="Arial" pitchFamily="34" charset="0"/>
              </a:rPr>
              <a:t>ba bộ phận</a:t>
            </a:r>
            <a:r>
              <a:rPr lang="vi-VN" sz="2300">
                <a:solidFill>
                  <a:schemeClr val="tx1">
                    <a:lumMod val="95000"/>
                    <a:lumOff val="5000"/>
                  </a:schemeClr>
                </a:solidFill>
                <a:latin typeface="Arial" pitchFamily="34" charset="0"/>
                <a:cs typeface="Arial" pitchFamily="34" charset="0"/>
              </a:rPr>
              <a:t>: bộ phận </a:t>
            </a:r>
            <a:r>
              <a:rPr lang="en-US" sz="2300">
                <a:solidFill>
                  <a:schemeClr val="tx1">
                    <a:lumMod val="95000"/>
                    <a:lumOff val="5000"/>
                  </a:schemeClr>
                </a:solidFill>
                <a:latin typeface="Arial" pitchFamily="34" charset="0"/>
                <a:cs typeface="Arial" pitchFamily="34" charset="0"/>
              </a:rPr>
              <a:t>quản lý, </a:t>
            </a:r>
            <a:r>
              <a:rPr lang="vi-VN" sz="2300">
                <a:solidFill>
                  <a:schemeClr val="tx1">
                    <a:lumMod val="95000"/>
                    <a:lumOff val="5000"/>
                  </a:schemeClr>
                </a:solidFill>
                <a:latin typeface="Arial" pitchFamily="34" charset="0"/>
                <a:cs typeface="Arial" pitchFamily="34" charset="0"/>
              </a:rPr>
              <a:t>bộ phận</a:t>
            </a:r>
            <a:r>
              <a:rPr lang="en-US" sz="2300">
                <a:solidFill>
                  <a:schemeClr val="tx1">
                    <a:lumMod val="95000"/>
                    <a:lumOff val="5000"/>
                  </a:schemeClr>
                </a:solidFill>
                <a:latin typeface="Arial" pitchFamily="34" charset="0"/>
                <a:cs typeface="Arial" pitchFamily="34" charset="0"/>
              </a:rPr>
              <a:t> văn phòng</a:t>
            </a:r>
            <a:r>
              <a:rPr lang="vi-VN" sz="2300">
                <a:solidFill>
                  <a:schemeClr val="tx1">
                    <a:lumMod val="95000"/>
                    <a:lumOff val="5000"/>
                  </a:schemeClr>
                </a:solidFill>
                <a:latin typeface="Arial" pitchFamily="34" charset="0"/>
                <a:cs typeface="Arial" pitchFamily="34" charset="0"/>
              </a:rPr>
              <a:t>, bộ phận sản xuất. </a:t>
            </a:r>
            <a:r>
              <a:rPr lang="en-US" sz="2300">
                <a:solidFill>
                  <a:schemeClr val="tx1">
                    <a:lumMod val="95000"/>
                    <a:lumOff val="5000"/>
                  </a:schemeClr>
                </a:solidFill>
                <a:latin typeface="Arial" pitchFamily="34" charset="0"/>
                <a:cs typeface="Arial" pitchFamily="34" charset="0"/>
              </a:rPr>
              <a:t>Mỗi bộ phận có cách tính tiền lương khác nhau, cụ thể</a:t>
            </a:r>
            <a:r>
              <a:rPr lang="vi-VN" sz="2300">
                <a:solidFill>
                  <a:schemeClr val="tx1">
                    <a:lumMod val="95000"/>
                    <a:lumOff val="5000"/>
                  </a:schemeClr>
                </a:solidFill>
                <a:latin typeface="Arial" pitchFamily="34" charset="0"/>
                <a:cs typeface="Arial" pitchFamily="34" charset="0"/>
              </a:rPr>
              <a:t>:</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quản lý</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Lương Cơ Bản</a:t>
            </a:r>
            <a:r>
              <a:rPr lang="en-US" sz="2300">
                <a:solidFill>
                  <a:schemeClr val="tx1">
                    <a:lumMod val="95000"/>
                    <a:lumOff val="5000"/>
                  </a:schemeClr>
                </a:solidFill>
                <a:latin typeface="Arial" pitchFamily="34" charset="0"/>
                <a:cs typeface="Arial" pitchFamily="34" charset="0"/>
              </a:rPr>
              <a:t> (LCB) </a:t>
            </a:r>
            <a:r>
              <a:rPr lang="vi-VN" sz="2300">
                <a:solidFill>
                  <a:schemeClr val="tx1">
                    <a:lumMod val="95000"/>
                    <a:lumOff val="5000"/>
                  </a:schemeClr>
                </a:solidFill>
                <a:latin typeface="Arial" pitchFamily="34" charset="0"/>
                <a:cs typeface="Arial" pitchFamily="34" charset="0"/>
              </a:rPr>
              <a:t>* Hệ số chức vụ + Thưởng</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văn phòng</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a:t>
            </a:r>
            <a:r>
              <a:rPr lang="en-US" sz="2300">
                <a:solidFill>
                  <a:schemeClr val="tx1">
                    <a:lumMod val="95000"/>
                    <a:lumOff val="5000"/>
                  </a:schemeClr>
                </a:solidFill>
                <a:latin typeface="Arial" pitchFamily="34" charset="0"/>
                <a:cs typeface="Arial" pitchFamily="34" charset="0"/>
              </a:rPr>
              <a:t>LCB</a:t>
            </a:r>
            <a:r>
              <a:rPr lang="vi-VN" sz="2300">
                <a:solidFill>
                  <a:schemeClr val="tx1">
                    <a:lumMod val="95000"/>
                    <a:lumOff val="5000"/>
                  </a:schemeClr>
                </a:solidFill>
                <a:latin typeface="Arial" pitchFamily="34" charset="0"/>
                <a:cs typeface="Arial" pitchFamily="34" charset="0"/>
              </a:rPr>
              <a:t> + Số ngày làm việc</a:t>
            </a:r>
            <a:r>
              <a:rPr lang="en-US" sz="2300">
                <a:solidFill>
                  <a:schemeClr val="tx1">
                    <a:lumMod val="95000"/>
                    <a:lumOff val="5000"/>
                  </a:schemeClr>
                </a:solidFill>
                <a:latin typeface="Arial" pitchFamily="34" charset="0"/>
                <a:cs typeface="Arial" pitchFamily="34" charset="0"/>
              </a:rPr>
              <a:t> </a:t>
            </a:r>
            <a:r>
              <a:rPr lang="vi-VN" sz="2300">
                <a:solidFill>
                  <a:schemeClr val="tx1">
                    <a:lumMod val="95000"/>
                    <a:lumOff val="5000"/>
                  </a:schemeClr>
                </a:solidFill>
                <a:latin typeface="Arial" pitchFamily="34" charset="0"/>
                <a:cs typeface="Arial" pitchFamily="34" charset="0"/>
              </a:rPr>
              <a:t>*</a:t>
            </a:r>
            <a:r>
              <a:rPr lang="en-US" sz="2300">
                <a:solidFill>
                  <a:schemeClr val="tx1">
                    <a:lumMod val="95000"/>
                    <a:lumOff val="5000"/>
                  </a:schemeClr>
                </a:solidFill>
                <a:latin typeface="Arial" pitchFamily="34" charset="0"/>
                <a:cs typeface="Arial" pitchFamily="34" charset="0"/>
              </a:rPr>
              <a:t> 2</a:t>
            </a:r>
            <a:r>
              <a:rPr lang="vi-VN" sz="2300">
                <a:solidFill>
                  <a:schemeClr val="tx1">
                    <a:lumMod val="95000"/>
                    <a:lumOff val="5000"/>
                  </a:schemeClr>
                </a:solidFill>
                <a:latin typeface="Arial" pitchFamily="34" charset="0"/>
                <a:cs typeface="Arial" pitchFamily="34" charset="0"/>
              </a:rPr>
              <a:t>00.000 + Trợ Cấp </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sản xuất</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a:t>
            </a:r>
            <a:r>
              <a:rPr lang="en-US" sz="2300">
                <a:solidFill>
                  <a:schemeClr val="tx1">
                    <a:lumMod val="95000"/>
                    <a:lumOff val="5000"/>
                  </a:schemeClr>
                </a:solidFill>
                <a:latin typeface="Arial" pitchFamily="34" charset="0"/>
                <a:cs typeface="Arial" pitchFamily="34" charset="0"/>
              </a:rPr>
              <a:t>LCB</a:t>
            </a:r>
            <a:r>
              <a:rPr lang="vi-VN" sz="2300">
                <a:solidFill>
                  <a:schemeClr val="tx1">
                    <a:lumMod val="95000"/>
                    <a:lumOff val="5000"/>
                  </a:schemeClr>
                </a:solidFill>
                <a:latin typeface="Arial" pitchFamily="34" charset="0"/>
                <a:cs typeface="Arial" pitchFamily="34" charset="0"/>
              </a:rPr>
              <a:t> + Số Sản Phẩm * 2.000</a:t>
            </a:r>
            <a:endParaRPr lang="en-US" sz="23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en-US" sz="23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1029817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(tt)</a:t>
            </a:r>
          </a:p>
        </p:txBody>
      </p:sp>
      <p:sp>
        <p:nvSpPr>
          <p:cNvPr id="3" name="Content Placeholder 2"/>
          <p:cNvSpPr>
            <a:spLocks noGrp="1"/>
          </p:cNvSpPr>
          <p:nvPr>
            <p:ph idx="1"/>
          </p:nvPr>
        </p:nvSpPr>
        <p:spPr>
          <a:xfrm>
            <a:off x="381000" y="1628056"/>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C</a:t>
            </a:r>
            <a:r>
              <a:rPr lang="vi-VN" sz="2800">
                <a:latin typeface="Arial" pitchFamily="34" charset="0"/>
                <a:cs typeface="Arial" pitchFamily="34" charset="0"/>
              </a:rPr>
              <a:t>ông ty cần quản lý các thông tin về nhân viên của mình như: họ tên, ngày sinh và </a:t>
            </a:r>
            <a:r>
              <a:rPr lang="en-US" sz="2800">
                <a:latin typeface="Arial" pitchFamily="34" charset="0"/>
                <a:cs typeface="Arial" pitchFamily="34" charset="0"/>
              </a:rPr>
              <a:t>bộ phận mà nhân viên làm việc</a:t>
            </a:r>
            <a:r>
              <a:rPr lang="vi-VN" sz="2800">
                <a:latin typeface="Arial" pitchFamily="34" charset="0"/>
                <a:cs typeface="Arial" pitchFamily="34" charset="0"/>
              </a:rPr>
              <a:t> để tính lương cho từng nhân viên trong công ty.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22228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1.1 Qui tắc gọi phương thức tĩnh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676400"/>
            <a:ext cx="8610600" cy="47244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b="1">
                <a:latin typeface="Arial" pitchFamily="34" charset="0"/>
                <a:cs typeface="Arial" pitchFamily="34" charset="0"/>
              </a:rPr>
              <a:t>đối tượng của lớp nào thì phương thức của lớp đó sẽ được gọi</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b="1">
                <a:latin typeface="Arial" pitchFamily="34" charset="0"/>
                <a:cs typeface="Arial" pitchFamily="34" charset="0"/>
              </a:rPr>
              <a:t>con trỏ kiểu lớp nào thì phương thức của lớp đó sẽ được gọi </a:t>
            </a:r>
            <a:r>
              <a:rPr lang="en-US" sz="2600" u="sng">
                <a:latin typeface="Arial" pitchFamily="34" charset="0"/>
                <a:cs typeface="Arial" pitchFamily="34" charset="0"/>
              </a:rPr>
              <a:t>bất kể con trỏ chứa địa chỉ của đối tượng nào</a:t>
            </a:r>
            <a:r>
              <a:rPr lang="en-US" sz="2600">
                <a:latin typeface="Arial" pitchFamily="34" charset="0"/>
                <a:cs typeface="Arial" pitchFamily="34" charset="0"/>
              </a:rPr>
              <a:t> (xem Ví dụ 1,2,3).</a:t>
            </a:r>
            <a:endParaRPr lang="vi-VN" sz="2600">
              <a:latin typeface="Arial" pitchFamily="34" charset="0"/>
              <a:cs typeface="Arial" pitchFamily="34" charset="0"/>
            </a:endParaRPr>
          </a:p>
        </p:txBody>
      </p:sp>
    </p:spTree>
    <p:extLst>
      <p:ext uri="{BB962C8B-B14F-4D97-AF65-F5344CB8AC3E}">
        <p14:creationId xmlns:p14="http://schemas.microsoft.com/office/powerpoint/2010/main" val="970833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(tt)</a:t>
            </a:r>
          </a:p>
        </p:txBody>
      </p:sp>
      <p:sp>
        <p:nvSpPr>
          <p:cNvPr id="3" name="Content Placeholder 2"/>
          <p:cNvSpPr>
            <a:spLocks noGrp="1"/>
          </p:cNvSpPr>
          <p:nvPr>
            <p:ph idx="1"/>
          </p:nvPr>
        </p:nvSpPr>
        <p:spPr>
          <a:xfrm>
            <a:off x="304800" y="1600200"/>
            <a:ext cx="8534400" cy="4925144"/>
          </a:xfrm>
        </p:spPr>
        <p:txBody>
          <a:bodyPr>
            <a:normAutofit/>
          </a:bodyPr>
          <a:lstStyle/>
          <a:p>
            <a:pPr marL="0" indent="0" algn="just">
              <a:lnSpc>
                <a:spcPct val="130000"/>
              </a:lnSpc>
              <a:spcBef>
                <a:spcPts val="300"/>
              </a:spcBef>
              <a:spcAft>
                <a:spcPts val="300"/>
              </a:spcAft>
              <a:buNone/>
            </a:pPr>
            <a:r>
              <a:rPr lang="vi-VN" sz="2400" b="1">
                <a:latin typeface="Arial" pitchFamily="34" charset="0"/>
                <a:cs typeface="Arial" pitchFamily="34" charset="0"/>
              </a:rPr>
              <a:t>Yêu cầu: </a:t>
            </a:r>
            <a:r>
              <a:rPr lang="vi-VN" sz="2400">
                <a:latin typeface="Arial" pitchFamily="34" charset="0"/>
                <a:cs typeface="Arial" pitchFamily="34" charset="0"/>
              </a:rPr>
              <a:t>Thiết kế các lớp thích hợp để thực hiện các </a:t>
            </a:r>
            <a:r>
              <a:rPr lang="en-US" sz="2400">
                <a:latin typeface="Arial" pitchFamily="34" charset="0"/>
                <a:cs typeface="Arial" pitchFamily="34" charset="0"/>
              </a:rPr>
              <a:t>công việc</a:t>
            </a:r>
            <a:r>
              <a:rPr lang="vi-VN" sz="2400">
                <a:latin typeface="Arial" pitchFamily="34" charset="0"/>
                <a:cs typeface="Arial" pitchFamily="34" charset="0"/>
              </a:rPr>
              <a:t> sau:</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Nhập thông tin của các nhân viên để phục vụ cho việc tính lương.</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a:t>
            </a:r>
            <a:r>
              <a:rPr lang="vi-VN" sz="2400">
                <a:latin typeface="Arial" pitchFamily="34" charset="0"/>
                <a:cs typeface="Arial" pitchFamily="34" charset="0"/>
              </a:rPr>
              <a:t>ính lương cho từng nhân viên.</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Xuất thông tin của các nhân viên.</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Tính tổng lương của công ty.</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Tìm kiếm một nhân viên theo họ tên.</a:t>
            </a:r>
            <a:endParaRPr lang="en-US" sz="2400">
              <a:latin typeface="Arial" pitchFamily="34" charset="0"/>
              <a:cs typeface="Arial" pitchFamily="34" charset="0"/>
            </a:endParaRPr>
          </a:p>
          <a:p>
            <a:pPr marL="0" lvl="1" indent="0" algn="just">
              <a:lnSpc>
                <a:spcPct val="130000"/>
              </a:lnSpc>
              <a:spcBef>
                <a:spcPts val="300"/>
              </a:spcBef>
              <a:spcAft>
                <a:spcPts val="300"/>
              </a:spcAft>
              <a:buNone/>
            </a:pPr>
            <a:r>
              <a:rPr lang="en-US" sz="2400" b="1">
                <a:solidFill>
                  <a:srgbClr val="000000"/>
                </a:solidFill>
                <a:latin typeface="Arial" pitchFamily="34" charset="0"/>
                <a:cs typeface="Arial" pitchFamily="34" charset="0"/>
              </a:rPr>
              <a:t>Cách giải: </a:t>
            </a:r>
            <a:r>
              <a:rPr lang="en-US" sz="2400">
                <a:solidFill>
                  <a:srgbClr val="000000"/>
                </a:solidFill>
                <a:latin typeface="Arial" pitchFamily="34" charset="0"/>
                <a:cs typeface="Arial" pitchFamily="34" charset="0"/>
              </a:rPr>
              <a:t>Áp dụng các bước trong 5.2) để giải bài toán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2892499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600200"/>
            <a:ext cx="4800600" cy="5029200"/>
          </a:xfrm>
        </p:spPr>
        <p:txBody>
          <a:bodyPr>
            <a:noAutofit/>
          </a:bodyPr>
          <a:lstStyle/>
          <a:p>
            <a:pPr marL="0" indent="0" algn="just">
              <a:lnSpc>
                <a:spcPct val="130000"/>
              </a:lnSpc>
              <a:spcBef>
                <a:spcPts val="0"/>
              </a:spcBef>
              <a:buNone/>
            </a:pPr>
            <a:r>
              <a:rPr lang="en-US" sz="2000" b="1">
                <a:solidFill>
                  <a:srgbClr val="000000"/>
                </a:solidFill>
                <a:latin typeface="Arial" pitchFamily="34" charset="0"/>
                <a:cs typeface="Arial" pitchFamily="34" charset="0"/>
              </a:rPr>
              <a:t>B1: Xây dựng lớp cơ sở NHANVIEN </a:t>
            </a:r>
            <a:r>
              <a:rPr lang="en-US" sz="2000">
                <a:solidFill>
                  <a:srgbClr val="000000"/>
                </a:solidFill>
                <a:latin typeface="Arial" pitchFamily="34" charset="0"/>
                <a:cs typeface="Arial" pitchFamily="34" charset="0"/>
              </a:rPr>
              <a:t>có chứa:</a:t>
            </a:r>
          </a:p>
          <a:p>
            <a:pPr marL="225425" indent="0" algn="just">
              <a:lnSpc>
                <a:spcPct val="130000"/>
              </a:lnSpc>
              <a:spcBef>
                <a:spcPts val="0"/>
              </a:spcBef>
              <a:buNone/>
            </a:pPr>
            <a:r>
              <a:rPr lang="en-US" sz="2000">
                <a:solidFill>
                  <a:srgbClr val="000000"/>
                </a:solidFill>
                <a:latin typeface="Arial" pitchFamily="34" charset="0"/>
                <a:cs typeface="Arial" pitchFamily="34" charset="0"/>
              </a:rPr>
              <a:t>+ Thuộc tính chung của các thực thể cần quản lý: </a:t>
            </a:r>
          </a:p>
          <a:p>
            <a:pPr marL="0" indent="0">
              <a:buNone/>
            </a:pPr>
            <a:r>
              <a:rPr lang="en-US" sz="2000">
                <a:solidFill>
                  <a:srgbClr val="000000"/>
                </a:solidFill>
                <a:latin typeface="Arial" pitchFamily="34" charset="0"/>
                <a:cs typeface="Arial" pitchFamily="34" charset="0"/>
              </a:rPr>
              <a:t>	</a:t>
            </a: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hoten[50];</a:t>
            </a:r>
          </a:p>
          <a:p>
            <a:pPr marL="0" indent="914400">
              <a:buNone/>
            </a:pP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ngaysinh[20];</a:t>
            </a:r>
          </a:p>
          <a:p>
            <a:pPr marL="0" indent="914400">
              <a:buNone/>
            </a:pP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diachi[100];</a:t>
            </a:r>
          </a:p>
          <a:p>
            <a:pPr marL="225425" indent="0" algn="just">
              <a:lnSpc>
                <a:spcPct val="130000"/>
              </a:lnSpc>
              <a:spcBef>
                <a:spcPts val="0"/>
              </a:spcBef>
              <a:buNone/>
            </a:pPr>
            <a:r>
              <a:rPr lang="en-US" sz="2000">
                <a:solidFill>
                  <a:srgbClr val="000000"/>
                </a:solidFill>
                <a:latin typeface="Arial" pitchFamily="34" charset="0"/>
                <a:cs typeface="Arial" pitchFamily="34" charset="0"/>
              </a:rPr>
              <a:t>+ Phương thức thuần ảo thực hiện các thao tác chung của các lớp dẫn xuất: </a:t>
            </a:r>
          </a:p>
          <a:p>
            <a:pPr marL="0" indent="0">
              <a:buNone/>
            </a:pPr>
            <a:r>
              <a:rPr lang="en-US" sz="2000">
                <a:solidFill>
                  <a:srgbClr val="000000"/>
                </a:solidFill>
                <a:latin typeface="Arial" pitchFamily="34" charset="0"/>
                <a:cs typeface="Arial" pitchFamily="34" charset="0"/>
              </a:rPr>
              <a:t>	</a:t>
            </a: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Nhap() = 0;</a:t>
            </a:r>
          </a:p>
          <a:p>
            <a:pPr marL="0" indent="914400">
              <a:buNone/>
            </a:pP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Xuat() = 0;</a:t>
            </a:r>
          </a:p>
          <a:p>
            <a:pPr marL="0" indent="914400">
              <a:buNone/>
            </a:pP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double</a:t>
            </a:r>
            <a:r>
              <a:rPr lang="en-US" sz="2000" b="0">
                <a:solidFill>
                  <a:srgbClr val="000000"/>
                </a:solidFill>
                <a:latin typeface="Arial" panose="020B0604020202020204" pitchFamily="34" charset="0"/>
                <a:cs typeface="Arial" panose="020B0604020202020204" pitchFamily="34" charset="0"/>
              </a:rPr>
              <a:t> TinhLuong() = 0;</a:t>
            </a:r>
          </a:p>
          <a:p>
            <a:pPr marL="225425" indent="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334000" y="2209800"/>
            <a:ext cx="3581400" cy="38100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NHANVIEN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hoten[50];</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ngaysinh[20];</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diachi[100];</a:t>
            </a:r>
          </a:p>
          <a:p>
            <a:pPr indent="2857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luongcoban;</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2857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NhapThongTinCaNhan();</a:t>
            </a:r>
          </a:p>
          <a:p>
            <a:pPr marL="2857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XuatThongTinCaNhan();</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 = 0;</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 = 0;</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TinhLuong() = 0;</a:t>
            </a:r>
          </a:p>
          <a:p>
            <a:r>
              <a:rPr lang="en-US" sz="1800"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3746839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752600"/>
            <a:ext cx="41148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NHANVIEN</a:t>
            </a:r>
            <a:r>
              <a:rPr lang="en-US" sz="2200">
                <a:solidFill>
                  <a:srgbClr val="000000"/>
                </a:solidFill>
                <a:latin typeface="Arial" pitchFamily="34" charset="0"/>
                <a:cs typeface="Arial" pitchFamily="34" charset="0"/>
              </a:rPr>
              <a:t> để mô tả các đối tượng cụ thể cần quản lý.</a:t>
            </a:r>
          </a:p>
          <a:p>
            <a:pPr marL="0" indent="0" algn="just">
              <a:lnSpc>
                <a:spcPct val="130000"/>
              </a:lnSpc>
              <a:spcBef>
                <a:spcPts val="0"/>
              </a:spcBef>
              <a:buNone/>
            </a:pPr>
            <a:r>
              <a:rPr lang="en-US" sz="2200" b="1">
                <a:solidFill>
                  <a:srgbClr val="000000"/>
                </a:solidFill>
                <a:latin typeface="Arial" pitchFamily="34" charset="0"/>
                <a:cs typeface="Arial" pitchFamily="34" charset="0"/>
              </a:rPr>
              <a:t>B3: Cài đặt phương thức ảo</a:t>
            </a:r>
            <a:r>
              <a:rPr lang="en-US" sz="2200">
                <a:solidFill>
                  <a:srgbClr val="000000"/>
                </a:solidFill>
                <a:latin typeface="Arial" pitchFamily="34" charset="0"/>
                <a:cs typeface="Arial" pitchFamily="34" charset="0"/>
              </a:rPr>
              <a:t> trong B1 ở các lớp dẫn xuất.</a:t>
            </a: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905000"/>
            <a:ext cx="4648200" cy="4038600"/>
          </a:xfrm>
          <a:prstGeom prst="rect">
            <a:avLst/>
          </a:prstGeom>
          <a:solidFill>
            <a:srgbClr val="CCFFFF"/>
          </a:solidFill>
          <a:ln w="9525">
            <a:noFill/>
            <a:miter lim="800000"/>
            <a:headEnd/>
            <a:tailEnd/>
          </a:ln>
          <a:effectLst/>
        </p:spPr>
        <p:txBody>
          <a:bodyPr/>
          <a:lstStyle/>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NVVANPHONG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 {</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int</a:t>
            </a:r>
            <a:r>
              <a:rPr lang="en-US" sz="1500" b="0">
                <a:solidFill>
                  <a:srgbClr val="000000"/>
                </a:solidFill>
                <a:latin typeface="Consolas" panose="020B0609020204030204" pitchFamily="49" charset="0"/>
              </a:rPr>
              <a:t> songaylamviec;</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trocap;</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 </a:t>
            </a:r>
          </a:p>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NVSANXUAT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 {</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int</a:t>
            </a:r>
            <a:r>
              <a:rPr lang="en-US" sz="1500" b="0">
                <a:solidFill>
                  <a:srgbClr val="000000"/>
                </a:solidFill>
                <a:latin typeface="Consolas" panose="020B0609020204030204" pitchFamily="49" charset="0"/>
              </a:rPr>
              <a:t> sosanpham;</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8DBAD0EE-77F4-40C6-8FBE-BFEC8B9308D0}"/>
              </a:ext>
            </a:extLst>
          </p:cNvPr>
          <p:cNvSpPr>
            <a:spLocks noChangeArrowheads="1"/>
          </p:cNvSpPr>
          <p:nvPr/>
        </p:nvSpPr>
        <p:spPr bwMode="auto">
          <a:xfrm>
            <a:off x="228600" y="4419600"/>
            <a:ext cx="3886200" cy="2133600"/>
          </a:xfrm>
          <a:prstGeom prst="rect">
            <a:avLst/>
          </a:prstGeom>
          <a:solidFill>
            <a:srgbClr val="CCFFFF"/>
          </a:solidFill>
          <a:ln w="9525">
            <a:noFill/>
            <a:miter lim="800000"/>
            <a:headEnd/>
            <a:tailEnd/>
          </a:ln>
          <a:effectLst/>
        </p:spPr>
        <p:txBody>
          <a:bodyPr/>
          <a:lstStyle/>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NVQUANLY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float</a:t>
            </a:r>
            <a:r>
              <a:rPr lang="en-US" sz="1500" b="0">
                <a:solidFill>
                  <a:srgbClr val="000000"/>
                </a:solidFill>
                <a:latin typeface="Consolas" panose="020B0609020204030204" pitchFamily="49" charset="0"/>
              </a:rPr>
              <a:t> hesochucvu;</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thuong;</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03225"/>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03225"/>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03225"/>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a:t>
            </a:r>
          </a:p>
        </p:txBody>
      </p:sp>
    </p:spTree>
    <p:extLst>
      <p:ext uri="{BB962C8B-B14F-4D97-AF65-F5344CB8AC3E}">
        <p14:creationId xmlns:p14="http://schemas.microsoft.com/office/powerpoint/2010/main" val="1642354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981200"/>
            <a:ext cx="3581400" cy="3581400"/>
          </a:xfrm>
        </p:spPr>
        <p:txBody>
          <a:bodyPr>
            <a:noAutofit/>
          </a:bodyPr>
          <a:lstStyle/>
          <a:p>
            <a:pPr marL="57150" indent="0" algn="just">
              <a:lnSpc>
                <a:spcPct val="130000"/>
              </a:lnSpc>
              <a:spcBef>
                <a:spcPts val="300"/>
              </a:spcBef>
              <a:spcAft>
                <a:spcPts val="300"/>
              </a:spcAft>
              <a:buNone/>
            </a:pPr>
            <a:r>
              <a:rPr lang="en-US" sz="2000" b="1">
                <a:solidFill>
                  <a:srgbClr val="000000"/>
                </a:solidFill>
                <a:latin typeface="Arial" pitchFamily="34" charset="0"/>
                <a:cs typeface="Arial" pitchFamily="34" charset="0"/>
              </a:rPr>
              <a:t>B4: Xây dựng lớp quản lý các đối tượng DS_CONVAT </a:t>
            </a:r>
            <a:r>
              <a:rPr lang="en-US" sz="2000">
                <a:solidFill>
                  <a:srgbClr val="000000"/>
                </a:solidFill>
                <a:latin typeface="Arial" pitchFamily="34" charset="0"/>
                <a:cs typeface="Arial" pitchFamily="34" charset="0"/>
              </a:rPr>
              <a:t>có chứa:</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Thuộc tính là </a:t>
            </a:r>
            <a:r>
              <a:rPr lang="en-US" sz="2000">
                <a:solidFill>
                  <a:srgbClr val="FF0000"/>
                </a:solidFill>
                <a:latin typeface="Arial" pitchFamily="34" charset="0"/>
                <a:cs typeface="Arial" pitchFamily="34" charset="0"/>
              </a:rPr>
              <a:t>1 dãy con trỏ kiểu lớp cơ sở </a:t>
            </a:r>
            <a:r>
              <a:rPr lang="en-US" sz="2000" b="1">
                <a:solidFill>
                  <a:srgbClr val="FF0000"/>
                </a:solidFill>
                <a:latin typeface="Arial" pitchFamily="34" charset="0"/>
                <a:cs typeface="Arial" pitchFamily="34" charset="0"/>
              </a:rPr>
              <a:t>NHANVIEN</a:t>
            </a:r>
            <a:endParaRPr lang="en-US" sz="2000">
              <a:solidFill>
                <a:srgbClr val="000000"/>
              </a:solidFill>
              <a:latin typeface="Arial" pitchFamily="34" charset="0"/>
              <a:cs typeface="Arial" pitchFamily="34" charset="0"/>
            </a:endParaRPr>
          </a:p>
          <a:p>
            <a:pPr marL="285750" indent="0" algn="just">
              <a:buNone/>
            </a:pPr>
            <a:r>
              <a:rPr lang="en-US" sz="2000">
                <a:solidFill>
                  <a:srgbClr val="000000"/>
                </a:solidFill>
                <a:latin typeface="Arial" pitchFamily="34" charset="0"/>
                <a:cs typeface="Arial" pitchFamily="34" charset="0"/>
              </a:rPr>
              <a:t>+ Các phương thức tương ứng với các yêu cầu của bài toán.</a:t>
            </a: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038600" y="2133600"/>
            <a:ext cx="4800600" cy="31242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DS_NHANVIEN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NHANVIEN *ds[MAXNV];</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soluongNV;</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NhapDSNhanVien();</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XuatDSNhanVien();</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XuatBangLuong();</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TinhTongLuong();</a:t>
            </a:r>
          </a:p>
          <a:p>
            <a:pPr indent="463550"/>
            <a:r>
              <a:rPr lang="en-US" sz="1800" b="0">
                <a:solidFill>
                  <a:srgbClr val="000000"/>
                </a:solidFill>
                <a:latin typeface="Arial" panose="020B0604020202020204" pitchFamily="34" charset="0"/>
                <a:cs typeface="Arial" panose="020B0604020202020204" pitchFamily="34" charset="0"/>
              </a:rPr>
              <a:t>NHANVIEN * TimNhanVien(</a:t>
            </a:r>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*hoten);</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57448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3700" y="1568668"/>
            <a:ext cx="4648200" cy="4832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A</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A“;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B</a:t>
            </a:r>
            <a:r>
              <a:rPr lang="en-US" sz="2200" b="0">
                <a:solidFill>
                  <a:srgbClr val="000000"/>
                </a:solidFill>
              </a:rPr>
              <a:t> : </a:t>
            </a:r>
            <a:r>
              <a:rPr lang="en-US" sz="2200" b="0">
                <a:solidFill>
                  <a:srgbClr val="0000FF"/>
                </a:solidFill>
              </a:rPr>
              <a:t>public</a:t>
            </a:r>
            <a:r>
              <a:rPr lang="en-US" sz="2200" b="0">
                <a:solidFill>
                  <a:srgbClr val="000000"/>
                </a:solidFill>
              </a:rPr>
              <a:t> </a:t>
            </a:r>
            <a:r>
              <a:rPr lang="en-US" sz="2200">
                <a:solidFill>
                  <a:srgbClr val="000000"/>
                </a:solidFill>
              </a:rPr>
              <a:t>A</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B“;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C</a:t>
            </a:r>
            <a:r>
              <a:rPr lang="en-US" sz="2200" b="0">
                <a:solidFill>
                  <a:srgbClr val="000000"/>
                </a:solidFill>
              </a:rPr>
              <a:t> : </a:t>
            </a:r>
            <a:r>
              <a:rPr lang="en-US" sz="2200" b="0">
                <a:solidFill>
                  <a:srgbClr val="0000FF"/>
                </a:solidFill>
              </a:rPr>
              <a:t>public</a:t>
            </a:r>
            <a:r>
              <a:rPr lang="en-US" sz="2200" b="0">
                <a:solidFill>
                  <a:srgbClr val="000000"/>
                </a:solidFill>
              </a:rPr>
              <a:t> </a:t>
            </a:r>
            <a:r>
              <a:rPr lang="en-US" sz="2200">
                <a:solidFill>
                  <a:srgbClr val="000000"/>
                </a:solidFill>
              </a:rPr>
              <a:t>B</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C“;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lnSpc>
                <a:spcPct val="90000"/>
              </a:lnSpc>
              <a:spcBef>
                <a:spcPct val="20000"/>
              </a:spcBef>
              <a:buFont typeface="Wingdings" pitchFamily="2" charset="2"/>
              <a:buNone/>
            </a:pPr>
            <a:endParaRPr lang="en-US" sz="2200" b="0">
              <a:solidFill>
                <a:srgbClr val="000000"/>
              </a:solidFill>
            </a:endParaRPr>
          </a:p>
          <a:p>
            <a:pPr marL="342900" indent="-342900">
              <a:lnSpc>
                <a:spcPct val="90000"/>
              </a:lnSpc>
              <a:spcBef>
                <a:spcPct val="20000"/>
              </a:spcBef>
              <a:buFont typeface="Wingdings" pitchFamily="2" charset="2"/>
              <a:buNone/>
            </a:pPr>
            <a:endParaRPr lang="en-US" sz="22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924300" y="1568668"/>
            <a:ext cx="4114800" cy="4832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A</a:t>
            </a:r>
            <a:r>
              <a:rPr lang="en-US" sz="2200" b="0">
                <a:solidFill>
                  <a:srgbClr val="000000"/>
                </a:solidFill>
              </a:rPr>
              <a:t> *p, *q, *r;</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A</a:t>
            </a:r>
            <a:r>
              <a:rPr lang="en-US" sz="2200" b="0">
                <a:solidFill>
                  <a:srgbClr val="000000"/>
                </a:solidFill>
              </a:rPr>
              <a:t> a;</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B</a:t>
            </a:r>
            <a:r>
              <a:rPr lang="en-US" sz="2200" b="0">
                <a:solidFill>
                  <a:srgbClr val="000000"/>
                </a:solidFill>
              </a:rPr>
              <a:t> b;</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C</a:t>
            </a:r>
            <a:r>
              <a:rPr lang="en-US" sz="2200" b="0">
                <a:solidFill>
                  <a:srgbClr val="000000"/>
                </a:solidFill>
              </a:rPr>
              <a:t> c;</a:t>
            </a:r>
          </a:p>
          <a:p>
            <a:pPr marL="342900" indent="-342900">
              <a:spcBef>
                <a:spcPct val="20000"/>
              </a:spcBef>
              <a:buFont typeface="Wingdings" pitchFamily="2" charset="2"/>
              <a:buNone/>
            </a:pPr>
            <a:r>
              <a:rPr lang="en-US" sz="2200" b="0">
                <a:solidFill>
                  <a:srgbClr val="000000"/>
                </a:solidFill>
              </a:rPr>
              <a:t>	p = &amp;a;</a:t>
            </a:r>
          </a:p>
          <a:p>
            <a:pPr marL="342900" indent="-342900">
              <a:spcBef>
                <a:spcPct val="20000"/>
              </a:spcBef>
              <a:buFont typeface="Wingdings" pitchFamily="2" charset="2"/>
              <a:buNone/>
            </a:pPr>
            <a:r>
              <a:rPr lang="en-US" sz="2200" b="0">
                <a:solidFill>
                  <a:srgbClr val="000000"/>
                </a:solidFill>
              </a:rPr>
              <a:t>	q = &amp;b;</a:t>
            </a:r>
          </a:p>
          <a:p>
            <a:pPr marL="342900" indent="-342900">
              <a:spcBef>
                <a:spcPct val="20000"/>
              </a:spcBef>
              <a:buFont typeface="Wingdings" pitchFamily="2" charset="2"/>
              <a:buNone/>
            </a:pPr>
            <a:r>
              <a:rPr lang="en-US" sz="2200" b="0">
                <a:solidFill>
                  <a:srgbClr val="000000"/>
                </a:solidFill>
              </a:rPr>
              <a:t>	r = &amp;c;</a:t>
            </a:r>
          </a:p>
          <a:p>
            <a:pPr marL="342900" indent="-342900">
              <a:spcBef>
                <a:spcPct val="20000"/>
              </a:spcBef>
              <a:buFont typeface="Wingdings" pitchFamily="2" charset="2"/>
              <a:buNone/>
            </a:pPr>
            <a:r>
              <a:rPr lang="en-US" sz="2200" b="0">
                <a:solidFill>
                  <a:srgbClr val="000000"/>
                </a:solidFill>
              </a:rPr>
              <a:t>	p-&gt;Xuat(); </a:t>
            </a:r>
            <a:r>
              <a:rPr lang="en-US" sz="2200" b="0">
                <a:solidFill>
                  <a:srgbClr val="C00000"/>
                </a:solidFill>
              </a:rPr>
              <a:t>//Gọi tới A::Xuat()</a:t>
            </a:r>
          </a:p>
          <a:p>
            <a:pPr marL="342900" indent="-342900">
              <a:spcBef>
                <a:spcPct val="20000"/>
              </a:spcBef>
              <a:buFont typeface="Wingdings" pitchFamily="2" charset="2"/>
              <a:buNone/>
            </a:pPr>
            <a:r>
              <a:rPr lang="en-US" sz="2200" b="0">
                <a:solidFill>
                  <a:srgbClr val="000000"/>
                </a:solidFill>
              </a:rPr>
              <a:t>	q-&gt;Xuat(); </a:t>
            </a:r>
            <a:r>
              <a:rPr lang="en-US" sz="2200" b="0">
                <a:solidFill>
                  <a:srgbClr val="C00000"/>
                </a:solidFill>
              </a:rPr>
              <a:t>//Gọi tới A::Xuat()</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r-&gt;Xuat(); </a:t>
            </a:r>
            <a:r>
              <a:rPr lang="en-US" sz="2200" b="0">
                <a:solidFill>
                  <a:srgbClr val="C00000"/>
                </a:solidFill>
              </a:rPr>
              <a:t>//Gọi tới A::Xuat()</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a:t>
            </a:r>
          </a:p>
          <a:p>
            <a:pPr marL="342900" indent="-342900">
              <a:lnSpc>
                <a:spcPct val="90000"/>
              </a:lnSpc>
              <a:spcBef>
                <a:spcPct val="20000"/>
              </a:spcBef>
              <a:buFont typeface="Wingdings" pitchFamily="2" charset="2"/>
              <a:buNone/>
            </a:pPr>
            <a:endParaRPr lang="en-US" sz="2200" b="0">
              <a:solidFill>
                <a:srgbClr val="000000"/>
              </a:solidFill>
            </a:endParaRPr>
          </a:p>
          <a:p>
            <a:pPr marL="342900" indent="-342900">
              <a:lnSpc>
                <a:spcPct val="90000"/>
              </a:lnSpc>
              <a:spcBef>
                <a:spcPct val="20000"/>
              </a:spcBef>
              <a:buFont typeface="Wingdings" pitchFamily="2" charset="2"/>
              <a:buNone/>
            </a:pPr>
            <a:endParaRPr lang="en-US" sz="2200" b="0">
              <a:solidFill>
                <a:srgbClr val="000000"/>
              </a:solidFill>
            </a:endParaRPr>
          </a:p>
        </p:txBody>
      </p:sp>
    </p:spTree>
    <p:extLst>
      <p:ext uri="{BB962C8B-B14F-4D97-AF65-F5344CB8AC3E}">
        <p14:creationId xmlns:p14="http://schemas.microsoft.com/office/powerpoint/2010/main" val="380310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123700" y="1371600"/>
            <a:ext cx="41435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4196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100" b="0">
                <a:solidFill>
                  <a:srgbClr val="0000FF"/>
                </a:solidFill>
              </a:rPr>
              <a:t>void </a:t>
            </a:r>
            <a:r>
              <a:rPr lang="en-US" sz="2100" b="0"/>
              <a:t>HienThi(</a:t>
            </a:r>
            <a:r>
              <a:rPr lang="en-US" sz="2100"/>
              <a:t>A</a:t>
            </a:r>
            <a:r>
              <a:rPr lang="en-US" sz="2100" b="0"/>
              <a:t> *p) { </a:t>
            </a:r>
            <a:r>
              <a:rPr lang="en-US" sz="2100" b="0">
                <a:solidFill>
                  <a:srgbClr val="C00000"/>
                </a:solidFill>
              </a:rPr>
              <a:t>//Hàm toàn cục</a:t>
            </a:r>
          </a:p>
          <a:p>
            <a:pPr marL="342900" indent="-342900">
              <a:spcBef>
                <a:spcPct val="20000"/>
              </a:spcBef>
              <a:buFont typeface="Wingdings" pitchFamily="2" charset="2"/>
              <a:buNone/>
            </a:pPr>
            <a:r>
              <a:rPr lang="en-US" sz="2100" b="0"/>
              <a:t>	p-&gt;Xuat();</a:t>
            </a:r>
          </a:p>
          <a:p>
            <a:pPr marL="342900" indent="-342900">
              <a:spcBef>
                <a:spcPct val="20000"/>
              </a:spcBef>
              <a:buFont typeface="Wingdings" pitchFamily="2" charset="2"/>
              <a:buNone/>
            </a:pPr>
            <a:r>
              <a:rPr lang="en-US" sz="2100" b="0"/>
              <a:t>}</a:t>
            </a:r>
          </a:p>
          <a:p>
            <a:pPr marL="342900" indent="-342900">
              <a:spcBef>
                <a:spcPct val="20000"/>
              </a:spcBef>
              <a:buFont typeface="Wingdings" pitchFamily="2" charset="2"/>
              <a:buNone/>
            </a:pPr>
            <a:r>
              <a:rPr lang="en-US" sz="2100" b="0">
                <a:solidFill>
                  <a:srgbClr val="0000FF"/>
                </a:solidFill>
              </a:rPr>
              <a:t>void</a:t>
            </a:r>
            <a:r>
              <a:rPr lang="en-US" sz="2100" b="0">
                <a:solidFill>
                  <a:srgbClr val="000000"/>
                </a:solidFill>
              </a:rPr>
              <a:t> main() {</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A</a:t>
            </a:r>
            <a:r>
              <a:rPr lang="en-US" sz="2100" b="0">
                <a:solidFill>
                  <a:srgbClr val="000000"/>
                </a:solidFill>
              </a:rPr>
              <a:t> a;</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B</a:t>
            </a:r>
            <a:r>
              <a:rPr lang="en-US" sz="2100" b="0">
                <a:solidFill>
                  <a:srgbClr val="000000"/>
                </a:solidFill>
              </a:rPr>
              <a:t> b;</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C</a:t>
            </a:r>
            <a:r>
              <a:rPr lang="en-US" sz="2100" b="0">
                <a:solidFill>
                  <a:srgbClr val="000000"/>
                </a:solidFill>
              </a:rPr>
              <a:t> c;</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D</a:t>
            </a:r>
            <a:r>
              <a:rPr lang="en-US" sz="2100" b="0">
                <a:solidFill>
                  <a:srgbClr val="000000"/>
                </a:solidFill>
              </a:rPr>
              <a:t> d;</a:t>
            </a:r>
          </a:p>
          <a:p>
            <a:pPr marL="342900" indent="-342900">
              <a:spcBef>
                <a:spcPct val="20000"/>
              </a:spcBef>
              <a:buFont typeface="Wingdings" pitchFamily="2" charset="2"/>
              <a:buNone/>
            </a:pPr>
            <a:r>
              <a:rPr lang="en-US" sz="2100" b="0">
                <a:solidFill>
                  <a:srgbClr val="000000"/>
                </a:solidFill>
              </a:rPr>
              <a:t>	HienThi(&amp;a);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HienThi(&amp;b);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HienThi(&amp;c);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HienThi(&amp;d); </a:t>
            </a:r>
            <a:r>
              <a:rPr lang="en-US" sz="2100" b="0">
                <a:solidFill>
                  <a:srgbClr val="C00000"/>
                </a:solidFill>
              </a:rPr>
              <a:t>//Gọi tới A::Xuat()</a:t>
            </a:r>
            <a:endParaRPr lang="en-US" sz="2100" b="0">
              <a:solidFill>
                <a:srgbClr val="000000"/>
              </a:solidFill>
            </a:endParaRPr>
          </a:p>
          <a:p>
            <a:pPr marL="342900" indent="-342900">
              <a:spcBef>
                <a:spcPct val="20000"/>
              </a:spcBef>
              <a:buFont typeface="Wingdings" pitchFamily="2" charset="2"/>
              <a:buNone/>
            </a:pPr>
            <a:r>
              <a:rPr lang="en-US" sz="2100" b="0">
                <a:solidFill>
                  <a:srgbClr val="000000"/>
                </a:solidFill>
              </a:rPr>
              <a:t>}</a:t>
            </a:r>
          </a:p>
          <a:p>
            <a:pPr marL="342900" indent="-342900">
              <a:lnSpc>
                <a:spcPct val="90000"/>
              </a:lnSpc>
              <a:spcBef>
                <a:spcPct val="20000"/>
              </a:spcBef>
              <a:buFont typeface="Wingdings" pitchFamily="2" charset="2"/>
              <a:buNone/>
            </a:pPr>
            <a:endParaRPr lang="en-US" sz="2100" b="0">
              <a:solidFill>
                <a:srgbClr val="000000"/>
              </a:solidFill>
            </a:endParaRPr>
          </a:p>
          <a:p>
            <a:pPr marL="342900" indent="-342900">
              <a:lnSpc>
                <a:spcPct val="90000"/>
              </a:lnSpc>
              <a:spcBef>
                <a:spcPct val="20000"/>
              </a:spcBef>
              <a:buFont typeface="Wingdings" pitchFamily="2" charset="2"/>
              <a:buNone/>
            </a:pPr>
            <a:endParaRPr lang="en-US" sz="2100" b="0">
              <a:solidFill>
                <a:srgbClr val="000000"/>
              </a:solidFill>
            </a:endParaRPr>
          </a:p>
        </p:txBody>
      </p:sp>
    </p:spTree>
    <p:extLst>
      <p:ext uri="{BB962C8B-B14F-4D97-AF65-F5344CB8AC3E}">
        <p14:creationId xmlns:p14="http://schemas.microsoft.com/office/powerpoint/2010/main" val="176331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47500" y="1342900"/>
            <a:ext cx="4448300" cy="5257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TS</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private:</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hoten[50];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Nhap() </a:t>
            </a:r>
            <a:r>
              <a:rPr lang="en-US" sz="1800" b="0">
                <a:solidFill>
                  <a:srgbClr val="000000"/>
                </a:solidFill>
              </a:rPr>
              <a:t>{…}</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In() </a:t>
            </a:r>
            <a:r>
              <a:rPr lang="en-US" sz="1800" b="0">
                <a:solidFill>
                  <a:srgbClr val="000000"/>
                </a:solidFill>
              </a:rPr>
              <a:t>{ cout &lt;&lt; hoten; }</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Xem_In() </a:t>
            </a:r>
            <a:r>
              <a:rPr lang="en-US" sz="1800" b="0">
                <a:solidFill>
                  <a:srgbClr val="000000"/>
                </a:solidFill>
              </a:rPr>
              <a:t>{</a:t>
            </a:r>
          </a:p>
          <a:p>
            <a:pPr marL="342900" indent="-342900">
              <a:spcBef>
                <a:spcPct val="20000"/>
              </a:spcBef>
            </a:pPr>
            <a:r>
              <a:rPr lang="en-US" sz="1800" b="0">
                <a:solidFill>
                  <a:srgbClr val="000000"/>
                </a:solidFill>
              </a:rPr>
              <a:t>		if (toupper(getch()) == ‘C’)</a:t>
            </a:r>
          </a:p>
          <a:p>
            <a:pPr marL="342900" indent="1035050">
              <a:spcBef>
                <a:spcPct val="20000"/>
              </a:spcBef>
            </a:pPr>
            <a:r>
              <a:rPr lang="en-US" sz="1800" b="0">
                <a:solidFill>
                  <a:srgbClr val="0000FF"/>
                </a:solidFill>
              </a:rPr>
              <a:t>this</a:t>
            </a:r>
            <a:r>
              <a:rPr lang="en-US" sz="1800" b="0">
                <a:solidFill>
                  <a:srgbClr val="000000"/>
                </a:solidFill>
              </a:rPr>
              <a:t>-&gt;In(); </a:t>
            </a:r>
            <a:r>
              <a:rPr lang="en-US" sz="1800" b="0">
                <a:solidFill>
                  <a:srgbClr val="C00000"/>
                </a:solidFill>
              </a:rPr>
              <a:t>//Gọi hàm </a:t>
            </a:r>
            <a:r>
              <a:rPr lang="en-US" sz="1800">
                <a:solidFill>
                  <a:srgbClr val="C00000"/>
                </a:solidFill>
              </a:rPr>
              <a:t>TS</a:t>
            </a:r>
            <a:r>
              <a:rPr lang="en-US" sz="1800" b="0">
                <a:solidFill>
                  <a:srgbClr val="C00000"/>
                </a:solidFill>
              </a:rPr>
              <a:t>::In()</a:t>
            </a:r>
            <a:endParaRPr lang="en-US" sz="1800" b="0">
              <a:solidFill>
                <a:srgbClr val="000000"/>
              </a:solidFill>
            </a:endParaRPr>
          </a:p>
          <a:p>
            <a:pPr marL="342900" indent="-342900">
              <a:spcBef>
                <a:spcPct val="20000"/>
              </a:spcBef>
            </a:pPr>
            <a:r>
              <a:rPr lang="en-US" sz="1800" b="0">
                <a:solidFill>
                  <a:srgbClr val="000000"/>
                </a:solidFill>
              </a:rPr>
              <a:t>	}</a:t>
            </a:r>
          </a:p>
          <a:p>
            <a:pPr marL="342900" indent="-342900">
              <a:spcBef>
                <a:spcPct val="20000"/>
              </a:spcBef>
              <a:buFont typeface="Wingdings" pitchFamily="2" charset="2"/>
              <a:buNone/>
            </a:pPr>
            <a:r>
              <a:rPr lang="en-US" sz="1800" b="0"/>
              <a:t>}; </a:t>
            </a:r>
            <a:r>
              <a:rPr lang="en-US" sz="1800" b="0">
                <a:solidFill>
                  <a:srgbClr val="00B050"/>
                </a:solidFill>
              </a:rPr>
              <a:t>//end of class </a:t>
            </a:r>
            <a:r>
              <a:rPr lang="en-US" sz="1800">
                <a:solidFill>
                  <a:srgbClr val="00B050"/>
                </a:solidFill>
              </a:rPr>
              <a:t>TS</a:t>
            </a:r>
            <a:endParaRPr lang="en-US" sz="1800" b="0">
              <a:solidFill>
                <a:srgbClr val="0000FF"/>
              </a:solidFill>
            </a:endParaRP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TS2</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TS</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private:</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diachi[100];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pPr>
            <a:r>
              <a:rPr lang="en-US" sz="1800" b="0">
                <a:solidFill>
                  <a:srgbClr val="000000"/>
                </a:solidFill>
              </a:rPr>
              <a:t>	</a:t>
            </a: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572000" y="1342900"/>
            <a:ext cx="4524500" cy="5257800"/>
          </a:xfrm>
          <a:prstGeom prst="rect">
            <a:avLst/>
          </a:prstGeom>
          <a:solidFill>
            <a:srgbClr val="CCFFFF"/>
          </a:solidFill>
          <a:ln w="9525">
            <a:noFill/>
            <a:miter lim="800000"/>
            <a:headEnd/>
            <a:tailEnd/>
          </a:ln>
        </p:spPr>
        <p:txBody>
          <a:bodyPr/>
          <a:lstStyle/>
          <a:p>
            <a:pPr marL="342900" indent="-342900">
              <a:spcBef>
                <a:spcPct val="20000"/>
              </a:spcBef>
            </a:pPr>
            <a:r>
              <a:rPr lang="en-US" sz="1600" b="0">
                <a:solidFill>
                  <a:srgbClr val="0000FF"/>
                </a:solidFill>
              </a:rPr>
              <a:t>void</a:t>
            </a:r>
            <a:r>
              <a:rPr lang="en-US" sz="1600" b="0">
                <a:solidFill>
                  <a:srgbClr val="000000"/>
                </a:solidFill>
              </a:rPr>
              <a:t> </a:t>
            </a:r>
            <a:r>
              <a:rPr lang="en-US" sz="1600" b="0">
                <a:solidFill>
                  <a:srgbClr val="FF0000"/>
                </a:solidFill>
              </a:rPr>
              <a:t>In() </a:t>
            </a:r>
            <a:r>
              <a:rPr lang="en-US" sz="1600" b="0">
                <a:solidFill>
                  <a:srgbClr val="000000"/>
                </a:solidFill>
              </a:rPr>
              <a:t>{</a:t>
            </a:r>
          </a:p>
          <a:p>
            <a:pPr marL="342900" indent="-342900">
              <a:spcBef>
                <a:spcPct val="20000"/>
              </a:spcBef>
            </a:pPr>
            <a:r>
              <a:rPr lang="en-US" sz="1600" b="0">
                <a:solidFill>
                  <a:srgbClr val="000000"/>
                </a:solidFill>
              </a:rPr>
              <a:t>		</a:t>
            </a:r>
            <a:r>
              <a:rPr lang="en-US" sz="1600" b="0">
                <a:solidFill>
                  <a:srgbClr val="FF0000"/>
                </a:solidFill>
              </a:rPr>
              <a:t>TS::In();</a:t>
            </a:r>
          </a:p>
          <a:p>
            <a:pPr marL="342900" indent="-342900">
              <a:spcBef>
                <a:spcPct val="20000"/>
              </a:spcBef>
            </a:pPr>
            <a:r>
              <a:rPr lang="en-US" sz="1600" b="0">
                <a:solidFill>
                  <a:srgbClr val="000000"/>
                </a:solidFill>
              </a:rPr>
              <a:t>		cout &lt;&lt; diachi;</a:t>
            </a:r>
          </a:p>
          <a:p>
            <a:pPr marL="342900" indent="-342900">
              <a:spcBef>
                <a:spcPct val="20000"/>
              </a:spcBef>
            </a:pPr>
            <a:r>
              <a:rPr lang="en-US" sz="1600" b="0">
                <a:solidFill>
                  <a:srgbClr val="000000"/>
                </a:solidFill>
              </a:rPr>
              <a:t>	}</a:t>
            </a:r>
            <a:endParaRPr lang="en-US" sz="1600" b="0">
              <a:solidFill>
                <a:srgbClr val="0000FF"/>
              </a:solidFill>
            </a:endParaRP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a:t>
            </a:r>
            <a:r>
              <a:rPr lang="en-US" sz="1600" b="0">
                <a:solidFill>
                  <a:srgbClr val="FF0000"/>
                </a:solidFill>
              </a:rPr>
              <a:t>Nhap() </a:t>
            </a:r>
            <a:r>
              <a:rPr lang="en-US" sz="1600" b="0">
                <a:solidFill>
                  <a:srgbClr val="000000"/>
                </a:solidFill>
              </a:rPr>
              <a:t>{</a:t>
            </a:r>
          </a:p>
          <a:p>
            <a:pPr marL="342900" indent="-342900">
              <a:spcBef>
                <a:spcPct val="20000"/>
              </a:spcBef>
              <a:buFont typeface="Wingdings" pitchFamily="2" charset="2"/>
              <a:buNone/>
            </a:pPr>
            <a:r>
              <a:rPr lang="en-US" sz="1600" b="0">
                <a:solidFill>
                  <a:srgbClr val="000000"/>
                </a:solidFill>
              </a:rPr>
              <a:t>		</a:t>
            </a:r>
            <a:r>
              <a:rPr lang="en-US" sz="1600" b="0">
                <a:solidFill>
                  <a:srgbClr val="FF0000"/>
                </a:solidFill>
              </a:rPr>
              <a:t>TS::Nhap();</a:t>
            </a:r>
          </a:p>
          <a:p>
            <a:pPr marL="342900" indent="-342900">
              <a:spcBef>
                <a:spcPct val="20000"/>
              </a:spcBef>
              <a:buFont typeface="Wingdings" pitchFamily="2" charset="2"/>
              <a:buNone/>
            </a:pPr>
            <a:r>
              <a:rPr lang="en-US" sz="1600" b="0">
                <a:solidFill>
                  <a:srgbClr val="000000"/>
                </a:solidFill>
              </a:rPr>
              <a:t>		gets_s(diachi);</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t>}; </a:t>
            </a:r>
            <a:r>
              <a:rPr lang="en-US" sz="1600" b="0">
                <a:solidFill>
                  <a:srgbClr val="00B050"/>
                </a:solidFill>
              </a:rPr>
              <a:t>//end of class </a:t>
            </a:r>
            <a:r>
              <a:rPr lang="en-US" sz="1600">
                <a:solidFill>
                  <a:srgbClr val="00B050"/>
                </a:solidFill>
              </a:rPr>
              <a:t>TS2</a:t>
            </a:r>
            <a:endParaRPr lang="en-US" sz="1600" b="0">
              <a:solidFill>
                <a:srgbClr val="0000FF"/>
              </a:solidFill>
            </a:endParaRP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main() {</a:t>
            </a:r>
          </a:p>
          <a:p>
            <a:pPr marL="342900" indent="-342900">
              <a:spcBef>
                <a:spcPct val="20000"/>
              </a:spcBef>
              <a:buFont typeface="Wingdings" pitchFamily="2" charset="2"/>
              <a:buNone/>
            </a:pPr>
            <a:r>
              <a:rPr lang="en-US" sz="1600" b="0">
                <a:solidFill>
                  <a:srgbClr val="000000"/>
                </a:solidFill>
              </a:rPr>
              <a:t>	</a:t>
            </a:r>
            <a:r>
              <a:rPr lang="en-US" sz="1600">
                <a:solidFill>
                  <a:srgbClr val="000000"/>
                </a:solidFill>
              </a:rPr>
              <a:t>TS2</a:t>
            </a:r>
            <a:r>
              <a:rPr lang="en-US" sz="1600" b="0">
                <a:solidFill>
                  <a:srgbClr val="000000"/>
                </a:solidFill>
              </a:rPr>
              <a:t> t[100];</a:t>
            </a:r>
          </a:p>
          <a:p>
            <a:pPr marL="342900" indent="-342900">
              <a:spcBef>
                <a:spcPct val="20000"/>
              </a:spcBef>
              <a:buFont typeface="Wingdings" pitchFamily="2" charset="2"/>
              <a:buNone/>
            </a:pPr>
            <a:r>
              <a:rPr lang="en-US" sz="1600" b="0">
                <a:solidFill>
                  <a:srgbClr val="000000"/>
                </a:solidFill>
              </a:rPr>
              <a:t>	</a:t>
            </a:r>
            <a:r>
              <a:rPr lang="en-US" sz="1600" b="0">
                <a:solidFill>
                  <a:srgbClr val="0000FF"/>
                </a:solidFill>
              </a:rPr>
              <a:t>int</a:t>
            </a:r>
            <a:r>
              <a:rPr lang="en-US" sz="1600" b="0">
                <a:solidFill>
                  <a:srgbClr val="000000"/>
                </a:solidFill>
              </a:rPr>
              <a:t> i, n;</a:t>
            </a:r>
          </a:p>
          <a:p>
            <a:pPr marL="342900" indent="-342900">
              <a:spcBef>
                <a:spcPct val="20000"/>
              </a:spcBef>
              <a:buFont typeface="Wingdings" pitchFamily="2" charset="2"/>
              <a:buNone/>
            </a:pPr>
            <a:r>
              <a:rPr lang="en-US" sz="1600" b="0">
                <a:solidFill>
                  <a:srgbClr val="000000"/>
                </a:solidFill>
              </a:rPr>
              <a:t>	cin &gt;&gt; n; </a:t>
            </a:r>
            <a:r>
              <a:rPr lang="en-US" sz="1600" b="0">
                <a:solidFill>
                  <a:srgbClr val="00B050"/>
                </a:solidFill>
              </a:rPr>
              <a:t>//Nhập số thí sinh</a:t>
            </a:r>
          </a:p>
          <a:p>
            <a:pPr marL="342900" indent="-342900">
              <a:spcBef>
                <a:spcPct val="20000"/>
              </a:spcBef>
              <a:buFont typeface="Wingdings" pitchFamily="2" charset="2"/>
              <a:buNone/>
            </a:pPr>
            <a:r>
              <a:rPr lang="en-US" sz="1600" b="0"/>
              <a:t>	for(i=0; i &lt; n; ++i)</a:t>
            </a:r>
          </a:p>
          <a:p>
            <a:pPr marL="342900" indent="-342900">
              <a:spcBef>
                <a:spcPct val="20000"/>
              </a:spcBef>
              <a:buFont typeface="Wingdings" pitchFamily="2" charset="2"/>
              <a:buNone/>
            </a:pPr>
            <a:r>
              <a:rPr lang="en-US" sz="1600" b="0">
                <a:solidFill>
                  <a:srgbClr val="000000"/>
                </a:solidFill>
              </a:rPr>
              <a:t>		t[i].Nhap(); </a:t>
            </a:r>
            <a:r>
              <a:rPr lang="en-US" sz="1600" b="0">
                <a:solidFill>
                  <a:srgbClr val="C00000"/>
                </a:solidFill>
              </a:rPr>
              <a:t>//Gọi hàm </a:t>
            </a:r>
            <a:r>
              <a:rPr lang="en-US" sz="1600">
                <a:solidFill>
                  <a:srgbClr val="C00000"/>
                </a:solidFill>
              </a:rPr>
              <a:t>TS2</a:t>
            </a:r>
            <a:r>
              <a:rPr lang="en-US" sz="1600" b="0">
                <a:solidFill>
                  <a:srgbClr val="C00000"/>
                </a:solidFill>
              </a:rPr>
              <a:t>::Nhap()</a:t>
            </a:r>
          </a:p>
          <a:p>
            <a:pPr marL="342900" indent="-342900">
              <a:spcBef>
                <a:spcPct val="20000"/>
              </a:spcBef>
              <a:buFont typeface="Wingdings" pitchFamily="2" charset="2"/>
              <a:buNone/>
            </a:pPr>
            <a:r>
              <a:rPr lang="en-US" sz="1600" b="0">
                <a:solidFill>
                  <a:srgbClr val="000000"/>
                </a:solidFill>
              </a:rPr>
              <a:t>	</a:t>
            </a:r>
            <a:r>
              <a:rPr lang="en-US" sz="1600" b="0"/>
              <a:t>for(i=0; i &lt; n; ++i)</a:t>
            </a:r>
          </a:p>
          <a:p>
            <a:pPr marL="342900" indent="-342900">
              <a:spcBef>
                <a:spcPct val="20000"/>
              </a:spcBef>
              <a:buFont typeface="Wingdings" pitchFamily="2" charset="2"/>
              <a:buNone/>
            </a:pPr>
            <a:r>
              <a:rPr lang="en-US" sz="1600" b="0">
                <a:solidFill>
                  <a:srgbClr val="000000"/>
                </a:solidFill>
              </a:rPr>
              <a:t>		t[i].Xem_In(); </a:t>
            </a:r>
            <a:r>
              <a:rPr lang="en-US" sz="1600" b="0">
                <a:solidFill>
                  <a:srgbClr val="C00000"/>
                </a:solidFill>
              </a:rPr>
              <a:t>//Gọi hàm </a:t>
            </a:r>
            <a:r>
              <a:rPr lang="en-US" sz="1600">
                <a:solidFill>
                  <a:srgbClr val="C00000"/>
                </a:solidFill>
              </a:rPr>
              <a:t>TS</a:t>
            </a:r>
            <a:r>
              <a:rPr lang="en-US" sz="1600" b="0">
                <a:solidFill>
                  <a:srgbClr val="C00000"/>
                </a:solidFill>
              </a:rPr>
              <a:t>::Xem_In()</a:t>
            </a:r>
            <a:endParaRPr lang="en-US" sz="1600" b="0">
              <a:solidFill>
                <a:srgbClr val="000000"/>
              </a:solidFill>
            </a:endParaRPr>
          </a:p>
          <a:p>
            <a:pPr marL="342900" indent="-342900">
              <a:spcBef>
                <a:spcPct val="20000"/>
              </a:spcBef>
              <a:buFont typeface="Wingdings" pitchFamily="2" charset="2"/>
              <a:buNone/>
            </a:pPr>
            <a:r>
              <a:rPr lang="en-US" sz="1600" b="0">
                <a:solidFill>
                  <a:srgbClr val="000000"/>
                </a:solidFill>
              </a:rPr>
              <a:t>}</a:t>
            </a:r>
          </a:p>
          <a:p>
            <a:pPr marL="342900" indent="-342900">
              <a:lnSpc>
                <a:spcPct val="90000"/>
              </a:lnSpc>
              <a:spcBef>
                <a:spcPct val="20000"/>
              </a:spcBef>
              <a:buFont typeface="Wingdings" pitchFamily="2" charset="2"/>
              <a:buNone/>
            </a:pPr>
            <a:endParaRPr lang="en-US" sz="1600" b="0">
              <a:solidFill>
                <a:srgbClr val="000000"/>
              </a:solidFill>
            </a:endParaRPr>
          </a:p>
          <a:p>
            <a:pPr marL="342900" indent="-342900">
              <a:lnSpc>
                <a:spcPct val="90000"/>
              </a:lnSpc>
              <a:spcBef>
                <a:spcPct val="20000"/>
              </a:spcBef>
              <a:buFont typeface="Wingdings" pitchFamily="2" charset="2"/>
              <a:buNone/>
            </a:pPr>
            <a:endParaRPr lang="en-US" sz="1600" b="0">
              <a:solidFill>
                <a:srgbClr val="000000"/>
              </a:solidFill>
            </a:endParaRPr>
          </a:p>
        </p:txBody>
      </p:sp>
    </p:spTree>
    <p:extLst>
      <p:ext uri="{BB962C8B-B14F-4D97-AF65-F5344CB8AC3E}">
        <p14:creationId xmlns:p14="http://schemas.microsoft.com/office/powerpoint/2010/main" val="363356892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134</TotalTime>
  <Words>7458</Words>
  <Application>Microsoft Office PowerPoint</Application>
  <PresentationFormat>On-screen Show (4:3)</PresentationFormat>
  <Paragraphs>1017</Paragraphs>
  <Slides>64</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Consolas</vt:lpstr>
      <vt:lpstr>Times New Roman</vt:lpstr>
      <vt:lpstr>Wingdings</vt:lpstr>
      <vt:lpstr>Template</vt:lpstr>
      <vt:lpstr> TÍNH ĐA HÌNH</vt:lpstr>
      <vt:lpstr>Nội dung</vt:lpstr>
      <vt:lpstr>Con trỏ trong thừa kế</vt:lpstr>
      <vt:lpstr>Phương thức trùng tên và sự thừa kế</vt:lpstr>
      <vt:lpstr>1. Phương thức tĩnh</vt:lpstr>
      <vt:lpstr>1.1 Qui tắc gọi phương thức tĩnh</vt:lpstr>
      <vt:lpstr>1.1 Qui tắc gọi phương thức tĩnh – Ví dụ 1</vt:lpstr>
      <vt:lpstr>1.1 Qui tắc gọi phương thức tĩnh – Ví dụ 2</vt:lpstr>
      <vt:lpstr>1.1 Qui tắc gọi phương thức tĩnh – Ví dụ 3</vt:lpstr>
      <vt:lpstr>1.2 Sự hạn chế của phương thức tĩnh</vt:lpstr>
      <vt:lpstr>2. Phương thức ảo</vt:lpstr>
      <vt:lpstr>2.1 Định nghĩa phương thức ảo</vt:lpstr>
      <vt:lpstr>2.1 Định nghĩa phương thức ảo – Ví dụ</vt:lpstr>
      <vt:lpstr>2.2 Qui tắc gọi phương thức ảo</vt:lpstr>
      <vt:lpstr>2.2 Qui tắc gọi phương thức ảo – Ví dụ 1</vt:lpstr>
      <vt:lpstr>2.2 Qui tắc gọi phương thức ảo – Ví dụ 2</vt:lpstr>
      <vt:lpstr>2.3 Liên kết động</vt:lpstr>
      <vt:lpstr>2.3 Liên kết động (tt)</vt:lpstr>
      <vt:lpstr>2.4 Ứng dụng của phương thức ảo</vt:lpstr>
      <vt:lpstr>2.4 Ứng dụng của phương thức ảo – Ví dụ</vt:lpstr>
      <vt:lpstr>2.4 Ứng dụng của phương thức ảo – Ví dụ (tt)</vt:lpstr>
      <vt:lpstr>2.4 Ứng dụng của phương thức ảo – Ví dụ (tt)</vt:lpstr>
      <vt:lpstr>2.4 Ứng dụng của phương thức ảo – Ví dụ (tt)</vt:lpstr>
      <vt:lpstr>2.4 Ứng dụng của phương thức ảo – Ví dụ (tt)</vt:lpstr>
      <vt:lpstr>Nhận xét</vt:lpstr>
      <vt:lpstr>2.4 Ứng dụng của phương thức ảo  Ví dụ – Cách 1</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2</vt:lpstr>
      <vt:lpstr>2.4 Ứng dụng của phương thức ảo  Ví dụ – Cách 2 (tt)</vt:lpstr>
      <vt:lpstr>2.4 Ứng dụng của phương thức ảo  Ví dụ – Cách 2 (tt)</vt:lpstr>
      <vt:lpstr>2.4 Ứng dụng của phương thức ảo  Ví dụ – Cách 2 (tt)</vt:lpstr>
      <vt:lpstr>3. Tính đa hình</vt:lpstr>
      <vt:lpstr>3. Tính đa hình (tt)</vt:lpstr>
      <vt:lpstr>4. Lớp cơ sở trừu tượng</vt:lpstr>
      <vt:lpstr>4.1 Khái niệm</vt:lpstr>
      <vt:lpstr>4.1 Khái niệm (tt)</vt:lpstr>
      <vt:lpstr>4.2 Phương thức thuần ảo</vt:lpstr>
      <vt:lpstr>4.3 Lớp trừu tượng và Phương thức thuần ảo</vt:lpstr>
      <vt:lpstr>4.3 Lớp trừu tượng và Phương thức thuần ảo (tt)</vt:lpstr>
      <vt:lpstr>4. Lớp cơ sở trừu tượng – Ví dụ</vt:lpstr>
      <vt:lpstr>4. Lớp cơ sở trừu tượng – Ví dụ (tt)</vt:lpstr>
      <vt:lpstr>5. Ứng dụng của tính đa hình</vt:lpstr>
      <vt:lpstr>5. Ứng dụng của tính đa hình (tt)</vt:lpstr>
      <vt:lpstr>5. Ứng dụng của tính đa hình (tt)</vt:lpstr>
      <vt:lpstr>5. Ứng dụng của tính đa hình – Ví dụ 1</vt:lpstr>
      <vt:lpstr>5. Ứng dụng của tính đa hình – Ví dụ 1 (tt)</vt:lpstr>
      <vt:lpstr>5. Ứng dụng của tính đa hình – Ví dụ 1 (tt)</vt:lpstr>
      <vt:lpstr>5. Ứng dụng của tính đa hình – Ví dụ 1 (tt)</vt:lpstr>
      <vt:lpstr>5. Ứng dụng của tính đa hình (tt)</vt:lpstr>
      <vt:lpstr>5. Ứng dụng của tính đa hình – Ví dụ 2</vt:lpstr>
      <vt:lpstr>5. Ứng dụng của tính đa hình – Ví dụ 2 (tt)</vt:lpstr>
      <vt:lpstr>5. Ứng dụng của tính đa hình – Ví dụ 2 (tt)</vt:lpstr>
      <vt:lpstr>5. Ứng dụng của tính đa hình – Ví dụ 2 (tt)</vt:lpstr>
      <vt:lpstr>Bài tập</vt:lpstr>
      <vt:lpstr>Bài tập (tt)</vt:lpstr>
      <vt:lpstr>Bài tập (tt)</vt:lpstr>
      <vt:lpstr>5. Ứng dụng của tính đa hình – Ví dụ 3</vt:lpstr>
      <vt:lpstr>5. Ứng dụng của tính đa hình – Ví dụ 3 (tt)</vt:lpstr>
      <vt:lpstr>5. Ứng dụng của tính đa hình – Ví dụ 3 (tt)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Trinh Dong NGUYEN</cp:lastModifiedBy>
  <cp:revision>954</cp:revision>
  <cp:lastPrinted>1601-01-01T00:00:00Z</cp:lastPrinted>
  <dcterms:created xsi:type="dcterms:W3CDTF">1601-01-01T00:00:00Z</dcterms:created>
  <dcterms:modified xsi:type="dcterms:W3CDTF">2022-05-04T05:11:21Z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