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4" r:id="rId8"/>
    <p:sldId id="265" r:id="rId9"/>
    <p:sldId id="271" r:id="rId10"/>
    <p:sldId id="272" r:id="rId11"/>
    <p:sldId id="280" r:id="rId12"/>
    <p:sldId id="281" r:id="rId13"/>
    <p:sldId id="276" r:id="rId14"/>
    <p:sldId id="289" r:id="rId15"/>
    <p:sldId id="290" r:id="rId16"/>
    <p:sldId id="291" r:id="rId17"/>
    <p:sldId id="277" r:id="rId18"/>
    <p:sldId id="278" r:id="rId19"/>
    <p:sldId id="292" r:id="rId20"/>
    <p:sldId id="262" r:id="rId21"/>
    <p:sldId id="263" r:id="rId22"/>
    <p:sldId id="293" r:id="rId23"/>
    <p:sldId id="294" r:id="rId24"/>
    <p:sldId id="287" r:id="rId25"/>
  </p:sldIdLst>
  <p:sldSz cx="9144000" cy="5143500" type="screen16x9"/>
  <p:notesSz cx="6858000" cy="9144000"/>
  <p:embeddedFontLst>
    <p:embeddedFont>
      <p:font typeface="Maven Pro" panose="020B0604020202020204" charset="0"/>
      <p:regular r:id="rId27"/>
      <p:bold r:id="rId28"/>
    </p:embeddedFont>
    <p:embeddedFont>
      <p:font typeface="Maven Pro Medium" panose="020B0604020202020204" charset="0"/>
      <p:regular r:id="rId29"/>
      <p:bold r:id="rId30"/>
    </p:embeddedFont>
    <p:embeddedFont>
      <p:font typeface="Nunito" pitchFamily="2" charset="0"/>
      <p:regular r:id="rId31"/>
      <p:bold r:id="rId32"/>
      <p:italic r:id="rId33"/>
      <p:boldItalic r:id="rId34"/>
    </p:embeddedFont>
    <p:embeddedFont>
      <p:font typeface="Nunito SemiBold"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92DC87-2726-4F99-A9DB-A2F4A9522B7D}">
  <a:tblStyle styleId="{C792DC87-2726-4F99-A9DB-A2F4A9522B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1bd7a3b432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1bd7a3b432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Times New Roman" panose="02020603050405020304" pitchFamily="18" charset="0"/>
                <a:ea typeface="Times New Roman" panose="02020603050405020304" pitchFamily="18" charset="0"/>
              </a:rPr>
              <a:t>Unlike a stock-price tree, the nodes are not necessarily "centered" on the previous period nodes; this is because the tree is matching the data by construction. One can verify that the recipe for the values at the nodes given in the generic BDT tree is indeed consistent with the data:</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536521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1bd861e5d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1bd861e5d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bd861e5d7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bd861e5d7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bd7a3b432_0_1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1bd7a3b432_0_1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bd861e5d7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bd861e5d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bd7a3b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bd7a3b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293cc82ab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293cc82ab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bd7a3b432_0_1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bd7a3b432_0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293cc82ab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293cc82ab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bd861e5d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bd861e5d7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28d48a54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28d48a54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bd7a3b432_0_1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bd7a3b432_0_1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62E8-5CCC-C9B6-C668-F4A4895D5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FA599-DD96-BF7D-B86A-9146CF5C2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D314C-10B0-88BF-9D58-D14B63CC4664}"/>
              </a:ext>
            </a:extLst>
          </p:cNvPr>
          <p:cNvSpPr>
            <a:spLocks noGrp="1"/>
          </p:cNvSpPr>
          <p:nvPr>
            <p:ph type="dt" sz="half" idx="10"/>
          </p:nvPr>
        </p:nvSpPr>
        <p:spPr/>
        <p:txBody>
          <a:bodyPr/>
          <a:lstStyle/>
          <a:p>
            <a:fld id="{BB96776B-D1B2-45DB-8806-E0CB4E0A6F9B}" type="datetimeFigureOut">
              <a:rPr lang="en-US" smtClean="0"/>
              <a:t>6/11/2024</a:t>
            </a:fld>
            <a:endParaRPr lang="en-US"/>
          </a:p>
        </p:txBody>
      </p:sp>
      <p:sp>
        <p:nvSpPr>
          <p:cNvPr id="5" name="Footer Placeholder 4">
            <a:extLst>
              <a:ext uri="{FF2B5EF4-FFF2-40B4-BE49-F238E27FC236}">
                <a16:creationId xmlns:a16="http://schemas.microsoft.com/office/drawing/2014/main" id="{52B879DA-8487-D881-F0DD-6A7F90DD4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F3E5F-88F7-3355-8CD9-4802B7191806}"/>
              </a:ext>
            </a:extLst>
          </p:cNvPr>
          <p:cNvSpPr>
            <a:spLocks noGrp="1"/>
          </p:cNvSpPr>
          <p:nvPr>
            <p:ph type="sldNum" sz="quarter" idx="12"/>
          </p:nvPr>
        </p:nvSpPr>
        <p:spPr/>
        <p:txBody>
          <a:bodyPr/>
          <a:lstStyle/>
          <a:p>
            <a:fld id="{D8730A95-E945-4979-B299-9F7AA7CE5C95}" type="slidenum">
              <a:rPr lang="en-US" smtClean="0"/>
              <a:t>‹#›</a:t>
            </a:fld>
            <a:endParaRPr lang="en-US"/>
          </a:p>
        </p:txBody>
      </p:sp>
    </p:spTree>
    <p:extLst>
      <p:ext uri="{BB962C8B-B14F-4D97-AF65-F5344CB8AC3E}">
        <p14:creationId xmlns:p14="http://schemas.microsoft.com/office/powerpoint/2010/main" val="207713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gradFill flip="none" rotWithShape="1">
          <a:gsLst>
            <a:gs pos="0">
              <a:schemeClr val="tx1">
                <a:lumMod val="40000"/>
                <a:lumOff val="60000"/>
              </a:schemeClr>
            </a:gs>
            <a:gs pos="100000">
              <a:schemeClr val="tx1">
                <a:lumMod val="60000"/>
                <a:lumOff val="4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xlsx"/><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388625" y="772725"/>
            <a:ext cx="6366900" cy="1863300"/>
          </a:xfrm>
        </p:spPr>
        <p:txBody>
          <a:bodyPr spcFirstLastPara="1" wrap="square" lIns="91425" tIns="91425" rIns="91425" bIns="91425" anchor="ctr" anchorCtr="0">
            <a:normAutofit fontScale="90000"/>
          </a:bodyPr>
          <a:lstStyle/>
          <a:p>
            <a:pPr marL="0" lvl="0" indent="0" rtl="0">
              <a:lnSpc>
                <a:spcPct val="90000"/>
              </a:lnSpc>
              <a:spcBef>
                <a:spcPts val="0"/>
              </a:spcBef>
              <a:spcAft>
                <a:spcPts val="0"/>
              </a:spcAft>
              <a:buNone/>
            </a:pPr>
            <a:r>
              <a:rPr lang="en-US" sz="4400" dirty="0"/>
              <a:t>Applied Finance Project</a:t>
            </a:r>
          </a:p>
          <a:p>
            <a:pPr marL="0" lvl="0" indent="0" rtl="0">
              <a:lnSpc>
                <a:spcPct val="90000"/>
              </a:lnSpc>
              <a:spcBef>
                <a:spcPts val="0"/>
              </a:spcBef>
              <a:spcAft>
                <a:spcPts val="0"/>
              </a:spcAft>
              <a:buNone/>
            </a:pPr>
            <a:r>
              <a:rPr lang="en-US" sz="4400" dirty="0"/>
              <a:t>Pricing Convertible Bonds</a:t>
            </a:r>
          </a:p>
        </p:txBody>
      </p:sp>
      <p:sp>
        <p:nvSpPr>
          <p:cNvPr id="278" name="Google Shape;278;p13"/>
          <p:cNvSpPr txBox="1">
            <a:spLocks noGrp="1"/>
          </p:cNvSpPr>
          <p:nvPr>
            <p:ph type="body" idx="1"/>
          </p:nvPr>
        </p:nvSpPr>
        <p:spPr>
          <a:xfrm>
            <a:off x="1388625" y="2712300"/>
            <a:ext cx="6366900" cy="1111200"/>
          </a:xfrm>
        </p:spPr>
        <p:txBody>
          <a:bodyPr spcFirstLastPara="1" wrap="square" lIns="91425" tIns="91425" rIns="91425" bIns="91425" anchor="t" anchorCtr="0">
            <a:normAutofit/>
          </a:bodyPr>
          <a:lstStyle/>
          <a:p>
            <a:pPr marL="0" lvl="0" indent="0" rtl="0">
              <a:spcBef>
                <a:spcPts val="0"/>
              </a:spcBef>
              <a:spcAft>
                <a:spcPts val="600"/>
              </a:spcAft>
              <a:buNone/>
            </a:pPr>
            <a:r>
              <a:rPr lang="en-US" b="1" dirty="0"/>
              <a:t>Group 17</a:t>
            </a:r>
            <a:r>
              <a:rPr lang="en-US" dirty="0"/>
              <a:t> </a:t>
            </a:r>
          </a:p>
          <a:p>
            <a:pPr marL="0" lvl="0" indent="0" rtl="0">
              <a:spcBef>
                <a:spcPts val="0"/>
              </a:spcBef>
              <a:spcAft>
                <a:spcPts val="600"/>
              </a:spcAft>
              <a:buNone/>
            </a:pPr>
            <a:r>
              <a:rPr lang="en-US" dirty="0"/>
              <a:t>Christian Henderson, Luis </a:t>
            </a:r>
            <a:r>
              <a:rPr lang="en-US" dirty="0" err="1"/>
              <a:t>Hernán</a:t>
            </a:r>
            <a:r>
              <a:rPr lang="en-US" dirty="0"/>
              <a:t> Gómez, Chu-Hsien Wang, Tingyu Yan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300"/>
              <a:t>Scope of Project </a:t>
            </a:r>
            <a:endParaRPr/>
          </a:p>
        </p:txBody>
      </p:sp>
      <p:sp>
        <p:nvSpPr>
          <p:cNvPr id="374" name="Google Shape;374;p29"/>
          <p:cNvSpPr txBox="1">
            <a:spLocks noGrp="1"/>
          </p:cNvSpPr>
          <p:nvPr>
            <p:ph type="body" idx="1"/>
          </p:nvPr>
        </p:nvSpPr>
        <p:spPr>
          <a:xfrm>
            <a:off x="416757" y="1407264"/>
            <a:ext cx="8403900" cy="2818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400" b="1" dirty="0"/>
              <a:t>Phase 1 :Identify reduced form models in the literature that include modeling both risk-free rates and credit spreads in bonds.</a:t>
            </a:r>
          </a:p>
          <a:p>
            <a:pPr marL="0" lvl="0" indent="0" algn="l" rtl="0">
              <a:spcBef>
                <a:spcPts val="0"/>
              </a:spcBef>
              <a:spcAft>
                <a:spcPts val="0"/>
              </a:spcAft>
              <a:buNone/>
            </a:pPr>
            <a:endParaRPr lang="en" sz="4400" b="1" dirty="0"/>
          </a:p>
          <a:p>
            <a:pPr marL="0" lvl="0" indent="0" algn="l" rtl="0">
              <a:spcBef>
                <a:spcPts val="0"/>
              </a:spcBef>
              <a:spcAft>
                <a:spcPts val="0"/>
              </a:spcAft>
              <a:buNone/>
            </a:pPr>
            <a:r>
              <a:rPr lang="en-US" sz="4400" b="1" dirty="0"/>
              <a:t>Phase 2 :</a:t>
            </a:r>
            <a:r>
              <a:rPr lang="en-US" sz="4200" b="1" dirty="0"/>
              <a:t>Implement the models generally used by the company, which involve the implementation of the Black </a:t>
            </a:r>
            <a:r>
              <a:rPr lang="en-US" sz="4200" b="1" dirty="0" err="1"/>
              <a:t>Derman</a:t>
            </a:r>
            <a:r>
              <a:rPr lang="en-US" sz="4200" b="1" dirty="0"/>
              <a:t> Toy (BDT) model on risk-free rate assuming constant credit spread, and the implementation of the BDT model on corporate yields (risk free rate + credit spread) in historical data using the ICE database and test their performance. </a:t>
            </a:r>
          </a:p>
          <a:p>
            <a:pPr marL="0" lvl="0" indent="0" algn="l" rtl="0">
              <a:spcBef>
                <a:spcPts val="0"/>
              </a:spcBef>
              <a:spcAft>
                <a:spcPts val="0"/>
              </a:spcAft>
              <a:buNone/>
            </a:pPr>
            <a:endParaRPr lang="en-US" sz="4200" b="1" dirty="0"/>
          </a:p>
          <a:p>
            <a:pPr marL="0" lvl="0" indent="0" algn="l" rtl="0">
              <a:spcBef>
                <a:spcPts val="0"/>
              </a:spcBef>
              <a:spcAft>
                <a:spcPts val="0"/>
              </a:spcAft>
              <a:buNone/>
            </a:pPr>
            <a:r>
              <a:rPr lang="en-US" sz="4400" b="1" dirty="0"/>
              <a:t>Phase 3 :</a:t>
            </a:r>
            <a:r>
              <a:rPr lang="en-US" sz="4200" b="1" dirty="0"/>
              <a:t>Test the performance of other approaches found in the literature where both the credit spread and the risk free are modeled in the same process. Initially, test the performance of </a:t>
            </a:r>
            <a:r>
              <a:rPr lang="en-US" sz="4200" b="1" dirty="0" err="1"/>
              <a:t>Duffee’s</a:t>
            </a:r>
            <a:r>
              <a:rPr lang="en-US" sz="4200" b="1" dirty="0"/>
              <a:t> model in the historic data assuming constant volatility. Likewise test the Cointegration Approach by Morris and Neal, and the two-factor credit model (with credit spread and credit volatility as factors) proposed in the Jacobs and Li paper. Try to tune the models with specific parameters such as maturity and credit rating, looking to improve the degree of precision. </a:t>
            </a:r>
          </a:p>
          <a:p>
            <a:pPr marL="0" lvl="0" indent="0" algn="l" rtl="0">
              <a:spcBef>
                <a:spcPts val="0"/>
              </a:spcBef>
              <a:spcAft>
                <a:spcPts val="0"/>
              </a:spcAft>
              <a:buNone/>
            </a:pPr>
            <a:endParaRPr lang="en-US" sz="4200" b="1" dirty="0"/>
          </a:p>
          <a:p>
            <a:pPr marL="0" lvl="0" indent="0" algn="l" rtl="0">
              <a:spcBef>
                <a:spcPts val="0"/>
              </a:spcBef>
              <a:spcAft>
                <a:spcPts val="0"/>
              </a:spcAft>
              <a:buNone/>
            </a:pPr>
            <a:r>
              <a:rPr lang="en-US" sz="4400" b="1" dirty="0"/>
              <a:t>Phase 4 :</a:t>
            </a:r>
            <a:r>
              <a:rPr lang="en-US" sz="4200" b="1" dirty="0"/>
              <a:t>Determine the optimal model. Incorporate additional elements from literature to tune the model and improve its performance. Prepare comparison tables between the different models.</a:t>
            </a:r>
          </a:p>
          <a:p>
            <a:pPr marL="0" lvl="0" indent="0" algn="l" rtl="0">
              <a:spcBef>
                <a:spcPts val="1400"/>
              </a:spcBef>
              <a:spcAft>
                <a:spcPts val="0"/>
              </a:spcAft>
              <a:buNone/>
            </a:pPr>
            <a:endParaRPr lang="en-US" sz="1700" b="1" dirty="0"/>
          </a:p>
          <a:p>
            <a:pPr marL="0" lvl="0" indent="0" algn="l" rtl="0">
              <a:spcBef>
                <a:spcPts val="1200"/>
              </a:spcBef>
              <a:spcAft>
                <a:spcPts val="1200"/>
              </a:spcAft>
              <a:buNone/>
            </a:pPr>
            <a:endParaRPr lang="en-US" sz="1700" b="1" dirty="0"/>
          </a:p>
          <a:p>
            <a:pPr marL="0" lvl="0" indent="0" algn="l" rtl="0">
              <a:spcBef>
                <a:spcPts val="1200"/>
              </a:spcBef>
              <a:spcAft>
                <a:spcPts val="1200"/>
              </a:spcAft>
              <a:buNone/>
            </a:pPr>
            <a:endParaRPr sz="1700" b="1" dirty="0"/>
          </a:p>
        </p:txBody>
      </p:sp>
    </p:spTree>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72B3-B969-2883-3DDE-F72F2ADA61D7}"/>
              </a:ext>
            </a:extLst>
          </p:cNvPr>
          <p:cNvSpPr>
            <a:spLocks noGrp="1"/>
          </p:cNvSpPr>
          <p:nvPr>
            <p:ph type="title"/>
          </p:nvPr>
        </p:nvSpPr>
        <p:spPr/>
        <p:txBody>
          <a:bodyPr/>
          <a:lstStyle/>
          <a:p>
            <a:r>
              <a:rPr lang="en-US" dirty="0"/>
              <a:t>Black-</a:t>
            </a:r>
            <a:r>
              <a:rPr lang="en-US" dirty="0" err="1"/>
              <a:t>Derman</a:t>
            </a:r>
            <a:r>
              <a:rPr lang="en-US" dirty="0"/>
              <a:t> Toy (BDT Tree)</a:t>
            </a:r>
          </a:p>
        </p:txBody>
      </p:sp>
      <p:sp>
        <p:nvSpPr>
          <p:cNvPr id="3" name="Text Placeholder 2">
            <a:extLst>
              <a:ext uri="{FF2B5EF4-FFF2-40B4-BE49-F238E27FC236}">
                <a16:creationId xmlns:a16="http://schemas.microsoft.com/office/drawing/2014/main" id="{1D88283B-2277-4C25-C146-B2F484E2BDB5}"/>
              </a:ext>
            </a:extLst>
          </p:cNvPr>
          <p:cNvSpPr>
            <a:spLocks noGrp="1"/>
          </p:cNvSpPr>
          <p:nvPr>
            <p:ph type="body" idx="1"/>
          </p:nvPr>
        </p:nvSpPr>
        <p:spPr>
          <a:xfrm>
            <a:off x="364524" y="1990050"/>
            <a:ext cx="7969776" cy="2541600"/>
          </a:xfrm>
        </p:spPr>
        <p:txBody>
          <a:bodyPr/>
          <a:lstStyle/>
          <a:p>
            <a:r>
              <a:rPr lang="en-US" sz="1800" dirty="0">
                <a:latin typeface="Times New Roman" panose="02020603050405020304" pitchFamily="18" charset="0"/>
              </a:rPr>
              <a:t>Constructing the model </a:t>
            </a:r>
          </a:p>
          <a:p>
            <a:endParaRPr lang="en-US" dirty="0"/>
          </a:p>
          <a:p>
            <a:endParaRPr lang="en-US" dirty="0"/>
          </a:p>
          <a:p>
            <a:r>
              <a:rPr lang="en-US" sz="1800" dirty="0">
                <a:effectLst/>
                <a:latin typeface="Times New Roman" panose="02020603050405020304" pitchFamily="18" charset="0"/>
                <a:ea typeface="Times New Roman" panose="02020603050405020304" pitchFamily="18" charset="0"/>
              </a:rPr>
              <a:t>Assume that at time h, the short-term rate r(h) can take on the two values: </a:t>
            </a:r>
            <a:r>
              <a:rPr lang="en-US" sz="1800" dirty="0" err="1">
                <a:effectLst/>
                <a:latin typeface="Times New Roman" panose="02020603050405020304" pitchFamily="18" charset="0"/>
                <a:ea typeface="Times New Roman" panose="02020603050405020304" pitchFamily="18" charset="0"/>
              </a:rPr>
              <a:t>ru</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endParaRPr lang="en-US" dirty="0"/>
          </a:p>
        </p:txBody>
      </p:sp>
      <p:pic>
        <p:nvPicPr>
          <p:cNvPr id="4" name="image13.png">
            <a:extLst>
              <a:ext uri="{FF2B5EF4-FFF2-40B4-BE49-F238E27FC236}">
                <a16:creationId xmlns:a16="http://schemas.microsoft.com/office/drawing/2014/main" id="{48D15B15-E400-208D-A5A6-3626AC15091A}"/>
              </a:ext>
            </a:extLst>
          </p:cNvPr>
          <p:cNvPicPr/>
          <p:nvPr/>
        </p:nvPicPr>
        <p:blipFill>
          <a:blip r:embed="rId3"/>
          <a:srcRect/>
          <a:stretch>
            <a:fillRect/>
          </a:stretch>
        </p:blipFill>
        <p:spPr>
          <a:xfrm>
            <a:off x="3062287" y="2400300"/>
            <a:ext cx="3019425" cy="342900"/>
          </a:xfrm>
          <a:prstGeom prst="rect">
            <a:avLst/>
          </a:prstGeom>
          <a:ln/>
        </p:spPr>
      </p:pic>
    </p:spTree>
    <p:extLst>
      <p:ext uri="{BB962C8B-B14F-4D97-AF65-F5344CB8AC3E}">
        <p14:creationId xmlns:p14="http://schemas.microsoft.com/office/powerpoint/2010/main" val="2263676631"/>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B7A7-6E7D-273D-3921-BC42478CA638}"/>
              </a:ext>
            </a:extLst>
          </p:cNvPr>
          <p:cNvSpPr>
            <a:spLocks noGrp="1"/>
          </p:cNvSpPr>
          <p:nvPr>
            <p:ph type="title"/>
          </p:nvPr>
        </p:nvSpPr>
        <p:spPr/>
        <p:txBody>
          <a:bodyPr/>
          <a:lstStyle/>
          <a:p>
            <a:r>
              <a:rPr lang="en-US" dirty="0"/>
              <a:t>Verifying the model</a:t>
            </a:r>
          </a:p>
        </p:txBody>
      </p:sp>
      <p:sp>
        <p:nvSpPr>
          <p:cNvPr id="3" name="Text Placeholder 2">
            <a:extLst>
              <a:ext uri="{FF2B5EF4-FFF2-40B4-BE49-F238E27FC236}">
                <a16:creationId xmlns:a16="http://schemas.microsoft.com/office/drawing/2014/main" id="{59FE0A8C-5B18-8869-57FE-663B6426D1CB}"/>
              </a:ext>
            </a:extLst>
          </p:cNvPr>
          <p:cNvSpPr>
            <a:spLocks noGrp="1"/>
          </p:cNvSpPr>
          <p:nvPr>
            <p:ph type="body" idx="1"/>
          </p:nvPr>
        </p:nvSpPr>
        <p:spPr>
          <a:xfrm>
            <a:off x="462337" y="1597875"/>
            <a:ext cx="7871963" cy="2933775"/>
          </a:xfrm>
        </p:spPr>
        <p:txBody>
          <a:bodyPr/>
          <a:lstStyle/>
          <a:p>
            <a:r>
              <a:rPr lang="en-US" sz="1800" dirty="0">
                <a:latin typeface="Times New Roman" panose="02020603050405020304" pitchFamily="18" charset="0"/>
                <a:ea typeface="Times New Roman" panose="02020603050405020304" pitchFamily="18" charset="0"/>
              </a:rPr>
              <a:t>Input</a:t>
            </a:r>
            <a:r>
              <a:rPr lang="en-US" sz="1800" dirty="0">
                <a:effectLst/>
                <a:latin typeface="Times New Roman" panose="02020603050405020304" pitchFamily="18" charset="0"/>
                <a:ea typeface="Times New Roman" panose="02020603050405020304" pitchFamily="18" charset="0"/>
              </a:rPr>
              <a:t> the market data into the BDT tree - using the expressions at the nodes of the generic BDT tree and plugging in the data - which depicts the 1-year effective annual rates. The tree will be different from the binomial trees we have seen so far, e.g., </a:t>
            </a:r>
            <a:endParaRPr lang="en-US" dirty="0"/>
          </a:p>
        </p:txBody>
      </p:sp>
    </p:spTree>
    <p:extLst>
      <p:ext uri="{BB962C8B-B14F-4D97-AF65-F5344CB8AC3E}">
        <p14:creationId xmlns:p14="http://schemas.microsoft.com/office/powerpoint/2010/main" val="2944136244"/>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04. Data Resource Preliminary Results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3F07C-3FD9-B163-827E-39C04D304291}"/>
              </a:ext>
            </a:extLst>
          </p:cNvPr>
          <p:cNvSpPr>
            <a:spLocks noGrp="1"/>
          </p:cNvSpPr>
          <p:nvPr>
            <p:ph type="title"/>
          </p:nvPr>
        </p:nvSpPr>
        <p:spPr/>
        <p:txBody>
          <a:bodyPr>
            <a:normAutofit fontScale="90000"/>
          </a:bodyPr>
          <a:lstStyle/>
          <a:p>
            <a:r>
              <a:rPr lang="en-US" dirty="0" err="1"/>
              <a:t>Aaa</a:t>
            </a:r>
            <a:r>
              <a:rPr lang="en-US" dirty="0"/>
              <a:t> and Baa Spreads: periods 1960-1997 and 1996-2022</a:t>
            </a:r>
          </a:p>
        </p:txBody>
      </p:sp>
      <p:pic>
        <p:nvPicPr>
          <p:cNvPr id="5" name="Picture 4" descr="Chart, histogram&#10;&#10;Description automatically generated">
            <a:extLst>
              <a:ext uri="{FF2B5EF4-FFF2-40B4-BE49-F238E27FC236}">
                <a16:creationId xmlns:a16="http://schemas.microsoft.com/office/drawing/2014/main" id="{795D4CF1-F548-3EFC-90F6-D12CCAE39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227" y="1268016"/>
            <a:ext cx="4721773" cy="3601640"/>
          </a:xfrm>
          <a:prstGeom prst="rect">
            <a:avLst/>
          </a:prstGeom>
        </p:spPr>
      </p:pic>
      <p:pic>
        <p:nvPicPr>
          <p:cNvPr id="6" name="Picture 5">
            <a:extLst>
              <a:ext uri="{FF2B5EF4-FFF2-40B4-BE49-F238E27FC236}">
                <a16:creationId xmlns:a16="http://schemas.microsoft.com/office/drawing/2014/main" id="{33C8E670-C9EE-EF0A-8E9B-D63E0CB24F42}"/>
              </a:ext>
            </a:extLst>
          </p:cNvPr>
          <p:cNvPicPr>
            <a:picLocks noChangeAspect="1"/>
          </p:cNvPicPr>
          <p:nvPr/>
        </p:nvPicPr>
        <p:blipFill>
          <a:blip r:embed="rId3"/>
          <a:stretch>
            <a:fillRect/>
          </a:stretch>
        </p:blipFill>
        <p:spPr>
          <a:xfrm>
            <a:off x="127155" y="1619908"/>
            <a:ext cx="4138321" cy="2778671"/>
          </a:xfrm>
          <a:prstGeom prst="rect">
            <a:avLst/>
          </a:prstGeom>
        </p:spPr>
      </p:pic>
    </p:spTree>
    <p:extLst>
      <p:ext uri="{BB962C8B-B14F-4D97-AF65-F5344CB8AC3E}">
        <p14:creationId xmlns:p14="http://schemas.microsoft.com/office/powerpoint/2010/main" val="42672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41CE-DDD3-FE9C-AC3B-E5EB7AC3F90F}"/>
              </a:ext>
            </a:extLst>
          </p:cNvPr>
          <p:cNvSpPr>
            <a:spLocks noGrp="1"/>
          </p:cNvSpPr>
          <p:nvPr>
            <p:ph type="title"/>
          </p:nvPr>
        </p:nvSpPr>
        <p:spPr/>
        <p:txBody>
          <a:bodyPr>
            <a:normAutofit fontScale="90000"/>
          </a:bodyPr>
          <a:lstStyle/>
          <a:p>
            <a:r>
              <a:rPr lang="en-US" dirty="0"/>
              <a:t>Relationship Between Changes in Interest Rates and Changes in Credit Spreads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83F0CC94-26DD-FD40-E625-703B31448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1025" y="1451988"/>
            <a:ext cx="4903676" cy="2958416"/>
          </a:xfrm>
        </p:spPr>
      </p:pic>
      <p:pic>
        <p:nvPicPr>
          <p:cNvPr id="6" name="Picture 5">
            <a:extLst>
              <a:ext uri="{FF2B5EF4-FFF2-40B4-BE49-F238E27FC236}">
                <a16:creationId xmlns:a16="http://schemas.microsoft.com/office/drawing/2014/main" id="{E6AAEEB8-1F81-F3F6-DCB1-49CF4EFE389C}"/>
              </a:ext>
            </a:extLst>
          </p:cNvPr>
          <p:cNvPicPr>
            <a:picLocks noChangeAspect="1"/>
          </p:cNvPicPr>
          <p:nvPr/>
        </p:nvPicPr>
        <p:blipFill>
          <a:blip r:embed="rId3"/>
          <a:stretch>
            <a:fillRect/>
          </a:stretch>
        </p:blipFill>
        <p:spPr>
          <a:xfrm>
            <a:off x="134376" y="1651681"/>
            <a:ext cx="3720840" cy="2758723"/>
          </a:xfrm>
          <a:prstGeom prst="rect">
            <a:avLst/>
          </a:prstGeom>
        </p:spPr>
      </p:pic>
    </p:spTree>
    <p:extLst>
      <p:ext uri="{BB962C8B-B14F-4D97-AF65-F5344CB8AC3E}">
        <p14:creationId xmlns:p14="http://schemas.microsoft.com/office/powerpoint/2010/main" val="37453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EB72-AB7D-36A8-FFA3-EB5AE8D0263A}"/>
              </a:ext>
            </a:extLst>
          </p:cNvPr>
          <p:cNvSpPr>
            <a:spLocks noGrp="1"/>
          </p:cNvSpPr>
          <p:nvPr>
            <p:ph type="title"/>
          </p:nvPr>
        </p:nvSpPr>
        <p:spPr/>
        <p:txBody>
          <a:bodyPr>
            <a:normAutofit fontScale="90000"/>
          </a:bodyPr>
          <a:lstStyle/>
          <a:p>
            <a:r>
              <a:rPr lang="en-US" dirty="0"/>
              <a:t>Verifying the Correlation Coefficients</a:t>
            </a:r>
          </a:p>
        </p:txBody>
      </p:sp>
      <p:sp>
        <p:nvSpPr>
          <p:cNvPr id="3" name="Content Placeholder 2">
            <a:extLst>
              <a:ext uri="{FF2B5EF4-FFF2-40B4-BE49-F238E27FC236}">
                <a16:creationId xmlns:a16="http://schemas.microsoft.com/office/drawing/2014/main" id="{E33E2C36-F7D7-95F9-D4E8-3DC05245AB77}"/>
              </a:ext>
            </a:extLst>
          </p:cNvPr>
          <p:cNvSpPr>
            <a:spLocks noGrp="1"/>
          </p:cNvSpPr>
          <p:nvPr>
            <p:ph idx="1"/>
          </p:nvPr>
        </p:nvSpPr>
        <p:spPr>
          <a:xfrm>
            <a:off x="4572000" y="1369218"/>
            <a:ext cx="3943350" cy="3500437"/>
          </a:xfrm>
        </p:spPr>
        <p:txBody>
          <a:bodyPr/>
          <a:lstStyle/>
          <a:p>
            <a:r>
              <a:rPr lang="en-US" dirty="0"/>
              <a:t>We used Treasury Fed rates and AA and B indices from 1997-2022.</a:t>
            </a:r>
          </a:p>
          <a:p>
            <a:r>
              <a:rPr lang="en-US" dirty="0"/>
              <a:t>In the short term we obtained very similar correlation coefficients: -0.35 for AA and      -0.42 for B</a:t>
            </a:r>
          </a:p>
          <a:p>
            <a:r>
              <a:rPr lang="en-US" dirty="0"/>
              <a:t>In the long term we had different findings: 0.021 for AA and 0.022 for B</a:t>
            </a:r>
          </a:p>
        </p:txBody>
      </p:sp>
      <p:pic>
        <p:nvPicPr>
          <p:cNvPr id="4" name="Picture 3">
            <a:extLst>
              <a:ext uri="{FF2B5EF4-FFF2-40B4-BE49-F238E27FC236}">
                <a16:creationId xmlns:a16="http://schemas.microsoft.com/office/drawing/2014/main" id="{B1DCAFC3-F930-7829-FB3F-3B13D75A699B}"/>
              </a:ext>
            </a:extLst>
          </p:cNvPr>
          <p:cNvPicPr>
            <a:picLocks noChangeAspect="1"/>
          </p:cNvPicPr>
          <p:nvPr/>
        </p:nvPicPr>
        <p:blipFill>
          <a:blip r:embed="rId2"/>
          <a:stretch>
            <a:fillRect/>
          </a:stretch>
        </p:blipFill>
        <p:spPr>
          <a:xfrm>
            <a:off x="144467" y="1369219"/>
            <a:ext cx="4284564" cy="3500437"/>
          </a:xfrm>
          <a:prstGeom prst="rect">
            <a:avLst/>
          </a:prstGeom>
        </p:spPr>
      </p:pic>
    </p:spTree>
    <p:extLst>
      <p:ext uri="{BB962C8B-B14F-4D97-AF65-F5344CB8AC3E}">
        <p14:creationId xmlns:p14="http://schemas.microsoft.com/office/powerpoint/2010/main" val="294505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300"/>
              <a:t>Data Resource</a:t>
            </a:r>
            <a:endParaRPr/>
          </a:p>
        </p:txBody>
      </p:sp>
      <p:sp>
        <p:nvSpPr>
          <p:cNvPr id="403" name="Google Shape;403;p34"/>
          <p:cNvSpPr txBox="1">
            <a:spLocks noGrp="1"/>
          </p:cNvSpPr>
          <p:nvPr>
            <p:ph type="body" idx="1"/>
          </p:nvPr>
        </p:nvSpPr>
        <p:spPr>
          <a:xfrm>
            <a:off x="404400" y="1883000"/>
            <a:ext cx="8403900" cy="2818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 sz="1700" b="1" dirty="0"/>
              <a:t>Main Resource: ICE database and dataset provided by KPMG</a:t>
            </a:r>
            <a:endParaRPr sz="1700" b="1" dirty="0"/>
          </a:p>
          <a:p>
            <a:pPr marL="0" lvl="0" indent="0" algn="l" rtl="0">
              <a:spcBef>
                <a:spcPts val="1400"/>
              </a:spcBef>
              <a:spcAft>
                <a:spcPts val="0"/>
              </a:spcAft>
              <a:buNone/>
            </a:pPr>
            <a:r>
              <a:rPr lang="en" sz="1700" b="1" dirty="0"/>
              <a:t>Pricing data for callable bonds</a:t>
            </a:r>
            <a:endParaRPr sz="1700" b="1" dirty="0"/>
          </a:p>
          <a:p>
            <a:pPr marL="0" lvl="0" indent="0" algn="l" rtl="0">
              <a:spcBef>
                <a:spcPts val="1400"/>
              </a:spcBef>
              <a:spcAft>
                <a:spcPts val="0"/>
              </a:spcAft>
              <a:buNone/>
            </a:pPr>
            <a:r>
              <a:rPr lang="en" sz="1700" b="1" dirty="0"/>
              <a:t>Market data on risk-free rates</a:t>
            </a:r>
            <a:endParaRPr sz="1700" b="1" dirty="0"/>
          </a:p>
          <a:p>
            <a:pPr marL="0" lvl="0" indent="0" algn="l" rtl="0">
              <a:spcBef>
                <a:spcPts val="1400"/>
              </a:spcBef>
              <a:spcAft>
                <a:spcPts val="0"/>
              </a:spcAft>
              <a:buNone/>
            </a:pPr>
            <a:r>
              <a:rPr lang="en" sz="1700" b="1" dirty="0"/>
              <a:t>Market data on corporate yield curves. </a:t>
            </a:r>
            <a:endParaRPr sz="1700" b="1" dirty="0"/>
          </a:p>
          <a:p>
            <a:pPr marL="0" lvl="0" indent="0" algn="l" rtl="0">
              <a:spcBef>
                <a:spcPts val="1400"/>
              </a:spcBef>
              <a:spcAft>
                <a:spcPts val="0"/>
              </a:spcAft>
              <a:buNone/>
            </a:pPr>
            <a:endParaRPr sz="1700" b="1" dirty="0"/>
          </a:p>
          <a:p>
            <a:pPr marL="0" lvl="0" indent="0" algn="l" rtl="0">
              <a:spcBef>
                <a:spcPts val="1400"/>
              </a:spcBef>
              <a:spcAft>
                <a:spcPts val="1200"/>
              </a:spcAft>
              <a:buNone/>
            </a:pPr>
            <a:endParaRPr sz="1700" b="1" dirty="0"/>
          </a:p>
        </p:txBody>
      </p:sp>
    </p:spTree>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05. Implementation and Results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9C9E-2B2B-9CBC-BA16-79D0AE43A304}"/>
              </a:ext>
            </a:extLst>
          </p:cNvPr>
          <p:cNvSpPr>
            <a:spLocks noGrp="1"/>
          </p:cNvSpPr>
          <p:nvPr>
            <p:ph type="title"/>
          </p:nvPr>
        </p:nvSpPr>
        <p:spPr/>
        <p:txBody>
          <a:bodyPr>
            <a:normAutofit fontScale="90000"/>
          </a:bodyPr>
          <a:lstStyle/>
          <a:p>
            <a:r>
              <a:rPr lang="en-US" dirty="0"/>
              <a:t>Short Rate Lattice</a:t>
            </a:r>
          </a:p>
        </p:txBody>
      </p:sp>
      <p:sp>
        <p:nvSpPr>
          <p:cNvPr id="3" name="Content Placeholder 2">
            <a:extLst>
              <a:ext uri="{FF2B5EF4-FFF2-40B4-BE49-F238E27FC236}">
                <a16:creationId xmlns:a16="http://schemas.microsoft.com/office/drawing/2014/main" id="{C91BE1F8-7F77-24A7-1107-E735CCB41EBC}"/>
              </a:ext>
            </a:extLst>
          </p:cNvPr>
          <p:cNvSpPr>
            <a:spLocks noGrp="1"/>
          </p:cNvSpPr>
          <p:nvPr>
            <p:ph idx="1"/>
          </p:nvPr>
        </p:nvSpPr>
        <p:spPr>
          <a:xfrm>
            <a:off x="628650" y="1369219"/>
            <a:ext cx="4219247" cy="3263504"/>
          </a:xfrm>
        </p:spPr>
        <p:txBody>
          <a:bodyPr/>
          <a:lstStyle/>
          <a:p>
            <a:r>
              <a:rPr lang="en-US" dirty="0"/>
              <a:t>We take the spot rates from the Fed treasuries and complete the curve with linear interpolations. With the values from this curve, we compute the D(T) values. </a:t>
            </a:r>
          </a:p>
          <a:p>
            <a:r>
              <a:rPr lang="en-US" dirty="0"/>
              <a:t>We select the short rate values at the nodes of our lattice such that the prices of a ZCB at different maturities match the D(T) values calculated. </a:t>
            </a:r>
          </a:p>
          <a:p>
            <a:endParaRPr lang="en-US" dirty="0"/>
          </a:p>
        </p:txBody>
      </p:sp>
      <p:pic>
        <p:nvPicPr>
          <p:cNvPr id="5" name="Picture 4" descr="Table&#10;&#10;Description automatically generated with medium confidence">
            <a:extLst>
              <a:ext uri="{FF2B5EF4-FFF2-40B4-BE49-F238E27FC236}">
                <a16:creationId xmlns:a16="http://schemas.microsoft.com/office/drawing/2014/main" id="{FBB6F303-DCF7-FF1A-241C-B0F04CABF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204" y="906635"/>
            <a:ext cx="3834453" cy="1775752"/>
          </a:xfrm>
          <a:prstGeom prst="rect">
            <a:avLst/>
          </a:prstGeom>
        </p:spPr>
      </p:pic>
      <p:pic>
        <p:nvPicPr>
          <p:cNvPr id="7" name="Picture 6" descr="A picture containing text, antenna&#10;&#10;Description automatically generated">
            <a:extLst>
              <a:ext uri="{FF2B5EF4-FFF2-40B4-BE49-F238E27FC236}">
                <a16:creationId xmlns:a16="http://schemas.microsoft.com/office/drawing/2014/main" id="{AFAD86E4-CF98-AF50-0EFC-2971F08A9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566" y="2935709"/>
            <a:ext cx="3241784" cy="1841014"/>
          </a:xfrm>
          <a:prstGeom prst="rect">
            <a:avLst/>
          </a:prstGeom>
        </p:spPr>
      </p:pic>
    </p:spTree>
    <p:extLst>
      <p:ext uri="{BB962C8B-B14F-4D97-AF65-F5344CB8AC3E}">
        <p14:creationId xmlns:p14="http://schemas.microsoft.com/office/powerpoint/2010/main" val="217273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4294967295"/>
          </p:nvPr>
        </p:nvSpPr>
        <p:spPr>
          <a:xfrm>
            <a:off x="1462650" y="1686500"/>
            <a:ext cx="2594100" cy="1194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3100" b="1" dirty="0">
                <a:solidFill>
                  <a:srgbClr val="F1C232"/>
                </a:solidFill>
                <a:highlight>
                  <a:srgbClr val="274E13"/>
                </a:highlight>
                <a:latin typeface="Maven Pro"/>
                <a:ea typeface="Maven Pro"/>
                <a:cs typeface="Maven Pro"/>
                <a:sym typeface="Maven Pro"/>
              </a:rPr>
              <a:t>Table of Contents</a:t>
            </a:r>
            <a:endParaRPr sz="3100" b="1" dirty="0">
              <a:solidFill>
                <a:srgbClr val="F1C232"/>
              </a:solidFill>
              <a:highlight>
                <a:srgbClr val="274E13"/>
              </a:highlight>
              <a:latin typeface="Maven Pro"/>
              <a:ea typeface="Maven Pro"/>
              <a:cs typeface="Maven Pro"/>
              <a:sym typeface="Maven Pro"/>
            </a:endParaRPr>
          </a:p>
        </p:txBody>
      </p:sp>
      <p:pic>
        <p:nvPicPr>
          <p:cNvPr id="284" name="Google Shape;284;p14"/>
          <p:cNvPicPr preferRelativeResize="0"/>
          <p:nvPr/>
        </p:nvPicPr>
        <p:blipFill>
          <a:blip r:embed="rId3">
            <a:alphaModFix/>
          </a:blip>
          <a:stretch>
            <a:fillRect/>
          </a:stretch>
        </p:blipFill>
        <p:spPr>
          <a:xfrm>
            <a:off x="3602550" y="964025"/>
            <a:ext cx="5023300" cy="33818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DDAC-3420-C9EA-FE28-4BF2B1EB29D3}"/>
              </a:ext>
            </a:extLst>
          </p:cNvPr>
          <p:cNvSpPr>
            <a:spLocks noGrp="1"/>
          </p:cNvSpPr>
          <p:nvPr>
            <p:ph type="title"/>
          </p:nvPr>
        </p:nvSpPr>
        <p:spPr/>
        <p:txBody>
          <a:bodyPr>
            <a:normAutofit fontScale="90000"/>
          </a:bodyPr>
          <a:lstStyle/>
          <a:p>
            <a:r>
              <a:rPr lang="en-US" dirty="0"/>
              <a:t>Credit Spread Lattice</a:t>
            </a:r>
          </a:p>
        </p:txBody>
      </p:sp>
      <p:pic>
        <p:nvPicPr>
          <p:cNvPr id="6" name="Picture 5" descr="A screenshot of a computer&#10;&#10;Description automatically generated with medium confidence">
            <a:extLst>
              <a:ext uri="{FF2B5EF4-FFF2-40B4-BE49-F238E27FC236}">
                <a16:creationId xmlns:a16="http://schemas.microsoft.com/office/drawing/2014/main" id="{C510C8A9-5E29-A405-B8D3-8E33CFD4B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313" y="1445378"/>
            <a:ext cx="3748158" cy="1696968"/>
          </a:xfrm>
          <a:prstGeom prst="rect">
            <a:avLst/>
          </a:prstGeom>
        </p:spPr>
      </p:pic>
      <p:pic>
        <p:nvPicPr>
          <p:cNvPr id="8" name="Picture 7" descr="Table&#10;&#10;Description automatically generated with medium confidence">
            <a:extLst>
              <a:ext uri="{FF2B5EF4-FFF2-40B4-BE49-F238E27FC236}">
                <a16:creationId xmlns:a16="http://schemas.microsoft.com/office/drawing/2014/main" id="{67664C53-DD09-62BF-F486-7C40FE4E2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3" y="1457203"/>
            <a:ext cx="4415173" cy="1513128"/>
          </a:xfrm>
          <a:prstGeom prst="rect">
            <a:avLst/>
          </a:prstGeom>
        </p:spPr>
      </p:pic>
      <p:pic>
        <p:nvPicPr>
          <p:cNvPr id="10" name="Picture 9" descr="Text, schematic&#10;&#10;Description automatically generated">
            <a:extLst>
              <a:ext uri="{FF2B5EF4-FFF2-40B4-BE49-F238E27FC236}">
                <a16:creationId xmlns:a16="http://schemas.microsoft.com/office/drawing/2014/main" id="{9BBF7CE7-CB60-3693-7450-3A13006395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485" y="3875485"/>
            <a:ext cx="5720090" cy="994172"/>
          </a:xfrm>
          <a:prstGeom prst="rect">
            <a:avLst/>
          </a:prstGeom>
        </p:spPr>
      </p:pic>
    </p:spTree>
    <p:extLst>
      <p:ext uri="{BB962C8B-B14F-4D97-AF65-F5344CB8AC3E}">
        <p14:creationId xmlns:p14="http://schemas.microsoft.com/office/powerpoint/2010/main" val="327645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4B08-BF19-C5BE-EC97-5FC99CB1617A}"/>
              </a:ext>
            </a:extLst>
          </p:cNvPr>
          <p:cNvSpPr>
            <a:spLocks noGrp="1"/>
          </p:cNvSpPr>
          <p:nvPr>
            <p:ph type="title"/>
          </p:nvPr>
        </p:nvSpPr>
        <p:spPr>
          <a:xfrm>
            <a:off x="628649" y="149098"/>
            <a:ext cx="7886700" cy="549116"/>
          </a:xfrm>
        </p:spPr>
        <p:txBody>
          <a:bodyPr>
            <a:normAutofit fontScale="90000"/>
          </a:bodyPr>
          <a:lstStyle/>
          <a:p>
            <a:r>
              <a:rPr lang="en-US" dirty="0"/>
              <a:t>Callable Bond Lattice</a:t>
            </a:r>
          </a:p>
        </p:txBody>
      </p:sp>
      <p:pic>
        <p:nvPicPr>
          <p:cNvPr id="4" name="Picture 3">
            <a:extLst>
              <a:ext uri="{FF2B5EF4-FFF2-40B4-BE49-F238E27FC236}">
                <a16:creationId xmlns:a16="http://schemas.microsoft.com/office/drawing/2014/main" id="{3CC3A78C-991A-2361-EE13-27B919F03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70" y="822961"/>
            <a:ext cx="7661861" cy="3177236"/>
          </a:xfrm>
          <a:prstGeom prst="rect">
            <a:avLst/>
          </a:prstGeom>
        </p:spPr>
      </p:pic>
      <p:pic>
        <p:nvPicPr>
          <p:cNvPr id="6" name="Picture 5" descr="Letter&#10;&#10;Description automatically generated with low confidence">
            <a:extLst>
              <a:ext uri="{FF2B5EF4-FFF2-40B4-BE49-F238E27FC236}">
                <a16:creationId xmlns:a16="http://schemas.microsoft.com/office/drawing/2014/main" id="{7B0FBDBB-E05B-5BEC-1AE2-C72480364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421" y="4104222"/>
            <a:ext cx="6221158" cy="890182"/>
          </a:xfrm>
          <a:prstGeom prst="rect">
            <a:avLst/>
          </a:prstGeom>
        </p:spPr>
      </p:pic>
    </p:spTree>
    <p:extLst>
      <p:ext uri="{BB962C8B-B14F-4D97-AF65-F5344CB8AC3E}">
        <p14:creationId xmlns:p14="http://schemas.microsoft.com/office/powerpoint/2010/main" val="196971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FF7C-C620-448C-6236-82DF0E2FC4E0}"/>
              </a:ext>
            </a:extLst>
          </p:cNvPr>
          <p:cNvSpPr>
            <a:spLocks noGrp="1"/>
          </p:cNvSpPr>
          <p:nvPr>
            <p:ph type="title"/>
          </p:nvPr>
        </p:nvSpPr>
        <p:spPr/>
        <p:txBody>
          <a:bodyPr>
            <a:normAutofit fontScale="90000"/>
          </a:bodyPr>
          <a:lstStyle/>
          <a:p>
            <a:r>
              <a:rPr lang="en-US" dirty="0"/>
              <a:t>Results</a:t>
            </a:r>
          </a:p>
        </p:txBody>
      </p:sp>
      <p:graphicFrame>
        <p:nvGraphicFramePr>
          <p:cNvPr id="9" name="Content Placeholder 8">
            <a:extLst>
              <a:ext uri="{FF2B5EF4-FFF2-40B4-BE49-F238E27FC236}">
                <a16:creationId xmlns:a16="http://schemas.microsoft.com/office/drawing/2014/main" id="{2F0CF3CE-0A83-4023-0423-947758D38806}"/>
              </a:ext>
            </a:extLst>
          </p:cNvPr>
          <p:cNvGraphicFramePr>
            <a:graphicFrameLocks noGrp="1" noChangeAspect="1"/>
          </p:cNvGraphicFramePr>
          <p:nvPr>
            <p:ph idx="1"/>
          </p:nvPr>
        </p:nvGraphicFramePr>
        <p:xfrm>
          <a:off x="576780" y="1647309"/>
          <a:ext cx="7886700" cy="1980009"/>
        </p:xfrm>
        <a:graphic>
          <a:graphicData uri="http://schemas.openxmlformats.org/presentationml/2006/ole">
            <mc:AlternateContent xmlns:mc="http://schemas.openxmlformats.org/markup-compatibility/2006">
              <mc:Choice xmlns:v="urn:schemas-microsoft-com:vml" Requires="v">
                <p:oleObj name="Worksheet" r:id="rId2" imgW="6981995" imgH="1752618" progId="Excel.Sheet.12">
                  <p:embed/>
                </p:oleObj>
              </mc:Choice>
              <mc:Fallback>
                <p:oleObj name="Worksheet" r:id="rId2" imgW="6981995" imgH="1752618" progId="Excel.Sheet.12">
                  <p:embed/>
                  <p:pic>
                    <p:nvPicPr>
                      <p:cNvPr id="9" name="Content Placeholder 8">
                        <a:extLst>
                          <a:ext uri="{FF2B5EF4-FFF2-40B4-BE49-F238E27FC236}">
                            <a16:creationId xmlns:a16="http://schemas.microsoft.com/office/drawing/2014/main" id="{2F0CF3CE-0A83-4023-0423-947758D38806}"/>
                          </a:ext>
                        </a:extLst>
                      </p:cNvPr>
                      <p:cNvPicPr/>
                      <p:nvPr/>
                    </p:nvPicPr>
                    <p:blipFill>
                      <a:blip r:embed="rId3"/>
                      <a:stretch>
                        <a:fillRect/>
                      </a:stretch>
                    </p:blipFill>
                    <p:spPr>
                      <a:xfrm>
                        <a:off x="576780" y="1647309"/>
                        <a:ext cx="7886700" cy="1980009"/>
                      </a:xfrm>
                      <a:prstGeom prst="rect">
                        <a:avLst/>
                      </a:prstGeom>
                    </p:spPr>
                  </p:pic>
                </p:oleObj>
              </mc:Fallback>
            </mc:AlternateContent>
          </a:graphicData>
        </a:graphic>
      </p:graphicFrame>
    </p:spTree>
    <p:extLst>
      <p:ext uri="{BB962C8B-B14F-4D97-AF65-F5344CB8AC3E}">
        <p14:creationId xmlns:p14="http://schemas.microsoft.com/office/powerpoint/2010/main" val="370860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7C56-6D66-627D-D73E-A9532F92A8A3}"/>
              </a:ext>
            </a:extLst>
          </p:cNvPr>
          <p:cNvSpPr>
            <a:spLocks noGrp="1"/>
          </p:cNvSpPr>
          <p:nvPr>
            <p:ph type="title"/>
          </p:nvPr>
        </p:nvSpPr>
        <p:spPr/>
        <p:txBody>
          <a:bodyPr>
            <a:normAutofit fontScale="90000"/>
          </a:bodyPr>
          <a:lstStyle/>
          <a:p>
            <a:r>
              <a:rPr lang="en-US" dirty="0"/>
              <a:t>Conclusions </a:t>
            </a:r>
          </a:p>
        </p:txBody>
      </p:sp>
      <p:sp>
        <p:nvSpPr>
          <p:cNvPr id="3" name="Content Placeholder 2">
            <a:extLst>
              <a:ext uri="{FF2B5EF4-FFF2-40B4-BE49-F238E27FC236}">
                <a16:creationId xmlns:a16="http://schemas.microsoft.com/office/drawing/2014/main" id="{B4D469F3-9ABB-A3D9-834C-3CB897EB243B}"/>
              </a:ext>
            </a:extLst>
          </p:cNvPr>
          <p:cNvSpPr>
            <a:spLocks noGrp="1"/>
          </p:cNvSpPr>
          <p:nvPr>
            <p:ph idx="1"/>
          </p:nvPr>
        </p:nvSpPr>
        <p:spPr/>
        <p:txBody>
          <a:bodyPr/>
          <a:lstStyle/>
          <a:p>
            <a:pPr marL="257175" indent="-257175" fontAlgn="base">
              <a:lnSpc>
                <a:spcPct val="107000"/>
              </a:lnSpc>
              <a:spcBef>
                <a:spcPts val="900"/>
              </a:spcBef>
              <a:buSzPts val="1000"/>
              <a:buFont typeface="Symbol" panose="05050102010706020507" pitchFamily="18" charset="2"/>
              <a:buChar char=""/>
              <a:tabLst>
                <a:tab pos="342900" algn="l"/>
              </a:tabLst>
            </a:pPr>
            <a:r>
              <a:rPr lang="en-US" sz="135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Investment Grade bonds in our dataset are called more frequently than the High Yield bonds. Given the high spread of the High Yield Bonds, it is common to see that the continuation value is almost always smaller than the exercise value, which means that for this group generally, the bonds are not likely to be called.</a:t>
            </a:r>
            <a:endParaRPr lang="en-US" sz="13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fontAlgn="base">
              <a:lnSpc>
                <a:spcPct val="107000"/>
              </a:lnSpc>
              <a:buSzPts val="1000"/>
              <a:buFont typeface="Symbol" panose="05050102010706020507" pitchFamily="18" charset="2"/>
              <a:buChar char=""/>
              <a:tabLst>
                <a:tab pos="342900" algn="l"/>
              </a:tabLst>
            </a:pPr>
            <a:r>
              <a:rPr lang="en-US" sz="135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models that incorporate the Cointegration Approach have a similar performance to the standard models that assume a constant credit spread. However, they do not improve the performance. This could be explained partly by the fact that this relationship is not contemplated by the individuals who trade these securities.</a:t>
            </a:r>
            <a:endParaRPr lang="en-US" sz="13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fontAlgn="base">
              <a:lnSpc>
                <a:spcPct val="107000"/>
              </a:lnSpc>
              <a:spcBef>
                <a:spcPts val="900"/>
              </a:spcBef>
              <a:buSzPts val="1000"/>
              <a:buFont typeface="Symbol" panose="05050102010706020507" pitchFamily="18" charset="2"/>
              <a:buChar char=""/>
              <a:tabLst>
                <a:tab pos="342900" algn="l"/>
              </a:tabLst>
            </a:pPr>
            <a:r>
              <a:rPr lang="en-US" sz="135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models tested in this project, have a better performance on the Investment Grade category. This can partly be explained by the liquidity factors that surround the High Yield Bonds as these can have effects on prices that are not contemplated in our model.  </a:t>
            </a:r>
            <a:endParaRPr lang="en-US" sz="13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57175" indent="-257175" fontAlgn="base">
              <a:lnSpc>
                <a:spcPct val="107000"/>
              </a:lnSpc>
              <a:buSzPts val="1000"/>
              <a:buFont typeface="Symbol" panose="05050102010706020507" pitchFamily="18" charset="2"/>
              <a:buChar char=""/>
              <a:tabLst>
                <a:tab pos="342900" algn="l"/>
              </a:tabLst>
            </a:pPr>
            <a:r>
              <a:rPr lang="en-US" sz="135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Our models have better performances when there is a high volatility assumption. This means that the traded prices contemplate high volatility scenarios. </a:t>
            </a:r>
            <a:endParaRPr lang="en-US" sz="135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421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8EA5-B14C-5B8B-8858-EB74D5C46FDC}"/>
              </a:ext>
            </a:extLst>
          </p:cNvPr>
          <p:cNvSpPr>
            <a:spLocks noGrp="1"/>
          </p:cNvSpPr>
          <p:nvPr>
            <p:ph type="title"/>
          </p:nvPr>
        </p:nvSpPr>
        <p:spPr>
          <a:xfrm>
            <a:off x="823999" y="1613825"/>
            <a:ext cx="7807196" cy="1872900"/>
          </a:xfrm>
        </p:spPr>
        <p:txBody>
          <a:bodyPr>
            <a:normAutofit fontScale="90000"/>
          </a:bodyPr>
          <a:lstStyle/>
          <a:p>
            <a:r>
              <a:rPr lang="en-US" dirty="0">
                <a:solidFill>
                  <a:schemeClr val="bg2"/>
                </a:solidFill>
              </a:rPr>
              <a:t>Thank you.</a:t>
            </a:r>
            <a:br>
              <a:rPr lang="en-US" dirty="0">
                <a:solidFill>
                  <a:schemeClr val="bg2"/>
                </a:solidFill>
              </a:rPr>
            </a:br>
            <a:br>
              <a:rPr lang="en-US" dirty="0">
                <a:solidFill>
                  <a:schemeClr val="bg2"/>
                </a:solidFill>
              </a:rPr>
            </a:br>
            <a:r>
              <a:rPr lang="en-US" dirty="0">
                <a:solidFill>
                  <a:schemeClr val="bg2"/>
                </a:solidFill>
              </a:rPr>
              <a:t>Company: KPMG</a:t>
            </a:r>
            <a:br>
              <a:rPr lang="en-US" dirty="0">
                <a:solidFill>
                  <a:schemeClr val="bg2"/>
                </a:solidFill>
              </a:rPr>
            </a:br>
            <a:r>
              <a:rPr lang="en-US" dirty="0">
                <a:solidFill>
                  <a:schemeClr val="bg2"/>
                </a:solidFill>
              </a:rPr>
              <a:t>Faculty Advisor: Francis Longstaff</a:t>
            </a:r>
            <a:br>
              <a:rPr lang="en-US" dirty="0">
                <a:solidFill>
                  <a:schemeClr val="bg2"/>
                </a:solidFill>
              </a:rPr>
            </a:br>
            <a:r>
              <a:rPr lang="en-US" dirty="0">
                <a:solidFill>
                  <a:schemeClr val="bg2"/>
                </a:solidFill>
              </a:rPr>
              <a:t>Professor: Ehud Peleg</a:t>
            </a:r>
          </a:p>
        </p:txBody>
      </p:sp>
    </p:spTree>
    <p:extLst>
      <p:ext uri="{BB962C8B-B14F-4D97-AF65-F5344CB8AC3E}">
        <p14:creationId xmlns:p14="http://schemas.microsoft.com/office/powerpoint/2010/main" val="777332438"/>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1100"/>
              <a:buFont typeface="Arial"/>
              <a:buNone/>
            </a:pPr>
            <a:r>
              <a:rPr lang="en" dirty="0"/>
              <a:t>01. Background</a:t>
            </a:r>
            <a:endParaRPr dirty="0"/>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rPr>
              <a:t>Background</a:t>
            </a:r>
            <a:endParaRPr dirty="0">
              <a:solidFill>
                <a:schemeClr val="bg1"/>
              </a:solidFill>
            </a:endParaRPr>
          </a:p>
        </p:txBody>
      </p:sp>
      <p:sp>
        <p:nvSpPr>
          <p:cNvPr id="295" name="Google Shape;295;p16"/>
          <p:cNvSpPr txBox="1">
            <a:spLocks noGrp="1"/>
          </p:cNvSpPr>
          <p:nvPr>
            <p:ph type="body" idx="1"/>
          </p:nvPr>
        </p:nvSpPr>
        <p:spPr>
          <a:xfrm>
            <a:off x="101100" y="1655525"/>
            <a:ext cx="8985300" cy="3121500"/>
          </a:xfrm>
          <a:prstGeom prst="rect">
            <a:avLst/>
          </a:prstGeom>
        </p:spPr>
        <p:txBody>
          <a:bodyPr spcFirstLastPara="1" wrap="square" lIns="91425" tIns="91425" rIns="91425" bIns="91425" anchor="t" anchorCtr="0">
            <a:noAutofit/>
          </a:bodyPr>
          <a:lstStyle/>
          <a:p>
            <a:pPr marL="457200" lvl="0" indent="-338185" algn="l" rtl="0">
              <a:spcBef>
                <a:spcPts val="1200"/>
              </a:spcBef>
              <a:spcAft>
                <a:spcPts val="0"/>
              </a:spcAft>
              <a:buClr>
                <a:srgbClr val="000000"/>
              </a:buClr>
              <a:buSzPts val="1726"/>
              <a:buFont typeface="Nunito SemiBold"/>
              <a:buChar char="●"/>
            </a:pPr>
            <a:r>
              <a:rPr lang="en" sz="1800" b="1" dirty="0">
                <a:solidFill>
                  <a:schemeClr val="bg1"/>
                </a:solidFill>
                <a:latin typeface="Nunito SemiBold"/>
                <a:ea typeface="Nunito SemiBold"/>
                <a:cs typeface="Nunito SemiBold"/>
                <a:sym typeface="Nunito SemiBold"/>
              </a:rPr>
              <a:t>Understanding the pricing of default risk or credit risk is of critical importance since almost every financial security is impacted by credit risk to a certain extent (except for traditional fixed income instruments). Over the past decade, the financial industry has come under pressure to understand and quantify these risks. </a:t>
            </a:r>
            <a:endParaRPr sz="1800" b="1" dirty="0">
              <a:solidFill>
                <a:schemeClr val="bg1"/>
              </a:solidFill>
              <a:latin typeface="Nunito SemiBold"/>
              <a:ea typeface="Nunito SemiBold"/>
              <a:cs typeface="Nunito SemiBold"/>
              <a:sym typeface="Nunito SemiBold"/>
            </a:endParaRPr>
          </a:p>
          <a:p>
            <a:pPr marL="457200" lvl="0" indent="-338185" algn="l" rtl="0">
              <a:spcBef>
                <a:spcPts val="1200"/>
              </a:spcBef>
              <a:spcAft>
                <a:spcPts val="0"/>
              </a:spcAft>
              <a:buClr>
                <a:srgbClr val="000000"/>
              </a:buClr>
              <a:buSzPts val="1726"/>
              <a:buFont typeface="Nunito SemiBold"/>
              <a:buChar char="●"/>
            </a:pPr>
            <a:r>
              <a:rPr lang="en" sz="1800" b="1" dirty="0">
                <a:solidFill>
                  <a:schemeClr val="bg1"/>
                </a:solidFill>
                <a:latin typeface="Nunito SemiBold"/>
                <a:ea typeface="Nunito SemiBold"/>
                <a:cs typeface="Nunito SemiBold"/>
                <a:sym typeface="Nunito SemiBold"/>
              </a:rPr>
              <a:t>As a result, the academic literature on modeling credit risk has been growing fast. With developing a model for pricing, the credit rating for bonds will also have to be developed in a second model.</a:t>
            </a:r>
            <a:endParaRPr sz="1800" b="1" dirty="0">
              <a:solidFill>
                <a:schemeClr val="bg1"/>
              </a:solidFill>
              <a:latin typeface="Nunito SemiBold"/>
              <a:ea typeface="Nunito SemiBold"/>
              <a:cs typeface="Nunito SemiBold"/>
              <a:sym typeface="Nunito SemiBold"/>
            </a:endParaRPr>
          </a:p>
        </p:txBody>
      </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rPr>
              <a:t>Background (cont’d)</a:t>
            </a:r>
            <a:endParaRPr dirty="0">
              <a:solidFill>
                <a:schemeClr val="bg1"/>
              </a:solidFill>
            </a:endParaRPr>
          </a:p>
        </p:txBody>
      </p:sp>
      <p:sp>
        <p:nvSpPr>
          <p:cNvPr id="301" name="Google Shape;301;p17"/>
          <p:cNvSpPr txBox="1">
            <a:spLocks noGrp="1"/>
          </p:cNvSpPr>
          <p:nvPr>
            <p:ph type="body" idx="1"/>
          </p:nvPr>
        </p:nvSpPr>
        <p:spPr>
          <a:xfrm>
            <a:off x="262650" y="1542000"/>
            <a:ext cx="8618700" cy="3601500"/>
          </a:xfrm>
          <a:prstGeom prst="rect">
            <a:avLst/>
          </a:prstGeom>
        </p:spPr>
        <p:txBody>
          <a:bodyPr spcFirstLastPara="1" wrap="square" lIns="91425" tIns="91425" rIns="91425" bIns="91425" anchor="t" anchorCtr="0">
            <a:normAutofit fontScale="92500"/>
          </a:bodyPr>
          <a:lstStyle/>
          <a:p>
            <a:pPr marL="457200" lvl="0" indent="-336550" algn="l" rtl="0">
              <a:spcBef>
                <a:spcPts val="1200"/>
              </a:spcBef>
              <a:spcAft>
                <a:spcPts val="0"/>
              </a:spcAft>
              <a:buClr>
                <a:srgbClr val="000000"/>
              </a:buClr>
              <a:buSzPts val="1700"/>
              <a:buFont typeface="Nunito SemiBold"/>
              <a:buChar char="●"/>
            </a:pPr>
            <a:r>
              <a:rPr lang="en" sz="1700" dirty="0">
                <a:solidFill>
                  <a:schemeClr val="bg1"/>
                </a:solidFill>
                <a:latin typeface="Nunito SemiBold"/>
                <a:ea typeface="Nunito SemiBold"/>
                <a:cs typeface="Nunito SemiBold"/>
                <a:sym typeface="Nunito SemiBold"/>
              </a:rPr>
              <a:t>Short-rate modeling is a topic extensively researched in fixed income with numerous papers and models available online. When pricing credit instruments in the financial markets, practitioners commonly need to model corporate yields or corporate credit spreads (spread over the risk-free rate). </a:t>
            </a:r>
            <a:endParaRPr sz="1700" dirty="0">
              <a:solidFill>
                <a:schemeClr val="bg1"/>
              </a:solidFill>
              <a:latin typeface="Nunito SemiBold"/>
              <a:ea typeface="Nunito SemiBold"/>
              <a:cs typeface="Nunito SemiBold"/>
              <a:sym typeface="Nunito SemiBold"/>
            </a:endParaRPr>
          </a:p>
          <a:p>
            <a:pPr marL="914400" lvl="0" indent="0" algn="l" rtl="0">
              <a:spcBef>
                <a:spcPts val="1200"/>
              </a:spcBef>
              <a:spcAft>
                <a:spcPts val="0"/>
              </a:spcAft>
              <a:buNone/>
            </a:pPr>
            <a:endParaRPr sz="1700" dirty="0">
              <a:solidFill>
                <a:schemeClr val="bg1"/>
              </a:solidFill>
              <a:latin typeface="Nunito SemiBold"/>
              <a:ea typeface="Nunito SemiBold"/>
              <a:cs typeface="Nunito SemiBold"/>
              <a:sym typeface="Nunito SemiBold"/>
            </a:endParaRPr>
          </a:p>
          <a:p>
            <a:pPr marL="457200" lvl="0" indent="-336550" algn="l" rtl="0">
              <a:spcBef>
                <a:spcPts val="1200"/>
              </a:spcBef>
              <a:spcAft>
                <a:spcPts val="0"/>
              </a:spcAft>
              <a:buClr>
                <a:srgbClr val="000000"/>
              </a:buClr>
              <a:buSzPts val="1700"/>
              <a:buFont typeface="Nunito SemiBold"/>
              <a:buChar char="●"/>
            </a:pPr>
            <a:r>
              <a:rPr lang="en" sz="1700" dirty="0">
                <a:solidFill>
                  <a:schemeClr val="bg1"/>
                </a:solidFill>
                <a:latin typeface="Nunito SemiBold"/>
                <a:ea typeface="Nunito SemiBold"/>
                <a:cs typeface="Nunito SemiBold"/>
                <a:sym typeface="Nunito SemiBold"/>
              </a:rPr>
              <a:t>Unfortunately, there are significantly less models available where the credit spreads are modeled in connection with risk-free rates. There are two types of approaches in such models; </a:t>
            </a:r>
            <a:r>
              <a:rPr lang="en" sz="1700" i="1" dirty="0">
                <a:solidFill>
                  <a:schemeClr val="bg1"/>
                </a:solidFill>
                <a:latin typeface="Nunito SemiBold"/>
                <a:ea typeface="Nunito SemiBold"/>
                <a:cs typeface="Nunito SemiBold"/>
                <a:sym typeface="Nunito SemiBold"/>
              </a:rPr>
              <a:t>structural </a:t>
            </a:r>
            <a:r>
              <a:rPr lang="en" sz="1700" dirty="0">
                <a:solidFill>
                  <a:schemeClr val="bg1"/>
                </a:solidFill>
                <a:latin typeface="Nunito SemiBold"/>
                <a:ea typeface="Nunito SemiBold"/>
                <a:cs typeface="Nunito SemiBold"/>
                <a:sym typeface="Nunito SemiBold"/>
              </a:rPr>
              <a:t>and </a:t>
            </a:r>
            <a:r>
              <a:rPr lang="en" sz="1700" i="1" dirty="0">
                <a:solidFill>
                  <a:schemeClr val="bg1"/>
                </a:solidFill>
                <a:latin typeface="Nunito SemiBold"/>
                <a:ea typeface="Nunito SemiBold"/>
                <a:cs typeface="Nunito SemiBold"/>
                <a:sym typeface="Nunito SemiBold"/>
              </a:rPr>
              <a:t>reduced-form</a:t>
            </a:r>
            <a:r>
              <a:rPr lang="en" sz="1700" dirty="0">
                <a:solidFill>
                  <a:schemeClr val="bg1"/>
                </a:solidFill>
                <a:latin typeface="Nunito SemiBold"/>
                <a:ea typeface="Nunito SemiBold"/>
                <a:cs typeface="Nunito SemiBold"/>
                <a:sym typeface="Nunito SemiBold"/>
              </a:rPr>
              <a:t> (which is an approach that uses stochastic processes). In this research project, we are looking to implement stochastic models that incorporate both short-rates and credit spread modeling.</a:t>
            </a:r>
            <a:endParaRPr sz="1700" dirty="0">
              <a:solidFill>
                <a:schemeClr val="bg1"/>
              </a:solidFill>
              <a:latin typeface="Nunito SemiBold"/>
              <a:ea typeface="Nunito SemiBold"/>
              <a:cs typeface="Nunito SemiBold"/>
              <a:sym typeface="Nunito SemiBold"/>
            </a:endParaRPr>
          </a:p>
        </p:txBody>
      </p:sp>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02. 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title"/>
          </p:nvPr>
        </p:nvSpPr>
        <p:spPr>
          <a:xfrm>
            <a:off x="593975" y="598575"/>
            <a:ext cx="8403900" cy="999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300" b="0" dirty="0">
                <a:latin typeface="Maven Pro Medium"/>
                <a:ea typeface="Maven Pro Medium"/>
                <a:cs typeface="Maven Pro Medium"/>
                <a:sym typeface="Maven Pro Medium"/>
              </a:rPr>
              <a:t>Modeling the dynamics of Credit Spreads with Stochastic Volatility</a:t>
            </a:r>
            <a:endParaRPr sz="2300" b="0" dirty="0">
              <a:latin typeface="Maven Pro Medium"/>
              <a:ea typeface="Maven Pro Medium"/>
              <a:cs typeface="Maven Pro Medium"/>
              <a:sym typeface="Maven Pro Medium"/>
            </a:endParaRPr>
          </a:p>
          <a:p>
            <a:pPr marL="0" lvl="0" indent="0" algn="l" rtl="0">
              <a:spcBef>
                <a:spcPts val="1200"/>
              </a:spcBef>
              <a:spcAft>
                <a:spcPts val="0"/>
              </a:spcAft>
              <a:buNone/>
            </a:pPr>
            <a:endParaRPr dirty="0"/>
          </a:p>
        </p:txBody>
      </p:sp>
      <p:sp>
        <p:nvSpPr>
          <p:cNvPr id="324" name="Google Shape;324;p21"/>
          <p:cNvSpPr txBox="1">
            <a:spLocks noGrp="1"/>
          </p:cNvSpPr>
          <p:nvPr>
            <p:ph type="body" idx="1"/>
          </p:nvPr>
        </p:nvSpPr>
        <p:spPr>
          <a:xfrm>
            <a:off x="518150" y="1597875"/>
            <a:ext cx="8403900" cy="32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343332"/>
                </a:solidFill>
                <a:highlight>
                  <a:srgbClr val="FFFFFF"/>
                </a:highlight>
                <a:latin typeface="Maven Pro Medium"/>
                <a:sym typeface="Maven Pro Medium"/>
              </a:rPr>
              <a:t>1:Two-factor </a:t>
            </a:r>
            <a:r>
              <a:rPr lang="en" sz="1600" dirty="0">
                <a:solidFill>
                  <a:srgbClr val="343332"/>
                </a:solidFill>
                <a:highlight>
                  <a:srgbClr val="FFFFFF"/>
                </a:highlight>
                <a:latin typeface="Maven Pro Medium"/>
                <a:ea typeface="Maven Pro Medium"/>
                <a:cs typeface="Maven Pro Medium"/>
                <a:sym typeface="Maven Pro Medium"/>
              </a:rPr>
              <a:t>affine model for the credit spreads on corporate bonds:(1)  level of the spread (2) volatility of the spread</a:t>
            </a:r>
            <a:endParaRPr sz="1600" dirty="0">
              <a:solidFill>
                <a:srgbClr val="343332"/>
              </a:solidFill>
              <a:highlight>
                <a:srgbClr val="FFFFFF"/>
              </a:highlight>
              <a:latin typeface="Maven Pro Medium"/>
              <a:ea typeface="Maven Pro Medium"/>
              <a:cs typeface="Maven Pro Medium"/>
              <a:sym typeface="Maven Pro Medium"/>
            </a:endParaRPr>
          </a:p>
          <a:p>
            <a:pPr marL="0" lvl="0" indent="0" algn="l" rtl="0">
              <a:spcBef>
                <a:spcPts val="1200"/>
              </a:spcBef>
              <a:spcAft>
                <a:spcPts val="0"/>
              </a:spcAft>
              <a:buNone/>
            </a:pPr>
            <a:r>
              <a:rPr lang="en" sz="1600" dirty="0">
                <a:solidFill>
                  <a:srgbClr val="343332"/>
                </a:solidFill>
                <a:highlight>
                  <a:srgbClr val="FFFFFF"/>
                </a:highlight>
                <a:latin typeface="Maven Pro Medium"/>
                <a:ea typeface="Maven Pro Medium"/>
                <a:cs typeface="Maven Pro Medium"/>
                <a:sym typeface="Maven Pro Medium"/>
              </a:rPr>
              <a:t>2:This approach allows us to model the volatility of corporate credit spreads as stochastic, and also allows us to capture higher moments of credit spreads</a:t>
            </a:r>
            <a:endParaRPr sz="1600" dirty="0">
              <a:solidFill>
                <a:srgbClr val="343332"/>
              </a:solidFill>
              <a:highlight>
                <a:srgbClr val="FFFFFF"/>
              </a:highlight>
              <a:latin typeface="Maven Pro Medium"/>
              <a:ea typeface="Maven Pro Medium"/>
              <a:cs typeface="Maven Pro Medium"/>
              <a:sym typeface="Maven Pro Medium"/>
            </a:endParaRPr>
          </a:p>
          <a:p>
            <a:pPr marL="0" lvl="0" indent="0" algn="l" rtl="0">
              <a:spcBef>
                <a:spcPts val="1200"/>
              </a:spcBef>
              <a:spcAft>
                <a:spcPts val="0"/>
              </a:spcAft>
              <a:buNone/>
            </a:pPr>
            <a:r>
              <a:rPr lang="en" sz="1600" dirty="0">
                <a:solidFill>
                  <a:srgbClr val="343332"/>
                </a:solidFill>
                <a:highlight>
                  <a:srgbClr val="FFFFFF"/>
                </a:highlight>
                <a:latin typeface="Maven Pro Medium"/>
                <a:ea typeface="Maven Pro Medium"/>
                <a:cs typeface="Maven Pro Medium"/>
                <a:sym typeface="Maven Pro Medium"/>
              </a:rPr>
              <a:t>3: The model is found to be successful at fitting actual corporate bond credit spreads, resulting in a significantly lower root mean square error than a standard alternative model both in sample and out of sample</a:t>
            </a:r>
            <a:endParaRPr sz="1600" dirty="0">
              <a:solidFill>
                <a:srgbClr val="343332"/>
              </a:solidFill>
              <a:highlight>
                <a:srgbClr val="FFFFFF"/>
              </a:highlight>
              <a:latin typeface="Maven Pro Medium"/>
              <a:ea typeface="Maven Pro Medium"/>
              <a:cs typeface="Maven Pro Medium"/>
              <a:sym typeface="Maven Pro Medium"/>
            </a:endParaRPr>
          </a:p>
          <a:p>
            <a:pPr marL="0" lvl="0" indent="0" algn="l" rtl="0">
              <a:spcBef>
                <a:spcPts val="1200"/>
              </a:spcBef>
              <a:spcAft>
                <a:spcPts val="1200"/>
              </a:spcAft>
              <a:buNone/>
            </a:pPr>
            <a:r>
              <a:rPr lang="en" sz="1600" dirty="0">
                <a:solidFill>
                  <a:srgbClr val="343332"/>
                </a:solidFill>
                <a:highlight>
                  <a:srgbClr val="FFFFFF"/>
                </a:highlight>
                <a:latin typeface="Maven Pro Medium"/>
                <a:ea typeface="Maven Pro Medium"/>
                <a:cs typeface="Maven Pro Medium"/>
                <a:sym typeface="Maven Pro Medium"/>
              </a:rPr>
              <a:t>4:key properties of actual credit spreads such as the stochastic volatility of the credit spreads and the positive skewness of the credit spread distribution are better captured by the model.</a:t>
            </a:r>
            <a:endParaRPr sz="1600" dirty="0">
              <a:solidFill>
                <a:srgbClr val="343332"/>
              </a:solidFill>
              <a:highlight>
                <a:srgbClr val="FFFFFF"/>
              </a:highlight>
              <a:latin typeface="Maven Pro Medium"/>
              <a:ea typeface="Maven Pro Medium"/>
              <a:cs typeface="Maven Pro Medium"/>
              <a:sym typeface="Maven Pr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2"/>
          <p:cNvSpPr txBox="1">
            <a:spLocks noGrp="1"/>
          </p:cNvSpPr>
          <p:nvPr>
            <p:ph type="title"/>
          </p:nvPr>
        </p:nvSpPr>
        <p:spPr>
          <a:xfrm>
            <a:off x="311700" y="193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Credit Spreads and Interest Rate: A Cointegration Approach</a:t>
            </a:r>
            <a:endParaRPr/>
          </a:p>
        </p:txBody>
      </p:sp>
      <p:sp>
        <p:nvSpPr>
          <p:cNvPr id="330" name="Google Shape;330;p22"/>
          <p:cNvSpPr txBox="1">
            <a:spLocks noGrp="1"/>
          </p:cNvSpPr>
          <p:nvPr>
            <p:ph type="body" idx="1"/>
          </p:nvPr>
        </p:nvSpPr>
        <p:spPr>
          <a:xfrm>
            <a:off x="311700" y="1105700"/>
            <a:ext cx="8520600" cy="1800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Corporate rates are cointegrated with government rates.</a:t>
            </a:r>
            <a:endParaRPr sz="1400">
              <a:latin typeface="Maven Pro Medium"/>
              <a:ea typeface="Maven Pro Medium"/>
              <a:cs typeface="Maven Pro Medium"/>
              <a:sym typeface="Maven Pro Medium"/>
            </a:endParaRPr>
          </a:p>
          <a:p>
            <a:pPr marL="457200" lvl="0" indent="-317500" algn="l"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In the short run an increase in treasury rates causes credit spreads to narrow.</a:t>
            </a:r>
            <a:endParaRPr sz="1400">
              <a:latin typeface="Maven Pro Medium"/>
              <a:ea typeface="Maven Pro Medium"/>
              <a:cs typeface="Maven Pro Medium"/>
              <a:sym typeface="Maven Pro Medium"/>
            </a:endParaRPr>
          </a:p>
          <a:p>
            <a:pPr marL="457200" lvl="0" indent="-317500" algn="l"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In the long run an increase in treasury rates causes credit spreads to widen.</a:t>
            </a:r>
            <a:endParaRPr sz="1400">
              <a:latin typeface="Maven Pro Medium"/>
              <a:ea typeface="Maven Pro Medium"/>
              <a:cs typeface="Maven Pro Medium"/>
              <a:sym typeface="Maven Pro Medium"/>
            </a:endParaRPr>
          </a:p>
          <a:p>
            <a:pPr marL="457200" lvl="0" indent="-317500" algn="l"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This is inconsistent with many models used in practice to price corporate bonds.</a:t>
            </a:r>
            <a:endParaRPr sz="1400">
              <a:latin typeface="Maven Pro Medium"/>
              <a:ea typeface="Maven Pro Medium"/>
              <a:cs typeface="Maven Pro Medium"/>
              <a:sym typeface="Maven Pro Medium"/>
            </a:endParaRPr>
          </a:p>
          <a:p>
            <a:pPr marL="457200" lvl="0" indent="-317500" algn="l"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Effects on credit spread by increasing treasury rates in 1%.</a:t>
            </a:r>
            <a:endParaRPr/>
          </a:p>
        </p:txBody>
      </p:sp>
      <p:graphicFrame>
        <p:nvGraphicFramePr>
          <p:cNvPr id="331" name="Google Shape;331;p22"/>
          <p:cNvGraphicFramePr/>
          <p:nvPr/>
        </p:nvGraphicFramePr>
        <p:xfrm>
          <a:off x="599350" y="2817870"/>
          <a:ext cx="7239000" cy="1646245"/>
        </p:xfrm>
        <a:graphic>
          <a:graphicData uri="http://schemas.openxmlformats.org/drawingml/2006/table">
            <a:tbl>
              <a:tblPr>
                <a:noFill/>
                <a:tableStyleId>{C792DC87-2726-4F99-A9DB-A2F4A9522B7D}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549025">
                <a:tc>
                  <a:txBody>
                    <a:bodyPr/>
                    <a:lstStyle/>
                    <a:p>
                      <a:pPr marL="0" lvl="0" indent="0" algn="l" rtl="0">
                        <a:spcBef>
                          <a:spcPts val="0"/>
                        </a:spcBef>
                        <a:spcAft>
                          <a:spcPts val="0"/>
                        </a:spcAft>
                        <a:buNone/>
                      </a:pPr>
                      <a:r>
                        <a:rPr lang="en">
                          <a:latin typeface="Maven Pro Medium"/>
                          <a:ea typeface="Maven Pro Medium"/>
                          <a:cs typeface="Maven Pro Medium"/>
                          <a:sym typeface="Maven Pro Medium"/>
                        </a:rPr>
                        <a:t>Models</a:t>
                      </a:r>
                      <a:endParaRPr>
                        <a:latin typeface="Maven Pro Medium"/>
                        <a:ea typeface="Maven Pro Medium"/>
                        <a:cs typeface="Maven Pro Medium"/>
                        <a:sym typeface="Maven Pro Medium"/>
                      </a:endParaRPr>
                    </a:p>
                  </a:txBody>
                  <a:tcPr marL="91425" marR="91425" marT="91425" marB="91425"/>
                </a:tc>
                <a:tc>
                  <a:txBody>
                    <a:bodyPr/>
                    <a:lstStyle/>
                    <a:p>
                      <a:pPr marL="0" lvl="0" indent="0" algn="l" rtl="0">
                        <a:spcBef>
                          <a:spcPts val="0"/>
                        </a:spcBef>
                        <a:spcAft>
                          <a:spcPts val="0"/>
                        </a:spcAft>
                        <a:buNone/>
                      </a:pPr>
                      <a:r>
                        <a:rPr lang="en">
                          <a:latin typeface="Maven Pro Medium"/>
                          <a:ea typeface="Maven Pro Medium"/>
                          <a:cs typeface="Maven Pro Medium"/>
                          <a:sym typeface="Maven Pro Medium"/>
                        </a:rPr>
                        <a:t>Short Term</a:t>
                      </a:r>
                      <a:endParaRPr>
                        <a:latin typeface="Maven Pro Medium"/>
                        <a:ea typeface="Maven Pro Medium"/>
                        <a:cs typeface="Maven Pro Medium"/>
                        <a:sym typeface="Maven Pro Medium"/>
                      </a:endParaRPr>
                    </a:p>
                  </a:txBody>
                  <a:tcPr marL="91425" marR="91425" marT="91425" marB="91425"/>
                </a:tc>
                <a:tc>
                  <a:txBody>
                    <a:bodyPr/>
                    <a:lstStyle/>
                    <a:p>
                      <a:pPr marL="0" lvl="0" indent="0" algn="l" rtl="0">
                        <a:spcBef>
                          <a:spcPts val="0"/>
                        </a:spcBef>
                        <a:spcAft>
                          <a:spcPts val="0"/>
                        </a:spcAft>
                        <a:buNone/>
                      </a:pPr>
                      <a:r>
                        <a:rPr lang="en">
                          <a:latin typeface="Maven Pro Medium"/>
                          <a:ea typeface="Maven Pro Medium"/>
                          <a:cs typeface="Maven Pro Medium"/>
                          <a:sym typeface="Maven Pro Medium"/>
                        </a:rPr>
                        <a:t>Long Term</a:t>
                      </a:r>
                      <a:endParaRPr>
                        <a:latin typeface="Maven Pro Medium"/>
                        <a:ea typeface="Maven Pro Medium"/>
                        <a:cs typeface="Maven Pro Medium"/>
                        <a:sym typeface="Maven Pro Medium"/>
                      </a:endParaRPr>
                    </a:p>
                  </a:txBody>
                  <a:tcPr marL="91425" marR="91425" marT="91425" marB="91425"/>
                </a:tc>
                <a:extLst>
                  <a:ext uri="{0D108BD9-81ED-4DB2-BD59-A6C34878D82A}">
                    <a16:rowId xmlns:a16="http://schemas.microsoft.com/office/drawing/2014/main" val="10000"/>
                  </a:ext>
                </a:extLst>
              </a:tr>
              <a:tr h="408100">
                <a:tc>
                  <a:txBody>
                    <a:bodyPr/>
                    <a:lstStyle/>
                    <a:p>
                      <a:pPr marL="0" lvl="0" indent="0" algn="l" rtl="0">
                        <a:lnSpc>
                          <a:spcPct val="115000"/>
                        </a:lnSpc>
                        <a:spcBef>
                          <a:spcPts val="0"/>
                        </a:spcBef>
                        <a:spcAft>
                          <a:spcPts val="1200"/>
                        </a:spcAft>
                        <a:buClr>
                          <a:schemeClr val="dk1"/>
                        </a:buClr>
                        <a:buSzPts val="1100"/>
                        <a:buFont typeface="Arial"/>
                        <a:buNone/>
                      </a:pPr>
                      <a:r>
                        <a:rPr lang="en" sz="1300">
                          <a:solidFill>
                            <a:schemeClr val="dk2"/>
                          </a:solidFill>
                          <a:latin typeface="Maven Pro Medium"/>
                          <a:ea typeface="Maven Pro Medium"/>
                          <a:cs typeface="Maven Pro Medium"/>
                          <a:sym typeface="Maven Pro Medium"/>
                        </a:rPr>
                        <a:t>Cointegration Model</a:t>
                      </a:r>
                      <a:endParaRPr sz="1300">
                        <a:latin typeface="Maven Pro Medium"/>
                        <a:ea typeface="Maven Pro Medium"/>
                        <a:cs typeface="Maven Pro Medium"/>
                        <a:sym typeface="Maven Pro Medium"/>
                      </a:endParaRPr>
                    </a:p>
                  </a:txBody>
                  <a:tcPr marL="91425" marR="91425" marT="91425" marB="91425"/>
                </a:tc>
                <a:tc>
                  <a:txBody>
                    <a:bodyPr/>
                    <a:lstStyle/>
                    <a:p>
                      <a:pPr marL="0" lvl="0" indent="0" algn="l" rtl="0">
                        <a:spcBef>
                          <a:spcPts val="0"/>
                        </a:spcBef>
                        <a:spcAft>
                          <a:spcPts val="0"/>
                        </a:spcAft>
                        <a:buNone/>
                      </a:pPr>
                      <a:r>
                        <a:rPr lang="en">
                          <a:latin typeface="Maven Pro Medium"/>
                          <a:ea typeface="Maven Pro Medium"/>
                          <a:cs typeface="Maven Pro Medium"/>
                          <a:sym typeface="Maven Pro Medium"/>
                        </a:rPr>
                        <a:t>-</a:t>
                      </a:r>
                      <a:endParaRPr>
                        <a:latin typeface="Maven Pro Medium"/>
                        <a:ea typeface="Maven Pro Medium"/>
                        <a:cs typeface="Maven Pro Medium"/>
                        <a:sym typeface="Maven Pro Medium"/>
                      </a:endParaRPr>
                    </a:p>
                  </a:txBody>
                  <a:tcPr marL="91425" marR="91425" marT="91425" marB="91425"/>
                </a:tc>
                <a:tc>
                  <a:txBody>
                    <a:bodyPr/>
                    <a:lstStyle/>
                    <a:p>
                      <a:pPr marL="0" lvl="0" indent="0" algn="l" rtl="0">
                        <a:spcBef>
                          <a:spcPts val="0"/>
                        </a:spcBef>
                        <a:spcAft>
                          <a:spcPts val="0"/>
                        </a:spcAft>
                        <a:buNone/>
                      </a:pPr>
                      <a:r>
                        <a:rPr lang="en" sz="1200">
                          <a:latin typeface="Maven Pro Medium"/>
                          <a:ea typeface="Maven Pro Medium"/>
                          <a:cs typeface="Maven Pro Medium"/>
                          <a:sym typeface="Maven Pro Medium"/>
                        </a:rPr>
                        <a:t>1.028% increase in Aaa rates</a:t>
                      </a:r>
                      <a:endParaRPr sz="1200">
                        <a:latin typeface="Maven Pro Medium"/>
                        <a:ea typeface="Maven Pro Medium"/>
                        <a:cs typeface="Maven Pro Medium"/>
                        <a:sym typeface="Maven Pro Medium"/>
                      </a:endParaRPr>
                    </a:p>
                    <a:p>
                      <a:pPr marL="0" lvl="0" indent="0" algn="l" rtl="0">
                        <a:spcBef>
                          <a:spcPts val="0"/>
                        </a:spcBef>
                        <a:spcAft>
                          <a:spcPts val="0"/>
                        </a:spcAft>
                        <a:buNone/>
                      </a:pPr>
                      <a:r>
                        <a:rPr lang="en" sz="1200">
                          <a:latin typeface="Maven Pro Medium"/>
                          <a:ea typeface="Maven Pro Medium"/>
                          <a:cs typeface="Maven Pro Medium"/>
                          <a:sym typeface="Maven Pro Medium"/>
                        </a:rPr>
                        <a:t>1.178% increase in Baa rates</a:t>
                      </a:r>
                      <a:endParaRPr sz="1200">
                        <a:latin typeface="Maven Pro Medium"/>
                        <a:ea typeface="Maven Pro Medium"/>
                        <a:cs typeface="Maven Pro Medium"/>
                        <a:sym typeface="Maven Pro Medium"/>
                      </a:endParaRPr>
                    </a:p>
                  </a:txBody>
                  <a:tcPr marL="91425" marR="91425" marT="91425" marB="91425"/>
                </a:tc>
                <a:extLst>
                  <a:ext uri="{0D108BD9-81ED-4DB2-BD59-A6C34878D82A}">
                    <a16:rowId xmlns:a16="http://schemas.microsoft.com/office/drawing/2014/main" val="10001"/>
                  </a:ext>
                </a:extLst>
              </a:tr>
              <a:tr h="392450">
                <a:tc>
                  <a:txBody>
                    <a:bodyPr/>
                    <a:lstStyle/>
                    <a:p>
                      <a:pPr marL="0" lvl="0" indent="0" algn="l" rtl="0">
                        <a:lnSpc>
                          <a:spcPct val="115000"/>
                        </a:lnSpc>
                        <a:spcBef>
                          <a:spcPts val="0"/>
                        </a:spcBef>
                        <a:spcAft>
                          <a:spcPts val="1200"/>
                        </a:spcAft>
                        <a:buClr>
                          <a:schemeClr val="dk1"/>
                        </a:buClr>
                        <a:buSzPts val="1100"/>
                        <a:buFont typeface="Arial"/>
                        <a:buNone/>
                      </a:pPr>
                      <a:r>
                        <a:rPr lang="en" sz="1300">
                          <a:solidFill>
                            <a:schemeClr val="dk2"/>
                          </a:solidFill>
                          <a:latin typeface="Maven Pro Medium"/>
                          <a:ea typeface="Maven Pro Medium"/>
                          <a:cs typeface="Maven Pro Medium"/>
                          <a:sym typeface="Maven Pro Medium"/>
                        </a:rPr>
                        <a:t>Impulse Response Functions</a:t>
                      </a:r>
                      <a:endParaRPr sz="900">
                        <a:latin typeface="Maven Pro Medium"/>
                        <a:ea typeface="Maven Pro Medium"/>
                        <a:cs typeface="Maven Pro Medium"/>
                        <a:sym typeface="Maven Pro Medium"/>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Maven Pro Medium"/>
                          <a:ea typeface="Maven Pro Medium"/>
                          <a:cs typeface="Maven Pro Medium"/>
                          <a:sym typeface="Maven Pro Medium"/>
                        </a:rPr>
                        <a:t>Aaa rates fall 34 basis points</a:t>
                      </a:r>
                      <a:endParaRPr sz="1200">
                        <a:solidFill>
                          <a:schemeClr val="dk1"/>
                        </a:solidFill>
                        <a:latin typeface="Maven Pro Medium"/>
                        <a:ea typeface="Maven Pro Medium"/>
                        <a:cs typeface="Maven Pro Medium"/>
                        <a:sym typeface="Maven Pro Medium"/>
                      </a:endParaRPr>
                    </a:p>
                    <a:p>
                      <a:pPr marL="0" lvl="0" indent="0" algn="l" rtl="0">
                        <a:spcBef>
                          <a:spcPts val="0"/>
                        </a:spcBef>
                        <a:spcAft>
                          <a:spcPts val="0"/>
                        </a:spcAft>
                        <a:buClr>
                          <a:schemeClr val="dk1"/>
                        </a:buClr>
                        <a:buSzPts val="1100"/>
                        <a:buFont typeface="Arial"/>
                        <a:buNone/>
                      </a:pPr>
                      <a:r>
                        <a:rPr lang="en" sz="1200">
                          <a:solidFill>
                            <a:schemeClr val="dk1"/>
                          </a:solidFill>
                          <a:latin typeface="Maven Pro Medium"/>
                          <a:ea typeface="Maven Pro Medium"/>
                          <a:cs typeface="Maven Pro Medium"/>
                          <a:sym typeface="Maven Pro Medium"/>
                        </a:rPr>
                        <a:t>Baa falls 47 basis points</a:t>
                      </a:r>
                      <a:endParaRPr>
                        <a:latin typeface="Maven Pro Medium"/>
                        <a:ea typeface="Maven Pro Medium"/>
                        <a:cs typeface="Maven Pro Medium"/>
                        <a:sym typeface="Maven Pro Medium"/>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200">
                          <a:solidFill>
                            <a:schemeClr val="dk1"/>
                          </a:solidFill>
                          <a:latin typeface="Maven Pro Medium"/>
                          <a:ea typeface="Maven Pro Medium"/>
                          <a:cs typeface="Maven Pro Medium"/>
                          <a:sym typeface="Maven Pro Medium"/>
                        </a:rPr>
                        <a:t>Aaa returns to its initial level</a:t>
                      </a:r>
                      <a:endParaRPr sz="1200">
                        <a:solidFill>
                          <a:schemeClr val="dk1"/>
                        </a:solidFill>
                        <a:latin typeface="Maven Pro Medium"/>
                        <a:ea typeface="Maven Pro Medium"/>
                        <a:cs typeface="Maven Pro Medium"/>
                        <a:sym typeface="Maven Pro Medium"/>
                      </a:endParaRPr>
                    </a:p>
                    <a:p>
                      <a:pPr marL="0" lvl="0" indent="0" algn="l" rtl="0">
                        <a:spcBef>
                          <a:spcPts val="0"/>
                        </a:spcBef>
                        <a:spcAft>
                          <a:spcPts val="0"/>
                        </a:spcAft>
                        <a:buClr>
                          <a:schemeClr val="dk1"/>
                        </a:buClr>
                        <a:buSzPts val="1100"/>
                        <a:buFont typeface="Arial"/>
                        <a:buNone/>
                      </a:pPr>
                      <a:r>
                        <a:rPr lang="en" sz="1200">
                          <a:solidFill>
                            <a:schemeClr val="dk1"/>
                          </a:solidFill>
                          <a:latin typeface="Maven Pro Medium"/>
                          <a:ea typeface="Maven Pro Medium"/>
                          <a:cs typeface="Maven Pro Medium"/>
                          <a:sym typeface="Maven Pro Medium"/>
                        </a:rPr>
                        <a:t>Baa rises by 17 basis points</a:t>
                      </a:r>
                      <a:endParaRPr>
                        <a:latin typeface="Maven Pro Medium"/>
                        <a:ea typeface="Maven Pro Medium"/>
                        <a:cs typeface="Maven Pro Medium"/>
                        <a:sym typeface="Maven Pro Medium"/>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03. Scope of Project</a:t>
            </a: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2.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3.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4.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5.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6.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7.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ppt/theme/themeOverride8.xml><?xml version="1.0" encoding="utf-8"?>
<a:themeOverride xmlns:a="http://schemas.openxmlformats.org/drawingml/2006/main">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themeOverride>
</file>

<file path=docProps/app.xml><?xml version="1.0" encoding="utf-8"?>
<Properties xmlns="http://schemas.openxmlformats.org/officeDocument/2006/extended-properties" xmlns:vt="http://schemas.openxmlformats.org/officeDocument/2006/docPropsVTypes">
  <Template/>
  <TotalTime>967</TotalTime>
  <Words>1251</Words>
  <Application>Microsoft Office PowerPoint</Application>
  <PresentationFormat>On-screen Show (16:9)</PresentationFormat>
  <Paragraphs>80</Paragraphs>
  <Slides>24</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Nunito SemiBold</vt:lpstr>
      <vt:lpstr>Times New Roman</vt:lpstr>
      <vt:lpstr>Symbol</vt:lpstr>
      <vt:lpstr>Nunito</vt:lpstr>
      <vt:lpstr>Maven Pro</vt:lpstr>
      <vt:lpstr>Calibri</vt:lpstr>
      <vt:lpstr>Arial</vt:lpstr>
      <vt:lpstr>Maven Pro Medium</vt:lpstr>
      <vt:lpstr>Momentum</vt:lpstr>
      <vt:lpstr>Worksheet</vt:lpstr>
      <vt:lpstr>Applied Finance Project Pricing Convertible Bonds</vt:lpstr>
      <vt:lpstr>PowerPoint Presentation</vt:lpstr>
      <vt:lpstr>01. Background</vt:lpstr>
      <vt:lpstr>Background</vt:lpstr>
      <vt:lpstr>Background (cont’d)</vt:lpstr>
      <vt:lpstr>02. Literature Review</vt:lpstr>
      <vt:lpstr>Modeling the dynamics of Credit Spreads with Stochastic Volatility </vt:lpstr>
      <vt:lpstr>Credit Spreads and Interest Rate: A Cointegration Approach</vt:lpstr>
      <vt:lpstr>03. Scope of Project</vt:lpstr>
      <vt:lpstr>Scope of Project </vt:lpstr>
      <vt:lpstr>Black-Derman Toy (BDT Tree)</vt:lpstr>
      <vt:lpstr>Verifying the model</vt:lpstr>
      <vt:lpstr>04. Data Resource Preliminary Results</vt:lpstr>
      <vt:lpstr>Aaa and Baa Spreads: periods 1960-1997 and 1996-2022</vt:lpstr>
      <vt:lpstr>Relationship Between Changes in Interest Rates and Changes in Credit Spreads</vt:lpstr>
      <vt:lpstr>Verifying the Correlation Coefficients</vt:lpstr>
      <vt:lpstr>Data Resource</vt:lpstr>
      <vt:lpstr>05. Implementation and Results</vt:lpstr>
      <vt:lpstr>Short Rate Lattice</vt:lpstr>
      <vt:lpstr>Credit Spread Lattice</vt:lpstr>
      <vt:lpstr>Callable Bond Lattice</vt:lpstr>
      <vt:lpstr>Results</vt:lpstr>
      <vt:lpstr>Conclusions </vt:lpstr>
      <vt:lpstr>Thank you.  Company: KPMG Faculty Advisor: Francis Longstaff Professor: Ehud Peleg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Finance Project Pricing Convertible Bonds</dc:title>
  <dc:creator>Christian Henderson</dc:creator>
  <cp:lastModifiedBy>Gomez, Luis Hernan</cp:lastModifiedBy>
  <cp:revision>7</cp:revision>
  <dcterms:modified xsi:type="dcterms:W3CDTF">2024-06-11T17:04:27Z</dcterms:modified>
</cp:coreProperties>
</file>