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27"/>
  </p:notesMasterIdLst>
  <p:sldIdLst>
    <p:sldId id="256" r:id="rId5"/>
    <p:sldId id="295" r:id="rId6"/>
    <p:sldId id="258" r:id="rId7"/>
    <p:sldId id="283" r:id="rId8"/>
    <p:sldId id="261" r:id="rId9"/>
    <p:sldId id="319" r:id="rId10"/>
    <p:sldId id="320" r:id="rId11"/>
    <p:sldId id="328" r:id="rId12"/>
    <p:sldId id="325" r:id="rId13"/>
    <p:sldId id="326" r:id="rId14"/>
    <p:sldId id="327" r:id="rId15"/>
    <p:sldId id="331" r:id="rId16"/>
    <p:sldId id="332" r:id="rId17"/>
    <p:sldId id="333" r:id="rId18"/>
    <p:sldId id="334" r:id="rId19"/>
    <p:sldId id="329" r:id="rId20"/>
    <p:sldId id="330" r:id="rId21"/>
    <p:sldId id="321" r:id="rId22"/>
    <p:sldId id="322" r:id="rId23"/>
    <p:sldId id="323" r:id="rId24"/>
    <p:sldId id="324" r:id="rId25"/>
    <p:sldId id="262" r:id="rId26"/>
  </p:sldIdLst>
  <p:sldSz cx="9144000" cy="5143500" type="screen16x9"/>
  <p:notesSz cx="6858000" cy="9144000"/>
  <p:embeddedFontLst>
    <p:embeddedFont>
      <p:font typeface="Inria Sans" panose="020B0604020202020204" charset="0"/>
      <p:regular r:id="rId28"/>
      <p:bold r:id="rId29"/>
      <p:italic r:id="rId30"/>
      <p:boldItalic r:id="rId31"/>
    </p:embeddedFont>
    <p:embeddedFont>
      <p:font typeface="Inria Sans Light" panose="020B0604020202020204" charset="0"/>
      <p:regular r:id="rId32"/>
      <p:bold r:id="rId33"/>
      <p:italic r:id="rId34"/>
      <p:boldItalic r:id="rId35"/>
    </p:embeddedFont>
    <p:embeddedFont>
      <p:font typeface="Saira SemiCondensed Medium" panose="020B0604020202020204" charset="0"/>
      <p:regular r:id="rId36"/>
      <p:bold r:id="rId37"/>
    </p:embeddedFont>
    <p:embeddedFont>
      <p:font typeface="Titillium Web" panose="020F0502020204030204"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D3561B-69DF-436C-B35F-484CE33608E7}">
  <a:tblStyle styleId="{47D3561B-69DF-436C-B35F-484CE33608E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8D537A3-15C0-4DE8-8F56-02B30B42614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94660"/>
  </p:normalViewPr>
  <p:slideViewPr>
    <p:cSldViewPr snapToGrid="0">
      <p:cViewPr varScale="1">
        <p:scale>
          <a:sx n="132" d="100"/>
          <a:sy n="132" d="100"/>
        </p:scale>
        <p:origin x="1092"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2.fntdata"/><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font" Target="fonts/font14.fnt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353087-FD4C-44EC-9151-F4B54EC25DEF}" type="doc">
      <dgm:prSet loTypeId="urn:microsoft.com/office/officeart/2008/layout/VerticalCurvedList" loCatId="list" qsTypeId="urn:microsoft.com/office/officeart/2005/8/quickstyle/3d2" qsCatId="3D" csTypeId="urn:microsoft.com/office/officeart/2005/8/colors/colorful1" csCatId="colorful" phldr="1"/>
      <dgm:spPr/>
      <dgm:t>
        <a:bodyPr/>
        <a:lstStyle/>
        <a:p>
          <a:endParaRPr lang="en-US"/>
        </a:p>
      </dgm:t>
    </dgm:pt>
    <dgm:pt modelId="{775F4CB5-C298-48A0-B24E-DD0183FB1F35}">
      <dgm:prSet custT="1"/>
      <dgm:spPr>
        <a:solidFill>
          <a:schemeClr val="tx1"/>
        </a:solidFill>
      </dgm:spPr>
      <dgm:t>
        <a:bodyPr/>
        <a:lstStyle/>
        <a:p>
          <a:r>
            <a:rPr lang="vi-VN" sz="2400" b="0" i="0" dirty="0"/>
            <a:t>A45512 - Nguyễn Khắc Lộc</a:t>
          </a:r>
          <a:endParaRPr lang="en-US" sz="2400" dirty="0"/>
        </a:p>
      </dgm:t>
    </dgm:pt>
    <dgm:pt modelId="{CA20D9B8-3F01-43A0-A8A9-68A0E912FE89}" type="parTrans" cxnId="{E32F84CA-9E24-4ECC-B317-1FB32A0A8CC1}">
      <dgm:prSet/>
      <dgm:spPr/>
      <dgm:t>
        <a:bodyPr/>
        <a:lstStyle/>
        <a:p>
          <a:endParaRPr lang="en-US"/>
        </a:p>
      </dgm:t>
    </dgm:pt>
    <dgm:pt modelId="{67CC9A0F-5DE6-4AE0-94FD-5A3663F965FC}" type="sibTrans" cxnId="{E32F84CA-9E24-4ECC-B317-1FB32A0A8CC1}">
      <dgm:prSet/>
      <dgm:spPr/>
      <dgm:t>
        <a:bodyPr/>
        <a:lstStyle/>
        <a:p>
          <a:endParaRPr lang="en-US"/>
        </a:p>
      </dgm:t>
    </dgm:pt>
    <dgm:pt modelId="{11C62762-777B-42FF-AFEF-63578D87A636}">
      <dgm:prSet custT="1"/>
      <dgm:spPr/>
      <dgm:t>
        <a:bodyPr/>
        <a:lstStyle/>
        <a:p>
          <a:r>
            <a:rPr lang="vi-VN" sz="2400" b="0" i="0" dirty="0"/>
            <a:t>A45179 - Lê Huy Hoàng</a:t>
          </a:r>
          <a:endParaRPr lang="en-US" sz="2400" dirty="0"/>
        </a:p>
      </dgm:t>
    </dgm:pt>
    <dgm:pt modelId="{69C32C2E-00E4-414E-BB96-BE2C2B454993}" type="parTrans" cxnId="{7F0759B8-C31B-47E5-ADCB-E63B9B37DCB9}">
      <dgm:prSet/>
      <dgm:spPr/>
      <dgm:t>
        <a:bodyPr/>
        <a:lstStyle/>
        <a:p>
          <a:endParaRPr lang="en-US"/>
        </a:p>
      </dgm:t>
    </dgm:pt>
    <dgm:pt modelId="{18F97105-9413-43EB-9BC1-3E40D7EC796C}" type="sibTrans" cxnId="{7F0759B8-C31B-47E5-ADCB-E63B9B37DCB9}">
      <dgm:prSet/>
      <dgm:spPr/>
      <dgm:t>
        <a:bodyPr/>
        <a:lstStyle/>
        <a:p>
          <a:endParaRPr lang="en-US"/>
        </a:p>
      </dgm:t>
    </dgm:pt>
    <dgm:pt modelId="{654FDCF8-D305-49D0-B3B2-3BC5AEBC1524}">
      <dgm:prSet custT="1"/>
      <dgm:spPr/>
      <dgm:t>
        <a:bodyPr/>
        <a:lstStyle/>
        <a:p>
          <a:r>
            <a:rPr lang="vi-VN" sz="2400" b="0" i="0" dirty="0"/>
            <a:t>A41737 - Nguyễn Khôi Nguyên</a:t>
          </a:r>
          <a:endParaRPr lang="en-US" sz="2400" dirty="0"/>
        </a:p>
      </dgm:t>
    </dgm:pt>
    <dgm:pt modelId="{F36B776C-122D-4668-BD81-C137DCCBDB27}" type="parTrans" cxnId="{DC650F8F-2510-42C4-9FFE-FD7108EE6496}">
      <dgm:prSet/>
      <dgm:spPr/>
      <dgm:t>
        <a:bodyPr/>
        <a:lstStyle/>
        <a:p>
          <a:endParaRPr lang="en-US"/>
        </a:p>
      </dgm:t>
    </dgm:pt>
    <dgm:pt modelId="{95A74F2F-08EC-4113-A123-1C3C05F868D7}" type="sibTrans" cxnId="{DC650F8F-2510-42C4-9FFE-FD7108EE6496}">
      <dgm:prSet/>
      <dgm:spPr/>
      <dgm:t>
        <a:bodyPr/>
        <a:lstStyle/>
        <a:p>
          <a:endParaRPr lang="en-US"/>
        </a:p>
      </dgm:t>
    </dgm:pt>
    <dgm:pt modelId="{2F1B38A3-B5C2-424C-8C36-D6C59486AAF6}" type="pres">
      <dgm:prSet presAssocID="{A9353087-FD4C-44EC-9151-F4B54EC25DEF}" presName="Name0" presStyleCnt="0">
        <dgm:presLayoutVars>
          <dgm:chMax val="7"/>
          <dgm:chPref val="7"/>
          <dgm:dir/>
        </dgm:presLayoutVars>
      </dgm:prSet>
      <dgm:spPr/>
    </dgm:pt>
    <dgm:pt modelId="{8410BA29-EA65-418B-8F83-DF1DBBE0BCEB}" type="pres">
      <dgm:prSet presAssocID="{A9353087-FD4C-44EC-9151-F4B54EC25DEF}" presName="Name1" presStyleCnt="0"/>
      <dgm:spPr/>
    </dgm:pt>
    <dgm:pt modelId="{E318F9C3-0BF6-4B8E-B30A-736A47C4BCDD}" type="pres">
      <dgm:prSet presAssocID="{A9353087-FD4C-44EC-9151-F4B54EC25DEF}" presName="cycle" presStyleCnt="0"/>
      <dgm:spPr/>
    </dgm:pt>
    <dgm:pt modelId="{B98931A3-591D-4390-8F58-9D1F3811C07F}" type="pres">
      <dgm:prSet presAssocID="{A9353087-FD4C-44EC-9151-F4B54EC25DEF}" presName="srcNode" presStyleLbl="node1" presStyleIdx="0" presStyleCnt="3"/>
      <dgm:spPr/>
    </dgm:pt>
    <dgm:pt modelId="{93A9C797-B463-45EA-994B-EE563F7ACF84}" type="pres">
      <dgm:prSet presAssocID="{A9353087-FD4C-44EC-9151-F4B54EC25DEF}" presName="conn" presStyleLbl="parChTrans1D2" presStyleIdx="0" presStyleCnt="1"/>
      <dgm:spPr/>
    </dgm:pt>
    <dgm:pt modelId="{7EACED56-1553-4B69-AAD8-440298A3AE87}" type="pres">
      <dgm:prSet presAssocID="{A9353087-FD4C-44EC-9151-F4B54EC25DEF}" presName="extraNode" presStyleLbl="node1" presStyleIdx="0" presStyleCnt="3"/>
      <dgm:spPr/>
    </dgm:pt>
    <dgm:pt modelId="{277738B1-0C3D-4C75-893D-84676B836E94}" type="pres">
      <dgm:prSet presAssocID="{A9353087-FD4C-44EC-9151-F4B54EC25DEF}" presName="dstNode" presStyleLbl="node1" presStyleIdx="0" presStyleCnt="3"/>
      <dgm:spPr/>
    </dgm:pt>
    <dgm:pt modelId="{3C9EB26A-968C-47CF-91C6-4BE71FCE0426}" type="pres">
      <dgm:prSet presAssocID="{775F4CB5-C298-48A0-B24E-DD0183FB1F35}" presName="text_1" presStyleLbl="node1" presStyleIdx="0" presStyleCnt="3">
        <dgm:presLayoutVars>
          <dgm:bulletEnabled val="1"/>
        </dgm:presLayoutVars>
      </dgm:prSet>
      <dgm:spPr/>
    </dgm:pt>
    <dgm:pt modelId="{E6C2020D-1D92-4973-BD1F-2B5C1FB6123A}" type="pres">
      <dgm:prSet presAssocID="{775F4CB5-C298-48A0-B24E-DD0183FB1F35}" presName="accent_1" presStyleCnt="0"/>
      <dgm:spPr/>
    </dgm:pt>
    <dgm:pt modelId="{E690991B-44A5-498C-B291-31CD6DFD0896}" type="pres">
      <dgm:prSet presAssocID="{775F4CB5-C298-48A0-B24E-DD0183FB1F35}" presName="accentRepeatNode" presStyleLbl="solidFgAcc1" presStyleIdx="0" presStyleCnt="3" custLinFactNeighborX="3486" custLinFactNeighborY="5533"/>
      <dgm:spPr>
        <a:solidFill>
          <a:schemeClr val="accent3">
            <a:lumMod val="60000"/>
            <a:lumOff val="40000"/>
          </a:schemeClr>
        </a:solidFill>
        <a:effectLst>
          <a:glow rad="127000">
            <a:schemeClr val="accent1">
              <a:alpha val="32000"/>
            </a:schemeClr>
          </a:glow>
          <a:outerShdw blurRad="444500" dir="8340000" sx="200000" sy="200000" rotWithShape="0">
            <a:srgbClr val="000000">
              <a:alpha val="0"/>
            </a:srgbClr>
          </a:outerShdw>
          <a:reflection stA="0" endPos="98000" dist="50800" dir="5400000" sy="-100000" algn="bl" rotWithShape="0"/>
          <a:softEdge rad="342900"/>
        </a:effectLst>
      </dgm:spPr>
    </dgm:pt>
    <dgm:pt modelId="{F84F6831-4FBF-45C6-9C7B-327348186D12}" type="pres">
      <dgm:prSet presAssocID="{11C62762-777B-42FF-AFEF-63578D87A636}" presName="text_2" presStyleLbl="node1" presStyleIdx="1" presStyleCnt="3">
        <dgm:presLayoutVars>
          <dgm:bulletEnabled val="1"/>
        </dgm:presLayoutVars>
      </dgm:prSet>
      <dgm:spPr/>
    </dgm:pt>
    <dgm:pt modelId="{D81F3A25-C002-4077-B875-F56F303BEE40}" type="pres">
      <dgm:prSet presAssocID="{11C62762-777B-42FF-AFEF-63578D87A636}" presName="accent_2" presStyleCnt="0"/>
      <dgm:spPr/>
    </dgm:pt>
    <dgm:pt modelId="{D199E02E-BB08-474C-872B-7D16B48F5604}" type="pres">
      <dgm:prSet presAssocID="{11C62762-777B-42FF-AFEF-63578D87A636}" presName="accentRepeatNode" presStyleLbl="solidFgAcc1" presStyleIdx="1" presStyleCnt="3" custLinFactNeighborX="3486" custLinFactNeighborY="5533"/>
      <dgm:spPr>
        <a:solidFill>
          <a:schemeClr val="accent3">
            <a:lumMod val="60000"/>
            <a:lumOff val="40000"/>
          </a:schemeClr>
        </a:solidFill>
        <a:effectLst>
          <a:glow rad="127000">
            <a:schemeClr val="accent1">
              <a:alpha val="32000"/>
            </a:schemeClr>
          </a:glow>
          <a:outerShdw blurRad="444500" dir="8340000" sx="200000" sy="200000" rotWithShape="0">
            <a:srgbClr val="000000">
              <a:alpha val="0"/>
            </a:srgbClr>
          </a:outerShdw>
          <a:reflection stA="0" endPos="98000" dist="50800" dir="5400000" sy="-100000" algn="bl" rotWithShape="0"/>
          <a:softEdge rad="342900"/>
        </a:effectLst>
      </dgm:spPr>
    </dgm:pt>
    <dgm:pt modelId="{EE7EB4CC-1CE8-42FD-8261-675503952299}" type="pres">
      <dgm:prSet presAssocID="{654FDCF8-D305-49D0-B3B2-3BC5AEBC1524}" presName="text_3" presStyleLbl="node1" presStyleIdx="2" presStyleCnt="3">
        <dgm:presLayoutVars>
          <dgm:bulletEnabled val="1"/>
        </dgm:presLayoutVars>
      </dgm:prSet>
      <dgm:spPr/>
    </dgm:pt>
    <dgm:pt modelId="{B6A81417-D2AD-43D6-ABE2-21239B6C114E}" type="pres">
      <dgm:prSet presAssocID="{654FDCF8-D305-49D0-B3B2-3BC5AEBC1524}" presName="accent_3" presStyleCnt="0"/>
      <dgm:spPr/>
    </dgm:pt>
    <dgm:pt modelId="{C0286F29-F663-406B-B5D3-AB8020A84E00}" type="pres">
      <dgm:prSet presAssocID="{654FDCF8-D305-49D0-B3B2-3BC5AEBC1524}" presName="accentRepeatNode" presStyleLbl="solidFgAcc1" presStyleIdx="2" presStyleCnt="3" custLinFactNeighborX="3486" custLinFactNeighborY="5533"/>
      <dgm:spPr>
        <a:solidFill>
          <a:schemeClr val="accent3">
            <a:lumMod val="60000"/>
            <a:lumOff val="40000"/>
          </a:schemeClr>
        </a:solidFill>
        <a:effectLst>
          <a:glow rad="127000">
            <a:schemeClr val="accent1">
              <a:alpha val="32000"/>
            </a:schemeClr>
          </a:glow>
          <a:outerShdw blurRad="444500" dir="8340000" sx="200000" sy="200000" rotWithShape="0">
            <a:srgbClr val="000000">
              <a:alpha val="0"/>
            </a:srgbClr>
          </a:outerShdw>
          <a:reflection stA="0" endPos="98000" dist="50800" dir="5400000" sy="-100000" algn="bl" rotWithShape="0"/>
          <a:softEdge rad="342900"/>
        </a:effectLst>
      </dgm:spPr>
    </dgm:pt>
  </dgm:ptLst>
  <dgm:cxnLst>
    <dgm:cxn modelId="{8914DB14-BFBB-4767-898D-07E9944F27B4}" type="presOf" srcId="{67CC9A0F-5DE6-4AE0-94FD-5A3663F965FC}" destId="{93A9C797-B463-45EA-994B-EE563F7ACF84}" srcOrd="0" destOrd="0" presId="urn:microsoft.com/office/officeart/2008/layout/VerticalCurvedList"/>
    <dgm:cxn modelId="{35BA4D28-7A0F-46D2-B29B-59E2108BB027}" type="presOf" srcId="{654FDCF8-D305-49D0-B3B2-3BC5AEBC1524}" destId="{EE7EB4CC-1CE8-42FD-8261-675503952299}" srcOrd="0" destOrd="0" presId="urn:microsoft.com/office/officeart/2008/layout/VerticalCurvedList"/>
    <dgm:cxn modelId="{25396159-C864-43F1-BF8D-4B8D3C38BF07}" type="presOf" srcId="{775F4CB5-C298-48A0-B24E-DD0183FB1F35}" destId="{3C9EB26A-968C-47CF-91C6-4BE71FCE0426}" srcOrd="0" destOrd="0" presId="urn:microsoft.com/office/officeart/2008/layout/VerticalCurvedList"/>
    <dgm:cxn modelId="{DC650F8F-2510-42C4-9FFE-FD7108EE6496}" srcId="{A9353087-FD4C-44EC-9151-F4B54EC25DEF}" destId="{654FDCF8-D305-49D0-B3B2-3BC5AEBC1524}" srcOrd="2" destOrd="0" parTransId="{F36B776C-122D-4668-BD81-C137DCCBDB27}" sibTransId="{95A74F2F-08EC-4113-A123-1C3C05F868D7}"/>
    <dgm:cxn modelId="{62A6D6A3-A28D-4855-8C1F-82932E586AA2}" type="presOf" srcId="{11C62762-777B-42FF-AFEF-63578D87A636}" destId="{F84F6831-4FBF-45C6-9C7B-327348186D12}" srcOrd="0" destOrd="0" presId="urn:microsoft.com/office/officeart/2008/layout/VerticalCurvedList"/>
    <dgm:cxn modelId="{7F0759B8-C31B-47E5-ADCB-E63B9B37DCB9}" srcId="{A9353087-FD4C-44EC-9151-F4B54EC25DEF}" destId="{11C62762-777B-42FF-AFEF-63578D87A636}" srcOrd="1" destOrd="0" parTransId="{69C32C2E-00E4-414E-BB96-BE2C2B454993}" sibTransId="{18F97105-9413-43EB-9BC1-3E40D7EC796C}"/>
    <dgm:cxn modelId="{E32F84CA-9E24-4ECC-B317-1FB32A0A8CC1}" srcId="{A9353087-FD4C-44EC-9151-F4B54EC25DEF}" destId="{775F4CB5-C298-48A0-B24E-DD0183FB1F35}" srcOrd="0" destOrd="0" parTransId="{CA20D9B8-3F01-43A0-A8A9-68A0E912FE89}" sibTransId="{67CC9A0F-5DE6-4AE0-94FD-5A3663F965FC}"/>
    <dgm:cxn modelId="{27294FDF-8DBF-408D-8CC0-7E76D9BC9E5B}" type="presOf" srcId="{A9353087-FD4C-44EC-9151-F4B54EC25DEF}" destId="{2F1B38A3-B5C2-424C-8C36-D6C59486AAF6}" srcOrd="0" destOrd="0" presId="urn:microsoft.com/office/officeart/2008/layout/VerticalCurvedList"/>
    <dgm:cxn modelId="{639D7937-2AEE-47B7-A93A-45413828605A}" type="presParOf" srcId="{2F1B38A3-B5C2-424C-8C36-D6C59486AAF6}" destId="{8410BA29-EA65-418B-8F83-DF1DBBE0BCEB}" srcOrd="0" destOrd="0" presId="urn:microsoft.com/office/officeart/2008/layout/VerticalCurvedList"/>
    <dgm:cxn modelId="{D55C8352-22F2-40F9-8913-25C0279382E3}" type="presParOf" srcId="{8410BA29-EA65-418B-8F83-DF1DBBE0BCEB}" destId="{E318F9C3-0BF6-4B8E-B30A-736A47C4BCDD}" srcOrd="0" destOrd="0" presId="urn:microsoft.com/office/officeart/2008/layout/VerticalCurvedList"/>
    <dgm:cxn modelId="{1A8A25F7-8CAB-4655-B196-C436E304964C}" type="presParOf" srcId="{E318F9C3-0BF6-4B8E-B30A-736A47C4BCDD}" destId="{B98931A3-591D-4390-8F58-9D1F3811C07F}" srcOrd="0" destOrd="0" presId="urn:microsoft.com/office/officeart/2008/layout/VerticalCurvedList"/>
    <dgm:cxn modelId="{E92AC4F2-AF99-4DC1-8618-C687683D2511}" type="presParOf" srcId="{E318F9C3-0BF6-4B8E-B30A-736A47C4BCDD}" destId="{93A9C797-B463-45EA-994B-EE563F7ACF84}" srcOrd="1" destOrd="0" presId="urn:microsoft.com/office/officeart/2008/layout/VerticalCurvedList"/>
    <dgm:cxn modelId="{DBDFCB66-A0D1-4900-8B79-FC531749FDC5}" type="presParOf" srcId="{E318F9C3-0BF6-4B8E-B30A-736A47C4BCDD}" destId="{7EACED56-1553-4B69-AAD8-440298A3AE87}" srcOrd="2" destOrd="0" presId="urn:microsoft.com/office/officeart/2008/layout/VerticalCurvedList"/>
    <dgm:cxn modelId="{F60CED6C-14CD-4780-AF46-717B1A69621A}" type="presParOf" srcId="{E318F9C3-0BF6-4B8E-B30A-736A47C4BCDD}" destId="{277738B1-0C3D-4C75-893D-84676B836E94}" srcOrd="3" destOrd="0" presId="urn:microsoft.com/office/officeart/2008/layout/VerticalCurvedList"/>
    <dgm:cxn modelId="{6D9E23C8-6436-4326-B2EA-483E07EA391B}" type="presParOf" srcId="{8410BA29-EA65-418B-8F83-DF1DBBE0BCEB}" destId="{3C9EB26A-968C-47CF-91C6-4BE71FCE0426}" srcOrd="1" destOrd="0" presId="urn:microsoft.com/office/officeart/2008/layout/VerticalCurvedList"/>
    <dgm:cxn modelId="{E5D31EB8-00C8-47C5-AB45-576031D3076E}" type="presParOf" srcId="{8410BA29-EA65-418B-8F83-DF1DBBE0BCEB}" destId="{E6C2020D-1D92-4973-BD1F-2B5C1FB6123A}" srcOrd="2" destOrd="0" presId="urn:microsoft.com/office/officeart/2008/layout/VerticalCurvedList"/>
    <dgm:cxn modelId="{F7DE9E1B-AA21-43F7-9D37-B681CF6CB1D7}" type="presParOf" srcId="{E6C2020D-1D92-4973-BD1F-2B5C1FB6123A}" destId="{E690991B-44A5-498C-B291-31CD6DFD0896}" srcOrd="0" destOrd="0" presId="urn:microsoft.com/office/officeart/2008/layout/VerticalCurvedList"/>
    <dgm:cxn modelId="{83115931-2F65-4E6E-84FF-1A716D40B9B1}" type="presParOf" srcId="{8410BA29-EA65-418B-8F83-DF1DBBE0BCEB}" destId="{F84F6831-4FBF-45C6-9C7B-327348186D12}" srcOrd="3" destOrd="0" presId="urn:microsoft.com/office/officeart/2008/layout/VerticalCurvedList"/>
    <dgm:cxn modelId="{6851B389-CD3F-478A-BEA1-C8A3FEB2785D}" type="presParOf" srcId="{8410BA29-EA65-418B-8F83-DF1DBBE0BCEB}" destId="{D81F3A25-C002-4077-B875-F56F303BEE40}" srcOrd="4" destOrd="0" presId="urn:microsoft.com/office/officeart/2008/layout/VerticalCurvedList"/>
    <dgm:cxn modelId="{F883B7DA-D6EE-4597-8A01-AC933FE6D960}" type="presParOf" srcId="{D81F3A25-C002-4077-B875-F56F303BEE40}" destId="{D199E02E-BB08-474C-872B-7D16B48F5604}" srcOrd="0" destOrd="0" presId="urn:microsoft.com/office/officeart/2008/layout/VerticalCurvedList"/>
    <dgm:cxn modelId="{20CA556F-FDA1-474C-8003-B6CAF27911E8}" type="presParOf" srcId="{8410BA29-EA65-418B-8F83-DF1DBBE0BCEB}" destId="{EE7EB4CC-1CE8-42FD-8261-675503952299}" srcOrd="5" destOrd="0" presId="urn:microsoft.com/office/officeart/2008/layout/VerticalCurvedList"/>
    <dgm:cxn modelId="{6F363AA6-DDA6-4870-A866-9953C684F5D9}" type="presParOf" srcId="{8410BA29-EA65-418B-8F83-DF1DBBE0BCEB}" destId="{B6A81417-D2AD-43D6-ABE2-21239B6C114E}" srcOrd="6" destOrd="0" presId="urn:microsoft.com/office/officeart/2008/layout/VerticalCurvedList"/>
    <dgm:cxn modelId="{18E4C1E7-461E-4E49-B5DF-E08B6E9EAD5F}" type="presParOf" srcId="{B6A81417-D2AD-43D6-ABE2-21239B6C114E}" destId="{C0286F29-F663-406B-B5D3-AB8020A84E0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9C797-B463-45EA-994B-EE563F7ACF84}">
      <dsp:nvSpPr>
        <dsp:cNvPr id="0" name=""/>
        <dsp:cNvSpPr/>
      </dsp:nvSpPr>
      <dsp:spPr>
        <a:xfrm>
          <a:off x="-5312642" y="-813665"/>
          <a:ext cx="6326551" cy="6326551"/>
        </a:xfrm>
        <a:prstGeom prst="blockArc">
          <a:avLst>
            <a:gd name="adj1" fmla="val 18900000"/>
            <a:gd name="adj2" fmla="val 2700000"/>
            <a:gd name="adj3" fmla="val 341"/>
          </a:avLst>
        </a:prstGeom>
        <a:no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C9EB26A-968C-47CF-91C6-4BE71FCE0426}">
      <dsp:nvSpPr>
        <dsp:cNvPr id="0" name=""/>
        <dsp:cNvSpPr/>
      </dsp:nvSpPr>
      <dsp:spPr>
        <a:xfrm>
          <a:off x="652251" y="469922"/>
          <a:ext cx="5349685" cy="939844"/>
        </a:xfrm>
        <a:prstGeom prst="rect">
          <a:avLst/>
        </a:prstGeom>
        <a:solidFill>
          <a:schemeClr val="tx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46001" tIns="60960" rIns="60960" bIns="60960" numCol="1" spcCol="1270" anchor="ctr" anchorCtr="0">
          <a:noAutofit/>
        </a:bodyPr>
        <a:lstStyle/>
        <a:p>
          <a:pPr marL="0" lvl="0" indent="0" algn="l" defTabSz="1066800">
            <a:lnSpc>
              <a:spcPct val="90000"/>
            </a:lnSpc>
            <a:spcBef>
              <a:spcPct val="0"/>
            </a:spcBef>
            <a:spcAft>
              <a:spcPct val="35000"/>
            </a:spcAft>
            <a:buNone/>
          </a:pPr>
          <a:r>
            <a:rPr lang="vi-VN" sz="2400" b="0" i="0" kern="1200" dirty="0"/>
            <a:t>A45512 - Nguyễn Khắc Lộc</a:t>
          </a:r>
          <a:endParaRPr lang="en-US" sz="2400" kern="1200" dirty="0"/>
        </a:p>
      </dsp:txBody>
      <dsp:txXfrm>
        <a:off x="652251" y="469922"/>
        <a:ext cx="5349685" cy="939844"/>
      </dsp:txXfrm>
    </dsp:sp>
    <dsp:sp modelId="{E690991B-44A5-498C-B291-31CD6DFD0896}">
      <dsp:nvSpPr>
        <dsp:cNvPr id="0" name=""/>
        <dsp:cNvSpPr/>
      </dsp:nvSpPr>
      <dsp:spPr>
        <a:xfrm>
          <a:off x="105802" y="417443"/>
          <a:ext cx="1174805" cy="1174805"/>
        </a:xfrm>
        <a:prstGeom prst="ellipse">
          <a:avLst/>
        </a:prstGeom>
        <a:solidFill>
          <a:schemeClr val="accent3">
            <a:lumMod val="60000"/>
            <a:lumOff val="40000"/>
          </a:schemeClr>
        </a:solidFill>
        <a:ln w="9525" cap="flat" cmpd="sng" algn="ctr">
          <a:solidFill>
            <a:schemeClr val="accent2">
              <a:hueOff val="0"/>
              <a:satOff val="0"/>
              <a:lumOff val="0"/>
              <a:alphaOff val="0"/>
            </a:schemeClr>
          </a:solidFill>
          <a:prstDash val="solid"/>
        </a:ln>
        <a:effectLst>
          <a:glow rad="127000">
            <a:schemeClr val="accent1">
              <a:alpha val="32000"/>
            </a:schemeClr>
          </a:glow>
          <a:outerShdw blurRad="444500" dir="8340000" sx="200000" sy="200000" rotWithShape="0">
            <a:srgbClr val="000000">
              <a:alpha val="0"/>
            </a:srgbClr>
          </a:outerShdw>
          <a:reflection stA="0" endPos="98000" dist="50800" dir="5400000" sy="-100000" algn="bl" rotWithShape="0"/>
          <a:softEdge rad="342900"/>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F84F6831-4FBF-45C6-9C7B-327348186D12}">
      <dsp:nvSpPr>
        <dsp:cNvPr id="0" name=""/>
        <dsp:cNvSpPr/>
      </dsp:nvSpPr>
      <dsp:spPr>
        <a:xfrm>
          <a:off x="993885" y="1879688"/>
          <a:ext cx="5008051" cy="939844"/>
        </a:xfrm>
        <a:prstGeom prst="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46001" tIns="60960" rIns="60960" bIns="60960" numCol="1" spcCol="1270" anchor="ctr" anchorCtr="0">
          <a:noAutofit/>
        </a:bodyPr>
        <a:lstStyle/>
        <a:p>
          <a:pPr marL="0" lvl="0" indent="0" algn="l" defTabSz="1066800">
            <a:lnSpc>
              <a:spcPct val="90000"/>
            </a:lnSpc>
            <a:spcBef>
              <a:spcPct val="0"/>
            </a:spcBef>
            <a:spcAft>
              <a:spcPct val="35000"/>
            </a:spcAft>
            <a:buNone/>
          </a:pPr>
          <a:r>
            <a:rPr lang="vi-VN" sz="2400" b="0" i="0" kern="1200" dirty="0"/>
            <a:t>A45179 - Lê Huy Hoàng</a:t>
          </a:r>
          <a:endParaRPr lang="en-US" sz="2400" kern="1200" dirty="0"/>
        </a:p>
      </dsp:txBody>
      <dsp:txXfrm>
        <a:off x="993885" y="1879688"/>
        <a:ext cx="5008051" cy="939844"/>
      </dsp:txXfrm>
    </dsp:sp>
    <dsp:sp modelId="{D199E02E-BB08-474C-872B-7D16B48F5604}">
      <dsp:nvSpPr>
        <dsp:cNvPr id="0" name=""/>
        <dsp:cNvSpPr/>
      </dsp:nvSpPr>
      <dsp:spPr>
        <a:xfrm>
          <a:off x="447436" y="1827209"/>
          <a:ext cx="1174805" cy="1174805"/>
        </a:xfrm>
        <a:prstGeom prst="ellipse">
          <a:avLst/>
        </a:prstGeom>
        <a:solidFill>
          <a:schemeClr val="accent3">
            <a:lumMod val="60000"/>
            <a:lumOff val="40000"/>
          </a:schemeClr>
        </a:solidFill>
        <a:ln w="9525" cap="flat" cmpd="sng" algn="ctr">
          <a:solidFill>
            <a:schemeClr val="accent3">
              <a:hueOff val="0"/>
              <a:satOff val="0"/>
              <a:lumOff val="0"/>
              <a:alphaOff val="0"/>
            </a:schemeClr>
          </a:solidFill>
          <a:prstDash val="solid"/>
        </a:ln>
        <a:effectLst>
          <a:glow rad="127000">
            <a:schemeClr val="accent1">
              <a:alpha val="32000"/>
            </a:schemeClr>
          </a:glow>
          <a:outerShdw blurRad="444500" dir="8340000" sx="200000" sy="200000" rotWithShape="0">
            <a:srgbClr val="000000">
              <a:alpha val="0"/>
            </a:srgbClr>
          </a:outerShdw>
          <a:reflection stA="0" endPos="98000" dist="50800" dir="5400000" sy="-100000" algn="bl" rotWithShape="0"/>
          <a:softEdge rad="342900"/>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EE7EB4CC-1CE8-42FD-8261-675503952299}">
      <dsp:nvSpPr>
        <dsp:cNvPr id="0" name=""/>
        <dsp:cNvSpPr/>
      </dsp:nvSpPr>
      <dsp:spPr>
        <a:xfrm>
          <a:off x="652251" y="3289454"/>
          <a:ext cx="5349685" cy="939844"/>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46001" tIns="60960" rIns="60960" bIns="60960" numCol="1" spcCol="1270" anchor="ctr" anchorCtr="0">
          <a:noAutofit/>
        </a:bodyPr>
        <a:lstStyle/>
        <a:p>
          <a:pPr marL="0" lvl="0" indent="0" algn="l" defTabSz="1066800">
            <a:lnSpc>
              <a:spcPct val="90000"/>
            </a:lnSpc>
            <a:spcBef>
              <a:spcPct val="0"/>
            </a:spcBef>
            <a:spcAft>
              <a:spcPct val="35000"/>
            </a:spcAft>
            <a:buNone/>
          </a:pPr>
          <a:r>
            <a:rPr lang="vi-VN" sz="2400" b="0" i="0" kern="1200" dirty="0"/>
            <a:t>A41737 - Nguyễn Khôi Nguyên</a:t>
          </a:r>
          <a:endParaRPr lang="en-US" sz="2400" kern="1200" dirty="0"/>
        </a:p>
      </dsp:txBody>
      <dsp:txXfrm>
        <a:off x="652251" y="3289454"/>
        <a:ext cx="5349685" cy="939844"/>
      </dsp:txXfrm>
    </dsp:sp>
    <dsp:sp modelId="{C0286F29-F663-406B-B5D3-AB8020A84E00}">
      <dsp:nvSpPr>
        <dsp:cNvPr id="0" name=""/>
        <dsp:cNvSpPr/>
      </dsp:nvSpPr>
      <dsp:spPr>
        <a:xfrm>
          <a:off x="105802" y="3236975"/>
          <a:ext cx="1174805" cy="1174805"/>
        </a:xfrm>
        <a:prstGeom prst="ellipse">
          <a:avLst/>
        </a:prstGeom>
        <a:solidFill>
          <a:schemeClr val="accent3">
            <a:lumMod val="60000"/>
            <a:lumOff val="40000"/>
          </a:schemeClr>
        </a:solidFill>
        <a:ln w="9525" cap="flat" cmpd="sng" algn="ctr">
          <a:solidFill>
            <a:schemeClr val="accent4">
              <a:hueOff val="0"/>
              <a:satOff val="0"/>
              <a:lumOff val="0"/>
              <a:alphaOff val="0"/>
            </a:schemeClr>
          </a:solidFill>
          <a:prstDash val="solid"/>
        </a:ln>
        <a:effectLst>
          <a:glow rad="127000">
            <a:schemeClr val="accent1">
              <a:alpha val="32000"/>
            </a:schemeClr>
          </a:glow>
          <a:outerShdw blurRad="444500" dir="8340000" sx="200000" sy="200000" rotWithShape="0">
            <a:srgbClr val="000000">
              <a:alpha val="0"/>
            </a:srgbClr>
          </a:outerShdw>
          <a:reflection stA="0" endPos="98000" dist="50800" dir="5400000" sy="-100000" algn="bl" rotWithShape="0"/>
          <a:softEdge rad="342900"/>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09BA7C69-D589-9D49-FB85-A2F79478BAB9}"/>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2CA24159-A426-6D70-981D-2CB7DB2F3F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A952F9EF-57E7-72B9-47B8-457234B117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787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8E01559F-E7DC-162D-2B28-E9C7F58CCD73}"/>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5A5757F9-2378-9E1F-5E70-39CE2944F7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1C811CDF-9A7D-1BD9-134F-DB0741CA06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8506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EDD50A9F-BEFF-CDED-0E9F-538E2CD1F02D}"/>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6FDCAF1D-B7EB-9C1F-65F1-E383CDA76B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C309039A-A6D4-DF39-15C4-D4F708C421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77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A2DB08D2-5505-C1BE-6AC1-90E10E3A3306}"/>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75CC884F-E85B-FBC4-0142-CC5D9FA339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4E0CB12D-1B75-D1A0-868B-707FD30959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30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90B652D7-3B09-857F-3F6E-E180B4B96EA4}"/>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F949EA91-8E2D-D32F-3AA3-F594CC8CAD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E4FDB5B8-9575-8D16-C4A3-9A3E583AC8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4409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90D3C855-722A-1E7A-EC4E-DB5A647D29CC}"/>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24643902-B428-E8C2-0CAC-6B295B28B2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10EC4DE1-B97B-B59A-C5BD-7ED0D4A65A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49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19900257-A881-C915-CCE6-E2018016584F}"/>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57BCBB9D-D338-3A25-8C8C-AA372D6241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2B08BCDF-86AA-C202-D4C2-FAEAC40487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734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70016731-26EB-665B-E88A-F5170B445645}"/>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89D56573-0259-7A03-053E-CAB15FB996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840000A3-7514-3AF4-68A7-9AADD11566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727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D233FAF2-414F-B643-7A60-A1916BBF4632}"/>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DC34F76D-06E8-83EB-E97B-A2516AA494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A21C9483-8FB3-E846-C171-C88FFCE0C0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813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9B71E5D4-B9FF-CA27-DAC1-F48D542AFE0C}"/>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72B49CA7-1542-6440-C198-E97CFBCA0B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BA2B5793-E192-3473-A422-72ED3C8D97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033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0550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24B6C6C3-3FE4-E1DB-C93B-BF1B43A250F7}"/>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7A967BF0-E281-1F6D-B2D8-88AC75A82C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971E62F1-151E-E0AE-709B-21F2DE3A70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871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048ED81E-E687-CF97-4A36-2B09CAECE658}"/>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346DE403-5D05-8576-1FBB-99EE02FB5E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0A248A96-20D1-9274-309B-150E06C6BE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3736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c85883115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c85883115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EBF47E96-CF0F-DA58-0570-AF7E4F8FC0CF}"/>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BB232CD6-8138-EDC7-3887-ECE6202AC8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8E2965A6-286A-8027-CC4F-37BA679F0F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3229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FFE7BCAF-15EE-1679-7607-BDFBB291FE0F}"/>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C45170D0-68EA-7ED7-9F81-2E31C8FCDA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FD724C87-9C38-970C-C8E1-AEF85772F5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884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F34062F3-12A2-EFD0-3D4F-1ADF238BFD2F}"/>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E87E3F75-79DC-366E-762B-835CCC1B6E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53B38875-118D-D1AE-0B20-AD9400AB3E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960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E20DDABA-2141-294C-99BD-6294C0087EFE}"/>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59218BB9-398B-135C-C8F6-DDFD4D65DB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CA038BC4-14BA-FA8F-3456-EC112AC9B3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4158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dirty="0"/>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dirty="0"/>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a:spLocks noGrp="1"/>
          </p:cNvSpPr>
          <p:nvPr>
            <p:ph type="title"/>
          </p:nvPr>
        </p:nvSpPr>
        <p:spPr>
          <a:xfrm>
            <a:off x="1292861" y="51082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dirty="0"/>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47" name="Google Shape;147;p8"/>
          <p:cNvGrpSpPr/>
          <p:nvPr/>
        </p:nvGrpSpPr>
        <p:grpSpPr>
          <a:xfrm>
            <a:off x="10057" y="50722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Complete grid">
  <p:cSld name="BLANK_1">
    <p:spTree>
      <p:nvGrpSpPr>
        <p:cNvPr id="1" name="Shape 190"/>
        <p:cNvGrpSpPr/>
        <p:nvPr/>
      </p:nvGrpSpPr>
      <p:grpSpPr>
        <a:xfrm>
          <a:off x="0" y="0"/>
          <a:ext cx="0" cy="0"/>
          <a:chOff x="0" y="0"/>
          <a:chExt cx="0" cy="0"/>
        </a:xfrm>
      </p:grpSpPr>
      <p:sp>
        <p:nvSpPr>
          <p:cNvPr id="191" name="Google Shape;191;p11"/>
          <p:cNvSpPr/>
          <p:nvPr/>
        </p:nvSpPr>
        <p:spPr>
          <a:xfrm>
            <a:off x="0" y="0"/>
            <a:ext cx="9143953" cy="5143447"/>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slide" Target="../slides/slide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70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a:endParaRPr dirty="0"/>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marL="914400" lvl="1" indent="-3429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dirty="0"/>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
        <p:nvSpPr>
          <p:cNvPr id="2" name="Action Button: Go Home 1">
            <a:hlinkClick r:id="rId7" action="ppaction://hlinksldjump" highlightClick="1"/>
            <a:extLst>
              <a:ext uri="{FF2B5EF4-FFF2-40B4-BE49-F238E27FC236}">
                <a16:creationId xmlns:a16="http://schemas.microsoft.com/office/drawing/2014/main" id="{376358FF-E141-F15F-069C-C19E9BB8D127}"/>
              </a:ext>
            </a:extLst>
          </p:cNvPr>
          <p:cNvSpPr/>
          <p:nvPr userDrawn="1"/>
        </p:nvSpPr>
        <p:spPr>
          <a:xfrm>
            <a:off x="0" y="4834170"/>
            <a:ext cx="351300" cy="297180"/>
          </a:xfrm>
          <a:prstGeom prst="actionButtonHom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slide" Target="slide6.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587626" y="448472"/>
            <a:ext cx="6634200" cy="1996593"/>
          </a:xfrm>
          <a:prstGeom prst="rect">
            <a:avLst/>
          </a:prstGeom>
        </p:spPr>
        <p:txBody>
          <a:bodyPr spcFirstLastPara="1" wrap="square" lIns="0" tIns="0" rIns="0" bIns="0" anchor="ctr" anchorCtr="0">
            <a:noAutofit/>
          </a:bodyPr>
          <a:lstStyle/>
          <a:p>
            <a:pPr marL="0" lvl="0" indent="0" algn="ctr" rtl="0">
              <a:lnSpc>
                <a:spcPct val="110000"/>
              </a:lnSpc>
              <a:spcBef>
                <a:spcPts val="0"/>
              </a:spcBef>
              <a:spcAft>
                <a:spcPts val="0"/>
              </a:spcAft>
              <a:buNone/>
            </a:pPr>
            <a:r>
              <a:rPr lang="vi-VN" cap="all" dirty="0">
                <a:solidFill>
                  <a:schemeClr val="tx1"/>
                </a:solidFill>
              </a:rPr>
              <a:t>Trí tuệ nhân tạo &amp; Công nghệ tri thức</a:t>
            </a:r>
            <a:endParaRPr cap="all" dirty="0">
              <a:solidFill>
                <a:schemeClr val="tx1"/>
              </a:solidFill>
            </a:endParaRPr>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98;p12">
            <a:extLst>
              <a:ext uri="{FF2B5EF4-FFF2-40B4-BE49-F238E27FC236}">
                <a16:creationId xmlns:a16="http://schemas.microsoft.com/office/drawing/2014/main" id="{0D582574-8617-0873-5B42-F610634C9320}"/>
              </a:ext>
            </a:extLst>
          </p:cNvPr>
          <p:cNvSpPr txBox="1">
            <a:spLocks/>
          </p:cNvSpPr>
          <p:nvPr/>
        </p:nvSpPr>
        <p:spPr>
          <a:xfrm>
            <a:off x="1325254" y="2437695"/>
            <a:ext cx="7449558" cy="1996593"/>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1pPr>
            <a:lvl2pPr marR="0" lvl="1"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2pPr>
            <a:lvl3pPr marR="0" lvl="2"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3pPr>
            <a:lvl4pPr marR="0" lvl="3"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4pPr>
            <a:lvl5pPr marR="0" lvl="4"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5pPr>
            <a:lvl6pPr marR="0" lvl="5"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6pPr>
            <a:lvl7pPr marR="0" lvl="6"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7pPr>
            <a:lvl8pPr marR="0" lvl="7"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8pPr>
            <a:lvl9pPr marR="0" lvl="8"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9pPr>
          </a:lstStyle>
          <a:p>
            <a:pPr algn="ctr">
              <a:lnSpc>
                <a:spcPct val="110000"/>
              </a:lnSpc>
            </a:pPr>
            <a:r>
              <a:rPr lang="vi-VN" sz="4800" cap="all" dirty="0">
                <a:solidFill>
                  <a:schemeClr val="tx1"/>
                </a:solidFill>
              </a:rPr>
              <a:t>Giảng viên hướng dẫn:</a:t>
            </a:r>
          </a:p>
          <a:p>
            <a:pPr algn="ctr">
              <a:lnSpc>
                <a:spcPct val="110000"/>
              </a:lnSpc>
            </a:pPr>
            <a:r>
              <a:rPr lang="vi-VN" sz="4800" cap="all" dirty="0">
                <a:solidFill>
                  <a:schemeClr val="tx1"/>
                </a:solidFill>
              </a:rPr>
              <a:t>Ngô mạnh cường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CDE641EB-59E7-A4BF-7D5E-37C53BC25C07}"/>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D6719E6F-2711-9A73-0549-DECC002F6DA8}"/>
              </a:ext>
            </a:extLst>
          </p:cNvPr>
          <p:cNvSpPr txBox="1">
            <a:spLocks noGrp="1"/>
          </p:cNvSpPr>
          <p:nvPr>
            <p:ph type="title"/>
          </p:nvPr>
        </p:nvSpPr>
        <p:spPr>
          <a:xfrm>
            <a:off x="1207850" y="718111"/>
            <a:ext cx="7936150" cy="71203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2800" dirty="0"/>
              <a:t>3. Triển khai hệ thống(Các bước xây dựng thuật toán):</a:t>
            </a:r>
            <a:endParaRPr sz="2800" dirty="0"/>
          </a:p>
        </p:txBody>
      </p:sp>
      <p:sp>
        <p:nvSpPr>
          <p:cNvPr id="242" name="Google Shape;242;p17">
            <a:extLst>
              <a:ext uri="{FF2B5EF4-FFF2-40B4-BE49-F238E27FC236}">
                <a16:creationId xmlns:a16="http://schemas.microsoft.com/office/drawing/2014/main" id="{8B6ADCDF-48A8-AFEB-5420-384433F3E3B0}"/>
              </a:ext>
            </a:extLst>
          </p:cNvPr>
          <p:cNvSpPr txBox="1">
            <a:spLocks noGrp="1"/>
          </p:cNvSpPr>
          <p:nvPr>
            <p:ph type="body" idx="1"/>
          </p:nvPr>
        </p:nvSpPr>
        <p:spPr>
          <a:xfrm>
            <a:off x="630154" y="1430148"/>
            <a:ext cx="7883692" cy="3713352"/>
          </a:xfrm>
          <a:prstGeom prst="rect">
            <a:avLst/>
          </a:prstGeom>
        </p:spPr>
        <p:txBody>
          <a:bodyPr spcFirstLastPara="1" wrap="square" lIns="0" tIns="0" rIns="0" bIns="0" anchor="t" anchorCtr="0">
            <a:noAutofit/>
          </a:bodyPr>
          <a:lstStyle/>
          <a:p>
            <a:pPr lvl="0" algn="l" rtl="0">
              <a:lnSpc>
                <a:spcPct val="110000"/>
              </a:lnSpc>
              <a:spcBef>
                <a:spcPts val="0"/>
              </a:spcBef>
              <a:spcAft>
                <a:spcPts val="0"/>
              </a:spcAft>
              <a:buSzPts val="1800"/>
              <a:buFont typeface="Wingdings" panose="05000000000000000000" pitchFamily="2" charset="2"/>
              <a:buChar char="Ø"/>
            </a:pPr>
            <a:r>
              <a:rPr lang="vi-VN" sz="2000" dirty="0"/>
              <a:t>B2. Tiền xử lý dữ liệu</a:t>
            </a:r>
          </a:p>
          <a:p>
            <a:pPr lvl="0" algn="l" rtl="0">
              <a:lnSpc>
                <a:spcPct val="110000"/>
              </a:lnSpc>
              <a:spcBef>
                <a:spcPts val="0"/>
              </a:spcBef>
              <a:spcAft>
                <a:spcPts val="0"/>
              </a:spcAft>
              <a:buSzPts val="1800"/>
              <a:buFont typeface="Wingdings" panose="05000000000000000000" pitchFamily="2" charset="2"/>
              <a:buChar char="Ø"/>
            </a:pPr>
            <a:r>
              <a:rPr lang="vi-VN" sz="2000" dirty="0"/>
              <a:t>TMDB:</a:t>
            </a:r>
          </a:p>
          <a:p>
            <a:pPr lvl="1">
              <a:lnSpc>
                <a:spcPct val="110000"/>
              </a:lnSpc>
              <a:spcBef>
                <a:spcPts val="0"/>
              </a:spcBef>
              <a:buFont typeface="Wingdings" panose="05000000000000000000" pitchFamily="2" charset="2"/>
              <a:buChar char="Ø"/>
            </a:pPr>
            <a:r>
              <a:rPr lang="vi-VN" sz="2000" dirty="0"/>
              <a:t>Chuyển định dạng JSON sang danh sách.Làm sạch văn bản (lowercase, xóa stopwords, lemmatization).</a:t>
            </a:r>
          </a:p>
          <a:p>
            <a:pPr lvl="1">
              <a:lnSpc>
                <a:spcPct val="110000"/>
              </a:lnSpc>
              <a:spcBef>
                <a:spcPts val="0"/>
              </a:spcBef>
              <a:buFont typeface="Wingdings" panose="05000000000000000000" pitchFamily="2" charset="2"/>
              <a:buChar char="Ø"/>
            </a:pPr>
            <a:r>
              <a:rPr lang="vi-VN" sz="2000" dirty="0"/>
              <a:t>Kết hợp các đặc trưng phim thành trường tags.</a:t>
            </a:r>
          </a:p>
          <a:p>
            <a:pPr lvl="1">
              <a:lnSpc>
                <a:spcPct val="110000"/>
              </a:lnSpc>
              <a:spcBef>
                <a:spcPts val="0"/>
              </a:spcBef>
              <a:buFont typeface="Wingdings" panose="05000000000000000000" pitchFamily="2" charset="2"/>
              <a:buChar char="Ø"/>
            </a:pPr>
            <a:r>
              <a:rPr lang="vi-VN" sz="2000" dirty="0"/>
              <a:t>Biến văn bản thành vector bằng TF-IDF.</a:t>
            </a:r>
          </a:p>
          <a:p>
            <a:pPr lvl="0" algn="l" rtl="0">
              <a:lnSpc>
                <a:spcPct val="110000"/>
              </a:lnSpc>
              <a:spcBef>
                <a:spcPts val="0"/>
              </a:spcBef>
              <a:spcAft>
                <a:spcPts val="0"/>
              </a:spcAft>
              <a:buSzPts val="1800"/>
              <a:buFont typeface="Wingdings" panose="05000000000000000000" pitchFamily="2" charset="2"/>
              <a:buChar char="Ø"/>
            </a:pPr>
            <a:r>
              <a:rPr lang="vi-VN" sz="2000" dirty="0"/>
              <a:t>MovieLens:</a:t>
            </a:r>
          </a:p>
          <a:p>
            <a:pPr lvl="1">
              <a:lnSpc>
                <a:spcPct val="110000"/>
              </a:lnSpc>
              <a:spcBef>
                <a:spcPts val="0"/>
              </a:spcBef>
              <a:buFont typeface="Wingdings" panose="05000000000000000000" pitchFamily="2" charset="2"/>
              <a:buChar char="Ø"/>
            </a:pPr>
            <a:r>
              <a:rPr lang="vi-VN" sz="2000" dirty="0"/>
              <a:t>Lọc dữ liệu (giữ userId, movieId, rating).</a:t>
            </a:r>
          </a:p>
          <a:p>
            <a:pPr lvl="1">
              <a:lnSpc>
                <a:spcPct val="110000"/>
              </a:lnSpc>
              <a:spcBef>
                <a:spcPts val="0"/>
              </a:spcBef>
              <a:buFont typeface="Wingdings" panose="05000000000000000000" pitchFamily="2" charset="2"/>
              <a:buChar char="Ø"/>
            </a:pPr>
            <a:r>
              <a:rPr lang="vi-VN" sz="2000" dirty="0"/>
              <a:t>Tạo ma trận người dùng – phim.</a:t>
            </a:r>
          </a:p>
          <a:p>
            <a:pPr lvl="1">
              <a:lnSpc>
                <a:spcPct val="110000"/>
              </a:lnSpc>
              <a:spcBef>
                <a:spcPts val="0"/>
              </a:spcBef>
              <a:buFont typeface="Wingdings" panose="05000000000000000000" pitchFamily="2" charset="2"/>
              <a:buChar char="Ø"/>
            </a:pPr>
            <a:r>
              <a:rPr lang="vi-VN" sz="2000" dirty="0"/>
              <a:t>Điền các giá trị chưa có đánh giá = 0 → tạo ma trận thưa (sparse matrix).</a:t>
            </a:r>
          </a:p>
        </p:txBody>
      </p:sp>
      <p:sp>
        <p:nvSpPr>
          <p:cNvPr id="243" name="Google Shape;243;p17">
            <a:extLst>
              <a:ext uri="{FF2B5EF4-FFF2-40B4-BE49-F238E27FC236}">
                <a16:creationId xmlns:a16="http://schemas.microsoft.com/office/drawing/2014/main" id="{BD67A12E-EABC-479B-36C7-FA829B6A1DD0}"/>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373283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4D24DD95-CB2D-E0F0-86EE-E4B9089BC57F}"/>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59C4CC04-06A2-130F-10C4-717B0573F59F}"/>
              </a:ext>
            </a:extLst>
          </p:cNvPr>
          <p:cNvSpPr txBox="1">
            <a:spLocks noGrp="1"/>
          </p:cNvSpPr>
          <p:nvPr>
            <p:ph type="title"/>
          </p:nvPr>
        </p:nvSpPr>
        <p:spPr>
          <a:xfrm>
            <a:off x="1207850" y="682485"/>
            <a:ext cx="7936150" cy="71203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2800" dirty="0"/>
              <a:t>3. Triển khai hệ thống(Các bước xây dựng thuật toán):</a:t>
            </a:r>
            <a:endParaRPr sz="2800" dirty="0"/>
          </a:p>
        </p:txBody>
      </p:sp>
      <p:sp>
        <p:nvSpPr>
          <p:cNvPr id="242" name="Google Shape;242;p17">
            <a:extLst>
              <a:ext uri="{FF2B5EF4-FFF2-40B4-BE49-F238E27FC236}">
                <a16:creationId xmlns:a16="http://schemas.microsoft.com/office/drawing/2014/main" id="{CD99A617-D5AA-A920-0D3E-C3D4E05436B1}"/>
              </a:ext>
            </a:extLst>
          </p:cNvPr>
          <p:cNvSpPr txBox="1">
            <a:spLocks noGrp="1"/>
          </p:cNvSpPr>
          <p:nvPr>
            <p:ph type="body" idx="1"/>
          </p:nvPr>
        </p:nvSpPr>
        <p:spPr>
          <a:xfrm>
            <a:off x="630154" y="1228830"/>
            <a:ext cx="7883692" cy="3848768"/>
          </a:xfrm>
          <a:prstGeom prst="rect">
            <a:avLst/>
          </a:prstGeom>
        </p:spPr>
        <p:txBody>
          <a:bodyPr spcFirstLastPara="1" wrap="square" lIns="0" tIns="0" rIns="0" bIns="0" anchor="t" anchorCtr="0">
            <a:noAutofit/>
          </a:bodyPr>
          <a:lstStyle/>
          <a:p>
            <a:pPr lvl="0" algn="l" rtl="0">
              <a:lnSpc>
                <a:spcPct val="110000"/>
              </a:lnSpc>
              <a:spcBef>
                <a:spcPts val="0"/>
              </a:spcBef>
              <a:spcAft>
                <a:spcPts val="0"/>
              </a:spcAft>
              <a:buSzPts val="1800"/>
              <a:buFont typeface="Wingdings" panose="05000000000000000000" pitchFamily="2" charset="2"/>
              <a:buChar char="Ø"/>
            </a:pPr>
            <a:r>
              <a:rPr lang="vi-VN" sz="1800" dirty="0"/>
              <a:t>B3. Xây dựng mô hình</a:t>
            </a:r>
          </a:p>
          <a:p>
            <a:pPr lvl="0" algn="l" rtl="0">
              <a:lnSpc>
                <a:spcPct val="110000"/>
              </a:lnSpc>
              <a:spcBef>
                <a:spcPts val="0"/>
              </a:spcBef>
              <a:spcAft>
                <a:spcPts val="0"/>
              </a:spcAft>
              <a:buSzPts val="1800"/>
              <a:buFont typeface="Wingdings" panose="05000000000000000000" pitchFamily="2" charset="2"/>
              <a:buChar char="Ø"/>
            </a:pPr>
            <a:r>
              <a:rPr lang="vi-VN" sz="1800" dirty="0"/>
              <a:t>Content-based Filtering:</a:t>
            </a:r>
          </a:p>
          <a:p>
            <a:pPr lvl="1">
              <a:lnSpc>
                <a:spcPct val="110000"/>
              </a:lnSpc>
              <a:spcBef>
                <a:spcPts val="0"/>
              </a:spcBef>
              <a:buFont typeface="Wingdings" panose="05000000000000000000" pitchFamily="2" charset="2"/>
              <a:buChar char="Ø"/>
            </a:pPr>
            <a:r>
              <a:rPr lang="vi-VN" sz="1800" dirty="0"/>
              <a:t>Dùng TF-IDF để vector hóa các tags.</a:t>
            </a:r>
          </a:p>
          <a:p>
            <a:pPr lvl="1">
              <a:lnSpc>
                <a:spcPct val="110000"/>
              </a:lnSpc>
              <a:spcBef>
                <a:spcPts val="0"/>
              </a:spcBef>
              <a:buFont typeface="Wingdings" panose="05000000000000000000" pitchFamily="2" charset="2"/>
              <a:buChar char="Ø"/>
            </a:pPr>
            <a:r>
              <a:rPr lang="vi-VN" sz="1800" dirty="0"/>
              <a:t>Tính Cosine Similarity giữa các vector phim.</a:t>
            </a:r>
          </a:p>
          <a:p>
            <a:pPr lvl="1">
              <a:lnSpc>
                <a:spcPct val="110000"/>
              </a:lnSpc>
              <a:spcBef>
                <a:spcPts val="0"/>
              </a:spcBef>
              <a:buFont typeface="Wingdings" panose="05000000000000000000" pitchFamily="2" charset="2"/>
              <a:buChar char="Ø"/>
            </a:pPr>
            <a:r>
              <a:rPr lang="vi-VN" sz="1800" dirty="0"/>
              <a:t>Khi người dùng nhập tên phim → tìm top-N phim có độ tương đồng cao nhất.</a:t>
            </a:r>
          </a:p>
          <a:p>
            <a:pPr>
              <a:lnSpc>
                <a:spcPct val="110000"/>
              </a:lnSpc>
              <a:buFont typeface="Wingdings" panose="05000000000000000000" pitchFamily="2" charset="2"/>
              <a:buChar char="Ø"/>
            </a:pPr>
            <a:r>
              <a:rPr lang="vi-VN" sz="1800" dirty="0"/>
              <a:t>Sử dụng TF- IDF:</a:t>
            </a:r>
          </a:p>
          <a:p>
            <a:pPr>
              <a:lnSpc>
                <a:spcPct val="110000"/>
              </a:lnSpc>
              <a:buFont typeface="Wingdings" panose="05000000000000000000" pitchFamily="2" charset="2"/>
              <a:buChar char="Ø"/>
            </a:pPr>
            <a:r>
              <a:rPr lang="vi-VN" sz="1800" dirty="0"/>
              <a:t>Term Frequency (TF) - Tần suất xuất hiện của từ t trong tài liệu d:</a:t>
            </a:r>
          </a:p>
          <a:p>
            <a:pPr>
              <a:lnSpc>
                <a:spcPct val="110000"/>
              </a:lnSpc>
              <a:buFont typeface="Wingdings" panose="05000000000000000000" pitchFamily="2" charset="2"/>
              <a:buChar char="Ø"/>
            </a:pPr>
            <a:r>
              <a:rPr lang="vi-VN" sz="1800" dirty="0"/>
              <a:t>TF(t,d) = (Số lần từ t xuất hiện trong d)/(Tổng số từ trong d)</a:t>
            </a:r>
          </a:p>
          <a:p>
            <a:pPr>
              <a:lnSpc>
                <a:spcPct val="110000"/>
              </a:lnSpc>
              <a:buFont typeface="Wingdings" panose="05000000000000000000" pitchFamily="2" charset="2"/>
              <a:buChar char="Ø"/>
            </a:pPr>
            <a:r>
              <a:rPr lang="vi-VN" sz="1800" dirty="0"/>
              <a:t>Inverse Document Frequency (IDF) - Độ đặc hiệu của từ t trong tập tài liệu D:</a:t>
            </a:r>
          </a:p>
          <a:p>
            <a:pPr>
              <a:lnSpc>
                <a:spcPct val="110000"/>
              </a:lnSpc>
              <a:buFont typeface="Wingdings" panose="05000000000000000000" pitchFamily="2" charset="2"/>
              <a:buChar char="Ø"/>
            </a:pPr>
            <a:r>
              <a:rPr lang="vi-VN" sz="1800" dirty="0"/>
              <a:t>IDF(t,D) = log (|D|)/(1+∣{ d ∈ D  ∶t ∈ d}∣)</a:t>
            </a:r>
          </a:p>
          <a:p>
            <a:pPr>
              <a:lnSpc>
                <a:spcPct val="110000"/>
              </a:lnSpc>
              <a:buFont typeface="Wingdings" panose="05000000000000000000" pitchFamily="2" charset="2"/>
              <a:buChar char="Ø"/>
            </a:pPr>
            <a:r>
              <a:rPr lang="vi-VN" sz="1800" dirty="0"/>
              <a:t>[(trong đó ∣D| là tổng số tài liệu, ∣{ d ∈ D  : t ∈ d}∣ là số tài liệu chứa từ t, và 1 được cộng vào mẫu số để tránh chia cho 0)]</a:t>
            </a:r>
          </a:p>
        </p:txBody>
      </p:sp>
      <p:sp>
        <p:nvSpPr>
          <p:cNvPr id="243" name="Google Shape;243;p17">
            <a:extLst>
              <a:ext uri="{FF2B5EF4-FFF2-40B4-BE49-F238E27FC236}">
                <a16:creationId xmlns:a16="http://schemas.microsoft.com/office/drawing/2014/main" id="{3C455294-1C5F-AF09-E4D2-2077CF49992F}"/>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249608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6F588B88-CA90-71E3-1D2A-5CA013BC92F6}"/>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33113970-27DB-C01C-DC86-B5C3CAA63E65}"/>
              </a:ext>
            </a:extLst>
          </p:cNvPr>
          <p:cNvSpPr txBox="1">
            <a:spLocks noGrp="1"/>
          </p:cNvSpPr>
          <p:nvPr>
            <p:ph type="title"/>
          </p:nvPr>
        </p:nvSpPr>
        <p:spPr>
          <a:xfrm>
            <a:off x="1207850" y="718111"/>
            <a:ext cx="7936150" cy="71203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2800" dirty="0"/>
              <a:t>3. Triển khai hệ thống(Các bước xây dựng thuật toán):</a:t>
            </a:r>
            <a:endParaRPr sz="2800" dirty="0"/>
          </a:p>
        </p:txBody>
      </p:sp>
      <p:sp>
        <p:nvSpPr>
          <p:cNvPr id="242" name="Google Shape;242;p17">
            <a:extLst>
              <a:ext uri="{FF2B5EF4-FFF2-40B4-BE49-F238E27FC236}">
                <a16:creationId xmlns:a16="http://schemas.microsoft.com/office/drawing/2014/main" id="{38F80810-04DA-CB31-827C-C768A8A4E1C8}"/>
              </a:ext>
            </a:extLst>
          </p:cNvPr>
          <p:cNvSpPr txBox="1">
            <a:spLocks noGrp="1"/>
          </p:cNvSpPr>
          <p:nvPr>
            <p:ph type="body" idx="1"/>
          </p:nvPr>
        </p:nvSpPr>
        <p:spPr>
          <a:xfrm>
            <a:off x="630154" y="1430148"/>
            <a:ext cx="7883692" cy="3713352"/>
          </a:xfrm>
          <a:prstGeom prst="rect">
            <a:avLst/>
          </a:prstGeom>
        </p:spPr>
        <p:txBody>
          <a:bodyPr spcFirstLastPara="1" wrap="square" lIns="0" tIns="0" rIns="0" bIns="0" anchor="t" anchorCtr="0">
            <a:noAutofit/>
          </a:bodyPr>
          <a:lstStyle/>
          <a:p>
            <a:pPr lvl="0" algn="l" rtl="0">
              <a:lnSpc>
                <a:spcPct val="110000"/>
              </a:lnSpc>
              <a:spcBef>
                <a:spcPts val="0"/>
              </a:spcBef>
              <a:spcAft>
                <a:spcPts val="0"/>
              </a:spcAft>
              <a:buSzPts val="1800"/>
              <a:buFont typeface="Wingdings" panose="05000000000000000000" pitchFamily="2" charset="2"/>
              <a:buChar char="Ø"/>
            </a:pPr>
            <a:r>
              <a:rPr lang="vi-VN" sz="1800" dirty="0"/>
              <a:t>B3. Xây dựng mô hình</a:t>
            </a:r>
          </a:p>
          <a:p>
            <a:pPr lvl="0" algn="l" rtl="0">
              <a:lnSpc>
                <a:spcPct val="110000"/>
              </a:lnSpc>
              <a:spcBef>
                <a:spcPts val="0"/>
              </a:spcBef>
              <a:spcAft>
                <a:spcPts val="0"/>
              </a:spcAft>
              <a:buSzPts val="1800"/>
              <a:buFont typeface="Wingdings" panose="05000000000000000000" pitchFamily="2" charset="2"/>
              <a:buChar char="Ø"/>
            </a:pPr>
            <a:r>
              <a:rPr lang="vi-VN" sz="1800" dirty="0"/>
              <a:t>Content-based Filtering:</a:t>
            </a:r>
          </a:p>
          <a:p>
            <a:pPr lvl="0" algn="l" rtl="0">
              <a:lnSpc>
                <a:spcPct val="110000"/>
              </a:lnSpc>
              <a:spcBef>
                <a:spcPts val="0"/>
              </a:spcBef>
              <a:spcAft>
                <a:spcPts val="0"/>
              </a:spcAft>
              <a:buSzPts val="1800"/>
              <a:buFont typeface="Wingdings" panose="05000000000000000000" pitchFamily="2" charset="2"/>
              <a:buChar char="Ø"/>
            </a:pPr>
            <a:r>
              <a:rPr lang="vi-VN" sz="1800" dirty="0"/>
              <a:t>TF - IDF: TF - IDF(t,d,D) = TF(t,d)×IDF(t,D)</a:t>
            </a:r>
          </a:p>
          <a:p>
            <a:pPr lvl="0" algn="l" rtl="0">
              <a:lnSpc>
                <a:spcPct val="110000"/>
              </a:lnSpc>
              <a:spcBef>
                <a:spcPts val="0"/>
              </a:spcBef>
              <a:spcAft>
                <a:spcPts val="0"/>
              </a:spcAft>
              <a:buSzPts val="1800"/>
              <a:buFont typeface="Wingdings" panose="05000000000000000000" pitchFamily="2" charset="2"/>
              <a:buChar char="Ø"/>
            </a:pPr>
            <a:r>
              <a:rPr lang="vi-VN" sz="1800" dirty="0"/>
              <a:t>Nếu dữ liệu dạng phân loại (categorical như thể loại phim): sử dụng One-Hot Encoding hoặc MultiLabelBinarizer.</a:t>
            </a:r>
          </a:p>
          <a:p>
            <a:pPr lvl="0" algn="l" rtl="0">
              <a:lnSpc>
                <a:spcPct val="110000"/>
              </a:lnSpc>
              <a:spcBef>
                <a:spcPts val="0"/>
              </a:spcBef>
              <a:spcAft>
                <a:spcPts val="0"/>
              </a:spcAft>
              <a:buSzPts val="1800"/>
              <a:buFont typeface="Wingdings" panose="05000000000000000000" pitchFamily="2" charset="2"/>
              <a:buChar char="Ø"/>
            </a:pPr>
            <a:r>
              <a:rPr lang="vi-VN" sz="1800" dirty="0"/>
              <a:t>Cách đo độ tương đồng:</a:t>
            </a:r>
          </a:p>
          <a:p>
            <a:pPr lvl="1">
              <a:lnSpc>
                <a:spcPct val="110000"/>
              </a:lnSpc>
              <a:spcBef>
                <a:spcPts val="0"/>
              </a:spcBef>
              <a:buFont typeface="Wingdings" panose="05000000000000000000" pitchFamily="2" charset="2"/>
              <a:buChar char="Ø"/>
            </a:pPr>
            <a:r>
              <a:rPr lang="vi-VN" sz="1800" dirty="0"/>
              <a:t>Ta sử dụng ma trận Cosine Similarity:</a:t>
            </a:r>
          </a:p>
          <a:p>
            <a:pPr lvl="1">
              <a:lnSpc>
                <a:spcPct val="110000"/>
              </a:lnSpc>
              <a:spcBef>
                <a:spcPts val="0"/>
              </a:spcBef>
              <a:buFont typeface="Wingdings" panose="05000000000000000000" pitchFamily="2" charset="2"/>
              <a:buChar char="Ø"/>
            </a:pPr>
            <a:r>
              <a:rPr lang="vi-VN" sz="1800" dirty="0"/>
              <a:t>similarity(A,B) = (A • B)/(||A||×||B||)</a:t>
            </a:r>
          </a:p>
          <a:p>
            <a:pPr lvl="1">
              <a:lnSpc>
                <a:spcPct val="110000"/>
              </a:lnSpc>
              <a:spcBef>
                <a:spcPts val="0"/>
              </a:spcBef>
              <a:buFont typeface="Wingdings" panose="05000000000000000000" pitchFamily="2" charset="2"/>
              <a:buChar char="Ø"/>
            </a:pPr>
            <a:r>
              <a:rPr lang="vi-VN" sz="1800" dirty="0"/>
              <a:t>A, B: là hai vecto đánh giá</a:t>
            </a:r>
          </a:p>
          <a:p>
            <a:pPr lvl="1">
              <a:lnSpc>
                <a:spcPct val="110000"/>
              </a:lnSpc>
              <a:spcBef>
                <a:spcPts val="0"/>
              </a:spcBef>
              <a:buFont typeface="Wingdings" panose="05000000000000000000" pitchFamily="2" charset="2"/>
              <a:buChar char="Ø"/>
            </a:pPr>
            <a:r>
              <a:rPr lang="vi-VN" sz="1800" dirty="0"/>
              <a:t>Kết quả là một giá trị từ 0 đến 1, càng gần 1 thì càng tương đồng.</a:t>
            </a:r>
          </a:p>
          <a:p>
            <a:pPr lvl="1">
              <a:lnSpc>
                <a:spcPct val="110000"/>
              </a:lnSpc>
              <a:spcBef>
                <a:spcPts val="0"/>
              </a:spcBef>
              <a:buFont typeface="Wingdings" panose="05000000000000000000" pitchFamily="2" charset="2"/>
              <a:buChar char="Ø"/>
            </a:pPr>
            <a:endParaRPr lang="vi-VN" sz="1800" dirty="0"/>
          </a:p>
        </p:txBody>
      </p:sp>
      <p:sp>
        <p:nvSpPr>
          <p:cNvPr id="243" name="Google Shape;243;p17">
            <a:extLst>
              <a:ext uri="{FF2B5EF4-FFF2-40B4-BE49-F238E27FC236}">
                <a16:creationId xmlns:a16="http://schemas.microsoft.com/office/drawing/2014/main" id="{393D1BC8-A06B-46BD-04FF-3DB193A7C7FA}"/>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248135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B8BF0E85-372C-E306-C93A-753D44414739}"/>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0AE0724D-4821-1C25-1641-F23AA471FDA4}"/>
              </a:ext>
            </a:extLst>
          </p:cNvPr>
          <p:cNvSpPr txBox="1">
            <a:spLocks noGrp="1"/>
          </p:cNvSpPr>
          <p:nvPr>
            <p:ph type="title"/>
          </p:nvPr>
        </p:nvSpPr>
        <p:spPr>
          <a:xfrm>
            <a:off x="1207850" y="682485"/>
            <a:ext cx="7936150" cy="71203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2800" dirty="0"/>
              <a:t>3. Triển khai hệ thống(Các bước xây dựng thuật toán):</a:t>
            </a:r>
            <a:endParaRPr sz="2800" dirty="0"/>
          </a:p>
        </p:txBody>
      </p:sp>
      <p:sp>
        <p:nvSpPr>
          <p:cNvPr id="242" name="Google Shape;242;p17">
            <a:extLst>
              <a:ext uri="{FF2B5EF4-FFF2-40B4-BE49-F238E27FC236}">
                <a16:creationId xmlns:a16="http://schemas.microsoft.com/office/drawing/2014/main" id="{328B7A71-3D27-9085-B678-816F64F95786}"/>
              </a:ext>
            </a:extLst>
          </p:cNvPr>
          <p:cNvSpPr txBox="1">
            <a:spLocks noGrp="1"/>
          </p:cNvSpPr>
          <p:nvPr>
            <p:ph type="body" idx="1"/>
          </p:nvPr>
        </p:nvSpPr>
        <p:spPr>
          <a:xfrm>
            <a:off x="630154" y="1228830"/>
            <a:ext cx="7883692" cy="3848768"/>
          </a:xfrm>
          <a:prstGeom prst="rect">
            <a:avLst/>
          </a:prstGeom>
        </p:spPr>
        <p:txBody>
          <a:bodyPr spcFirstLastPara="1" wrap="square" lIns="0" tIns="0" rIns="0" bIns="0" anchor="t" anchorCtr="0">
            <a:noAutofit/>
          </a:bodyPr>
          <a:lstStyle/>
          <a:p>
            <a:pPr lvl="0" algn="l" rtl="0">
              <a:lnSpc>
                <a:spcPct val="110000"/>
              </a:lnSpc>
              <a:spcBef>
                <a:spcPts val="0"/>
              </a:spcBef>
              <a:spcAft>
                <a:spcPts val="0"/>
              </a:spcAft>
              <a:buSzPts val="1800"/>
              <a:buFont typeface="Wingdings" panose="05000000000000000000" pitchFamily="2" charset="2"/>
              <a:buChar char="Ø"/>
            </a:pPr>
            <a:r>
              <a:rPr lang="vi-VN" sz="1600" dirty="0"/>
              <a:t>B3. Xây dựng mô hình</a:t>
            </a:r>
          </a:p>
          <a:p>
            <a:pPr lvl="0" algn="l" rtl="0">
              <a:lnSpc>
                <a:spcPct val="110000"/>
              </a:lnSpc>
              <a:spcBef>
                <a:spcPts val="0"/>
              </a:spcBef>
              <a:spcAft>
                <a:spcPts val="0"/>
              </a:spcAft>
              <a:buSzPts val="1800"/>
              <a:buFont typeface="Wingdings" panose="05000000000000000000" pitchFamily="2" charset="2"/>
              <a:buChar char="Ø"/>
            </a:pPr>
            <a:r>
              <a:rPr lang="vi-VN" sz="1600" dirty="0"/>
              <a:t>Collaborative Filtering:</a:t>
            </a:r>
          </a:p>
          <a:p>
            <a:pPr lvl="1">
              <a:lnSpc>
                <a:spcPct val="110000"/>
              </a:lnSpc>
              <a:spcBef>
                <a:spcPts val="0"/>
              </a:spcBef>
              <a:buFont typeface="Wingdings" panose="05000000000000000000" pitchFamily="2" charset="2"/>
              <a:buChar char="Ø"/>
            </a:pPr>
            <a:r>
              <a:rPr lang="vi-VN" sz="1600" dirty="0"/>
              <a:t>Tạo ma trận, tuy nhiên ma trận bị trống, tạm thời điền chỗ trống bằng 0 (0 ở đây có nghĩa là chưa đánh giá, chứ k phải là phim tệ)</a:t>
            </a:r>
          </a:p>
          <a:p>
            <a:pPr lvl="1">
              <a:lnSpc>
                <a:spcPct val="110000"/>
              </a:lnSpc>
              <a:spcBef>
                <a:spcPts val="0"/>
              </a:spcBef>
              <a:buFont typeface="Wingdings" panose="05000000000000000000" pitchFamily="2" charset="2"/>
              <a:buChar char="Ø"/>
            </a:pPr>
            <a:r>
              <a:rPr lang="vi-VN" sz="1600" dirty="0"/>
              <a:t>Tính độ tương đồng giữa 2 người dùng với nhau</a:t>
            </a:r>
          </a:p>
          <a:p>
            <a:pPr lvl="1">
              <a:lnSpc>
                <a:spcPct val="110000"/>
              </a:lnSpc>
              <a:spcBef>
                <a:spcPts val="0"/>
              </a:spcBef>
              <a:buFont typeface="Wingdings" panose="05000000000000000000" pitchFamily="2" charset="2"/>
              <a:buChar char="Ø"/>
            </a:pPr>
            <a:r>
              <a:rPr lang="vi-VN" sz="1600" dirty="0"/>
              <a:t>Sau khi tìm ra người dùng có độ tương đồng cao nhất thì áp dụng công thức dự đoán rating (dự đoán này sẽ thay thế "0" được điền vào từ bước trên)</a:t>
            </a:r>
          </a:p>
          <a:p>
            <a:pPr lvl="1">
              <a:lnSpc>
                <a:spcPct val="110000"/>
              </a:lnSpc>
              <a:spcBef>
                <a:spcPts val="0"/>
              </a:spcBef>
              <a:buFont typeface="Wingdings" panose="05000000000000000000" pitchFamily="2" charset="2"/>
              <a:buChar char="Ø"/>
            </a:pPr>
            <a:r>
              <a:rPr lang="vi-VN" sz="1600" dirty="0"/>
              <a:t>Chọn các phim có rating được dự đoán cao để đề xuất</a:t>
            </a:r>
          </a:p>
          <a:p>
            <a:pPr>
              <a:lnSpc>
                <a:spcPct val="110000"/>
              </a:lnSpc>
              <a:buFont typeface="Wingdings" panose="05000000000000000000" pitchFamily="2" charset="2"/>
              <a:buChar char="Ø"/>
            </a:pPr>
            <a:r>
              <a:rPr lang="vi-VN" sz="1600" dirty="0"/>
              <a:t>Cách đo độ tương đồng:</a:t>
            </a:r>
          </a:p>
          <a:p>
            <a:pPr lvl="1">
              <a:lnSpc>
                <a:spcPct val="110000"/>
              </a:lnSpc>
              <a:buFont typeface="Wingdings" panose="05000000000000000000" pitchFamily="2" charset="2"/>
              <a:buChar char="Ø"/>
            </a:pPr>
            <a:r>
              <a:rPr lang="vi-VN" sz="1600" dirty="0"/>
              <a:t>Ta sử dụng ma trận Cosine Similarity:</a:t>
            </a:r>
          </a:p>
          <a:p>
            <a:pPr lvl="1">
              <a:lnSpc>
                <a:spcPct val="110000"/>
              </a:lnSpc>
              <a:buFont typeface="Wingdings" panose="05000000000000000000" pitchFamily="2" charset="2"/>
              <a:buChar char="Ø"/>
            </a:pPr>
            <a:r>
              <a:rPr lang="vi-VN" sz="1600" dirty="0"/>
              <a:t>similarity(A,B) = (A • B)/(||A||×||B||)</a:t>
            </a:r>
          </a:p>
          <a:p>
            <a:pPr lvl="1">
              <a:lnSpc>
                <a:spcPct val="110000"/>
              </a:lnSpc>
              <a:buFont typeface="Wingdings" panose="05000000000000000000" pitchFamily="2" charset="2"/>
              <a:buChar char="Ø"/>
            </a:pPr>
            <a:r>
              <a:rPr lang="vi-VN" sz="1600" dirty="0"/>
              <a:t>A, B: là hai vecto đánh giá</a:t>
            </a:r>
          </a:p>
          <a:p>
            <a:pPr lvl="1">
              <a:lnSpc>
                <a:spcPct val="110000"/>
              </a:lnSpc>
              <a:buFont typeface="Wingdings" panose="05000000000000000000" pitchFamily="2" charset="2"/>
              <a:buChar char="Ø"/>
            </a:pPr>
            <a:r>
              <a:rPr lang="vi-VN" sz="1600" dirty="0"/>
              <a:t>Kết quả là một giá trị từ 0 đến 1, càng gần 1 thì càng tương đồng.</a:t>
            </a:r>
          </a:p>
          <a:p>
            <a:pPr>
              <a:lnSpc>
                <a:spcPct val="110000"/>
              </a:lnSpc>
              <a:buFont typeface="Wingdings" panose="05000000000000000000" pitchFamily="2" charset="2"/>
              <a:buChar char="Ø"/>
            </a:pPr>
            <a:endParaRPr lang="vi-VN" sz="1600" dirty="0"/>
          </a:p>
        </p:txBody>
      </p:sp>
      <p:sp>
        <p:nvSpPr>
          <p:cNvPr id="243" name="Google Shape;243;p17">
            <a:extLst>
              <a:ext uri="{FF2B5EF4-FFF2-40B4-BE49-F238E27FC236}">
                <a16:creationId xmlns:a16="http://schemas.microsoft.com/office/drawing/2014/main" id="{E43A2586-D898-379C-CCFF-325D8C5380D3}"/>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342144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2BB23499-F744-4E79-C4C9-86CCAB532911}"/>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F8FDA091-F924-525D-8DBE-FE69B97F5B5C}"/>
              </a:ext>
            </a:extLst>
          </p:cNvPr>
          <p:cNvSpPr txBox="1">
            <a:spLocks noGrp="1"/>
          </p:cNvSpPr>
          <p:nvPr>
            <p:ph type="title"/>
          </p:nvPr>
        </p:nvSpPr>
        <p:spPr>
          <a:xfrm>
            <a:off x="1207850" y="682485"/>
            <a:ext cx="7936150" cy="71203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2800" dirty="0"/>
              <a:t>3. Triển khai hệ thống(Các bước xây dựng thuật toán):</a:t>
            </a:r>
            <a:endParaRPr sz="2800" dirty="0"/>
          </a:p>
        </p:txBody>
      </p:sp>
      <p:sp>
        <p:nvSpPr>
          <p:cNvPr id="242" name="Google Shape;242;p17">
            <a:extLst>
              <a:ext uri="{FF2B5EF4-FFF2-40B4-BE49-F238E27FC236}">
                <a16:creationId xmlns:a16="http://schemas.microsoft.com/office/drawing/2014/main" id="{E22DF10F-3187-68D4-E48F-5144BC50E70F}"/>
              </a:ext>
            </a:extLst>
          </p:cNvPr>
          <p:cNvSpPr txBox="1">
            <a:spLocks noGrp="1"/>
          </p:cNvSpPr>
          <p:nvPr>
            <p:ph type="body" idx="1"/>
          </p:nvPr>
        </p:nvSpPr>
        <p:spPr>
          <a:xfrm>
            <a:off x="630154" y="1228830"/>
            <a:ext cx="7883692" cy="3848768"/>
          </a:xfrm>
          <a:prstGeom prst="rect">
            <a:avLst/>
          </a:prstGeom>
        </p:spPr>
        <p:txBody>
          <a:bodyPr spcFirstLastPara="1" wrap="square" lIns="0" tIns="0" rIns="0" bIns="0" anchor="t" anchorCtr="0">
            <a:noAutofit/>
          </a:bodyPr>
          <a:lstStyle/>
          <a:p>
            <a:pPr lvl="0" algn="l" rtl="0">
              <a:lnSpc>
                <a:spcPct val="110000"/>
              </a:lnSpc>
              <a:spcBef>
                <a:spcPts val="0"/>
              </a:spcBef>
              <a:spcAft>
                <a:spcPts val="0"/>
              </a:spcAft>
              <a:buSzPts val="1800"/>
              <a:buFont typeface="Wingdings" panose="05000000000000000000" pitchFamily="2" charset="2"/>
              <a:buChar char="Ø"/>
            </a:pPr>
            <a:r>
              <a:rPr lang="vi-VN" sz="1800" dirty="0"/>
              <a:t>B3. Xây dựng mô hình</a:t>
            </a:r>
          </a:p>
          <a:p>
            <a:pPr lvl="0" algn="l" rtl="0">
              <a:lnSpc>
                <a:spcPct val="110000"/>
              </a:lnSpc>
              <a:spcBef>
                <a:spcPts val="0"/>
              </a:spcBef>
              <a:spcAft>
                <a:spcPts val="0"/>
              </a:spcAft>
              <a:buSzPts val="1800"/>
              <a:buFont typeface="Wingdings" panose="05000000000000000000" pitchFamily="2" charset="2"/>
              <a:buChar char="Ø"/>
            </a:pPr>
            <a:r>
              <a:rPr lang="vi-VN" sz="1800" dirty="0"/>
              <a:t>Collaborative Filtering:</a:t>
            </a:r>
          </a:p>
          <a:p>
            <a:pPr lvl="0" algn="l" rtl="0">
              <a:lnSpc>
                <a:spcPct val="110000"/>
              </a:lnSpc>
              <a:spcBef>
                <a:spcPts val="0"/>
              </a:spcBef>
              <a:spcAft>
                <a:spcPts val="0"/>
              </a:spcAft>
              <a:buSzPts val="1800"/>
              <a:buFont typeface="Wingdings" panose="05000000000000000000" pitchFamily="2" charset="2"/>
              <a:buChar char="Ø"/>
            </a:pPr>
            <a:r>
              <a:rPr lang="vi-VN" sz="1800" dirty="0"/>
              <a:t>Cách xây dựng ma trận người dùng – sản phẩm:</a:t>
            </a:r>
          </a:p>
          <a:p>
            <a:pPr lvl="0" algn="l" rtl="0">
              <a:lnSpc>
                <a:spcPct val="110000"/>
              </a:lnSpc>
              <a:spcBef>
                <a:spcPts val="0"/>
              </a:spcBef>
              <a:spcAft>
                <a:spcPts val="0"/>
              </a:spcAft>
              <a:buSzPts val="1800"/>
              <a:buFont typeface="Wingdings" panose="05000000000000000000" pitchFamily="2" charset="2"/>
              <a:buChar char="Ø"/>
            </a:pPr>
            <a:r>
              <a:rPr lang="vi-VN" sz="1800" dirty="0"/>
              <a:t>Do người dùng thường chỉ tương tác với một phần nhỏ các item, nên ma trận này thường thưa (sparse matrix), và nhiều giá trị bị thiếu. Hệ thống cần ước lượng (predict) các giá trị chưa biết này để đưa ra gợi ý.</a:t>
            </a:r>
          </a:p>
          <a:p>
            <a:pPr>
              <a:lnSpc>
                <a:spcPct val="110000"/>
              </a:lnSpc>
              <a:buFont typeface="Wingdings" panose="05000000000000000000" pitchFamily="2" charset="2"/>
              <a:buChar char="Ø"/>
            </a:pPr>
            <a:endParaRPr lang="vi-VN" sz="1800" dirty="0"/>
          </a:p>
        </p:txBody>
      </p:sp>
      <p:sp>
        <p:nvSpPr>
          <p:cNvPr id="243" name="Google Shape;243;p17">
            <a:extLst>
              <a:ext uri="{FF2B5EF4-FFF2-40B4-BE49-F238E27FC236}">
                <a16:creationId xmlns:a16="http://schemas.microsoft.com/office/drawing/2014/main" id="{1306CCE1-8412-B279-16C8-BFF06A9CF2A2}"/>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4" name="Picture 3">
            <a:extLst>
              <a:ext uri="{FF2B5EF4-FFF2-40B4-BE49-F238E27FC236}">
                <a16:creationId xmlns:a16="http://schemas.microsoft.com/office/drawing/2014/main" id="{B817B8FB-1B64-E47F-BCDE-025EF6E517FD}"/>
              </a:ext>
            </a:extLst>
          </p:cNvPr>
          <p:cNvPicPr>
            <a:picLocks noChangeAspect="1"/>
          </p:cNvPicPr>
          <p:nvPr/>
        </p:nvPicPr>
        <p:blipFill>
          <a:blip r:embed="rId3"/>
          <a:stretch>
            <a:fillRect/>
          </a:stretch>
        </p:blipFill>
        <p:spPr>
          <a:xfrm>
            <a:off x="2981082" y="3060612"/>
            <a:ext cx="3181835" cy="2082888"/>
          </a:xfrm>
          <a:prstGeom prst="rect">
            <a:avLst/>
          </a:prstGeom>
        </p:spPr>
      </p:pic>
    </p:spTree>
    <p:extLst>
      <p:ext uri="{BB962C8B-B14F-4D97-AF65-F5344CB8AC3E}">
        <p14:creationId xmlns:p14="http://schemas.microsoft.com/office/powerpoint/2010/main" val="253696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ECAABCE6-834E-AA3A-6CF5-15093C347DE9}"/>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3CD674D5-AEF9-D189-0195-24E9C8FCD7D4}"/>
              </a:ext>
            </a:extLst>
          </p:cNvPr>
          <p:cNvSpPr txBox="1">
            <a:spLocks noGrp="1"/>
          </p:cNvSpPr>
          <p:nvPr>
            <p:ph type="title"/>
          </p:nvPr>
        </p:nvSpPr>
        <p:spPr>
          <a:xfrm>
            <a:off x="1207850" y="682485"/>
            <a:ext cx="7936150" cy="71203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2800" dirty="0"/>
              <a:t>3. Triển khai hệ thống(Các bước xây dựng thuật toán):</a:t>
            </a:r>
            <a:endParaRPr sz="2800" dirty="0"/>
          </a:p>
        </p:txBody>
      </p:sp>
      <p:sp>
        <p:nvSpPr>
          <p:cNvPr id="242" name="Google Shape;242;p17">
            <a:extLst>
              <a:ext uri="{FF2B5EF4-FFF2-40B4-BE49-F238E27FC236}">
                <a16:creationId xmlns:a16="http://schemas.microsoft.com/office/drawing/2014/main" id="{9AAF6E49-8F47-342E-F6A4-E54DBF9C150E}"/>
              </a:ext>
            </a:extLst>
          </p:cNvPr>
          <p:cNvSpPr txBox="1">
            <a:spLocks noGrp="1"/>
          </p:cNvSpPr>
          <p:nvPr>
            <p:ph type="body" idx="1"/>
          </p:nvPr>
        </p:nvSpPr>
        <p:spPr>
          <a:xfrm>
            <a:off x="630154" y="1228830"/>
            <a:ext cx="7883692" cy="3848768"/>
          </a:xfrm>
          <a:prstGeom prst="rect">
            <a:avLst/>
          </a:prstGeom>
        </p:spPr>
        <p:txBody>
          <a:bodyPr spcFirstLastPara="1" wrap="square" lIns="0" tIns="0" rIns="0" bIns="0" anchor="t" anchorCtr="0">
            <a:noAutofit/>
          </a:bodyPr>
          <a:lstStyle/>
          <a:p>
            <a:pPr lvl="0" algn="l" rtl="0">
              <a:lnSpc>
                <a:spcPct val="110000"/>
              </a:lnSpc>
              <a:spcBef>
                <a:spcPts val="0"/>
              </a:spcBef>
              <a:spcAft>
                <a:spcPts val="0"/>
              </a:spcAft>
              <a:buSzPts val="1800"/>
              <a:buFont typeface="Wingdings" panose="05000000000000000000" pitchFamily="2" charset="2"/>
              <a:buChar char="Ø"/>
            </a:pPr>
            <a:r>
              <a:rPr lang="vi-VN" sz="1800" dirty="0"/>
              <a:t>B3. Xây dựng mô hình</a:t>
            </a:r>
          </a:p>
          <a:p>
            <a:pPr lvl="0" algn="l" rtl="0">
              <a:lnSpc>
                <a:spcPct val="110000"/>
              </a:lnSpc>
              <a:spcBef>
                <a:spcPts val="0"/>
              </a:spcBef>
              <a:spcAft>
                <a:spcPts val="0"/>
              </a:spcAft>
              <a:buSzPts val="1800"/>
              <a:buFont typeface="Wingdings" panose="05000000000000000000" pitchFamily="2" charset="2"/>
              <a:buChar char="Ø"/>
            </a:pPr>
            <a:r>
              <a:rPr lang="vi-VN" sz="1800" dirty="0"/>
              <a:t>Collaborative Filtering:</a:t>
            </a:r>
          </a:p>
          <a:p>
            <a:pPr>
              <a:lnSpc>
                <a:spcPct val="110000"/>
              </a:lnSpc>
              <a:buFont typeface="Wingdings" panose="05000000000000000000" pitchFamily="2" charset="2"/>
              <a:buChar char="Ø"/>
            </a:pPr>
            <a:r>
              <a:rPr lang="vi-VN" sz="1800" dirty="0"/>
              <a:t>Để dự đoán đánh giá của người dùng u với item i dựa trên đánh giá của các người dùng tương tự với u đã đánh giá item i ta sử dụng công thức:</a:t>
            </a:r>
          </a:p>
        </p:txBody>
      </p:sp>
      <p:sp>
        <p:nvSpPr>
          <p:cNvPr id="243" name="Google Shape;243;p17">
            <a:extLst>
              <a:ext uri="{FF2B5EF4-FFF2-40B4-BE49-F238E27FC236}">
                <a16:creationId xmlns:a16="http://schemas.microsoft.com/office/drawing/2014/main" id="{E9FD7A11-A462-604A-E90B-89642F8E057E}"/>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2" name="Picture 1" descr="A screenshot of a math problem&#10;&#10;AI-generated content may be incorrect.">
            <a:extLst>
              <a:ext uri="{FF2B5EF4-FFF2-40B4-BE49-F238E27FC236}">
                <a16:creationId xmlns:a16="http://schemas.microsoft.com/office/drawing/2014/main" id="{A2B26F30-B835-4151-FCA2-0C6B10160E1C}"/>
              </a:ext>
            </a:extLst>
          </p:cNvPr>
          <p:cNvPicPr>
            <a:picLocks noChangeAspect="1"/>
          </p:cNvPicPr>
          <p:nvPr/>
        </p:nvPicPr>
        <p:blipFill>
          <a:blip r:embed="rId3"/>
          <a:stretch>
            <a:fillRect/>
          </a:stretch>
        </p:blipFill>
        <p:spPr>
          <a:xfrm>
            <a:off x="2155598" y="2469171"/>
            <a:ext cx="4832803" cy="2674329"/>
          </a:xfrm>
          <a:prstGeom prst="rect">
            <a:avLst/>
          </a:prstGeom>
        </p:spPr>
      </p:pic>
    </p:spTree>
    <p:extLst>
      <p:ext uri="{BB962C8B-B14F-4D97-AF65-F5344CB8AC3E}">
        <p14:creationId xmlns:p14="http://schemas.microsoft.com/office/powerpoint/2010/main" val="426375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FDC84BA4-7E86-0265-5BF8-259562129646}"/>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6B05B20E-63EF-30AE-B526-012EC3367855}"/>
              </a:ext>
            </a:extLst>
          </p:cNvPr>
          <p:cNvSpPr txBox="1">
            <a:spLocks noGrp="1"/>
          </p:cNvSpPr>
          <p:nvPr>
            <p:ph type="title"/>
          </p:nvPr>
        </p:nvSpPr>
        <p:spPr>
          <a:xfrm>
            <a:off x="1207850" y="718111"/>
            <a:ext cx="7936150" cy="71203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2800" dirty="0"/>
              <a:t>3. Triển khai hệ thống(Luồng dữ liệu của hệ thống):</a:t>
            </a:r>
            <a:endParaRPr sz="2800" dirty="0"/>
          </a:p>
        </p:txBody>
      </p:sp>
      <p:sp>
        <p:nvSpPr>
          <p:cNvPr id="243" name="Google Shape;243;p17">
            <a:extLst>
              <a:ext uri="{FF2B5EF4-FFF2-40B4-BE49-F238E27FC236}">
                <a16:creationId xmlns:a16="http://schemas.microsoft.com/office/drawing/2014/main" id="{9B5E309F-37BD-2A40-1CD6-80952D79E555}"/>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2" name="Picture 1" descr="A group of white rectangular objects&#10;&#10;AI-generated content may be incorrect.">
            <a:extLst>
              <a:ext uri="{FF2B5EF4-FFF2-40B4-BE49-F238E27FC236}">
                <a16:creationId xmlns:a16="http://schemas.microsoft.com/office/drawing/2014/main" id="{70F855A2-A446-A94C-B916-6EF2A68C7F4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5945" y="1773683"/>
            <a:ext cx="7869880" cy="2315688"/>
          </a:xfrm>
          <a:prstGeom prst="rect">
            <a:avLst/>
          </a:prstGeom>
          <a:noFill/>
          <a:ln>
            <a:noFill/>
          </a:ln>
        </p:spPr>
      </p:pic>
    </p:spTree>
    <p:extLst>
      <p:ext uri="{BB962C8B-B14F-4D97-AF65-F5344CB8AC3E}">
        <p14:creationId xmlns:p14="http://schemas.microsoft.com/office/powerpoint/2010/main" val="2314554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DD6265B0-77D7-0B5C-E0C5-846498678060}"/>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E043FF9F-98FC-ADEC-4956-7A24F294CD0A}"/>
              </a:ext>
            </a:extLst>
          </p:cNvPr>
          <p:cNvSpPr txBox="1">
            <a:spLocks noGrp="1"/>
          </p:cNvSpPr>
          <p:nvPr>
            <p:ph type="title"/>
          </p:nvPr>
        </p:nvSpPr>
        <p:spPr>
          <a:xfrm>
            <a:off x="1207848" y="855506"/>
            <a:ext cx="803928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dirty="0"/>
              <a:t>4. Ứng dụng hệ thống (Kiến trúc hệ thống):</a:t>
            </a:r>
            <a:endParaRPr dirty="0"/>
          </a:p>
        </p:txBody>
      </p:sp>
      <p:sp>
        <p:nvSpPr>
          <p:cNvPr id="243" name="Google Shape;243;p17">
            <a:extLst>
              <a:ext uri="{FF2B5EF4-FFF2-40B4-BE49-F238E27FC236}">
                <a16:creationId xmlns:a16="http://schemas.microsoft.com/office/drawing/2014/main" id="{1C448552-A52D-A145-D4D4-2AB6C86EE580}"/>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pic>
        <p:nvPicPr>
          <p:cNvPr id="3" name="Picture 2" descr="A diagram of a model&#10;&#10;AI-generated content may be incorrect.">
            <a:extLst>
              <a:ext uri="{FF2B5EF4-FFF2-40B4-BE49-F238E27FC236}">
                <a16:creationId xmlns:a16="http://schemas.microsoft.com/office/drawing/2014/main" id="{D6664AE9-18A1-AB94-7015-A4D6BD33ECE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9235" y="1196940"/>
            <a:ext cx="3710940" cy="3988241"/>
          </a:xfrm>
          <a:prstGeom prst="rect">
            <a:avLst/>
          </a:prstGeom>
          <a:noFill/>
          <a:ln>
            <a:noFill/>
          </a:ln>
        </p:spPr>
      </p:pic>
      <p:sp>
        <p:nvSpPr>
          <p:cNvPr id="4" name="Google Shape;242;p17">
            <a:extLst>
              <a:ext uri="{FF2B5EF4-FFF2-40B4-BE49-F238E27FC236}">
                <a16:creationId xmlns:a16="http://schemas.microsoft.com/office/drawing/2014/main" id="{F2808545-6A4B-14F9-488D-144E68B3EBB8}"/>
              </a:ext>
            </a:extLst>
          </p:cNvPr>
          <p:cNvSpPr txBox="1">
            <a:spLocks noGrp="1"/>
          </p:cNvSpPr>
          <p:nvPr>
            <p:ph type="body" idx="1"/>
          </p:nvPr>
        </p:nvSpPr>
        <p:spPr>
          <a:xfrm>
            <a:off x="442865" y="1410584"/>
            <a:ext cx="4129135" cy="3560952"/>
          </a:xfrm>
          <a:prstGeom prst="rect">
            <a:avLst/>
          </a:prstGeom>
        </p:spPr>
        <p:txBody>
          <a:bodyPr spcFirstLastPara="1" wrap="square" lIns="0" tIns="0" rIns="0" bIns="0" anchor="t" anchorCtr="0">
            <a:noAutofit/>
          </a:bodyPr>
          <a:lstStyle/>
          <a:p>
            <a:pPr marL="457200" lvl="0" indent="-342900" algn="l" rtl="0">
              <a:lnSpc>
                <a:spcPct val="110000"/>
              </a:lnSpc>
              <a:spcBef>
                <a:spcPts val="0"/>
              </a:spcBef>
              <a:spcAft>
                <a:spcPts val="0"/>
              </a:spcAft>
              <a:buSzPts val="1800"/>
              <a:buChar char="⬥"/>
            </a:pPr>
            <a:r>
              <a:rPr lang="vi-VN" sz="1800" dirty="0"/>
              <a:t>Frontend: HTML + CSS (giao diện tìm kiếm phim).</a:t>
            </a:r>
          </a:p>
          <a:p>
            <a:pPr marL="457200" lvl="0" indent="-342900" algn="l" rtl="0">
              <a:lnSpc>
                <a:spcPct val="110000"/>
              </a:lnSpc>
              <a:spcBef>
                <a:spcPts val="0"/>
              </a:spcBef>
              <a:spcAft>
                <a:spcPts val="0"/>
              </a:spcAft>
              <a:buSzPts val="1800"/>
              <a:buChar char="⬥"/>
            </a:pPr>
            <a:r>
              <a:rPr lang="vi-VN" sz="1800" dirty="0"/>
              <a:t>Backend: Flask (Xử lý mô hình TF-IDF, tính cosine similarity, xử lý truy vấn).</a:t>
            </a:r>
          </a:p>
          <a:p>
            <a:pPr marL="457200" lvl="0" indent="-342900" algn="l" rtl="0">
              <a:lnSpc>
                <a:spcPct val="110000"/>
              </a:lnSpc>
              <a:spcBef>
                <a:spcPts val="0"/>
              </a:spcBef>
              <a:spcAft>
                <a:spcPts val="0"/>
              </a:spcAft>
              <a:buSzPts val="1800"/>
              <a:buChar char="⬥"/>
            </a:pPr>
            <a:r>
              <a:rPr lang="vi-VN" sz="1800" dirty="0"/>
              <a:t>Mô hình đề xuất gồm 2 module chính:</a:t>
            </a:r>
          </a:p>
          <a:p>
            <a:pPr lvl="1">
              <a:lnSpc>
                <a:spcPct val="110000"/>
              </a:lnSpc>
              <a:spcBef>
                <a:spcPts val="0"/>
              </a:spcBef>
              <a:buChar char="⬥"/>
            </a:pPr>
            <a:r>
              <a:rPr lang="vi-VN" sz="1800" dirty="0"/>
              <a:t>recommend_content(title) → trả về phim tương tự.</a:t>
            </a:r>
          </a:p>
          <a:p>
            <a:pPr lvl="1">
              <a:lnSpc>
                <a:spcPct val="110000"/>
              </a:lnSpc>
              <a:spcBef>
                <a:spcPts val="0"/>
              </a:spcBef>
              <a:buChar char="⬥"/>
            </a:pPr>
            <a:r>
              <a:rPr lang="vi-VN" sz="1800" dirty="0"/>
              <a:t>recommend_collaborative (user_id) → trả về phim cá nhân hóa.</a:t>
            </a:r>
            <a:endParaRPr lang="en-US" sz="1800" dirty="0"/>
          </a:p>
        </p:txBody>
      </p:sp>
    </p:spTree>
    <p:extLst>
      <p:ext uri="{BB962C8B-B14F-4D97-AF65-F5344CB8AC3E}">
        <p14:creationId xmlns:p14="http://schemas.microsoft.com/office/powerpoint/2010/main" val="280179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78852AD1-08FF-6647-64C2-757826FA259E}"/>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1732C1D6-2CB0-7527-F5DD-5310B4EE8F27}"/>
              </a:ext>
            </a:extLst>
          </p:cNvPr>
          <p:cNvSpPr txBox="1">
            <a:spLocks noGrp="1"/>
          </p:cNvSpPr>
          <p:nvPr>
            <p:ph type="title"/>
          </p:nvPr>
        </p:nvSpPr>
        <p:spPr>
          <a:xfrm>
            <a:off x="1207849" y="855506"/>
            <a:ext cx="7783626"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dirty="0"/>
              <a:t>4. Ứng dụng hệ thống (Luồng hoạt động):</a:t>
            </a:r>
            <a:endParaRPr dirty="0"/>
          </a:p>
        </p:txBody>
      </p:sp>
      <p:sp>
        <p:nvSpPr>
          <p:cNvPr id="243" name="Google Shape;243;p17">
            <a:extLst>
              <a:ext uri="{FF2B5EF4-FFF2-40B4-BE49-F238E27FC236}">
                <a16:creationId xmlns:a16="http://schemas.microsoft.com/office/drawing/2014/main" id="{BDBBB5CF-5EAF-3941-18E5-5ED59EE6DA81}"/>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2" name="Picture 1" descr="A screenshot of a diagram&#10;&#10;AI-generated content may be incorrect.">
            <a:extLst>
              <a:ext uri="{FF2B5EF4-FFF2-40B4-BE49-F238E27FC236}">
                <a16:creationId xmlns:a16="http://schemas.microsoft.com/office/drawing/2014/main" id="{61AD945C-9AE6-90C6-FFB0-27D8E756941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7947" y="1121998"/>
            <a:ext cx="4128105" cy="4104005"/>
          </a:xfrm>
          <a:prstGeom prst="rect">
            <a:avLst/>
          </a:prstGeom>
          <a:noFill/>
          <a:ln>
            <a:noFill/>
          </a:ln>
        </p:spPr>
      </p:pic>
    </p:spTree>
    <p:extLst>
      <p:ext uri="{BB962C8B-B14F-4D97-AF65-F5344CB8AC3E}">
        <p14:creationId xmlns:p14="http://schemas.microsoft.com/office/powerpoint/2010/main" val="2945021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98920582-3395-6872-E4EC-AD3C5C90880E}"/>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7E8D7214-719E-5F4F-844C-A7CAC3B33018}"/>
              </a:ext>
            </a:extLst>
          </p:cNvPr>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dirty="0"/>
              <a:t>5. Kết quả &amp; đánh giá:</a:t>
            </a:r>
            <a:endParaRPr dirty="0"/>
          </a:p>
        </p:txBody>
      </p:sp>
      <p:sp>
        <p:nvSpPr>
          <p:cNvPr id="242" name="Google Shape;242;p17">
            <a:extLst>
              <a:ext uri="{FF2B5EF4-FFF2-40B4-BE49-F238E27FC236}">
                <a16:creationId xmlns:a16="http://schemas.microsoft.com/office/drawing/2014/main" id="{98035885-B946-BB56-693F-B2D39C5ACB71}"/>
              </a:ext>
            </a:extLst>
          </p:cNvPr>
          <p:cNvSpPr txBox="1">
            <a:spLocks noGrp="1"/>
          </p:cNvSpPr>
          <p:nvPr>
            <p:ph type="body" idx="1"/>
          </p:nvPr>
        </p:nvSpPr>
        <p:spPr>
          <a:xfrm>
            <a:off x="800100" y="1430148"/>
            <a:ext cx="7600950" cy="3560952"/>
          </a:xfrm>
          <a:prstGeom prst="rect">
            <a:avLst/>
          </a:prstGeom>
        </p:spPr>
        <p:txBody>
          <a:bodyPr spcFirstLastPara="1" wrap="square" lIns="0" tIns="0" rIns="0" bIns="0" anchor="t" anchorCtr="0">
            <a:noAutofit/>
          </a:bodyPr>
          <a:lstStyle/>
          <a:p>
            <a:pPr marL="457200" lvl="0" indent="-342900" algn="l" rtl="0">
              <a:lnSpc>
                <a:spcPct val="110000"/>
              </a:lnSpc>
              <a:spcBef>
                <a:spcPts val="0"/>
              </a:spcBef>
              <a:spcAft>
                <a:spcPts val="0"/>
              </a:spcAft>
              <a:buSzPts val="1800"/>
              <a:buChar char="⬥"/>
            </a:pPr>
            <a:r>
              <a:rPr lang="vi-VN" sz="2800" dirty="0"/>
              <a:t>Hệ thống hoạt động tốt với tập dữ liệu thử nghiệm.</a:t>
            </a:r>
          </a:p>
          <a:p>
            <a:pPr marL="457200" lvl="0" indent="-342900" algn="l" rtl="0">
              <a:lnSpc>
                <a:spcPct val="110000"/>
              </a:lnSpc>
              <a:spcBef>
                <a:spcPts val="0"/>
              </a:spcBef>
              <a:spcAft>
                <a:spcPts val="0"/>
              </a:spcAft>
              <a:buSzPts val="1800"/>
              <a:buChar char="⬥"/>
            </a:pPr>
            <a:r>
              <a:rPr lang="vi-VN" sz="2800" dirty="0"/>
              <a:t>Đưa ra đề xuất hợp lý, phản hồi nhanh.</a:t>
            </a:r>
          </a:p>
          <a:p>
            <a:pPr marL="457200" lvl="0" indent="-342900" algn="l" rtl="0">
              <a:lnSpc>
                <a:spcPct val="110000"/>
              </a:lnSpc>
              <a:spcBef>
                <a:spcPts val="0"/>
              </a:spcBef>
              <a:spcAft>
                <a:spcPts val="0"/>
              </a:spcAft>
              <a:buSzPts val="1800"/>
              <a:buChar char="⬥"/>
            </a:pPr>
            <a:r>
              <a:rPr lang="vi-VN" sz="2800" dirty="0"/>
              <a:t>Giao diện thân thiện, dễ dùng, phản hồi nhanh.</a:t>
            </a:r>
            <a:endParaRPr lang="en-US" sz="2800" dirty="0"/>
          </a:p>
        </p:txBody>
      </p:sp>
      <p:sp>
        <p:nvSpPr>
          <p:cNvPr id="243" name="Google Shape;243;p17">
            <a:extLst>
              <a:ext uri="{FF2B5EF4-FFF2-40B4-BE49-F238E27FC236}">
                <a16:creationId xmlns:a16="http://schemas.microsoft.com/office/drawing/2014/main" id="{FEC907F4-3D54-FD35-58E6-441DEB3077D7}"/>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2501332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BAD0065-E00D-5C70-07E7-631358E80CDE}"/>
              </a:ext>
            </a:extLst>
          </p:cNvPr>
          <p:cNvGraphicFramePr/>
          <p:nvPr>
            <p:extLst>
              <p:ext uri="{D42A27DB-BD31-4B8C-83A1-F6EECF244321}">
                <p14:modId xmlns:p14="http://schemas.microsoft.com/office/powerpoint/2010/main" val="1234522846"/>
              </p:ext>
            </p:extLst>
          </p:nvPr>
        </p:nvGraphicFramePr>
        <p:xfrm>
          <a:off x="2296161" y="291880"/>
          <a:ext cx="6066786" cy="4699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2" name="Google Shape;222;p1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dirty="0"/>
          </a:p>
        </p:txBody>
      </p:sp>
      <p:sp>
        <p:nvSpPr>
          <p:cNvPr id="3" name="Flowchart: Connector 2">
            <a:extLst>
              <a:ext uri="{FF2B5EF4-FFF2-40B4-BE49-F238E27FC236}">
                <a16:creationId xmlns:a16="http://schemas.microsoft.com/office/drawing/2014/main" id="{BFAD3970-57BC-C044-3E8C-0A94574B2A73}"/>
              </a:ext>
            </a:extLst>
          </p:cNvPr>
          <p:cNvSpPr/>
          <p:nvPr/>
        </p:nvSpPr>
        <p:spPr>
          <a:xfrm>
            <a:off x="121920" y="873760"/>
            <a:ext cx="2794000" cy="3525520"/>
          </a:xfrm>
          <a:prstGeom prst="flowChartConnector">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4000" dirty="0">
                <a:solidFill>
                  <a:schemeClr val="tx1"/>
                </a:solidFill>
              </a:rPr>
              <a:t>Thành </a:t>
            </a:r>
            <a:r>
              <a:rPr lang="en-US" sz="4000" dirty="0" err="1">
                <a:solidFill>
                  <a:schemeClr val="tx1"/>
                </a:solidFill>
              </a:rPr>
              <a:t>viên</a:t>
            </a:r>
            <a:r>
              <a:rPr lang="en-US" sz="4000" dirty="0">
                <a:solidFill>
                  <a:schemeClr val="tx1"/>
                </a:solidFill>
              </a:rPr>
              <a:t> </a:t>
            </a:r>
            <a:r>
              <a:rPr lang="en-US" sz="4000" dirty="0" err="1">
                <a:solidFill>
                  <a:schemeClr val="tx1"/>
                </a:solidFill>
              </a:rPr>
              <a:t>nhóm</a:t>
            </a:r>
            <a:r>
              <a:rPr lang="en-US" sz="4000" dirty="0">
                <a:solidFill>
                  <a:schemeClr val="tx1"/>
                </a:solidFill>
              </a:rPr>
              <a:t> </a:t>
            </a:r>
            <a:r>
              <a:rPr lang="vi-VN" sz="4000" dirty="0">
                <a:solidFill>
                  <a:schemeClr val="tx1"/>
                </a:solidFill>
              </a:rPr>
              <a:t>9</a:t>
            </a:r>
            <a:endParaRPr lang="en-US" sz="4000" dirty="0">
              <a:solidFill>
                <a:schemeClr val="tx1"/>
              </a:solidFill>
            </a:endParaRPr>
          </a:p>
        </p:txBody>
      </p:sp>
    </p:spTree>
    <p:extLst>
      <p:ext uri="{BB962C8B-B14F-4D97-AF65-F5344CB8AC3E}">
        <p14:creationId xmlns:p14="http://schemas.microsoft.com/office/powerpoint/2010/main" val="4196488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9C3E0218-BAE2-4B5A-3B9D-BB65DA57E203}"/>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0641B470-53FE-EC65-19EC-6E2290BE0114}"/>
              </a:ext>
            </a:extLst>
          </p:cNvPr>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dirty="0"/>
              <a:t>6. Hạn chế:</a:t>
            </a:r>
            <a:endParaRPr dirty="0"/>
          </a:p>
        </p:txBody>
      </p:sp>
      <p:sp>
        <p:nvSpPr>
          <p:cNvPr id="242" name="Google Shape;242;p17">
            <a:extLst>
              <a:ext uri="{FF2B5EF4-FFF2-40B4-BE49-F238E27FC236}">
                <a16:creationId xmlns:a16="http://schemas.microsoft.com/office/drawing/2014/main" id="{54657CA0-8EEC-7E4E-D6F1-DA61A3B7FD5C}"/>
              </a:ext>
            </a:extLst>
          </p:cNvPr>
          <p:cNvSpPr txBox="1">
            <a:spLocks noGrp="1"/>
          </p:cNvSpPr>
          <p:nvPr>
            <p:ph type="body" idx="1"/>
          </p:nvPr>
        </p:nvSpPr>
        <p:spPr>
          <a:xfrm>
            <a:off x="760562" y="1395623"/>
            <a:ext cx="7622875" cy="3425759"/>
          </a:xfrm>
          <a:prstGeom prst="rect">
            <a:avLst/>
          </a:prstGeom>
        </p:spPr>
        <p:txBody>
          <a:bodyPr spcFirstLastPara="1" wrap="square" lIns="0" tIns="0" rIns="0" bIns="0" anchor="t" anchorCtr="0">
            <a:noAutofit/>
          </a:bodyPr>
          <a:lstStyle/>
          <a:p>
            <a:pPr>
              <a:lnSpc>
                <a:spcPct val="110000"/>
              </a:lnSpc>
            </a:pPr>
            <a:r>
              <a:rPr lang="vi-VN" sz="2000" dirty="0"/>
              <a:t>Dữ liệu còn giới hạn: Tập dữ liệu chủ yếu mang tính thử nghiệm, chưa đủ phong phú để phản ánh hành vi người dùng thực tế.</a:t>
            </a:r>
          </a:p>
          <a:p>
            <a:pPr>
              <a:lnSpc>
                <a:spcPct val="110000"/>
              </a:lnSpc>
            </a:pPr>
            <a:r>
              <a:rPr lang="vi-VN" sz="2000" dirty="0"/>
              <a:t>Thiếu cập nhật theo thời gian thực: Hệ thống chưa ghi nhận phản hồi và hành vi người dùng một cách động.</a:t>
            </a:r>
          </a:p>
          <a:p>
            <a:pPr>
              <a:lnSpc>
                <a:spcPct val="110000"/>
              </a:lnSpc>
            </a:pPr>
            <a:r>
              <a:rPr lang="vi-VN" sz="2000" dirty="0"/>
              <a:t>Gợi ý còn đơn chiều: Content-based Filtering chủ yếu gợi ý những phim tương tự, chưa tạo được tính khám phá nội dung mới.</a:t>
            </a:r>
          </a:p>
          <a:p>
            <a:pPr>
              <a:lnSpc>
                <a:spcPct val="110000"/>
              </a:lnSpc>
            </a:pPr>
            <a:r>
              <a:rPr lang="vi-VN" sz="2000" dirty="0"/>
              <a:t>Thiếu đo lường chính xác: Chưa áp dụng các chỉ số đánh giá mô hình như Precision, Recall, RMSE để định lượng hiệu quả.</a:t>
            </a:r>
          </a:p>
          <a:p>
            <a:pPr>
              <a:lnSpc>
                <a:spcPct val="110000"/>
              </a:lnSpc>
            </a:pPr>
            <a:r>
              <a:rPr lang="vi-VN" sz="2000" dirty="0"/>
              <a:t>Chưa xử lý tốt sai chính tả/nhập thiếu: Tên phim cần nhập chính xác, chưa hỗ trợ fuzzy search linh hoạt.</a:t>
            </a:r>
          </a:p>
        </p:txBody>
      </p:sp>
      <p:sp>
        <p:nvSpPr>
          <p:cNvPr id="243" name="Google Shape;243;p17">
            <a:extLst>
              <a:ext uri="{FF2B5EF4-FFF2-40B4-BE49-F238E27FC236}">
                <a16:creationId xmlns:a16="http://schemas.microsoft.com/office/drawing/2014/main" id="{1B75B3DA-EF33-3470-47D3-185A8AA3479E}"/>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522758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6520AED8-713F-FD1C-5F65-3F7763C7CF7A}"/>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ABF0927E-77D9-3FED-7167-A42B5BB64F8C}"/>
              </a:ext>
            </a:extLst>
          </p:cNvPr>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dirty="0"/>
              <a:t>7. Định hướng trong tương lai:</a:t>
            </a:r>
            <a:endParaRPr dirty="0"/>
          </a:p>
        </p:txBody>
      </p:sp>
      <p:sp>
        <p:nvSpPr>
          <p:cNvPr id="242" name="Google Shape;242;p17">
            <a:extLst>
              <a:ext uri="{FF2B5EF4-FFF2-40B4-BE49-F238E27FC236}">
                <a16:creationId xmlns:a16="http://schemas.microsoft.com/office/drawing/2014/main" id="{EC05C16F-3A1A-6E35-B0E4-A98C39BE0C8A}"/>
              </a:ext>
            </a:extLst>
          </p:cNvPr>
          <p:cNvSpPr txBox="1">
            <a:spLocks noGrp="1"/>
          </p:cNvSpPr>
          <p:nvPr>
            <p:ph type="body" idx="1"/>
          </p:nvPr>
        </p:nvSpPr>
        <p:spPr>
          <a:xfrm>
            <a:off x="822235" y="1419923"/>
            <a:ext cx="7499530" cy="3476930"/>
          </a:xfrm>
          <a:prstGeom prst="rect">
            <a:avLst/>
          </a:prstGeom>
        </p:spPr>
        <p:txBody>
          <a:bodyPr spcFirstLastPara="1" wrap="square" lIns="0" tIns="0" rIns="0" bIns="0" anchor="t" anchorCtr="0">
            <a:noAutofit/>
          </a:bodyPr>
          <a:lstStyle/>
          <a:p>
            <a:pPr>
              <a:lnSpc>
                <a:spcPct val="110000"/>
              </a:lnSpc>
              <a:buFont typeface="Wingdings" panose="05000000000000000000" pitchFamily="2" charset="2"/>
              <a:buChar char="v"/>
            </a:pPr>
            <a:r>
              <a:rPr lang="vi-VN" sz="2000" dirty="0"/>
              <a:t>Kết hợp mô hình lai (Hybrid) để tận dụng ưu điểm của cả hai phương pháp gợi ý.</a:t>
            </a:r>
          </a:p>
          <a:p>
            <a:pPr>
              <a:lnSpc>
                <a:spcPct val="110000"/>
              </a:lnSpc>
              <a:buFont typeface="Wingdings" panose="05000000000000000000" pitchFamily="2" charset="2"/>
              <a:buChar char="v"/>
            </a:pPr>
            <a:r>
              <a:rPr lang="vi-VN" sz="2000" dirty="0"/>
              <a:t>Ứng dụng các mô hình học sâu (Deep Learning) hoặc Matrix Factorization nâng cao như SVD++, Neural Collaborative Filtering.</a:t>
            </a:r>
          </a:p>
          <a:p>
            <a:pPr>
              <a:lnSpc>
                <a:spcPct val="110000"/>
              </a:lnSpc>
              <a:buFont typeface="Wingdings" panose="05000000000000000000" pitchFamily="2" charset="2"/>
              <a:buChar char="v"/>
            </a:pPr>
            <a:r>
              <a:rPr lang="vi-VN" sz="2000" dirty="0"/>
              <a:t>Thu thập thêm dữ liệu hành vi: lượt click, thời lượng xem, tần suất tìm kiếm...</a:t>
            </a:r>
          </a:p>
          <a:p>
            <a:pPr>
              <a:lnSpc>
                <a:spcPct val="110000"/>
              </a:lnSpc>
              <a:buFont typeface="Wingdings" panose="05000000000000000000" pitchFamily="2" charset="2"/>
              <a:buChar char="v"/>
            </a:pPr>
            <a:r>
              <a:rPr lang="vi-VN" sz="2000" dirty="0"/>
              <a:t>Tối ưu hiệu năng &amp; thời gian thực: Phản hồi tức thì và cập nhật liên tục dựa trên tương tác thực tế.</a:t>
            </a:r>
          </a:p>
          <a:p>
            <a:pPr>
              <a:lnSpc>
                <a:spcPct val="110000"/>
              </a:lnSpc>
              <a:buFont typeface="Wingdings" panose="05000000000000000000" pitchFamily="2" charset="2"/>
              <a:buChar char="v"/>
            </a:pPr>
            <a:r>
              <a:rPr lang="vi-VN" sz="2000" dirty="0"/>
              <a:t>Cải thiện giao diện người dùng: Thân thiện hơn, hỗ trợ nhập sai chính tả hoặc tìm kiếm gần đúng.</a:t>
            </a:r>
          </a:p>
        </p:txBody>
      </p:sp>
      <p:sp>
        <p:nvSpPr>
          <p:cNvPr id="243" name="Google Shape;243;p17">
            <a:extLst>
              <a:ext uri="{FF2B5EF4-FFF2-40B4-BE49-F238E27FC236}">
                <a16:creationId xmlns:a16="http://schemas.microsoft.com/office/drawing/2014/main" id="{0B8D8FF6-02E5-61E7-E55E-230406F10E31}"/>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dirty="0"/>
          </a:p>
        </p:txBody>
      </p:sp>
    </p:spTree>
    <p:extLst>
      <p:ext uri="{BB962C8B-B14F-4D97-AF65-F5344CB8AC3E}">
        <p14:creationId xmlns:p14="http://schemas.microsoft.com/office/powerpoint/2010/main" val="3883503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8"/>
          <p:cNvSpPr txBox="1">
            <a:spLocks noGrp="1"/>
          </p:cNvSpPr>
          <p:nvPr>
            <p:ph type="ctrTitle" idx="4294967295"/>
          </p:nvPr>
        </p:nvSpPr>
        <p:spPr>
          <a:xfrm>
            <a:off x="2862071" y="-233483"/>
            <a:ext cx="3979200" cy="184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7200" dirty="0"/>
              <a:t>The-end.</a:t>
            </a:r>
            <a:endParaRPr sz="7200" dirty="0"/>
          </a:p>
        </p:txBody>
      </p:sp>
      <p:sp>
        <p:nvSpPr>
          <p:cNvPr id="249" name="Google Shape;249;p18"/>
          <p:cNvSpPr txBox="1">
            <a:spLocks noGrp="1"/>
          </p:cNvSpPr>
          <p:nvPr>
            <p:ph type="subTitle" idx="4294967295"/>
          </p:nvPr>
        </p:nvSpPr>
        <p:spPr>
          <a:xfrm>
            <a:off x="1767480" y="1738422"/>
            <a:ext cx="3979200" cy="1174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US" sz="3600" dirty="0"/>
              <a:t>Thanks!</a:t>
            </a:r>
            <a:endParaRPr sz="3600" dirty="0"/>
          </a:p>
        </p:txBody>
      </p:sp>
      <p:grpSp>
        <p:nvGrpSpPr>
          <p:cNvPr id="250" name="Google Shape;250;p18"/>
          <p:cNvGrpSpPr/>
          <p:nvPr/>
        </p:nvGrpSpPr>
        <p:grpSpPr>
          <a:xfrm>
            <a:off x="1592631" y="1069666"/>
            <a:ext cx="1909532" cy="1909527"/>
            <a:chOff x="6643075" y="3664250"/>
            <a:chExt cx="407950" cy="407975"/>
          </a:xfrm>
        </p:grpSpPr>
        <p:sp>
          <p:nvSpPr>
            <p:cNvPr id="251" name="Google Shape;251;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8"/>
          <p:cNvGrpSpPr/>
          <p:nvPr/>
        </p:nvGrpSpPr>
        <p:grpSpPr>
          <a:xfrm rot="-587471">
            <a:off x="1480628" y="3228160"/>
            <a:ext cx="785066" cy="785066"/>
            <a:chOff x="576250" y="4319400"/>
            <a:chExt cx="442075" cy="442050"/>
          </a:xfrm>
        </p:grpSpPr>
        <p:sp>
          <p:nvSpPr>
            <p:cNvPr id="254" name="Google Shape;254;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8"/>
          <p:cNvSpPr/>
          <p:nvPr/>
        </p:nvSpPr>
        <p:spPr>
          <a:xfrm>
            <a:off x="1135930" y="1510682"/>
            <a:ext cx="298471" cy="28499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rot="2697367">
            <a:off x="3102805" y="2969743"/>
            <a:ext cx="453095" cy="43263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3461249" y="2722766"/>
            <a:ext cx="181476" cy="1733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rot="1280326">
            <a:off x="929130" y="2370325"/>
            <a:ext cx="181458" cy="17332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grpSp>
        <p:nvGrpSpPr>
          <p:cNvPr id="2" name="Google Shape;465;p34">
            <a:extLst>
              <a:ext uri="{FF2B5EF4-FFF2-40B4-BE49-F238E27FC236}">
                <a16:creationId xmlns:a16="http://schemas.microsoft.com/office/drawing/2014/main" id="{E5BEB4E5-1DAE-4CD7-C85A-4A92DC909942}"/>
              </a:ext>
            </a:extLst>
          </p:cNvPr>
          <p:cNvGrpSpPr/>
          <p:nvPr/>
        </p:nvGrpSpPr>
        <p:grpSpPr>
          <a:xfrm rot="10800000">
            <a:off x="5021252" y="1630366"/>
            <a:ext cx="4122748" cy="2955434"/>
            <a:chOff x="291713" y="847485"/>
            <a:chExt cx="489987" cy="351315"/>
          </a:xfrm>
        </p:grpSpPr>
        <p:sp>
          <p:nvSpPr>
            <p:cNvPr id="3" name="Google Shape;466;p34">
              <a:extLst>
                <a:ext uri="{FF2B5EF4-FFF2-40B4-BE49-F238E27FC236}">
                  <a16:creationId xmlns:a16="http://schemas.microsoft.com/office/drawing/2014/main" id="{954AB115-788F-3807-11C4-5CDDC21C5DF3}"/>
                </a:ext>
              </a:extLst>
            </p:cNvPr>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67;p34">
              <a:extLst>
                <a:ext uri="{FF2B5EF4-FFF2-40B4-BE49-F238E27FC236}">
                  <a16:creationId xmlns:a16="http://schemas.microsoft.com/office/drawing/2014/main" id="{39C8BD0E-14A3-2569-85C7-2CFD3E46B338}"/>
                </a:ext>
              </a:extLst>
            </p:cNvPr>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6" name="Graphic 5" descr="Thumbs up sign outline">
            <a:extLst>
              <a:ext uri="{FF2B5EF4-FFF2-40B4-BE49-F238E27FC236}">
                <a16:creationId xmlns:a16="http://schemas.microsoft.com/office/drawing/2014/main" id="{377AECAB-BFEF-08B1-3751-191D3B920F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88074" y="2334879"/>
            <a:ext cx="1371600" cy="1371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a:spLocks noGrp="1"/>
          </p:cNvSpPr>
          <p:nvPr>
            <p:ph type="ctrTitle" idx="4294967295"/>
          </p:nvPr>
        </p:nvSpPr>
        <p:spPr>
          <a:xfrm>
            <a:off x="3284956" y="13898"/>
            <a:ext cx="2574088" cy="1031278"/>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t>ĐỀ TÀI</a:t>
            </a:r>
            <a:endParaRPr sz="6000" dirty="0"/>
          </a:p>
        </p:txBody>
      </p:sp>
      <p:sp>
        <p:nvSpPr>
          <p:cNvPr id="221" name="Google Shape;221;p14"/>
          <p:cNvSpPr txBox="1">
            <a:spLocks noGrp="1"/>
          </p:cNvSpPr>
          <p:nvPr>
            <p:ph type="subTitle" idx="4294967295"/>
          </p:nvPr>
        </p:nvSpPr>
        <p:spPr>
          <a:xfrm>
            <a:off x="312430" y="934837"/>
            <a:ext cx="8519140" cy="1031278"/>
          </a:xfrm>
          <a:prstGeom prst="rect">
            <a:avLst/>
          </a:prstGeom>
        </p:spPr>
        <p:txBody>
          <a:bodyPr spcFirstLastPara="1" wrap="square" lIns="0" tIns="0" rIns="0" bIns="0" anchor="t" anchorCtr="0">
            <a:noAutofit/>
          </a:bodyPr>
          <a:lstStyle/>
          <a:p>
            <a:pPr marL="228600">
              <a:lnSpc>
                <a:spcPct val="107000"/>
              </a:lnSpc>
              <a:spcAft>
                <a:spcPts val="800"/>
              </a:spcAft>
            </a:pPr>
            <a:r>
              <a:rPr lang="vi-VN" sz="4400" b="1" dirty="0">
                <a:effectLst>
                  <a:outerShdw blurRad="38100" dist="38100" dir="2700000" algn="tl">
                    <a:srgbClr val="000000">
                      <a:alpha val="43137"/>
                    </a:srgbClr>
                  </a:outerShdw>
                </a:effectLst>
                <a:latin typeface="Inria Sans Light" panose="020B0604020202020204" charset="0"/>
                <a:ea typeface="Calibri" panose="020F0502020204030204" pitchFamily="34" charset="0"/>
                <a:cs typeface="Saira SemiCondensed Medium" panose="020B0604020202020204" charset="0"/>
              </a:rPr>
              <a:t>Xây dựng hệ thống đề xuất phim</a:t>
            </a:r>
            <a:endParaRPr lang="en-US" sz="4400" b="1" dirty="0">
              <a:effectLst>
                <a:outerShdw blurRad="38100" dist="38100" dir="2700000" algn="tl">
                  <a:srgbClr val="000000">
                    <a:alpha val="43137"/>
                  </a:srgbClr>
                </a:outerShdw>
              </a:effectLst>
              <a:latin typeface="Inria Sans Light" panose="020B0604020202020204" charset="0"/>
              <a:ea typeface="Calibri" panose="020F0502020204030204" pitchFamily="34" charset="0"/>
              <a:cs typeface="Saira SemiCondensed Medium" panose="020B0604020202020204" charset="0"/>
            </a:endParaRPr>
          </a:p>
        </p:txBody>
      </p:sp>
      <p:sp>
        <p:nvSpPr>
          <p:cNvPr id="222" name="Google Shape;222;p1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dirty="0"/>
          </a:p>
        </p:txBody>
      </p:sp>
      <p:pic>
        <p:nvPicPr>
          <p:cNvPr id="1032" name="Picture 8" descr="Movie Recommendation System With Python And Pandas: Data Project - YouTube">
            <a:extLst>
              <a:ext uri="{FF2B5EF4-FFF2-40B4-BE49-F238E27FC236}">
                <a16:creationId xmlns:a16="http://schemas.microsoft.com/office/drawing/2014/main" id="{0B5BBDA1-A6E2-7ABA-F8DE-EAD770D06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006" y="1753150"/>
            <a:ext cx="7011988" cy="3035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9"/>
          <p:cNvSpPr txBox="1">
            <a:spLocks noGrp="1"/>
          </p:cNvSpPr>
          <p:nvPr>
            <p:ph type="title"/>
          </p:nvPr>
        </p:nvSpPr>
        <p:spPr>
          <a:xfrm>
            <a:off x="1207800" y="467980"/>
            <a:ext cx="6728400" cy="493893"/>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vi-VN" dirty="0"/>
              <a:t>Nội dung chính</a:t>
            </a:r>
            <a:endParaRPr dirty="0"/>
          </a:p>
        </p:txBody>
      </p:sp>
      <p:sp>
        <p:nvSpPr>
          <p:cNvPr id="541" name="Google Shape;541;p3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542" name="Google Shape;542;p39"/>
          <p:cNvSpPr/>
          <p:nvPr/>
        </p:nvSpPr>
        <p:spPr>
          <a:xfrm>
            <a:off x="0" y="2413502"/>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544" name="Google Shape;544;p39"/>
          <p:cNvGrpSpPr/>
          <p:nvPr/>
        </p:nvGrpSpPr>
        <p:grpSpPr>
          <a:xfrm>
            <a:off x="1786339" y="1703401"/>
            <a:ext cx="473400" cy="473400"/>
            <a:chOff x="1786339" y="1703401"/>
            <a:chExt cx="473400" cy="473400"/>
          </a:xfrm>
        </p:grpSpPr>
        <p:sp>
          <p:nvSpPr>
            <p:cNvPr id="545" name="Google Shape;545;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46" name="Google Shape;546;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Inria Sans"/>
                  <a:ea typeface="Inria Sans"/>
                  <a:cs typeface="Inria Sans"/>
                  <a:sym typeface="Inria Sans"/>
                  <a:hlinkClick r:id="rId3" action="ppaction://hlinksldjump"/>
                </a:rPr>
                <a:t>2</a:t>
              </a:r>
              <a:endParaRPr sz="600" dirty="0">
                <a:solidFill>
                  <a:schemeClr val="dk1"/>
                </a:solidFill>
                <a:latin typeface="Inria Sans"/>
                <a:ea typeface="Inria Sans"/>
                <a:cs typeface="Inria Sans"/>
                <a:sym typeface="Inria Sans"/>
              </a:endParaRPr>
            </a:p>
          </p:txBody>
        </p:sp>
      </p:grpSp>
      <p:grpSp>
        <p:nvGrpSpPr>
          <p:cNvPr id="547" name="Google Shape;547;p39"/>
          <p:cNvGrpSpPr/>
          <p:nvPr/>
        </p:nvGrpSpPr>
        <p:grpSpPr>
          <a:xfrm>
            <a:off x="3814414" y="1703401"/>
            <a:ext cx="473400" cy="473400"/>
            <a:chOff x="3814414" y="1703401"/>
            <a:chExt cx="473400" cy="473400"/>
          </a:xfrm>
        </p:grpSpPr>
        <p:sp>
          <p:nvSpPr>
            <p:cNvPr id="548" name="Google Shape;548;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49" name="Google Shape;549;p39">
              <a:hlinkClick r:id="" action="ppaction://noaction"/>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Inria Sans"/>
                  <a:ea typeface="Inria Sans"/>
                  <a:cs typeface="Inria Sans"/>
                  <a:sym typeface="Inria Sans"/>
                </a:rPr>
                <a:t>4</a:t>
              </a:r>
              <a:endParaRPr sz="600" dirty="0">
                <a:solidFill>
                  <a:schemeClr val="dk1"/>
                </a:solidFill>
                <a:latin typeface="Inria Sans"/>
                <a:ea typeface="Inria Sans"/>
                <a:cs typeface="Inria Sans"/>
                <a:sym typeface="Inria Sans"/>
              </a:endParaRPr>
            </a:p>
          </p:txBody>
        </p:sp>
      </p:grpSp>
      <p:grpSp>
        <p:nvGrpSpPr>
          <p:cNvPr id="550" name="Google Shape;550;p39"/>
          <p:cNvGrpSpPr/>
          <p:nvPr/>
        </p:nvGrpSpPr>
        <p:grpSpPr>
          <a:xfrm>
            <a:off x="5842489" y="1703401"/>
            <a:ext cx="473400" cy="473400"/>
            <a:chOff x="5842489" y="1703401"/>
            <a:chExt cx="473400" cy="473400"/>
          </a:xfrm>
        </p:grpSpPr>
        <p:sp>
          <p:nvSpPr>
            <p:cNvPr id="551" name="Google Shape;551;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2" name="Google Shape;552;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Inria Sans"/>
                  <a:ea typeface="Inria Sans"/>
                  <a:cs typeface="Inria Sans"/>
                  <a:sym typeface="Inria Sans"/>
                  <a:hlinkClick r:id="" action="ppaction://noaction"/>
                </a:rPr>
                <a:t>6</a:t>
              </a:r>
              <a:endParaRPr sz="600" dirty="0">
                <a:solidFill>
                  <a:schemeClr val="dk1"/>
                </a:solidFill>
                <a:latin typeface="Inria Sans"/>
                <a:ea typeface="Inria Sans"/>
                <a:cs typeface="Inria Sans"/>
                <a:sym typeface="Inria Sans"/>
              </a:endParaRPr>
            </a:p>
          </p:txBody>
        </p:sp>
      </p:grpSp>
      <p:grpSp>
        <p:nvGrpSpPr>
          <p:cNvPr id="553" name="Google Shape;553;p39"/>
          <p:cNvGrpSpPr/>
          <p:nvPr/>
        </p:nvGrpSpPr>
        <p:grpSpPr>
          <a:xfrm>
            <a:off x="6880814" y="3576300"/>
            <a:ext cx="473400" cy="473400"/>
            <a:chOff x="6880814" y="3576300"/>
            <a:chExt cx="473400" cy="473400"/>
          </a:xfrm>
        </p:grpSpPr>
        <p:sp>
          <p:nvSpPr>
            <p:cNvPr id="554" name="Google Shape;554;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5" name="Google Shape;555;p39">
              <a:hlinkClick r:id="" action="ppaction://noaction"/>
            </p:cNvPr>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Inria Sans"/>
                  <a:ea typeface="Inria Sans"/>
                  <a:cs typeface="Inria Sans"/>
                  <a:sym typeface="Inria Sans"/>
                </a:rPr>
                <a:t>7</a:t>
              </a:r>
              <a:endParaRPr sz="600" dirty="0">
                <a:solidFill>
                  <a:schemeClr val="dk1"/>
                </a:solidFill>
                <a:latin typeface="Inria Sans"/>
                <a:ea typeface="Inria Sans"/>
                <a:cs typeface="Inria Sans"/>
                <a:sym typeface="Inria Sans"/>
              </a:endParaRPr>
            </a:p>
          </p:txBody>
        </p:sp>
      </p:grpSp>
      <p:grpSp>
        <p:nvGrpSpPr>
          <p:cNvPr id="556" name="Google Shape;556;p39"/>
          <p:cNvGrpSpPr/>
          <p:nvPr/>
        </p:nvGrpSpPr>
        <p:grpSpPr>
          <a:xfrm>
            <a:off x="4852739" y="3576300"/>
            <a:ext cx="473400" cy="473400"/>
            <a:chOff x="4852739" y="3576300"/>
            <a:chExt cx="473400" cy="473400"/>
          </a:xfrm>
        </p:grpSpPr>
        <p:sp>
          <p:nvSpPr>
            <p:cNvPr id="557" name="Google Shape;557;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8" name="Google Shape;558;p39">
              <a:hlinkClick r:id="" action="ppaction://noaction"/>
            </p:cNvPr>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Inria Sans"/>
                  <a:ea typeface="Inria Sans"/>
                  <a:cs typeface="Inria Sans"/>
                  <a:sym typeface="Inria Sans"/>
                </a:rPr>
                <a:t>5</a:t>
              </a:r>
              <a:endParaRPr sz="600" dirty="0">
                <a:solidFill>
                  <a:schemeClr val="dk1"/>
                </a:solidFill>
                <a:latin typeface="Inria Sans"/>
                <a:ea typeface="Inria Sans"/>
                <a:cs typeface="Inria Sans"/>
                <a:sym typeface="Inria Sans"/>
              </a:endParaRPr>
            </a:p>
          </p:txBody>
        </p:sp>
      </p:grpSp>
      <p:grpSp>
        <p:nvGrpSpPr>
          <p:cNvPr id="559" name="Google Shape;559;p39"/>
          <p:cNvGrpSpPr/>
          <p:nvPr/>
        </p:nvGrpSpPr>
        <p:grpSpPr>
          <a:xfrm>
            <a:off x="2893992" y="3645628"/>
            <a:ext cx="334744" cy="334744"/>
            <a:chOff x="2893992" y="3645628"/>
            <a:chExt cx="334744" cy="334744"/>
          </a:xfrm>
        </p:grpSpPr>
        <p:sp>
          <p:nvSpPr>
            <p:cNvPr id="560" name="Google Shape;560;p39"/>
            <p:cNvSpPr/>
            <p:nvPr/>
          </p:nvSpPr>
          <p:spPr>
            <a:xfrm rot="-2700000">
              <a:off x="2893992" y="3645628"/>
              <a:ext cx="334744" cy="334744"/>
            </a:xfrm>
            <a:prstGeom prst="teardrop">
              <a:avLst>
                <a:gd name="adj" fmla="val 100000"/>
              </a:avLst>
            </a:pr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Inria Sans"/>
                <a:ea typeface="Inria Sans"/>
                <a:cs typeface="Inria Sans"/>
                <a:sym typeface="Inria Sans"/>
              </a:endParaRPr>
            </a:p>
          </p:txBody>
        </p:sp>
        <p:sp>
          <p:nvSpPr>
            <p:cNvPr id="561" name="Google Shape;561;p39">
              <a:hlinkClick r:id="" action="ppaction://noaction"/>
            </p:cNvPr>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Inria Sans"/>
                  <a:ea typeface="Inria Sans"/>
                  <a:cs typeface="Inria Sans"/>
                  <a:sym typeface="Inria Sans"/>
                  <a:hlinkClick r:id="" action="ppaction://noaction"/>
                </a:rPr>
                <a:t>3</a:t>
              </a:r>
              <a:endParaRPr sz="600" dirty="0">
                <a:solidFill>
                  <a:schemeClr val="dk1"/>
                </a:solidFill>
                <a:latin typeface="Inria Sans"/>
                <a:ea typeface="Inria Sans"/>
                <a:cs typeface="Inria Sans"/>
                <a:sym typeface="Inria Sans"/>
              </a:endParaRPr>
            </a:p>
          </p:txBody>
        </p:sp>
      </p:grpSp>
      <p:sp>
        <p:nvSpPr>
          <p:cNvPr id="562" name="Google Shape;562;p39"/>
          <p:cNvSpPr txBox="1"/>
          <p:nvPr/>
        </p:nvSpPr>
        <p:spPr>
          <a:xfrm>
            <a:off x="1207800" y="1164052"/>
            <a:ext cx="1629577"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Cơ sở</a:t>
            </a:r>
          </a:p>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lý thuyết</a:t>
            </a:r>
            <a:endParaRPr lang="en-US" sz="1800" dirty="0">
              <a:solidFill>
                <a:schemeClr val="dk1"/>
              </a:solidFill>
              <a:latin typeface="Inria Sans"/>
              <a:ea typeface="Inria Sans"/>
              <a:cs typeface="Inria Sans"/>
              <a:sym typeface="Inria Sans"/>
            </a:endParaRPr>
          </a:p>
        </p:txBody>
      </p:sp>
      <p:sp>
        <p:nvSpPr>
          <p:cNvPr id="563" name="Google Shape;563;p39"/>
          <p:cNvSpPr txBox="1"/>
          <p:nvPr/>
        </p:nvSpPr>
        <p:spPr>
          <a:xfrm>
            <a:off x="3337316" y="1164052"/>
            <a:ext cx="1443694"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Ứng dụng</a:t>
            </a:r>
          </a:p>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hệ thống </a:t>
            </a:r>
            <a:endParaRPr lang="en-US" sz="1800" dirty="0">
              <a:solidFill>
                <a:schemeClr val="dk1"/>
              </a:solidFill>
              <a:latin typeface="Inria Sans"/>
              <a:ea typeface="Inria Sans"/>
              <a:cs typeface="Inria Sans"/>
              <a:sym typeface="Inria Sans"/>
            </a:endParaRPr>
          </a:p>
        </p:txBody>
      </p:sp>
      <p:sp>
        <p:nvSpPr>
          <p:cNvPr id="564" name="Google Shape;564;p39"/>
          <p:cNvSpPr txBox="1"/>
          <p:nvPr/>
        </p:nvSpPr>
        <p:spPr>
          <a:xfrm>
            <a:off x="5181099" y="1051651"/>
            <a:ext cx="179618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Hạn chế</a:t>
            </a:r>
            <a:endParaRPr lang="en-US" sz="1800" dirty="0">
              <a:solidFill>
                <a:schemeClr val="dk1"/>
              </a:solidFill>
              <a:latin typeface="Inria Sans"/>
              <a:ea typeface="Inria Sans"/>
              <a:cs typeface="Inria Sans"/>
              <a:sym typeface="Inria Sans"/>
            </a:endParaRPr>
          </a:p>
        </p:txBody>
      </p:sp>
      <p:sp>
        <p:nvSpPr>
          <p:cNvPr id="565" name="Google Shape;565;p39"/>
          <p:cNvSpPr txBox="1"/>
          <p:nvPr/>
        </p:nvSpPr>
        <p:spPr>
          <a:xfrm>
            <a:off x="2396261" y="4062804"/>
            <a:ext cx="1330206"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Triển khai</a:t>
            </a:r>
          </a:p>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hệ thống</a:t>
            </a:r>
            <a:endParaRPr lang="en-US" sz="1800" dirty="0">
              <a:solidFill>
                <a:schemeClr val="dk1"/>
              </a:solidFill>
              <a:latin typeface="Inria Sans"/>
              <a:ea typeface="Inria Sans"/>
              <a:cs typeface="Inria Sans"/>
              <a:sym typeface="Inria Sans"/>
            </a:endParaRPr>
          </a:p>
        </p:txBody>
      </p:sp>
      <p:sp>
        <p:nvSpPr>
          <p:cNvPr id="566" name="Google Shape;566;p39"/>
          <p:cNvSpPr txBox="1"/>
          <p:nvPr/>
        </p:nvSpPr>
        <p:spPr>
          <a:xfrm>
            <a:off x="4407089" y="4129460"/>
            <a:ext cx="1364699" cy="58698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Kết quả &amp;</a:t>
            </a:r>
          </a:p>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đánh giá</a:t>
            </a:r>
            <a:endParaRPr lang="en-US" sz="1800" dirty="0">
              <a:solidFill>
                <a:schemeClr val="dk1"/>
              </a:solidFill>
              <a:latin typeface="Inria Sans"/>
              <a:ea typeface="Inria Sans"/>
              <a:cs typeface="Inria Sans"/>
              <a:sym typeface="Inria Sans"/>
            </a:endParaRPr>
          </a:p>
        </p:txBody>
      </p:sp>
      <p:sp>
        <p:nvSpPr>
          <p:cNvPr id="567" name="Google Shape;567;p39"/>
          <p:cNvSpPr txBox="1"/>
          <p:nvPr/>
        </p:nvSpPr>
        <p:spPr>
          <a:xfrm>
            <a:off x="6413167" y="4102949"/>
            <a:ext cx="1408694"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Định hướng tương lai</a:t>
            </a:r>
            <a:endParaRPr lang="en-US" sz="1800" dirty="0">
              <a:solidFill>
                <a:schemeClr val="dk1"/>
              </a:solidFill>
              <a:latin typeface="Inria Sans"/>
              <a:ea typeface="Inria Sans"/>
              <a:cs typeface="Inria Sans"/>
              <a:sym typeface="Inria Sans"/>
            </a:endParaRPr>
          </a:p>
        </p:txBody>
      </p:sp>
      <p:grpSp>
        <p:nvGrpSpPr>
          <p:cNvPr id="2" name="Google Shape;544;p39">
            <a:extLst>
              <a:ext uri="{FF2B5EF4-FFF2-40B4-BE49-F238E27FC236}">
                <a16:creationId xmlns:a16="http://schemas.microsoft.com/office/drawing/2014/main" id="{5129E7C7-5895-1D5B-CCD8-0EA67C4FC517}"/>
              </a:ext>
            </a:extLst>
          </p:cNvPr>
          <p:cNvGrpSpPr/>
          <p:nvPr/>
        </p:nvGrpSpPr>
        <p:grpSpPr>
          <a:xfrm>
            <a:off x="317107" y="2773993"/>
            <a:ext cx="473400" cy="473400"/>
            <a:chOff x="1786339" y="1703401"/>
            <a:chExt cx="473400" cy="473400"/>
          </a:xfrm>
        </p:grpSpPr>
        <p:sp>
          <p:nvSpPr>
            <p:cNvPr id="3" name="Google Shape;545;p39">
              <a:hlinkClick r:id="rId4" action="ppaction://hlinksldjump"/>
              <a:extLst>
                <a:ext uri="{FF2B5EF4-FFF2-40B4-BE49-F238E27FC236}">
                  <a16:creationId xmlns:a16="http://schemas.microsoft.com/office/drawing/2014/main" id="{2FBD07FE-1D6C-C59F-4C84-AC1EECE69CAF}"/>
                </a:ext>
              </a:extLst>
            </p:cNvPr>
            <p:cNvSpPr/>
            <p:nvPr/>
          </p:nvSpPr>
          <p:spPr>
            <a:xfrm rot="8100000">
              <a:off x="1855667" y="1772729"/>
              <a:ext cx="334744" cy="334744"/>
            </a:xfrm>
            <a:prstGeom prst="teardrop">
              <a:avLst>
                <a:gd name="adj" fmla="val 10000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Inria Sans"/>
                <a:ea typeface="Inria Sans"/>
                <a:cs typeface="Inria Sans"/>
                <a:sym typeface="Inria Sans"/>
              </a:endParaRPr>
            </a:p>
          </p:txBody>
        </p:sp>
        <p:sp>
          <p:nvSpPr>
            <p:cNvPr id="4" name="Google Shape;546;p39">
              <a:extLst>
                <a:ext uri="{FF2B5EF4-FFF2-40B4-BE49-F238E27FC236}">
                  <a16:creationId xmlns:a16="http://schemas.microsoft.com/office/drawing/2014/main" id="{8A1EE7B4-F1D8-4707-D0CB-4792D54AA04E}"/>
                </a:ext>
              </a:extLst>
            </p:cNvPr>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Inria Sans"/>
                  <a:ea typeface="Inria Sans"/>
                  <a:cs typeface="Inria Sans"/>
                  <a:sym typeface="Inria Sans"/>
                </a:rPr>
                <a:t>1</a:t>
              </a:r>
              <a:endParaRPr sz="600" dirty="0">
                <a:solidFill>
                  <a:schemeClr val="dk1"/>
                </a:solidFill>
                <a:latin typeface="Inria Sans"/>
                <a:ea typeface="Inria Sans"/>
                <a:cs typeface="Inria Sans"/>
                <a:sym typeface="Inria Sans"/>
              </a:endParaRPr>
            </a:p>
          </p:txBody>
        </p:sp>
      </p:grpSp>
      <p:grpSp>
        <p:nvGrpSpPr>
          <p:cNvPr id="5" name="Google Shape;544;p39">
            <a:extLst>
              <a:ext uri="{FF2B5EF4-FFF2-40B4-BE49-F238E27FC236}">
                <a16:creationId xmlns:a16="http://schemas.microsoft.com/office/drawing/2014/main" id="{06327C26-E0C4-DA01-E0AA-9026F0F7E827}"/>
              </a:ext>
            </a:extLst>
          </p:cNvPr>
          <p:cNvGrpSpPr/>
          <p:nvPr/>
        </p:nvGrpSpPr>
        <p:grpSpPr>
          <a:xfrm>
            <a:off x="8166775" y="1759774"/>
            <a:ext cx="473400" cy="473400"/>
            <a:chOff x="1786339" y="1703401"/>
            <a:chExt cx="473400" cy="473400"/>
          </a:xfrm>
        </p:grpSpPr>
        <p:sp>
          <p:nvSpPr>
            <p:cNvPr id="6" name="Google Shape;545;p39">
              <a:extLst>
                <a:ext uri="{FF2B5EF4-FFF2-40B4-BE49-F238E27FC236}">
                  <a16:creationId xmlns:a16="http://schemas.microsoft.com/office/drawing/2014/main" id="{95EB0F6B-62C9-D5F8-6B7A-5E4F66A710CC}"/>
                </a:ext>
              </a:extLst>
            </p:cNvPr>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7" name="Google Shape;546;p39">
              <a:hlinkClick r:id="rId5" action="ppaction://hlinksldjump"/>
              <a:extLst>
                <a:ext uri="{FF2B5EF4-FFF2-40B4-BE49-F238E27FC236}">
                  <a16:creationId xmlns:a16="http://schemas.microsoft.com/office/drawing/2014/main" id="{5ECE1E2A-7C82-3984-BA84-9BE1E966C06B}"/>
                </a:ext>
              </a:extLst>
            </p:cNvPr>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Inria Sans"/>
                  <a:ea typeface="Inria Sans"/>
                  <a:cs typeface="Inria Sans"/>
                  <a:sym typeface="Inria Sans"/>
                </a:rPr>
                <a:t>8</a:t>
              </a:r>
              <a:endParaRPr sz="600" dirty="0">
                <a:solidFill>
                  <a:schemeClr val="dk1"/>
                </a:solidFill>
                <a:latin typeface="Inria Sans"/>
                <a:ea typeface="Inria Sans"/>
                <a:cs typeface="Inria Sans"/>
                <a:sym typeface="Inria Sans"/>
              </a:endParaRPr>
            </a:p>
          </p:txBody>
        </p:sp>
      </p:grpSp>
      <p:sp>
        <p:nvSpPr>
          <p:cNvPr id="8" name="Google Shape;562;p39">
            <a:extLst>
              <a:ext uri="{FF2B5EF4-FFF2-40B4-BE49-F238E27FC236}">
                <a16:creationId xmlns:a16="http://schemas.microsoft.com/office/drawing/2014/main" id="{9B7CDC78-09B3-92AD-BC9B-F4DE088E12BC}"/>
              </a:ext>
            </a:extLst>
          </p:cNvPr>
          <p:cNvSpPr txBox="1"/>
          <p:nvPr/>
        </p:nvSpPr>
        <p:spPr>
          <a:xfrm>
            <a:off x="0" y="2083091"/>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Giới thiệu chung</a:t>
            </a:r>
            <a:endParaRPr lang="en-US" sz="1800" dirty="0">
              <a:solidFill>
                <a:schemeClr val="dk1"/>
              </a:solidFill>
              <a:latin typeface="Inria Sans"/>
              <a:ea typeface="Inria Sans"/>
              <a:cs typeface="Inria Sans"/>
              <a:sym typeface="Inria Sans"/>
            </a:endParaRPr>
          </a:p>
        </p:txBody>
      </p:sp>
      <p:sp>
        <p:nvSpPr>
          <p:cNvPr id="9" name="Google Shape;564;p39">
            <a:extLst>
              <a:ext uri="{FF2B5EF4-FFF2-40B4-BE49-F238E27FC236}">
                <a16:creationId xmlns:a16="http://schemas.microsoft.com/office/drawing/2014/main" id="{3A8BD1C4-80D9-9064-569F-01295BB309BA}"/>
              </a:ext>
            </a:extLst>
          </p:cNvPr>
          <p:cNvSpPr txBox="1"/>
          <p:nvPr/>
        </p:nvSpPr>
        <p:spPr>
          <a:xfrm>
            <a:off x="7760274" y="1138723"/>
            <a:ext cx="1286401"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The end</a:t>
            </a:r>
            <a:endParaRPr lang="en-US" sz="1800" dirty="0">
              <a:solidFill>
                <a:schemeClr val="dk1"/>
              </a:solidFill>
              <a:latin typeface="Inria Sans"/>
              <a:ea typeface="Inria Sans"/>
              <a:cs typeface="Inria Sans"/>
              <a:sym typeface="Inri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dirty="0"/>
              <a:t>1. Giới thiệu chung:</a:t>
            </a:r>
            <a:endParaRPr dirty="0"/>
          </a:p>
        </p:txBody>
      </p:sp>
      <p:sp>
        <p:nvSpPr>
          <p:cNvPr id="242" name="Google Shape;242;p17"/>
          <p:cNvSpPr txBox="1">
            <a:spLocks noGrp="1"/>
          </p:cNvSpPr>
          <p:nvPr>
            <p:ph type="body" idx="1"/>
          </p:nvPr>
        </p:nvSpPr>
        <p:spPr>
          <a:xfrm>
            <a:off x="800100" y="1430148"/>
            <a:ext cx="7600950" cy="3033900"/>
          </a:xfrm>
          <a:prstGeom prst="rect">
            <a:avLst/>
          </a:prstGeom>
        </p:spPr>
        <p:txBody>
          <a:bodyPr spcFirstLastPara="1" wrap="square" lIns="0" tIns="0" rIns="0" bIns="0" anchor="t" anchorCtr="0">
            <a:noAutofit/>
          </a:bodyPr>
          <a:lstStyle/>
          <a:p>
            <a:pPr lvl="0" algn="l" rtl="0">
              <a:lnSpc>
                <a:spcPct val="110000"/>
              </a:lnSpc>
              <a:spcBef>
                <a:spcPts val="0"/>
              </a:spcBef>
              <a:spcAft>
                <a:spcPts val="0"/>
              </a:spcAft>
              <a:buSzPts val="1800"/>
              <a:buFont typeface="Wingdings" panose="05000000000000000000" pitchFamily="2" charset="2"/>
              <a:buChar char="v"/>
            </a:pPr>
            <a:r>
              <a:rPr lang="vi-VN" dirty="0"/>
              <a:t>Vấn đề: Người dùng gặp khó khăn khi lựa chọn phim phù hợp giữa hàng ngàn nội dung trực tuyến.</a:t>
            </a:r>
          </a:p>
          <a:p>
            <a:pPr lvl="0" algn="l" rtl="0">
              <a:lnSpc>
                <a:spcPct val="110000"/>
              </a:lnSpc>
              <a:spcBef>
                <a:spcPts val="0"/>
              </a:spcBef>
              <a:spcAft>
                <a:spcPts val="0"/>
              </a:spcAft>
              <a:buSzPts val="1800"/>
              <a:buFont typeface="Wingdings" panose="05000000000000000000" pitchFamily="2" charset="2"/>
              <a:buChar char="v"/>
            </a:pPr>
            <a:r>
              <a:rPr lang="vi-VN" dirty="0"/>
              <a:t>Mục tiêu: Xây dựng hệ thống gợi ý phim cá nhân hóa bằng AI.</a:t>
            </a:r>
          </a:p>
          <a:p>
            <a:pPr lvl="0" algn="l" rtl="0">
              <a:lnSpc>
                <a:spcPct val="110000"/>
              </a:lnSpc>
              <a:spcBef>
                <a:spcPts val="0"/>
              </a:spcBef>
              <a:spcAft>
                <a:spcPts val="0"/>
              </a:spcAft>
              <a:buSzPts val="1800"/>
              <a:buFont typeface="Wingdings" panose="05000000000000000000" pitchFamily="2" charset="2"/>
              <a:buChar char="v"/>
            </a:pPr>
            <a:r>
              <a:rPr lang="vi-VN" dirty="0"/>
              <a:t>Phương pháp: Kết hợp 2 kỹ thuật</a:t>
            </a:r>
          </a:p>
          <a:p>
            <a:pPr lvl="1">
              <a:lnSpc>
                <a:spcPct val="110000"/>
              </a:lnSpc>
              <a:spcBef>
                <a:spcPts val="0"/>
              </a:spcBef>
              <a:buFont typeface="Wingdings" panose="05000000000000000000" pitchFamily="2" charset="2"/>
              <a:buChar char="v"/>
            </a:pPr>
            <a:r>
              <a:rPr lang="vi-VN" sz="2000" dirty="0"/>
              <a:t>Content-based Filtering (Thuật toán lọc dựa trên nội dung )</a:t>
            </a:r>
          </a:p>
          <a:p>
            <a:pPr lvl="1">
              <a:lnSpc>
                <a:spcPct val="110000"/>
              </a:lnSpc>
              <a:spcBef>
                <a:spcPts val="0"/>
              </a:spcBef>
              <a:buFont typeface="Wingdings" panose="05000000000000000000" pitchFamily="2" charset="2"/>
              <a:buChar char="v"/>
            </a:pPr>
            <a:r>
              <a:rPr lang="vi-VN" sz="2000" dirty="0"/>
              <a:t>Collaborative Filtering (Thuật toán lọc cộng tác )</a:t>
            </a: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88201467-5921-E7A6-C6CD-4526FBB143B2}"/>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B191DC39-8D3B-8CFA-5FBD-09DE6A112E1C}"/>
              </a:ext>
            </a:extLst>
          </p:cNvPr>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dirty="0"/>
              <a:t>2. Cơ sở lý thuyết:</a:t>
            </a:r>
            <a:endParaRPr dirty="0"/>
          </a:p>
        </p:txBody>
      </p:sp>
      <p:sp>
        <p:nvSpPr>
          <p:cNvPr id="242" name="Google Shape;242;p17">
            <a:extLst>
              <a:ext uri="{FF2B5EF4-FFF2-40B4-BE49-F238E27FC236}">
                <a16:creationId xmlns:a16="http://schemas.microsoft.com/office/drawing/2014/main" id="{B7DAC353-4425-B1AA-7D45-A161C6C2C59D}"/>
              </a:ext>
            </a:extLst>
          </p:cNvPr>
          <p:cNvSpPr txBox="1">
            <a:spLocks noGrp="1"/>
          </p:cNvSpPr>
          <p:nvPr>
            <p:ph type="body" idx="1"/>
          </p:nvPr>
        </p:nvSpPr>
        <p:spPr>
          <a:xfrm>
            <a:off x="771525" y="1420252"/>
            <a:ext cx="7600950" cy="3865752"/>
          </a:xfrm>
          <a:prstGeom prst="rect">
            <a:avLst/>
          </a:prstGeom>
        </p:spPr>
        <p:txBody>
          <a:bodyPr spcFirstLastPara="1" wrap="square" lIns="0" tIns="0" rIns="0" bIns="0" anchor="t" anchorCtr="0">
            <a:noAutofit/>
          </a:bodyPr>
          <a:lstStyle/>
          <a:p>
            <a:pPr marL="457200" lvl="0" indent="-342900" algn="l" rtl="0">
              <a:lnSpc>
                <a:spcPct val="110000"/>
              </a:lnSpc>
              <a:spcBef>
                <a:spcPts val="0"/>
              </a:spcBef>
              <a:spcAft>
                <a:spcPts val="0"/>
              </a:spcAft>
              <a:buSzPts val="1800"/>
              <a:buChar char="⬥"/>
            </a:pPr>
            <a:r>
              <a:rPr lang="vi-VN" sz="1800" dirty="0"/>
              <a:t>Hệ thống gợi ý (Recommender System): Giúp cá nhân hóa trải nghiệm người dùng.</a:t>
            </a:r>
          </a:p>
          <a:p>
            <a:pPr marL="457200" lvl="0" indent="-342900" algn="l" rtl="0">
              <a:lnSpc>
                <a:spcPct val="110000"/>
              </a:lnSpc>
              <a:spcBef>
                <a:spcPts val="0"/>
              </a:spcBef>
              <a:spcAft>
                <a:spcPts val="0"/>
              </a:spcAft>
              <a:buSzPts val="1800"/>
              <a:buChar char="⬥"/>
            </a:pPr>
            <a:r>
              <a:rPr lang="vi-VN" sz="1800" dirty="0"/>
              <a:t>Content-based Filtering: Gợi ý dựa vào nội dung phim người dùng từng thích (thể loại, từ khóa, diễn viên...).</a:t>
            </a:r>
          </a:p>
          <a:p>
            <a:pPr marL="457200" lvl="0" indent="-342900" algn="l" rtl="0">
              <a:lnSpc>
                <a:spcPct val="110000"/>
              </a:lnSpc>
              <a:spcBef>
                <a:spcPts val="0"/>
              </a:spcBef>
              <a:spcAft>
                <a:spcPts val="0"/>
              </a:spcAft>
              <a:buSzPts val="1800"/>
              <a:buChar char="⬥"/>
            </a:pPr>
            <a:r>
              <a:rPr lang="vi-VN" sz="1800" dirty="0"/>
              <a:t>Collaborative Filtering: Gợi ý dựa trên hành vi và đánh giá của người dùng có sở thích tương tự.</a:t>
            </a:r>
          </a:p>
          <a:p>
            <a:pPr marL="457200" lvl="0" indent="-342900" algn="l" rtl="0">
              <a:lnSpc>
                <a:spcPct val="110000"/>
              </a:lnSpc>
              <a:spcBef>
                <a:spcPts val="0"/>
              </a:spcBef>
              <a:spcAft>
                <a:spcPts val="0"/>
              </a:spcAft>
              <a:buSzPts val="1800"/>
              <a:buChar char="⬥"/>
            </a:pPr>
            <a:r>
              <a:rPr lang="vi-VN" sz="1800" dirty="0"/>
              <a:t>Công nghệ sử dụng:</a:t>
            </a:r>
          </a:p>
          <a:p>
            <a:pPr lvl="1">
              <a:lnSpc>
                <a:spcPct val="110000"/>
              </a:lnSpc>
              <a:spcBef>
                <a:spcPts val="0"/>
              </a:spcBef>
              <a:buChar char="⬥"/>
            </a:pPr>
            <a:r>
              <a:rPr lang="vi-VN" sz="1800" dirty="0"/>
              <a:t>Ngôn ngữ lập trình: Python</a:t>
            </a:r>
          </a:p>
          <a:p>
            <a:pPr lvl="1">
              <a:lnSpc>
                <a:spcPct val="110000"/>
              </a:lnSpc>
              <a:spcBef>
                <a:spcPts val="0"/>
              </a:spcBef>
              <a:buChar char="⬥"/>
            </a:pPr>
            <a:r>
              <a:rPr lang="vi-VN" sz="1800" dirty="0"/>
              <a:t>Thư viện</a:t>
            </a:r>
            <a:r>
              <a:rPr lang="en-US" sz="1800" dirty="0"/>
              <a:t> </a:t>
            </a:r>
            <a:r>
              <a:rPr lang="vi-VN" sz="1800" dirty="0"/>
              <a:t>(xử lý dữ liệu): Pandas</a:t>
            </a:r>
          </a:p>
          <a:p>
            <a:pPr lvl="1">
              <a:lnSpc>
                <a:spcPct val="110000"/>
              </a:lnSpc>
              <a:spcBef>
                <a:spcPts val="0"/>
              </a:spcBef>
              <a:buChar char="⬥"/>
            </a:pPr>
            <a:r>
              <a:rPr lang="vi-VN" sz="1800" dirty="0"/>
              <a:t>Thư viện</a:t>
            </a:r>
            <a:r>
              <a:rPr lang="en-US" sz="1800" dirty="0"/>
              <a:t> </a:t>
            </a:r>
            <a:r>
              <a:rPr lang="vi-VN" sz="1800" dirty="0"/>
              <a:t>(machiine learning): Scikit-learn</a:t>
            </a:r>
          </a:p>
          <a:p>
            <a:pPr lvl="1">
              <a:lnSpc>
                <a:spcPct val="110000"/>
              </a:lnSpc>
              <a:spcBef>
                <a:spcPts val="0"/>
              </a:spcBef>
              <a:buChar char="⬥"/>
            </a:pPr>
            <a:r>
              <a:rPr lang="vi-VN" sz="1800" dirty="0"/>
              <a:t>Thuật toán: TF-IDF, Cosine Similarity.</a:t>
            </a:r>
          </a:p>
          <a:p>
            <a:pPr lvl="1">
              <a:lnSpc>
                <a:spcPct val="110000"/>
              </a:lnSpc>
              <a:spcBef>
                <a:spcPts val="0"/>
              </a:spcBef>
              <a:buChar char="⬥"/>
            </a:pPr>
            <a:r>
              <a:rPr lang="vi-VN" sz="1800" dirty="0"/>
              <a:t>Giao diện web: Flask, HTML/CSS.</a:t>
            </a:r>
          </a:p>
        </p:txBody>
      </p:sp>
      <p:sp>
        <p:nvSpPr>
          <p:cNvPr id="243" name="Google Shape;243;p17">
            <a:extLst>
              <a:ext uri="{FF2B5EF4-FFF2-40B4-BE49-F238E27FC236}">
                <a16:creationId xmlns:a16="http://schemas.microsoft.com/office/drawing/2014/main" id="{47909C9A-3142-CB58-4717-FBD5313A9537}"/>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77642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6CE17105-A570-2D49-4CBE-67AC8BD88542}"/>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49FDE97E-17CF-973D-9D9E-E7834301543E}"/>
              </a:ext>
            </a:extLst>
          </p:cNvPr>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dirty="0"/>
              <a:t>3. Triển khai hệ thống:</a:t>
            </a:r>
            <a:endParaRPr dirty="0"/>
          </a:p>
        </p:txBody>
      </p:sp>
      <p:sp>
        <p:nvSpPr>
          <p:cNvPr id="242" name="Google Shape;242;p17">
            <a:extLst>
              <a:ext uri="{FF2B5EF4-FFF2-40B4-BE49-F238E27FC236}">
                <a16:creationId xmlns:a16="http://schemas.microsoft.com/office/drawing/2014/main" id="{90F70149-B2A6-09EB-12C7-F91C7D17C553}"/>
              </a:ext>
            </a:extLst>
          </p:cNvPr>
          <p:cNvSpPr txBox="1">
            <a:spLocks noGrp="1"/>
          </p:cNvSpPr>
          <p:nvPr>
            <p:ph type="body" idx="1"/>
          </p:nvPr>
        </p:nvSpPr>
        <p:spPr>
          <a:xfrm>
            <a:off x="630154" y="1384936"/>
            <a:ext cx="7883692" cy="3865752"/>
          </a:xfrm>
          <a:prstGeom prst="rect">
            <a:avLst/>
          </a:prstGeom>
        </p:spPr>
        <p:txBody>
          <a:bodyPr spcFirstLastPara="1" wrap="square" lIns="0" tIns="0" rIns="0" bIns="0" anchor="t" anchorCtr="0">
            <a:noAutofit/>
          </a:bodyPr>
          <a:lstStyle/>
          <a:p>
            <a:pPr lvl="0" algn="l" rtl="0">
              <a:lnSpc>
                <a:spcPct val="110000"/>
              </a:lnSpc>
              <a:spcBef>
                <a:spcPts val="0"/>
              </a:spcBef>
              <a:spcAft>
                <a:spcPts val="0"/>
              </a:spcAft>
              <a:buSzPts val="1800"/>
              <a:buFont typeface="Wingdings" panose="05000000000000000000" pitchFamily="2" charset="2"/>
              <a:buChar char="Ø"/>
            </a:pPr>
            <a:r>
              <a:rPr lang="vi-VN" sz="1800" dirty="0"/>
              <a:t>Dữ liệu sử dụng:</a:t>
            </a:r>
          </a:p>
          <a:p>
            <a:pPr lvl="1">
              <a:lnSpc>
                <a:spcPct val="110000"/>
              </a:lnSpc>
              <a:spcBef>
                <a:spcPts val="0"/>
              </a:spcBef>
              <a:buFont typeface="Wingdings" panose="05000000000000000000" pitchFamily="2" charset="2"/>
              <a:buChar char="Ø"/>
            </a:pPr>
            <a:r>
              <a:rPr lang="vi-VN" sz="1800" dirty="0"/>
              <a:t>TMDB 5000: Dữ liệu mô tả phim.</a:t>
            </a:r>
          </a:p>
          <a:p>
            <a:pPr lvl="1">
              <a:lnSpc>
                <a:spcPct val="110000"/>
              </a:lnSpc>
              <a:spcBef>
                <a:spcPts val="0"/>
              </a:spcBef>
              <a:buFont typeface="Wingdings" panose="05000000000000000000" pitchFamily="2" charset="2"/>
              <a:buChar char="Ø"/>
            </a:pPr>
            <a:r>
              <a:rPr lang="vi-VN" sz="1800" dirty="0"/>
              <a:t>MovieLens: Dữ liệu người dùng và đánh giá phim.</a:t>
            </a:r>
          </a:p>
          <a:p>
            <a:pPr>
              <a:lnSpc>
                <a:spcPct val="110000"/>
              </a:lnSpc>
              <a:buFont typeface="Wingdings" panose="05000000000000000000" pitchFamily="2" charset="2"/>
              <a:buChar char="Ø"/>
            </a:pPr>
            <a:r>
              <a:rPr lang="vi-VN" sz="1800" dirty="0"/>
              <a:t>Tiền xử lý dữ liệu: Làm sạch văn bản, loại bỏ từ dừng, lemmatization, vector hóa bằng TF-IDF.</a:t>
            </a:r>
          </a:p>
          <a:p>
            <a:pPr>
              <a:lnSpc>
                <a:spcPct val="110000"/>
              </a:lnSpc>
              <a:buFont typeface="Wingdings" panose="05000000000000000000" pitchFamily="2" charset="2"/>
              <a:buChar char="Ø"/>
            </a:pPr>
            <a:r>
              <a:rPr lang="vi-VN" sz="1800" dirty="0"/>
              <a:t>Xử lý kết hợp hai nguồn dữ liệu: Để kết hợp hai tập dữ liệu từ các nguồn khác nhau, ta chỉ giữ lại các bộ phim có tên trùng nhau ở cả hai tập. Cách làm này giúp đảm bảo mỗi phim đều có đủ thông tin nội dung và lịch sử đánh giá từ người dùng.</a:t>
            </a:r>
          </a:p>
          <a:p>
            <a:pPr>
              <a:lnSpc>
                <a:spcPct val="110000"/>
              </a:lnSpc>
              <a:buFont typeface="Wingdings" panose="05000000000000000000" pitchFamily="2" charset="2"/>
              <a:buChar char="Ø"/>
            </a:pPr>
            <a:r>
              <a:rPr lang="vi-VN" sz="1800" dirty="0"/>
              <a:t>Mô hình gợi ý:</a:t>
            </a:r>
          </a:p>
          <a:p>
            <a:pPr>
              <a:lnSpc>
                <a:spcPct val="110000"/>
              </a:lnSpc>
              <a:buFont typeface="Wingdings" panose="05000000000000000000" pitchFamily="2" charset="2"/>
              <a:buChar char="Ø"/>
            </a:pPr>
            <a:r>
              <a:rPr lang="vi-VN" sz="1800" dirty="0"/>
              <a:t>Content-based: Tính toán độ tương đồng nội dung.</a:t>
            </a:r>
          </a:p>
          <a:p>
            <a:pPr>
              <a:lnSpc>
                <a:spcPct val="110000"/>
              </a:lnSpc>
              <a:buFont typeface="Wingdings" panose="05000000000000000000" pitchFamily="2" charset="2"/>
              <a:buChar char="Ø"/>
            </a:pPr>
            <a:r>
              <a:rPr lang="vi-VN" sz="1800" dirty="0"/>
              <a:t>Collaborative: Dự đoán điểm dựa trên người dùng tương tự.</a:t>
            </a:r>
          </a:p>
        </p:txBody>
      </p:sp>
      <p:sp>
        <p:nvSpPr>
          <p:cNvPr id="243" name="Google Shape;243;p17">
            <a:extLst>
              <a:ext uri="{FF2B5EF4-FFF2-40B4-BE49-F238E27FC236}">
                <a16:creationId xmlns:a16="http://schemas.microsoft.com/office/drawing/2014/main" id="{292087AA-BC81-8915-A7AE-50AE1D734980}"/>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75042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23DBAA38-BC27-E85F-086A-C25C754A8A3B}"/>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D8331B2C-E62E-DEA0-7BD8-63EC2AEC6417}"/>
              </a:ext>
            </a:extLst>
          </p:cNvPr>
          <p:cNvSpPr txBox="1">
            <a:spLocks noGrp="1"/>
          </p:cNvSpPr>
          <p:nvPr>
            <p:ph type="title"/>
          </p:nvPr>
        </p:nvSpPr>
        <p:spPr>
          <a:xfrm>
            <a:off x="1207850" y="718111"/>
            <a:ext cx="7936150" cy="71203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2800" dirty="0"/>
              <a:t>3. Triển khai hệ thống(Quy trình xử lý bài toán):</a:t>
            </a:r>
            <a:endParaRPr sz="2800" dirty="0"/>
          </a:p>
        </p:txBody>
      </p:sp>
      <p:sp>
        <p:nvSpPr>
          <p:cNvPr id="243" name="Google Shape;243;p17">
            <a:extLst>
              <a:ext uri="{FF2B5EF4-FFF2-40B4-BE49-F238E27FC236}">
                <a16:creationId xmlns:a16="http://schemas.microsoft.com/office/drawing/2014/main" id="{D5A80492-EA10-971C-F2F0-7E7CD3A212FB}"/>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2" name="Picture 1" descr="A black background with white rectangles&#10;&#10;AI-generated content may be incorrect.">
            <a:extLst>
              <a:ext uri="{FF2B5EF4-FFF2-40B4-BE49-F238E27FC236}">
                <a16:creationId xmlns:a16="http://schemas.microsoft.com/office/drawing/2014/main" id="{0A3716C3-393C-E191-8F09-BD9C051D200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0822" y="1495018"/>
            <a:ext cx="5722356" cy="3293432"/>
          </a:xfrm>
          <a:prstGeom prst="rect">
            <a:avLst/>
          </a:prstGeom>
          <a:noFill/>
          <a:ln>
            <a:noFill/>
          </a:ln>
        </p:spPr>
      </p:pic>
    </p:spTree>
    <p:extLst>
      <p:ext uri="{BB962C8B-B14F-4D97-AF65-F5344CB8AC3E}">
        <p14:creationId xmlns:p14="http://schemas.microsoft.com/office/powerpoint/2010/main" val="116277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B32796EB-85CD-7D0C-26A3-783AF188210E}"/>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8E4C5140-44C4-690F-388A-77A1B6C887FB}"/>
              </a:ext>
            </a:extLst>
          </p:cNvPr>
          <p:cNvSpPr txBox="1">
            <a:spLocks noGrp="1"/>
          </p:cNvSpPr>
          <p:nvPr>
            <p:ph type="title"/>
          </p:nvPr>
        </p:nvSpPr>
        <p:spPr>
          <a:xfrm>
            <a:off x="1207850" y="718111"/>
            <a:ext cx="7936150" cy="71203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2800" dirty="0"/>
              <a:t>3. Triển khai hệ thống(Các bước xây dựng thuật toán):</a:t>
            </a:r>
            <a:endParaRPr sz="2800" dirty="0"/>
          </a:p>
        </p:txBody>
      </p:sp>
      <p:sp>
        <p:nvSpPr>
          <p:cNvPr id="242" name="Google Shape;242;p17">
            <a:extLst>
              <a:ext uri="{FF2B5EF4-FFF2-40B4-BE49-F238E27FC236}">
                <a16:creationId xmlns:a16="http://schemas.microsoft.com/office/drawing/2014/main" id="{6D04418A-D9E6-C17F-6836-2F74DAFF7AA1}"/>
              </a:ext>
            </a:extLst>
          </p:cNvPr>
          <p:cNvSpPr txBox="1">
            <a:spLocks noGrp="1"/>
          </p:cNvSpPr>
          <p:nvPr>
            <p:ph type="body" idx="1"/>
          </p:nvPr>
        </p:nvSpPr>
        <p:spPr>
          <a:xfrm>
            <a:off x="630154" y="1430148"/>
            <a:ext cx="7883692" cy="3560952"/>
          </a:xfrm>
          <a:prstGeom prst="rect">
            <a:avLst/>
          </a:prstGeom>
        </p:spPr>
        <p:txBody>
          <a:bodyPr spcFirstLastPara="1" wrap="square" lIns="0" tIns="0" rIns="0" bIns="0" anchor="t" anchorCtr="0">
            <a:noAutofit/>
          </a:bodyPr>
          <a:lstStyle/>
          <a:p>
            <a:pPr lvl="0" algn="l" rtl="0">
              <a:lnSpc>
                <a:spcPct val="110000"/>
              </a:lnSpc>
              <a:spcBef>
                <a:spcPts val="0"/>
              </a:spcBef>
              <a:spcAft>
                <a:spcPts val="0"/>
              </a:spcAft>
              <a:buSzPts val="1800"/>
              <a:buFont typeface="Wingdings" panose="05000000000000000000" pitchFamily="2" charset="2"/>
              <a:buChar char="Ø"/>
            </a:pPr>
            <a:r>
              <a:rPr lang="vi-VN" dirty="0"/>
              <a:t>B1. Thu thập dữ liệu</a:t>
            </a:r>
          </a:p>
          <a:p>
            <a:pPr lvl="1">
              <a:lnSpc>
                <a:spcPct val="110000"/>
              </a:lnSpc>
              <a:spcBef>
                <a:spcPts val="0"/>
              </a:spcBef>
              <a:buFont typeface="Wingdings" panose="05000000000000000000" pitchFamily="2" charset="2"/>
              <a:buChar char="Ø"/>
            </a:pPr>
            <a:r>
              <a:rPr lang="vi-VN" dirty="0"/>
              <a:t>Content-based Filtering: Sử dụng dữ liệu từ [TMDB 5000 Movie Dataset] gồm thông tin về Tên phim, mô tả (overview), thể loại (genres), diễn viên (cast), đạo diễn (crew), từ khóa (keywords).</a:t>
            </a:r>
          </a:p>
          <a:p>
            <a:pPr lvl="1">
              <a:lnSpc>
                <a:spcPct val="110000"/>
              </a:lnSpc>
              <a:spcBef>
                <a:spcPts val="0"/>
              </a:spcBef>
              <a:buFont typeface="Wingdings" panose="05000000000000000000" pitchFamily="2" charset="2"/>
              <a:buChar char="Ø"/>
            </a:pPr>
            <a:r>
              <a:rPr lang="vi-VN" dirty="0"/>
              <a:t>Collaborative Filtering: Sử dụng [MovieLens Small Latest Dataset] gồm userId, movieId, ratings và các trường genres, title.</a:t>
            </a:r>
          </a:p>
        </p:txBody>
      </p:sp>
      <p:sp>
        <p:nvSpPr>
          <p:cNvPr id="243" name="Google Shape;243;p17">
            <a:extLst>
              <a:ext uri="{FF2B5EF4-FFF2-40B4-BE49-F238E27FC236}">
                <a16:creationId xmlns:a16="http://schemas.microsoft.com/office/drawing/2014/main" id="{46E72C9B-DD39-48ED-C5CB-7FDFAC371363}"/>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926698759"/>
      </p:ext>
    </p:extLst>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ài liệu" ma:contentTypeID="0x01010018E13864AF02464A931AC96D1244316C" ma:contentTypeVersion="3" ma:contentTypeDescription="Tạo tài liệu mới." ma:contentTypeScope="" ma:versionID="66f18b3b57610e6095ade70a1c16cf6e">
  <xsd:schema xmlns:xsd="http://www.w3.org/2001/XMLSchema" xmlns:xs="http://www.w3.org/2001/XMLSchema" xmlns:p="http://schemas.microsoft.com/office/2006/metadata/properties" xmlns:ns2="fd3141ce-ea78-4c18-a9d5-552c1786c9a5" targetNamespace="http://schemas.microsoft.com/office/2006/metadata/properties" ma:root="true" ma:fieldsID="c9fe89323146f6893978fbce520a6c05" ns2:_="">
    <xsd:import namespace="fd3141ce-ea78-4c18-a9d5-552c1786c9a5"/>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3141ce-ea78-4c18-a9d5-552c1786c9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29B4CF-7AA6-4833-AEB0-A5B501BDC71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5D9C8AC-7A35-48BB-A33B-D6DF7C5A86D6}">
  <ds:schemaRefs>
    <ds:schemaRef ds:uri="http://schemas.microsoft.com/sharepoint/v3/contenttype/forms"/>
  </ds:schemaRefs>
</ds:datastoreItem>
</file>

<file path=customXml/itemProps3.xml><?xml version="1.0" encoding="utf-8"?>
<ds:datastoreItem xmlns:ds="http://schemas.openxmlformats.org/officeDocument/2006/customXml" ds:itemID="{8086FEEA-3E00-41DE-A076-8F64219ED7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3141ce-ea78-4c18-a9d5-552c1786c9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591</TotalTime>
  <Words>1690</Words>
  <Application>Microsoft Office PowerPoint</Application>
  <PresentationFormat>On-screen Show (16:9)</PresentationFormat>
  <Paragraphs>160</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Inria Sans Light</vt:lpstr>
      <vt:lpstr>Calibri</vt:lpstr>
      <vt:lpstr>Inria Sans</vt:lpstr>
      <vt:lpstr>Wingdings</vt:lpstr>
      <vt:lpstr>Titillium Web</vt:lpstr>
      <vt:lpstr>Arial</vt:lpstr>
      <vt:lpstr>Saira SemiCondensed Medium</vt:lpstr>
      <vt:lpstr>Gurney template</vt:lpstr>
      <vt:lpstr>Trí tuệ nhân tạo &amp; Công nghệ tri thức</vt:lpstr>
      <vt:lpstr>PowerPoint Presentation</vt:lpstr>
      <vt:lpstr>ĐỀ TÀI</vt:lpstr>
      <vt:lpstr>Nội dung chính</vt:lpstr>
      <vt:lpstr>1. Giới thiệu chung:</vt:lpstr>
      <vt:lpstr>2. Cơ sở lý thuyết:</vt:lpstr>
      <vt:lpstr>3. Triển khai hệ thống:</vt:lpstr>
      <vt:lpstr>3. Triển khai hệ thống(Quy trình xử lý bài toán):</vt:lpstr>
      <vt:lpstr>3. Triển khai hệ thống(Các bước xây dựng thuật toán):</vt:lpstr>
      <vt:lpstr>3. Triển khai hệ thống(Các bước xây dựng thuật toán):</vt:lpstr>
      <vt:lpstr>3. Triển khai hệ thống(Các bước xây dựng thuật toán):</vt:lpstr>
      <vt:lpstr>3. Triển khai hệ thống(Các bước xây dựng thuật toán):</vt:lpstr>
      <vt:lpstr>3. Triển khai hệ thống(Các bước xây dựng thuật toán):</vt:lpstr>
      <vt:lpstr>3. Triển khai hệ thống(Các bước xây dựng thuật toán):</vt:lpstr>
      <vt:lpstr>3. Triển khai hệ thống(Các bước xây dựng thuật toán):</vt:lpstr>
      <vt:lpstr>3. Triển khai hệ thống(Luồng dữ liệu của hệ thống):</vt:lpstr>
      <vt:lpstr>4. Ứng dụng hệ thống (Kiến trúc hệ thống):</vt:lpstr>
      <vt:lpstr>4. Ứng dụng hệ thống (Luồng hoạt động):</vt:lpstr>
      <vt:lpstr>5. Kết quả &amp; đánh giá:</vt:lpstr>
      <vt:lpstr>6. Hạn chế:</vt:lpstr>
      <vt:lpstr>7. Định hướng trong tương lai:</vt:lpstr>
      <vt:lpstr>The-end.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Dự Án  Hệ Thống Thống Tin</dc:title>
  <dc:creator>Xuân Chung</dc:creator>
  <cp:lastModifiedBy>a45179 Lê Huy Hoàng</cp:lastModifiedBy>
  <cp:revision>84</cp:revision>
  <dcterms:modified xsi:type="dcterms:W3CDTF">2025-06-17T22:14:52Z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0x01010018E13864AF02464A931AC96D1244316C</vt:lpwstr>
  </property>
</Properties>
</file>