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9" r:id="rId3"/>
    <p:sldId id="260" r:id="rId4"/>
    <p:sldId id="262" r:id="rId5"/>
    <p:sldId id="261" r:id="rId6"/>
    <p:sldId id="263" r:id="rId7"/>
    <p:sldId id="257" r:id="rId8"/>
    <p:sldId id="258"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378" autoAdjust="0"/>
  </p:normalViewPr>
  <p:slideViewPr>
    <p:cSldViewPr snapToGrid="0">
      <p:cViewPr varScale="1">
        <p:scale>
          <a:sx n="67" d="100"/>
          <a:sy n="67" d="100"/>
        </p:scale>
        <p:origin x="1296" y="7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4A777-CF04-4B26-98F0-F142B3514EDA}"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F43AF-8B0B-414E-98CE-57998D5F87AB}" type="slidenum">
              <a:rPr lang="en-US" smtClean="0"/>
              <a:t>‹#›</a:t>
            </a:fld>
            <a:endParaRPr lang="en-US"/>
          </a:p>
        </p:txBody>
      </p:sp>
    </p:spTree>
    <p:extLst>
      <p:ext uri="{BB962C8B-B14F-4D97-AF65-F5344CB8AC3E}">
        <p14:creationId xmlns:p14="http://schemas.microsoft.com/office/powerpoint/2010/main" val="101069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My name is Levi Hinze.</a:t>
            </a:r>
          </a:p>
          <a:p>
            <a:r>
              <a:rPr lang="en-US" dirty="0" smtClean="0"/>
              <a:t>I am the</a:t>
            </a:r>
            <a:r>
              <a:rPr lang="en-US" baseline="0" dirty="0" smtClean="0"/>
              <a:t> architect for Jurisdiction Online, an </a:t>
            </a:r>
            <a:r>
              <a:rPr lang="en-US" baseline="0" dirty="0" err="1" smtClean="0"/>
              <a:t>Aptean</a:t>
            </a:r>
            <a:r>
              <a:rPr lang="en-US" baseline="0" dirty="0" smtClean="0"/>
              <a:t> company.</a:t>
            </a:r>
          </a:p>
          <a:p>
            <a:r>
              <a:rPr lang="en-US" baseline="0" dirty="0" smtClean="0"/>
              <a:t>I am a husband and father of two boys.</a:t>
            </a:r>
          </a:p>
          <a:p>
            <a:endParaRPr lang="en-US" baseline="0" dirty="0" smtClean="0"/>
          </a:p>
          <a:p>
            <a:r>
              <a:rPr lang="en-US" b="1" baseline="0" dirty="0" smtClean="0"/>
              <a:t>DISCLAIMER</a:t>
            </a:r>
            <a:r>
              <a:rPr lang="en-US" baseline="0" dirty="0" smtClean="0"/>
              <a:t>: Not an expert on containers.</a:t>
            </a:r>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1</a:t>
            </a:fld>
            <a:endParaRPr lang="en-US"/>
          </a:p>
        </p:txBody>
      </p:sp>
    </p:spTree>
    <p:extLst>
      <p:ext uri="{BB962C8B-B14F-4D97-AF65-F5344CB8AC3E}">
        <p14:creationId xmlns:p14="http://schemas.microsoft.com/office/powerpoint/2010/main" val="1387101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9CF43AF-8B0B-414E-98CE-57998D5F87AB}" type="slidenum">
              <a:rPr lang="en-US" smtClean="0"/>
              <a:t>10</a:t>
            </a:fld>
            <a:endParaRPr lang="en-US"/>
          </a:p>
        </p:txBody>
      </p:sp>
    </p:spTree>
    <p:extLst>
      <p:ext uri="{BB962C8B-B14F-4D97-AF65-F5344CB8AC3E}">
        <p14:creationId xmlns:p14="http://schemas.microsoft.com/office/powerpoint/2010/main" val="308210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Ask audience</a:t>
            </a:r>
            <a:r>
              <a:rPr lang="en-US" sz="1200" b="1" i="0" kern="1200" baseline="0" dirty="0" smtClean="0">
                <a:solidFill>
                  <a:schemeClr val="tx1"/>
                </a:solidFill>
                <a:effectLst/>
                <a:latin typeface="+mn-lt"/>
                <a:ea typeface="+mn-ea"/>
                <a:cs typeface="+mn-cs"/>
              </a:rPr>
              <a:t> what is a container.</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container image is a lightweight, stand-alone, executable package of a piece of software that includes everything needed to run it: code, runtime, system tools, system libraries, settings. Available for both Linux and Windows based apps, containerized software will always run the same, regardless of the environment. Containers isolate software from its surroundings, for example differences between development and staging environments and help reduce conflicts between teams running different software on the same infrastructure.</a:t>
            </a: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Docker is just one container runtime. There are others such as </a:t>
            </a:r>
            <a:r>
              <a:rPr lang="en-US" sz="1200" b="0" i="0" kern="1200" baseline="0" dirty="0" err="1" smtClean="0">
                <a:solidFill>
                  <a:schemeClr val="tx1"/>
                </a:solidFill>
                <a:effectLst/>
                <a:latin typeface="+mn-lt"/>
                <a:ea typeface="+mn-ea"/>
                <a:cs typeface="+mn-cs"/>
              </a:rPr>
              <a:t>rkt</a:t>
            </a:r>
            <a:r>
              <a:rPr lang="en-US" sz="1200" b="0" i="0" kern="1200" baseline="0" dirty="0" smtClean="0">
                <a:solidFill>
                  <a:schemeClr val="tx1"/>
                </a:solidFill>
                <a:effectLst/>
                <a:latin typeface="+mn-lt"/>
                <a:ea typeface="+mn-ea"/>
                <a:cs typeface="+mn-cs"/>
              </a:rPr>
              <a:t> and </a:t>
            </a:r>
            <a:r>
              <a:rPr lang="en-US" sz="1200" b="0" i="0" kern="1200" baseline="0" dirty="0" err="1" smtClean="0">
                <a:solidFill>
                  <a:schemeClr val="tx1"/>
                </a:solidFill>
                <a:effectLst/>
                <a:latin typeface="+mn-lt"/>
                <a:ea typeface="+mn-ea"/>
                <a:cs typeface="+mn-cs"/>
              </a:rPr>
              <a:t>containerd</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2</a:t>
            </a:fld>
            <a:endParaRPr lang="en-US"/>
          </a:p>
        </p:txBody>
      </p:sp>
    </p:spTree>
    <p:extLst>
      <p:ext uri="{BB962C8B-B14F-4D97-AF65-F5344CB8AC3E}">
        <p14:creationId xmlns:p14="http://schemas.microsoft.com/office/powerpoint/2010/main" val="179186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1979: Unix V7</a:t>
            </a:r>
            <a:r>
              <a:rPr lang="en-US" baseline="0" dirty="0" smtClean="0"/>
              <a:t> – </a:t>
            </a:r>
            <a:r>
              <a:rPr lang="en-US" baseline="0" dirty="0" err="1" smtClean="0"/>
              <a:t>chroot</a:t>
            </a:r>
            <a:r>
              <a:rPr lang="en-US" baseline="0" dirty="0" smtClean="0"/>
              <a:t> – Change root directory of a process and its children. The process cannot access files outside of the designated directory tree.</a:t>
            </a:r>
          </a:p>
          <a:p>
            <a:r>
              <a:rPr lang="en-US" baseline="0" dirty="0" smtClean="0"/>
              <a:t>2000: FreeBSD Jails – Partitioned a FreeBSD computer system into several independent, smaller systems with ability to assign an IP address for each system and configuration.</a:t>
            </a:r>
          </a:p>
          <a:p>
            <a:r>
              <a:rPr lang="en-US" baseline="0" dirty="0" smtClean="0"/>
              <a:t>2001: Linux </a:t>
            </a:r>
            <a:r>
              <a:rPr lang="en-US" baseline="0" dirty="0" err="1" smtClean="0"/>
              <a:t>VServer</a:t>
            </a:r>
            <a:r>
              <a:rPr lang="en-US" baseline="0" dirty="0" smtClean="0"/>
              <a:t> – Similar to FreeBSD Jails</a:t>
            </a:r>
          </a:p>
          <a:p>
            <a:r>
              <a:rPr lang="en-US" baseline="0" dirty="0" smtClean="0"/>
              <a:t>2004: Oracle Solaris Containers – Combined system resource controls (such as RAM, CPU, </a:t>
            </a:r>
            <a:r>
              <a:rPr lang="en-US" baseline="0" dirty="0" err="1" smtClean="0"/>
              <a:t>etc</a:t>
            </a:r>
            <a:r>
              <a:rPr lang="en-US" baseline="0" dirty="0" smtClean="0"/>
              <a:t>) and boundary separation.</a:t>
            </a:r>
          </a:p>
          <a:p>
            <a:r>
              <a:rPr lang="en-US" dirty="0" smtClean="0"/>
              <a:t>2006: Process Containers – Launched by Google</a:t>
            </a:r>
            <a:r>
              <a:rPr lang="en-US" baseline="0" dirty="0" smtClean="0"/>
              <a:t> that supported limiting, </a:t>
            </a:r>
            <a:r>
              <a:rPr lang="en-US" baseline="0" dirty="0" err="1" smtClean="0"/>
              <a:t>accouting</a:t>
            </a:r>
            <a:r>
              <a:rPr lang="en-US" baseline="0" dirty="0" smtClean="0"/>
              <a:t>, and isolating resource usage of a collection of processes. Renamed Control Groups and eventually merged into Linux kernel.</a:t>
            </a:r>
          </a:p>
          <a:p>
            <a:r>
              <a:rPr lang="en-US" baseline="0" dirty="0" smtClean="0"/>
              <a:t>2008: LXC – First most complete implementation of Linux container manager using </a:t>
            </a:r>
            <a:r>
              <a:rPr lang="en-US" baseline="0" dirty="0" err="1" smtClean="0"/>
              <a:t>cgroups</a:t>
            </a:r>
            <a:r>
              <a:rPr lang="en-US" baseline="0" dirty="0" smtClean="0"/>
              <a:t> and Linux namespaces.</a:t>
            </a:r>
          </a:p>
          <a:p>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3</a:t>
            </a:fld>
            <a:endParaRPr lang="en-US"/>
          </a:p>
        </p:txBody>
      </p:sp>
    </p:spTree>
    <p:extLst>
      <p:ext uri="{BB962C8B-B14F-4D97-AF65-F5344CB8AC3E}">
        <p14:creationId xmlns:p14="http://schemas.microsoft.com/office/powerpoint/2010/main" val="226687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Mentioned earlier about benefits when we described what a container was; portability, isolation, and</a:t>
            </a:r>
            <a:r>
              <a:rPr lang="en-US" baseline="0" dirty="0" smtClean="0"/>
              <a:t> scalability.</a:t>
            </a:r>
          </a:p>
          <a:p>
            <a:pPr marL="228600" indent="-228600">
              <a:buAutoNum type="arabicPeriod"/>
            </a:pPr>
            <a:r>
              <a:rPr lang="en-US" baseline="0" dirty="0" smtClean="0"/>
              <a:t>Container sizes tend to be smaller than VMs.</a:t>
            </a:r>
          </a:p>
          <a:p>
            <a:pPr marL="228600" indent="-228600">
              <a:buAutoNum type="arabicPeriod"/>
            </a:pPr>
            <a:r>
              <a:rPr lang="en-US" baseline="0" dirty="0" smtClean="0"/>
              <a:t>Containers tend to be less resource intensive than running VMs.</a:t>
            </a:r>
          </a:p>
          <a:p>
            <a:pPr marL="228600" indent="-228600">
              <a:buAutoNum type="arabicPeriod"/>
            </a:pPr>
            <a:r>
              <a:rPr lang="en-US" dirty="0" smtClean="0"/>
              <a:t>Provisioned quickly to handle spike loads.</a:t>
            </a:r>
          </a:p>
          <a:p>
            <a:pPr marL="228600" indent="-228600">
              <a:buAutoNum type="arabicPeriod"/>
            </a:pPr>
            <a:r>
              <a:rPr lang="en-US" dirty="0" smtClean="0"/>
              <a:t>Support the same mindset for developing </a:t>
            </a:r>
            <a:r>
              <a:rPr lang="en-US" dirty="0" err="1" smtClean="0"/>
              <a:t>microservices</a:t>
            </a:r>
            <a:r>
              <a:rPr lang="en-US" dirty="0" smtClean="0"/>
              <a:t>.</a:t>
            </a:r>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4</a:t>
            </a:fld>
            <a:endParaRPr lang="en-US"/>
          </a:p>
        </p:txBody>
      </p:sp>
    </p:spTree>
    <p:extLst>
      <p:ext uri="{BB962C8B-B14F-4D97-AF65-F5344CB8AC3E}">
        <p14:creationId xmlns:p14="http://schemas.microsoft.com/office/powerpoint/2010/main" val="108485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9CF43AF-8B0B-414E-98CE-57998D5F87AB}" type="slidenum">
              <a:rPr lang="en-US" smtClean="0"/>
              <a:t>5</a:t>
            </a:fld>
            <a:endParaRPr lang="en-US"/>
          </a:p>
        </p:txBody>
      </p:sp>
    </p:spTree>
    <p:extLst>
      <p:ext uri="{BB962C8B-B14F-4D97-AF65-F5344CB8AC3E}">
        <p14:creationId xmlns:p14="http://schemas.microsoft.com/office/powerpoint/2010/main" val="263345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indent="-228600">
              <a:buAutoNum type="arabicPeriod"/>
            </a:pPr>
            <a:endParaRPr lang="en-US" dirty="0" smtClean="0"/>
          </a:p>
          <a:p>
            <a:r>
              <a:rPr lang="en-US" b="1" dirty="0" smtClean="0"/>
              <a:t>Ask why we shouldn’t use a container.</a:t>
            </a:r>
            <a:endParaRPr lang="en-US" b="1" dirty="0"/>
          </a:p>
        </p:txBody>
      </p:sp>
      <p:sp>
        <p:nvSpPr>
          <p:cNvPr id="4" name="Slide Number Placeholder 3"/>
          <p:cNvSpPr>
            <a:spLocks noGrp="1"/>
          </p:cNvSpPr>
          <p:nvPr>
            <p:ph type="sldNum" sz="quarter" idx="10"/>
          </p:nvPr>
        </p:nvSpPr>
        <p:spPr/>
        <p:txBody>
          <a:bodyPr/>
          <a:lstStyle/>
          <a:p>
            <a:fld id="{69CF43AF-8B0B-414E-98CE-57998D5F87AB}" type="slidenum">
              <a:rPr lang="en-US" smtClean="0"/>
              <a:t>6</a:t>
            </a:fld>
            <a:endParaRPr lang="en-US"/>
          </a:p>
        </p:txBody>
      </p:sp>
    </p:spTree>
    <p:extLst>
      <p:ext uri="{BB962C8B-B14F-4D97-AF65-F5344CB8AC3E}">
        <p14:creationId xmlns:p14="http://schemas.microsoft.com/office/powerpoint/2010/main" val="198995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Docker containers have root access, so can be a security issue. If someone breaks</a:t>
            </a:r>
            <a:r>
              <a:rPr lang="en-US" baseline="0" dirty="0" smtClean="0"/>
              <a:t> out of the container, they would have root access to the system. </a:t>
            </a:r>
            <a:r>
              <a:rPr lang="en-US" dirty="0" smtClean="0"/>
              <a:t>Some other container runtimes, such as </a:t>
            </a:r>
            <a:r>
              <a:rPr lang="en-US" dirty="0" err="1" smtClean="0"/>
              <a:t>rkt</a:t>
            </a:r>
            <a:r>
              <a:rPr lang="en-US" dirty="0" smtClean="0"/>
              <a:t>, do not require root access.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Although</a:t>
            </a:r>
            <a:r>
              <a:rPr lang="en-US" baseline="0" dirty="0" smtClean="0"/>
              <a:t> it is currently in the works, you cannot mix Windows and Linux container side by side on a single machine. There is work to run both on Windows, and also in cloud container PaaS solutions such as Amazon ECS and Azure AKS.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You can run some databases in a container, such as MySQL and SQL Server 2017, it is still considered bad practice to run your production database in a container. There are some really smart people working on this to attempt to make it better.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7</a:t>
            </a:fld>
            <a:endParaRPr lang="en-US"/>
          </a:p>
        </p:txBody>
      </p:sp>
    </p:spTree>
    <p:extLst>
      <p:ext uri="{BB962C8B-B14F-4D97-AF65-F5344CB8AC3E}">
        <p14:creationId xmlns:p14="http://schemas.microsoft.com/office/powerpoint/2010/main" val="115069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indent="-228600">
              <a:buAutoNum type="arabicPeriod"/>
            </a:pPr>
            <a:r>
              <a:rPr lang="en-US" dirty="0" smtClean="0"/>
              <a:t>Show</a:t>
            </a:r>
            <a:r>
              <a:rPr lang="en-US" baseline="0" dirty="0" smtClean="0"/>
              <a:t> simple Node application and run</a:t>
            </a:r>
          </a:p>
          <a:p>
            <a:pPr marL="228600" indent="-228600">
              <a:buAutoNum type="arabicPeriod"/>
            </a:pPr>
            <a:r>
              <a:rPr lang="en-US" dirty="0" smtClean="0"/>
              <a:t>Use </a:t>
            </a:r>
            <a:r>
              <a:rPr lang="en-US" dirty="0" err="1" smtClean="0"/>
              <a:t>VSCode</a:t>
            </a:r>
            <a:r>
              <a:rPr lang="en-US" dirty="0" smtClean="0"/>
              <a:t> to setup Docker files</a:t>
            </a:r>
          </a:p>
          <a:p>
            <a:pPr marL="228600" indent="-228600">
              <a:buAutoNum type="arabicPeriod"/>
            </a:pPr>
            <a:r>
              <a:rPr lang="en-US" dirty="0" smtClean="0"/>
              <a:t>Setup the launch</a:t>
            </a:r>
            <a:r>
              <a:rPr lang="en-US" baseline="0" dirty="0" smtClean="0"/>
              <a:t> profile</a:t>
            </a:r>
            <a:endParaRPr lang="en-US" dirty="0" smtClean="0"/>
          </a:p>
          <a:p>
            <a:pPr marL="228600" indent="-228600">
              <a:buAutoNum type="arabicPeriod"/>
            </a:pPr>
            <a:r>
              <a:rPr lang="en-US" dirty="0" smtClean="0"/>
              <a:t>Debug the container</a:t>
            </a:r>
          </a:p>
          <a:p>
            <a:pPr marL="228600" indent="-228600">
              <a:buAutoNum type="arabicPeriod"/>
            </a:pPr>
            <a:r>
              <a:rPr lang="en-US" dirty="0" smtClean="0"/>
              <a:t>Talk about difference between </a:t>
            </a:r>
            <a:r>
              <a:rPr lang="en-US" dirty="0" err="1" smtClean="0"/>
              <a:t>dockerfile</a:t>
            </a:r>
            <a:r>
              <a:rPr lang="en-US" dirty="0" smtClean="0"/>
              <a:t> and </a:t>
            </a:r>
            <a:r>
              <a:rPr lang="en-US" dirty="0" err="1" smtClean="0"/>
              <a:t>docker</a:t>
            </a:r>
            <a:r>
              <a:rPr lang="en-US" dirty="0" smtClean="0"/>
              <a:t>-compose </a:t>
            </a:r>
          </a:p>
          <a:p>
            <a:pPr marL="685800" lvl="1" indent="-228600">
              <a:buAutoNum type="arabicPeriod"/>
            </a:pPr>
            <a:r>
              <a:rPr lang="en-US" dirty="0" err="1" smtClean="0"/>
              <a:t>dockerfile</a:t>
            </a:r>
            <a:r>
              <a:rPr lang="en-US" dirty="0" smtClean="0"/>
              <a:t> contains commands a user could call to assemble an image</a:t>
            </a:r>
          </a:p>
          <a:p>
            <a:pPr marL="685800" lvl="1" indent="-228600">
              <a:buAutoNum type="arabicPeriod"/>
            </a:pPr>
            <a:r>
              <a:rPr lang="en-US" dirty="0" smtClean="0"/>
              <a:t>Docker-compose – defines</a:t>
            </a:r>
            <a:r>
              <a:rPr lang="en-US" baseline="0" dirty="0" smtClean="0"/>
              <a:t> your service in it’s running state. Can be used to define multiple services/containers that make up your app</a:t>
            </a:r>
          </a:p>
          <a:p>
            <a:pPr marL="228600" lvl="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8</a:t>
            </a:fld>
            <a:endParaRPr lang="en-US"/>
          </a:p>
        </p:txBody>
      </p:sp>
    </p:spTree>
    <p:extLst>
      <p:ext uri="{BB962C8B-B14F-4D97-AF65-F5344CB8AC3E}">
        <p14:creationId xmlns:p14="http://schemas.microsoft.com/office/powerpoint/2010/main" val="3679429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What about more complicated applications</a:t>
            </a:r>
            <a:r>
              <a:rPr lang="en-US" baseline="0" dirty="0" smtClean="0"/>
              <a:t> that have multiple applications that need to communicate with each other?</a:t>
            </a:r>
          </a:p>
          <a:p>
            <a:r>
              <a:rPr lang="en-US" baseline="0" dirty="0" smtClean="0"/>
              <a:t>What about service discovery when you run multiple instances of a container? Or load balancing?</a:t>
            </a:r>
          </a:p>
          <a:p>
            <a:r>
              <a:rPr lang="en-US" baseline="0" dirty="0" smtClean="0"/>
              <a:t>What about monitoring the containers?</a:t>
            </a:r>
          </a:p>
          <a:p>
            <a:r>
              <a:rPr lang="en-US" baseline="0" dirty="0" smtClean="0"/>
              <a:t>What about handling secrets for the containers, such as database connection strings?</a:t>
            </a:r>
          </a:p>
          <a:p>
            <a:r>
              <a:rPr lang="en-US" baseline="0" dirty="0" smtClean="0"/>
              <a:t>What if you need to start or stop containers based off events or schedules?</a:t>
            </a:r>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9</a:t>
            </a:fld>
            <a:endParaRPr lang="en-US"/>
          </a:p>
        </p:txBody>
      </p:sp>
    </p:spTree>
    <p:extLst>
      <p:ext uri="{BB962C8B-B14F-4D97-AF65-F5344CB8AC3E}">
        <p14:creationId xmlns:p14="http://schemas.microsoft.com/office/powerpoint/2010/main" val="14420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5/16/2018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Containers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Levi Hinze</a:t>
            </a:r>
            <a:endParaRPr lang="en-US" dirty="0">
              <a:solidFill>
                <a:schemeClr val="tx1"/>
              </a:solidFill>
            </a:endParaRPr>
          </a:p>
        </p:txBody>
      </p:sp>
    </p:spTree>
    <p:extLst>
      <p:ext uri="{BB962C8B-B14F-4D97-AF65-F5344CB8AC3E}">
        <p14:creationId xmlns:p14="http://schemas.microsoft.com/office/powerpoint/2010/main" val="1801372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449186"/>
          </a:xfrm>
        </p:spPr>
        <p:txBody>
          <a:bodyPr/>
          <a:lstStyle/>
          <a:p>
            <a:r>
              <a:rPr lang="en-US" dirty="0" smtClean="0">
                <a:solidFill>
                  <a:schemeClr val="tx1"/>
                </a:solidFill>
              </a:rPr>
              <a:t>Container orchestrators</a:t>
            </a:r>
          </a:p>
          <a:p>
            <a:pPr lvl="1"/>
            <a:r>
              <a:rPr lang="en-US" dirty="0" err="1" smtClean="0">
                <a:solidFill>
                  <a:schemeClr val="tx1"/>
                </a:solidFill>
              </a:rPr>
              <a:t>kubernetes</a:t>
            </a:r>
            <a:endParaRPr lang="en-US" dirty="0" smtClean="0">
              <a:solidFill>
                <a:schemeClr val="tx1"/>
              </a:solidFill>
            </a:endParaRPr>
          </a:p>
          <a:p>
            <a:pPr lvl="1"/>
            <a:r>
              <a:rPr lang="en-US" dirty="0" smtClean="0">
                <a:solidFill>
                  <a:schemeClr val="tx1"/>
                </a:solidFill>
              </a:rPr>
              <a:t>Docker swarm</a:t>
            </a:r>
          </a:p>
          <a:p>
            <a:r>
              <a:rPr lang="en-US" dirty="0" smtClean="0">
                <a:solidFill>
                  <a:schemeClr val="tx1"/>
                </a:solidFill>
              </a:rPr>
              <a:t>Cloud solutions</a:t>
            </a:r>
          </a:p>
          <a:p>
            <a:pPr lvl="1"/>
            <a:r>
              <a:rPr lang="en-US" dirty="0">
                <a:solidFill>
                  <a:schemeClr val="tx1"/>
                </a:solidFill>
              </a:rPr>
              <a:t>Amazon Elastic Container Service (ECS</a:t>
            </a:r>
            <a:r>
              <a:rPr lang="en-US" dirty="0" smtClean="0">
                <a:solidFill>
                  <a:schemeClr val="tx1"/>
                </a:solidFill>
              </a:rPr>
              <a:t>)</a:t>
            </a:r>
          </a:p>
          <a:p>
            <a:pPr lvl="1"/>
            <a:r>
              <a:rPr lang="en-US" dirty="0" smtClean="0">
                <a:solidFill>
                  <a:schemeClr val="tx1"/>
                </a:solidFill>
              </a:rPr>
              <a:t>Azure Kubernetes Service (AKS) – Preview</a:t>
            </a:r>
          </a:p>
          <a:p>
            <a:pPr lvl="1"/>
            <a:r>
              <a:rPr lang="en-US" dirty="0" smtClean="0">
                <a:solidFill>
                  <a:schemeClr val="tx1"/>
                </a:solidFill>
              </a:rPr>
              <a:t>Amazon Elastic Container Service for Kubernetes (EKS) - Preview</a:t>
            </a:r>
          </a:p>
        </p:txBody>
      </p:sp>
    </p:spTree>
    <p:extLst>
      <p:ext uri="{BB962C8B-B14F-4D97-AF65-F5344CB8AC3E}">
        <p14:creationId xmlns:p14="http://schemas.microsoft.com/office/powerpoint/2010/main" val="2767144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a:p>
        </p:txBody>
      </p:sp>
    </p:spTree>
    <p:extLst>
      <p:ext uri="{BB962C8B-B14F-4D97-AF65-F5344CB8AC3E}">
        <p14:creationId xmlns:p14="http://schemas.microsoft.com/office/powerpoint/2010/main" val="418100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container?</a:t>
            </a:r>
            <a:endParaRPr lang="en-US" dirty="0"/>
          </a:p>
        </p:txBody>
      </p:sp>
      <p:sp>
        <p:nvSpPr>
          <p:cNvPr id="3" name="Footer Placeholder 2"/>
          <p:cNvSpPr>
            <a:spLocks noGrp="1"/>
          </p:cNvSpPr>
          <p:nvPr>
            <p:ph type="ftr" sz="quarter" idx="11"/>
          </p:nvPr>
        </p:nvSpPr>
        <p:spPr/>
        <p:txBody>
          <a:bodyPr/>
          <a:lstStyle/>
          <a:p>
            <a:r>
              <a:rPr lang="en-US" dirty="0">
                <a:solidFill>
                  <a:schemeClr val="tx1"/>
                </a:solidFill>
              </a:rPr>
              <a:t>https://www.docker.com/what-container</a:t>
            </a:r>
          </a:p>
        </p:txBody>
      </p:sp>
    </p:spTree>
    <p:extLst>
      <p:ext uri="{BB962C8B-B14F-4D97-AF65-F5344CB8AC3E}">
        <p14:creationId xmlns:p14="http://schemas.microsoft.com/office/powerpoint/2010/main" val="910386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solidFill>
                  <a:schemeClr val="tx1"/>
                </a:solidFill>
              </a:rPr>
              <a:t>Functionality from Unix/Unix-like operating systems to segregate processes</a:t>
            </a:r>
          </a:p>
          <a:p>
            <a:r>
              <a:rPr lang="en-US" dirty="0" smtClean="0">
                <a:solidFill>
                  <a:schemeClr val="tx1"/>
                </a:solidFill>
              </a:rPr>
              <a:t>Gradually started to gain traction as vendors started to add more features</a:t>
            </a:r>
          </a:p>
          <a:p>
            <a:r>
              <a:rPr lang="en-US" dirty="0" smtClean="0">
                <a:solidFill>
                  <a:schemeClr val="tx1"/>
                </a:solidFill>
              </a:rPr>
              <a:t>Docker started in 2013</a:t>
            </a:r>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solidFill>
                  <a:schemeClr val="tx1"/>
                </a:solidFill>
              </a:rPr>
              <a:t>https://blog.aquasec.com/a-brief-history-of-containers-from-1970s-chroot-to-docker-2016</a:t>
            </a:r>
            <a:endParaRPr lang="en-US" dirty="0">
              <a:solidFill>
                <a:schemeClr val="tx1"/>
              </a:solidFill>
            </a:endParaRPr>
          </a:p>
        </p:txBody>
      </p:sp>
    </p:spTree>
    <p:extLst>
      <p:ext uri="{BB962C8B-B14F-4D97-AF65-F5344CB8AC3E}">
        <p14:creationId xmlns:p14="http://schemas.microsoft.com/office/powerpoint/2010/main" val="2706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 container?</a:t>
            </a:r>
            <a:endParaRPr lang="en-US" dirty="0"/>
          </a:p>
        </p:txBody>
      </p:sp>
    </p:spTree>
    <p:extLst>
      <p:ext uri="{BB962C8B-B14F-4D97-AF65-F5344CB8AC3E}">
        <p14:creationId xmlns:p14="http://schemas.microsoft.com/office/powerpoint/2010/main" val="755313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997299"/>
            <a:ext cx="8649358" cy="4685602"/>
          </a:xfrm>
          <a:solidFill>
            <a:schemeClr val="tx1"/>
          </a:solidFill>
        </p:spPr>
      </p:pic>
      <p:sp>
        <p:nvSpPr>
          <p:cNvPr id="7" name="Footer Placeholder 6"/>
          <p:cNvSpPr>
            <a:spLocks noGrp="1"/>
          </p:cNvSpPr>
          <p:nvPr>
            <p:ph type="ftr" sz="quarter" idx="11"/>
          </p:nvPr>
        </p:nvSpPr>
        <p:spPr/>
        <p:txBody>
          <a:bodyPr/>
          <a:lstStyle/>
          <a:p>
            <a:r>
              <a:rPr lang="en-US" dirty="0" smtClean="0">
                <a:solidFill>
                  <a:schemeClr val="tx1"/>
                </a:solidFill>
              </a:rPr>
              <a:t>https://kubernetes.io/docs/concepts/overview/what-is-kubernetes/#why-containers</a:t>
            </a:r>
            <a:endParaRPr lang="en-US" dirty="0">
              <a:solidFill>
                <a:schemeClr val="tx1"/>
              </a:solidFill>
            </a:endParaRPr>
          </a:p>
        </p:txBody>
      </p:sp>
    </p:spTree>
    <p:extLst>
      <p:ext uri="{BB962C8B-B14F-4D97-AF65-F5344CB8AC3E}">
        <p14:creationId xmlns:p14="http://schemas.microsoft.com/office/powerpoint/2010/main" val="1474199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to use a container?</a:t>
            </a:r>
            <a:endParaRPr lang="en-US" dirty="0"/>
          </a:p>
        </p:txBody>
      </p:sp>
    </p:spTree>
    <p:extLst>
      <p:ext uri="{BB962C8B-B14F-4D97-AF65-F5344CB8AC3E}">
        <p14:creationId xmlns:p14="http://schemas.microsoft.com/office/powerpoint/2010/main" val="1776906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470451"/>
          </a:xfrm>
        </p:spPr>
        <p:txBody>
          <a:bodyPr/>
          <a:lstStyle/>
          <a:p>
            <a:r>
              <a:rPr lang="en-US" dirty="0" smtClean="0">
                <a:solidFill>
                  <a:schemeClr val="tx1"/>
                </a:solidFill>
              </a:rPr>
              <a:t>Security</a:t>
            </a:r>
          </a:p>
          <a:p>
            <a:r>
              <a:rPr lang="en-US" dirty="0" smtClean="0">
                <a:solidFill>
                  <a:schemeClr val="tx1"/>
                </a:solidFill>
              </a:rPr>
              <a:t>Linux or Windows, but not both</a:t>
            </a:r>
          </a:p>
          <a:p>
            <a:r>
              <a:rPr lang="en-US" dirty="0" smtClean="0">
                <a:solidFill>
                  <a:schemeClr val="tx1"/>
                </a:solidFill>
              </a:rPr>
              <a:t>Database</a:t>
            </a:r>
            <a:endParaRPr lang="en-US" dirty="0">
              <a:solidFill>
                <a:schemeClr val="tx1"/>
              </a:solidFill>
            </a:endParaRPr>
          </a:p>
        </p:txBody>
      </p:sp>
    </p:spTree>
    <p:extLst>
      <p:ext uri="{BB962C8B-B14F-4D97-AF65-F5344CB8AC3E}">
        <p14:creationId xmlns:p14="http://schemas.microsoft.com/office/powerpoint/2010/main" val="2365128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794619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complicated scenarios</a:t>
            </a:r>
            <a:endParaRPr lang="en-US" dirty="0"/>
          </a:p>
        </p:txBody>
      </p:sp>
    </p:spTree>
    <p:extLst>
      <p:ext uri="{BB962C8B-B14F-4D97-AF65-F5344CB8AC3E}">
        <p14:creationId xmlns:p14="http://schemas.microsoft.com/office/powerpoint/2010/main" val="1031704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498</TotalTime>
  <Words>734</Words>
  <Application>Microsoft Office PowerPoint</Application>
  <PresentationFormat>Widescreen</PresentationFormat>
  <Paragraphs>74</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3</vt:lpstr>
      <vt:lpstr>Slice</vt:lpstr>
      <vt:lpstr>Introduction to Containers</vt:lpstr>
      <vt:lpstr>What is a container?</vt:lpstr>
      <vt:lpstr>History</vt:lpstr>
      <vt:lpstr>Why use a container?</vt:lpstr>
      <vt:lpstr>PowerPoint Presentation</vt:lpstr>
      <vt:lpstr>Why not to use a container?</vt:lpstr>
      <vt:lpstr>PowerPoint Presentation</vt:lpstr>
      <vt:lpstr>demo</vt:lpstr>
      <vt:lpstr>More complicated scenarios</vt:lpstr>
      <vt:lpstr>PowerPoint Presentation</vt:lpstr>
      <vt:lpstr>Questions?</vt:lpstr>
    </vt:vector>
  </TitlesOfParts>
  <Company>Praeses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Containers</dc:title>
  <dc:creator>Levi Hinze</dc:creator>
  <cp:lastModifiedBy>Levi Hinze</cp:lastModifiedBy>
  <cp:revision>17</cp:revision>
  <dcterms:created xsi:type="dcterms:W3CDTF">2018-05-16T03:20:31Z</dcterms:created>
  <dcterms:modified xsi:type="dcterms:W3CDTF">2018-05-16T21:55:30Z</dcterms:modified>
</cp:coreProperties>
</file>