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354" r:id="rId2"/>
    <p:sldId id="395" r:id="rId3"/>
    <p:sldId id="398" r:id="rId4"/>
    <p:sldId id="411" r:id="rId5"/>
    <p:sldId id="421" r:id="rId6"/>
    <p:sldId id="423" r:id="rId7"/>
    <p:sldId id="418" r:id="rId8"/>
    <p:sldId id="424" r:id="rId9"/>
    <p:sldId id="410" r:id="rId10"/>
    <p:sldId id="419" r:id="rId11"/>
    <p:sldId id="420" r:id="rId12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31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4" algn="l" defTabSz="91431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10" algn="l" defTabSz="91431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64" algn="l" defTabSz="91431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9" algn="l" defTabSz="91431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72" algn="l" defTabSz="91431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1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1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35" algn="l" defTabSz="91431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2D2"/>
    <a:srgbClr val="FF9191"/>
    <a:srgbClr val="F5F5F5"/>
    <a:srgbClr val="83CCDD"/>
    <a:srgbClr val="37ABC8"/>
    <a:srgbClr val="CC706E"/>
    <a:srgbClr val="D41704"/>
    <a:srgbClr val="C7E7EF"/>
    <a:srgbClr val="2168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4963" autoAdjust="0"/>
  </p:normalViewPr>
  <p:slideViewPr>
    <p:cSldViewPr showGuides="1">
      <p:cViewPr varScale="1">
        <p:scale>
          <a:sx n="101" d="100"/>
          <a:sy n="101" d="100"/>
        </p:scale>
        <p:origin x="-96" y="-378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D6C30-AFD1-4FB5-A59B-432E6B7A2915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520D11-AD21-49BB-8F66-380A89FEE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725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4" algn="l" defTabSz="91431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10" algn="l" defTabSz="91431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64" algn="l" defTabSz="91431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19" algn="l" defTabSz="91431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72" algn="l" defTabSz="91431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1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1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35" algn="l" defTabSz="91431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20D11-AD21-49BB-8F66-380A89FEE28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301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기상청 꺼를 그대로 따랏다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CDECC-781C-4C2D-AA15-9E47B83E8DA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623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CDECC-781C-4C2D-AA15-9E47B83E8DA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623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CDECC-781C-4C2D-AA15-9E47B83E8DA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347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CDECC-781C-4C2D-AA15-9E47B83E8DA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198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Xml, json </a:t>
            </a:r>
            <a:r>
              <a:rPr lang="ko-KR" altLang="en-US" dirty="0" smtClean="0"/>
              <a:t>형식으로 제공해주는 데이터를 서버에서 파싱하여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저장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CDECC-781C-4C2D-AA15-9E47B83E8DA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67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Xml, json </a:t>
            </a:r>
            <a:r>
              <a:rPr lang="ko-KR" altLang="en-US" dirty="0" smtClean="0"/>
              <a:t>형식으로 제공해주는 데이터를 서버에서 파싱하여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저장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CDECC-781C-4C2D-AA15-9E47B83E8DA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67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CDECC-781C-4C2D-AA15-9E47B83E8DA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623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CDECC-781C-4C2D-AA15-9E47B83E8DA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623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각각 </a:t>
            </a:r>
            <a:r>
              <a:rPr lang="en-US" altLang="ko-KR" dirty="0" smtClean="0"/>
              <a:t>attribute</a:t>
            </a:r>
            <a:r>
              <a:rPr lang="ko-KR" altLang="en-US" dirty="0" smtClean="0"/>
              <a:t>는 뭐뭐다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외래키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기본키는 뭐뭐다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CDECC-781C-4C2D-AA15-9E47B83E8DA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623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각각 </a:t>
            </a:r>
            <a:r>
              <a:rPr lang="en-US" altLang="ko-KR" dirty="0" smtClean="0"/>
              <a:t>attribute</a:t>
            </a:r>
            <a:r>
              <a:rPr lang="ko-KR" altLang="en-US" dirty="0" smtClean="0"/>
              <a:t>는 뭐뭐다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외래키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기본키는 뭐뭐다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CDECC-781C-4C2D-AA15-9E47B83E8DA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623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0FD-D92C-4CE1-BAF3-A30EB648EB89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E249-DC9A-41ED-A9CF-1B70457DD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391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0FD-D92C-4CE1-BAF3-A30EB648EB89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E249-DC9A-41ED-A9CF-1B70457DD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716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0FD-D92C-4CE1-BAF3-A30EB648EB89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E249-DC9A-41ED-A9CF-1B70457DD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260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0FD-D92C-4CE1-BAF3-A30EB648EB89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E249-DC9A-41ED-A9CF-1B70457DD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152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0FD-D92C-4CE1-BAF3-A30EB648EB89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E249-DC9A-41ED-A9CF-1B70457DD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85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0FD-D92C-4CE1-BAF3-A30EB648EB89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E249-DC9A-41ED-A9CF-1B70457DD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383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10" indent="0">
              <a:buNone/>
              <a:defRPr sz="1800" b="1"/>
            </a:lvl3pPr>
            <a:lvl4pPr marL="1371464" indent="0">
              <a:buNone/>
              <a:defRPr sz="1600" b="1"/>
            </a:lvl4pPr>
            <a:lvl5pPr marL="1828619" indent="0">
              <a:buNone/>
              <a:defRPr sz="1600" b="1"/>
            </a:lvl5pPr>
            <a:lvl6pPr marL="2285772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10" indent="0">
              <a:buNone/>
              <a:defRPr sz="1800" b="1"/>
            </a:lvl3pPr>
            <a:lvl4pPr marL="1371464" indent="0">
              <a:buNone/>
              <a:defRPr sz="1600" b="1"/>
            </a:lvl4pPr>
            <a:lvl5pPr marL="1828619" indent="0">
              <a:buNone/>
              <a:defRPr sz="1600" b="1"/>
            </a:lvl5pPr>
            <a:lvl6pPr marL="2285772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0FD-D92C-4CE1-BAF3-A30EB648EB89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E249-DC9A-41ED-A9CF-1B70457DD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74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0FD-D92C-4CE1-BAF3-A30EB648EB89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E249-DC9A-41ED-A9CF-1B70457DD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658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0FD-D92C-4CE1-BAF3-A30EB648EB89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E249-DC9A-41ED-A9CF-1B70457DD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518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1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9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1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54" indent="0">
              <a:buNone/>
              <a:defRPr sz="1200"/>
            </a:lvl2pPr>
            <a:lvl3pPr marL="914310" indent="0">
              <a:buNone/>
              <a:defRPr sz="1000"/>
            </a:lvl3pPr>
            <a:lvl4pPr marL="1371464" indent="0">
              <a:buNone/>
              <a:defRPr sz="900"/>
            </a:lvl4pPr>
            <a:lvl5pPr marL="1828619" indent="0">
              <a:buNone/>
              <a:defRPr sz="900"/>
            </a:lvl5pPr>
            <a:lvl6pPr marL="2285772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5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0FD-D92C-4CE1-BAF3-A30EB648EB89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E249-DC9A-41ED-A9CF-1B70457DD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2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54" indent="0">
              <a:buNone/>
              <a:defRPr sz="2800"/>
            </a:lvl2pPr>
            <a:lvl3pPr marL="914310" indent="0">
              <a:buNone/>
              <a:defRPr sz="2400"/>
            </a:lvl3pPr>
            <a:lvl4pPr marL="1371464" indent="0">
              <a:buNone/>
              <a:defRPr sz="2000"/>
            </a:lvl4pPr>
            <a:lvl5pPr marL="1828619" indent="0">
              <a:buNone/>
              <a:defRPr sz="2000"/>
            </a:lvl5pPr>
            <a:lvl6pPr marL="2285772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5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1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54" indent="0">
              <a:buNone/>
              <a:defRPr sz="1200"/>
            </a:lvl2pPr>
            <a:lvl3pPr marL="914310" indent="0">
              <a:buNone/>
              <a:defRPr sz="1000"/>
            </a:lvl3pPr>
            <a:lvl4pPr marL="1371464" indent="0">
              <a:buNone/>
              <a:defRPr sz="900"/>
            </a:lvl4pPr>
            <a:lvl5pPr marL="1828619" indent="0">
              <a:buNone/>
              <a:defRPr sz="900"/>
            </a:lvl5pPr>
            <a:lvl6pPr marL="2285772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5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0FD-D92C-4CE1-BAF3-A30EB648EB89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E249-DC9A-41ED-A9CF-1B70457DD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768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32" tIns="45716" rIns="91432" bIns="45716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32" tIns="45716" rIns="91432" bIns="45716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BA0FD-D92C-4CE1-BAF3-A30EB648EB89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1E249-DC9A-41ED-A9CF-1B70457DD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29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1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6" indent="-342866" algn="l" defTabSz="91431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77" indent="-285722" algn="l" defTabSz="91431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7" indent="-228576" algn="l" defTabSz="91431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6" algn="l" defTabSz="91431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5" indent="-228576" algn="l" defTabSz="91431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8" indent="-228576" algn="l" defTabSz="91431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4" indent="-228576" algn="l" defTabSz="91431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6" algn="l" defTabSz="91431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2" indent="-228576" algn="l" defTabSz="91431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1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1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0" algn="l" defTabSz="91431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1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9" algn="l" defTabSz="91431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2" algn="l" defTabSz="91431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1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1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1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1476672" y="3150023"/>
            <a:ext cx="5205546" cy="3347020"/>
            <a:chOff x="-1620688" y="4344415"/>
            <a:chExt cx="5548572" cy="4462693"/>
          </a:xfrm>
        </p:grpSpPr>
        <p:sp>
          <p:nvSpPr>
            <p:cNvPr id="4" name="도넛 3"/>
            <p:cNvSpPr/>
            <p:nvPr/>
          </p:nvSpPr>
          <p:spPr>
            <a:xfrm>
              <a:off x="-1620688" y="4344415"/>
              <a:ext cx="4032448" cy="3744416"/>
            </a:xfrm>
            <a:prstGeom prst="donut">
              <a:avLst>
                <a:gd name="adj" fmla="val 14913"/>
              </a:avLst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도넛 6"/>
            <p:cNvSpPr/>
            <p:nvPr/>
          </p:nvSpPr>
          <p:spPr>
            <a:xfrm>
              <a:off x="-1184684" y="5710764"/>
              <a:ext cx="5112568" cy="3096344"/>
            </a:xfrm>
            <a:prstGeom prst="donut">
              <a:avLst>
                <a:gd name="adj" fmla="val 7418"/>
              </a:avLst>
            </a:prstGeom>
            <a:solidFill>
              <a:srgbClr val="FF0000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3000" b="1" dirty="0" smtClean="0"/>
              <a:t>데이터 베이스 프로젝트</a:t>
            </a:r>
            <a:endParaRPr lang="ko-KR" altLang="en-US" sz="30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71700" y="3150023"/>
            <a:ext cx="4800600" cy="1149919"/>
          </a:xfrm>
        </p:spPr>
        <p:txBody>
          <a:bodyPr>
            <a:normAutofit/>
          </a:bodyPr>
          <a:lstStyle/>
          <a:p>
            <a:endParaRPr lang="en-US" altLang="ko-KR" sz="1400" b="1" dirty="0" smtClean="0"/>
          </a:p>
          <a:p>
            <a:r>
              <a:rPr lang="ko-KR" altLang="en-US" sz="1400" b="1" dirty="0" smtClean="0"/>
              <a:t>임호준</a:t>
            </a:r>
            <a:endParaRPr lang="en-US" altLang="ko-KR" sz="1400" b="1" dirty="0"/>
          </a:p>
        </p:txBody>
      </p:sp>
      <p:sp>
        <p:nvSpPr>
          <p:cNvPr id="5" name="순서도: 처리 4"/>
          <p:cNvSpPr/>
          <p:nvPr/>
        </p:nvSpPr>
        <p:spPr>
          <a:xfrm>
            <a:off x="2306480" y="1775638"/>
            <a:ext cx="216024" cy="216024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ko-KR" altLang="en-US" sz="1400"/>
          </a:p>
        </p:txBody>
      </p:sp>
      <p:sp>
        <p:nvSpPr>
          <p:cNvPr id="6" name="순서도: 처리 5"/>
          <p:cNvSpPr/>
          <p:nvPr/>
        </p:nvSpPr>
        <p:spPr>
          <a:xfrm>
            <a:off x="4139952" y="3495183"/>
            <a:ext cx="108012" cy="108012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1753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676646" y="1651911"/>
            <a:ext cx="4104456" cy="2609001"/>
            <a:chOff x="1088671" y="1574763"/>
            <a:chExt cx="4104456" cy="2609001"/>
          </a:xfrm>
        </p:grpSpPr>
        <p:grpSp>
          <p:nvGrpSpPr>
            <p:cNvPr id="4" name="그룹 3"/>
            <p:cNvGrpSpPr/>
            <p:nvPr/>
          </p:nvGrpSpPr>
          <p:grpSpPr>
            <a:xfrm>
              <a:off x="1187624" y="1574859"/>
              <a:ext cx="4005503" cy="2608905"/>
              <a:chOff x="1187624" y="1574859"/>
              <a:chExt cx="4005503" cy="2608905"/>
            </a:xfrm>
          </p:grpSpPr>
          <p:pic>
            <p:nvPicPr>
              <p:cNvPr id="5122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91228" y="1901187"/>
                <a:ext cx="1900091" cy="2282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1187624" y="1574859"/>
                <a:ext cx="40055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날씨 설명 및 아이콘 기준</a:t>
                </a:r>
                <a:endParaRPr lang="ko-KR" altLang="en-US" sz="1400" dirty="0"/>
              </a:p>
            </p:txBody>
          </p:sp>
        </p:grpSp>
        <p:sp>
          <p:nvSpPr>
            <p:cNvPr id="33" name="순서도: 처리 32"/>
            <p:cNvSpPr/>
            <p:nvPr/>
          </p:nvSpPr>
          <p:spPr>
            <a:xfrm>
              <a:off x="1088671" y="1574763"/>
              <a:ext cx="102557" cy="104772"/>
            </a:xfrm>
            <a:prstGeom prst="flowChartProces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2" tIns="45716" rIns="91432" bIns="45716"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-1476672" y="3150023"/>
            <a:ext cx="5205546" cy="3347020"/>
            <a:chOff x="-1620688" y="4344415"/>
            <a:chExt cx="5548572" cy="4462693"/>
          </a:xfrm>
        </p:grpSpPr>
        <p:sp>
          <p:nvSpPr>
            <p:cNvPr id="13" name="도넛 3"/>
            <p:cNvSpPr/>
            <p:nvPr/>
          </p:nvSpPr>
          <p:spPr>
            <a:xfrm>
              <a:off x="-1620688" y="4344415"/>
              <a:ext cx="4032448" cy="3744416"/>
            </a:xfrm>
            <a:prstGeom prst="donut">
              <a:avLst>
                <a:gd name="adj" fmla="val 14913"/>
              </a:avLst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도넛 6"/>
            <p:cNvSpPr/>
            <p:nvPr/>
          </p:nvSpPr>
          <p:spPr>
            <a:xfrm>
              <a:off x="-1184684" y="5710764"/>
              <a:ext cx="5112568" cy="3096344"/>
            </a:xfrm>
            <a:prstGeom prst="donut">
              <a:avLst>
                <a:gd name="adj" fmla="val 7418"/>
              </a:avLst>
            </a:prstGeom>
            <a:solidFill>
              <a:srgbClr val="FF0000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059832" y="535553"/>
            <a:ext cx="4498064" cy="614871"/>
            <a:chOff x="2401474" y="535553"/>
            <a:chExt cx="4498064" cy="614871"/>
          </a:xfrm>
        </p:grpSpPr>
        <p:sp>
          <p:nvSpPr>
            <p:cNvPr id="15" name="순서도: 처리 14"/>
            <p:cNvSpPr/>
            <p:nvPr/>
          </p:nvSpPr>
          <p:spPr>
            <a:xfrm>
              <a:off x="2401474" y="757865"/>
              <a:ext cx="108012" cy="108012"/>
            </a:xfrm>
            <a:prstGeom prst="flowChartProces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2" tIns="45716" rIns="91432" bIns="45716"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6" name="순서도: 처리 15"/>
            <p:cNvSpPr/>
            <p:nvPr/>
          </p:nvSpPr>
          <p:spPr>
            <a:xfrm>
              <a:off x="2507049" y="535553"/>
              <a:ext cx="216024" cy="216024"/>
            </a:xfrm>
            <a:prstGeom prst="flowChartProces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2" tIns="45716" rIns="91432" bIns="45716"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23074" y="565649"/>
              <a:ext cx="41764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 smtClean="0"/>
                <a:t>DB </a:t>
              </a:r>
              <a:r>
                <a:rPr lang="ko-KR" altLang="en-US" sz="3200" b="1" dirty="0" smtClean="0"/>
                <a:t>테이블 구조</a:t>
              </a:r>
              <a:endParaRPr lang="en-US" altLang="ko-KR" sz="3200" b="1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860032" y="1594988"/>
            <a:ext cx="4581567" cy="2543359"/>
            <a:chOff x="3995936" y="1473260"/>
            <a:chExt cx="4581567" cy="2543359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936" y="1781037"/>
              <a:ext cx="3610000" cy="2235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" name="그룹 5"/>
            <p:cNvGrpSpPr/>
            <p:nvPr/>
          </p:nvGrpSpPr>
          <p:grpSpPr>
            <a:xfrm>
              <a:off x="4520721" y="1473260"/>
              <a:ext cx="4056782" cy="307777"/>
              <a:chOff x="4520721" y="1473260"/>
              <a:chExt cx="4056782" cy="307777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4572000" y="1473260"/>
                <a:ext cx="40055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기상특보</a:t>
                </a:r>
                <a:r>
                  <a:rPr lang="en-US" altLang="ko-KR" sz="1400" dirty="0" smtClean="0"/>
                  <a:t>(Alert TABLE)</a:t>
                </a:r>
                <a:r>
                  <a:rPr lang="ko-KR" altLang="en-US" sz="1400" dirty="0" smtClean="0"/>
                  <a:t>기준</a:t>
                </a:r>
                <a:endParaRPr lang="ko-KR" altLang="en-US" sz="1400" dirty="0"/>
              </a:p>
            </p:txBody>
          </p:sp>
          <p:sp>
            <p:nvSpPr>
              <p:cNvPr id="39" name="순서도: 처리 38"/>
              <p:cNvSpPr/>
              <p:nvPr/>
            </p:nvSpPr>
            <p:spPr>
              <a:xfrm>
                <a:off x="4520721" y="1477797"/>
                <a:ext cx="102557" cy="104772"/>
              </a:xfrm>
              <a:prstGeom prst="flowChartProcess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2" tIns="45716" rIns="91432" bIns="45716" rtlCol="0" anchor="ctr"/>
              <a:lstStyle/>
              <a:p>
                <a:pPr algn="ctr"/>
                <a:endParaRPr lang="ko-KR" altLang="en-US" sz="1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98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-1476672" y="3150023"/>
            <a:ext cx="5205546" cy="3347020"/>
            <a:chOff x="-1620688" y="4344415"/>
            <a:chExt cx="5548572" cy="4462693"/>
          </a:xfrm>
        </p:grpSpPr>
        <p:sp>
          <p:nvSpPr>
            <p:cNvPr id="13" name="도넛 3"/>
            <p:cNvSpPr/>
            <p:nvPr/>
          </p:nvSpPr>
          <p:spPr>
            <a:xfrm>
              <a:off x="-1620688" y="4344415"/>
              <a:ext cx="4032448" cy="3744416"/>
            </a:xfrm>
            <a:prstGeom prst="donut">
              <a:avLst>
                <a:gd name="adj" fmla="val 14913"/>
              </a:avLst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도넛 6"/>
            <p:cNvSpPr/>
            <p:nvPr/>
          </p:nvSpPr>
          <p:spPr>
            <a:xfrm>
              <a:off x="-1184684" y="5710764"/>
              <a:ext cx="5112568" cy="3096344"/>
            </a:xfrm>
            <a:prstGeom prst="donut">
              <a:avLst>
                <a:gd name="adj" fmla="val 7418"/>
              </a:avLst>
            </a:prstGeom>
            <a:solidFill>
              <a:srgbClr val="FF0000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474679" y="1875294"/>
            <a:ext cx="4498064" cy="614871"/>
            <a:chOff x="2401474" y="535553"/>
            <a:chExt cx="4498064" cy="614871"/>
          </a:xfrm>
        </p:grpSpPr>
        <p:sp>
          <p:nvSpPr>
            <p:cNvPr id="15" name="순서도: 처리 14"/>
            <p:cNvSpPr/>
            <p:nvPr/>
          </p:nvSpPr>
          <p:spPr>
            <a:xfrm>
              <a:off x="2401474" y="757865"/>
              <a:ext cx="108012" cy="108012"/>
            </a:xfrm>
            <a:prstGeom prst="flowChartProces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2" tIns="45716" rIns="91432" bIns="45716"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6" name="순서도: 처리 15"/>
            <p:cNvSpPr/>
            <p:nvPr/>
          </p:nvSpPr>
          <p:spPr>
            <a:xfrm>
              <a:off x="2507049" y="535553"/>
              <a:ext cx="216024" cy="216024"/>
            </a:xfrm>
            <a:prstGeom prst="flowChartProces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2" tIns="45716" rIns="91432" bIns="45716"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23074" y="565649"/>
              <a:ext cx="41764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 smtClean="0"/>
                <a:t>시연 영상</a:t>
              </a:r>
              <a:endParaRPr lang="en-US" altLang="ko-KR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0582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-1476672" y="3150023"/>
            <a:ext cx="5205546" cy="3347020"/>
            <a:chOff x="-1620688" y="4344415"/>
            <a:chExt cx="5548572" cy="4462693"/>
          </a:xfrm>
        </p:grpSpPr>
        <p:sp>
          <p:nvSpPr>
            <p:cNvPr id="13" name="도넛 3"/>
            <p:cNvSpPr/>
            <p:nvPr/>
          </p:nvSpPr>
          <p:spPr>
            <a:xfrm>
              <a:off x="-1620688" y="4344415"/>
              <a:ext cx="4032448" cy="3744416"/>
            </a:xfrm>
            <a:prstGeom prst="donut">
              <a:avLst>
                <a:gd name="adj" fmla="val 14913"/>
              </a:avLst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도넛 6"/>
            <p:cNvSpPr/>
            <p:nvPr/>
          </p:nvSpPr>
          <p:spPr>
            <a:xfrm>
              <a:off x="-1184684" y="5710764"/>
              <a:ext cx="5112568" cy="3096344"/>
            </a:xfrm>
            <a:prstGeom prst="donut">
              <a:avLst>
                <a:gd name="adj" fmla="val 7418"/>
              </a:avLst>
            </a:prstGeom>
            <a:solidFill>
              <a:srgbClr val="FF0000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16" name="순서도: 처리 15"/>
          <p:cNvSpPr/>
          <p:nvPr/>
        </p:nvSpPr>
        <p:spPr>
          <a:xfrm>
            <a:off x="2987822" y="1218797"/>
            <a:ext cx="216024" cy="216024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TextBox 16"/>
          <p:cNvSpPr txBox="1"/>
          <p:nvPr/>
        </p:nvSpPr>
        <p:spPr>
          <a:xfrm>
            <a:off x="3203847" y="1248893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차례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3419871" y="2239003"/>
            <a:ext cx="1980220" cy="1493007"/>
            <a:chOff x="3219488" y="1842269"/>
            <a:chExt cx="1980220" cy="1493007"/>
          </a:xfrm>
        </p:grpSpPr>
        <p:sp>
          <p:nvSpPr>
            <p:cNvPr id="11" name="순서도: 처리 10"/>
            <p:cNvSpPr/>
            <p:nvPr/>
          </p:nvSpPr>
          <p:spPr>
            <a:xfrm>
              <a:off x="3219488" y="1842269"/>
              <a:ext cx="108012" cy="108012"/>
            </a:xfrm>
            <a:prstGeom prst="flowChartProces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2" tIns="45716" rIns="91432" bIns="45716"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27500" y="1950281"/>
              <a:ext cx="187220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sz="1400" dirty="0" smtClean="0"/>
                <a:t>주제 설명</a:t>
              </a:r>
              <a:endParaRPr lang="en-US" altLang="ko-KR" sz="1400" dirty="0" smtClean="0"/>
            </a:p>
            <a:p>
              <a:pPr marL="342900" indent="-342900">
                <a:buAutoNum type="arabicPeriod"/>
              </a:pPr>
              <a:r>
                <a:rPr lang="ko-KR" altLang="en-US" sz="1400" dirty="0" smtClean="0"/>
                <a:t>개발환경</a:t>
              </a:r>
              <a:endParaRPr lang="en-US" altLang="ko-KR" sz="1400" dirty="0" smtClean="0"/>
            </a:p>
            <a:p>
              <a:pPr marL="342900" indent="-342900">
                <a:buFontTx/>
                <a:buAutoNum type="arabicPeriod"/>
              </a:pPr>
              <a:r>
                <a:rPr lang="en-US" altLang="ko-KR" sz="1400" dirty="0"/>
                <a:t>Class </a:t>
              </a:r>
              <a:r>
                <a:rPr lang="en-US" altLang="ko-KR" sz="1400" dirty="0" smtClean="0"/>
                <a:t>Diagram</a:t>
              </a:r>
            </a:p>
            <a:p>
              <a:pPr marL="342900" indent="-342900">
                <a:buFontTx/>
                <a:buAutoNum type="arabicPeriod"/>
              </a:pPr>
              <a:r>
                <a:rPr lang="en-US" altLang="ko-KR" sz="1400" dirty="0" smtClean="0"/>
                <a:t>ER Diagram</a:t>
              </a:r>
              <a:endParaRPr lang="en-US" altLang="ko-KR" sz="1400" dirty="0"/>
            </a:p>
            <a:p>
              <a:pPr marL="342900" indent="-342900">
                <a:buAutoNum type="arabicPeriod"/>
              </a:pPr>
              <a:r>
                <a:rPr lang="en-US" altLang="ko-KR" sz="1400" dirty="0" smtClean="0"/>
                <a:t>Table </a:t>
              </a:r>
              <a:r>
                <a:rPr lang="ko-KR" altLang="en-US" sz="1400" dirty="0" smtClean="0"/>
                <a:t>구조</a:t>
              </a:r>
              <a:endParaRPr lang="en-US" altLang="ko-KR" sz="1400" dirty="0" smtClean="0"/>
            </a:p>
            <a:p>
              <a:pPr marL="342900" indent="-342900">
                <a:buAutoNum type="arabicPeriod"/>
              </a:pPr>
              <a:r>
                <a:rPr lang="ko-KR" altLang="en-US" sz="1400" dirty="0" smtClean="0"/>
                <a:t>시연영상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8283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673170"/>
            <a:ext cx="1447944" cy="2737123"/>
          </a:xfrm>
          <a:prstGeom prst="rect">
            <a:avLst/>
          </a:prstGeom>
          <a:noFill/>
          <a:ln>
            <a:noFill/>
          </a:ln>
          <a:effectLst>
            <a:softEdge rad="762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그룹 11"/>
          <p:cNvGrpSpPr/>
          <p:nvPr/>
        </p:nvGrpSpPr>
        <p:grpSpPr>
          <a:xfrm>
            <a:off x="-1476672" y="3150023"/>
            <a:ext cx="5205546" cy="3347020"/>
            <a:chOff x="-1620688" y="4344415"/>
            <a:chExt cx="5548572" cy="4462693"/>
          </a:xfrm>
        </p:grpSpPr>
        <p:sp>
          <p:nvSpPr>
            <p:cNvPr id="13" name="도넛 3"/>
            <p:cNvSpPr/>
            <p:nvPr/>
          </p:nvSpPr>
          <p:spPr>
            <a:xfrm>
              <a:off x="-1620688" y="4344415"/>
              <a:ext cx="4032448" cy="3744416"/>
            </a:xfrm>
            <a:prstGeom prst="donut">
              <a:avLst>
                <a:gd name="adj" fmla="val 14913"/>
              </a:avLst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도넛 6"/>
            <p:cNvSpPr/>
            <p:nvPr/>
          </p:nvSpPr>
          <p:spPr>
            <a:xfrm>
              <a:off x="-1184684" y="5710764"/>
              <a:ext cx="5112568" cy="3096344"/>
            </a:xfrm>
            <a:prstGeom prst="donut">
              <a:avLst>
                <a:gd name="adj" fmla="val 7418"/>
              </a:avLst>
            </a:prstGeom>
            <a:solidFill>
              <a:srgbClr val="FF0000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923928" y="2173864"/>
            <a:ext cx="4322763" cy="307876"/>
            <a:chOff x="3092784" y="3115188"/>
            <a:chExt cx="4322763" cy="307876"/>
          </a:xfrm>
        </p:grpSpPr>
        <p:sp>
          <p:nvSpPr>
            <p:cNvPr id="19" name="순서도: 처리 18"/>
            <p:cNvSpPr/>
            <p:nvPr/>
          </p:nvSpPr>
          <p:spPr>
            <a:xfrm>
              <a:off x="3092784" y="3115188"/>
              <a:ext cx="108012" cy="108012"/>
            </a:xfrm>
            <a:prstGeom prst="flowChartProces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2" tIns="45716" rIns="91432" bIns="45716"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97000" y="3115287"/>
              <a:ext cx="42185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특정 지역이 아닌 전국의 날씨는</a:t>
              </a:r>
              <a:r>
                <a:rPr lang="en-US" altLang="ko-KR" sz="1400" dirty="0" smtClean="0"/>
                <a:t>?</a:t>
              </a:r>
              <a:endParaRPr lang="ko-KR" altLang="en-US" sz="1400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403648" y="813461"/>
            <a:ext cx="6352756" cy="1107314"/>
            <a:chOff x="2509486" y="813461"/>
            <a:chExt cx="5002120" cy="1107314"/>
          </a:xfrm>
        </p:grpSpPr>
        <p:sp>
          <p:nvSpPr>
            <p:cNvPr id="15" name="순서도: 처리 14"/>
            <p:cNvSpPr/>
            <p:nvPr/>
          </p:nvSpPr>
          <p:spPr>
            <a:xfrm>
              <a:off x="2509486" y="1035773"/>
              <a:ext cx="108012" cy="108012"/>
            </a:xfrm>
            <a:prstGeom prst="flowChartProces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2" tIns="45716" rIns="91432" bIns="45716"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6" name="순서도: 처리 15"/>
            <p:cNvSpPr/>
            <p:nvPr/>
          </p:nvSpPr>
          <p:spPr>
            <a:xfrm>
              <a:off x="2615061" y="813461"/>
              <a:ext cx="216024" cy="216024"/>
            </a:xfrm>
            <a:prstGeom prst="flowChartProces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2" tIns="45716" rIns="91432" bIns="45716"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31086" y="843557"/>
              <a:ext cx="468052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 smtClean="0"/>
                <a:t>지역별 날씨 분석 애플리케이션</a:t>
              </a:r>
              <a:endParaRPr lang="en-US" altLang="ko-KR" sz="3200" b="1" dirty="0"/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3923928" y="2749928"/>
            <a:ext cx="4657238" cy="307876"/>
            <a:chOff x="3092784" y="3115188"/>
            <a:chExt cx="4657238" cy="307876"/>
          </a:xfrm>
        </p:grpSpPr>
        <p:sp>
          <p:nvSpPr>
            <p:cNvPr id="84" name="순서도: 처리 83"/>
            <p:cNvSpPr/>
            <p:nvPr/>
          </p:nvSpPr>
          <p:spPr>
            <a:xfrm>
              <a:off x="3092784" y="3115188"/>
              <a:ext cx="108012" cy="108012"/>
            </a:xfrm>
            <a:prstGeom prst="flowChartProces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2" tIns="45716" rIns="91432" bIns="45716"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197000" y="3115287"/>
              <a:ext cx="45530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지역별 최근 날씨 시각화</a:t>
              </a:r>
              <a:endParaRPr lang="ko-KR" altLang="en-US" sz="14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3923928" y="3257818"/>
            <a:ext cx="4657238" cy="307876"/>
            <a:chOff x="3092784" y="3115188"/>
            <a:chExt cx="4657238" cy="307876"/>
          </a:xfrm>
        </p:grpSpPr>
        <p:sp>
          <p:nvSpPr>
            <p:cNvPr id="23" name="순서도: 처리 22"/>
            <p:cNvSpPr/>
            <p:nvPr/>
          </p:nvSpPr>
          <p:spPr>
            <a:xfrm>
              <a:off x="3092784" y="3115188"/>
              <a:ext cx="108012" cy="108012"/>
            </a:xfrm>
            <a:prstGeom prst="flowChartProces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2" tIns="45716" rIns="91432" bIns="45716"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97000" y="3115287"/>
              <a:ext cx="45530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사용자가 원하는 특정 지역의 현재 날씨는</a:t>
              </a:r>
              <a:r>
                <a:rPr lang="en-US" altLang="ko-KR" sz="1400" dirty="0" smtClean="0"/>
                <a:t>?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5150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909" y="4032799"/>
            <a:ext cx="696968" cy="40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그룹 24"/>
          <p:cNvGrpSpPr/>
          <p:nvPr/>
        </p:nvGrpSpPr>
        <p:grpSpPr>
          <a:xfrm>
            <a:off x="1404926" y="2032317"/>
            <a:ext cx="6611342" cy="1882534"/>
            <a:chOff x="1136798" y="1930121"/>
            <a:chExt cx="6611342" cy="1882534"/>
          </a:xfrm>
        </p:grpSpPr>
        <p:grpSp>
          <p:nvGrpSpPr>
            <p:cNvPr id="8" name="그룹 7"/>
            <p:cNvGrpSpPr/>
            <p:nvPr/>
          </p:nvGrpSpPr>
          <p:grpSpPr>
            <a:xfrm>
              <a:off x="1136798" y="2202020"/>
              <a:ext cx="1248838" cy="1600881"/>
              <a:chOff x="1630028" y="2205331"/>
              <a:chExt cx="1248838" cy="1600881"/>
            </a:xfrm>
          </p:grpSpPr>
          <p:pic>
            <p:nvPicPr>
              <p:cNvPr id="2050" name="Picture 2" descr="mysql에 대한 이미지 검색결과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0028" y="2205331"/>
                <a:ext cx="1248838" cy="12488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" name="그룹 1"/>
              <p:cNvGrpSpPr/>
              <p:nvPr/>
            </p:nvGrpSpPr>
            <p:grpSpPr>
              <a:xfrm>
                <a:off x="1853904" y="3498336"/>
                <a:ext cx="888123" cy="307876"/>
                <a:chOff x="3092784" y="3115188"/>
                <a:chExt cx="888123" cy="307876"/>
              </a:xfrm>
            </p:grpSpPr>
            <p:sp>
              <p:nvSpPr>
                <p:cNvPr id="19" name="순서도: 처리 18"/>
                <p:cNvSpPr/>
                <p:nvPr/>
              </p:nvSpPr>
              <p:spPr>
                <a:xfrm>
                  <a:off x="3092784" y="3115188"/>
                  <a:ext cx="108012" cy="108012"/>
                </a:xfrm>
                <a:prstGeom prst="flowChartProcess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32" tIns="45716" rIns="91432" bIns="45716"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3197001" y="3115287"/>
                  <a:ext cx="78390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 smtClean="0"/>
                    <a:t>DBMS</a:t>
                  </a:r>
                  <a:endParaRPr lang="ko-KR" altLang="en-US" sz="1400" dirty="0"/>
                </a:p>
              </p:txBody>
            </p:sp>
          </p:grpSp>
        </p:grpSp>
        <p:grpSp>
          <p:nvGrpSpPr>
            <p:cNvPr id="7" name="그룹 6"/>
            <p:cNvGrpSpPr/>
            <p:nvPr/>
          </p:nvGrpSpPr>
          <p:grpSpPr>
            <a:xfrm>
              <a:off x="3982018" y="1930121"/>
              <a:ext cx="1176611" cy="1882534"/>
              <a:chOff x="3655104" y="1923678"/>
              <a:chExt cx="1176611" cy="1882534"/>
            </a:xfrm>
          </p:grpSpPr>
          <p:grpSp>
            <p:nvGrpSpPr>
              <p:cNvPr id="83" name="그룹 82"/>
              <p:cNvGrpSpPr/>
              <p:nvPr/>
            </p:nvGrpSpPr>
            <p:grpSpPr>
              <a:xfrm>
                <a:off x="3982018" y="3498336"/>
                <a:ext cx="849697" cy="307876"/>
                <a:chOff x="3092784" y="3115188"/>
                <a:chExt cx="849697" cy="307876"/>
              </a:xfrm>
            </p:grpSpPr>
            <p:sp>
              <p:nvSpPr>
                <p:cNvPr id="84" name="순서도: 처리 83"/>
                <p:cNvSpPr/>
                <p:nvPr/>
              </p:nvSpPr>
              <p:spPr>
                <a:xfrm>
                  <a:off x="3092784" y="3115188"/>
                  <a:ext cx="108012" cy="108012"/>
                </a:xfrm>
                <a:prstGeom prst="flowChartProcess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32" tIns="45716" rIns="91432" bIns="45716"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3197000" y="3115287"/>
                  <a:ext cx="74548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 smtClean="0"/>
                    <a:t>Server</a:t>
                  </a:r>
                  <a:endParaRPr lang="ko-KR" altLang="en-US" sz="1400" dirty="0"/>
                </a:p>
              </p:txBody>
            </p:sp>
          </p:grpSp>
          <p:grpSp>
            <p:nvGrpSpPr>
              <p:cNvPr id="5" name="그룹 4"/>
              <p:cNvGrpSpPr/>
              <p:nvPr/>
            </p:nvGrpSpPr>
            <p:grpSpPr>
              <a:xfrm>
                <a:off x="3655104" y="1923678"/>
                <a:ext cx="1090687" cy="1530491"/>
                <a:chOff x="3655104" y="2139702"/>
                <a:chExt cx="1090687" cy="1530491"/>
              </a:xfrm>
            </p:grpSpPr>
            <p:pic>
              <p:nvPicPr>
                <p:cNvPr id="2051" name="Picture 3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55104" y="2139702"/>
                  <a:ext cx="461487" cy="634167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softEdge rad="25400"/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053" name="Picture 5" descr="서버에 대한 이미지 검색결과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67944" y="2629853"/>
                  <a:ext cx="677847" cy="10403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10" name="그룹 9"/>
            <p:cNvGrpSpPr/>
            <p:nvPr/>
          </p:nvGrpSpPr>
          <p:grpSpPr>
            <a:xfrm>
              <a:off x="6732240" y="2032317"/>
              <a:ext cx="1015900" cy="1780338"/>
              <a:chOff x="6732240" y="2032317"/>
              <a:chExt cx="1015900" cy="1780338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6732240" y="2032317"/>
                <a:ext cx="877987" cy="1411310"/>
                <a:chOff x="6732240" y="2032317"/>
                <a:chExt cx="877987" cy="1411310"/>
              </a:xfrm>
            </p:grpSpPr>
            <p:pic>
              <p:nvPicPr>
                <p:cNvPr id="2056" name="Picture 8" descr="안드로이드에 대한 이미지 검색결과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32240" y="2032317"/>
                  <a:ext cx="406697" cy="41688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4" name="Picture 6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050534" y="2372676"/>
                  <a:ext cx="559693" cy="10709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9" name="그룹 8"/>
              <p:cNvGrpSpPr/>
              <p:nvPr/>
            </p:nvGrpSpPr>
            <p:grpSpPr>
              <a:xfrm>
                <a:off x="6898443" y="3504779"/>
                <a:ext cx="849697" cy="307876"/>
                <a:chOff x="6853423" y="3504779"/>
                <a:chExt cx="849697" cy="307876"/>
              </a:xfrm>
            </p:grpSpPr>
            <p:sp>
              <p:nvSpPr>
                <p:cNvPr id="30" name="순서도: 처리 29"/>
                <p:cNvSpPr/>
                <p:nvPr/>
              </p:nvSpPr>
              <p:spPr>
                <a:xfrm>
                  <a:off x="6853423" y="3504779"/>
                  <a:ext cx="108012" cy="108012"/>
                </a:xfrm>
                <a:prstGeom prst="flowChartProcess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32" tIns="45716" rIns="91432" bIns="45716"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6957639" y="3504878"/>
                  <a:ext cx="74548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 smtClean="0"/>
                    <a:t>Client</a:t>
                  </a:r>
                  <a:endParaRPr lang="ko-KR" altLang="en-US" sz="1400" dirty="0"/>
                </a:p>
              </p:txBody>
            </p:sp>
          </p:grpSp>
        </p:grpSp>
        <p:sp>
          <p:nvSpPr>
            <p:cNvPr id="24" name="오른쪽 화살표 23"/>
            <p:cNvSpPr/>
            <p:nvPr/>
          </p:nvSpPr>
          <p:spPr>
            <a:xfrm>
              <a:off x="5364088" y="2551670"/>
              <a:ext cx="1512168" cy="258235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오른쪽 화살표 37"/>
            <p:cNvSpPr/>
            <p:nvPr/>
          </p:nvSpPr>
          <p:spPr>
            <a:xfrm rot="10800000">
              <a:off x="5364088" y="3080329"/>
              <a:ext cx="1512168" cy="258235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오른쪽 화살표 38"/>
            <p:cNvSpPr/>
            <p:nvPr/>
          </p:nvSpPr>
          <p:spPr>
            <a:xfrm>
              <a:off x="2469850" y="2614398"/>
              <a:ext cx="1512168" cy="258235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오른쪽 화살표 39"/>
            <p:cNvSpPr/>
            <p:nvPr/>
          </p:nvSpPr>
          <p:spPr>
            <a:xfrm rot="10800000">
              <a:off x="2469850" y="3143057"/>
              <a:ext cx="1512168" cy="258235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-1476672" y="3150023"/>
            <a:ext cx="5205546" cy="3347020"/>
            <a:chOff x="-1620688" y="4344415"/>
            <a:chExt cx="5548572" cy="4462693"/>
          </a:xfrm>
        </p:grpSpPr>
        <p:sp>
          <p:nvSpPr>
            <p:cNvPr id="13" name="도넛 3"/>
            <p:cNvSpPr/>
            <p:nvPr/>
          </p:nvSpPr>
          <p:spPr>
            <a:xfrm>
              <a:off x="-1620688" y="4344415"/>
              <a:ext cx="4032448" cy="3744416"/>
            </a:xfrm>
            <a:prstGeom prst="donut">
              <a:avLst>
                <a:gd name="adj" fmla="val 14913"/>
              </a:avLst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도넛 6"/>
            <p:cNvSpPr/>
            <p:nvPr/>
          </p:nvSpPr>
          <p:spPr>
            <a:xfrm>
              <a:off x="-1184684" y="5710764"/>
              <a:ext cx="5112568" cy="3096344"/>
            </a:xfrm>
            <a:prstGeom prst="donut">
              <a:avLst>
                <a:gd name="adj" fmla="val 7418"/>
              </a:avLst>
            </a:prstGeom>
            <a:solidFill>
              <a:srgbClr val="FF0000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15" name="순서도: 처리 14"/>
          <p:cNvSpPr/>
          <p:nvPr/>
        </p:nvSpPr>
        <p:spPr>
          <a:xfrm>
            <a:off x="3314297" y="726446"/>
            <a:ext cx="108012" cy="108012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순서도: 처리 15"/>
          <p:cNvSpPr/>
          <p:nvPr/>
        </p:nvSpPr>
        <p:spPr>
          <a:xfrm>
            <a:off x="3419872" y="504134"/>
            <a:ext cx="216024" cy="216024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ko-KR" altLang="en-US" sz="1400"/>
          </a:p>
        </p:txBody>
      </p:sp>
      <p:grpSp>
        <p:nvGrpSpPr>
          <p:cNvPr id="4" name="그룹 3"/>
          <p:cNvGrpSpPr/>
          <p:nvPr/>
        </p:nvGrpSpPr>
        <p:grpSpPr>
          <a:xfrm>
            <a:off x="2232687" y="504134"/>
            <a:ext cx="5516548" cy="1528183"/>
            <a:chOff x="1863764" y="843558"/>
            <a:chExt cx="5516548" cy="1528183"/>
          </a:xfrm>
        </p:grpSpPr>
        <p:sp>
          <p:nvSpPr>
            <p:cNvPr id="18" name="TextBox 17"/>
            <p:cNvSpPr txBox="1"/>
            <p:nvPr/>
          </p:nvSpPr>
          <p:spPr>
            <a:xfrm>
              <a:off x="3203848" y="843558"/>
              <a:ext cx="41764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 smtClean="0"/>
                <a:t>개발 환경</a:t>
              </a:r>
              <a:endParaRPr lang="en-US" altLang="ko-KR" sz="3200" b="1" dirty="0"/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1863764" y="1837774"/>
              <a:ext cx="5164306" cy="533967"/>
              <a:chOff x="3182794" y="3461332"/>
              <a:chExt cx="4272553" cy="533967"/>
            </a:xfrm>
          </p:grpSpPr>
          <p:sp>
            <p:nvSpPr>
              <p:cNvPr id="21" name="순서도: 처리 20"/>
              <p:cNvSpPr/>
              <p:nvPr/>
            </p:nvSpPr>
            <p:spPr>
              <a:xfrm>
                <a:off x="3182794" y="3461332"/>
                <a:ext cx="108012" cy="108012"/>
              </a:xfrm>
              <a:prstGeom prst="flowChartProcess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2" tIns="45716" rIns="91432" bIns="45716"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236800" y="3472079"/>
                <a:ext cx="421854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데이터베이스 시스템 아키텍처로 </a:t>
                </a:r>
                <a:r>
                  <a:rPr lang="en-US" altLang="ko-KR" sz="1400" dirty="0" smtClean="0"/>
                  <a:t>3</a:t>
                </a:r>
                <a:r>
                  <a:rPr lang="ko-KR" altLang="en-US" sz="1400" dirty="0" smtClean="0"/>
                  <a:t>층 모델</a:t>
                </a:r>
                <a:r>
                  <a:rPr lang="en-US" altLang="ko-KR" sz="1400" dirty="0" smtClean="0"/>
                  <a:t>(3 tier-model)</a:t>
                </a:r>
                <a:r>
                  <a:rPr lang="ko-KR" altLang="en-US" sz="1400" dirty="0" smtClean="0"/>
                  <a:t>사용</a:t>
                </a:r>
                <a:endParaRPr lang="ko-KR" altLang="en-US" sz="1400" dirty="0"/>
              </a:p>
            </p:txBody>
          </p:sp>
        </p:grpSp>
      </p:grpSp>
      <p:pic>
        <p:nvPicPr>
          <p:cNvPr id="2058" name="Picture 10" descr="기상청에 대한 이미지 검색결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369880"/>
            <a:ext cx="698449" cy="69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sk planet에 대한 이미지 검색결과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376" y="3976050"/>
            <a:ext cx="753274" cy="45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왼쪽/오른쪽 화살표 28"/>
          <p:cNvSpPr/>
          <p:nvPr/>
        </p:nvSpPr>
        <p:spPr>
          <a:xfrm rot="1429235">
            <a:off x="5398278" y="3806348"/>
            <a:ext cx="1052181" cy="80899"/>
          </a:xfrm>
          <a:prstGeom prst="leftRightArrow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왼쪽/오른쪽 화살표 47"/>
          <p:cNvSpPr/>
          <p:nvPr/>
        </p:nvSpPr>
        <p:spPr>
          <a:xfrm rot="2636945">
            <a:off x="5197442" y="4062971"/>
            <a:ext cx="1052181" cy="80899"/>
          </a:xfrm>
          <a:prstGeom prst="leftRightArrow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75602">
            <a:off x="5849753" y="3543739"/>
            <a:ext cx="363628" cy="41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915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770" y="2252530"/>
            <a:ext cx="5080096" cy="2761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" name="그룹 25"/>
          <p:cNvGrpSpPr/>
          <p:nvPr/>
        </p:nvGrpSpPr>
        <p:grpSpPr>
          <a:xfrm>
            <a:off x="3280198" y="752882"/>
            <a:ext cx="1015900" cy="1780338"/>
            <a:chOff x="7000368" y="2134513"/>
            <a:chExt cx="1015900" cy="1780338"/>
          </a:xfrm>
        </p:grpSpPr>
        <p:pic>
          <p:nvPicPr>
            <p:cNvPr id="49" name="Picture 8" descr="안드로이드에 대한 이미지 검색결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0368" y="2134513"/>
              <a:ext cx="406697" cy="416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8662" y="2474872"/>
              <a:ext cx="559693" cy="1070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순서도: 처리 50"/>
            <p:cNvSpPr/>
            <p:nvPr/>
          </p:nvSpPr>
          <p:spPr>
            <a:xfrm>
              <a:off x="7166571" y="3606975"/>
              <a:ext cx="108012" cy="108012"/>
            </a:xfrm>
            <a:prstGeom prst="flowChartProces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2" tIns="45716" rIns="91432" bIns="45716"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270787" y="3607074"/>
              <a:ext cx="7454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Client</a:t>
              </a:r>
              <a:endParaRPr lang="ko-KR" altLang="en-US" sz="1400" dirty="0"/>
            </a:p>
          </p:txBody>
        </p:sp>
      </p:grp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76" y="2456554"/>
            <a:ext cx="3469457" cy="2644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그룹 11"/>
          <p:cNvGrpSpPr/>
          <p:nvPr/>
        </p:nvGrpSpPr>
        <p:grpSpPr>
          <a:xfrm>
            <a:off x="-1476672" y="3150023"/>
            <a:ext cx="5205546" cy="3347020"/>
            <a:chOff x="-1620688" y="4344415"/>
            <a:chExt cx="5548572" cy="4462693"/>
          </a:xfrm>
        </p:grpSpPr>
        <p:sp>
          <p:nvSpPr>
            <p:cNvPr id="13" name="도넛 3"/>
            <p:cNvSpPr/>
            <p:nvPr/>
          </p:nvSpPr>
          <p:spPr>
            <a:xfrm>
              <a:off x="-1620688" y="4344415"/>
              <a:ext cx="4032448" cy="3744416"/>
            </a:xfrm>
            <a:prstGeom prst="donut">
              <a:avLst>
                <a:gd name="adj" fmla="val 14913"/>
              </a:avLst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도넛 6"/>
            <p:cNvSpPr/>
            <p:nvPr/>
          </p:nvSpPr>
          <p:spPr>
            <a:xfrm>
              <a:off x="-1184684" y="5710764"/>
              <a:ext cx="5112568" cy="3096344"/>
            </a:xfrm>
            <a:prstGeom prst="donut">
              <a:avLst>
                <a:gd name="adj" fmla="val 7418"/>
              </a:avLst>
            </a:prstGeom>
            <a:solidFill>
              <a:srgbClr val="FF0000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07732" y="708641"/>
            <a:ext cx="1104443" cy="1805611"/>
            <a:chOff x="414904" y="1498350"/>
            <a:chExt cx="1104443" cy="1805611"/>
          </a:xfrm>
        </p:grpSpPr>
        <p:grpSp>
          <p:nvGrpSpPr>
            <p:cNvPr id="11" name="그룹 10"/>
            <p:cNvGrpSpPr/>
            <p:nvPr/>
          </p:nvGrpSpPr>
          <p:grpSpPr>
            <a:xfrm>
              <a:off x="669650" y="2996085"/>
              <a:ext cx="849697" cy="307876"/>
              <a:chOff x="4577060" y="3606975"/>
              <a:chExt cx="849697" cy="307876"/>
            </a:xfrm>
          </p:grpSpPr>
          <p:sp>
            <p:nvSpPr>
              <p:cNvPr id="44" name="순서도: 처리 43"/>
              <p:cNvSpPr/>
              <p:nvPr/>
            </p:nvSpPr>
            <p:spPr>
              <a:xfrm>
                <a:off x="4577060" y="3606975"/>
                <a:ext cx="108012" cy="108012"/>
              </a:xfrm>
              <a:prstGeom prst="flowChartProcess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2" tIns="45716" rIns="91432" bIns="45716"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681276" y="3607074"/>
                <a:ext cx="7454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/>
                  <a:t>Server</a:t>
                </a:r>
                <a:endParaRPr lang="ko-KR" altLang="en-US" sz="1400" dirty="0"/>
              </a:p>
            </p:txBody>
          </p:sp>
        </p:grpSp>
        <p:pic>
          <p:nvPicPr>
            <p:cNvPr id="47" name="Picture 3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904" y="1498350"/>
              <a:ext cx="461487" cy="634167"/>
            </a:xfrm>
            <a:prstGeom prst="rect">
              <a:avLst/>
            </a:prstGeom>
            <a:noFill/>
            <a:ln>
              <a:noFill/>
            </a:ln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" name="Picture 5" descr="서버에 대한 이미지 검색결과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2032317"/>
              <a:ext cx="677847" cy="10403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52" name="그룹 2051"/>
          <p:cNvGrpSpPr/>
          <p:nvPr/>
        </p:nvGrpSpPr>
        <p:grpSpPr>
          <a:xfrm>
            <a:off x="2595741" y="290125"/>
            <a:ext cx="4434938" cy="584775"/>
            <a:chOff x="2595741" y="532483"/>
            <a:chExt cx="4434938" cy="584775"/>
          </a:xfrm>
        </p:grpSpPr>
        <p:sp>
          <p:nvSpPr>
            <p:cNvPr id="15" name="순서도: 처리 14"/>
            <p:cNvSpPr/>
            <p:nvPr/>
          </p:nvSpPr>
          <p:spPr>
            <a:xfrm>
              <a:off x="2595741" y="754795"/>
              <a:ext cx="108012" cy="108012"/>
            </a:xfrm>
            <a:prstGeom prst="flowChartProces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2" tIns="45716" rIns="91432" bIns="45716"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6" name="순서도: 처리 15"/>
            <p:cNvSpPr/>
            <p:nvPr/>
          </p:nvSpPr>
          <p:spPr>
            <a:xfrm>
              <a:off x="2701316" y="532483"/>
              <a:ext cx="216024" cy="216024"/>
            </a:xfrm>
            <a:prstGeom prst="flowChartProces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2" tIns="45716" rIns="91432" bIns="45716"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54215" y="532483"/>
              <a:ext cx="41764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 smtClean="0"/>
                <a:t>Class Diagram</a:t>
              </a:r>
              <a:endParaRPr lang="en-US" altLang="ko-KR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5681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49"/>
          <p:cNvPicPr/>
          <p:nvPr/>
        </p:nvPicPr>
        <p:blipFill>
          <a:blip r:embed="rId3"/>
          <a:stretch>
            <a:fillRect/>
          </a:stretch>
        </p:blipFill>
        <p:spPr>
          <a:xfrm>
            <a:off x="1763260" y="1203598"/>
            <a:ext cx="5731510" cy="3173095"/>
          </a:xfrm>
          <a:prstGeom prst="rect">
            <a:avLst/>
          </a:prstGeom>
        </p:spPr>
      </p:pic>
      <p:grpSp>
        <p:nvGrpSpPr>
          <p:cNvPr id="51" name="그룹 50"/>
          <p:cNvGrpSpPr/>
          <p:nvPr/>
        </p:nvGrpSpPr>
        <p:grpSpPr>
          <a:xfrm>
            <a:off x="3165407" y="290124"/>
            <a:ext cx="4434938" cy="584775"/>
            <a:chOff x="2595741" y="532483"/>
            <a:chExt cx="4434938" cy="584775"/>
          </a:xfrm>
        </p:grpSpPr>
        <p:sp>
          <p:nvSpPr>
            <p:cNvPr id="52" name="순서도: 처리 51"/>
            <p:cNvSpPr/>
            <p:nvPr/>
          </p:nvSpPr>
          <p:spPr>
            <a:xfrm>
              <a:off x="2595741" y="754795"/>
              <a:ext cx="108012" cy="108012"/>
            </a:xfrm>
            <a:prstGeom prst="flowChartProces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2" tIns="45716" rIns="91432" bIns="45716"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53" name="순서도: 처리 52"/>
            <p:cNvSpPr/>
            <p:nvPr/>
          </p:nvSpPr>
          <p:spPr>
            <a:xfrm>
              <a:off x="2701316" y="532483"/>
              <a:ext cx="216024" cy="216024"/>
            </a:xfrm>
            <a:prstGeom prst="flowChartProces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2" tIns="45716" rIns="91432" bIns="45716"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854215" y="532483"/>
              <a:ext cx="41764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 smtClean="0"/>
                <a:t>ER Diagram</a:t>
              </a:r>
              <a:endParaRPr lang="en-US" altLang="ko-KR" sz="3200" b="1" dirty="0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-1476672" y="3150023"/>
            <a:ext cx="5205546" cy="3347020"/>
            <a:chOff x="-1620688" y="4344415"/>
            <a:chExt cx="5548572" cy="4462693"/>
          </a:xfrm>
        </p:grpSpPr>
        <p:sp>
          <p:nvSpPr>
            <p:cNvPr id="56" name="도넛 3"/>
            <p:cNvSpPr/>
            <p:nvPr/>
          </p:nvSpPr>
          <p:spPr>
            <a:xfrm>
              <a:off x="-1620688" y="4344415"/>
              <a:ext cx="4032448" cy="3744416"/>
            </a:xfrm>
            <a:prstGeom prst="donut">
              <a:avLst>
                <a:gd name="adj" fmla="val 14913"/>
              </a:avLst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도넛 6"/>
            <p:cNvSpPr/>
            <p:nvPr/>
          </p:nvSpPr>
          <p:spPr>
            <a:xfrm>
              <a:off x="-1184684" y="5710764"/>
              <a:ext cx="5112568" cy="3096344"/>
            </a:xfrm>
            <a:prstGeom prst="donut">
              <a:avLst>
                <a:gd name="adj" fmla="val 7418"/>
              </a:avLst>
            </a:prstGeom>
            <a:solidFill>
              <a:srgbClr val="FF0000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470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순서도: 처리 14"/>
          <p:cNvSpPr/>
          <p:nvPr/>
        </p:nvSpPr>
        <p:spPr>
          <a:xfrm>
            <a:off x="2401474" y="757865"/>
            <a:ext cx="108012" cy="108012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순서도: 처리 15"/>
          <p:cNvSpPr/>
          <p:nvPr/>
        </p:nvSpPr>
        <p:spPr>
          <a:xfrm>
            <a:off x="2507049" y="535553"/>
            <a:ext cx="216024" cy="216024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TextBox 17"/>
          <p:cNvSpPr txBox="1"/>
          <p:nvPr/>
        </p:nvSpPr>
        <p:spPr>
          <a:xfrm>
            <a:off x="2723074" y="565649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DB </a:t>
            </a:r>
            <a:r>
              <a:rPr lang="ko-KR" altLang="en-US" sz="3200" b="1" dirty="0" smtClean="0"/>
              <a:t>테이블 구조</a:t>
            </a:r>
            <a:endParaRPr lang="en-US" altLang="ko-KR" sz="3200" b="1" dirty="0"/>
          </a:p>
        </p:txBody>
      </p:sp>
      <p:grpSp>
        <p:nvGrpSpPr>
          <p:cNvPr id="17" name="그룹 16"/>
          <p:cNvGrpSpPr/>
          <p:nvPr/>
        </p:nvGrpSpPr>
        <p:grpSpPr>
          <a:xfrm>
            <a:off x="643712" y="1995687"/>
            <a:ext cx="4167594" cy="1739453"/>
            <a:chOff x="643712" y="1995687"/>
            <a:chExt cx="4167594" cy="1739453"/>
          </a:xfrm>
        </p:grpSpPr>
        <p:grpSp>
          <p:nvGrpSpPr>
            <p:cNvPr id="69" name="그룹 68"/>
            <p:cNvGrpSpPr/>
            <p:nvPr/>
          </p:nvGrpSpPr>
          <p:grpSpPr>
            <a:xfrm>
              <a:off x="698167" y="1995687"/>
              <a:ext cx="4113139" cy="307872"/>
              <a:chOff x="3092784" y="3115188"/>
              <a:chExt cx="4322763" cy="318162"/>
            </a:xfrm>
          </p:grpSpPr>
          <p:sp>
            <p:nvSpPr>
              <p:cNvPr id="70" name="순서도: 처리 69"/>
              <p:cNvSpPr/>
              <p:nvPr/>
            </p:nvSpPr>
            <p:spPr>
              <a:xfrm>
                <a:off x="3092784" y="3115188"/>
                <a:ext cx="108012" cy="108012"/>
              </a:xfrm>
              <a:prstGeom prst="flowChartProcess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2" tIns="45716" rIns="91432" bIns="45716"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3197000" y="3115287"/>
                <a:ext cx="4218547" cy="318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기상청에서 제공해주는 데이터 형식</a:t>
                </a:r>
                <a:r>
                  <a:rPr lang="en-US" altLang="ko-KR" sz="1400" dirty="0" smtClean="0"/>
                  <a:t>(XML)</a:t>
                </a:r>
                <a:endParaRPr lang="ko-KR" altLang="en-US" sz="1400" dirty="0"/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643712" y="2303559"/>
              <a:ext cx="3712264" cy="1431581"/>
              <a:chOff x="643712" y="2303559"/>
              <a:chExt cx="3712264" cy="1431581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643712" y="2303559"/>
                <a:ext cx="3712264" cy="14315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098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9388" y="2329642"/>
                <a:ext cx="3623535" cy="13794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2" name="그룹 11"/>
          <p:cNvGrpSpPr/>
          <p:nvPr/>
        </p:nvGrpSpPr>
        <p:grpSpPr>
          <a:xfrm>
            <a:off x="-1476672" y="3150023"/>
            <a:ext cx="5205546" cy="3347020"/>
            <a:chOff x="-1620688" y="4344415"/>
            <a:chExt cx="5548572" cy="4462693"/>
          </a:xfrm>
        </p:grpSpPr>
        <p:sp>
          <p:nvSpPr>
            <p:cNvPr id="13" name="도넛 3"/>
            <p:cNvSpPr/>
            <p:nvPr/>
          </p:nvSpPr>
          <p:spPr>
            <a:xfrm>
              <a:off x="-1620688" y="4344415"/>
              <a:ext cx="4032448" cy="3744416"/>
            </a:xfrm>
            <a:prstGeom prst="donut">
              <a:avLst>
                <a:gd name="adj" fmla="val 14913"/>
              </a:avLst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도넛 6"/>
            <p:cNvSpPr/>
            <p:nvPr/>
          </p:nvSpPr>
          <p:spPr>
            <a:xfrm>
              <a:off x="-1184684" y="5710764"/>
              <a:ext cx="5112568" cy="3096344"/>
            </a:xfrm>
            <a:prstGeom prst="donut">
              <a:avLst>
                <a:gd name="adj" fmla="val 7418"/>
              </a:avLst>
            </a:prstGeom>
            <a:solidFill>
              <a:srgbClr val="FF0000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  <p:cxnSp>
        <p:nvCxnSpPr>
          <p:cNvPr id="9" name="직선 연결선 8"/>
          <p:cNvCxnSpPr/>
          <p:nvPr/>
        </p:nvCxnSpPr>
        <p:spPr>
          <a:xfrm>
            <a:off x="800941" y="3150023"/>
            <a:ext cx="117877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4938272" y="2173835"/>
            <a:ext cx="4113139" cy="764161"/>
            <a:chOff x="4860032" y="2088880"/>
            <a:chExt cx="4113139" cy="764161"/>
          </a:xfrm>
        </p:grpSpPr>
        <p:grpSp>
          <p:nvGrpSpPr>
            <p:cNvPr id="10" name="그룹 9"/>
            <p:cNvGrpSpPr/>
            <p:nvPr/>
          </p:nvGrpSpPr>
          <p:grpSpPr>
            <a:xfrm>
              <a:off x="4981285" y="2419653"/>
              <a:ext cx="3836506" cy="433388"/>
              <a:chOff x="3392081" y="2168431"/>
              <a:chExt cx="5610225" cy="866775"/>
            </a:xfrm>
          </p:grpSpPr>
          <p:pic>
            <p:nvPicPr>
              <p:cNvPr id="4099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11306" y="2168431"/>
                <a:ext cx="4191000" cy="866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00" name="Picture 4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1606" y="2175257"/>
                <a:ext cx="1409700" cy="419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03" name="Picture 7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1606" y="2594357"/>
                <a:ext cx="1419225" cy="257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04" name="Picture 8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92081" y="2778031"/>
                <a:ext cx="1419225" cy="257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4" name="그룹 43"/>
            <p:cNvGrpSpPr/>
            <p:nvPr/>
          </p:nvGrpSpPr>
          <p:grpSpPr>
            <a:xfrm>
              <a:off x="4860032" y="2088880"/>
              <a:ext cx="4113139" cy="307872"/>
              <a:chOff x="3092784" y="3115188"/>
              <a:chExt cx="4322763" cy="318162"/>
            </a:xfrm>
          </p:grpSpPr>
          <p:sp>
            <p:nvSpPr>
              <p:cNvPr id="45" name="순서도: 처리 44"/>
              <p:cNvSpPr/>
              <p:nvPr/>
            </p:nvSpPr>
            <p:spPr>
              <a:xfrm>
                <a:off x="3092784" y="3115188"/>
                <a:ext cx="108012" cy="108012"/>
              </a:xfrm>
              <a:prstGeom prst="flowChartProcess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2" tIns="45716" rIns="91432" bIns="45716"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197000" y="3115287"/>
                <a:ext cx="4218547" cy="318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/>
                  <a:t>Data</a:t>
                </a:r>
                <a:r>
                  <a:rPr lang="ko-KR" altLang="en-US" sz="1400" dirty="0" smtClean="0"/>
                  <a:t>에 불필요한 중복을 포함해 저장</a:t>
                </a:r>
                <a:r>
                  <a:rPr lang="en-US" altLang="ko-KR" sz="1400" dirty="0" smtClean="0"/>
                  <a:t>!</a:t>
                </a:r>
                <a:endParaRPr lang="ko-KR" altLang="en-US" sz="1400" dirty="0"/>
              </a:p>
            </p:txBody>
          </p:sp>
        </p:grpSp>
      </p:grpSp>
      <p:sp>
        <p:nvSpPr>
          <p:cNvPr id="47" name="오른쪽 화살표 46"/>
          <p:cNvSpPr/>
          <p:nvPr/>
        </p:nvSpPr>
        <p:spPr>
          <a:xfrm>
            <a:off x="4544410" y="2551173"/>
            <a:ext cx="393862" cy="25823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오른쪽 화살표 47"/>
          <p:cNvSpPr/>
          <p:nvPr/>
        </p:nvSpPr>
        <p:spPr>
          <a:xfrm rot="5400000">
            <a:off x="6371696" y="3275113"/>
            <a:ext cx="661822" cy="25823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/>
          <p:cNvGrpSpPr/>
          <p:nvPr/>
        </p:nvGrpSpPr>
        <p:grpSpPr>
          <a:xfrm>
            <a:off x="4938272" y="3866913"/>
            <a:ext cx="4113139" cy="307872"/>
            <a:chOff x="3092784" y="3115188"/>
            <a:chExt cx="4322763" cy="318162"/>
          </a:xfrm>
        </p:grpSpPr>
        <p:sp>
          <p:nvSpPr>
            <p:cNvPr id="51" name="순서도: 처리 50"/>
            <p:cNvSpPr/>
            <p:nvPr/>
          </p:nvSpPr>
          <p:spPr>
            <a:xfrm>
              <a:off x="3092784" y="3115188"/>
              <a:ext cx="108012" cy="108012"/>
            </a:xfrm>
            <a:prstGeom prst="flowChartProces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2" tIns="45716" rIns="91432" bIns="45716"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197000" y="3115287"/>
              <a:ext cx="4218547" cy="318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정규화 과정을 통해 위 문제를 해결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4279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85" y="1656999"/>
            <a:ext cx="4487778" cy="1275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6" name="그룹 55"/>
          <p:cNvGrpSpPr/>
          <p:nvPr/>
        </p:nvGrpSpPr>
        <p:grpSpPr>
          <a:xfrm>
            <a:off x="825739" y="1334303"/>
            <a:ext cx="4104456" cy="298642"/>
            <a:chOff x="3092784" y="3115188"/>
            <a:chExt cx="4322763" cy="307876"/>
          </a:xfrm>
        </p:grpSpPr>
        <p:sp>
          <p:nvSpPr>
            <p:cNvPr id="57" name="순서도: 처리 56"/>
            <p:cNvSpPr/>
            <p:nvPr/>
          </p:nvSpPr>
          <p:spPr>
            <a:xfrm>
              <a:off x="3092784" y="3115188"/>
              <a:ext cx="108012" cy="108012"/>
            </a:xfrm>
            <a:prstGeom prst="flowChartProces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2" tIns="45716" rIns="91432" bIns="45716"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197000" y="3115287"/>
              <a:ext cx="42185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AREA TABLE(</a:t>
              </a:r>
              <a:r>
                <a:rPr lang="ko-KR" altLang="en-US" sz="1400" dirty="0" smtClean="0"/>
                <a:t>지역 정보 저장 테이블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5508104" y="3333529"/>
            <a:ext cx="4139952" cy="297300"/>
            <a:chOff x="3092784" y="3115188"/>
            <a:chExt cx="4322763" cy="307876"/>
          </a:xfrm>
        </p:grpSpPr>
        <p:sp>
          <p:nvSpPr>
            <p:cNvPr id="22" name="순서도: 처리 21"/>
            <p:cNvSpPr/>
            <p:nvPr/>
          </p:nvSpPr>
          <p:spPr>
            <a:xfrm>
              <a:off x="3092784" y="3115188"/>
              <a:ext cx="108012" cy="108012"/>
            </a:xfrm>
            <a:prstGeom prst="flowChartProces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2" tIns="45716" rIns="91432" bIns="45716"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197000" y="3115287"/>
              <a:ext cx="42185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ALERT TABLE(</a:t>
              </a:r>
              <a:r>
                <a:rPr lang="ko-KR" altLang="en-US" sz="1400" dirty="0" smtClean="0"/>
                <a:t>경보 기준 저장 테이블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-1476672" y="3150023"/>
            <a:ext cx="5205546" cy="3347020"/>
            <a:chOff x="-1620688" y="4344415"/>
            <a:chExt cx="5548572" cy="4462693"/>
          </a:xfrm>
        </p:grpSpPr>
        <p:sp>
          <p:nvSpPr>
            <p:cNvPr id="13" name="도넛 3"/>
            <p:cNvSpPr/>
            <p:nvPr/>
          </p:nvSpPr>
          <p:spPr>
            <a:xfrm>
              <a:off x="-1620688" y="4344415"/>
              <a:ext cx="4032448" cy="3744416"/>
            </a:xfrm>
            <a:prstGeom prst="donut">
              <a:avLst>
                <a:gd name="adj" fmla="val 14913"/>
              </a:avLst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도넛 6"/>
            <p:cNvSpPr/>
            <p:nvPr/>
          </p:nvSpPr>
          <p:spPr>
            <a:xfrm>
              <a:off x="-1184684" y="5710764"/>
              <a:ext cx="5112568" cy="3096344"/>
            </a:xfrm>
            <a:prstGeom prst="donut">
              <a:avLst>
                <a:gd name="adj" fmla="val 7418"/>
              </a:avLst>
            </a:prstGeom>
            <a:solidFill>
              <a:srgbClr val="FF0000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15" name="순서도: 처리 14"/>
          <p:cNvSpPr/>
          <p:nvPr/>
        </p:nvSpPr>
        <p:spPr>
          <a:xfrm>
            <a:off x="2401474" y="757865"/>
            <a:ext cx="108012" cy="108012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순서도: 처리 15"/>
          <p:cNvSpPr/>
          <p:nvPr/>
        </p:nvSpPr>
        <p:spPr>
          <a:xfrm>
            <a:off x="2507049" y="535553"/>
            <a:ext cx="216024" cy="216024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TextBox 17"/>
          <p:cNvSpPr txBox="1"/>
          <p:nvPr/>
        </p:nvSpPr>
        <p:spPr>
          <a:xfrm>
            <a:off x="2723074" y="565649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DB </a:t>
            </a:r>
            <a:r>
              <a:rPr lang="ko-KR" altLang="en-US" sz="3200" b="1" dirty="0" smtClean="0"/>
              <a:t>테이블 구조</a:t>
            </a:r>
            <a:endParaRPr lang="en-US" altLang="ko-KR" sz="3200" b="1" dirty="0"/>
          </a:p>
        </p:txBody>
      </p:sp>
      <p:grpSp>
        <p:nvGrpSpPr>
          <p:cNvPr id="69" name="그룹 68"/>
          <p:cNvGrpSpPr/>
          <p:nvPr/>
        </p:nvGrpSpPr>
        <p:grpSpPr>
          <a:xfrm>
            <a:off x="5280512" y="1299985"/>
            <a:ext cx="4113139" cy="307872"/>
            <a:chOff x="3092784" y="3115188"/>
            <a:chExt cx="4322763" cy="318162"/>
          </a:xfrm>
        </p:grpSpPr>
        <p:sp>
          <p:nvSpPr>
            <p:cNvPr id="70" name="순서도: 처리 69"/>
            <p:cNvSpPr/>
            <p:nvPr/>
          </p:nvSpPr>
          <p:spPr>
            <a:xfrm>
              <a:off x="3092784" y="3115188"/>
              <a:ext cx="108012" cy="108012"/>
            </a:xfrm>
            <a:prstGeom prst="flowChartProces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2" tIns="45716" rIns="91432" bIns="45716"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197000" y="3115287"/>
              <a:ext cx="4218547" cy="318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WeatherData TABLE(</a:t>
              </a:r>
              <a:r>
                <a:rPr lang="ko-KR" altLang="en-US" sz="1400" dirty="0" smtClean="0"/>
                <a:t>날씨 정보 저장 테이블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904" y="3646730"/>
            <a:ext cx="4170606" cy="1390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046" y="1607857"/>
            <a:ext cx="4176464" cy="1389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804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854172" y="1563638"/>
            <a:ext cx="4104456" cy="2678743"/>
            <a:chOff x="5652120" y="796408"/>
            <a:chExt cx="4322763" cy="2761573"/>
          </a:xfrm>
        </p:grpSpPr>
        <p:grpSp>
          <p:nvGrpSpPr>
            <p:cNvPr id="56" name="그룹 55"/>
            <p:cNvGrpSpPr/>
            <p:nvPr/>
          </p:nvGrpSpPr>
          <p:grpSpPr>
            <a:xfrm>
              <a:off x="5652120" y="796408"/>
              <a:ext cx="4322763" cy="307876"/>
              <a:chOff x="3092784" y="3115188"/>
              <a:chExt cx="4322763" cy="307876"/>
            </a:xfrm>
          </p:grpSpPr>
          <p:sp>
            <p:nvSpPr>
              <p:cNvPr id="57" name="순서도: 처리 56"/>
              <p:cNvSpPr/>
              <p:nvPr/>
            </p:nvSpPr>
            <p:spPr>
              <a:xfrm>
                <a:off x="3092784" y="3115188"/>
                <a:ext cx="108012" cy="108012"/>
              </a:xfrm>
              <a:prstGeom prst="flowChartProcess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2" tIns="45716" rIns="91432" bIns="45716"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197000" y="3115287"/>
                <a:ext cx="42185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/>
                  <a:t>AREA TABLE(</a:t>
                </a:r>
                <a:r>
                  <a:rPr lang="ko-KR" altLang="en-US" sz="1400" dirty="0" smtClean="0"/>
                  <a:t>지역 정보 저장 테이블</a:t>
                </a:r>
                <a:r>
                  <a:rPr lang="en-US" altLang="ko-KR" sz="1400" dirty="0" smtClean="0"/>
                  <a:t>)</a:t>
                </a:r>
                <a:endParaRPr lang="ko-KR" altLang="en-US" sz="1400" dirty="0"/>
              </a:p>
            </p:txBody>
          </p:sp>
        </p:grpSp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179" y="1104284"/>
              <a:ext cx="1956326" cy="2453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그룹 2"/>
          <p:cNvGrpSpPr/>
          <p:nvPr/>
        </p:nvGrpSpPr>
        <p:grpSpPr>
          <a:xfrm>
            <a:off x="5508104" y="3333529"/>
            <a:ext cx="4139952" cy="1518142"/>
            <a:chOff x="149742" y="1985833"/>
            <a:chExt cx="4322763" cy="157214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413" y="2293709"/>
              <a:ext cx="2895898" cy="1264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1" name="그룹 20"/>
            <p:cNvGrpSpPr/>
            <p:nvPr/>
          </p:nvGrpSpPr>
          <p:grpSpPr>
            <a:xfrm>
              <a:off x="149742" y="1985833"/>
              <a:ext cx="4322763" cy="307876"/>
              <a:chOff x="3092784" y="3115188"/>
              <a:chExt cx="4322763" cy="307876"/>
            </a:xfrm>
          </p:grpSpPr>
          <p:sp>
            <p:nvSpPr>
              <p:cNvPr id="22" name="순서도: 처리 21"/>
              <p:cNvSpPr/>
              <p:nvPr/>
            </p:nvSpPr>
            <p:spPr>
              <a:xfrm>
                <a:off x="3092784" y="3115188"/>
                <a:ext cx="108012" cy="108012"/>
              </a:xfrm>
              <a:prstGeom prst="flowChartProcess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2" tIns="45716" rIns="91432" bIns="45716"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197000" y="3115287"/>
                <a:ext cx="42185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/>
                  <a:t>ALERT TABLE(</a:t>
                </a:r>
                <a:r>
                  <a:rPr lang="ko-KR" altLang="en-US" sz="1400" dirty="0" smtClean="0"/>
                  <a:t>경보 기준 저장 테이블</a:t>
                </a:r>
                <a:r>
                  <a:rPr lang="en-US" altLang="ko-KR" sz="1400" dirty="0" smtClean="0"/>
                  <a:t>)</a:t>
                </a:r>
                <a:endParaRPr lang="ko-KR" altLang="en-US" sz="1400" dirty="0"/>
              </a:p>
            </p:txBody>
          </p:sp>
        </p:grpSp>
      </p:grpSp>
      <p:grpSp>
        <p:nvGrpSpPr>
          <p:cNvPr id="12" name="그룹 11"/>
          <p:cNvGrpSpPr/>
          <p:nvPr/>
        </p:nvGrpSpPr>
        <p:grpSpPr>
          <a:xfrm>
            <a:off x="-1476672" y="3150023"/>
            <a:ext cx="5205546" cy="3347020"/>
            <a:chOff x="-1620688" y="4344415"/>
            <a:chExt cx="5548572" cy="4462693"/>
          </a:xfrm>
        </p:grpSpPr>
        <p:sp>
          <p:nvSpPr>
            <p:cNvPr id="13" name="도넛 3"/>
            <p:cNvSpPr/>
            <p:nvPr/>
          </p:nvSpPr>
          <p:spPr>
            <a:xfrm>
              <a:off x="-1620688" y="4344415"/>
              <a:ext cx="4032448" cy="3744416"/>
            </a:xfrm>
            <a:prstGeom prst="donut">
              <a:avLst>
                <a:gd name="adj" fmla="val 14913"/>
              </a:avLst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도넛 6"/>
            <p:cNvSpPr/>
            <p:nvPr/>
          </p:nvSpPr>
          <p:spPr>
            <a:xfrm>
              <a:off x="-1184684" y="5710764"/>
              <a:ext cx="5112568" cy="3096344"/>
            </a:xfrm>
            <a:prstGeom prst="donut">
              <a:avLst>
                <a:gd name="adj" fmla="val 7418"/>
              </a:avLst>
            </a:prstGeom>
            <a:solidFill>
              <a:srgbClr val="FF0000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15" name="순서도: 처리 14"/>
          <p:cNvSpPr/>
          <p:nvPr/>
        </p:nvSpPr>
        <p:spPr>
          <a:xfrm>
            <a:off x="2401474" y="757865"/>
            <a:ext cx="108012" cy="108012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순서도: 처리 15"/>
          <p:cNvSpPr/>
          <p:nvPr/>
        </p:nvSpPr>
        <p:spPr>
          <a:xfrm>
            <a:off x="2507049" y="535553"/>
            <a:ext cx="216024" cy="216024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TextBox 17"/>
          <p:cNvSpPr txBox="1"/>
          <p:nvPr/>
        </p:nvSpPr>
        <p:spPr>
          <a:xfrm>
            <a:off x="2723074" y="565649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DB </a:t>
            </a:r>
            <a:r>
              <a:rPr lang="ko-KR" altLang="en-US" sz="3200" b="1" dirty="0" smtClean="0"/>
              <a:t>테이블 구조</a:t>
            </a:r>
            <a:endParaRPr lang="en-US" altLang="ko-KR" sz="3200" b="1" dirty="0"/>
          </a:p>
        </p:txBody>
      </p:sp>
      <p:grpSp>
        <p:nvGrpSpPr>
          <p:cNvPr id="5" name="그룹 4"/>
          <p:cNvGrpSpPr/>
          <p:nvPr/>
        </p:nvGrpSpPr>
        <p:grpSpPr>
          <a:xfrm>
            <a:off x="5508104" y="1299984"/>
            <a:ext cx="4113139" cy="1888283"/>
            <a:chOff x="6084168" y="1785969"/>
            <a:chExt cx="4322763" cy="1951396"/>
          </a:xfrm>
        </p:grpSpPr>
        <p:grpSp>
          <p:nvGrpSpPr>
            <p:cNvPr id="69" name="그룹 68"/>
            <p:cNvGrpSpPr/>
            <p:nvPr/>
          </p:nvGrpSpPr>
          <p:grpSpPr>
            <a:xfrm>
              <a:off x="6084168" y="1785969"/>
              <a:ext cx="4322763" cy="318162"/>
              <a:chOff x="3092784" y="3115188"/>
              <a:chExt cx="4322763" cy="318162"/>
            </a:xfrm>
          </p:grpSpPr>
          <p:sp>
            <p:nvSpPr>
              <p:cNvPr id="70" name="순서도: 처리 69"/>
              <p:cNvSpPr/>
              <p:nvPr/>
            </p:nvSpPr>
            <p:spPr>
              <a:xfrm>
                <a:off x="3092784" y="3115188"/>
                <a:ext cx="108012" cy="108012"/>
              </a:xfrm>
              <a:prstGeom prst="flowChartProcess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2" tIns="45716" rIns="91432" bIns="45716"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3197000" y="3115287"/>
                <a:ext cx="4218547" cy="318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/>
                  <a:t>WeatherData TABLE(</a:t>
                </a:r>
                <a:r>
                  <a:rPr lang="ko-KR" altLang="en-US" sz="1400" dirty="0" smtClean="0"/>
                  <a:t>날씨 정보 저장 테이블</a:t>
                </a:r>
                <a:r>
                  <a:rPr lang="en-US" altLang="ko-KR" sz="1400" dirty="0" smtClean="0"/>
                  <a:t>)</a:t>
                </a:r>
                <a:endParaRPr lang="ko-KR" altLang="en-US" sz="1400" dirty="0"/>
              </a:p>
            </p:txBody>
          </p:sp>
        </p:grpSp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00" y="2093845"/>
              <a:ext cx="2336676" cy="1643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8" name="직선 연결선 7"/>
          <p:cNvCxnSpPr/>
          <p:nvPr/>
        </p:nvCxnSpPr>
        <p:spPr>
          <a:xfrm flipV="1">
            <a:off x="6173806" y="1693064"/>
            <a:ext cx="826257" cy="92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6090666" y="3733105"/>
            <a:ext cx="641574" cy="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365470" y="1977247"/>
            <a:ext cx="144016" cy="6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 49"/>
          <p:cNvCxnSpPr/>
          <p:nvPr/>
        </p:nvCxnSpPr>
        <p:spPr>
          <a:xfrm>
            <a:off x="2082808" y="1968130"/>
            <a:ext cx="4007858" cy="1764975"/>
          </a:xfrm>
          <a:prstGeom prst="curvedConnector3">
            <a:avLst>
              <a:gd name="adj1" fmla="val -32873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V="1">
            <a:off x="7164288" y="757865"/>
            <a:ext cx="641574" cy="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87116" y="635163"/>
            <a:ext cx="2592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기본키</a:t>
            </a:r>
            <a:r>
              <a:rPr lang="en-US" altLang="ko-KR" sz="1000" b="1" dirty="0" smtClean="0"/>
              <a:t>:</a:t>
            </a:r>
            <a:endParaRPr lang="en-US" altLang="ko-KR" sz="10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6587116" y="858036"/>
            <a:ext cx="2592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외래키</a:t>
            </a:r>
            <a:r>
              <a:rPr lang="en-US" altLang="ko-KR" sz="1000" b="1" dirty="0" smtClean="0"/>
              <a:t>:</a:t>
            </a:r>
            <a:endParaRPr lang="en-US" altLang="ko-KR" sz="1000" b="1" dirty="0"/>
          </a:p>
        </p:txBody>
      </p:sp>
      <p:cxnSp>
        <p:nvCxnSpPr>
          <p:cNvPr id="65" name="직선 화살표 연결선 64"/>
          <p:cNvCxnSpPr/>
          <p:nvPr/>
        </p:nvCxnSpPr>
        <p:spPr>
          <a:xfrm>
            <a:off x="7164288" y="981146"/>
            <a:ext cx="641574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구부러진 연결선 79"/>
          <p:cNvCxnSpPr/>
          <p:nvPr/>
        </p:nvCxnSpPr>
        <p:spPr>
          <a:xfrm rot="10800000" flipV="1">
            <a:off x="2514259" y="1664677"/>
            <a:ext cx="3664320" cy="309530"/>
          </a:xfrm>
          <a:prstGeom prst="curvedConnector3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44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4248</TotalTime>
  <Words>211</Words>
  <Application>Microsoft Office PowerPoint</Application>
  <PresentationFormat>화면 슬라이드 쇼(16:9)</PresentationFormat>
  <Paragraphs>57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굴림</vt:lpstr>
      <vt:lpstr>Arial</vt:lpstr>
      <vt:lpstr>맑은 고딕</vt:lpstr>
      <vt:lpstr>Office 테마</vt:lpstr>
      <vt:lpstr>데이터 베이스 프로젝트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Chunil</dc:creator>
  <cp:lastModifiedBy>Windows 사용자</cp:lastModifiedBy>
  <cp:revision>283</cp:revision>
  <dcterms:created xsi:type="dcterms:W3CDTF">2014-11-02T09:10:55Z</dcterms:created>
  <dcterms:modified xsi:type="dcterms:W3CDTF">2017-06-16T00:51:15Z</dcterms:modified>
</cp:coreProperties>
</file>