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15" r:id="rId4"/>
    <p:sldId id="263" r:id="rId5"/>
    <p:sldId id="265" r:id="rId6"/>
    <p:sldId id="268" r:id="rId7"/>
    <p:sldId id="269" r:id="rId8"/>
    <p:sldId id="316" r:id="rId9"/>
    <p:sldId id="270" r:id="rId10"/>
    <p:sldId id="318" r:id="rId11"/>
    <p:sldId id="319" r:id="rId12"/>
    <p:sldId id="272" r:id="rId13"/>
    <p:sldId id="317" r:id="rId14"/>
    <p:sldId id="320" r:id="rId15"/>
    <p:sldId id="271" r:id="rId16"/>
    <p:sldId id="321" r:id="rId17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9DD"/>
    <a:srgbClr val="B9ADDE"/>
    <a:srgbClr val="D7ACD2"/>
    <a:srgbClr val="D6A8D0"/>
    <a:srgbClr val="B7ADDF"/>
    <a:srgbClr val="9DC1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6982" autoAdjust="0"/>
  </p:normalViewPr>
  <p:slideViewPr>
    <p:cSldViewPr snapToGrid="0">
      <p:cViewPr varScale="1">
        <p:scale>
          <a:sx n="59" d="100"/>
          <a:sy n="59" d="100"/>
        </p:scale>
        <p:origin x="-90" y="-9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BF29343-B8D0-42CB-B30D-B548021B605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147134-9373-4960-BE77-47507C2F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5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기본적인 하둡에 대한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53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Yahoo cluster</a:t>
            </a:r>
            <a:r>
              <a:rPr lang="ko-KR" altLang="en-US" baseline="0" dirty="0" smtClean="0"/>
              <a:t>에서 작업하던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들을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1.Figure 1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JobSizes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runtim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작업실행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대기열에서</a:t>
            </a:r>
            <a:r>
              <a:rPr lang="ko-KR" altLang="en-US" baseline="0" dirty="0" smtClean="0"/>
              <a:t> 발생할 수 있는 시간이 아닌 오직 실행시간만을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large cluster </a:t>
            </a:r>
            <a:r>
              <a:rPr lang="ko-KR" altLang="en-US" baseline="0" dirty="0" smtClean="0"/>
              <a:t>환경에서 실행되었기 때문에 단순 실행시간만으로는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size</a:t>
            </a:r>
            <a:r>
              <a:rPr lang="ko-KR" altLang="en-US" baseline="0" dirty="0" smtClean="0"/>
              <a:t>를 정확히 알 수 없음 그래서 </a:t>
            </a:r>
            <a:r>
              <a:rPr lang="en-US" altLang="ko-KR" baseline="0" dirty="0" smtClean="0"/>
              <a:t>figure 2,3</a:t>
            </a:r>
            <a:r>
              <a:rPr lang="ko-KR" altLang="en-US" baseline="0" dirty="0" smtClean="0"/>
              <a:t>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2.Figure 2,3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reduce </a:t>
            </a:r>
            <a:r>
              <a:rPr lang="ko-KR" altLang="en-US" baseline="0" dirty="0" smtClean="0"/>
              <a:t>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Failure Rate </a:t>
            </a:r>
            <a:r>
              <a:rPr lang="ko-KR" altLang="en-US" baseline="0" dirty="0" smtClean="0"/>
              <a:t>보여줌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수식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MTTF = </a:t>
            </a:r>
            <a:r>
              <a:rPr lang="ko-KR" altLang="en-US" baseline="0" dirty="0" smtClean="0"/>
              <a:t>평균 </a:t>
            </a:r>
            <a:r>
              <a:rPr lang="ko-KR" altLang="en-US" baseline="0" dirty="0" err="1" smtClean="0"/>
              <a:t>무고장</a:t>
            </a:r>
            <a:r>
              <a:rPr lang="ko-KR" altLang="en-US" baseline="0" dirty="0" smtClean="0"/>
              <a:t> 시간</a:t>
            </a:r>
            <a:endParaRPr lang="en-US" altLang="ko-KR" baseline="0" dirty="0" smtClean="0"/>
          </a:p>
          <a:p>
            <a:r>
              <a:rPr lang="en-US" altLang="ko-KR" baseline="0" dirty="0" smtClean="0"/>
              <a:t>N = number of tasks(</a:t>
            </a:r>
            <a:r>
              <a:rPr lang="en-US" altLang="ko-KR" baseline="0" dirty="0" err="1" smtClean="0"/>
              <a:t>map+reduce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확률을 계산해보면 거의 </a:t>
            </a:r>
            <a:r>
              <a:rPr lang="en-US" altLang="ko-KR" baseline="0" dirty="0" smtClean="0"/>
              <a:t>zero!</a:t>
            </a:r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Yahoo cluster</a:t>
            </a:r>
            <a:r>
              <a:rPr lang="ko-KR" altLang="en-US" baseline="0" dirty="0" smtClean="0"/>
              <a:t>에서 작업하던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들을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1.Figure 1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JobSizes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runtim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작업실행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대기열에서</a:t>
            </a:r>
            <a:r>
              <a:rPr lang="ko-KR" altLang="en-US" baseline="0" dirty="0" smtClean="0"/>
              <a:t> 발생할 수 있는 시간이 아닌 오직 실행시간만을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large cluster </a:t>
            </a:r>
            <a:r>
              <a:rPr lang="ko-KR" altLang="en-US" baseline="0" dirty="0" smtClean="0"/>
              <a:t>환경에서 실행되었기 때문에 단순 실행시간만으로는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size</a:t>
            </a:r>
            <a:r>
              <a:rPr lang="ko-KR" altLang="en-US" baseline="0" dirty="0" smtClean="0"/>
              <a:t>를 정확히 알 수 없음 그래서 </a:t>
            </a:r>
            <a:r>
              <a:rPr lang="en-US" altLang="ko-KR" baseline="0" dirty="0" smtClean="0"/>
              <a:t>figure 2,3</a:t>
            </a:r>
            <a:r>
              <a:rPr lang="ko-KR" altLang="en-US" baseline="0" dirty="0" smtClean="0"/>
              <a:t>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2.Figure 2,3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reduce </a:t>
            </a:r>
            <a:r>
              <a:rPr lang="ko-KR" altLang="en-US" baseline="0" dirty="0" smtClean="0"/>
              <a:t>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Failure Rate </a:t>
            </a:r>
            <a:r>
              <a:rPr lang="ko-KR" altLang="en-US" baseline="0" dirty="0" smtClean="0"/>
              <a:t>보여줌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수식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Yahoo cluster</a:t>
            </a:r>
            <a:r>
              <a:rPr lang="ko-KR" altLang="en-US" baseline="0" dirty="0" smtClean="0"/>
              <a:t>에서 작업하던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들을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1.Figure 1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JobSizes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runtim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작업실행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대기열에서</a:t>
            </a:r>
            <a:r>
              <a:rPr lang="ko-KR" altLang="en-US" baseline="0" dirty="0" smtClean="0"/>
              <a:t> 발생할 수 있는 시간이 아닌 오직 실행시간만을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large cluster </a:t>
            </a:r>
            <a:r>
              <a:rPr lang="ko-KR" altLang="en-US" baseline="0" dirty="0" smtClean="0"/>
              <a:t>환경에서 실행되었기 때문에 단순 실행시간만으로는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size</a:t>
            </a:r>
            <a:r>
              <a:rPr lang="ko-KR" altLang="en-US" baseline="0" dirty="0" smtClean="0"/>
              <a:t>를 정확히 알 수 없음 그래서 </a:t>
            </a:r>
            <a:r>
              <a:rPr lang="en-US" altLang="ko-KR" baseline="0" dirty="0" smtClean="0"/>
              <a:t>figure 2,3</a:t>
            </a:r>
            <a:r>
              <a:rPr lang="ko-KR" altLang="en-US" baseline="0" dirty="0" smtClean="0"/>
              <a:t>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2.Figure 2,3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reduce </a:t>
            </a:r>
            <a:r>
              <a:rPr lang="ko-KR" altLang="en-US" baseline="0" dirty="0" smtClean="0"/>
              <a:t>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Failure Rate </a:t>
            </a:r>
            <a:r>
              <a:rPr lang="ko-KR" altLang="en-US" baseline="0" dirty="0" smtClean="0"/>
              <a:t>보여줌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수식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Hadoop</a:t>
            </a:r>
            <a:r>
              <a:rPr lang="ko-KR" altLang="en-US" baseline="0" dirty="0" smtClean="0"/>
              <a:t>을 전혀 수정할 필요 없이 바로 삽입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Yarn </a:t>
            </a:r>
            <a:r>
              <a:rPr lang="ko-KR" altLang="en-US" baseline="0" dirty="0" smtClean="0"/>
              <a:t>위에서도 동작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3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Hadoop</a:t>
            </a:r>
            <a:r>
              <a:rPr lang="ko-KR" altLang="en-US" baseline="0" dirty="0" smtClean="0"/>
              <a:t>을 전혀 수정할 필요 없이 바로 삽입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Yarn </a:t>
            </a:r>
            <a:r>
              <a:rPr lang="ko-KR" altLang="en-US" baseline="0" dirty="0" smtClean="0"/>
              <a:t>위에서도 동작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3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기본적인 하둡에 대한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하둡의 세가지 디자인 </a:t>
            </a:r>
            <a:r>
              <a:rPr lang="en-US" altLang="ko-KR" dirty="0" smtClean="0"/>
              <a:t>goals</a:t>
            </a:r>
          </a:p>
          <a:p>
            <a:pPr marL="247620" indent="-247620">
              <a:buAutoNum type="arabicPeriod"/>
            </a:pP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과 클러스터 사이즈에 대한 확장성</a:t>
            </a:r>
            <a:endParaRPr lang="en-US" altLang="ko-KR" baseline="0" dirty="0" smtClean="0"/>
          </a:p>
          <a:p>
            <a:pPr marL="247620" indent="-247620">
              <a:buAutoNum type="arabicPeriod"/>
            </a:pPr>
            <a:r>
              <a:rPr lang="ko-KR" altLang="en-US" baseline="0" dirty="0" smtClean="0"/>
              <a:t>신뢰성</a:t>
            </a:r>
            <a:r>
              <a:rPr lang="en-US" altLang="ko-KR" baseline="0" dirty="0" smtClean="0"/>
              <a:t>(job</a:t>
            </a:r>
            <a:r>
              <a:rPr lang="ko-KR" altLang="en-US" baseline="0" dirty="0" smtClean="0"/>
              <a:t>의 재실행등과같은</a:t>
            </a:r>
            <a:r>
              <a:rPr lang="en-US" altLang="ko-KR" baseline="0" dirty="0" smtClean="0"/>
              <a:t>)</a:t>
            </a:r>
          </a:p>
          <a:p>
            <a:pPr marL="247620" indent="-247620">
              <a:buAutoNum type="arabicPeriod"/>
            </a:pPr>
            <a:r>
              <a:rPr lang="ko-KR" altLang="en-US" baseline="0" dirty="0" smtClean="0"/>
              <a:t>처리량</a:t>
            </a: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짧은 작업에 대한 처리를 고려해야 하는이유</a:t>
            </a:r>
            <a:endParaRPr lang="en-US" altLang="ko-KR" dirty="0" smtClean="0"/>
          </a:p>
          <a:p>
            <a:pPr marL="247620" indent="-247620">
              <a:buAutoNum type="arabicPeriod"/>
            </a:pPr>
            <a:r>
              <a:rPr lang="ko-KR" altLang="en-US" baseline="0" dirty="0" smtClean="0"/>
              <a:t>현재 대부분의 작업은 </a:t>
            </a:r>
            <a:r>
              <a:rPr lang="en-US" altLang="ko-KR" baseline="0" dirty="0" smtClean="0"/>
              <a:t>short job(</a:t>
            </a:r>
            <a:r>
              <a:rPr lang="ko-KR" altLang="en-US" baseline="0" dirty="0" smtClean="0"/>
              <a:t>야후의 경우 </a:t>
            </a:r>
            <a:r>
              <a:rPr lang="en-US" altLang="ko-KR" baseline="0" dirty="0" smtClean="0"/>
              <a:t>80% </a:t>
            </a:r>
            <a:r>
              <a:rPr lang="ko-KR" altLang="en-US" baseline="0" dirty="0" smtClean="0"/>
              <a:t>이상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페이스북이나 </a:t>
            </a:r>
            <a:r>
              <a:rPr lang="en-US" altLang="ko-KR" baseline="0" dirty="0" smtClean="0"/>
              <a:t>miccrosoft</a:t>
            </a:r>
            <a:r>
              <a:rPr lang="ko-KR" altLang="en-US" baseline="0" dirty="0" smtClean="0"/>
              <a:t>에서도 유사함</a:t>
            </a: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Dataset were written by korean.  In case of korean, sentences are composed of moplicated architecture because of servey. Thus for efficiency,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proceed supervised learning, i labeled each of lecture evaluation text data using  their rate. labeled rate 1~2 to negative, and rate 3~5 to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paper, maximum length of sentence was set in two different case, 30 and 80.  If  the sentence shorter than maximum length, then add 0 which means ‘UNKWOWN” for padding. If  the sentence longer than maximum, then just cut off  the sentence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작은 작업에 대한 정의</a:t>
            </a: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작은 작업에 대한 정의</a:t>
            </a:r>
            <a:endParaRPr lang="en-US" altLang="ko-KR" baseline="0" dirty="0" smtClean="0"/>
          </a:p>
          <a:p>
            <a:pPr marL="247620" marR="0" indent="-24762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this vector, we can calculate direction, and also we can infer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vectors have similar direction are similar words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Yahoo cluster</a:t>
            </a:r>
            <a:r>
              <a:rPr lang="ko-KR" altLang="en-US" baseline="0" dirty="0" smtClean="0"/>
              <a:t>에서 작업하던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들을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1.Figure 1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JobSizes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runtim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작업실행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대기열에서</a:t>
            </a:r>
            <a:r>
              <a:rPr lang="ko-KR" altLang="en-US" baseline="0" dirty="0" smtClean="0"/>
              <a:t> 발생할 수 있는 시간이 아닌 오직 실행시간만을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large cluster </a:t>
            </a:r>
            <a:r>
              <a:rPr lang="ko-KR" altLang="en-US" baseline="0" dirty="0" smtClean="0"/>
              <a:t>환경에서 실행되었기 때문에 단순 실행시간만으로는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size</a:t>
            </a:r>
            <a:r>
              <a:rPr lang="ko-KR" altLang="en-US" baseline="0" dirty="0" smtClean="0"/>
              <a:t>를 정확히 알 수 없음 그래서 </a:t>
            </a:r>
            <a:r>
              <a:rPr lang="en-US" altLang="ko-KR" baseline="0" dirty="0" smtClean="0"/>
              <a:t>figure 2,3</a:t>
            </a:r>
            <a:r>
              <a:rPr lang="ko-KR" altLang="en-US" baseline="0" dirty="0" smtClean="0"/>
              <a:t>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2.Figure 2,3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reduce </a:t>
            </a:r>
            <a:r>
              <a:rPr lang="ko-KR" altLang="en-US" baseline="0" dirty="0" smtClean="0"/>
              <a:t>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Failure Rate </a:t>
            </a:r>
            <a:r>
              <a:rPr lang="ko-KR" altLang="en-US" baseline="0" dirty="0" smtClean="0"/>
              <a:t>보여줌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수식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Yahoo cluster</a:t>
            </a:r>
            <a:r>
              <a:rPr lang="ko-KR" altLang="en-US" baseline="0" dirty="0" smtClean="0"/>
              <a:t>에서 작업하던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들을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1.Figure 1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JobSizes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runtim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작업실행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대기열에서</a:t>
            </a:r>
            <a:r>
              <a:rPr lang="ko-KR" altLang="en-US" baseline="0" dirty="0" smtClean="0"/>
              <a:t> 발생할 수 있는 시간이 아닌 오직 실행시간만을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large cluster </a:t>
            </a:r>
            <a:r>
              <a:rPr lang="ko-KR" altLang="en-US" baseline="0" dirty="0" smtClean="0"/>
              <a:t>환경에서 실행되었기 때문에 단순 실행시간만으로는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size</a:t>
            </a:r>
            <a:r>
              <a:rPr lang="ko-KR" altLang="en-US" baseline="0" dirty="0" smtClean="0"/>
              <a:t>를 정확히 알 수 없음 그래서 </a:t>
            </a:r>
            <a:r>
              <a:rPr lang="en-US" altLang="ko-KR" baseline="0" dirty="0" smtClean="0"/>
              <a:t>figure 2,3</a:t>
            </a:r>
            <a:r>
              <a:rPr lang="ko-KR" altLang="en-US" baseline="0" dirty="0" smtClean="0"/>
              <a:t>을 측정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2.Figure 2,3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reduce </a:t>
            </a:r>
            <a:r>
              <a:rPr lang="ko-KR" altLang="en-US" baseline="0" dirty="0" smtClean="0"/>
              <a:t>숫자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Failure Rate </a:t>
            </a:r>
            <a:r>
              <a:rPr lang="ko-KR" altLang="en-US" baseline="0" dirty="0" smtClean="0"/>
              <a:t>보여줌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수식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en-US" altLang="ko-KR" baseline="0" dirty="0" smtClean="0"/>
          </a:p>
          <a:p>
            <a:pPr marL="247620" indent="-24762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7134-9373-4960-BE77-47507C2F1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2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1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0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1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2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93689-ACEA-42F2-A67C-EBA38C7B502C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0251" y="596110"/>
            <a:ext cx="10921668" cy="4766503"/>
            <a:chOff x="780251" y="1741095"/>
            <a:chExt cx="10921668" cy="4766503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780251" y="1741095"/>
              <a:ext cx="10921668" cy="4766503"/>
            </a:xfrm>
            <a:prstGeom prst="roundRect">
              <a:avLst>
                <a:gd name="adj" fmla="val 2553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899885" y="1870003"/>
              <a:ext cx="10726057" cy="4519093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200" b="1" dirty="0" smtClean="0">
                  <a:solidFill>
                    <a:schemeClr val="tx1"/>
                  </a:solidFill>
                </a:rPr>
                <a:t> Lecture Evaluation Sentences Analysis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								2014104140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임호준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Word2Vec</a:t>
            </a:r>
            <a:endParaRPr lang="ko-KR" altLang="en-US" sz="4000" dirty="0"/>
          </a:p>
        </p:txBody>
      </p:sp>
      <p:sp>
        <p:nvSpPr>
          <p:cNvPr id="15" name="사각형: 둥근 모서리 12"/>
          <p:cNvSpPr/>
          <p:nvPr/>
        </p:nvSpPr>
        <p:spPr>
          <a:xfrm>
            <a:off x="1052285" y="20224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Skip-gram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“I </a:t>
            </a:r>
            <a:r>
              <a:rPr lang="en-US" altLang="ko-KR" dirty="0" smtClean="0">
                <a:solidFill>
                  <a:schemeClr val="tx1"/>
                </a:solidFill>
              </a:rPr>
              <a:t>really </a:t>
            </a:r>
            <a:r>
              <a:rPr lang="en-US" altLang="ko-KR" dirty="0" smtClean="0">
                <a:solidFill>
                  <a:schemeClr val="tx1"/>
                </a:solidFill>
              </a:rPr>
              <a:t>like this lecture’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Input to train ‘like’: (like, I) ,</a:t>
            </a:r>
            <a:r>
              <a:rPr lang="en-US" altLang="ko-KR" dirty="0">
                <a:solidFill>
                  <a:schemeClr val="tx1"/>
                </a:solidFill>
              </a:rPr>
              <a:t> (like, </a:t>
            </a:r>
            <a:r>
              <a:rPr lang="en-US" altLang="ko-KR" dirty="0" smtClean="0">
                <a:solidFill>
                  <a:schemeClr val="tx1"/>
                </a:solidFill>
              </a:rPr>
              <a:t>really) </a:t>
            </a:r>
            <a:r>
              <a:rPr lang="en-US" altLang="ko-KR" dirty="0">
                <a:solidFill>
                  <a:schemeClr val="tx1"/>
                </a:solidFill>
              </a:rPr>
              <a:t>(like, </a:t>
            </a:r>
            <a:r>
              <a:rPr lang="en-US" altLang="ko-KR" dirty="0" smtClean="0">
                <a:solidFill>
                  <a:schemeClr val="tx1"/>
                </a:solidFill>
              </a:rPr>
              <a:t>this) , </a:t>
            </a:r>
            <a:r>
              <a:rPr lang="en-US" altLang="ko-KR" dirty="0">
                <a:solidFill>
                  <a:schemeClr val="tx1"/>
                </a:solidFill>
              </a:rPr>
              <a:t>(like, </a:t>
            </a:r>
            <a:r>
              <a:rPr lang="en-US" altLang="ko-KR" dirty="0" smtClean="0">
                <a:solidFill>
                  <a:schemeClr val="tx1"/>
                </a:solidFill>
              </a:rPr>
              <a:t>lecture)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Learning </a:t>
            </a:r>
            <a:r>
              <a:rPr lang="en-US" altLang="ko-KR" dirty="0">
                <a:solidFill>
                  <a:schemeClr val="tx1"/>
                </a:solidFill>
              </a:rPr>
              <a:t>speed of skip-gram is slow compare to other model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marL="457200" lvl="2"/>
            <a:r>
              <a:rPr lang="en-US" altLang="ko-KR" dirty="0" smtClean="0">
                <a:solidFill>
                  <a:schemeClr val="tx1"/>
                </a:solidFill>
              </a:rPr>
              <a:t>    but </a:t>
            </a:r>
            <a:r>
              <a:rPr lang="en-US" altLang="ko-KR" dirty="0">
                <a:solidFill>
                  <a:schemeClr val="tx1"/>
                </a:solidFill>
              </a:rPr>
              <a:t>show better performance</a:t>
            </a:r>
          </a:p>
          <a:p>
            <a:pPr marL="457200" lvl="2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_x235610672" descr="EMB000060a808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2850644"/>
            <a:ext cx="2752988" cy="365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Word2Vec</a:t>
            </a:r>
            <a:endParaRPr lang="ko-KR" altLang="en-US" sz="4000" dirty="0"/>
          </a:p>
        </p:txBody>
      </p:sp>
      <p:sp>
        <p:nvSpPr>
          <p:cNvPr id="15" name="사각형: 둥근 모서리 12"/>
          <p:cNvSpPr/>
          <p:nvPr/>
        </p:nvSpPr>
        <p:spPr>
          <a:xfrm>
            <a:off x="1052285" y="1990030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Visualize 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457200" lvl="2"/>
            <a:r>
              <a:rPr lang="ko-KR" altLang="ko-KR" dirty="0"/>
              <a:t/>
            </a:r>
            <a:br>
              <a:rPr lang="ko-KR" altLang="ko-KR" dirty="0"/>
            </a:b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36648"/>
            <a:ext cx="7334352" cy="377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3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78056" y="1837779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Architecture of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Text-CNN</a:t>
            </a:r>
            <a:endParaRPr lang="ko-KR" altLang="en-US" sz="4000" dirty="0"/>
          </a:p>
        </p:txBody>
      </p:sp>
      <p:pic>
        <p:nvPicPr>
          <p:cNvPr id="15" name="Picture 2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30" y="2025636"/>
            <a:ext cx="59245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사각형: 둥근 모서리 12"/>
          <p:cNvSpPr/>
          <p:nvPr/>
        </p:nvSpPr>
        <p:spPr>
          <a:xfrm>
            <a:off x="878056" y="1837780"/>
            <a:ext cx="4678974" cy="4331232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Architecture of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Filter shape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(‘region size’x ‘embedding_size’x1x’filter_size’)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(3,4,5,6 x 128x1x100)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Adam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Drop out and L2 Regression for prevent overfitting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Evaluation</a:t>
            </a:r>
            <a:endParaRPr lang="ko-KR" altLang="en-US" sz="4000" dirty="0"/>
          </a:p>
        </p:txBody>
      </p:sp>
      <p:sp>
        <p:nvSpPr>
          <p:cNvPr id="15" name="사각형: 둥근 모서리 12"/>
          <p:cNvSpPr/>
          <p:nvPr/>
        </p:nvSpPr>
        <p:spPr>
          <a:xfrm>
            <a:off x="1052285" y="20224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Enviroment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CPU: Intel i5-7500, 3.40GHz/ RAM: 32GB/ GPU: NVIDIA Titan X 11GB/ OS: Window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457200" lvl="2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Evaluation</a:t>
            </a:r>
            <a:endParaRPr lang="ko-KR" altLang="en-US" sz="4000" dirty="0"/>
          </a:p>
        </p:txBody>
      </p:sp>
      <p:sp>
        <p:nvSpPr>
          <p:cNvPr id="15" name="사각형: 둥근 모서리 12"/>
          <p:cNvSpPr/>
          <p:nvPr/>
        </p:nvSpPr>
        <p:spPr>
          <a:xfrm>
            <a:off x="1052285" y="20224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Used positive(Recommend) laeled data 2330, negative(not Recommend) labeled data 2330.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Did 10-fold cross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Confusion maxtrix of Text-CNN, sequence-length was set as 80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8993" y="3878409"/>
            <a:ext cx="5204736" cy="1793298"/>
            <a:chOff x="468700" y="2560494"/>
            <a:chExt cx="5204736" cy="1793298"/>
          </a:xfrm>
        </p:grpSpPr>
        <p:graphicFrame>
          <p:nvGraphicFramePr>
            <p:cNvPr id="17" name="표 개체 틀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5679440"/>
                </p:ext>
              </p:extLst>
            </p:nvPr>
          </p:nvGraphicFramePr>
          <p:xfrm>
            <a:off x="1334609" y="2896710"/>
            <a:ext cx="4175279" cy="1098720"/>
          </p:xfrm>
          <a:graphic>
            <a:graphicData uri="http://schemas.openxmlformats.org/drawingml/2006/table">
              <a:tbl>
                <a:tblPr firstRow="1" bandRow="1"/>
                <a:tblGrid>
                  <a:gridCol w="1998719">
                    <a:extLst>
                      <a:ext uri="{9D8B030D-6E8A-4147-A177-3AD203B41FA5}">
                        <a16:colId xmlns="" xmlns:a16="http://schemas.microsoft.com/office/drawing/2014/main" val="960137077"/>
                      </a:ext>
                    </a:extLst>
                  </a:gridCol>
                  <a:gridCol w="1088280">
                    <a:extLst>
                      <a:ext uri="{9D8B030D-6E8A-4147-A177-3AD203B41FA5}">
                        <a16:colId xmlns="" xmlns:a16="http://schemas.microsoft.com/office/drawing/2014/main" val="1709909703"/>
                      </a:ext>
                    </a:extLst>
                  </a:gridCol>
                  <a:gridCol w="1088280">
                    <a:extLst>
                      <a:ext uri="{9D8B030D-6E8A-4147-A177-3AD203B41FA5}">
                        <a16:colId xmlns="" xmlns:a16="http://schemas.microsoft.com/office/drawing/2014/main" val="3299048783"/>
                      </a:ext>
                    </a:extLst>
                  </a:gridCol>
                </a:tblGrid>
                <a:tr h="367200"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TextCNN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P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N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478096408"/>
                    </a:ext>
                  </a:extLst>
                </a:tr>
                <a:tr h="354600"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T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1720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610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259829350"/>
                    </a:ext>
                  </a:extLst>
                </a:tr>
                <a:tr h="354600"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F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715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rtl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/>
                        </a:pPr>
                        <a:r>
                          <a:rPr lang="en-US" sz="1800" b="0" i="0" u="none" strike="noStrike" kern="1200" cap="none" dirty="0" smtClean="0">
                            <a:ln>
                              <a:noFill/>
                            </a:ln>
                            <a:latin typeface="Source Sans Pro" pitchFamily="34"/>
                            <a:ea typeface="源ノ角ゴシック Normal" pitchFamily="2"/>
                            <a:cs typeface="FreeSans" pitchFamily="2"/>
                          </a:rPr>
                          <a:t>1615</a:t>
                        </a:r>
                        <a:endParaRPr lang="en-US" sz="1800" b="0" i="0" u="none" strike="noStrike" kern="1200" cap="none" dirty="0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3083429839"/>
                    </a:ext>
                  </a:extLst>
                </a:tr>
              </a:tbl>
            </a:graphicData>
          </a:graphic>
        </p:graphicFrame>
        <p:sp>
          <p:nvSpPr>
            <p:cNvPr id="18" name="내용 개체 틀 3"/>
            <p:cNvSpPr txBox="1">
              <a:spLocks/>
            </p:cNvSpPr>
            <p:nvPr/>
          </p:nvSpPr>
          <p:spPr>
            <a:xfrm>
              <a:off x="468700" y="3468833"/>
              <a:ext cx="820327" cy="316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182880" indent="-182880" algn="l" defTabSz="914400" rtl="0" eaLnBrk="1" latinLnBrk="1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ko-KR" dirty="0" smtClean="0"/>
                <a:t>Label</a:t>
              </a:r>
            </a:p>
          </p:txBody>
        </p:sp>
        <p:sp>
          <p:nvSpPr>
            <p:cNvPr id="19" name="내용 개체 틀 3"/>
            <p:cNvSpPr txBox="1">
              <a:spLocks/>
            </p:cNvSpPr>
            <p:nvPr/>
          </p:nvSpPr>
          <p:spPr>
            <a:xfrm>
              <a:off x="3998144" y="2560494"/>
              <a:ext cx="1010273" cy="316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182880" indent="-182880" algn="l" defTabSz="914400" rtl="0" eaLnBrk="1" latinLnBrk="1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ko-KR" dirty="0" smtClean="0"/>
                <a:t>Predict</a:t>
              </a:r>
            </a:p>
          </p:txBody>
        </p:sp>
        <p:sp>
          <p:nvSpPr>
            <p:cNvPr id="20" name="내용 개체 틀 3"/>
            <p:cNvSpPr txBox="1">
              <a:spLocks/>
            </p:cNvSpPr>
            <p:nvPr/>
          </p:nvSpPr>
          <p:spPr>
            <a:xfrm>
              <a:off x="2345991" y="4036870"/>
              <a:ext cx="3327445" cy="316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182880" indent="-182880" algn="l" defTabSz="914400" rtl="0" eaLnBrk="1" latinLnBrk="1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Recall:73.8</a:t>
              </a:r>
              <a:r>
                <a:rPr lang="en-US" altLang="ko-KR" dirty="0"/>
                <a:t>%, Precision:73.4 %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653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78056" y="1837779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Result of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smtClean="0">
                <a:solidFill>
                  <a:schemeClr val="tx1"/>
                </a:solidFill>
              </a:rPr>
              <a:t>Ensemble</a:t>
            </a:r>
            <a:endParaRPr lang="ko-KR" altLang="en-US" sz="4000" dirty="0"/>
          </a:p>
        </p:txBody>
      </p:sp>
      <p:pic>
        <p:nvPicPr>
          <p:cNvPr id="16" name="Picture 2" descr="precision, recall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32" y="1982775"/>
            <a:ext cx="5524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사각형: 둥근 모서리 12"/>
          <p:cNvSpPr/>
          <p:nvPr/>
        </p:nvSpPr>
        <p:spPr>
          <a:xfrm>
            <a:off x="811959" y="1964968"/>
            <a:ext cx="4992763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Result of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Ensemble with three cnn, sequence length 80, shows the best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Increase the number of models did not shows the enhance of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78056" y="1837779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Result of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Conclusion</a:t>
            </a:r>
            <a:endParaRPr lang="ko-KR" altLang="en-US" sz="4000" dirty="0"/>
          </a:p>
        </p:txBody>
      </p:sp>
      <p:pic>
        <p:nvPicPr>
          <p:cNvPr id="16" name="Picture 2" descr="precision, recall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32" y="1982775"/>
            <a:ext cx="5524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사각형: 둥근 모서리 12"/>
          <p:cNvSpPr/>
          <p:nvPr/>
        </p:nvSpPr>
        <p:spPr>
          <a:xfrm>
            <a:off x="811959" y="1964968"/>
            <a:ext cx="10661673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In other research currently proceeded, they shows 86.4%, 85% accuracy in english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With more data and preprocessing, expect enhance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176718" y="3224463"/>
            <a:ext cx="4004755" cy="14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When the season of apply lecture has come, most of university students try to find a ‘good’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Ask students who already finish that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Access a university community sites and read other student’s lecture evaluation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Reading other student’s lecture evaluation text is one of the most effective way but might bothering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Motivation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47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Motivation</a:t>
            </a:r>
            <a:endParaRPr lang="ko-KR" altLang="en-US" sz="4000" dirty="0"/>
          </a:p>
        </p:txBody>
      </p:sp>
      <p:pic>
        <p:nvPicPr>
          <p:cNvPr id="11" name="Picture 2" descr="C:\Users\HoJun\Desktop\e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22" y="1741095"/>
            <a:ext cx="5611954" cy="501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2"/>
          <p:cNvSpPr/>
          <p:nvPr/>
        </p:nvSpPr>
        <p:spPr>
          <a:xfrm>
            <a:off x="811959" y="1964968"/>
            <a:ext cx="4992763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Keywords?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Assignment?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Team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Substitution of Mid Term exam?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62052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Goals of Lecture Evaluation Sentences analysis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Visualized the key words of lecture evaluation sentences using Word2Vec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Using Text-CNN, analysis that the writer’s intent, recommend this lecture or not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Motivation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5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Evrey Time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University students community website.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There is no external force to make them write the lecture evaluation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Rated every lecture evaluation text perfectly from 1 to 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Scrap lecture evaluation text from ‘Every Time’ and build data set.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In this data set, there are total 11,000 lecture evaluation text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tx1"/>
                </a:solidFill>
              </a:rPr>
              <a:t>Dataset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11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Remove servey using KoNLPy’s morphological analyzer.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Labeled each of lecture evaluation text data using their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Maximum length of sentences was set in two different value, 30 and 80.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Extract 12,000 word by having most frequency from dataset, and build word dictionary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Preprocess</a:t>
            </a:r>
            <a:endParaRPr lang="ko-KR" altLang="en-US" sz="4000" dirty="0"/>
          </a:p>
        </p:txBody>
      </p:sp>
      <p:pic>
        <p:nvPicPr>
          <p:cNvPr id="11" name="Picture 2" descr="C:\Users\HoJun\Desktop\konl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386" y="1741095"/>
            <a:ext cx="1617186" cy="20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One-hot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Easy way to embed the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Allocate 1 for a index and allocate 0 for the rest.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Can’t represent the relationship between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To express other words, need extra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Word Embedding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26" y="3074072"/>
            <a:ext cx="4454616" cy="211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0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Distributed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Can express the relationship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Do not Allocate 1 for a index and allocate 0 for the rest.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Allocate series of real number to compose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Word Embedding</a:t>
            </a:r>
            <a:endParaRPr lang="ko-KR" altLang="en-US" sz="4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37" y="4554002"/>
            <a:ext cx="4487205" cy="187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5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5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/>
              </a:gs>
              <a:gs pos="35000">
                <a:srgbClr val="9DC1EF"/>
              </a:gs>
              <a:gs pos="74000">
                <a:srgbClr val="B9ADDE"/>
              </a:gs>
              <a:gs pos="100000">
                <a:srgbClr val="D7AC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0" cy="2628900"/>
            <a:chOff x="8711382" y="3377381"/>
            <a:chExt cx="3480619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50000"/>
                  </a:srgbClr>
                </a:gs>
                <a:gs pos="35000">
                  <a:srgbClr val="9DC1EF">
                    <a:alpha val="50000"/>
                  </a:srgbClr>
                </a:gs>
                <a:gs pos="74000">
                  <a:srgbClr val="B9ADDE">
                    <a:alpha val="50000"/>
                  </a:srgbClr>
                </a:gs>
                <a:gs pos="100000">
                  <a:srgbClr val="D7ACD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0" y="4129550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/>
                </a:gs>
                <a:gs pos="35000">
                  <a:srgbClr val="9DC1EF"/>
                </a:gs>
                <a:gs pos="74000">
                  <a:srgbClr val="B9ADDE"/>
                </a:gs>
                <a:gs pos="100000">
                  <a:srgbClr val="D7AC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723583" y="365750"/>
            <a:ext cx="10907153" cy="1205293"/>
          </a:xfrm>
          <a:prstGeom prst="roundRect">
            <a:avLst>
              <a:gd name="adj" fmla="val 3991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780251" y="1741095"/>
            <a:ext cx="10921668" cy="4766503"/>
          </a:xfrm>
          <a:prstGeom prst="roundRect">
            <a:avLst>
              <a:gd name="adj" fmla="val 2553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9885" y="18700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04679" y="464354"/>
            <a:ext cx="10726057" cy="101000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Word2Vec</a:t>
            </a:r>
            <a:endParaRPr lang="ko-KR" altLang="en-US" sz="4000" dirty="0"/>
          </a:p>
        </p:txBody>
      </p:sp>
      <p:sp>
        <p:nvSpPr>
          <p:cNvPr id="15" name="사각형: 둥근 모서리 12"/>
          <p:cNvSpPr/>
          <p:nvPr/>
        </p:nvSpPr>
        <p:spPr>
          <a:xfrm>
            <a:off x="1052285" y="2022403"/>
            <a:ext cx="10726057" cy="4519093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Skip-gram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Used for train word dictionary with distributed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Word dictionary is trained in the direction of reducing the error between the input data and output value after predicting output values which is close to input word in sentences.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975FC089-EBD0-475C-80CF-AD4DF092DF67}" vid="{25719E7B-9A44-49C5-9B8A-62421F52E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1783</TotalTime>
  <Words>843</Words>
  <Application>Microsoft Office PowerPoint</Application>
  <PresentationFormat>사용자 지정</PresentationFormat>
  <Paragraphs>303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123</cp:revision>
  <dcterms:created xsi:type="dcterms:W3CDTF">2017-09-11T08:07:01Z</dcterms:created>
  <dcterms:modified xsi:type="dcterms:W3CDTF">2017-12-12T01:09:49Z</dcterms:modified>
</cp:coreProperties>
</file>