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517" r:id="rId3"/>
    <p:sldId id="542" r:id="rId4"/>
    <p:sldId id="536" r:id="rId5"/>
    <p:sldId id="535" r:id="rId6"/>
    <p:sldId id="525" r:id="rId7"/>
    <p:sldId id="543" r:id="rId8"/>
    <p:sldId id="533" r:id="rId9"/>
    <p:sldId id="538" r:id="rId10"/>
    <p:sldId id="541" r:id="rId11"/>
    <p:sldId id="544" r:id="rId12"/>
    <p:sldId id="518" r:id="rId13"/>
    <p:sldId id="547" r:id="rId14"/>
    <p:sldId id="521" r:id="rId15"/>
    <p:sldId id="539" r:id="rId16"/>
    <p:sldId id="540" r:id="rId17"/>
    <p:sldId id="545" r:id="rId18"/>
    <p:sldId id="537" r:id="rId19"/>
    <p:sldId id="419" r:id="rId20"/>
    <p:sldId id="54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0183" autoAdjust="0"/>
  </p:normalViewPr>
  <p:slideViewPr>
    <p:cSldViewPr snapToGrid="0">
      <p:cViewPr>
        <p:scale>
          <a:sx n="73" d="100"/>
          <a:sy n="73" d="100"/>
        </p:scale>
        <p:origin x="1766" y="86"/>
      </p:cViewPr>
      <p:guideLst>
        <p:guide orient="horz" pos="213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951C3-6EEA-4547-818D-1DA3293C2F9A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F1EE2-9876-4E55-824B-88BBC1B0A7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83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A3C5E-2B08-46A0-9C38-67F8BC19A4E5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C9B0B-249D-456B-B735-3DD074CBA1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83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5BA3C-DA23-49EC-9B6B-FA5869968D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302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5BA3C-DA23-49EC-9B6B-FA5869968D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472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활용 모델은 모두 </a:t>
            </a:r>
            <a:r>
              <a:rPr lang="en-US" altLang="ko-KR" dirty="0"/>
              <a:t>Boosting </a:t>
            </a:r>
            <a:r>
              <a:rPr lang="ko-KR" altLang="en-US" dirty="0"/>
              <a:t>모델을 사용하였으며</a:t>
            </a:r>
            <a:r>
              <a:rPr lang="en-US" altLang="ko-KR" dirty="0"/>
              <a:t>, </a:t>
            </a:r>
            <a:r>
              <a:rPr lang="en-US" altLang="ko-KR" dirty="0" err="1"/>
              <a:t>mtemp</a:t>
            </a:r>
            <a:r>
              <a:rPr lang="ko-KR" altLang="en-US" dirty="0"/>
              <a:t>를 제외한 발전량과 일사량은 모두</a:t>
            </a:r>
            <a:r>
              <a:rPr lang="en-US" altLang="ko-KR" dirty="0"/>
              <a:t> </a:t>
            </a:r>
            <a:r>
              <a:rPr lang="en-US" altLang="ko-KR" dirty="0" err="1"/>
              <a:t>Adaboost</a:t>
            </a:r>
            <a:r>
              <a:rPr lang="en-US" altLang="ko-KR" dirty="0"/>
              <a:t> Regression </a:t>
            </a:r>
            <a:r>
              <a:rPr lang="ko-KR" altLang="en-US" dirty="0"/>
              <a:t>모델을 사용하였습니다</a:t>
            </a:r>
            <a:r>
              <a:rPr lang="en-US" altLang="ko-KR" dirty="0"/>
              <a:t>. </a:t>
            </a:r>
            <a:r>
              <a:rPr lang="en-US" altLang="ko-KR" dirty="0" err="1"/>
              <a:t>XGBoost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AdaBoost Regression </a:t>
            </a:r>
            <a:r>
              <a:rPr lang="ko-KR" altLang="en-US" dirty="0"/>
              <a:t>모델은 대표적인 앙상블 </a:t>
            </a:r>
            <a:r>
              <a:rPr lang="en-US" altLang="ko-KR" dirty="0"/>
              <a:t>ML </a:t>
            </a:r>
            <a:r>
              <a:rPr lang="ko-KR" altLang="en-US" dirty="0"/>
              <a:t>기법으로 </a:t>
            </a:r>
            <a:r>
              <a:rPr lang="ko-KR" altLang="en-US" dirty="0" err="1"/>
              <a:t>과적합</a:t>
            </a:r>
            <a:r>
              <a:rPr lang="ko-KR" altLang="en-US" dirty="0"/>
              <a:t> 문제에 강건한 특성을 가지며</a:t>
            </a:r>
            <a:r>
              <a:rPr lang="en-US" altLang="ko-KR" dirty="0"/>
              <a:t>, </a:t>
            </a:r>
            <a:r>
              <a:rPr lang="ko-KR" altLang="en-US" dirty="0"/>
              <a:t>안정적인 예측이 중요한 태양광 발전량 예측 문제에 적합하여 사용했습니다</a:t>
            </a:r>
            <a:r>
              <a:rPr lang="en-US" altLang="ko-KR" dirty="0"/>
              <a:t>. Hyper Parameter tuning</a:t>
            </a:r>
            <a:r>
              <a:rPr lang="ko-KR" altLang="en-US" dirty="0"/>
              <a:t>은 </a:t>
            </a:r>
            <a:r>
              <a:rPr lang="en-US" altLang="ko-KR" dirty="0"/>
              <a:t>Grid Search</a:t>
            </a:r>
            <a:r>
              <a:rPr lang="ko-KR" altLang="en-US" dirty="0"/>
              <a:t>를 통해 </a:t>
            </a:r>
            <a:r>
              <a:rPr lang="en-US" altLang="ko-KR" dirty="0"/>
              <a:t>Rank</a:t>
            </a:r>
            <a:r>
              <a:rPr lang="ko-KR" altLang="en-US" dirty="0"/>
              <a:t>가 높은 것으로 적용하였습니다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C9B0B-249D-456B-B735-3DD074CBA18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607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 발전소와 </a:t>
            </a:r>
            <a:r>
              <a:rPr lang="en-US" altLang="ko-KR" dirty="0"/>
              <a:t>8</a:t>
            </a:r>
            <a:r>
              <a:rPr lang="ko-KR" altLang="en-US" dirty="0"/>
              <a:t>번 발전소의 발전량을 각각 과거 기상 데이터로 학습하고 예보 데이터로 예측하였고</a:t>
            </a:r>
            <a:r>
              <a:rPr lang="en-US" altLang="ko-KR" dirty="0"/>
              <a:t>,</a:t>
            </a:r>
            <a:r>
              <a:rPr lang="ko-KR" altLang="en-US" dirty="0"/>
              <a:t> 광명시 발전소는 모듈 표면온도와 일사량의 </a:t>
            </a:r>
            <a:r>
              <a:rPr lang="ko-KR" altLang="en-US" dirty="0" err="1"/>
              <a:t>예측값을</a:t>
            </a:r>
            <a:r>
              <a:rPr lang="ko-KR" altLang="en-US" dirty="0"/>
              <a:t> 활용하여 발전량을 예측하였습니다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나온 </a:t>
            </a:r>
            <a:r>
              <a:rPr lang="en-US" altLang="ko-KR" dirty="0"/>
              <a:t>3</a:t>
            </a:r>
            <a:r>
              <a:rPr lang="ko-KR" altLang="en-US" dirty="0"/>
              <a:t>개의 발전량을 동일한 가중치로 반영하여 평균을 구하여 하나의 </a:t>
            </a:r>
            <a:r>
              <a:rPr lang="ko-KR" altLang="en-US" dirty="0" err="1"/>
              <a:t>예측값으로</a:t>
            </a:r>
            <a:r>
              <a:rPr lang="ko-KR" altLang="en-US" dirty="0"/>
              <a:t>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C9B0B-249D-456B-B735-3DD074CBA18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96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태양광 발전 공식은 </a:t>
            </a:r>
            <a:r>
              <a:rPr lang="en-US" altLang="ko-KR" dirty="0"/>
              <a:t>Capacity</a:t>
            </a:r>
            <a:r>
              <a:rPr lang="ko-KR" altLang="en-US" dirty="0"/>
              <a:t>와 일사량</a:t>
            </a:r>
            <a:r>
              <a:rPr lang="en-US" altLang="ko-KR" dirty="0"/>
              <a:t>, </a:t>
            </a:r>
            <a:r>
              <a:rPr lang="ko-KR" altLang="en-US" dirty="0"/>
              <a:t>일조량에 비례하여 증가하고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 선행연구를 보면 </a:t>
            </a:r>
            <a:r>
              <a:rPr lang="en-US" altLang="ko-KR" dirty="0"/>
              <a:t>LSTM, ARIMA</a:t>
            </a:r>
            <a:r>
              <a:rPr lang="ko-KR" altLang="en-US" dirty="0"/>
              <a:t>등 </a:t>
            </a:r>
            <a:r>
              <a:rPr lang="en-US" altLang="ko-KR" dirty="0"/>
              <a:t>Time Series Analysis</a:t>
            </a:r>
            <a:r>
              <a:rPr lang="ko-KR" altLang="en-US" dirty="0"/>
              <a:t>를 통해 태양광 발전량을 예측하는 연구가 많이 존재하고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EDA</a:t>
            </a:r>
            <a:r>
              <a:rPr lang="ko-KR" altLang="en-US" dirty="0"/>
              <a:t>를 진행하며 </a:t>
            </a:r>
            <a:r>
              <a:rPr lang="en-US" altLang="ko-KR" dirty="0"/>
              <a:t>Amount</a:t>
            </a:r>
            <a:r>
              <a:rPr lang="ko-KR" altLang="en-US" dirty="0"/>
              <a:t>와 관련이 높은 변수들을 확인할 수 있었으며</a:t>
            </a:r>
            <a:r>
              <a:rPr lang="en-US" altLang="ko-KR" dirty="0"/>
              <a:t>, </a:t>
            </a:r>
            <a:r>
              <a:rPr lang="ko-KR" altLang="en-US" dirty="0"/>
              <a:t>직접적으로 태양광 발전 공식의 두 변수 값이 모두 </a:t>
            </a:r>
            <a:r>
              <a:rPr lang="en-US" altLang="ko-KR" dirty="0"/>
              <a:t>Data set</a:t>
            </a:r>
            <a:r>
              <a:rPr lang="ko-KR" altLang="en-US" dirty="0"/>
              <a:t>으로 제공되었으므로 </a:t>
            </a:r>
            <a:r>
              <a:rPr lang="ko-KR" altLang="en-US" dirty="0" err="1"/>
              <a:t>다변량</a:t>
            </a:r>
            <a:r>
              <a:rPr lang="ko-KR" altLang="en-US" dirty="0"/>
              <a:t> 분석을 진행하는 것이 </a:t>
            </a:r>
            <a:r>
              <a:rPr lang="en-US" altLang="ko-KR" dirty="0"/>
              <a:t>Error</a:t>
            </a:r>
            <a:r>
              <a:rPr lang="ko-KR" altLang="en-US" dirty="0"/>
              <a:t>값을 줄일 수 있는 방안이라고 생각했습니다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 현재 데이터 기준으로 측정을 할 때 </a:t>
            </a:r>
            <a:r>
              <a:rPr lang="ko-KR" altLang="en-US" dirty="0" err="1"/>
              <a:t>다변량을</a:t>
            </a:r>
            <a:r>
              <a:rPr lang="ko-KR" altLang="en-US" dirty="0"/>
              <a:t> 이용하였지만 이럴 경우 추후에 오차가 생기게 됩니다</a:t>
            </a:r>
            <a:r>
              <a:rPr lang="en-US" altLang="ko-KR" dirty="0"/>
              <a:t>. </a:t>
            </a:r>
            <a:r>
              <a:rPr lang="ko-KR" altLang="en-US" dirty="0"/>
              <a:t>그래서 필요에 따라 시계열 데이터를 사용하여 노이즈를 필터링하여 부드럽게 만들어줄 필요가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이에 하나로 만든 </a:t>
            </a:r>
            <a:r>
              <a:rPr lang="ko-KR" altLang="en-US" dirty="0" err="1"/>
              <a:t>예측값에</a:t>
            </a:r>
            <a:r>
              <a:rPr lang="ko-KR" altLang="en-US" dirty="0"/>
              <a:t> </a:t>
            </a:r>
            <a:r>
              <a:rPr lang="en-US" altLang="ko-KR" dirty="0"/>
              <a:t>Moving Average</a:t>
            </a:r>
            <a:r>
              <a:rPr lang="ko-KR" altLang="en-US" dirty="0"/>
              <a:t>를 부분적으로 </a:t>
            </a:r>
            <a:r>
              <a:rPr lang="en-US" altLang="ko-KR" dirty="0"/>
              <a:t>Hybrid</a:t>
            </a:r>
            <a:r>
              <a:rPr lang="ko-KR" altLang="en-US" dirty="0"/>
              <a:t>하여 최적의 효과를 내는 방법을 사용하게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</a:t>
            </a:r>
            <a:r>
              <a:rPr lang="en-US" altLang="ko-KR" dirty="0"/>
              <a:t>Hybrid </a:t>
            </a:r>
            <a:r>
              <a:rPr lang="ko-KR" altLang="en-US" dirty="0"/>
              <a:t>모델로 추후 발생할 오차를 줄일 수 있을 것으로 기대하고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C9B0B-249D-456B-B735-3DD074CBA18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88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일주일의 값을 예측하여 실제 데이터와의 오차를 대회 기준 </a:t>
            </a:r>
            <a:r>
              <a:rPr lang="en-US" altLang="ko-KR" dirty="0"/>
              <a:t>Error</a:t>
            </a:r>
            <a:r>
              <a:rPr lang="ko-KR" altLang="en-US" dirty="0"/>
              <a:t>로 환산한 값을 보았을 때</a:t>
            </a:r>
            <a:endParaRPr lang="en-US" altLang="ko-KR" dirty="0"/>
          </a:p>
          <a:p>
            <a:r>
              <a:rPr lang="ko-KR" altLang="en-US" dirty="0"/>
              <a:t>특정 시간대 </a:t>
            </a:r>
            <a:r>
              <a:rPr lang="en-US" altLang="ko-KR" dirty="0"/>
              <a:t>ML</a:t>
            </a:r>
            <a:r>
              <a:rPr lang="ko-KR" altLang="en-US" dirty="0"/>
              <a:t>자체의 에러가 낮은 값을 보이게 되면</a:t>
            </a:r>
            <a:r>
              <a:rPr lang="en-US" altLang="ko-KR" dirty="0"/>
              <a:t>, Hybrid Model</a:t>
            </a:r>
            <a:r>
              <a:rPr lang="ko-KR" altLang="en-US" dirty="0"/>
              <a:t>보다 </a:t>
            </a:r>
            <a:r>
              <a:rPr lang="en-US" altLang="ko-KR" dirty="0"/>
              <a:t>ML</a:t>
            </a:r>
            <a:r>
              <a:rPr lang="ko-KR" altLang="en-US" dirty="0"/>
              <a:t>의 </a:t>
            </a:r>
            <a:r>
              <a:rPr lang="ko-KR" altLang="en-US" dirty="0" err="1"/>
              <a:t>예측값을</a:t>
            </a:r>
            <a:r>
              <a:rPr lang="ko-KR" altLang="en-US" dirty="0"/>
              <a:t> 사용하는 것이 </a:t>
            </a:r>
            <a:r>
              <a:rPr lang="en-US" altLang="ko-KR" dirty="0"/>
              <a:t>Error</a:t>
            </a:r>
            <a:r>
              <a:rPr lang="ko-KR" altLang="en-US" dirty="0"/>
              <a:t>를 줄일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특정 시간대 </a:t>
            </a:r>
            <a:r>
              <a:rPr lang="en-US" altLang="ko-KR" dirty="0"/>
              <a:t>ML</a:t>
            </a:r>
            <a:r>
              <a:rPr lang="ko-KR" altLang="en-US" dirty="0"/>
              <a:t>의 </a:t>
            </a:r>
            <a:r>
              <a:rPr lang="en-US" altLang="ko-KR" dirty="0"/>
              <a:t>Error</a:t>
            </a:r>
            <a:r>
              <a:rPr lang="ko-KR" altLang="en-US" dirty="0"/>
              <a:t>값이 상승하게 되면 </a:t>
            </a:r>
            <a:r>
              <a:rPr lang="en-US" altLang="ko-KR" dirty="0"/>
              <a:t>Hybrid Model</a:t>
            </a:r>
            <a:r>
              <a:rPr lang="ko-KR" altLang="en-US" dirty="0"/>
              <a:t>를 결합하는 것이 노이즈가 많이 제거되어 </a:t>
            </a:r>
            <a:r>
              <a:rPr lang="en-US" altLang="ko-KR" dirty="0"/>
              <a:t>Error</a:t>
            </a:r>
            <a:r>
              <a:rPr lang="ko-KR" altLang="en-US" dirty="0"/>
              <a:t>를 효과적으로 줄일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데이터가 들어올 때마다 모델을 계속 업데이트 하는 것은 무리가 있고</a:t>
            </a:r>
            <a:r>
              <a:rPr lang="en-US" altLang="ko-KR" dirty="0"/>
              <a:t>, </a:t>
            </a:r>
            <a:r>
              <a:rPr lang="ko-KR" altLang="en-US" dirty="0"/>
              <a:t>업데이트를 하기 직전까지 </a:t>
            </a:r>
            <a:r>
              <a:rPr lang="en-US" altLang="ko-KR" dirty="0"/>
              <a:t>ML </a:t>
            </a:r>
            <a:r>
              <a:rPr lang="ko-KR" altLang="en-US" dirty="0"/>
              <a:t>모델의 에러는 조금씩 증가할 것으로 예상됩니다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현상에 </a:t>
            </a:r>
            <a:r>
              <a:rPr lang="en-US" altLang="ko-KR" dirty="0"/>
              <a:t>MA</a:t>
            </a:r>
            <a:r>
              <a:rPr lang="ko-KR" altLang="en-US" dirty="0"/>
              <a:t>를 적용하여 노이즈를 제거해준다면 모델 업데이트 전까지 적은 </a:t>
            </a:r>
            <a:r>
              <a:rPr lang="en-US" altLang="ko-KR" dirty="0"/>
              <a:t>Risk</a:t>
            </a:r>
            <a:r>
              <a:rPr lang="ko-KR" altLang="en-US" dirty="0"/>
              <a:t>를 가지고 예측을 진행할 것으로 판단됩니다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C9B0B-249D-456B-B735-3DD074CBA18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52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발전량과 하이브리드 모델</a:t>
            </a:r>
            <a:r>
              <a:rPr lang="en-US" altLang="ko-KR" dirty="0"/>
              <a:t> </a:t>
            </a:r>
            <a:r>
              <a:rPr lang="ko-KR" altLang="en-US" dirty="0"/>
              <a:t>그리고 </a:t>
            </a:r>
            <a:r>
              <a:rPr lang="ko-KR" altLang="en-US" dirty="0" err="1"/>
              <a:t>예측값을</a:t>
            </a:r>
            <a:r>
              <a:rPr lang="ko-KR" altLang="en-US" dirty="0"/>
              <a:t> 나타낸 그래프입니다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</a:t>
            </a:r>
            <a:r>
              <a:rPr lang="ko-KR" altLang="en-US" dirty="0"/>
              <a:t>의 특징과 같이 노이즈가 제거되어 부드러운 곡선으로 그려지는 것을 확인할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C9B0B-249D-456B-B735-3DD074CBA18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54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5BA3C-DA23-49EC-9B6B-FA5869968D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130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결론으로 </a:t>
            </a:r>
            <a:r>
              <a:rPr lang="en-US" altLang="ko-KR" dirty="0"/>
              <a:t>ML Boosting </a:t>
            </a:r>
            <a:r>
              <a:rPr lang="ko-KR" altLang="en-US" dirty="0"/>
              <a:t>모델을 사용한 결과 발전량이 가장 큰 특정 구간 </a:t>
            </a:r>
            <a:r>
              <a:rPr lang="en-US" altLang="ko-KR" dirty="0"/>
              <a:t>4</a:t>
            </a:r>
            <a:r>
              <a:rPr lang="ko-KR" altLang="en-US" dirty="0"/>
              <a:t>시간을 제외하고 대회 기준으로 무의미한 오차를 보여주고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ML</a:t>
            </a:r>
            <a:r>
              <a:rPr lang="ko-KR" altLang="en-US" dirty="0"/>
              <a:t>의 오차가 커질수록 </a:t>
            </a:r>
            <a:r>
              <a:rPr lang="en-US" altLang="ko-KR" dirty="0"/>
              <a:t>Noise</a:t>
            </a:r>
            <a:r>
              <a:rPr lang="ko-KR" altLang="en-US" dirty="0"/>
              <a:t>가 증가한다고 할 수 있으며</a:t>
            </a:r>
            <a:r>
              <a:rPr lang="en-US" altLang="ko-KR" dirty="0"/>
              <a:t>, </a:t>
            </a:r>
            <a:r>
              <a:rPr lang="ko-KR" altLang="en-US" dirty="0"/>
              <a:t>이로 인해 </a:t>
            </a:r>
            <a:r>
              <a:rPr lang="en-US" altLang="ko-KR" dirty="0"/>
              <a:t>MA</a:t>
            </a:r>
            <a:r>
              <a:rPr lang="ko-KR" altLang="en-US" dirty="0"/>
              <a:t>와 결합한 </a:t>
            </a:r>
            <a:r>
              <a:rPr lang="en-US" altLang="ko-KR" dirty="0"/>
              <a:t>Hybrid Model</a:t>
            </a:r>
            <a:r>
              <a:rPr lang="ko-KR" altLang="en-US" dirty="0"/>
              <a:t>의 예측 결과가 더 좋아지는 모습을 보이고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향후 계획으로는 모든 발전소와 기상 관측소에 대한 정보를 사용해 데이터가 들어올 때마다 업데이트가 되는 </a:t>
            </a:r>
            <a:r>
              <a:rPr lang="ko-KR" altLang="en-US" dirty="0" err="1"/>
              <a:t>베이즈</a:t>
            </a:r>
            <a:r>
              <a:rPr lang="ko-KR" altLang="en-US" dirty="0"/>
              <a:t> 추론을 사용해 제한적인 데이터를 가지고 있는 신규 발전소에 대해 발전량 예측에 대한 정확도 향상을 기대할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지역에 대한 일사</a:t>
            </a:r>
            <a:r>
              <a:rPr lang="en-US" altLang="ko-KR" dirty="0"/>
              <a:t>, </a:t>
            </a:r>
            <a:r>
              <a:rPr lang="ko-KR" altLang="en-US" dirty="0"/>
              <a:t>일조 확률 밀도 함수와 태양광 어레이 효율을 알 수 있다면 </a:t>
            </a:r>
            <a:r>
              <a:rPr lang="en-US" altLang="ko-KR" dirty="0"/>
              <a:t>Physics </a:t>
            </a:r>
            <a:r>
              <a:rPr lang="ko-KR" altLang="en-US" dirty="0"/>
              <a:t>모델을 결합하여 기존 </a:t>
            </a:r>
            <a:r>
              <a:rPr lang="en-US" altLang="ko-KR" dirty="0"/>
              <a:t>ML</a:t>
            </a:r>
            <a:r>
              <a:rPr lang="ko-KR" altLang="en-US" dirty="0"/>
              <a:t>모델의 예측 정확도를 향상시킬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C9B0B-249D-456B-B735-3DD074CBA18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67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5BA3C-DA23-49EC-9B6B-FA5869968D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43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셋은 기본 제공 데이터인 발전소</a:t>
            </a:r>
            <a:r>
              <a:rPr lang="en-US" altLang="ko-KR" dirty="0"/>
              <a:t>, </a:t>
            </a:r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/>
              <a:t>기상</a:t>
            </a:r>
            <a:r>
              <a:rPr lang="en-US" altLang="ko-KR" dirty="0"/>
              <a:t> </a:t>
            </a:r>
            <a:r>
              <a:rPr lang="ko-KR" altLang="en-US" dirty="0"/>
              <a:t>그리고 예보 데이터를 사용하였고 </a:t>
            </a:r>
            <a:r>
              <a:rPr lang="en-US" altLang="ko-KR" dirty="0"/>
              <a:t>data description</a:t>
            </a:r>
            <a:r>
              <a:rPr lang="ko-KR" altLang="en-US" dirty="0"/>
              <a:t>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C9B0B-249D-456B-B735-3DD074CBA18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998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기상데이터에서 </a:t>
            </a:r>
            <a:r>
              <a:rPr lang="en-US" altLang="ko-KR" dirty="0"/>
              <a:t>pressure </a:t>
            </a:r>
            <a:r>
              <a:rPr lang="ko-KR" altLang="en-US" dirty="0"/>
              <a:t>값은 예보데이터에는 포함되어 있지 않아 제외하였습니다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C9B0B-249D-456B-B735-3DD074CBA18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67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데이터를 사용하지 않고 </a:t>
            </a:r>
            <a:r>
              <a:rPr lang="en-US" altLang="ko-KR" dirty="0"/>
              <a:t>0</a:t>
            </a:r>
            <a:r>
              <a:rPr lang="ko-KR" altLang="en-US" dirty="0"/>
              <a:t>번</a:t>
            </a:r>
            <a:r>
              <a:rPr lang="en-US" altLang="ko-KR" dirty="0"/>
              <a:t>, 8</a:t>
            </a:r>
            <a:r>
              <a:rPr lang="ko-KR" altLang="en-US" dirty="0"/>
              <a:t>번 발전소가 동일한 종관기상관측소를 사용하고</a:t>
            </a:r>
            <a:r>
              <a:rPr lang="en-US" altLang="ko-KR" dirty="0"/>
              <a:t>, 2</a:t>
            </a:r>
            <a:r>
              <a:rPr lang="ko-KR" altLang="en-US" dirty="0"/>
              <a:t>번 기상관측소와 동일한 </a:t>
            </a:r>
            <a:r>
              <a:rPr lang="en-US" altLang="ko-KR" dirty="0"/>
              <a:t>ID</a:t>
            </a:r>
            <a:r>
              <a:rPr lang="ko-KR" altLang="en-US" dirty="0"/>
              <a:t>를 사용하므로 비슷한 지역의 발전소로 판단하였고 이에 광명시 발전소와 기상환경이 유사하다고 판단 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 발전소의 경우</a:t>
            </a:r>
            <a:r>
              <a:rPr lang="en-US" altLang="ko-KR" dirty="0"/>
              <a:t> </a:t>
            </a:r>
            <a:r>
              <a:rPr lang="ko-KR" altLang="en-US" dirty="0"/>
              <a:t>광명시와 전혀 다른 종관기상관측소를 사용하지만 기상관측소와 발전소가 가까우면 발전량 예측 정확도가 높을 것이라고 판단하여 사용하였고 이는 </a:t>
            </a:r>
            <a:r>
              <a:rPr lang="en-US" altLang="ko-KR" dirty="0"/>
              <a:t>20</a:t>
            </a:r>
            <a:r>
              <a:rPr lang="ko-KR" altLang="en-US" dirty="0"/>
              <a:t>개의 발전소 중에서 랜덤으로 추출하였습니다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C9B0B-249D-456B-B735-3DD074CBA18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951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5BA3C-DA23-49EC-9B6B-FA5869968D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61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Amount</a:t>
            </a:r>
            <a:r>
              <a:rPr lang="ko-KR" altLang="en-US" dirty="0"/>
              <a:t>와 상관관계가 </a:t>
            </a:r>
            <a:r>
              <a:rPr lang="ko-KR" altLang="en-US" dirty="0" err="1"/>
              <a:t>높은것이</a:t>
            </a:r>
            <a:r>
              <a:rPr lang="ko-KR" altLang="en-US" dirty="0"/>
              <a:t> </a:t>
            </a:r>
            <a:r>
              <a:rPr lang="en-US" altLang="ko-KR" dirty="0" err="1"/>
              <a:t>nins</a:t>
            </a:r>
            <a:r>
              <a:rPr lang="ko-KR" altLang="en-US" dirty="0"/>
              <a:t>와 </a:t>
            </a:r>
            <a:r>
              <a:rPr lang="en-US" altLang="ko-KR" dirty="0" err="1"/>
              <a:t>uv_idx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en-US" altLang="ko-KR" dirty="0" err="1"/>
              <a:t>nins</a:t>
            </a:r>
            <a:r>
              <a:rPr lang="ko-KR" altLang="en-US" dirty="0"/>
              <a:t>와 상관관계가 </a:t>
            </a:r>
            <a:r>
              <a:rPr lang="ko-KR" altLang="en-US" dirty="0" err="1"/>
              <a:t>높은것이</a:t>
            </a:r>
            <a:r>
              <a:rPr lang="ko-KR" altLang="en-US" dirty="0"/>
              <a:t> </a:t>
            </a:r>
            <a:r>
              <a:rPr lang="en-US" altLang="ko-KR" dirty="0" err="1"/>
              <a:t>mtemp</a:t>
            </a:r>
            <a:r>
              <a:rPr lang="ko-KR" altLang="en-US" dirty="0"/>
              <a:t>와 </a:t>
            </a:r>
            <a:r>
              <a:rPr lang="en-US" altLang="ko-KR" dirty="0" err="1"/>
              <a:t>uv_idx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 </a:t>
            </a:r>
            <a:r>
              <a:rPr lang="en-US" altLang="ko-KR" dirty="0" err="1"/>
              <a:t>Mtemp</a:t>
            </a:r>
            <a:r>
              <a:rPr lang="ko-KR" altLang="en-US" dirty="0"/>
              <a:t>와 상관관계가 </a:t>
            </a:r>
            <a:r>
              <a:rPr lang="ko-KR" altLang="en-US" dirty="0" err="1"/>
              <a:t>높은것은</a:t>
            </a:r>
            <a:r>
              <a:rPr lang="ko-KR" altLang="en-US" dirty="0"/>
              <a:t> </a:t>
            </a:r>
            <a:r>
              <a:rPr lang="en-US" altLang="ko-KR" dirty="0"/>
              <a:t>temperature</a:t>
            </a:r>
            <a:r>
              <a:rPr lang="ko-KR" altLang="en-US" dirty="0"/>
              <a:t>와 </a:t>
            </a:r>
            <a:r>
              <a:rPr lang="en-US" altLang="ko-KR" dirty="0" err="1"/>
              <a:t>uv_idx</a:t>
            </a:r>
            <a:r>
              <a:rPr lang="ko-KR" altLang="en-US" dirty="0"/>
              <a:t>이므로 예보 데이터를 활용하여 </a:t>
            </a:r>
            <a:r>
              <a:rPr lang="en-US" altLang="ko-KR" dirty="0" err="1"/>
              <a:t>mtemp</a:t>
            </a:r>
            <a:r>
              <a:rPr lang="ko-KR" altLang="en-US" dirty="0"/>
              <a:t>와 </a:t>
            </a:r>
            <a:r>
              <a:rPr lang="en-US" altLang="ko-KR" dirty="0" err="1"/>
              <a:t>nins</a:t>
            </a:r>
            <a:r>
              <a:rPr lang="ko-KR" altLang="en-US" dirty="0"/>
              <a:t>를 잘 예측하고 이것을 활용하여 발전량을 예측하는 것이 중요하다고 판단하였습니다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C9B0B-249D-456B-B735-3DD074CBA18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42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광명시 발전소 데이터와 기상 데이터에 대한 시간별 평균 및 월별 평균입니다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월 부터 </a:t>
            </a:r>
            <a:r>
              <a:rPr lang="en-US" altLang="ko-KR" dirty="0"/>
              <a:t>11</a:t>
            </a:r>
            <a:r>
              <a:rPr lang="ko-KR" altLang="en-US" dirty="0"/>
              <a:t>월 까지의 월별 양상을 보면 시간에 따라 대체로 </a:t>
            </a:r>
            <a:r>
              <a:rPr lang="en-US" altLang="ko-KR" dirty="0"/>
              <a:t>7</a:t>
            </a:r>
            <a:r>
              <a:rPr lang="ko-KR" altLang="en-US" dirty="0"/>
              <a:t>월 이후 하향하는 추세를 보이고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C9B0B-249D-456B-B735-3DD074CBA18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673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Temp, </a:t>
            </a:r>
            <a:r>
              <a:rPr lang="en-US" altLang="ko-KR" dirty="0" err="1"/>
              <a:t>mtmep</a:t>
            </a:r>
            <a:r>
              <a:rPr lang="en-US" altLang="ko-KR" dirty="0"/>
              <a:t>, </a:t>
            </a:r>
            <a:r>
              <a:rPr lang="en-US" altLang="ko-KR" dirty="0" err="1"/>
              <a:t>nins</a:t>
            </a:r>
            <a:r>
              <a:rPr lang="en-US" altLang="ko-KR" dirty="0"/>
              <a:t>, amount, </a:t>
            </a:r>
            <a:r>
              <a:rPr lang="en-US" altLang="ko-KR" dirty="0" err="1"/>
              <a:t>uv_idx</a:t>
            </a:r>
            <a:r>
              <a:rPr lang="en-US" altLang="ko-KR" dirty="0"/>
              <a:t> </a:t>
            </a:r>
            <a:r>
              <a:rPr lang="ko-KR" altLang="en-US" dirty="0"/>
              <a:t>모두 </a:t>
            </a:r>
            <a:r>
              <a:rPr lang="en-US" altLang="ko-KR" dirty="0"/>
              <a:t>13~14</a:t>
            </a:r>
            <a:r>
              <a:rPr lang="ko-KR" altLang="en-US" dirty="0"/>
              <a:t>에 최고점을 향해 상향하고 이후에는 하향하는 추세를 가지고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C9B0B-249D-456B-B735-3DD074CBA18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56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KU-IAI </a:t>
            </a:r>
            <a:r>
              <a:rPr lang="ko-KR" altLang="en-US" dirty="0"/>
              <a:t>전문가 세미나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51521" y="613165"/>
            <a:ext cx="8496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1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33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01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43478"/>
            <a:ext cx="8229600" cy="41805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655769"/>
            <a:ext cx="86409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022A6E-C7BB-6C10-34F5-3B4844DE5FE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A26159-9C0F-5954-9EB3-5A81EDB244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343400" y="6356352"/>
            <a:ext cx="457200" cy="365125"/>
          </a:xfrm>
        </p:spPr>
        <p:txBody>
          <a:bodyPr/>
          <a:lstStyle>
            <a:lvl1pPr algn="ctr">
              <a:defRPr/>
            </a:lvl1pPr>
          </a:lstStyle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8DECB4-A9D8-C208-B8E2-A533C494C7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3760" y="6288089"/>
            <a:ext cx="1758590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2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2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49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5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2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1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1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24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89D302-953A-4C6D-9439-AACA584ECF51}"/>
              </a:ext>
            </a:extLst>
          </p:cNvPr>
          <p:cNvSpPr txBox="1"/>
          <p:nvPr/>
        </p:nvSpPr>
        <p:spPr>
          <a:xfrm>
            <a:off x="1038888" y="4995901"/>
            <a:ext cx="706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POSTECH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DERShare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태양광 발전량 예측 경진대회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5D240A-45AC-3CCB-C8BB-942D3D0C9109}"/>
              </a:ext>
            </a:extLst>
          </p:cNvPr>
          <p:cNvSpPr/>
          <p:nvPr/>
        </p:nvSpPr>
        <p:spPr>
          <a:xfrm>
            <a:off x="4571999" y="3144808"/>
            <a:ext cx="2938510" cy="1308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5E3AB7-B262-3D34-D4EB-D22E7A220811}"/>
              </a:ext>
            </a:extLst>
          </p:cNvPr>
          <p:cNvSpPr/>
          <p:nvPr/>
        </p:nvSpPr>
        <p:spPr>
          <a:xfrm>
            <a:off x="1633487" y="3140633"/>
            <a:ext cx="2938510" cy="130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92720C-C182-E04B-3FE1-C66041D538C2}"/>
              </a:ext>
            </a:extLst>
          </p:cNvPr>
          <p:cNvSpPr txBox="1"/>
          <p:nvPr/>
        </p:nvSpPr>
        <p:spPr>
          <a:xfrm>
            <a:off x="1651245" y="2214545"/>
            <a:ext cx="584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ea typeface="나눔스퀘어" panose="020B0600000101010101"/>
              </a:rPr>
              <a:t>Duck Curve</a:t>
            </a:r>
            <a:endParaRPr lang="ko-KR" altLang="en-US" sz="4400" b="1" dirty="0">
              <a:ea typeface="나눔스퀘어" panose="020B060000010101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95D7B-DE05-9E29-746B-F514AA4977F5}"/>
              </a:ext>
            </a:extLst>
          </p:cNvPr>
          <p:cNvSpPr txBox="1"/>
          <p:nvPr/>
        </p:nvSpPr>
        <p:spPr>
          <a:xfrm>
            <a:off x="1260730" y="3534561"/>
            <a:ext cx="6622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a typeface="나눔스퀘어" panose="020B0600000101010101"/>
              </a:rPr>
              <a:t>이형권</a:t>
            </a:r>
            <a:r>
              <a:rPr lang="en-US" altLang="ko-KR" sz="2000" b="1" dirty="0">
                <a:ea typeface="나눔스퀘어" panose="020B0600000101010101"/>
              </a:rPr>
              <a:t>,</a:t>
            </a:r>
            <a:r>
              <a:rPr lang="ko-KR" altLang="en-US" sz="2000" b="1" dirty="0">
                <a:ea typeface="나눔스퀘어" panose="020B0600000101010101"/>
              </a:rPr>
              <a:t> 장성호</a:t>
            </a:r>
            <a:r>
              <a:rPr lang="en-US" altLang="ko-KR" sz="2000" b="1" dirty="0">
                <a:ea typeface="나눔스퀘어" panose="020B0600000101010101"/>
              </a:rPr>
              <a:t>, </a:t>
            </a:r>
            <a:r>
              <a:rPr lang="ko-KR" altLang="en-US" sz="2000" b="1" dirty="0">
                <a:ea typeface="나눔스퀘어" panose="020B0600000101010101"/>
              </a:rPr>
              <a:t>김태연</a:t>
            </a:r>
            <a:r>
              <a:rPr lang="en-US" altLang="ko-KR" sz="2000" b="1" dirty="0">
                <a:ea typeface="나눔스퀘어" panose="020B0600000101010101"/>
              </a:rPr>
              <a:t>, </a:t>
            </a:r>
            <a:r>
              <a:rPr lang="ko-KR" altLang="en-US" sz="2000" b="1" dirty="0">
                <a:ea typeface="나눔스퀘어" panose="020B0600000101010101"/>
              </a:rPr>
              <a:t>김현진</a:t>
            </a:r>
            <a:endParaRPr lang="en-US" altLang="ko-KR" sz="2000" b="1" dirty="0">
              <a:ea typeface="나눔스퀘어" panose="020B0600000101010101"/>
            </a:endParaRPr>
          </a:p>
          <a:p>
            <a:pPr algn="ctr"/>
            <a:r>
              <a:rPr lang="ko-KR" altLang="en-US" sz="2000" b="1" dirty="0">
                <a:ea typeface="나눔스퀘어" panose="020B0600000101010101"/>
              </a:rPr>
              <a:t>한국공학대학교</a:t>
            </a:r>
            <a:endParaRPr lang="en-US" altLang="ko-KR" sz="2000" b="1" dirty="0">
              <a:ea typeface="나눔스퀘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09992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02 EDA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 당 평균 및 월별 평균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08C4E6-E7B6-805D-14D9-949E5DC8D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49662"/>
            <a:ext cx="8626150" cy="555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6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89D302-953A-4C6D-9439-AACA584ECF51}"/>
              </a:ext>
            </a:extLst>
          </p:cNvPr>
          <p:cNvSpPr txBox="1"/>
          <p:nvPr/>
        </p:nvSpPr>
        <p:spPr>
          <a:xfrm>
            <a:off x="1038891" y="2596763"/>
            <a:ext cx="7066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태양광 발전 모델링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5E3AB7-B262-3D34-D4EB-D22E7A220811}"/>
              </a:ext>
            </a:extLst>
          </p:cNvPr>
          <p:cNvSpPr/>
          <p:nvPr/>
        </p:nvSpPr>
        <p:spPr>
          <a:xfrm>
            <a:off x="640490" y="3371676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F5467F-69A8-016B-2A33-D95E00FD8ECC}"/>
              </a:ext>
            </a:extLst>
          </p:cNvPr>
          <p:cNvSpPr/>
          <p:nvPr/>
        </p:nvSpPr>
        <p:spPr>
          <a:xfrm>
            <a:off x="4572000" y="3371676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0720F-23BD-BB1D-D923-F3D7CF0FBE75}"/>
              </a:ext>
            </a:extLst>
          </p:cNvPr>
          <p:cNvSpPr/>
          <p:nvPr/>
        </p:nvSpPr>
        <p:spPr>
          <a:xfrm>
            <a:off x="640490" y="2371092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06ED65-C387-5ED7-E5C4-25A0710AD143}"/>
              </a:ext>
            </a:extLst>
          </p:cNvPr>
          <p:cNvSpPr/>
          <p:nvPr/>
        </p:nvSpPr>
        <p:spPr>
          <a:xfrm>
            <a:off x="4572000" y="2371092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1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9171D-2A5C-4175-7C59-47C4BD76E1B4}"/>
              </a:ext>
            </a:extLst>
          </p:cNvPr>
          <p:cNvSpPr txBox="1"/>
          <p:nvPr/>
        </p:nvSpPr>
        <p:spPr>
          <a:xfrm>
            <a:off x="251519" y="788565"/>
            <a:ext cx="86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Hyper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88233-45E9-8360-8146-39C74A39ACCD}"/>
              </a:ext>
            </a:extLst>
          </p:cNvPr>
          <p:cNvSpPr txBox="1"/>
          <p:nvPr/>
        </p:nvSpPr>
        <p:spPr>
          <a:xfrm>
            <a:off x="251519" y="1430719"/>
            <a:ext cx="8619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XGBoost</a:t>
            </a:r>
            <a:r>
              <a:rPr lang="en-US" altLang="ko-KR" dirty="0"/>
              <a:t>, AdaBoost Regression</a:t>
            </a:r>
            <a:r>
              <a:rPr lang="ko-KR" altLang="en-US" dirty="0"/>
              <a:t>은 대표적인 앙상블 </a:t>
            </a:r>
            <a:r>
              <a:rPr lang="en-US" altLang="ko-KR" dirty="0"/>
              <a:t>ML</a:t>
            </a:r>
            <a:r>
              <a:rPr lang="ko-KR" altLang="en-US" dirty="0"/>
              <a:t> 기법으로 </a:t>
            </a:r>
            <a:r>
              <a:rPr lang="en-US" altLang="ko-KR" dirty="0"/>
              <a:t>ML</a:t>
            </a:r>
            <a:r>
              <a:rPr lang="ko-KR" altLang="en-US" dirty="0"/>
              <a:t>의 </a:t>
            </a:r>
            <a:r>
              <a:rPr lang="ko-KR" altLang="en-US" dirty="0" err="1"/>
              <a:t>과적합</a:t>
            </a:r>
            <a:r>
              <a:rPr lang="ko-KR" altLang="en-US" dirty="0"/>
              <a:t> 문제에 강건한 특성을 가지며</a:t>
            </a:r>
            <a:r>
              <a:rPr lang="en-US" altLang="ko-KR" dirty="0"/>
              <a:t>, </a:t>
            </a:r>
            <a:r>
              <a:rPr lang="ko-KR" altLang="en-US" dirty="0"/>
              <a:t>안정적인 예측이 중요한 태양광 발전량 예측 문제에 적합함 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F791573-6193-34F1-5BF9-E7C0D1C4F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29573"/>
              </p:ext>
            </p:extLst>
          </p:nvPr>
        </p:nvGraphicFramePr>
        <p:xfrm>
          <a:off x="674334" y="4270336"/>
          <a:ext cx="7773894" cy="1889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649">
                  <a:extLst>
                    <a:ext uri="{9D8B030D-6E8A-4147-A177-3AD203B41FA5}">
                      <a16:colId xmlns:a16="http://schemas.microsoft.com/office/drawing/2014/main" val="3663815040"/>
                    </a:ext>
                  </a:extLst>
                </a:gridCol>
                <a:gridCol w="1295649">
                  <a:extLst>
                    <a:ext uri="{9D8B030D-6E8A-4147-A177-3AD203B41FA5}">
                      <a16:colId xmlns:a16="http://schemas.microsoft.com/office/drawing/2014/main" val="241117714"/>
                    </a:ext>
                  </a:extLst>
                </a:gridCol>
                <a:gridCol w="1295649">
                  <a:extLst>
                    <a:ext uri="{9D8B030D-6E8A-4147-A177-3AD203B41FA5}">
                      <a16:colId xmlns:a16="http://schemas.microsoft.com/office/drawing/2014/main" val="1479390362"/>
                    </a:ext>
                  </a:extLst>
                </a:gridCol>
                <a:gridCol w="1295649">
                  <a:extLst>
                    <a:ext uri="{9D8B030D-6E8A-4147-A177-3AD203B41FA5}">
                      <a16:colId xmlns:a16="http://schemas.microsoft.com/office/drawing/2014/main" val="1871815992"/>
                    </a:ext>
                  </a:extLst>
                </a:gridCol>
                <a:gridCol w="1295649">
                  <a:extLst>
                    <a:ext uri="{9D8B030D-6E8A-4147-A177-3AD203B41FA5}">
                      <a16:colId xmlns:a16="http://schemas.microsoft.com/office/drawing/2014/main" val="3179218962"/>
                    </a:ext>
                  </a:extLst>
                </a:gridCol>
                <a:gridCol w="1295649">
                  <a:extLst>
                    <a:ext uri="{9D8B030D-6E8A-4147-A177-3AD203B41FA5}">
                      <a16:colId xmlns:a16="http://schemas.microsoft.com/office/drawing/2014/main" val="681443190"/>
                    </a:ext>
                  </a:extLst>
                </a:gridCol>
              </a:tblGrid>
              <a:tr h="2408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Max_Depth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N_Estimators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Learning_Rate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Loss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R2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extLst>
                  <a:ext uri="{0D108BD9-81ED-4DB2-BD59-A6C34878D82A}">
                    <a16:rowId xmlns:a16="http://schemas.microsoft.com/office/drawing/2014/main" val="1479657640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Nins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190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0.1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Linear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0.943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extLst>
                  <a:ext uri="{0D108BD9-81ED-4DB2-BD59-A6C34878D82A}">
                    <a16:rowId xmlns:a16="http://schemas.microsoft.com/office/drawing/2014/main" val="3029465595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Gen0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175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0.05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Square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0.95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extLst>
                  <a:ext uri="{0D108BD9-81ED-4DB2-BD59-A6C34878D82A}">
                    <a16:rowId xmlns:a16="http://schemas.microsoft.com/office/drawing/2014/main" val="2688370210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Gen2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135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0.1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Square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0.96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extLst>
                  <a:ext uri="{0D108BD9-81ED-4DB2-BD59-A6C34878D82A}">
                    <a16:rowId xmlns:a16="http://schemas.microsoft.com/office/drawing/2014/main" val="83514381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Gen8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170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0.1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Linear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0.935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extLst>
                  <a:ext uri="{0D108BD9-81ED-4DB2-BD59-A6C34878D82A}">
                    <a16:rowId xmlns:a16="http://schemas.microsoft.com/office/drawing/2014/main" val="158321230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32531F4-7251-E7B3-C956-8DB6C782E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79644"/>
              </p:ext>
            </p:extLst>
          </p:nvPr>
        </p:nvGraphicFramePr>
        <p:xfrm>
          <a:off x="674334" y="2976505"/>
          <a:ext cx="7773894" cy="671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649">
                  <a:extLst>
                    <a:ext uri="{9D8B030D-6E8A-4147-A177-3AD203B41FA5}">
                      <a16:colId xmlns:a16="http://schemas.microsoft.com/office/drawing/2014/main" val="3663815040"/>
                    </a:ext>
                  </a:extLst>
                </a:gridCol>
                <a:gridCol w="1295649">
                  <a:extLst>
                    <a:ext uri="{9D8B030D-6E8A-4147-A177-3AD203B41FA5}">
                      <a16:colId xmlns:a16="http://schemas.microsoft.com/office/drawing/2014/main" val="241117714"/>
                    </a:ext>
                  </a:extLst>
                </a:gridCol>
                <a:gridCol w="1295649">
                  <a:extLst>
                    <a:ext uri="{9D8B030D-6E8A-4147-A177-3AD203B41FA5}">
                      <a16:colId xmlns:a16="http://schemas.microsoft.com/office/drawing/2014/main" val="1479390362"/>
                    </a:ext>
                  </a:extLst>
                </a:gridCol>
                <a:gridCol w="1295649">
                  <a:extLst>
                    <a:ext uri="{9D8B030D-6E8A-4147-A177-3AD203B41FA5}">
                      <a16:colId xmlns:a16="http://schemas.microsoft.com/office/drawing/2014/main" val="1871815992"/>
                    </a:ext>
                  </a:extLst>
                </a:gridCol>
                <a:gridCol w="1295649">
                  <a:extLst>
                    <a:ext uri="{9D8B030D-6E8A-4147-A177-3AD203B41FA5}">
                      <a16:colId xmlns:a16="http://schemas.microsoft.com/office/drawing/2014/main" val="3179218962"/>
                    </a:ext>
                  </a:extLst>
                </a:gridCol>
                <a:gridCol w="1295649">
                  <a:extLst>
                    <a:ext uri="{9D8B030D-6E8A-4147-A177-3AD203B41FA5}">
                      <a16:colId xmlns:a16="http://schemas.microsoft.com/office/drawing/2014/main" val="681443190"/>
                    </a:ext>
                  </a:extLst>
                </a:gridCol>
              </a:tblGrid>
              <a:tr h="2408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Max_Depth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N_Estimators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Learning_Rate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Loss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R2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extLst>
                  <a:ext uri="{0D108BD9-81ED-4DB2-BD59-A6C34878D82A}">
                    <a16:rowId xmlns:a16="http://schemas.microsoft.com/office/drawing/2014/main" val="1479657640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Mtemp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170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0.05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Linear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0.91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extLst>
                  <a:ext uri="{0D108BD9-81ED-4DB2-BD59-A6C34878D82A}">
                    <a16:rowId xmlns:a16="http://schemas.microsoft.com/office/drawing/2014/main" val="30294655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DF19C7-B18F-064C-6EE2-E78CF5F863DA}"/>
              </a:ext>
            </a:extLst>
          </p:cNvPr>
          <p:cNvSpPr txBox="1"/>
          <p:nvPr/>
        </p:nvSpPr>
        <p:spPr>
          <a:xfrm>
            <a:off x="674334" y="2465222"/>
            <a:ext cx="2545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XGBoost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4F813D-15E8-85ED-FABD-310AC81E3001}"/>
              </a:ext>
            </a:extLst>
          </p:cNvPr>
          <p:cNvSpPr txBox="1"/>
          <p:nvPr/>
        </p:nvSpPr>
        <p:spPr>
          <a:xfrm>
            <a:off x="674333" y="3759052"/>
            <a:ext cx="2639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AdaBoost Regression</a:t>
            </a:r>
          </a:p>
        </p:txBody>
      </p:sp>
    </p:spTree>
    <p:extLst>
      <p:ext uri="{BB962C8B-B14F-4D97-AF65-F5344CB8AC3E}">
        <p14:creationId xmlns:p14="http://schemas.microsoft.com/office/powerpoint/2010/main" val="335767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9171D-2A5C-4175-7C59-47C4BD76E1B4}"/>
              </a:ext>
            </a:extLst>
          </p:cNvPr>
          <p:cNvSpPr txBox="1"/>
          <p:nvPr/>
        </p:nvSpPr>
        <p:spPr>
          <a:xfrm>
            <a:off x="251519" y="788565"/>
            <a:ext cx="86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Ensemble Model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1422F7-B3D0-A25F-38F2-35990AE3E284}"/>
              </a:ext>
            </a:extLst>
          </p:cNvPr>
          <p:cNvSpPr txBox="1"/>
          <p:nvPr/>
        </p:nvSpPr>
        <p:spPr>
          <a:xfrm>
            <a:off x="251518" y="1860216"/>
            <a:ext cx="3237405" cy="369332"/>
          </a:xfrm>
          <a:prstGeom prst="rect">
            <a:avLst/>
          </a:prstGeom>
          <a:ln cap="flat"/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/>
              </a:rPr>
              <a:t>Gens_ID2 &amp; Weather1_ID3</a:t>
            </a:r>
            <a:endParaRPr lang="ko-KR" altLang="en-US" dirty="0">
              <a:ea typeface="나눔스퀘어" panose="020B0600000101010101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5005A-CCD6-7A7E-C062-888FD3D37FC3}"/>
              </a:ext>
            </a:extLst>
          </p:cNvPr>
          <p:cNvSpPr txBox="1"/>
          <p:nvPr/>
        </p:nvSpPr>
        <p:spPr>
          <a:xfrm>
            <a:off x="251518" y="2615726"/>
            <a:ext cx="3237405" cy="369332"/>
          </a:xfrm>
          <a:prstGeom prst="rect">
            <a:avLst/>
          </a:prstGeom>
          <a:ln cap="flat"/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/>
              </a:rPr>
              <a:t>Gens_ID8 &amp; Weather2_ID1</a:t>
            </a:r>
            <a:endParaRPr lang="ko-KR" altLang="en-US" dirty="0">
              <a:ea typeface="나눔스퀘어" panose="020B0600000101010101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AC0E88-BE43-4EA7-F222-0156CC12210A}"/>
              </a:ext>
            </a:extLst>
          </p:cNvPr>
          <p:cNvSpPr txBox="1"/>
          <p:nvPr/>
        </p:nvSpPr>
        <p:spPr>
          <a:xfrm>
            <a:off x="251518" y="3406293"/>
            <a:ext cx="3237405" cy="369332"/>
          </a:xfrm>
          <a:prstGeom prst="rect">
            <a:avLst/>
          </a:prstGeom>
          <a:ln cap="flat"/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/>
              </a:rPr>
              <a:t>Gens_ID0 &amp; Weather1_ID1</a:t>
            </a:r>
            <a:endParaRPr lang="ko-KR" altLang="en-US" dirty="0">
              <a:ea typeface="나눔스퀘어" panose="020B0600000101010101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9A1AE2-3F4E-0C43-A88E-D7FE68E153E8}"/>
              </a:ext>
            </a:extLst>
          </p:cNvPr>
          <p:cNvCxnSpPr>
            <a:stCxn id="8" idx="3"/>
          </p:cNvCxnSpPr>
          <p:nvPr/>
        </p:nvCxnSpPr>
        <p:spPr>
          <a:xfrm>
            <a:off x="3488923" y="2044882"/>
            <a:ext cx="10031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23C8A6-D495-AC1D-491F-AABFC2D40026}"/>
              </a:ext>
            </a:extLst>
          </p:cNvPr>
          <p:cNvSpPr txBox="1"/>
          <p:nvPr/>
        </p:nvSpPr>
        <p:spPr>
          <a:xfrm>
            <a:off x="4492093" y="1857488"/>
            <a:ext cx="3237405" cy="369332"/>
          </a:xfrm>
          <a:prstGeom prst="rect">
            <a:avLst/>
          </a:prstGeom>
          <a:ln cap="flat"/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/>
              </a:rPr>
              <a:t>Gens_ID2_Amount</a:t>
            </a:r>
            <a:endParaRPr lang="ko-KR" altLang="en-US" dirty="0">
              <a:ea typeface="나눔스퀘어" panose="020B060000010101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B666B-BA87-CFC2-9B97-6E2C3A231669}"/>
              </a:ext>
            </a:extLst>
          </p:cNvPr>
          <p:cNvSpPr txBox="1"/>
          <p:nvPr/>
        </p:nvSpPr>
        <p:spPr>
          <a:xfrm>
            <a:off x="1339027" y="1369193"/>
            <a:ext cx="1062377" cy="369332"/>
          </a:xfrm>
          <a:prstGeom prst="rect">
            <a:avLst/>
          </a:prstGeom>
          <a:ln cap="flat"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/>
              </a:rPr>
              <a:t>Train</a:t>
            </a:r>
            <a:endParaRPr lang="ko-KR" altLang="en-US" dirty="0">
              <a:ea typeface="나눔스퀘어" panose="020B0600000101010101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35E08-FEB2-2A76-A1E6-2A5706E5FB3B}"/>
              </a:ext>
            </a:extLst>
          </p:cNvPr>
          <p:cNvSpPr txBox="1"/>
          <p:nvPr/>
        </p:nvSpPr>
        <p:spPr>
          <a:xfrm>
            <a:off x="5274071" y="1372275"/>
            <a:ext cx="1673443" cy="369332"/>
          </a:xfrm>
          <a:prstGeom prst="rect">
            <a:avLst/>
          </a:prstGeom>
          <a:ln cap="flat"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/>
              </a:rPr>
              <a:t>Prediction</a:t>
            </a:r>
            <a:endParaRPr lang="ko-KR" altLang="en-US" dirty="0">
              <a:ea typeface="나눔스퀘어" panose="020B0600000101010101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2E0E82-F850-50D5-4561-5806CAE9DBE0}"/>
              </a:ext>
            </a:extLst>
          </p:cNvPr>
          <p:cNvCxnSpPr/>
          <p:nvPr/>
        </p:nvCxnSpPr>
        <p:spPr>
          <a:xfrm>
            <a:off x="3488919" y="2819858"/>
            <a:ext cx="10031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BD4A38-121F-CCC0-8476-D58FC54BFBB9}"/>
              </a:ext>
            </a:extLst>
          </p:cNvPr>
          <p:cNvSpPr txBox="1"/>
          <p:nvPr/>
        </p:nvSpPr>
        <p:spPr>
          <a:xfrm>
            <a:off x="4492092" y="2610832"/>
            <a:ext cx="3237405" cy="369332"/>
          </a:xfrm>
          <a:prstGeom prst="rect">
            <a:avLst/>
          </a:prstGeom>
          <a:ln cap="flat"/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/>
              </a:rPr>
              <a:t>Gens_ID8_Amount</a:t>
            </a:r>
            <a:endParaRPr lang="ko-KR" altLang="en-US" dirty="0">
              <a:ea typeface="나눔스퀘어" panose="020B0600000101010101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E18264-CCFD-1F63-931E-A95ADBE0CA08}"/>
              </a:ext>
            </a:extLst>
          </p:cNvPr>
          <p:cNvSpPr txBox="1"/>
          <p:nvPr/>
        </p:nvSpPr>
        <p:spPr>
          <a:xfrm>
            <a:off x="4492091" y="3406293"/>
            <a:ext cx="3237405" cy="369332"/>
          </a:xfrm>
          <a:prstGeom prst="rect">
            <a:avLst/>
          </a:prstGeom>
          <a:ln cap="flat"/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/>
              </a:rPr>
              <a:t>Gens_ID0_mtemp</a:t>
            </a:r>
            <a:endParaRPr lang="ko-KR" altLang="en-US" dirty="0">
              <a:ea typeface="나눔스퀘어" panose="020B0600000101010101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7C3581-0C8E-4AE5-287F-1FDFBFD720B3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3488923" y="3590959"/>
            <a:ext cx="1003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44BB733-59CF-6799-AF06-BF7C1A6DDD35}"/>
              </a:ext>
            </a:extLst>
          </p:cNvPr>
          <p:cNvCxnSpPr>
            <a:cxnSpLocks/>
          </p:cNvCxnSpPr>
          <p:nvPr/>
        </p:nvCxnSpPr>
        <p:spPr>
          <a:xfrm flipH="1">
            <a:off x="3488919" y="3760033"/>
            <a:ext cx="1003172" cy="419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085D2CA-9581-4DDE-E0C7-77709346DF4F}"/>
              </a:ext>
            </a:extLst>
          </p:cNvPr>
          <p:cNvSpPr txBox="1"/>
          <p:nvPr/>
        </p:nvSpPr>
        <p:spPr>
          <a:xfrm>
            <a:off x="251514" y="4179559"/>
            <a:ext cx="3237405" cy="646331"/>
          </a:xfrm>
          <a:prstGeom prst="rect">
            <a:avLst/>
          </a:prstGeom>
          <a:ln cap="flat"/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/>
              </a:rPr>
              <a:t>Gens_ID0 &amp; Weather1_ID1</a:t>
            </a:r>
          </a:p>
          <a:p>
            <a:pPr algn="ctr"/>
            <a:r>
              <a:rPr lang="en-US" altLang="ko-KR" dirty="0">
                <a:ea typeface="나눔스퀘어" panose="020B0600000101010101"/>
              </a:rPr>
              <a:t>&amp; </a:t>
            </a:r>
            <a:r>
              <a:rPr lang="en-US" altLang="ko-KR" dirty="0" err="1">
                <a:ea typeface="나눔스퀘어" panose="020B0600000101010101"/>
              </a:rPr>
              <a:t>Nins</a:t>
            </a:r>
            <a:endParaRPr lang="ko-KR" altLang="en-US" dirty="0">
              <a:ea typeface="나눔스퀘어" panose="020B0600000101010101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E8DCDE2-EC22-089E-5EF6-6EDACA466107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3488919" y="4502725"/>
            <a:ext cx="100317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D6E2062-1077-7B13-F4F2-4FC451C0A72A}"/>
              </a:ext>
            </a:extLst>
          </p:cNvPr>
          <p:cNvSpPr txBox="1"/>
          <p:nvPr/>
        </p:nvSpPr>
        <p:spPr>
          <a:xfrm>
            <a:off x="4492091" y="4318060"/>
            <a:ext cx="3237405" cy="369332"/>
          </a:xfrm>
          <a:prstGeom prst="rect">
            <a:avLst/>
          </a:prstGeom>
          <a:ln cap="flat"/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/>
              </a:rPr>
              <a:t>Gens_ID0_Amount</a:t>
            </a:r>
            <a:endParaRPr lang="ko-KR" altLang="en-US" dirty="0">
              <a:ea typeface="나눔스퀘어" panose="020B060000010101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5DDEE2-1E8E-7C74-C849-7FE62AFC86B0}"/>
                  </a:ext>
                </a:extLst>
              </p:cNvPr>
              <p:cNvSpPr txBox="1"/>
              <p:nvPr/>
            </p:nvSpPr>
            <p:spPr>
              <a:xfrm>
                <a:off x="7963256" y="1857488"/>
                <a:ext cx="736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5DDEE2-1E8E-7C74-C849-7FE62AFC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256" y="1857488"/>
                <a:ext cx="73684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D35F2E-0E9B-1448-7F12-48D7AC1547B1}"/>
                  </a:ext>
                </a:extLst>
              </p:cNvPr>
              <p:cNvSpPr txBox="1"/>
              <p:nvPr/>
            </p:nvSpPr>
            <p:spPr>
              <a:xfrm>
                <a:off x="7995819" y="2610832"/>
                <a:ext cx="736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D35F2E-0E9B-1448-7F12-48D7AC154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819" y="2610832"/>
                <a:ext cx="736847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C045860-6F87-16A4-1EAF-1D0E78F69C3E}"/>
                  </a:ext>
                </a:extLst>
              </p:cNvPr>
              <p:cNvSpPr txBox="1"/>
              <p:nvPr/>
            </p:nvSpPr>
            <p:spPr>
              <a:xfrm>
                <a:off x="7995819" y="4318058"/>
                <a:ext cx="736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C045860-6F87-16A4-1EAF-1D0E78F69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819" y="4318058"/>
                <a:ext cx="736847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0DB950C-A8BD-CDC2-C2B4-6DDB337CC71D}"/>
                  </a:ext>
                </a:extLst>
              </p:cNvPr>
              <p:cNvSpPr txBox="1"/>
              <p:nvPr/>
            </p:nvSpPr>
            <p:spPr>
              <a:xfrm>
                <a:off x="251514" y="5110783"/>
                <a:ext cx="8555135" cy="1265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ML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의 근본적인 문제점인 학습되지 않은 데이터에 대해서 모델링의 제약이 존재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1400" dirty="0">
                    <a:latin typeface="Cambria Math" panose="02040503050406030204" pitchFamily="18" charset="0"/>
                  </a:rPr>
                  <a:t>다양한 데이터 학습을 위해 다른 지역의 데이터 사용 최종 식은 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&lt;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수식 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1&gt;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과 같음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0DB950C-A8BD-CDC2-C2B4-6DDB337CC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4" y="5110783"/>
                <a:ext cx="8555135" cy="1265218"/>
              </a:xfrm>
              <a:prstGeom prst="rect">
                <a:avLst/>
              </a:prstGeom>
              <a:blipFill>
                <a:blip r:embed="rId6"/>
                <a:stretch>
                  <a:fillRect l="-214" t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FC385E8-0696-AE18-67EF-A51A02A6F4DB}"/>
              </a:ext>
            </a:extLst>
          </p:cNvPr>
          <p:cNvSpPr txBox="1"/>
          <p:nvPr/>
        </p:nvSpPr>
        <p:spPr>
          <a:xfrm>
            <a:off x="8029838" y="5985563"/>
            <a:ext cx="603682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&lt;</a:t>
            </a:r>
            <a:r>
              <a:rPr lang="ko-KR" altLang="en-US" sz="1050" dirty="0"/>
              <a:t> </a:t>
            </a:r>
            <a:r>
              <a:rPr lang="en-US" altLang="ko-KR" sz="1050" dirty="0"/>
              <a:t>1&gt;</a:t>
            </a:r>
          </a:p>
        </p:txBody>
      </p:sp>
    </p:spTree>
    <p:extLst>
      <p:ext uri="{BB962C8B-B14F-4D97-AF65-F5344CB8AC3E}">
        <p14:creationId xmlns:p14="http://schemas.microsoft.com/office/powerpoint/2010/main" val="3413872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9B4E1-0607-5AB7-5925-45B7BCB8D1A0}"/>
              </a:ext>
            </a:extLst>
          </p:cNvPr>
          <p:cNvSpPr txBox="1"/>
          <p:nvPr/>
        </p:nvSpPr>
        <p:spPr>
          <a:xfrm>
            <a:off x="251519" y="788565"/>
            <a:ext cx="86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Moving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DC7183-ADF1-EA7C-B83B-2C0278266CE0}"/>
                  </a:ext>
                </a:extLst>
              </p:cNvPr>
              <p:cNvSpPr txBox="1"/>
              <p:nvPr/>
            </p:nvSpPr>
            <p:spPr>
              <a:xfrm>
                <a:off x="251519" y="1477259"/>
                <a:ext cx="8619525" cy="399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태양광 발전 공식은 </a:t>
                </a:r>
                <a:r>
                  <a:rPr lang="en-US" altLang="ko-KR" sz="1600" dirty="0"/>
                  <a:t>&lt;</a:t>
                </a:r>
                <a:r>
                  <a:rPr lang="ko-KR" altLang="en-US" sz="1600" dirty="0"/>
                  <a:t>수식</a:t>
                </a:r>
                <a:r>
                  <a:rPr lang="en-US" altLang="ko-KR" sz="1600" dirty="0"/>
                  <a:t>2&gt;</a:t>
                </a:r>
                <a:r>
                  <a:rPr lang="ko-KR" altLang="en-US" sz="1600" dirty="0"/>
                  <a:t>으로 표현할 수 있으며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60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ko-KR" sz="1600" b="0" i="0" dirty="0" smtClean="0">
                          <a:latin typeface="Cambria Math" panose="02040503050406030204" pitchFamily="18" charset="0"/>
                        </a:rPr>
                        <m:t>ower</m:t>
                      </m:r>
                      <m:r>
                        <m:rPr>
                          <m:nor/>
                        </m:rPr>
                        <a:rPr lang="en-US" altLang="ko-KR" sz="16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600" b="0" i="0" dirty="0" smtClean="0">
                          <a:latin typeface="Cambria Math" panose="02040503050406030204" pitchFamily="18" charset="0"/>
                        </a:rPr>
                        <m:t>Generation</m:t>
                      </m:r>
                      <m:r>
                        <m:rPr>
                          <m:nor/>
                        </m:rPr>
                        <a:rPr lang="en-US" altLang="ko-KR" sz="16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1600" b="0" i="0" dirty="0" smtClean="0">
                          <a:latin typeface="Cambria Math" panose="02040503050406030204" pitchFamily="18" charset="0"/>
                        </a:rPr>
                        <m:t>kW</m:t>
                      </m:r>
                      <m:r>
                        <m:rPr>
                          <m:nor/>
                        </m:rPr>
                        <a:rPr lang="en-US" altLang="ko-KR" sz="1600" b="0" i="0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600" b="0" i="0" dirty="0" smtClean="0"/>
                        <m:t> = </m:t>
                      </m:r>
                      <m:r>
                        <m:rPr>
                          <m:nor/>
                        </m:rPr>
                        <a:rPr lang="en-US" altLang="ko-KR" sz="1600" dirty="0"/>
                        <m:t>Generator</m:t>
                      </m:r>
                      <m:r>
                        <m:rPr>
                          <m:nor/>
                        </m:rPr>
                        <a:rPr lang="en-US" altLang="ko-KR" sz="1600" dirty="0"/>
                        <m:t> </m:t>
                      </m:r>
                      <m:r>
                        <m:rPr>
                          <m:nor/>
                        </m:rPr>
                        <a:rPr lang="en-US" altLang="ko-KR" sz="1600" dirty="0"/>
                        <m:t>Capacity</m:t>
                      </m:r>
                      <m:r>
                        <m:rPr>
                          <m:nor/>
                        </m:rPr>
                        <a:rPr lang="en-US" altLang="ko-KR" sz="1600" b="0" i="0" dirty="0" smtClean="0"/>
                        <m:t>(</m:t>
                      </m:r>
                      <m:r>
                        <m:rPr>
                          <m:nor/>
                        </m:rPr>
                        <a:rPr lang="en-US" altLang="ko-KR" sz="1600" b="0" i="0" dirty="0" smtClean="0"/>
                        <m:t>kW</m:t>
                      </m:r>
                      <m:r>
                        <m:rPr>
                          <m:nor/>
                        </m:rPr>
                        <a:rPr lang="en-US" altLang="ko-KR" sz="1600" b="0" i="0" dirty="0" smtClean="0"/>
                        <m:t>/</m:t>
                      </m:r>
                      <m:r>
                        <m:rPr>
                          <m:nor/>
                        </m:rPr>
                        <a:rPr lang="en-US" altLang="ko-KR" sz="1600" b="0" i="0" dirty="0" smtClean="0"/>
                        <m:t>h</m:t>
                      </m:r>
                      <m:r>
                        <m:rPr>
                          <m:nor/>
                        </m:rPr>
                        <a:rPr lang="en-US" altLang="ko-KR" sz="1600" b="0" i="0" dirty="0" smtClean="0"/>
                        <m:t>) ∗ </m:t>
                      </m:r>
                      <m:r>
                        <m:rPr>
                          <m:nor/>
                        </m:rPr>
                        <a:rPr lang="en-US" altLang="ko-KR" sz="1600" b="0" i="0" dirty="0" smtClean="0"/>
                        <m:t>Insolation</m:t>
                      </m:r>
                      <m:r>
                        <m:rPr>
                          <m:nor/>
                        </m:rPr>
                        <a:rPr lang="en-US" altLang="ko-KR" sz="1600" b="0" i="0" dirty="0" smtClean="0"/>
                        <m:t>(</m:t>
                      </m:r>
                      <m:r>
                        <m:rPr>
                          <m:nor/>
                        </m:rPr>
                        <a:rPr lang="en-US" altLang="ko-KR" sz="1600" b="0" i="0" dirty="0" smtClean="0"/>
                        <m:t>h</m:t>
                      </m:r>
                      <m:r>
                        <m:rPr>
                          <m:nor/>
                        </m:rPr>
                        <a:rPr lang="en-US" altLang="ko-KR" sz="1600" b="0" i="0" dirty="0" smtClean="0"/>
                        <m:t>)</m:t>
                      </m:r>
                    </m:oMath>
                  </m:oMathPara>
                </a14:m>
                <a:endParaRPr lang="en-US" altLang="ko-KR" sz="1600" dirty="0"/>
              </a:p>
              <a:p>
                <a:pPr algn="ctr"/>
                <a:endParaRPr lang="en-US" altLang="ko-KR" sz="1200" dirty="0"/>
              </a:p>
              <a:p>
                <a:r>
                  <a:rPr lang="en-US" altLang="ko-KR" sz="1600" dirty="0"/>
                  <a:t>&lt;</a:t>
                </a:r>
                <a:r>
                  <a:rPr lang="ko-KR" altLang="en-US" sz="1600" dirty="0"/>
                  <a:t>수식 </a:t>
                </a:r>
                <a:r>
                  <a:rPr lang="en-US" altLang="ko-KR" sz="1600" dirty="0"/>
                  <a:t>2&gt;</a:t>
                </a:r>
                <a:r>
                  <a:rPr lang="ko-KR" altLang="en-US" sz="1600" dirty="0"/>
                  <a:t>을 통해 발전량이 </a:t>
                </a:r>
                <a:r>
                  <a:rPr lang="en-US" altLang="ko-KR" sz="1600" dirty="0"/>
                  <a:t>Insolation</a:t>
                </a:r>
                <a:r>
                  <a:rPr lang="ko-KR" altLang="en-US" sz="1600" dirty="0"/>
                  <a:t>에 비례하는 것 알 수 있음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EDA</a:t>
                </a:r>
                <a:r>
                  <a:rPr lang="ko-KR" altLang="en-US" sz="1600" dirty="0"/>
                  <a:t>를 통해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연관성이 높은 변수들을 파악할 수 있었고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이를 통해 </a:t>
                </a:r>
                <a:r>
                  <a:rPr lang="ko-KR" altLang="en-US" sz="1600" dirty="0" err="1"/>
                  <a:t>다변량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ML </a:t>
                </a:r>
                <a:r>
                  <a:rPr lang="ko-KR" altLang="en-US" sz="1600" dirty="0"/>
                  <a:t>분석을 사용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또한 선행연구를 통해 태양광 발전에 </a:t>
                </a:r>
                <a:r>
                  <a:rPr lang="en-US" altLang="ko-KR" sz="1600" dirty="0"/>
                  <a:t>Time Series Analysis</a:t>
                </a:r>
                <a:r>
                  <a:rPr lang="ko-KR" altLang="en-US" sz="1600" dirty="0"/>
                  <a:t>가 효과적인 것을 파악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r>
                  <a:rPr lang="ko-KR" altLang="en-US" sz="1600" dirty="0" err="1"/>
                  <a:t>다변량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ML</a:t>
                </a:r>
                <a:r>
                  <a:rPr lang="ko-KR" altLang="en-US" sz="1600" dirty="0"/>
                  <a:t>과 시계열 분석을 같이할 수 있는 방안에 대한 모색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ML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/>
                  <a:t>Output</a:t>
                </a:r>
                <a:r>
                  <a:rPr lang="ko-KR" altLang="en-US" sz="1600" dirty="0"/>
                  <a:t>에 </a:t>
                </a:r>
                <a:r>
                  <a:rPr lang="en-US" altLang="ko-KR" sz="1600" dirty="0"/>
                  <a:t>Moving Average</a:t>
                </a:r>
                <a:r>
                  <a:rPr lang="ko-KR" altLang="en-US" sz="1600" dirty="0"/>
                  <a:t>를 사용해 노이즈를 필터링해 보다 안정적인 모델 제작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현재 </a:t>
                </a:r>
                <a:r>
                  <a:rPr lang="en-US" altLang="ko-KR" sz="1600" dirty="0"/>
                  <a:t>ML</a:t>
                </a:r>
                <a:r>
                  <a:rPr lang="ko-KR" altLang="en-US" sz="1600" dirty="0"/>
                  <a:t>모델은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ko-KR" altLang="en-US" sz="1600" dirty="0"/>
                  <a:t>으로 구성되어 있고 </a:t>
                </a:r>
                <a:r>
                  <a:rPr lang="ko-KR" altLang="en-US" sz="1600" dirty="0" err="1"/>
                  <a:t>외삽</a:t>
                </a:r>
                <a:r>
                  <a:rPr lang="ko-KR" altLang="en-US" sz="1600" dirty="0"/>
                  <a:t> 문제 등으로 추후 오차가 발생할 확률이 있고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이를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이용한 시계열 분석을 사용해 </a:t>
                </a:r>
                <a:r>
                  <a:rPr lang="en-US" altLang="ko-KR" sz="1600" dirty="0"/>
                  <a:t>Hybrid</a:t>
                </a:r>
                <a:r>
                  <a:rPr lang="ko-KR" altLang="en-US" sz="1600" dirty="0"/>
                  <a:t>하는 것이 최종 목표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DC7183-ADF1-EA7C-B83B-2C0278266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9" y="1477259"/>
                <a:ext cx="8619525" cy="3995389"/>
              </a:xfrm>
              <a:prstGeom prst="rect">
                <a:avLst/>
              </a:prstGeom>
              <a:blipFill>
                <a:blip r:embed="rId3"/>
                <a:stretch>
                  <a:fillRect l="-354" t="-457" r="-283" b="-9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01253B0-55AA-4DB4-1087-67FFDD58DCF1}"/>
              </a:ext>
            </a:extLst>
          </p:cNvPr>
          <p:cNvSpPr txBox="1"/>
          <p:nvPr/>
        </p:nvSpPr>
        <p:spPr>
          <a:xfrm>
            <a:off x="8179279" y="2023816"/>
            <a:ext cx="603682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&lt;</a:t>
            </a:r>
            <a:r>
              <a:rPr lang="ko-KR" altLang="en-US" sz="1050" dirty="0"/>
              <a:t> </a:t>
            </a:r>
            <a:r>
              <a:rPr lang="en-US" altLang="ko-KR" sz="1050" dirty="0"/>
              <a:t>2&gt;</a:t>
            </a:r>
          </a:p>
        </p:txBody>
      </p:sp>
    </p:spTree>
    <p:extLst>
      <p:ext uri="{BB962C8B-B14F-4D97-AF65-F5344CB8AC3E}">
        <p14:creationId xmlns:p14="http://schemas.microsoft.com/office/powerpoint/2010/main" val="157031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9B4E1-0607-5AB7-5925-45B7BCB8D1A0}"/>
              </a:ext>
            </a:extLst>
          </p:cNvPr>
          <p:cNvSpPr txBox="1"/>
          <p:nvPr/>
        </p:nvSpPr>
        <p:spPr>
          <a:xfrm>
            <a:off x="251519" y="788565"/>
            <a:ext cx="86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Moving Average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98C2212-4770-6F2C-E549-E039E6734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28907"/>
              </p:ext>
            </p:extLst>
          </p:nvPr>
        </p:nvGraphicFramePr>
        <p:xfrm>
          <a:off x="251518" y="1477259"/>
          <a:ext cx="861952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588">
                  <a:extLst>
                    <a:ext uri="{9D8B030D-6E8A-4147-A177-3AD203B41FA5}">
                      <a16:colId xmlns:a16="http://schemas.microsoft.com/office/drawing/2014/main" val="1502792482"/>
                    </a:ext>
                  </a:extLst>
                </a:gridCol>
                <a:gridCol w="1436588">
                  <a:extLst>
                    <a:ext uri="{9D8B030D-6E8A-4147-A177-3AD203B41FA5}">
                      <a16:colId xmlns:a16="http://schemas.microsoft.com/office/drawing/2014/main" val="3493964063"/>
                    </a:ext>
                  </a:extLst>
                </a:gridCol>
                <a:gridCol w="1436588">
                  <a:extLst>
                    <a:ext uri="{9D8B030D-6E8A-4147-A177-3AD203B41FA5}">
                      <a16:colId xmlns:a16="http://schemas.microsoft.com/office/drawing/2014/main" val="2903291983"/>
                    </a:ext>
                  </a:extLst>
                </a:gridCol>
                <a:gridCol w="1436588">
                  <a:extLst>
                    <a:ext uri="{9D8B030D-6E8A-4147-A177-3AD203B41FA5}">
                      <a16:colId xmlns:a16="http://schemas.microsoft.com/office/drawing/2014/main" val="1531867484"/>
                    </a:ext>
                  </a:extLst>
                </a:gridCol>
                <a:gridCol w="1436588">
                  <a:extLst>
                    <a:ext uri="{9D8B030D-6E8A-4147-A177-3AD203B41FA5}">
                      <a16:colId xmlns:a16="http://schemas.microsoft.com/office/drawing/2014/main" val="281759661"/>
                    </a:ext>
                  </a:extLst>
                </a:gridCol>
                <a:gridCol w="1436588">
                  <a:extLst>
                    <a:ext uri="{9D8B030D-6E8A-4147-A177-3AD203B41FA5}">
                      <a16:colId xmlns:a16="http://schemas.microsoft.com/office/drawing/2014/main" val="3613642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ML Model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Hybrid Model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MA(2)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MA(3)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MA(4)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43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22-11-01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1.516554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1.494666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1.461888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1.488164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1.519675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441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22-11-02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0.985425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1.033768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1.311841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1.895737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2.472662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22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22-11-03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1.499788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1.441852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1.626103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1.829362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1.979579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21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22-11-04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1.453834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1.424473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2.006493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2.587715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3.173254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555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22-11-05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1.232199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1.254815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1.74895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2.321157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2.904118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86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22-11-06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1.104115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1.10076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1.125376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1.668569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2.233995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74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22-11-07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1.089628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1.080891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1.152877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1.398703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1.795282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167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1.268792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1.261604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1.490504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1.884201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2.296938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83684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26E4CB-D0B9-DB20-749F-C57D66C5187B}"/>
              </a:ext>
            </a:extLst>
          </p:cNvPr>
          <p:cNvSpPr txBox="1"/>
          <p:nvPr/>
        </p:nvSpPr>
        <p:spPr>
          <a:xfrm>
            <a:off x="186431" y="5104660"/>
            <a:ext cx="8619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발전량 </a:t>
            </a:r>
            <a:r>
              <a:rPr lang="en-US" altLang="ko-KR" dirty="0"/>
              <a:t>Peak</a:t>
            </a:r>
            <a:r>
              <a:rPr lang="ko-KR" altLang="en-US" dirty="0"/>
              <a:t> </a:t>
            </a:r>
            <a:r>
              <a:rPr lang="en-US" altLang="ko-KR" dirty="0"/>
              <a:t>Time</a:t>
            </a:r>
            <a:r>
              <a:rPr lang="ko-KR" altLang="en-US" dirty="0"/>
              <a:t>인 </a:t>
            </a:r>
            <a:r>
              <a:rPr lang="en-US" altLang="ko-KR" dirty="0"/>
              <a:t>13</a:t>
            </a:r>
            <a:r>
              <a:rPr lang="ko-KR" altLang="en-US" dirty="0"/>
              <a:t>시</a:t>
            </a:r>
            <a:r>
              <a:rPr lang="en-US" altLang="ko-KR" dirty="0"/>
              <a:t>~15</a:t>
            </a:r>
            <a:r>
              <a:rPr lang="ko-KR" altLang="en-US" dirty="0"/>
              <a:t>시까지 </a:t>
            </a:r>
            <a:r>
              <a:rPr lang="en-US" altLang="ko-KR" dirty="0"/>
              <a:t>Moving Average </a:t>
            </a:r>
            <a:r>
              <a:rPr lang="ko-KR" altLang="en-US" dirty="0"/>
              <a:t>적용을 통해 </a:t>
            </a:r>
            <a:r>
              <a:rPr lang="en-US" altLang="ko-KR" dirty="0"/>
              <a:t>Noise</a:t>
            </a:r>
            <a:r>
              <a:rPr lang="ko-KR" altLang="en-US" dirty="0"/>
              <a:t>제거</a:t>
            </a:r>
            <a:endParaRPr lang="en-US" altLang="ko-KR" dirty="0"/>
          </a:p>
          <a:p>
            <a:r>
              <a:rPr lang="en-US" altLang="ko-KR" dirty="0"/>
              <a:t>Hybrid Model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기존 </a:t>
            </a:r>
            <a:r>
              <a:rPr lang="en-US" altLang="ko-KR" dirty="0"/>
              <a:t>AdaBoost Regression Model</a:t>
            </a:r>
            <a:r>
              <a:rPr lang="ko-KR" altLang="en-US" dirty="0"/>
              <a:t>에 </a:t>
            </a:r>
            <a:r>
              <a:rPr lang="en-US" altLang="ko-KR" dirty="0"/>
              <a:t>5.7% </a:t>
            </a:r>
            <a:r>
              <a:rPr lang="ko-KR" altLang="en-US" dirty="0"/>
              <a:t>향상된 성능 보유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435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9B4E1-0607-5AB7-5925-45B7BCB8D1A0}"/>
              </a:ext>
            </a:extLst>
          </p:cNvPr>
          <p:cNvSpPr txBox="1"/>
          <p:nvPr/>
        </p:nvSpPr>
        <p:spPr>
          <a:xfrm>
            <a:off x="251519" y="788565"/>
            <a:ext cx="86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Moving Average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A95DC7F-D513-6EF7-0925-696ADAEC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86" y="1406502"/>
            <a:ext cx="7528068" cy="448209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1F87231-1354-BD31-52C8-41EDE9ACF0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76"/>
          <a:stretch/>
        </p:blipFill>
        <p:spPr>
          <a:xfrm>
            <a:off x="7118045" y="976042"/>
            <a:ext cx="1568755" cy="86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8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89D302-953A-4C6D-9439-AACA584ECF51}"/>
              </a:ext>
            </a:extLst>
          </p:cNvPr>
          <p:cNvSpPr txBox="1"/>
          <p:nvPr/>
        </p:nvSpPr>
        <p:spPr>
          <a:xfrm>
            <a:off x="1038891" y="2596763"/>
            <a:ext cx="7066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결론 및 향후 계획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5E3AB7-B262-3D34-D4EB-D22E7A220811}"/>
              </a:ext>
            </a:extLst>
          </p:cNvPr>
          <p:cNvSpPr/>
          <p:nvPr/>
        </p:nvSpPr>
        <p:spPr>
          <a:xfrm>
            <a:off x="640490" y="3371676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F5467F-69A8-016B-2A33-D95E00FD8ECC}"/>
              </a:ext>
            </a:extLst>
          </p:cNvPr>
          <p:cNvSpPr/>
          <p:nvPr/>
        </p:nvSpPr>
        <p:spPr>
          <a:xfrm>
            <a:off x="4572000" y="3371676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0720F-23BD-BB1D-D923-F3D7CF0FBE75}"/>
              </a:ext>
            </a:extLst>
          </p:cNvPr>
          <p:cNvSpPr/>
          <p:nvPr/>
        </p:nvSpPr>
        <p:spPr>
          <a:xfrm>
            <a:off x="640490" y="2371092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06ED65-C387-5ED7-E5C4-25A0710AD143}"/>
              </a:ext>
            </a:extLst>
          </p:cNvPr>
          <p:cNvSpPr/>
          <p:nvPr/>
        </p:nvSpPr>
        <p:spPr>
          <a:xfrm>
            <a:off x="4572000" y="2371092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90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04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결론 및 향후계획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9171D-2A5C-4175-7C59-47C4BD76E1B4}"/>
              </a:ext>
            </a:extLst>
          </p:cNvPr>
          <p:cNvSpPr txBox="1"/>
          <p:nvPr/>
        </p:nvSpPr>
        <p:spPr>
          <a:xfrm>
            <a:off x="251519" y="788565"/>
            <a:ext cx="86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  <a:endParaRPr lang="en-US" altLang="ko-KR" sz="2400" b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30686-166E-B15C-39BA-23BDC3A37A11}"/>
              </a:ext>
            </a:extLst>
          </p:cNvPr>
          <p:cNvSpPr txBox="1"/>
          <p:nvPr/>
        </p:nvSpPr>
        <p:spPr>
          <a:xfrm>
            <a:off x="341852" y="1477259"/>
            <a:ext cx="85735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ML </a:t>
            </a:r>
            <a:r>
              <a:rPr lang="ko-KR" altLang="en-US" sz="1600" dirty="0"/>
              <a:t>중 </a:t>
            </a:r>
            <a:r>
              <a:rPr lang="en-US" altLang="ko-KR" sz="1600" dirty="0"/>
              <a:t>Boosting </a:t>
            </a:r>
            <a:r>
              <a:rPr lang="ko-KR" altLang="en-US" sz="1600" dirty="0"/>
              <a:t>모델로 태양광 예측 진행 시 </a:t>
            </a:r>
            <a:r>
              <a:rPr lang="en-US" altLang="ko-KR" sz="1600" dirty="0"/>
              <a:t>Peak Time</a:t>
            </a:r>
            <a:r>
              <a:rPr lang="ko-KR" altLang="en-US" sz="1600" dirty="0"/>
              <a:t>를 제외한 시간은 대회 </a:t>
            </a:r>
            <a:r>
              <a:rPr lang="en-US" altLang="ko-KR" sz="1600" dirty="0"/>
              <a:t>Error </a:t>
            </a:r>
            <a:r>
              <a:rPr lang="ko-KR" altLang="en-US" sz="1600" dirty="0"/>
              <a:t>기준 </a:t>
            </a:r>
            <a:r>
              <a:rPr lang="en-US" altLang="ko-KR" sz="1600" dirty="0"/>
              <a:t>0.05 </a:t>
            </a:r>
            <a:r>
              <a:rPr lang="ko-KR" altLang="en-US" sz="1600" dirty="0"/>
              <a:t>미만의 값을 보이고 있음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ML</a:t>
            </a:r>
            <a:r>
              <a:rPr lang="ko-KR" altLang="en-US" sz="1600" dirty="0"/>
              <a:t>과 </a:t>
            </a:r>
            <a:r>
              <a:rPr lang="en-US" altLang="ko-KR" sz="1600" dirty="0"/>
              <a:t>Time Series </a:t>
            </a:r>
            <a:r>
              <a:rPr lang="ko-KR" altLang="en-US" sz="1600" dirty="0"/>
              <a:t>분석을 </a:t>
            </a:r>
            <a:r>
              <a:rPr lang="en-US" altLang="ko-KR" sz="1600" dirty="0"/>
              <a:t>Hybrid</a:t>
            </a:r>
            <a:r>
              <a:rPr lang="ko-KR" altLang="en-US" sz="1600" dirty="0"/>
              <a:t>하면 </a:t>
            </a:r>
            <a:r>
              <a:rPr lang="en-US" altLang="ko-KR" sz="1600" dirty="0"/>
              <a:t>ML</a:t>
            </a:r>
            <a:r>
              <a:rPr lang="ko-KR" altLang="en-US" sz="1600" dirty="0"/>
              <a:t>의 정확도가 내려갈 시 </a:t>
            </a:r>
            <a:r>
              <a:rPr lang="en-US" altLang="ko-KR" sz="1600" dirty="0"/>
              <a:t>Moving Average</a:t>
            </a:r>
            <a:r>
              <a:rPr lang="ko-KR" altLang="en-US" sz="1600" dirty="0"/>
              <a:t>의 보정으로 인해 </a:t>
            </a:r>
            <a:r>
              <a:rPr lang="en-US" altLang="ko-KR" sz="1600" dirty="0"/>
              <a:t>Noise</a:t>
            </a:r>
            <a:r>
              <a:rPr lang="ko-KR" altLang="en-US" sz="1600" dirty="0"/>
              <a:t>제거로 </a:t>
            </a:r>
            <a:r>
              <a:rPr lang="en-US" altLang="ko-KR" sz="1600" dirty="0"/>
              <a:t>Error</a:t>
            </a:r>
            <a:r>
              <a:rPr lang="ko-KR" altLang="en-US" sz="1600" dirty="0"/>
              <a:t>값 감소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D9929-FDA2-1108-AE5D-0BD81A5FED55}"/>
              </a:ext>
            </a:extLst>
          </p:cNvPr>
          <p:cNvSpPr txBox="1"/>
          <p:nvPr/>
        </p:nvSpPr>
        <p:spPr>
          <a:xfrm>
            <a:off x="251518" y="3564860"/>
            <a:ext cx="86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dirty="0">
                <a:ea typeface="나눔스퀘어" panose="020B0600000101010101" pitchFamily="50" charset="-127"/>
              </a:rPr>
              <a:t>향후 계획</a:t>
            </a:r>
            <a:endParaRPr lang="en-US" altLang="ko-KR" sz="24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51B29-E5F5-DF66-E9B5-1489B26706D3}"/>
              </a:ext>
            </a:extLst>
          </p:cNvPr>
          <p:cNvSpPr txBox="1"/>
          <p:nvPr/>
        </p:nvSpPr>
        <p:spPr>
          <a:xfrm>
            <a:off x="341852" y="4253554"/>
            <a:ext cx="8573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ea typeface="나눔스퀘어" panose="020B0600000101010101"/>
              </a:rPr>
              <a:t>Spatio</a:t>
            </a:r>
            <a:r>
              <a:rPr lang="en-US" altLang="ko-KR" sz="1600" dirty="0">
                <a:ea typeface="나눔스퀘어" panose="020B0600000101010101"/>
              </a:rPr>
              <a:t> Temporal </a:t>
            </a:r>
            <a:r>
              <a:rPr lang="ko-KR" altLang="en-US" sz="1600" dirty="0">
                <a:ea typeface="나눔스퀘어" panose="020B0600000101010101"/>
              </a:rPr>
              <a:t>분석을 통해 모든 발전소와 기상관측소에 대한 정보를 거리에 따른 </a:t>
            </a:r>
            <a:r>
              <a:rPr lang="en-US" altLang="ko-KR" sz="1600" dirty="0">
                <a:ea typeface="나눔스퀘어" panose="020B0600000101010101"/>
              </a:rPr>
              <a:t>Weight</a:t>
            </a:r>
            <a:r>
              <a:rPr lang="ko-KR" altLang="en-US" sz="1600" dirty="0">
                <a:ea typeface="나눔스퀘어" panose="020B0600000101010101"/>
              </a:rPr>
              <a:t>를 가진 </a:t>
            </a:r>
            <a:r>
              <a:rPr lang="en-US" altLang="ko-KR" sz="1600" dirty="0">
                <a:ea typeface="나눔스퀘어" panose="020B0600000101010101"/>
              </a:rPr>
              <a:t>Input</a:t>
            </a:r>
            <a:r>
              <a:rPr lang="ko-KR" altLang="en-US" sz="1600" dirty="0">
                <a:ea typeface="나눔스퀘어" panose="020B0600000101010101"/>
              </a:rPr>
              <a:t>으로 받아 베이지안 업데이트를 통해 다른 신설 지역과 같이 양질의 데이터가 없는 지역에 적용 가능한 모델 제작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Average Sunshine, Isolation, Solar Cell Array Output </a:t>
            </a:r>
            <a:r>
              <a:rPr lang="ko-KR" altLang="en-US" sz="1600" dirty="0"/>
              <a:t>등의 정보를 사용해 </a:t>
            </a:r>
            <a:r>
              <a:rPr lang="en-US" altLang="ko-KR" sz="1600" dirty="0"/>
              <a:t>ML</a:t>
            </a:r>
            <a:r>
              <a:rPr lang="ko-KR" altLang="en-US" sz="1600" dirty="0"/>
              <a:t>과 </a:t>
            </a:r>
            <a:r>
              <a:rPr lang="en-US" altLang="ko-KR" sz="1600" dirty="0"/>
              <a:t>Physics</a:t>
            </a:r>
            <a:r>
              <a:rPr lang="ko-KR" altLang="en-US" sz="1600" dirty="0"/>
              <a:t> </a:t>
            </a:r>
            <a:r>
              <a:rPr lang="en-US" altLang="ko-KR" sz="1600" dirty="0"/>
              <a:t>Model</a:t>
            </a:r>
            <a:r>
              <a:rPr lang="ko-KR" altLang="en-US" sz="1600" dirty="0"/>
              <a:t>을 결합하면 해당 지역에 맞는 모델 제작으로 </a:t>
            </a:r>
            <a:r>
              <a:rPr lang="ko-KR" altLang="en-US" sz="1600" dirty="0" err="1"/>
              <a:t>외삽</a:t>
            </a:r>
            <a:r>
              <a:rPr lang="ko-KR" altLang="en-US" sz="1600" dirty="0"/>
              <a:t> 문제에 대한 해결책 제시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94209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14160" y="3315841"/>
            <a:ext cx="1819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감사합니다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F80011-BDF3-8A03-CD45-0C7537EEBE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</a:rPr>
              <a:t>CONTENTS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9B4E1-0607-5AB7-5925-45B7BCB8D1A0}"/>
              </a:ext>
            </a:extLst>
          </p:cNvPr>
          <p:cNvSpPr txBox="1"/>
          <p:nvPr/>
        </p:nvSpPr>
        <p:spPr>
          <a:xfrm>
            <a:off x="262237" y="1566118"/>
            <a:ext cx="86195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01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02 EDA</a:t>
            </a: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태양광 발전 모델링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04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결론 및 향후 계획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8341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9171D-2A5C-4175-7C59-47C4BD76E1B4}"/>
              </a:ext>
            </a:extLst>
          </p:cNvPr>
          <p:cNvSpPr txBox="1"/>
          <p:nvPr/>
        </p:nvSpPr>
        <p:spPr>
          <a:xfrm>
            <a:off x="251519" y="788565"/>
            <a:ext cx="86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Physics Hybrid Model</a:t>
            </a:r>
            <a:endParaRPr lang="en-US" altLang="ko-KR" sz="2400" b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630686-166E-B15C-39BA-23BDC3A37A11}"/>
                  </a:ext>
                </a:extLst>
              </p:cNvPr>
              <p:cNvSpPr txBox="1"/>
              <p:nvPr/>
            </p:nvSpPr>
            <p:spPr>
              <a:xfrm>
                <a:off x="341852" y="1477259"/>
                <a:ext cx="8573548" cy="4402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0&lt;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,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𝑘𝑊h</m:t>
                          </m:r>
                        </m:e>
                      </m:d>
                    </m:oMath>
                  </m:oMathPara>
                </a14:m>
                <a:endParaRPr lang="en-US" altLang="ko-KR" sz="2400" b="0" dirty="0"/>
              </a:p>
              <a:p>
                <a:endParaRPr lang="en-US" altLang="ko-KR" sz="2400" b="0" dirty="0"/>
              </a:p>
              <a:p>
                <a:pPr algn="ctr"/>
                <a:r>
                  <a:rPr lang="en-US" altLang="ko-KR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Array Efficiency(h) </a:t>
                </a:r>
                <a:r>
                  <a:rPr lang="en-US" altLang="ko-KR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Capacity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* </a:t>
                </a:r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Sunshine</a:t>
                </a:r>
                <a:r>
                  <a:rPr lang="en-US" altLang="ko-KR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(h)</a:t>
                </a:r>
              </a:p>
              <a:p>
                <a:pPr algn="ctr"/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𝑃𝑜𝑤𝑒𝑟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𝑔𝑒𝑛𝑒𝑟𝑎𝑡𝑖𝑜𝑛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𝑆𝑢𝑛𝑠h𝑖𝑛𝑒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𝑘𝑊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𝐶𝑎𝑝𝑎𝑐𝑖𝑡𝑦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𝑘𝑊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𝐶𝑎𝑝𝑎𝑐𝑖𝑡𝑦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Average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Sunshine</m:t>
                    </m:r>
                  </m:oMath>
                </a14:m>
                <a:r>
                  <a:rPr lang="en-US" altLang="ko-KR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(h)</a:t>
                </a:r>
              </a:p>
              <a:p>
                <a:pPr algn="ctr"/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𝑃𝑜𝑤𝑒𝑟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𝑔𝑒𝑛𝑒𝑟𝑎𝑡𝑖𝑜𝑛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𝑆𝑢𝑛𝑠h𝑖𝑛𝑒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(kW)</a:t>
                </a:r>
                <a:r>
                  <a:rPr lang="ko-KR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Average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Sunshine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(h)</a:t>
                </a:r>
                <a:endParaRPr lang="en-US" altLang="ko-KR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발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전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전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력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량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𝑘𝑊h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태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양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전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지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어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레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출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력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𝑘𝑊</m:t>
                          </m:r>
                        </m:e>
                      </m:d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총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어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레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면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적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시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스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템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가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동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시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간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h𝑜𝑢𝑟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   </m:t>
                      </m:r>
                    </m:oMath>
                  </m:oMathPara>
                </a14:m>
                <a:endParaRPr lang="en-US" altLang="ko-KR" sz="1600" b="0" dirty="0"/>
              </a:p>
              <a:p>
                <a:endParaRPr lang="en-US" altLang="ko-KR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630686-166E-B15C-39BA-23BDC3A37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52" y="1477259"/>
                <a:ext cx="8573548" cy="4402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13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89D302-953A-4C6D-9439-AACA584ECF51}"/>
              </a:ext>
            </a:extLst>
          </p:cNvPr>
          <p:cNvSpPr txBox="1"/>
          <p:nvPr/>
        </p:nvSpPr>
        <p:spPr>
          <a:xfrm>
            <a:off x="1038891" y="2596763"/>
            <a:ext cx="7066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5E3AB7-B262-3D34-D4EB-D22E7A220811}"/>
              </a:ext>
            </a:extLst>
          </p:cNvPr>
          <p:cNvSpPr/>
          <p:nvPr/>
        </p:nvSpPr>
        <p:spPr>
          <a:xfrm>
            <a:off x="640490" y="3371676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F5467F-69A8-016B-2A33-D95E00FD8ECC}"/>
              </a:ext>
            </a:extLst>
          </p:cNvPr>
          <p:cNvSpPr/>
          <p:nvPr/>
        </p:nvSpPr>
        <p:spPr>
          <a:xfrm>
            <a:off x="4572000" y="3371676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0720F-23BD-BB1D-D923-F3D7CF0FBE75}"/>
              </a:ext>
            </a:extLst>
          </p:cNvPr>
          <p:cNvSpPr/>
          <p:nvPr/>
        </p:nvSpPr>
        <p:spPr>
          <a:xfrm>
            <a:off x="640490" y="2371092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06ED65-C387-5ED7-E5C4-25A0710AD143}"/>
              </a:ext>
            </a:extLst>
          </p:cNvPr>
          <p:cNvSpPr/>
          <p:nvPr/>
        </p:nvSpPr>
        <p:spPr>
          <a:xfrm>
            <a:off x="4572000" y="2371092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57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01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9B4E1-0607-5AB7-5925-45B7BCB8D1A0}"/>
              </a:ext>
            </a:extLst>
          </p:cNvPr>
          <p:cNvSpPr txBox="1"/>
          <p:nvPr/>
        </p:nvSpPr>
        <p:spPr>
          <a:xfrm>
            <a:off x="251519" y="788565"/>
            <a:ext cx="86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set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351AD52-65C6-BFEA-BE1B-5A4D7C802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00227"/>
              </p:ext>
            </p:extLst>
          </p:nvPr>
        </p:nvGraphicFramePr>
        <p:xfrm>
          <a:off x="251518" y="1353865"/>
          <a:ext cx="8619525" cy="475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3175">
                  <a:extLst>
                    <a:ext uri="{9D8B030D-6E8A-4147-A177-3AD203B41FA5}">
                      <a16:colId xmlns:a16="http://schemas.microsoft.com/office/drawing/2014/main" val="2763388608"/>
                    </a:ext>
                  </a:extLst>
                </a:gridCol>
                <a:gridCol w="2873175">
                  <a:extLst>
                    <a:ext uri="{9D8B030D-6E8A-4147-A177-3AD203B41FA5}">
                      <a16:colId xmlns:a16="http://schemas.microsoft.com/office/drawing/2014/main" val="1684498597"/>
                    </a:ext>
                  </a:extLst>
                </a:gridCol>
                <a:gridCol w="2873175">
                  <a:extLst>
                    <a:ext uri="{9D8B030D-6E8A-4147-A177-3AD203B41FA5}">
                      <a16:colId xmlns:a16="http://schemas.microsoft.com/office/drawing/2014/main" val="44869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Table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976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Gens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r>
                        <a:rPr lang="en-US" altLang="ko-KR" dirty="0"/>
                        <a:t>Time</a:t>
                      </a:r>
                    </a:p>
                    <a:p>
                      <a:pPr algn="ctr" latinLnBrk="1"/>
                      <a:r>
                        <a:rPr lang="en-US" altLang="ko-KR" dirty="0"/>
                        <a:t>Amount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해당 발전소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r>
                        <a:rPr lang="ko-KR" altLang="en-US" dirty="0"/>
                        <a:t>한시간 단위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해당 발전소의 해당 시간대 발전량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07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Envs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r>
                        <a:rPr lang="en-US" altLang="ko-KR" dirty="0"/>
                        <a:t>Time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Nins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Mtemp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해당 발전소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r>
                        <a:rPr lang="ko-KR" altLang="en-US" dirty="0"/>
                        <a:t>기상센서의 계측시간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일사량계 계측 값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태양전지 모듈 표면 온도 계측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34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Weather1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r>
                        <a:rPr lang="en-US" altLang="ko-KR" dirty="0"/>
                        <a:t>Time</a:t>
                      </a:r>
                    </a:p>
                    <a:p>
                      <a:pPr algn="ctr" latinLnBrk="1"/>
                      <a:r>
                        <a:rPr lang="en-US" altLang="ko-KR" dirty="0"/>
                        <a:t>Temperature</a:t>
                      </a:r>
                    </a:p>
                    <a:p>
                      <a:pPr algn="ctr" latinLnBrk="1"/>
                      <a:r>
                        <a:rPr lang="en-US" altLang="ko-KR" dirty="0"/>
                        <a:t>Humidity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Dew_point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Wind_dir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Wind_spd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Uv_idx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Visibility</a:t>
                      </a:r>
                    </a:p>
                    <a:p>
                      <a:pPr algn="ctr" latinLnBrk="1"/>
                      <a:r>
                        <a:rPr lang="en-US" altLang="ko-KR" dirty="0"/>
                        <a:t>Cloudiness</a:t>
                      </a:r>
                    </a:p>
                    <a:p>
                      <a:pPr algn="ctr" latinLnBrk="1"/>
                      <a:r>
                        <a:rPr lang="en-US" altLang="ko-KR" dirty="0"/>
                        <a:t>Celling</a:t>
                      </a:r>
                    </a:p>
                    <a:p>
                      <a:pPr algn="ctr" latinLnBrk="1"/>
                      <a:r>
                        <a:rPr lang="en-US" altLang="ko-KR" dirty="0"/>
                        <a:t>Pressure</a:t>
                      </a:r>
                    </a:p>
                    <a:p>
                      <a:pPr algn="ctr" latinLnBrk="1"/>
                      <a:r>
                        <a:rPr lang="en-US" altLang="ko-KR" dirty="0"/>
                        <a:t>Precip_1h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해당 발전소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r>
                        <a:rPr lang="ko-KR" altLang="en-US" dirty="0"/>
                        <a:t>관측시간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기온</a:t>
                      </a:r>
                      <a:r>
                        <a:rPr lang="en-US" altLang="ko-KR" dirty="0"/>
                        <a:t>, ℃</a:t>
                      </a:r>
                    </a:p>
                    <a:p>
                      <a:pPr algn="ctr" latinLnBrk="1"/>
                      <a:r>
                        <a:rPr lang="ko-KR" altLang="en-US" dirty="0"/>
                        <a:t>습도</a:t>
                      </a:r>
                      <a:r>
                        <a:rPr lang="en-US" altLang="ko-KR" dirty="0"/>
                        <a:t>, %</a:t>
                      </a:r>
                    </a:p>
                    <a:p>
                      <a:pPr algn="ctr" latinLnBrk="1"/>
                      <a:r>
                        <a:rPr lang="ko-KR" altLang="en-US" dirty="0"/>
                        <a:t>이슬점 온도</a:t>
                      </a:r>
                      <a:r>
                        <a:rPr lang="en-US" altLang="ko-KR" dirty="0"/>
                        <a:t>, ℃</a:t>
                      </a:r>
                    </a:p>
                    <a:p>
                      <a:pPr algn="ctr" latinLnBrk="1"/>
                      <a:r>
                        <a:rPr lang="ko-KR" altLang="en-US" dirty="0"/>
                        <a:t>풍향</a:t>
                      </a:r>
                      <a:r>
                        <a:rPr lang="en-US" altLang="ko-KR" dirty="0"/>
                        <a:t>, °</a:t>
                      </a:r>
                    </a:p>
                    <a:p>
                      <a:pPr algn="ctr" latinLnBrk="1"/>
                      <a:r>
                        <a:rPr lang="ko-KR" altLang="en-US" dirty="0"/>
                        <a:t>풍속</a:t>
                      </a:r>
                      <a:r>
                        <a:rPr lang="en-US" altLang="ko-KR" dirty="0"/>
                        <a:t>, km/h</a:t>
                      </a:r>
                    </a:p>
                    <a:p>
                      <a:pPr algn="ctr" latinLnBrk="1"/>
                      <a:r>
                        <a:rPr lang="ko-KR" altLang="en-US" dirty="0"/>
                        <a:t>자외선 강도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지수</a:t>
                      </a:r>
                      <a:r>
                        <a:rPr lang="en-US" altLang="ko-KR" dirty="0"/>
                        <a:t>(0~12)</a:t>
                      </a:r>
                    </a:p>
                    <a:p>
                      <a:pPr algn="ctr" latinLnBrk="1"/>
                      <a:r>
                        <a:rPr lang="ko-KR" altLang="en-US" dirty="0"/>
                        <a:t>시정</a:t>
                      </a:r>
                      <a:r>
                        <a:rPr lang="en-US" altLang="ko-KR" dirty="0"/>
                        <a:t>, km</a:t>
                      </a:r>
                    </a:p>
                    <a:p>
                      <a:pPr algn="ctr" latinLnBrk="1"/>
                      <a:r>
                        <a:rPr lang="ko-KR" altLang="en-US" dirty="0"/>
                        <a:t>운량</a:t>
                      </a:r>
                      <a:r>
                        <a:rPr lang="en-US" altLang="ko-KR" dirty="0"/>
                        <a:t>, %</a:t>
                      </a:r>
                    </a:p>
                    <a:p>
                      <a:pPr algn="ctr" latinLnBrk="1"/>
                      <a:r>
                        <a:rPr lang="ko-KR" altLang="en-US" dirty="0" err="1"/>
                        <a:t>최저운고</a:t>
                      </a:r>
                      <a:r>
                        <a:rPr lang="en-US" altLang="ko-KR" dirty="0"/>
                        <a:t>, m</a:t>
                      </a:r>
                    </a:p>
                    <a:p>
                      <a:pPr algn="ctr" latinLnBrk="1"/>
                      <a:r>
                        <a:rPr lang="ko-KR" altLang="en-US" dirty="0"/>
                        <a:t>기압</a:t>
                      </a:r>
                      <a:r>
                        <a:rPr lang="en-US" altLang="ko-KR" dirty="0"/>
                        <a:t>, mb</a:t>
                      </a:r>
                    </a:p>
                    <a:p>
                      <a:pPr algn="ctr" latinLnBrk="1"/>
                      <a:r>
                        <a:rPr lang="ko-KR" altLang="en-US" dirty="0"/>
                        <a:t>강수량</a:t>
                      </a:r>
                      <a:r>
                        <a:rPr lang="en-US" altLang="ko-KR" dirty="0"/>
                        <a:t>, mm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204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87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01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9B4E1-0607-5AB7-5925-45B7BCB8D1A0}"/>
              </a:ext>
            </a:extLst>
          </p:cNvPr>
          <p:cNvSpPr txBox="1"/>
          <p:nvPr/>
        </p:nvSpPr>
        <p:spPr>
          <a:xfrm>
            <a:off x="251519" y="788565"/>
            <a:ext cx="86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set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351AD52-65C6-BFEA-BE1B-5A4D7C802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61684"/>
              </p:ext>
            </p:extLst>
          </p:nvPr>
        </p:nvGraphicFramePr>
        <p:xfrm>
          <a:off x="251518" y="1350978"/>
          <a:ext cx="8619525" cy="496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3175">
                  <a:extLst>
                    <a:ext uri="{9D8B030D-6E8A-4147-A177-3AD203B41FA5}">
                      <a16:colId xmlns:a16="http://schemas.microsoft.com/office/drawing/2014/main" val="2763388608"/>
                    </a:ext>
                  </a:extLst>
                </a:gridCol>
                <a:gridCol w="2873175">
                  <a:extLst>
                    <a:ext uri="{9D8B030D-6E8A-4147-A177-3AD203B41FA5}">
                      <a16:colId xmlns:a16="http://schemas.microsoft.com/office/drawing/2014/main" val="1684498597"/>
                    </a:ext>
                  </a:extLst>
                </a:gridCol>
                <a:gridCol w="2873175">
                  <a:extLst>
                    <a:ext uri="{9D8B030D-6E8A-4147-A177-3AD203B41FA5}">
                      <a16:colId xmlns:a16="http://schemas.microsoft.com/office/drawing/2014/main" val="44869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Table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976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Weather2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r>
                        <a:rPr lang="en-US" altLang="ko-KR" dirty="0"/>
                        <a:t>Time</a:t>
                      </a:r>
                    </a:p>
                    <a:p>
                      <a:pPr algn="ctr" latinLnBrk="1"/>
                      <a:r>
                        <a:rPr lang="en-US" altLang="ko-KR" dirty="0"/>
                        <a:t>Temperature</a:t>
                      </a:r>
                    </a:p>
                    <a:p>
                      <a:pPr algn="ctr" latinLnBrk="1"/>
                      <a:r>
                        <a:rPr lang="en-US" altLang="ko-KR" dirty="0"/>
                        <a:t>Humidity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Wind_dir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Wind_spd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Cloudiness</a:t>
                      </a:r>
                    </a:p>
                    <a:p>
                      <a:pPr algn="ctr" latinLnBrk="1"/>
                      <a:r>
                        <a:rPr lang="en-US" altLang="ko-KR" dirty="0"/>
                        <a:t>Pressure</a:t>
                      </a:r>
                    </a:p>
                    <a:p>
                      <a:pPr algn="ctr" latinLnBrk="1"/>
                      <a:r>
                        <a:rPr lang="en-US" altLang="ko-KR" dirty="0"/>
                        <a:t>Precip_1h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해당 발전소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r>
                        <a:rPr lang="ko-KR" altLang="en-US" dirty="0"/>
                        <a:t>관측시간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기온</a:t>
                      </a:r>
                      <a:r>
                        <a:rPr lang="en-US" altLang="ko-KR" dirty="0"/>
                        <a:t>, ℃</a:t>
                      </a:r>
                    </a:p>
                    <a:p>
                      <a:pPr algn="ctr" latinLnBrk="1"/>
                      <a:r>
                        <a:rPr lang="ko-KR" altLang="en-US" dirty="0"/>
                        <a:t>습도</a:t>
                      </a:r>
                      <a:r>
                        <a:rPr lang="en-US" altLang="ko-KR" dirty="0"/>
                        <a:t>, %</a:t>
                      </a:r>
                    </a:p>
                    <a:p>
                      <a:pPr algn="ctr" latinLnBrk="1"/>
                      <a:r>
                        <a:rPr lang="ko-KR" altLang="en-US" dirty="0"/>
                        <a:t>풍향</a:t>
                      </a:r>
                      <a:r>
                        <a:rPr lang="en-US" altLang="ko-KR" dirty="0"/>
                        <a:t>, °</a:t>
                      </a:r>
                    </a:p>
                    <a:p>
                      <a:pPr algn="ctr" latinLnBrk="1"/>
                      <a:r>
                        <a:rPr lang="ko-KR" altLang="en-US" dirty="0"/>
                        <a:t>풍속</a:t>
                      </a:r>
                      <a:r>
                        <a:rPr lang="en-US" altLang="ko-KR" dirty="0"/>
                        <a:t>, km/h</a:t>
                      </a:r>
                    </a:p>
                    <a:p>
                      <a:pPr algn="ctr" latinLnBrk="1"/>
                      <a:r>
                        <a:rPr lang="ko-KR" altLang="en-US" dirty="0"/>
                        <a:t>운량</a:t>
                      </a:r>
                      <a:r>
                        <a:rPr lang="en-US" altLang="ko-KR" dirty="0"/>
                        <a:t>, %</a:t>
                      </a:r>
                    </a:p>
                    <a:p>
                      <a:pPr algn="ctr" latinLnBrk="1"/>
                      <a:r>
                        <a:rPr lang="ko-KR" altLang="en-US" dirty="0"/>
                        <a:t>기압</a:t>
                      </a:r>
                      <a:r>
                        <a:rPr lang="en-US" altLang="ko-KR" dirty="0"/>
                        <a:t>, mb</a:t>
                      </a:r>
                    </a:p>
                    <a:p>
                      <a:pPr algn="ctr" latinLnBrk="1"/>
                      <a:r>
                        <a:rPr lang="ko-KR" altLang="en-US" dirty="0"/>
                        <a:t>강수량</a:t>
                      </a:r>
                      <a:r>
                        <a:rPr lang="en-US" altLang="ko-KR" dirty="0"/>
                        <a:t>, mm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07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Weather3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r>
                        <a:rPr lang="en-US" altLang="ko-KR" dirty="0"/>
                        <a:t>Time</a:t>
                      </a:r>
                    </a:p>
                    <a:p>
                      <a:pPr algn="ctr" latinLnBrk="1"/>
                      <a:r>
                        <a:rPr lang="en-US" altLang="ko-KR" dirty="0"/>
                        <a:t>Temperature</a:t>
                      </a:r>
                    </a:p>
                    <a:p>
                      <a:pPr algn="ctr" latinLnBrk="1"/>
                      <a:r>
                        <a:rPr lang="en-US" altLang="ko-KR" dirty="0"/>
                        <a:t>Humidity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Wind_dir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Wind_spd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Precip_1h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해당 발전소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r>
                        <a:rPr lang="ko-KR" altLang="en-US" dirty="0"/>
                        <a:t>관측시간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기온</a:t>
                      </a:r>
                      <a:r>
                        <a:rPr lang="en-US" altLang="ko-KR" dirty="0"/>
                        <a:t>, ℃</a:t>
                      </a:r>
                    </a:p>
                    <a:p>
                      <a:pPr algn="ctr" latinLnBrk="1"/>
                      <a:r>
                        <a:rPr lang="ko-KR" altLang="en-US" dirty="0"/>
                        <a:t>습도</a:t>
                      </a:r>
                      <a:r>
                        <a:rPr lang="en-US" altLang="ko-KR" dirty="0"/>
                        <a:t>, %</a:t>
                      </a:r>
                    </a:p>
                    <a:p>
                      <a:pPr algn="ctr" latinLnBrk="1"/>
                      <a:r>
                        <a:rPr lang="ko-KR" altLang="en-US" dirty="0"/>
                        <a:t>풍향</a:t>
                      </a:r>
                      <a:r>
                        <a:rPr lang="en-US" altLang="ko-KR" dirty="0"/>
                        <a:t>, °</a:t>
                      </a:r>
                    </a:p>
                    <a:p>
                      <a:pPr algn="ctr" latinLnBrk="1"/>
                      <a:r>
                        <a:rPr lang="ko-KR" altLang="en-US" dirty="0"/>
                        <a:t>풍속</a:t>
                      </a:r>
                      <a:r>
                        <a:rPr lang="en-US" altLang="ko-KR" dirty="0"/>
                        <a:t>, km/h</a:t>
                      </a:r>
                    </a:p>
                    <a:p>
                      <a:pPr algn="ctr" latinLnBrk="1"/>
                      <a:r>
                        <a:rPr lang="ko-KR" altLang="en-US" dirty="0"/>
                        <a:t>강수량</a:t>
                      </a:r>
                      <a:r>
                        <a:rPr lang="en-US" altLang="ko-KR" dirty="0"/>
                        <a:t>, mm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34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Forecasts1,2,3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</a:t>
                      </a:r>
                      <a:r>
                        <a:rPr lang="en-US" altLang="ko-KR" dirty="0"/>
                        <a:t>weather1,2,3 </a:t>
                      </a:r>
                      <a:r>
                        <a:rPr lang="ko-KR" altLang="en-US" dirty="0"/>
                        <a:t>항목에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Fcst_time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Precip_prob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Precip_1,6h</a:t>
                      </a:r>
                    </a:p>
                    <a:p>
                      <a:pPr algn="ctr" latinLnBrk="1"/>
                      <a:r>
                        <a:rPr lang="ko-KR" altLang="en-US" dirty="0"/>
                        <a:t>추가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예측 시점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해당시간에 예보된 강수확률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예측된 시간 이전 </a:t>
                      </a:r>
                      <a:r>
                        <a:rPr lang="en-US" altLang="ko-KR" dirty="0"/>
                        <a:t>1, 6</a:t>
                      </a:r>
                      <a:r>
                        <a:rPr lang="ko-KR" altLang="en-US" dirty="0"/>
                        <a:t>시간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동안의 예측된 강수량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1499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88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01 </a:t>
            </a:r>
            <a:r>
              <a:rPr lang="ko-KR" altLang="en-US" dirty="0">
                <a:latin typeface="나눔스퀘어" panose="020B0600000101010101" pitchFamily="50" charset="-127"/>
              </a:rPr>
              <a:t>서론 </a:t>
            </a:r>
            <a:r>
              <a:rPr lang="en-US" altLang="ko-KR" dirty="0">
                <a:latin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발전소와 기상관측소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3B15A1-7A28-E7D0-FBD4-86DE6E55F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87" y="750750"/>
            <a:ext cx="6436866" cy="53565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8A4193-6594-A8FD-86FD-95E59ED6DEE1}"/>
              </a:ext>
            </a:extLst>
          </p:cNvPr>
          <p:cNvSpPr/>
          <p:nvPr/>
        </p:nvSpPr>
        <p:spPr>
          <a:xfrm>
            <a:off x="3955002" y="2909386"/>
            <a:ext cx="985422" cy="2130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ED9E85-8514-D998-EE92-7F2996E5AB04}"/>
              </a:ext>
            </a:extLst>
          </p:cNvPr>
          <p:cNvSpPr/>
          <p:nvPr/>
        </p:nvSpPr>
        <p:spPr>
          <a:xfrm>
            <a:off x="2756517" y="989860"/>
            <a:ext cx="985422" cy="2130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D57918-C7FC-C600-0ED5-3962B230AD58}"/>
              </a:ext>
            </a:extLst>
          </p:cNvPr>
          <p:cNvSpPr/>
          <p:nvPr/>
        </p:nvSpPr>
        <p:spPr>
          <a:xfrm>
            <a:off x="2756517" y="1442034"/>
            <a:ext cx="985422" cy="2130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47BFFE-B287-7972-38A2-659B17DC0CE5}"/>
              </a:ext>
            </a:extLst>
          </p:cNvPr>
          <p:cNvSpPr/>
          <p:nvPr/>
        </p:nvSpPr>
        <p:spPr>
          <a:xfrm>
            <a:off x="6460276" y="2909386"/>
            <a:ext cx="410988" cy="213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B7F223-3195-442B-11C1-91CF0798940C}"/>
              </a:ext>
            </a:extLst>
          </p:cNvPr>
          <p:cNvSpPr/>
          <p:nvPr/>
        </p:nvSpPr>
        <p:spPr>
          <a:xfrm>
            <a:off x="6462944" y="989860"/>
            <a:ext cx="410988" cy="213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28DA1D-6C66-7DC0-21B4-E4460DE68A30}"/>
              </a:ext>
            </a:extLst>
          </p:cNvPr>
          <p:cNvSpPr/>
          <p:nvPr/>
        </p:nvSpPr>
        <p:spPr>
          <a:xfrm>
            <a:off x="6462944" y="1459790"/>
            <a:ext cx="410988" cy="213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65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89D302-953A-4C6D-9439-AACA584ECF51}"/>
              </a:ext>
            </a:extLst>
          </p:cNvPr>
          <p:cNvSpPr txBox="1"/>
          <p:nvPr/>
        </p:nvSpPr>
        <p:spPr>
          <a:xfrm>
            <a:off x="1038891" y="2596763"/>
            <a:ext cx="7066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EDA</a:t>
            </a:r>
            <a:endParaRPr lang="ko-KR" altLang="en-US" sz="4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5E3AB7-B262-3D34-D4EB-D22E7A220811}"/>
              </a:ext>
            </a:extLst>
          </p:cNvPr>
          <p:cNvSpPr/>
          <p:nvPr/>
        </p:nvSpPr>
        <p:spPr>
          <a:xfrm>
            <a:off x="640490" y="3371676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F5467F-69A8-016B-2A33-D95E00FD8ECC}"/>
              </a:ext>
            </a:extLst>
          </p:cNvPr>
          <p:cNvSpPr/>
          <p:nvPr/>
        </p:nvSpPr>
        <p:spPr>
          <a:xfrm>
            <a:off x="4572000" y="3371676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0720F-23BD-BB1D-D923-F3D7CF0FBE75}"/>
              </a:ext>
            </a:extLst>
          </p:cNvPr>
          <p:cNvSpPr/>
          <p:nvPr/>
        </p:nvSpPr>
        <p:spPr>
          <a:xfrm>
            <a:off x="640490" y="2371092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06ED65-C387-5ED7-E5C4-25A0710AD143}"/>
              </a:ext>
            </a:extLst>
          </p:cNvPr>
          <p:cNvSpPr/>
          <p:nvPr/>
        </p:nvSpPr>
        <p:spPr>
          <a:xfrm>
            <a:off x="4572000" y="2371092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4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454A88-660F-8613-7BC6-1CB5B24B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49" y="1250230"/>
            <a:ext cx="6475341" cy="43516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r>
              <a:rPr lang="en-US" altLang="ko-KR" dirty="0">
                <a:latin typeface="나눔스퀘어" panose="020B0600000101010101" pitchFamily="50" charset="-127"/>
              </a:rPr>
              <a:t>EDA - </a:t>
            </a:r>
            <a:r>
              <a:rPr lang="ko-KR" altLang="en-US" dirty="0" err="1">
                <a:latin typeface="나눔스퀘어" panose="020B0600000101010101" pitchFamily="50" charset="-127"/>
              </a:rPr>
              <a:t>변수간의</a:t>
            </a:r>
            <a:r>
              <a:rPr lang="ko-KR" altLang="en-US" dirty="0">
                <a:latin typeface="나눔스퀘어" panose="020B0600000101010101" pitchFamily="50" charset="-127"/>
              </a:rPr>
              <a:t> 관계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9B4E1-0607-5AB7-5925-45B7BCB8D1A0}"/>
              </a:ext>
            </a:extLst>
          </p:cNvPr>
          <p:cNvSpPr txBox="1"/>
          <p:nvPr/>
        </p:nvSpPr>
        <p:spPr>
          <a:xfrm>
            <a:off x="251519" y="788565"/>
            <a:ext cx="86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Heatmap - gen0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DACDF-68EC-5745-45CE-6A75E0BFD9C9}"/>
              </a:ext>
            </a:extLst>
          </p:cNvPr>
          <p:cNvSpPr txBox="1"/>
          <p:nvPr/>
        </p:nvSpPr>
        <p:spPr>
          <a:xfrm>
            <a:off x="1339805" y="5644453"/>
            <a:ext cx="605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Amount</a:t>
            </a:r>
            <a:r>
              <a:rPr lang="ko-KR" altLang="en-US" dirty="0"/>
              <a:t>와 상관계수가 높은 변수는 </a:t>
            </a:r>
            <a:r>
              <a:rPr lang="en-US" altLang="ko-KR" dirty="0" err="1"/>
              <a:t>nins</a:t>
            </a:r>
            <a:r>
              <a:rPr lang="en-US" altLang="ko-KR" dirty="0"/>
              <a:t>, </a:t>
            </a:r>
            <a:r>
              <a:rPr lang="en-US" altLang="ko-KR" dirty="0" err="1"/>
              <a:t>uv_idx</a:t>
            </a:r>
            <a:endParaRPr lang="en-US" altLang="ko-KR" dirty="0"/>
          </a:p>
          <a:p>
            <a:pPr algn="ctr"/>
            <a:r>
              <a:rPr lang="en-US" altLang="ko-KR" dirty="0" err="1"/>
              <a:t>Nins</a:t>
            </a:r>
            <a:r>
              <a:rPr lang="ko-KR" altLang="en-US" dirty="0"/>
              <a:t>는 </a:t>
            </a:r>
            <a:r>
              <a:rPr lang="en-US" altLang="ko-KR" dirty="0" err="1"/>
              <a:t>mtemp</a:t>
            </a:r>
            <a:r>
              <a:rPr lang="ko-KR" altLang="en-US" dirty="0"/>
              <a:t>와 </a:t>
            </a:r>
            <a:r>
              <a:rPr lang="en-US" altLang="ko-KR" dirty="0" err="1"/>
              <a:t>uv_idx</a:t>
            </a:r>
            <a:endParaRPr lang="en-US" altLang="ko-KR" dirty="0"/>
          </a:p>
          <a:p>
            <a:pPr algn="ctr"/>
            <a:r>
              <a:rPr lang="en-US" altLang="ko-KR" dirty="0" err="1"/>
              <a:t>Mtemp</a:t>
            </a:r>
            <a:r>
              <a:rPr lang="ko-KR" altLang="en-US" dirty="0"/>
              <a:t>는 </a:t>
            </a:r>
            <a:r>
              <a:rPr lang="en-US" altLang="ko-KR" dirty="0"/>
              <a:t>temperature</a:t>
            </a:r>
            <a:r>
              <a:rPr lang="ko-KR" altLang="en-US" dirty="0"/>
              <a:t>와 </a:t>
            </a:r>
            <a:r>
              <a:rPr lang="en-US" altLang="ko-KR" dirty="0" err="1"/>
              <a:t>uv_idx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D9DE72-D371-B374-CEC5-9E2BF7B366C7}"/>
              </a:ext>
            </a:extLst>
          </p:cNvPr>
          <p:cNvSpPr/>
          <p:nvPr/>
        </p:nvSpPr>
        <p:spPr>
          <a:xfrm>
            <a:off x="1800225" y="2257426"/>
            <a:ext cx="333374" cy="261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72E6A1-8F7B-814E-4CCE-ECAC86E6160C}"/>
              </a:ext>
            </a:extLst>
          </p:cNvPr>
          <p:cNvSpPr/>
          <p:nvPr/>
        </p:nvSpPr>
        <p:spPr>
          <a:xfrm>
            <a:off x="1800224" y="3945731"/>
            <a:ext cx="333374" cy="261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2E298E-C087-06F4-7D7C-2BA688929864}"/>
              </a:ext>
            </a:extLst>
          </p:cNvPr>
          <p:cNvSpPr txBox="1"/>
          <p:nvPr/>
        </p:nvSpPr>
        <p:spPr>
          <a:xfrm>
            <a:off x="428147" y="2103537"/>
            <a:ext cx="52387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a typeface="나눔스퀘어" panose="020B0600000101010101"/>
              </a:rPr>
              <a:t>0.92</a:t>
            </a:r>
            <a:endParaRPr lang="ko-KR" altLang="en-US" sz="1400" dirty="0">
              <a:ea typeface="나눔스퀘어" panose="020B0600000101010101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5C3C08-4C80-BF91-772D-4099BE6652D5}"/>
              </a:ext>
            </a:extLst>
          </p:cNvPr>
          <p:cNvSpPr txBox="1"/>
          <p:nvPr/>
        </p:nvSpPr>
        <p:spPr>
          <a:xfrm>
            <a:off x="428147" y="3791842"/>
            <a:ext cx="52387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a typeface="나눔스퀘어" panose="020B0600000101010101"/>
              </a:rPr>
              <a:t>0.86</a:t>
            </a:r>
            <a:endParaRPr lang="ko-KR" altLang="en-US" sz="1400" dirty="0">
              <a:ea typeface="나눔스퀘어" panose="020B0600000101010101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B5DDE70-0E46-FE14-5919-5B35E667DF26}"/>
              </a:ext>
            </a:extLst>
          </p:cNvPr>
          <p:cNvCxnSpPr>
            <a:endCxn id="13" idx="3"/>
          </p:cNvCxnSpPr>
          <p:nvPr/>
        </p:nvCxnSpPr>
        <p:spPr>
          <a:xfrm flipH="1">
            <a:off x="952022" y="2257425"/>
            <a:ext cx="84820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8346E4A-0484-13DD-B284-CC2945EA7278}"/>
              </a:ext>
            </a:extLst>
          </p:cNvPr>
          <p:cNvCxnSpPr/>
          <p:nvPr/>
        </p:nvCxnSpPr>
        <p:spPr>
          <a:xfrm flipH="1">
            <a:off x="937558" y="3950939"/>
            <a:ext cx="84820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659557-A4A6-910C-4116-FD4FE1802F9F}"/>
              </a:ext>
            </a:extLst>
          </p:cNvPr>
          <p:cNvSpPr/>
          <p:nvPr/>
        </p:nvSpPr>
        <p:spPr>
          <a:xfrm>
            <a:off x="3299645" y="2744126"/>
            <a:ext cx="333374" cy="261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C8323A-B883-790C-4931-61DCD3631231}"/>
              </a:ext>
            </a:extLst>
          </p:cNvPr>
          <p:cNvSpPr/>
          <p:nvPr/>
        </p:nvSpPr>
        <p:spPr>
          <a:xfrm>
            <a:off x="2985017" y="3943659"/>
            <a:ext cx="314628" cy="261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28BA0A-A795-0191-9489-8FE315D90A03}"/>
              </a:ext>
            </a:extLst>
          </p:cNvPr>
          <p:cNvSpPr/>
          <p:nvPr/>
        </p:nvSpPr>
        <p:spPr>
          <a:xfrm>
            <a:off x="2994847" y="2488482"/>
            <a:ext cx="333374" cy="261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212452-A5A1-7767-1841-6D6BF2C8AFFE}"/>
              </a:ext>
            </a:extLst>
          </p:cNvPr>
          <p:cNvSpPr/>
          <p:nvPr/>
        </p:nvSpPr>
        <p:spPr>
          <a:xfrm>
            <a:off x="3289813" y="3943664"/>
            <a:ext cx="333374" cy="261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95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02 EDA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 당 평균 및 월별 평균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BE3F70E-2BBA-62E3-7C43-12A2546A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01072"/>
            <a:ext cx="8661661" cy="55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640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27295</TotalTime>
  <Words>1653</Words>
  <Application>Microsoft Office PowerPoint</Application>
  <PresentationFormat>화면 슬라이드 쇼(4:3)</PresentationFormat>
  <Paragraphs>364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나눔스퀘어</vt:lpstr>
      <vt:lpstr>맑은 고딕</vt:lpstr>
      <vt:lpstr>Arial</vt:lpstr>
      <vt:lpstr>Cambria Math</vt:lpstr>
      <vt:lpstr>1_Office 테마</vt:lpstr>
      <vt:lpstr>PowerPoint 프레젠테이션</vt:lpstr>
      <vt:lpstr>CONTENTS</vt:lpstr>
      <vt:lpstr>PowerPoint 프레젠테이션</vt:lpstr>
      <vt:lpstr>01 서론</vt:lpstr>
      <vt:lpstr>01 서론</vt:lpstr>
      <vt:lpstr>01 서론 - 발전소와 기상관측소</vt:lpstr>
      <vt:lpstr>PowerPoint 프레젠테이션</vt:lpstr>
      <vt:lpstr>02 EDA - 변수간의 관계</vt:lpstr>
      <vt:lpstr>02 EDA - 시간 당 평균 및 월별 평균</vt:lpstr>
      <vt:lpstr>02 EDA - 시간 당 평균 및 월별 평균</vt:lpstr>
      <vt:lpstr>PowerPoint 프레젠테이션</vt:lpstr>
      <vt:lpstr>03 모델링</vt:lpstr>
      <vt:lpstr>03 모델링</vt:lpstr>
      <vt:lpstr>03 모델링</vt:lpstr>
      <vt:lpstr>03 모델링</vt:lpstr>
      <vt:lpstr>03 모델링</vt:lpstr>
      <vt:lpstr>PowerPoint 프레젠테이션</vt:lpstr>
      <vt:lpstr>04 결론 및 향후계획</vt:lpstr>
      <vt:lpstr>PowerPoint 프레젠테이션</vt:lpstr>
      <vt:lpstr>부록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 형권</cp:lastModifiedBy>
  <cp:revision>447</cp:revision>
  <dcterms:created xsi:type="dcterms:W3CDTF">2019-09-09T00:57:58Z</dcterms:created>
  <dcterms:modified xsi:type="dcterms:W3CDTF">2022-11-29T13:49:04Z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D:\강의관련\빅데이터 분석\ch1_Doing MachineLearing_with_Orange.pptx</vt:lpwstr>
  </property>
</Properties>
</file>