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517" r:id="rId3"/>
    <p:sldId id="542" r:id="rId4"/>
    <p:sldId id="536" r:id="rId5"/>
    <p:sldId id="535" r:id="rId6"/>
    <p:sldId id="525" r:id="rId7"/>
    <p:sldId id="543" r:id="rId8"/>
    <p:sldId id="533" r:id="rId9"/>
    <p:sldId id="538" r:id="rId10"/>
    <p:sldId id="541" r:id="rId11"/>
    <p:sldId id="544" r:id="rId12"/>
    <p:sldId id="518" r:id="rId13"/>
    <p:sldId id="547" r:id="rId14"/>
    <p:sldId id="521" r:id="rId15"/>
    <p:sldId id="539" r:id="rId16"/>
    <p:sldId id="540" r:id="rId17"/>
    <p:sldId id="545" r:id="rId18"/>
    <p:sldId id="537" r:id="rId19"/>
    <p:sldId id="546" r:id="rId20"/>
    <p:sldId id="41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1622" y="62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51C3-6EEA-4547-818D-1DA3293C2F9A}" type="datetimeFigureOut">
              <a:rPr lang="ko-KR" altLang="en-US" smtClean="0"/>
              <a:pPr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1EE2-9876-4E55-824B-88BBC1B0A7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83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A3C5E-2B08-46A0-9C38-67F8BC19A4E5}" type="datetimeFigureOut">
              <a:rPr lang="ko-KR" altLang="en-US" smtClean="0"/>
              <a:pPr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9B0B-249D-456B-B735-3DD074CBA1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0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3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1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47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5BA3C-DA23-49EC-9B6B-FA5869968DF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3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altLang="ko-KR" dirty="0"/>
              <a:t>KU-IAI </a:t>
            </a:r>
            <a:r>
              <a:rPr lang="ko-KR" altLang="en-US" dirty="0"/>
              <a:t>전문가 세미나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51521" y="613165"/>
            <a:ext cx="8496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3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43478"/>
            <a:ext cx="8229600" cy="41805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69"/>
            <a:ext cx="86409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22A6E-C7BB-6C10-34F5-3B4844DE5FE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26159-9C0F-5954-9EB3-5A81EDB24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343400" y="6356352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8DECB4-A9D8-C208-B8E2-A533C494C7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3760" y="6288089"/>
            <a:ext cx="1758590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2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1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88" y="4995901"/>
            <a:ext cx="706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POSTECH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DERShare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태양광 발전량 예측 경진대회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D240A-45AC-3CCB-C8BB-942D3D0C9109}"/>
              </a:ext>
            </a:extLst>
          </p:cNvPr>
          <p:cNvSpPr/>
          <p:nvPr/>
        </p:nvSpPr>
        <p:spPr>
          <a:xfrm>
            <a:off x="4571999" y="3144808"/>
            <a:ext cx="2938510" cy="1308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1633487" y="3140633"/>
            <a:ext cx="2938510" cy="130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2720C-C182-E04B-3FE1-C66041D538C2}"/>
              </a:ext>
            </a:extLst>
          </p:cNvPr>
          <p:cNvSpPr txBox="1"/>
          <p:nvPr/>
        </p:nvSpPr>
        <p:spPr>
          <a:xfrm>
            <a:off x="1651245" y="2214545"/>
            <a:ext cx="584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ea typeface="나눔스퀘어" panose="020B0600000101010101"/>
              </a:rPr>
              <a:t>Duck Curve</a:t>
            </a:r>
            <a:endParaRPr lang="ko-KR" altLang="en-US" sz="4400" b="1" dirty="0"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5D7B-DE05-9E29-746B-F514AA4977F5}"/>
              </a:ext>
            </a:extLst>
          </p:cNvPr>
          <p:cNvSpPr txBox="1"/>
          <p:nvPr/>
        </p:nvSpPr>
        <p:spPr>
          <a:xfrm>
            <a:off x="1260730" y="3534561"/>
            <a:ext cx="6622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a typeface="나눔스퀘어" panose="020B0600000101010101"/>
              </a:rPr>
              <a:t>이형권</a:t>
            </a:r>
            <a:r>
              <a:rPr lang="en-US" altLang="ko-KR" sz="2000" b="1" dirty="0">
                <a:ea typeface="나눔스퀘어" panose="020B0600000101010101"/>
              </a:rPr>
              <a:t>,</a:t>
            </a:r>
            <a:r>
              <a:rPr lang="ko-KR" altLang="en-US" sz="2000" b="1" dirty="0">
                <a:ea typeface="나눔스퀘어" panose="020B0600000101010101"/>
              </a:rPr>
              <a:t> 장성호</a:t>
            </a:r>
            <a:r>
              <a:rPr lang="en-US" altLang="ko-KR" sz="2000" b="1" dirty="0">
                <a:ea typeface="나눔스퀘어" panose="020B0600000101010101"/>
              </a:rPr>
              <a:t>, </a:t>
            </a:r>
            <a:r>
              <a:rPr lang="ko-KR" altLang="en-US" sz="2000" b="1" dirty="0">
                <a:ea typeface="나눔스퀘어" panose="020B0600000101010101"/>
              </a:rPr>
              <a:t>김태연</a:t>
            </a:r>
            <a:r>
              <a:rPr lang="en-US" altLang="ko-KR" sz="2000" b="1" dirty="0">
                <a:ea typeface="나눔스퀘어" panose="020B0600000101010101"/>
              </a:rPr>
              <a:t>, </a:t>
            </a:r>
            <a:r>
              <a:rPr lang="ko-KR" altLang="en-US" sz="2000" b="1" dirty="0">
                <a:ea typeface="나눔스퀘어" panose="020B0600000101010101"/>
              </a:rPr>
              <a:t>김현진</a:t>
            </a:r>
            <a:endParaRPr lang="en-US" altLang="ko-KR" sz="2000" b="1" dirty="0">
              <a:ea typeface="나눔스퀘어" panose="020B0600000101010101"/>
            </a:endParaRPr>
          </a:p>
          <a:p>
            <a:pPr algn="ctr"/>
            <a:r>
              <a:rPr lang="ko-KR" altLang="en-US" sz="2000" b="1" dirty="0">
                <a:ea typeface="나눔스퀘어" panose="020B0600000101010101"/>
              </a:rPr>
              <a:t>한국공학대학교</a:t>
            </a:r>
            <a:endParaRPr lang="en-US" altLang="ko-KR" sz="2000" b="1" dirty="0"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9992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EDA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당 평균 및 월별 평균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8C4E6-E7B6-805D-14D9-949E5DC8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49662"/>
            <a:ext cx="8626150" cy="55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태양광 발전 모델링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1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Hyper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88233-45E9-8360-8146-39C74A39ACCD}"/>
              </a:ext>
            </a:extLst>
          </p:cNvPr>
          <p:cNvSpPr txBox="1"/>
          <p:nvPr/>
        </p:nvSpPr>
        <p:spPr>
          <a:xfrm>
            <a:off x="251519" y="1430719"/>
            <a:ext cx="861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, AdaBoost Regression</a:t>
            </a:r>
            <a:r>
              <a:rPr lang="ko-KR" altLang="en-US" dirty="0"/>
              <a:t>은 대표적인 앙상블 </a:t>
            </a:r>
            <a:r>
              <a:rPr lang="en-US" altLang="ko-KR" dirty="0"/>
              <a:t>ML</a:t>
            </a:r>
            <a:r>
              <a:rPr lang="ko-KR" altLang="en-US" dirty="0"/>
              <a:t> 기법으로 </a:t>
            </a:r>
            <a:r>
              <a:rPr lang="en-US" altLang="ko-KR" dirty="0"/>
              <a:t>ML</a:t>
            </a:r>
            <a:r>
              <a:rPr lang="ko-KR" altLang="en-US" dirty="0"/>
              <a:t>의 </a:t>
            </a:r>
            <a:r>
              <a:rPr lang="ko-KR" altLang="en-US" dirty="0" err="1"/>
              <a:t>과적합</a:t>
            </a:r>
            <a:r>
              <a:rPr lang="ko-KR" altLang="en-US" dirty="0"/>
              <a:t> 문제에 강건한 특성을 가지며</a:t>
            </a:r>
            <a:r>
              <a:rPr lang="en-US" altLang="ko-KR" dirty="0"/>
              <a:t>, </a:t>
            </a:r>
            <a:r>
              <a:rPr lang="ko-KR" altLang="en-US" dirty="0"/>
              <a:t>안정적인 예측이 중요한 태양광 발전량 예측 문제에 적합함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F791573-6193-34F1-5BF9-E7C0D1C4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9573"/>
              </p:ext>
            </p:extLst>
          </p:nvPr>
        </p:nvGraphicFramePr>
        <p:xfrm>
          <a:off x="674334" y="4270336"/>
          <a:ext cx="7773894" cy="1889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649">
                  <a:extLst>
                    <a:ext uri="{9D8B030D-6E8A-4147-A177-3AD203B41FA5}">
                      <a16:colId xmlns:a16="http://schemas.microsoft.com/office/drawing/2014/main" val="3663815040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241117714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4793903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87181599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31792189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681443190"/>
                    </a:ext>
                  </a:extLst>
                </a:gridCol>
              </a:tblGrid>
              <a:tr h="2408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Learning_Rate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Loss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147965764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Nins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0.943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3029465595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Square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268837021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Square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0.96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83514381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Gen8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0.935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15832123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2531F4-7251-E7B3-C956-8DB6C782E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79644"/>
              </p:ext>
            </p:extLst>
          </p:nvPr>
        </p:nvGraphicFramePr>
        <p:xfrm>
          <a:off x="674334" y="2976505"/>
          <a:ext cx="7773894" cy="671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649">
                  <a:extLst>
                    <a:ext uri="{9D8B030D-6E8A-4147-A177-3AD203B41FA5}">
                      <a16:colId xmlns:a16="http://schemas.microsoft.com/office/drawing/2014/main" val="3663815040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241117714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4793903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187181599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3179218962"/>
                    </a:ext>
                  </a:extLst>
                </a:gridCol>
                <a:gridCol w="1295649">
                  <a:extLst>
                    <a:ext uri="{9D8B030D-6E8A-4147-A177-3AD203B41FA5}">
                      <a16:colId xmlns:a16="http://schemas.microsoft.com/office/drawing/2014/main" val="681443190"/>
                    </a:ext>
                  </a:extLst>
                </a:gridCol>
              </a:tblGrid>
              <a:tr h="2408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Max_Depth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Learning_Rate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Loss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R2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1479657640"/>
                  </a:ext>
                </a:extLst>
              </a:tr>
              <a:tr h="40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Mtemp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0.05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Linear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0.91</a:t>
                      </a:r>
                      <a:endParaRPr lang="ko-KR" altLang="en-US" sz="1200" dirty="0"/>
                    </a:p>
                  </a:txBody>
                  <a:tcPr marL="82469" marR="82469" marT="41235" marB="41235" anchor="ctr"/>
                </a:tc>
                <a:extLst>
                  <a:ext uri="{0D108BD9-81ED-4DB2-BD59-A6C34878D82A}">
                    <a16:rowId xmlns:a16="http://schemas.microsoft.com/office/drawing/2014/main" val="30294655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DF19C7-B18F-064C-6EE2-E78CF5F863DA}"/>
              </a:ext>
            </a:extLst>
          </p:cNvPr>
          <p:cNvSpPr txBox="1"/>
          <p:nvPr/>
        </p:nvSpPr>
        <p:spPr>
          <a:xfrm>
            <a:off x="674334" y="2465222"/>
            <a:ext cx="2545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F813D-15E8-85ED-FABD-310AC81E3001}"/>
              </a:ext>
            </a:extLst>
          </p:cNvPr>
          <p:cNvSpPr txBox="1"/>
          <p:nvPr/>
        </p:nvSpPr>
        <p:spPr>
          <a:xfrm>
            <a:off x="674333" y="3759052"/>
            <a:ext cx="2639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AdaBoost Regression</a:t>
            </a:r>
          </a:p>
        </p:txBody>
      </p:sp>
    </p:spTree>
    <p:extLst>
      <p:ext uri="{BB962C8B-B14F-4D97-AF65-F5344CB8AC3E}">
        <p14:creationId xmlns:p14="http://schemas.microsoft.com/office/powerpoint/2010/main" val="335767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Ensemble Model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422F7-B3D0-A25F-38F2-35990AE3E284}"/>
              </a:ext>
            </a:extLst>
          </p:cNvPr>
          <p:cNvSpPr txBox="1"/>
          <p:nvPr/>
        </p:nvSpPr>
        <p:spPr>
          <a:xfrm>
            <a:off x="251518" y="1860216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Gens_ID2 &amp; Weather1_ID3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5005A-CCD6-7A7E-C062-888FD3D37FC3}"/>
              </a:ext>
            </a:extLst>
          </p:cNvPr>
          <p:cNvSpPr txBox="1"/>
          <p:nvPr/>
        </p:nvSpPr>
        <p:spPr>
          <a:xfrm>
            <a:off x="251518" y="2615726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Gens_ID8 &amp; Weather2_ID1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C0E88-BE43-4EA7-F222-0156CC12210A}"/>
              </a:ext>
            </a:extLst>
          </p:cNvPr>
          <p:cNvSpPr txBox="1"/>
          <p:nvPr/>
        </p:nvSpPr>
        <p:spPr>
          <a:xfrm>
            <a:off x="251518" y="3406293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 &amp; Weather1_ID1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9A1AE2-3F4E-0C43-A88E-D7FE68E153E8}"/>
              </a:ext>
            </a:extLst>
          </p:cNvPr>
          <p:cNvCxnSpPr>
            <a:stCxn id="8" idx="3"/>
          </p:cNvCxnSpPr>
          <p:nvPr/>
        </p:nvCxnSpPr>
        <p:spPr>
          <a:xfrm>
            <a:off x="3488923" y="2044882"/>
            <a:ext cx="1003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23C8A6-D495-AC1D-491F-AABFC2D40026}"/>
              </a:ext>
            </a:extLst>
          </p:cNvPr>
          <p:cNvSpPr txBox="1"/>
          <p:nvPr/>
        </p:nvSpPr>
        <p:spPr>
          <a:xfrm>
            <a:off x="4492093" y="1857488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Gens_ID2_Amount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666B-BA87-CFC2-9B97-6E2C3A231669}"/>
              </a:ext>
            </a:extLst>
          </p:cNvPr>
          <p:cNvSpPr txBox="1"/>
          <p:nvPr/>
        </p:nvSpPr>
        <p:spPr>
          <a:xfrm>
            <a:off x="1339027" y="1369193"/>
            <a:ext cx="1062377" cy="369332"/>
          </a:xfrm>
          <a:prstGeom prst="rect">
            <a:avLst/>
          </a:prstGeom>
          <a:ln cap="flat"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Train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35E08-FEB2-2A76-A1E6-2A5706E5FB3B}"/>
              </a:ext>
            </a:extLst>
          </p:cNvPr>
          <p:cNvSpPr txBox="1"/>
          <p:nvPr/>
        </p:nvSpPr>
        <p:spPr>
          <a:xfrm>
            <a:off x="5274071" y="1372275"/>
            <a:ext cx="1673443" cy="369332"/>
          </a:xfrm>
          <a:prstGeom prst="rect">
            <a:avLst/>
          </a:prstGeom>
          <a:ln cap="flat"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Prediction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2E0E82-F850-50D5-4561-5806CAE9DBE0}"/>
              </a:ext>
            </a:extLst>
          </p:cNvPr>
          <p:cNvCxnSpPr/>
          <p:nvPr/>
        </p:nvCxnSpPr>
        <p:spPr>
          <a:xfrm>
            <a:off x="3488919" y="2819858"/>
            <a:ext cx="1003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BD4A38-121F-CCC0-8476-D58FC54BFBB9}"/>
              </a:ext>
            </a:extLst>
          </p:cNvPr>
          <p:cNvSpPr txBox="1"/>
          <p:nvPr/>
        </p:nvSpPr>
        <p:spPr>
          <a:xfrm>
            <a:off x="4492092" y="2610832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Gens_ID8_Amount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18264-CCFD-1F63-931E-A95ADBE0CA08}"/>
              </a:ext>
            </a:extLst>
          </p:cNvPr>
          <p:cNvSpPr txBox="1"/>
          <p:nvPr/>
        </p:nvSpPr>
        <p:spPr>
          <a:xfrm>
            <a:off x="4492091" y="3406293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Gens_ID0_Nins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7C3581-0C8E-4AE5-287F-1FDFBFD720B3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488923" y="3590959"/>
            <a:ext cx="1003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4BB733-59CF-6799-AF06-BF7C1A6DDD35}"/>
              </a:ext>
            </a:extLst>
          </p:cNvPr>
          <p:cNvCxnSpPr>
            <a:cxnSpLocks/>
          </p:cNvCxnSpPr>
          <p:nvPr/>
        </p:nvCxnSpPr>
        <p:spPr>
          <a:xfrm flipH="1">
            <a:off x="3488919" y="3760033"/>
            <a:ext cx="1003172" cy="419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85D2CA-9581-4DDE-E0C7-77709346DF4F}"/>
              </a:ext>
            </a:extLst>
          </p:cNvPr>
          <p:cNvSpPr txBox="1"/>
          <p:nvPr/>
        </p:nvSpPr>
        <p:spPr>
          <a:xfrm>
            <a:off x="251514" y="4179559"/>
            <a:ext cx="3237405" cy="646331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 &amp; Weather1_ID1</a:t>
            </a:r>
          </a:p>
          <a:p>
            <a:pPr algn="ctr"/>
            <a:r>
              <a:rPr lang="en-US" altLang="ko-KR" dirty="0">
                <a:ea typeface="나눔스퀘어" panose="020B0600000101010101"/>
              </a:rPr>
              <a:t>&amp; </a:t>
            </a:r>
            <a:r>
              <a:rPr lang="en-US" altLang="ko-KR" dirty="0" err="1">
                <a:ea typeface="나눔스퀘어" panose="020B0600000101010101"/>
              </a:rPr>
              <a:t>Nins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E8DCDE2-EC22-089E-5EF6-6EDACA466107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3488919" y="4502725"/>
            <a:ext cx="100317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6E2062-1077-7B13-F4F2-4FC451C0A72A}"/>
              </a:ext>
            </a:extLst>
          </p:cNvPr>
          <p:cNvSpPr txBox="1"/>
          <p:nvPr/>
        </p:nvSpPr>
        <p:spPr>
          <a:xfrm>
            <a:off x="4492091" y="4318060"/>
            <a:ext cx="3237405" cy="369332"/>
          </a:xfrm>
          <a:prstGeom prst="rect">
            <a:avLst/>
          </a:prstGeom>
          <a:ln cap="flat"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ea typeface="나눔스퀘어" panose="020B0600000101010101"/>
              </a:rPr>
              <a:t>Gens_ID0_Amount</a:t>
            </a:r>
            <a:endParaRPr lang="ko-KR" altLang="en-US" dirty="0">
              <a:ea typeface="나눔스퀘어" panose="020B060000010101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5DDEE2-1E8E-7C74-C849-7FE62AFC86B0}"/>
                  </a:ext>
                </a:extLst>
              </p:cNvPr>
              <p:cNvSpPr txBox="1"/>
              <p:nvPr/>
            </p:nvSpPr>
            <p:spPr>
              <a:xfrm>
                <a:off x="7963256" y="1857488"/>
                <a:ext cx="73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5DDEE2-1E8E-7C74-C849-7FE62AFC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256" y="1857488"/>
                <a:ext cx="73684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D35F2E-0E9B-1448-7F12-48D7AC1547B1}"/>
                  </a:ext>
                </a:extLst>
              </p:cNvPr>
              <p:cNvSpPr txBox="1"/>
              <p:nvPr/>
            </p:nvSpPr>
            <p:spPr>
              <a:xfrm>
                <a:off x="7995819" y="2610832"/>
                <a:ext cx="73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D35F2E-0E9B-1448-7F12-48D7AC154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19" y="2610832"/>
                <a:ext cx="73684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45860-6F87-16A4-1EAF-1D0E78F69C3E}"/>
                  </a:ext>
                </a:extLst>
              </p:cNvPr>
              <p:cNvSpPr txBox="1"/>
              <p:nvPr/>
            </p:nvSpPr>
            <p:spPr>
              <a:xfrm>
                <a:off x="7995819" y="4318058"/>
                <a:ext cx="73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045860-6F87-16A4-1EAF-1D0E78F6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819" y="4318058"/>
                <a:ext cx="736847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B950C-A8BD-CDC2-C2B4-6DDB337CC71D}"/>
                  </a:ext>
                </a:extLst>
              </p:cNvPr>
              <p:cNvSpPr txBox="1"/>
              <p:nvPr/>
            </p:nvSpPr>
            <p:spPr>
              <a:xfrm>
                <a:off x="251514" y="5110783"/>
                <a:ext cx="8555135" cy="1265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ML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의 근본적인 문제점인 학습되지 않은 데이터에 대해서 모델링의 제약이 존재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1400" dirty="0">
                    <a:latin typeface="Cambria Math" panose="02040503050406030204" pitchFamily="18" charset="0"/>
                  </a:rPr>
                  <a:t>다양한 데이터 학습을 위해 다른 지역의 데이터 사용 최종 식은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수식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1&gt;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과 같음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0DB950C-A8BD-CDC2-C2B4-6DDB337C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4" y="5110783"/>
                <a:ext cx="8555135" cy="1265218"/>
              </a:xfrm>
              <a:prstGeom prst="rect">
                <a:avLst/>
              </a:prstGeom>
              <a:blipFill>
                <a:blip r:embed="rId5"/>
                <a:stretch>
                  <a:fillRect l="-214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FC385E8-0696-AE18-67EF-A51A02A6F4DB}"/>
              </a:ext>
            </a:extLst>
          </p:cNvPr>
          <p:cNvSpPr txBox="1"/>
          <p:nvPr/>
        </p:nvSpPr>
        <p:spPr>
          <a:xfrm>
            <a:off x="8029838" y="5985563"/>
            <a:ext cx="60368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 </a:t>
            </a:r>
            <a:r>
              <a:rPr lang="en-US" altLang="ko-KR" sz="1050" dirty="0"/>
              <a:t>1&gt;</a:t>
            </a:r>
          </a:p>
        </p:txBody>
      </p:sp>
    </p:spTree>
    <p:extLst>
      <p:ext uri="{BB962C8B-B14F-4D97-AF65-F5344CB8AC3E}">
        <p14:creationId xmlns:p14="http://schemas.microsoft.com/office/powerpoint/2010/main" val="341387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DC7183-ADF1-EA7C-B83B-2C0278266CE0}"/>
                  </a:ext>
                </a:extLst>
              </p:cNvPr>
              <p:cNvSpPr txBox="1"/>
              <p:nvPr/>
            </p:nvSpPr>
            <p:spPr>
              <a:xfrm>
                <a:off x="251519" y="1477259"/>
                <a:ext cx="8619525" cy="399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태양광 발전 공식은 </a:t>
                </a:r>
                <a:r>
                  <a:rPr lang="en-US" altLang="ko-KR" sz="1600" dirty="0"/>
                  <a:t>&lt;</a:t>
                </a:r>
                <a:r>
                  <a:rPr lang="ko-KR" altLang="en-US" sz="1600" dirty="0"/>
                  <a:t>수식</a:t>
                </a:r>
                <a:r>
                  <a:rPr lang="en-US" altLang="ko-KR" sz="1600" dirty="0"/>
                  <a:t>2&gt;</a:t>
                </a:r>
                <a:r>
                  <a:rPr lang="ko-KR" altLang="en-US" sz="1600" dirty="0"/>
                  <a:t>으로 표현할 수 있으며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ower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Generation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kW</m:t>
                      </m:r>
                      <m:r>
                        <m:rPr>
                          <m:nor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 = </m:t>
                      </m:r>
                      <m:r>
                        <m:rPr>
                          <m:nor/>
                        </m:rPr>
                        <a:rPr lang="en-US" altLang="ko-KR" sz="1600" dirty="0"/>
                        <m:t>Generator</m:t>
                      </m:r>
                      <m:r>
                        <m:rPr>
                          <m:nor/>
                        </m:rPr>
                        <a:rPr lang="en-US" altLang="ko-KR" sz="1600" dirty="0"/>
                        <m:t> </m:t>
                      </m:r>
                      <m:r>
                        <m:rPr>
                          <m:nor/>
                        </m:rPr>
                        <a:rPr lang="en-US" altLang="ko-KR" sz="1600" dirty="0"/>
                        <m:t>Capacity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(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kW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/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h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) ∗ 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Insolation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(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h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 algn="ctr"/>
                <a:endParaRPr lang="en-US" altLang="ko-KR" sz="1200" dirty="0"/>
              </a:p>
              <a:p>
                <a:r>
                  <a:rPr lang="en-US" altLang="ko-KR" sz="1600" dirty="0"/>
                  <a:t>&lt;</a:t>
                </a:r>
                <a:r>
                  <a:rPr lang="ko-KR" altLang="en-US" sz="1600" dirty="0"/>
                  <a:t>수식 </a:t>
                </a:r>
                <a:r>
                  <a:rPr lang="en-US" altLang="ko-KR" sz="1600" dirty="0"/>
                  <a:t>2&gt;</a:t>
                </a:r>
                <a:r>
                  <a:rPr lang="ko-KR" altLang="en-US" sz="1600" dirty="0"/>
                  <a:t>을 통해 발전량이 </a:t>
                </a:r>
                <a:r>
                  <a:rPr lang="en-US" altLang="ko-KR" sz="1600" dirty="0"/>
                  <a:t>Insolation</a:t>
                </a:r>
                <a:r>
                  <a:rPr lang="ko-KR" altLang="en-US" sz="1600" dirty="0"/>
                  <a:t>에 비례하는 것 알 수 있음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EDA</a:t>
                </a:r>
                <a:r>
                  <a:rPr lang="ko-KR" altLang="en-US" sz="1600" dirty="0"/>
                  <a:t>를 통해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연관성이 높은 변수들을 파악할 수 있었고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통해 </a:t>
                </a:r>
                <a:r>
                  <a:rPr lang="ko-KR" altLang="en-US" sz="1600" dirty="0" err="1"/>
                  <a:t>다변량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ML </a:t>
                </a:r>
                <a:r>
                  <a:rPr lang="ko-KR" altLang="en-US" sz="1600" dirty="0"/>
                  <a:t>분석을 사용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또한 선행연구를 통해 태양광 발전에 </a:t>
                </a:r>
                <a:r>
                  <a:rPr lang="en-US" altLang="ko-KR" sz="1600" dirty="0"/>
                  <a:t>Time Series Analysis</a:t>
                </a:r>
                <a:r>
                  <a:rPr lang="ko-KR" altLang="en-US" sz="1600" dirty="0"/>
                  <a:t>가 효과적인 것을 파악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 err="1"/>
                  <a:t>다변량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ML</a:t>
                </a:r>
                <a:r>
                  <a:rPr lang="ko-KR" altLang="en-US" sz="1600" dirty="0"/>
                  <a:t>과 시계열 분석을 같이할 수 있는 방안에 대한 모색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ML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Output</a:t>
                </a:r>
                <a:r>
                  <a:rPr lang="ko-KR" altLang="en-US" sz="1600" dirty="0"/>
                  <a:t>에 </a:t>
                </a:r>
                <a:r>
                  <a:rPr lang="en-US" altLang="ko-KR" sz="1600" dirty="0"/>
                  <a:t>Moving Average</a:t>
                </a:r>
                <a:r>
                  <a:rPr lang="ko-KR" altLang="en-US" sz="1600" dirty="0"/>
                  <a:t>를 사용해 노이즈를 필터링해 보다 안정적인 모델 제작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현재 </a:t>
                </a:r>
                <a:r>
                  <a:rPr lang="en-US" altLang="ko-KR" sz="1600" dirty="0"/>
                  <a:t>ML</a:t>
                </a:r>
                <a:r>
                  <a:rPr lang="ko-KR" altLang="en-US" sz="1600" dirty="0"/>
                  <a:t>모델은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sz="1600" dirty="0"/>
                  <a:t>으로 구성되어 있고 </a:t>
                </a:r>
                <a:r>
                  <a:rPr lang="ko-KR" altLang="en-US" sz="1600" dirty="0" err="1"/>
                  <a:t>외삽</a:t>
                </a:r>
                <a:r>
                  <a:rPr lang="ko-KR" altLang="en-US" sz="1600" dirty="0"/>
                  <a:t> 문제 등으로 추후 오차가 발생할 확률이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이용한 시계열 분석을 사용해 </a:t>
                </a:r>
                <a:r>
                  <a:rPr lang="en-US" altLang="ko-KR" sz="1600" dirty="0"/>
                  <a:t>Hybrid</a:t>
                </a:r>
                <a:r>
                  <a:rPr lang="ko-KR" altLang="en-US" sz="1600" dirty="0"/>
                  <a:t>하는 것이 최종 목표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DC7183-ADF1-EA7C-B83B-2C027826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1477259"/>
                <a:ext cx="8619525" cy="3995389"/>
              </a:xfrm>
              <a:prstGeom prst="rect">
                <a:avLst/>
              </a:prstGeom>
              <a:blipFill>
                <a:blip r:embed="rId2"/>
                <a:stretch>
                  <a:fillRect l="-354" t="-457" r="-283" b="-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01253B0-55AA-4DB4-1087-67FFDD58DCF1}"/>
              </a:ext>
            </a:extLst>
          </p:cNvPr>
          <p:cNvSpPr txBox="1"/>
          <p:nvPr/>
        </p:nvSpPr>
        <p:spPr>
          <a:xfrm>
            <a:off x="8179279" y="2023816"/>
            <a:ext cx="60368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 </a:t>
            </a:r>
            <a:r>
              <a:rPr lang="en-US" altLang="ko-KR" sz="1050" dirty="0"/>
              <a:t>2&gt;</a:t>
            </a:r>
          </a:p>
        </p:txBody>
      </p:sp>
    </p:spTree>
    <p:extLst>
      <p:ext uri="{BB962C8B-B14F-4D97-AF65-F5344CB8AC3E}">
        <p14:creationId xmlns:p14="http://schemas.microsoft.com/office/powerpoint/2010/main" val="15703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98C2212-4770-6F2C-E549-E039E6734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28907"/>
              </p:ext>
            </p:extLst>
          </p:nvPr>
        </p:nvGraphicFramePr>
        <p:xfrm>
          <a:off x="251518" y="1477259"/>
          <a:ext cx="861952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588">
                  <a:extLst>
                    <a:ext uri="{9D8B030D-6E8A-4147-A177-3AD203B41FA5}">
                      <a16:colId xmlns:a16="http://schemas.microsoft.com/office/drawing/2014/main" val="1502792482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3493964063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2903291983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1531867484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281759661"/>
                    </a:ext>
                  </a:extLst>
                </a:gridCol>
                <a:gridCol w="1436588">
                  <a:extLst>
                    <a:ext uri="{9D8B030D-6E8A-4147-A177-3AD203B41FA5}">
                      <a16:colId xmlns:a16="http://schemas.microsoft.com/office/drawing/2014/main" val="361364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ML 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Hybrid 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MA(2)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MA(3)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MA(4)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4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1.516554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1.494666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1.461888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1.488164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1.519675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1.033768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1.311841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1.895737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2.472662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22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1.499788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1.441852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1.626103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1.829362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1.979579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1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1.453834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1.424473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2.006493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2.587715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3.173254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55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1.232199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1.254815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1.74895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2.321157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2.904118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1.104115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1.125376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1.668569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2.233995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22-11-07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1.089628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1.080891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1.152877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1.398703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1.795282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67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1.268792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1.261604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1.490504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1.884201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2.296938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68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26E4CB-D0B9-DB20-749F-C57D66C5187B}"/>
              </a:ext>
            </a:extLst>
          </p:cNvPr>
          <p:cNvSpPr txBox="1"/>
          <p:nvPr/>
        </p:nvSpPr>
        <p:spPr>
          <a:xfrm>
            <a:off x="186431" y="5104660"/>
            <a:ext cx="86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발전량 </a:t>
            </a:r>
            <a:r>
              <a:rPr lang="en-US" altLang="ko-KR" dirty="0"/>
              <a:t>Peak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인 </a:t>
            </a:r>
            <a:r>
              <a:rPr lang="en-US" altLang="ko-KR" dirty="0"/>
              <a:t>13</a:t>
            </a:r>
            <a:r>
              <a:rPr lang="ko-KR" altLang="en-US" dirty="0"/>
              <a:t>시</a:t>
            </a:r>
            <a:r>
              <a:rPr lang="en-US" altLang="ko-KR" dirty="0"/>
              <a:t>~15</a:t>
            </a:r>
            <a:r>
              <a:rPr lang="ko-KR" altLang="en-US" dirty="0"/>
              <a:t>시까지 </a:t>
            </a:r>
            <a:r>
              <a:rPr lang="en-US" altLang="ko-KR" dirty="0"/>
              <a:t>Moving Average </a:t>
            </a:r>
            <a:r>
              <a:rPr lang="ko-KR" altLang="en-US" dirty="0"/>
              <a:t>적용을 통해 </a:t>
            </a:r>
            <a:r>
              <a:rPr lang="en-US" altLang="ko-KR" dirty="0"/>
              <a:t>Noise</a:t>
            </a:r>
            <a:r>
              <a:rPr lang="ko-KR" altLang="en-US" dirty="0"/>
              <a:t>제거</a:t>
            </a:r>
            <a:endParaRPr lang="en-US" altLang="ko-KR" dirty="0"/>
          </a:p>
          <a:p>
            <a:r>
              <a:rPr lang="en-US" altLang="ko-KR" dirty="0"/>
              <a:t>Hybrid Model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AdaBoost Regression Model</a:t>
            </a:r>
            <a:r>
              <a:rPr lang="ko-KR" altLang="en-US" dirty="0"/>
              <a:t>에 </a:t>
            </a:r>
            <a:r>
              <a:rPr lang="en-US" altLang="ko-KR" dirty="0"/>
              <a:t>5.7% </a:t>
            </a:r>
            <a:r>
              <a:rPr lang="ko-KR" altLang="en-US" dirty="0"/>
              <a:t>향상된 성능 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435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A95DC7F-D513-6EF7-0925-696ADAEC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6" y="1406502"/>
            <a:ext cx="7528068" cy="44820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1F87231-1354-BD31-52C8-41EDE9ACF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76"/>
          <a:stretch/>
        </p:blipFill>
        <p:spPr>
          <a:xfrm>
            <a:off x="7118045" y="976042"/>
            <a:ext cx="1568755" cy="8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향후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9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향후계획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240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30686-166E-B15C-39BA-23BDC3A37A11}"/>
              </a:ext>
            </a:extLst>
          </p:cNvPr>
          <p:cNvSpPr txBox="1"/>
          <p:nvPr/>
        </p:nvSpPr>
        <p:spPr>
          <a:xfrm>
            <a:off x="341852" y="1477259"/>
            <a:ext cx="8573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ML </a:t>
            </a:r>
            <a:r>
              <a:rPr lang="ko-KR" altLang="en-US" sz="1600" dirty="0"/>
              <a:t>중 </a:t>
            </a:r>
            <a:r>
              <a:rPr lang="en-US" altLang="ko-KR" sz="1600" dirty="0"/>
              <a:t>Boosting </a:t>
            </a:r>
            <a:r>
              <a:rPr lang="ko-KR" altLang="en-US" sz="1600" dirty="0"/>
              <a:t>모델로 태양광 예측 진행 시 </a:t>
            </a:r>
            <a:r>
              <a:rPr lang="en-US" altLang="ko-KR" sz="1600" dirty="0"/>
              <a:t>Peak Time</a:t>
            </a:r>
            <a:r>
              <a:rPr lang="ko-KR" altLang="en-US" sz="1600" dirty="0"/>
              <a:t>를 제외한 시간은 대회 </a:t>
            </a:r>
            <a:r>
              <a:rPr lang="en-US" altLang="ko-KR" sz="1600" dirty="0"/>
              <a:t>Error </a:t>
            </a:r>
            <a:r>
              <a:rPr lang="ko-KR" altLang="en-US" sz="1600" dirty="0"/>
              <a:t>기준 </a:t>
            </a:r>
            <a:r>
              <a:rPr lang="en-US" altLang="ko-KR" sz="1600" dirty="0"/>
              <a:t>0.05 </a:t>
            </a:r>
            <a:r>
              <a:rPr lang="ko-KR" altLang="en-US" sz="1600" dirty="0"/>
              <a:t>미만의 값을 보이고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ML</a:t>
            </a:r>
            <a:r>
              <a:rPr lang="ko-KR" altLang="en-US" sz="1600" dirty="0"/>
              <a:t>과 </a:t>
            </a:r>
            <a:r>
              <a:rPr lang="en-US" altLang="ko-KR" sz="1600" dirty="0"/>
              <a:t>Time Series </a:t>
            </a:r>
            <a:r>
              <a:rPr lang="ko-KR" altLang="en-US" sz="1600" dirty="0"/>
              <a:t>분석을 </a:t>
            </a:r>
            <a:r>
              <a:rPr lang="en-US" altLang="ko-KR" sz="1600" dirty="0"/>
              <a:t>Hybrid</a:t>
            </a:r>
            <a:r>
              <a:rPr lang="ko-KR" altLang="en-US" sz="1600" dirty="0"/>
              <a:t>하면 </a:t>
            </a:r>
            <a:r>
              <a:rPr lang="en-US" altLang="ko-KR" sz="1600" dirty="0"/>
              <a:t>ML</a:t>
            </a:r>
            <a:r>
              <a:rPr lang="ko-KR" altLang="en-US" sz="1600" dirty="0"/>
              <a:t>의 정확도가 내려갈 시 </a:t>
            </a:r>
            <a:r>
              <a:rPr lang="en-US" altLang="ko-KR" sz="1600" dirty="0"/>
              <a:t>Moving Average</a:t>
            </a:r>
            <a:r>
              <a:rPr lang="ko-KR" altLang="en-US" sz="1600" dirty="0"/>
              <a:t>의 보정으로 인해 </a:t>
            </a:r>
            <a:r>
              <a:rPr lang="en-US" altLang="ko-KR" sz="1600" dirty="0"/>
              <a:t>Noise</a:t>
            </a:r>
            <a:r>
              <a:rPr lang="ko-KR" altLang="en-US" sz="1600" dirty="0"/>
              <a:t>제거로 </a:t>
            </a:r>
            <a:r>
              <a:rPr lang="en-US" altLang="ko-KR" sz="1600" dirty="0"/>
              <a:t>Error</a:t>
            </a:r>
            <a:r>
              <a:rPr lang="ko-KR" altLang="en-US" sz="1600" dirty="0"/>
              <a:t>값 감소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D9929-FDA2-1108-AE5D-0BD81A5FED55}"/>
              </a:ext>
            </a:extLst>
          </p:cNvPr>
          <p:cNvSpPr txBox="1"/>
          <p:nvPr/>
        </p:nvSpPr>
        <p:spPr>
          <a:xfrm>
            <a:off x="251518" y="3564860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dirty="0">
                <a:ea typeface="나눔스퀘어" panose="020B0600000101010101" pitchFamily="50" charset="-127"/>
              </a:rPr>
              <a:t>향후 계획</a:t>
            </a:r>
            <a:endParaRPr lang="en-US" altLang="ko-KR" sz="2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51B29-E5F5-DF66-E9B5-1489B26706D3}"/>
              </a:ext>
            </a:extLst>
          </p:cNvPr>
          <p:cNvSpPr txBox="1"/>
          <p:nvPr/>
        </p:nvSpPr>
        <p:spPr>
          <a:xfrm>
            <a:off x="341852" y="4253554"/>
            <a:ext cx="8573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ea typeface="나눔스퀘어" panose="020B0600000101010101"/>
              </a:rPr>
              <a:t>Spatio</a:t>
            </a:r>
            <a:r>
              <a:rPr lang="en-US" altLang="ko-KR" sz="1600" dirty="0">
                <a:ea typeface="나눔스퀘어" panose="020B0600000101010101"/>
              </a:rPr>
              <a:t> Temporal </a:t>
            </a:r>
            <a:r>
              <a:rPr lang="ko-KR" altLang="en-US" sz="1600" dirty="0">
                <a:ea typeface="나눔스퀘어" panose="020B0600000101010101"/>
              </a:rPr>
              <a:t>분석을 통해 모든 발전소와 기상관측소에 대한 정보를 거리에 따른 </a:t>
            </a:r>
            <a:r>
              <a:rPr lang="en-US" altLang="ko-KR" sz="1600" dirty="0">
                <a:ea typeface="나눔스퀘어" panose="020B0600000101010101"/>
              </a:rPr>
              <a:t>Weight</a:t>
            </a:r>
            <a:r>
              <a:rPr lang="ko-KR" altLang="en-US" sz="1600" dirty="0">
                <a:ea typeface="나눔스퀘어" panose="020B0600000101010101"/>
              </a:rPr>
              <a:t>를 가진 </a:t>
            </a:r>
            <a:r>
              <a:rPr lang="en-US" altLang="ko-KR" sz="1600" dirty="0">
                <a:ea typeface="나눔스퀘어" panose="020B0600000101010101"/>
              </a:rPr>
              <a:t>Input</a:t>
            </a:r>
            <a:r>
              <a:rPr lang="ko-KR" altLang="en-US" sz="1600" dirty="0">
                <a:ea typeface="나눔스퀘어" panose="020B0600000101010101"/>
              </a:rPr>
              <a:t>으로 받아 베이지안 업데이트를 통해 다른 신설 지역과 같이 양질의 데이터가 없는 지역에 적용 가능한 모델 제작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Average Sunshine, Isolation, Solar Cell Array Output </a:t>
            </a:r>
            <a:r>
              <a:rPr lang="ko-KR" altLang="en-US" sz="1600" dirty="0"/>
              <a:t>등의 정보를 사용해 </a:t>
            </a:r>
            <a:r>
              <a:rPr lang="en-US" altLang="ko-KR" sz="1600" dirty="0"/>
              <a:t>ML</a:t>
            </a:r>
            <a:r>
              <a:rPr lang="ko-KR" altLang="en-US" sz="1600" dirty="0"/>
              <a:t>과 </a:t>
            </a:r>
            <a:r>
              <a:rPr lang="en-US" altLang="ko-KR" sz="1600" dirty="0"/>
              <a:t>Physics</a:t>
            </a:r>
            <a:r>
              <a:rPr lang="ko-KR" altLang="en-US" sz="1600" dirty="0"/>
              <a:t> </a:t>
            </a:r>
            <a:r>
              <a:rPr lang="en-US" altLang="ko-KR" sz="1600" dirty="0"/>
              <a:t>Model</a:t>
            </a:r>
            <a:r>
              <a:rPr lang="ko-KR" altLang="en-US" sz="1600" dirty="0"/>
              <a:t>을 결합하면 해당 지역에 맞는 모델 제작으로 </a:t>
            </a:r>
            <a:r>
              <a:rPr lang="ko-KR" altLang="en-US" sz="1600" dirty="0" err="1"/>
              <a:t>외삽</a:t>
            </a:r>
            <a:r>
              <a:rPr lang="ko-KR" altLang="en-US" sz="1600" dirty="0"/>
              <a:t> 문제에 대한 해결책 제시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9420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171D-2A5C-4175-7C59-47C4BD76E1B4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Physics Hybrid Model</a:t>
            </a:r>
            <a:endParaRPr lang="en-US" altLang="ko-KR" sz="2400" b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30686-166E-B15C-39BA-23BDC3A37A11}"/>
                  </a:ext>
                </a:extLst>
              </p:cNvPr>
              <p:cNvSpPr txBox="1"/>
              <p:nvPr/>
            </p:nvSpPr>
            <p:spPr>
              <a:xfrm>
                <a:off x="341852" y="1477259"/>
                <a:ext cx="8573548" cy="440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0&lt;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b="0" dirty="0"/>
              </a:p>
              <a:p>
                <a:pPr algn="ctr"/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Array Efficiency(h) 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Capacity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Sunshine</a:t>
                </a:r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</a:t>
                </a:r>
              </a:p>
              <a:p>
                <a:pPr algn="ctr"/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𝑔𝑒𝑛𝑒𝑟𝑎𝑡𝑖𝑜𝑛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𝑆𝑢𝑛𝑠h𝑖𝑛𝑒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𝐶𝑎𝑝𝑎𝑐𝑖𝑡𝑦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𝑘𝑊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Sunshine</m:t>
                    </m:r>
                  </m:oMath>
                </a14:m>
                <a:r>
                  <a:rPr lang="en-US" altLang="ko-K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</a:t>
                </a:r>
              </a:p>
              <a:p>
                <a:pPr algn="ctr"/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𝑃𝑜𝑤𝑒𝑟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𝑔𝑒𝑛𝑒𝑟𝑎𝑡𝑖𝑜𝑛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𝑆𝑢𝑛𝑠h𝑖𝑛𝑒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(kW)</a:t>
                </a:r>
                <a:r>
                  <a:rPr lang="ko-KR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Average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Sunshine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(h)</a:t>
                </a:r>
                <a:endParaRPr lang="en-US" altLang="ko-KR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력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량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𝑘𝑊h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양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레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력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𝑘𝑊</m:t>
                          </m:r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레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적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템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h𝑜𝑢𝑟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altLang="ko-KR" sz="1600" b="0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30686-166E-B15C-39BA-23BDC3A37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2" y="1477259"/>
                <a:ext cx="8573548" cy="4402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13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</a:rPr>
              <a:t>CONTENTS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62237" y="1566118"/>
            <a:ext cx="8619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EDA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태양광 발전 모델링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04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 및 향후 계획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34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4160" y="3315841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감사합니다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F80011-BDF3-8A03-CD45-0C7537EEBE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7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set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351AD52-65C6-BFEA-BE1B-5A4D7C80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00227"/>
              </p:ext>
            </p:extLst>
          </p:nvPr>
        </p:nvGraphicFramePr>
        <p:xfrm>
          <a:off x="251518" y="1353865"/>
          <a:ext cx="8619525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3175">
                  <a:extLst>
                    <a:ext uri="{9D8B030D-6E8A-4147-A177-3AD203B41FA5}">
                      <a16:colId xmlns:a16="http://schemas.microsoft.com/office/drawing/2014/main" val="2763388608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1684498597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44869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7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Gens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한시간 단위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해당 발전소의 해당 시간대 발전량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Envs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Nins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Mtemp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기상센서의 계측시간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일사량계 계측 값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태양전지 모듈 표면 온도 계측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Weather1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Temperature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Humidity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Dew_point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Wind_dir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Wind_spd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Uv_idx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Visibility</a:t>
                      </a:r>
                    </a:p>
                    <a:p>
                      <a:pPr algn="ctr" latinLnBrk="1"/>
                      <a:r>
                        <a:rPr lang="en-US" altLang="ko-KR" dirty="0"/>
                        <a:t>Cloudiness</a:t>
                      </a:r>
                    </a:p>
                    <a:p>
                      <a:pPr algn="ctr" latinLnBrk="1"/>
                      <a:r>
                        <a:rPr lang="en-US" altLang="ko-KR" dirty="0"/>
                        <a:t>Celling</a:t>
                      </a:r>
                    </a:p>
                    <a:p>
                      <a:pPr algn="ctr" latinLnBrk="1"/>
                      <a:r>
                        <a:rPr lang="en-US" altLang="ko-KR" dirty="0"/>
                        <a:t>Pressure</a:t>
                      </a:r>
                    </a:p>
                    <a:p>
                      <a:pPr algn="ctr" latinLnBrk="1"/>
                      <a:r>
                        <a:rPr lang="en-US" altLang="ko-KR" dirty="0"/>
                        <a:t>Precip_1h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관측시간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기온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습도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이슬점 온도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풍향</a:t>
                      </a:r>
                      <a:r>
                        <a:rPr lang="en-US" altLang="ko-KR" dirty="0"/>
                        <a:t>, °</a:t>
                      </a:r>
                    </a:p>
                    <a:p>
                      <a:pPr algn="ctr" latinLnBrk="1"/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, km/h</a:t>
                      </a:r>
                    </a:p>
                    <a:p>
                      <a:pPr algn="ctr" latinLnBrk="1"/>
                      <a:r>
                        <a:rPr lang="ko-KR" altLang="en-US" dirty="0"/>
                        <a:t>자외선 강도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지수</a:t>
                      </a:r>
                      <a:r>
                        <a:rPr lang="en-US" altLang="ko-KR" dirty="0"/>
                        <a:t>(0~12)</a:t>
                      </a:r>
                    </a:p>
                    <a:p>
                      <a:pPr algn="ctr" latinLnBrk="1"/>
                      <a:r>
                        <a:rPr lang="ko-KR" altLang="en-US" dirty="0"/>
                        <a:t>시정</a:t>
                      </a:r>
                      <a:r>
                        <a:rPr lang="en-US" altLang="ko-KR" dirty="0"/>
                        <a:t>, km</a:t>
                      </a:r>
                    </a:p>
                    <a:p>
                      <a:pPr algn="ctr" latinLnBrk="1"/>
                      <a:r>
                        <a:rPr lang="ko-KR" altLang="en-US" dirty="0"/>
                        <a:t>운량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최저운고</a:t>
                      </a:r>
                      <a:r>
                        <a:rPr lang="en-US" altLang="ko-KR" dirty="0"/>
                        <a:t>, m</a:t>
                      </a:r>
                    </a:p>
                    <a:p>
                      <a:pPr algn="ctr" latinLnBrk="1"/>
                      <a:r>
                        <a:rPr lang="ko-KR" altLang="en-US" dirty="0"/>
                        <a:t>기압</a:t>
                      </a:r>
                      <a:r>
                        <a:rPr lang="en-US" altLang="ko-KR" dirty="0"/>
                        <a:t>, mb</a:t>
                      </a:r>
                    </a:p>
                    <a:p>
                      <a:pPr algn="ctr" latinLnBrk="1"/>
                      <a:r>
                        <a:rPr lang="ko-KR" altLang="en-US" dirty="0"/>
                        <a:t>강수량</a:t>
                      </a:r>
                      <a:r>
                        <a:rPr lang="en-US" altLang="ko-KR" dirty="0"/>
                        <a:t>, 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20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7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set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351AD52-65C6-BFEA-BE1B-5A4D7C802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89699"/>
              </p:ext>
            </p:extLst>
          </p:nvPr>
        </p:nvGraphicFramePr>
        <p:xfrm>
          <a:off x="251518" y="1350978"/>
          <a:ext cx="8619525" cy="496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3175">
                  <a:extLst>
                    <a:ext uri="{9D8B030D-6E8A-4147-A177-3AD203B41FA5}">
                      <a16:colId xmlns:a16="http://schemas.microsoft.com/office/drawing/2014/main" val="2763388608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1684498597"/>
                    </a:ext>
                  </a:extLst>
                </a:gridCol>
                <a:gridCol w="2873175">
                  <a:extLst>
                    <a:ext uri="{9D8B030D-6E8A-4147-A177-3AD203B41FA5}">
                      <a16:colId xmlns:a16="http://schemas.microsoft.com/office/drawing/2014/main" val="44869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976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Temperature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Humidity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Wind_dir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Wind_spd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Cloudiness</a:t>
                      </a:r>
                    </a:p>
                    <a:p>
                      <a:pPr algn="ctr" latinLnBrk="1"/>
                      <a:r>
                        <a:rPr lang="en-US" altLang="ko-KR" dirty="0"/>
                        <a:t>Pressure</a:t>
                      </a:r>
                    </a:p>
                    <a:p>
                      <a:pPr algn="ctr" latinLnBrk="1"/>
                      <a:r>
                        <a:rPr lang="en-US" altLang="ko-KR" dirty="0"/>
                        <a:t>Precip_1h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관측시간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기온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습도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풍향</a:t>
                      </a:r>
                      <a:r>
                        <a:rPr lang="en-US" altLang="ko-KR" dirty="0"/>
                        <a:t>, °</a:t>
                      </a:r>
                    </a:p>
                    <a:p>
                      <a:pPr algn="ctr" latinLnBrk="1"/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, km/h</a:t>
                      </a:r>
                    </a:p>
                    <a:p>
                      <a:pPr algn="ctr" latinLnBrk="1"/>
                      <a:r>
                        <a:rPr lang="ko-KR" altLang="en-US" dirty="0"/>
                        <a:t>운량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기압</a:t>
                      </a:r>
                      <a:r>
                        <a:rPr lang="en-US" altLang="ko-KR" dirty="0"/>
                        <a:t>, mb</a:t>
                      </a:r>
                    </a:p>
                    <a:p>
                      <a:pPr algn="ctr" latinLnBrk="1"/>
                      <a:r>
                        <a:rPr lang="ko-KR" altLang="en-US" dirty="0"/>
                        <a:t>강수량</a:t>
                      </a:r>
                      <a:r>
                        <a:rPr lang="en-US" altLang="ko-KR" dirty="0"/>
                        <a:t>, 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0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Weather3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/>
                        <a:t>Temperature</a:t>
                      </a:r>
                    </a:p>
                    <a:p>
                      <a:pPr algn="ctr" latinLnBrk="1"/>
                      <a:r>
                        <a:rPr lang="en-US" altLang="ko-KR" dirty="0"/>
                        <a:t>Humidity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Wind_dir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Wind_spd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Precip_1h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해당 발전소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ctr" latinLnBrk="1"/>
                      <a:r>
                        <a:rPr lang="ko-KR" altLang="en-US" dirty="0"/>
                        <a:t>관측시간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기온</a:t>
                      </a:r>
                      <a:r>
                        <a:rPr lang="en-US" altLang="ko-KR" dirty="0"/>
                        <a:t>, ℃</a:t>
                      </a:r>
                    </a:p>
                    <a:p>
                      <a:pPr algn="ctr" latinLnBrk="1"/>
                      <a:r>
                        <a:rPr lang="ko-KR" altLang="en-US" dirty="0"/>
                        <a:t>습도</a:t>
                      </a:r>
                      <a:r>
                        <a:rPr lang="en-US" altLang="ko-KR" dirty="0"/>
                        <a:t>, %</a:t>
                      </a:r>
                    </a:p>
                    <a:p>
                      <a:pPr algn="ctr" latinLnBrk="1"/>
                      <a:r>
                        <a:rPr lang="ko-KR" altLang="en-US" dirty="0"/>
                        <a:t>풍향</a:t>
                      </a:r>
                      <a:r>
                        <a:rPr lang="en-US" altLang="ko-KR" dirty="0"/>
                        <a:t>, °</a:t>
                      </a:r>
                    </a:p>
                    <a:p>
                      <a:pPr algn="ctr" latinLnBrk="1"/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, km/h</a:t>
                      </a:r>
                    </a:p>
                    <a:p>
                      <a:pPr algn="ctr" latinLnBrk="1"/>
                      <a:r>
                        <a:rPr lang="ko-KR" altLang="en-US" dirty="0"/>
                        <a:t>강수량</a:t>
                      </a:r>
                      <a:r>
                        <a:rPr lang="en-US" altLang="ko-KR" dirty="0"/>
                        <a:t>, mm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Forecasts1,2,3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weather1,2,3 </a:t>
                      </a:r>
                      <a:r>
                        <a:rPr lang="ko-KR" altLang="en-US" dirty="0"/>
                        <a:t>항목에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Fcst_time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Precip_prob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Precip_1,6h</a:t>
                      </a:r>
                    </a:p>
                    <a:p>
                      <a:pPr algn="ctr" latinLnBrk="1"/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예측 시점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해당시간에 예보된 강수확률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예측된 시간 이전 </a:t>
                      </a:r>
                      <a:r>
                        <a:rPr lang="en-US" altLang="ko-KR" dirty="0"/>
                        <a:t>1, 6</a:t>
                      </a:r>
                      <a:r>
                        <a:rPr lang="ko-KR" altLang="en-US" dirty="0"/>
                        <a:t>시간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동안의 예측된 강수량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49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88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r>
              <a:rPr lang="ko-KR" altLang="en-US" dirty="0">
                <a:latin typeface="나눔스퀘어" panose="020B0600000101010101" pitchFamily="50" charset="-127"/>
              </a:rPr>
              <a:t>서론 </a:t>
            </a:r>
            <a:r>
              <a:rPr lang="en-US" altLang="ko-KR" dirty="0">
                <a:latin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발전소와 기상관측소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3B15A1-7A28-E7D0-FBD4-86DE6E55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87" y="750750"/>
            <a:ext cx="6436866" cy="5356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A4193-6594-A8FD-86FD-95E59ED6DEE1}"/>
              </a:ext>
            </a:extLst>
          </p:cNvPr>
          <p:cNvSpPr/>
          <p:nvPr/>
        </p:nvSpPr>
        <p:spPr>
          <a:xfrm>
            <a:off x="3955002" y="2909386"/>
            <a:ext cx="985422" cy="213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ED9E85-8514-D998-EE92-7F2996E5AB04}"/>
              </a:ext>
            </a:extLst>
          </p:cNvPr>
          <p:cNvSpPr/>
          <p:nvPr/>
        </p:nvSpPr>
        <p:spPr>
          <a:xfrm>
            <a:off x="2756517" y="989860"/>
            <a:ext cx="985422" cy="213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57918-C7FC-C600-0ED5-3962B230AD58}"/>
              </a:ext>
            </a:extLst>
          </p:cNvPr>
          <p:cNvSpPr/>
          <p:nvPr/>
        </p:nvSpPr>
        <p:spPr>
          <a:xfrm>
            <a:off x="2756517" y="1442034"/>
            <a:ext cx="985422" cy="213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47BFFE-B287-7972-38A2-659B17DC0CE5}"/>
              </a:ext>
            </a:extLst>
          </p:cNvPr>
          <p:cNvSpPr/>
          <p:nvPr/>
        </p:nvSpPr>
        <p:spPr>
          <a:xfrm>
            <a:off x="6460276" y="2909386"/>
            <a:ext cx="410988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B7F223-3195-442B-11C1-91CF0798940C}"/>
              </a:ext>
            </a:extLst>
          </p:cNvPr>
          <p:cNvSpPr/>
          <p:nvPr/>
        </p:nvSpPr>
        <p:spPr>
          <a:xfrm>
            <a:off x="6462944" y="989860"/>
            <a:ext cx="410988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8DA1D-6C66-7DC0-21B4-E4460DE68A30}"/>
              </a:ext>
            </a:extLst>
          </p:cNvPr>
          <p:cNvSpPr/>
          <p:nvPr/>
        </p:nvSpPr>
        <p:spPr>
          <a:xfrm>
            <a:off x="6462944" y="1459790"/>
            <a:ext cx="410988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9D302-953A-4C6D-9439-AACA584ECF51}"/>
              </a:ext>
            </a:extLst>
          </p:cNvPr>
          <p:cNvSpPr txBox="1"/>
          <p:nvPr/>
        </p:nvSpPr>
        <p:spPr>
          <a:xfrm>
            <a:off x="1038891" y="2596763"/>
            <a:ext cx="706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EDA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E3AB7-B262-3D34-D4EB-D22E7A220811}"/>
              </a:ext>
            </a:extLst>
          </p:cNvPr>
          <p:cNvSpPr/>
          <p:nvPr/>
        </p:nvSpPr>
        <p:spPr>
          <a:xfrm>
            <a:off x="64049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5467F-69A8-016B-2A33-D95E00FD8ECC}"/>
              </a:ext>
            </a:extLst>
          </p:cNvPr>
          <p:cNvSpPr/>
          <p:nvPr/>
        </p:nvSpPr>
        <p:spPr>
          <a:xfrm>
            <a:off x="4572000" y="3371676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0720F-23BD-BB1D-D923-F3D7CF0FBE75}"/>
              </a:ext>
            </a:extLst>
          </p:cNvPr>
          <p:cNvSpPr/>
          <p:nvPr/>
        </p:nvSpPr>
        <p:spPr>
          <a:xfrm>
            <a:off x="64049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6ED65-C387-5ED7-E5C4-25A0710AD143}"/>
              </a:ext>
            </a:extLst>
          </p:cNvPr>
          <p:cNvSpPr/>
          <p:nvPr/>
        </p:nvSpPr>
        <p:spPr>
          <a:xfrm>
            <a:off x="4572000" y="2371092"/>
            <a:ext cx="3931510" cy="157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454A88-660F-8613-7BC6-1CB5B24B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49" y="1250230"/>
            <a:ext cx="6475341" cy="43516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r>
              <a:rPr lang="en-US" altLang="ko-KR" dirty="0">
                <a:latin typeface="나눔스퀘어" panose="020B0600000101010101" pitchFamily="50" charset="-127"/>
              </a:rPr>
              <a:t>EDA - </a:t>
            </a:r>
            <a:r>
              <a:rPr lang="ko-KR" altLang="en-US" dirty="0" err="1">
                <a:latin typeface="나눔스퀘어" panose="020B0600000101010101" pitchFamily="50" charset="-127"/>
              </a:rPr>
              <a:t>변수간의</a:t>
            </a:r>
            <a:r>
              <a:rPr lang="ko-KR" altLang="en-US" dirty="0">
                <a:latin typeface="나눔스퀘어" panose="020B0600000101010101" pitchFamily="50" charset="-127"/>
              </a:rPr>
              <a:t> 관계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9B4E1-0607-5AB7-5925-45B7BCB8D1A0}"/>
              </a:ext>
            </a:extLst>
          </p:cNvPr>
          <p:cNvSpPr txBox="1"/>
          <p:nvPr/>
        </p:nvSpPr>
        <p:spPr>
          <a:xfrm>
            <a:off x="251519" y="788565"/>
            <a:ext cx="86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Heatmap - gen0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DACDF-68EC-5745-45CE-6A75E0BFD9C9}"/>
              </a:ext>
            </a:extLst>
          </p:cNvPr>
          <p:cNvSpPr txBox="1"/>
          <p:nvPr/>
        </p:nvSpPr>
        <p:spPr>
          <a:xfrm>
            <a:off x="1339805" y="5644453"/>
            <a:ext cx="60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Amount</a:t>
            </a:r>
            <a:r>
              <a:rPr lang="ko-KR" altLang="en-US" dirty="0"/>
              <a:t>와 상관계수가 높은 변수는 </a:t>
            </a:r>
            <a:r>
              <a:rPr lang="en-US" altLang="ko-KR" dirty="0" err="1"/>
              <a:t>nins</a:t>
            </a:r>
            <a:r>
              <a:rPr lang="en-US" altLang="ko-KR" dirty="0"/>
              <a:t>, </a:t>
            </a:r>
            <a:r>
              <a:rPr lang="en-US" altLang="ko-KR" dirty="0" err="1"/>
              <a:t>uv_idx</a:t>
            </a:r>
            <a:endParaRPr lang="en-US" altLang="ko-KR" dirty="0"/>
          </a:p>
          <a:p>
            <a:pPr algn="ctr"/>
            <a:r>
              <a:rPr lang="en-US" altLang="ko-KR" dirty="0" err="1"/>
              <a:t>Nins</a:t>
            </a:r>
            <a:r>
              <a:rPr lang="ko-KR" altLang="en-US" dirty="0"/>
              <a:t>는 </a:t>
            </a:r>
            <a:r>
              <a:rPr lang="en-US" altLang="ko-KR" dirty="0" err="1"/>
              <a:t>mtemp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endParaRPr lang="en-US" altLang="ko-KR" dirty="0"/>
          </a:p>
          <a:p>
            <a:pPr algn="ctr"/>
            <a:r>
              <a:rPr lang="en-US" altLang="ko-KR" dirty="0" err="1"/>
              <a:t>Mtemp</a:t>
            </a:r>
            <a:r>
              <a:rPr lang="ko-KR" altLang="en-US" dirty="0"/>
              <a:t>는 </a:t>
            </a:r>
            <a:r>
              <a:rPr lang="en-US" altLang="ko-KR" dirty="0"/>
              <a:t>temperature</a:t>
            </a:r>
            <a:r>
              <a:rPr lang="ko-KR" altLang="en-US" dirty="0"/>
              <a:t>와 </a:t>
            </a:r>
            <a:r>
              <a:rPr lang="en-US" altLang="ko-KR" dirty="0" err="1"/>
              <a:t>uv_idx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9DE72-D371-B374-CEC5-9E2BF7B366C7}"/>
              </a:ext>
            </a:extLst>
          </p:cNvPr>
          <p:cNvSpPr/>
          <p:nvPr/>
        </p:nvSpPr>
        <p:spPr>
          <a:xfrm>
            <a:off x="1800225" y="2257426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72E6A1-8F7B-814E-4CCE-ECAC86E6160C}"/>
              </a:ext>
            </a:extLst>
          </p:cNvPr>
          <p:cNvSpPr/>
          <p:nvPr/>
        </p:nvSpPr>
        <p:spPr>
          <a:xfrm>
            <a:off x="1800224" y="3945731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E298E-C087-06F4-7D7C-2BA688929864}"/>
              </a:ext>
            </a:extLst>
          </p:cNvPr>
          <p:cNvSpPr txBox="1"/>
          <p:nvPr/>
        </p:nvSpPr>
        <p:spPr>
          <a:xfrm>
            <a:off x="428147" y="2103537"/>
            <a:ext cx="52387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나눔스퀘어" panose="020B0600000101010101"/>
              </a:rPr>
              <a:t>0.92</a:t>
            </a:r>
            <a:endParaRPr lang="ko-KR" altLang="en-US" sz="1400" dirty="0">
              <a:ea typeface="나눔스퀘어" panose="020B0600000101010101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C3C08-4C80-BF91-772D-4099BE6652D5}"/>
              </a:ext>
            </a:extLst>
          </p:cNvPr>
          <p:cNvSpPr txBox="1"/>
          <p:nvPr/>
        </p:nvSpPr>
        <p:spPr>
          <a:xfrm>
            <a:off x="428147" y="3791842"/>
            <a:ext cx="52387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a typeface="나눔스퀘어" panose="020B0600000101010101"/>
              </a:rPr>
              <a:t>0.86</a:t>
            </a:r>
            <a:endParaRPr lang="ko-KR" altLang="en-US" sz="1400" dirty="0">
              <a:ea typeface="나눔스퀘어" panose="020B0600000101010101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5DDE70-0E46-FE14-5919-5B35E667DF26}"/>
              </a:ext>
            </a:extLst>
          </p:cNvPr>
          <p:cNvCxnSpPr>
            <a:endCxn id="13" idx="3"/>
          </p:cNvCxnSpPr>
          <p:nvPr/>
        </p:nvCxnSpPr>
        <p:spPr>
          <a:xfrm flipH="1">
            <a:off x="952022" y="2257425"/>
            <a:ext cx="8482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346E4A-0484-13DD-B284-CC2945EA7278}"/>
              </a:ext>
            </a:extLst>
          </p:cNvPr>
          <p:cNvCxnSpPr/>
          <p:nvPr/>
        </p:nvCxnSpPr>
        <p:spPr>
          <a:xfrm flipH="1">
            <a:off x="937558" y="3950939"/>
            <a:ext cx="8482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659557-A4A6-910C-4116-FD4FE1802F9F}"/>
              </a:ext>
            </a:extLst>
          </p:cNvPr>
          <p:cNvSpPr/>
          <p:nvPr/>
        </p:nvSpPr>
        <p:spPr>
          <a:xfrm>
            <a:off x="3299645" y="2744126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C8323A-B883-790C-4931-61DCD3631231}"/>
              </a:ext>
            </a:extLst>
          </p:cNvPr>
          <p:cNvSpPr/>
          <p:nvPr/>
        </p:nvSpPr>
        <p:spPr>
          <a:xfrm>
            <a:off x="2985017" y="3943659"/>
            <a:ext cx="314628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8BA0A-A795-0191-9489-8FE315D90A03}"/>
              </a:ext>
            </a:extLst>
          </p:cNvPr>
          <p:cNvSpPr/>
          <p:nvPr/>
        </p:nvSpPr>
        <p:spPr>
          <a:xfrm>
            <a:off x="2994847" y="2488482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212452-A5A1-7767-1841-6D6BF2C8AFFE}"/>
              </a:ext>
            </a:extLst>
          </p:cNvPr>
          <p:cNvSpPr/>
          <p:nvPr/>
        </p:nvSpPr>
        <p:spPr>
          <a:xfrm>
            <a:off x="3289813" y="3943664"/>
            <a:ext cx="333374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5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C2-E97B-2964-AD1B-1D1DDE1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02 EDA 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당 평균 및 월별 평균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F72B5-F355-A6C1-3532-19FB7B4C9D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1C4D39F-3D66-4B74-8EFE-169C2D4CE6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E3F70E-2BBA-62E3-7C43-12A2546A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01072"/>
            <a:ext cx="8661661" cy="55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40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27144</TotalTime>
  <Words>989</Words>
  <Application>Microsoft Office PowerPoint</Application>
  <PresentationFormat>화면 슬라이드 쇼(4:3)</PresentationFormat>
  <Paragraphs>317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나눔스퀘어</vt:lpstr>
      <vt:lpstr>맑은 고딕</vt:lpstr>
      <vt:lpstr>Arial</vt:lpstr>
      <vt:lpstr>Cambria Math</vt:lpstr>
      <vt:lpstr>1_Office 테마</vt:lpstr>
      <vt:lpstr>PowerPoint 프레젠테이션</vt:lpstr>
      <vt:lpstr>CONTENTS</vt:lpstr>
      <vt:lpstr>PowerPoint 프레젠테이션</vt:lpstr>
      <vt:lpstr>01 서론</vt:lpstr>
      <vt:lpstr>01 서론</vt:lpstr>
      <vt:lpstr>01 서론 - 발전소와 기상관측소</vt:lpstr>
      <vt:lpstr>PowerPoint 프레젠테이션</vt:lpstr>
      <vt:lpstr>02 EDA - 변수간의 관계</vt:lpstr>
      <vt:lpstr>02 EDA - 시간 당 평균 및 월별 평균</vt:lpstr>
      <vt:lpstr>02 EDA - 시간 당 평균 및 월별 평균</vt:lpstr>
      <vt:lpstr>PowerPoint 프레젠테이션</vt:lpstr>
      <vt:lpstr>03 모델링</vt:lpstr>
      <vt:lpstr>03 모델링</vt:lpstr>
      <vt:lpstr>03 모델링</vt:lpstr>
      <vt:lpstr>03 모델링</vt:lpstr>
      <vt:lpstr>03 모델링</vt:lpstr>
      <vt:lpstr>PowerPoint 프레젠테이션</vt:lpstr>
      <vt:lpstr>04 결론 및 향후계획</vt:lpstr>
      <vt:lpstr>부록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형권</cp:lastModifiedBy>
  <cp:revision>430</cp:revision>
  <dcterms:created xsi:type="dcterms:W3CDTF">2019-09-09T00:57:58Z</dcterms:created>
  <dcterms:modified xsi:type="dcterms:W3CDTF">2022-11-25T11:20:34Z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D:\강의관련\빅데이터 분석\ch1_Doing MachineLearing_with_Orange.pptx</vt:lpwstr>
  </property>
</Properties>
</file>