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83" r:id="rId8"/>
    <p:sldId id="263" r:id="rId9"/>
    <p:sldId id="284" r:id="rId10"/>
    <p:sldId id="264" r:id="rId11"/>
    <p:sldId id="265" r:id="rId12"/>
    <p:sldId id="266" r:id="rId13"/>
    <p:sldId id="267" r:id="rId14"/>
    <p:sldId id="268" r:id="rId15"/>
    <p:sldId id="272" r:id="rId16"/>
    <p:sldId id="275" r:id="rId17"/>
    <p:sldId id="276"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ADC"/>
    <a:srgbClr val="F4B183"/>
    <a:srgbClr val="2B91D5"/>
    <a:srgbClr val="4472C4"/>
    <a:srgbClr val="37C9F1"/>
    <a:srgbClr val="3EDAD7"/>
    <a:srgbClr val="87E9E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60"/>
  </p:normalViewPr>
  <p:slideViewPr>
    <p:cSldViewPr snapToGrid="0">
      <p:cViewPr>
        <p:scale>
          <a:sx n="50" d="100"/>
          <a:sy n="50" d="100"/>
        </p:scale>
        <p:origin x="1805" y="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3134-00BF-4CCF-81B0-F28A127700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CD7DB7-80F9-CCD3-6296-2B3A59E56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8E585B-BB9D-F61F-7BD2-801ED6C3FCEE}"/>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5" name="Footer Placeholder 4">
            <a:extLst>
              <a:ext uri="{FF2B5EF4-FFF2-40B4-BE49-F238E27FC236}">
                <a16:creationId xmlns:a16="http://schemas.microsoft.com/office/drawing/2014/main" id="{F7EA3BAE-EE30-DC3D-C07A-227511FD0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9191E-B6CB-0D81-90B1-C3550E4BB0C8}"/>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172506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8306-8806-667F-5CFA-92A9A1A335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B9AAAF-DB60-F0DB-BB75-A51CFE71D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0E896-75EF-06F3-5E8B-BD8E5E90304F}"/>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5" name="Footer Placeholder 4">
            <a:extLst>
              <a:ext uri="{FF2B5EF4-FFF2-40B4-BE49-F238E27FC236}">
                <a16:creationId xmlns:a16="http://schemas.microsoft.com/office/drawing/2014/main" id="{D4DFB02A-62B0-4B8F-5AD1-4E7447433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E3814-FAA8-4ADE-AA9B-430E88526ED7}"/>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275610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6D244-84F2-F038-4D0D-542429D304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CB3968-28B4-8A08-A1FB-E4D25C954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7A8A8-47B7-17CE-38AC-FD64057A523A}"/>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5" name="Footer Placeholder 4">
            <a:extLst>
              <a:ext uri="{FF2B5EF4-FFF2-40B4-BE49-F238E27FC236}">
                <a16:creationId xmlns:a16="http://schemas.microsoft.com/office/drawing/2014/main" id="{9513BF1A-4E8B-3993-6EE7-AB3AC1C63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DD5A1-F683-1891-4976-158711872907}"/>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187176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D47D-62EA-A1E7-B1DB-820D8AF5E8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E8B88-8B26-E55F-1A21-AB6504C78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7FB14-CA5F-5185-9BA8-3076F9E7FB7F}"/>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5" name="Footer Placeholder 4">
            <a:extLst>
              <a:ext uri="{FF2B5EF4-FFF2-40B4-BE49-F238E27FC236}">
                <a16:creationId xmlns:a16="http://schemas.microsoft.com/office/drawing/2014/main" id="{2992E84D-A6A8-419E-4A7B-3E199AED8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00279-D7E8-E45E-9CE7-1B9F1BE2EF12}"/>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103651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0E07-A356-1DC9-5E43-71E1610FC9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014998-008A-3446-2DA8-C48B1A89B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039392-0C38-BA2C-B04C-6C17D118445D}"/>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5" name="Footer Placeholder 4">
            <a:extLst>
              <a:ext uri="{FF2B5EF4-FFF2-40B4-BE49-F238E27FC236}">
                <a16:creationId xmlns:a16="http://schemas.microsoft.com/office/drawing/2014/main" id="{D2570779-A9C4-44B5-5F88-3BDCFFDD9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AB74C-1C77-AE41-70AD-3501283E1D62}"/>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329640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AF13-F0FF-DFF1-1435-15EE3037A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4DB40-1603-599A-A885-4BC542FF77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057B1B-0A75-FD75-113C-BE748E37F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DD2D0E-DC29-583C-E1EB-202E04A4A987}"/>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6" name="Footer Placeholder 5">
            <a:extLst>
              <a:ext uri="{FF2B5EF4-FFF2-40B4-BE49-F238E27FC236}">
                <a16:creationId xmlns:a16="http://schemas.microsoft.com/office/drawing/2014/main" id="{778BE52E-2938-AC76-BD1E-81D014C94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7E86B-4DAB-C896-6CCB-783EB59F9181}"/>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278038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386B-47DB-CCE2-8579-959AD6A9BC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9D4EC5-BA0E-2A3A-2155-160DDA9D0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67EA0E-B086-D80C-218B-79A3C14B8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CDA36A-FE3E-EB66-32DE-FE1D4FE5E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2CE67B-2894-6E51-6236-454185286E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D6CFCC-1302-FA48-1340-8B0B3CBC38F1}"/>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8" name="Footer Placeholder 7">
            <a:extLst>
              <a:ext uri="{FF2B5EF4-FFF2-40B4-BE49-F238E27FC236}">
                <a16:creationId xmlns:a16="http://schemas.microsoft.com/office/drawing/2014/main" id="{68ACEBC4-6D81-A6E2-9BEE-3D170A3110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215EA0-2DE1-21B9-D041-F8E6FE448ED0}"/>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413882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99BC-6C8E-6AE1-6C1E-9724A39921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51A4F1-3B30-2006-CA10-B11240B3C84B}"/>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4" name="Footer Placeholder 3">
            <a:extLst>
              <a:ext uri="{FF2B5EF4-FFF2-40B4-BE49-F238E27FC236}">
                <a16:creationId xmlns:a16="http://schemas.microsoft.com/office/drawing/2014/main" id="{9B457212-7995-5DA0-4E2B-B564C8E068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C98E8-3FC3-C1BA-C998-E0531D14F2A8}"/>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341124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CF84A-ABAF-2229-7991-CA3BE6001F8E}"/>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3" name="Footer Placeholder 2">
            <a:extLst>
              <a:ext uri="{FF2B5EF4-FFF2-40B4-BE49-F238E27FC236}">
                <a16:creationId xmlns:a16="http://schemas.microsoft.com/office/drawing/2014/main" id="{58181B5D-2C71-5204-3CF7-AE72B9316E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3C8530-97E0-9C33-EBD7-95E31D3FD16A}"/>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104503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35E7-BDA0-9650-B7C3-BF5F420A5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A56D18-260F-CC3B-BBCF-932EDE56D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56296B-47D5-0D91-2DBF-C244EDB8A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5DADF-2B43-AB7B-8920-330034B1373F}"/>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6" name="Footer Placeholder 5">
            <a:extLst>
              <a:ext uri="{FF2B5EF4-FFF2-40B4-BE49-F238E27FC236}">
                <a16:creationId xmlns:a16="http://schemas.microsoft.com/office/drawing/2014/main" id="{5AC99AA0-1326-14EC-B79D-6E0DFEE3C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D075F-1F2D-BD7A-0EFB-A66293E0A761}"/>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309092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BF58-084B-6197-81FD-766E17374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814B-5CB3-037A-B1C9-8D4C2FD80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048D8C-BF89-DE24-945D-F022714C9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F43352-333F-EBBC-C06D-D857840824E2}"/>
              </a:ext>
            </a:extLst>
          </p:cNvPr>
          <p:cNvSpPr>
            <a:spLocks noGrp="1"/>
          </p:cNvSpPr>
          <p:nvPr>
            <p:ph type="dt" sz="half" idx="10"/>
          </p:nvPr>
        </p:nvSpPr>
        <p:spPr/>
        <p:txBody>
          <a:bodyPr/>
          <a:lstStyle/>
          <a:p>
            <a:fld id="{24B0F0CD-9724-4406-ACA8-FEB6E2E1E585}" type="datetimeFigureOut">
              <a:rPr lang="en-US" smtClean="0"/>
              <a:t>6/6/2022</a:t>
            </a:fld>
            <a:endParaRPr lang="en-US"/>
          </a:p>
        </p:txBody>
      </p:sp>
      <p:sp>
        <p:nvSpPr>
          <p:cNvPr id="6" name="Footer Placeholder 5">
            <a:extLst>
              <a:ext uri="{FF2B5EF4-FFF2-40B4-BE49-F238E27FC236}">
                <a16:creationId xmlns:a16="http://schemas.microsoft.com/office/drawing/2014/main" id="{BBFB3977-1106-5458-7A13-9A7D5216C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6757C2-4E90-9DED-7A51-B0060493D66A}"/>
              </a:ext>
            </a:extLst>
          </p:cNvPr>
          <p:cNvSpPr>
            <a:spLocks noGrp="1"/>
          </p:cNvSpPr>
          <p:nvPr>
            <p:ph type="sldNum" sz="quarter" idx="12"/>
          </p:nvPr>
        </p:nvSpPr>
        <p:spPr/>
        <p:txBody>
          <a:bodyPr/>
          <a:lstStyle/>
          <a:p>
            <a:fld id="{E50E8223-8D11-44CF-8D60-E696E06AC3A9}" type="slidenum">
              <a:rPr lang="en-US" smtClean="0"/>
              <a:t>‹#›</a:t>
            </a:fld>
            <a:endParaRPr lang="en-US"/>
          </a:p>
        </p:txBody>
      </p:sp>
    </p:spTree>
    <p:extLst>
      <p:ext uri="{BB962C8B-B14F-4D97-AF65-F5344CB8AC3E}">
        <p14:creationId xmlns:p14="http://schemas.microsoft.com/office/powerpoint/2010/main" val="86568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D5F38-F266-D902-9EBA-22088F97B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7F15BD-CAFF-F935-0F1E-9374464FA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039D5-D80A-E708-7560-20771FE8D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0F0CD-9724-4406-ACA8-FEB6E2E1E585}" type="datetimeFigureOut">
              <a:rPr lang="en-US" smtClean="0"/>
              <a:t>6/6/2022</a:t>
            </a:fld>
            <a:endParaRPr lang="en-US"/>
          </a:p>
        </p:txBody>
      </p:sp>
      <p:sp>
        <p:nvSpPr>
          <p:cNvPr id="5" name="Footer Placeholder 4">
            <a:extLst>
              <a:ext uri="{FF2B5EF4-FFF2-40B4-BE49-F238E27FC236}">
                <a16:creationId xmlns:a16="http://schemas.microsoft.com/office/drawing/2014/main" id="{15F04DCE-4C9C-35EC-A413-E7DD890B8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DBC381-2EB1-A4BA-3F41-CCF68505E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E8223-8D11-44CF-8D60-E696E06AC3A9}" type="slidenum">
              <a:rPr lang="en-US" smtClean="0"/>
              <a:t>‹#›</a:t>
            </a:fld>
            <a:endParaRPr lang="en-US"/>
          </a:p>
        </p:txBody>
      </p:sp>
    </p:spTree>
    <p:extLst>
      <p:ext uri="{BB962C8B-B14F-4D97-AF65-F5344CB8AC3E}">
        <p14:creationId xmlns:p14="http://schemas.microsoft.com/office/powerpoint/2010/main" val="3113779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jfi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5844E4-380D-CF70-386C-C18B413660A5}"/>
              </a:ext>
            </a:extLst>
          </p:cNvPr>
          <p:cNvSpPr txBox="1"/>
          <p:nvPr/>
        </p:nvSpPr>
        <p:spPr>
          <a:xfrm>
            <a:off x="1524000" y="199033"/>
            <a:ext cx="9144000" cy="1323439"/>
          </a:xfrm>
          <a:prstGeom prst="rect">
            <a:avLst/>
          </a:prstGeom>
          <a:noFill/>
        </p:spPr>
        <p:txBody>
          <a:bodyPr wrap="square">
            <a:spAutoFit/>
          </a:bodyPr>
          <a:lstStyle/>
          <a:p>
            <a:pPr algn="ctr"/>
            <a:r>
              <a:rPr lang="en-US" sz="2400" err="1">
                <a:latin typeface="Times New Roman" panose="02020603050405020304" pitchFamily="18" charset="0"/>
                <a:cs typeface="Times New Roman" panose="02020603050405020304" pitchFamily="18" charset="0"/>
              </a:rPr>
              <a:t>Trường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Đại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học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Bách</a:t>
            </a:r>
            <a:r>
              <a:rPr lang="en-US" sz="2400">
                <a:latin typeface="Times New Roman" panose="02020603050405020304" pitchFamily="18" charset="0"/>
                <a:cs typeface="Times New Roman" panose="02020603050405020304" pitchFamily="18" charset="0"/>
              </a:rPr>
              <a:t> Khoa </a:t>
            </a:r>
            <a:r>
              <a:rPr lang="en-US" sz="2400" err="1">
                <a:latin typeface="Times New Roman" panose="02020603050405020304" pitchFamily="18" charset="0"/>
                <a:cs typeface="Times New Roman" panose="02020603050405020304" pitchFamily="18" charset="0"/>
              </a:rPr>
              <a:t>Hồ</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Chí</a:t>
            </a:r>
            <a:r>
              <a:rPr lang="en-US" sz="2400">
                <a:latin typeface="Times New Roman" panose="02020603050405020304" pitchFamily="18" charset="0"/>
                <a:cs typeface="Times New Roman" panose="02020603050405020304" pitchFamily="18" charset="0"/>
              </a:rPr>
              <a:t> Minh</a:t>
            </a:r>
          </a:p>
          <a:p>
            <a:pPr algn="ctr"/>
            <a:r>
              <a:rPr lang="en-US" sz="2600" b="1">
                <a:latin typeface="Times New Roman" panose="02020603050405020304" pitchFamily="18" charset="0"/>
                <a:cs typeface="Times New Roman" panose="02020603050405020304" pitchFamily="18" charset="0"/>
              </a:rPr>
              <a:t>Khoa </a:t>
            </a:r>
            <a:r>
              <a:rPr lang="en-US" sz="2600" b="1" err="1">
                <a:latin typeface="Times New Roman" panose="02020603050405020304" pitchFamily="18" charset="0"/>
                <a:cs typeface="Times New Roman" panose="02020603050405020304" pitchFamily="18" charset="0"/>
              </a:rPr>
              <a:t>Điện</a:t>
            </a:r>
            <a:r>
              <a:rPr lang="en-US" sz="2600" b="1">
                <a:latin typeface="Times New Roman" panose="02020603050405020304" pitchFamily="18" charset="0"/>
                <a:cs typeface="Times New Roman" panose="02020603050405020304" pitchFamily="18" charset="0"/>
              </a:rPr>
              <a:t> – </a:t>
            </a:r>
            <a:r>
              <a:rPr lang="en-US" sz="2600" b="1" err="1">
                <a:latin typeface="Times New Roman" panose="02020603050405020304" pitchFamily="18" charset="0"/>
                <a:cs typeface="Times New Roman" panose="02020603050405020304" pitchFamily="18" charset="0"/>
              </a:rPr>
              <a:t>Điện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tử</a:t>
            </a:r>
            <a:endParaRPr lang="en-US" sz="2600" b="1">
              <a:latin typeface="Times New Roman" panose="02020603050405020304" pitchFamily="18" charset="0"/>
              <a:cs typeface="Times New Roman" panose="02020603050405020304" pitchFamily="18" charset="0"/>
            </a:endParaRPr>
          </a:p>
          <a:p>
            <a:pPr algn="ctr"/>
            <a:r>
              <a:rPr lang="en-US" sz="2800" b="1" err="1">
                <a:latin typeface="Times New Roman" panose="02020603050405020304" pitchFamily="18" charset="0"/>
                <a:cs typeface="Times New Roman" panose="02020603050405020304" pitchFamily="18" charset="0"/>
              </a:rPr>
              <a:t>Bộ</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môn</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Viễn</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thông</a:t>
            </a:r>
            <a:endParaRPr lang="vi-VN" sz="2800" b="1">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00BC9E0-51C8-0AED-BB0C-51A1587586CD}"/>
              </a:ext>
            </a:extLst>
          </p:cNvPr>
          <p:cNvSpPr txBox="1"/>
          <p:nvPr/>
        </p:nvSpPr>
        <p:spPr>
          <a:xfrm>
            <a:off x="818349" y="3513994"/>
            <a:ext cx="10555291" cy="1138773"/>
          </a:xfrm>
          <a:prstGeom prst="rect">
            <a:avLst/>
          </a:prstGeom>
          <a:noFill/>
        </p:spPr>
        <p:txBody>
          <a:bodyPr wrap="square">
            <a:spAutoFit/>
          </a:bodyPr>
          <a:lstStyle/>
          <a:p>
            <a:pPr algn="ctr"/>
            <a:r>
              <a:rPr lang="en-US" sz="3200" b="1" err="1">
                <a:latin typeface="Times New Roman" panose="02020603050405020304" pitchFamily="18" charset="0"/>
                <a:cs typeface="Times New Roman" panose="02020603050405020304" pitchFamily="18" charset="0"/>
              </a:rPr>
              <a:t>Báo</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cáo</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đồ</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án</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môn</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học</a:t>
            </a:r>
            <a:br>
              <a:rPr lang="en-US" sz="3200" b="1">
                <a:latin typeface="Times New Roman" panose="02020603050405020304" pitchFamily="18" charset="0"/>
                <a:cs typeface="Times New Roman" panose="02020603050405020304" pitchFamily="18" charset="0"/>
              </a:rPr>
            </a:br>
            <a:r>
              <a:rPr lang="en-US" sz="3600" b="1" err="1">
                <a:latin typeface="Times New Roman" panose="02020603050405020304" pitchFamily="18" charset="0"/>
                <a:cs typeface="Times New Roman" panose="02020603050405020304" pitchFamily="18" charset="0"/>
              </a:rPr>
              <a:t>Hệ</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thống</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giữ</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xe</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tự</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động</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sử</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dụng</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thẻ</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từ</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và</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xử</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lý</a:t>
            </a:r>
            <a:r>
              <a:rPr lang="en-US" sz="3600" b="1">
                <a:latin typeface="Times New Roman" panose="02020603050405020304" pitchFamily="18" charset="0"/>
                <a:cs typeface="Times New Roman" panose="02020603050405020304" pitchFamily="18" charset="0"/>
              </a:rPr>
              <a:t> </a:t>
            </a:r>
            <a:r>
              <a:rPr lang="en-US" sz="3600" b="1" err="1">
                <a:latin typeface="Times New Roman" panose="02020603050405020304" pitchFamily="18" charset="0"/>
                <a:cs typeface="Times New Roman" panose="02020603050405020304" pitchFamily="18" charset="0"/>
              </a:rPr>
              <a:t>ảnh</a:t>
            </a:r>
            <a:endParaRPr lang="en-US" sz="3200" b="1"/>
          </a:p>
        </p:txBody>
      </p:sp>
      <p:sp>
        <p:nvSpPr>
          <p:cNvPr id="15" name="TextBox 14">
            <a:extLst>
              <a:ext uri="{FF2B5EF4-FFF2-40B4-BE49-F238E27FC236}">
                <a16:creationId xmlns:a16="http://schemas.microsoft.com/office/drawing/2014/main" id="{A6DE3974-81F1-72C1-2018-C1754D3EA849}"/>
              </a:ext>
            </a:extLst>
          </p:cNvPr>
          <p:cNvSpPr txBox="1"/>
          <p:nvPr/>
        </p:nvSpPr>
        <p:spPr>
          <a:xfrm>
            <a:off x="4194175" y="5335528"/>
            <a:ext cx="6096000" cy="1015663"/>
          </a:xfrm>
          <a:prstGeom prst="rect">
            <a:avLst/>
          </a:prstGeom>
          <a:noFill/>
        </p:spPr>
        <p:txBody>
          <a:bodyPr wrap="square">
            <a:spAutoFit/>
          </a:bodyPr>
          <a:lstStyle/>
          <a:p>
            <a:r>
              <a:rPr lang="en-US" sz="2000" b="1">
                <a:latin typeface="Times New Roman" panose="02020603050405020304" pitchFamily="18" charset="0"/>
                <a:cs typeface="Times New Roman" panose="02020603050405020304" pitchFamily="18" charset="0"/>
              </a:rPr>
              <a:t>GVHD: </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Trọng</a:t>
            </a:r>
            <a:r>
              <a:rPr lang="en-US" sz="2000">
                <a:latin typeface="Times New Roman" panose="02020603050405020304" pitchFamily="18" charset="0"/>
                <a:cs typeface="Times New Roman" panose="02020603050405020304" pitchFamily="18" charset="0"/>
              </a:rPr>
              <a:t> Lê </a:t>
            </a:r>
            <a:r>
              <a:rPr lang="en-US" sz="2000" err="1">
                <a:latin typeface="Times New Roman" panose="02020603050405020304" pitchFamily="18" charset="0"/>
                <a:cs typeface="Times New Roman" panose="02020603050405020304" pitchFamily="18" charset="0"/>
              </a:rPr>
              <a:t>Hoàng</a:t>
            </a:r>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SVTH:  </a:t>
            </a:r>
            <a:r>
              <a:rPr lang="en-US" sz="2000">
                <a:latin typeface="Times New Roman" panose="02020603050405020304" pitchFamily="18" charset="0"/>
                <a:cs typeface="Times New Roman" panose="02020603050405020304" pitchFamily="18" charset="0"/>
              </a:rPr>
              <a:t>		Lê Hữu Khánh   1812590</a:t>
            </a:r>
          </a:p>
          <a:p>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Bùi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Trung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Kiên</a:t>
            </a:r>
            <a:r>
              <a:rPr lang="en-US" sz="2000">
                <a:latin typeface="Times New Roman" panose="02020603050405020304" pitchFamily="18" charset="0"/>
                <a:cs typeface="Times New Roman" panose="02020603050405020304" pitchFamily="18" charset="0"/>
              </a:rPr>
              <a:t>  1812696</a:t>
            </a:r>
            <a:endParaRPr lang="en-US" sz="2000"/>
          </a:p>
        </p:txBody>
      </p:sp>
      <p:pic>
        <p:nvPicPr>
          <p:cNvPr id="17" name="Picture 2" descr="Tập tin:Logo-hcmut.svg – Wikipedia tiếng Việt">
            <a:extLst>
              <a:ext uri="{FF2B5EF4-FFF2-40B4-BE49-F238E27FC236}">
                <a16:creationId xmlns:a16="http://schemas.microsoft.com/office/drawing/2014/main" id="{E84AD982-AB8D-EC17-672D-3A5A49AD16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5165" y="1763434"/>
            <a:ext cx="1381657" cy="140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50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2. Thông số kĩ thuật</a:t>
            </a:r>
            <a:endParaRPr lang="vi-VN" sz="2400">
              <a:solidFill>
                <a:schemeClr val="accent1"/>
              </a:solidFill>
              <a:latin typeface="Times New Roman" panose="02020603050405020304" pitchFamily="18" charset="0"/>
              <a:cs typeface="Times New Roman" panose="02020603050405020304" pitchFamily="18" charset="0"/>
            </a:endParaRPr>
          </a:p>
        </p:txBody>
      </p:sp>
      <p:pic>
        <p:nvPicPr>
          <p:cNvPr id="8" name="Content Placeholder 5">
            <a:extLst>
              <a:ext uri="{FF2B5EF4-FFF2-40B4-BE49-F238E27FC236}">
                <a16:creationId xmlns:a16="http://schemas.microsoft.com/office/drawing/2014/main" id="{63069C7B-EFC7-7225-E0AA-7044CBCDA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98" y="1428749"/>
            <a:ext cx="4356201" cy="4694000"/>
          </a:xfrm>
          <a:prstGeom prst="rect">
            <a:avLst/>
          </a:prstGeom>
        </p:spPr>
      </p:pic>
      <p:sp>
        <p:nvSpPr>
          <p:cNvPr id="9" name="Content Placeholder 3">
            <a:extLst>
              <a:ext uri="{FF2B5EF4-FFF2-40B4-BE49-F238E27FC236}">
                <a16:creationId xmlns:a16="http://schemas.microsoft.com/office/drawing/2014/main" id="{C19C45C5-2CFF-4DFC-65DC-8BB35F50B1A5}"/>
              </a:ext>
            </a:extLst>
          </p:cNvPr>
          <p:cNvSpPr txBox="1">
            <a:spLocks/>
          </p:cNvSpPr>
          <p:nvPr/>
        </p:nvSpPr>
        <p:spPr>
          <a:xfrm>
            <a:off x="5338860" y="2355705"/>
            <a:ext cx="6514474" cy="2840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vi-VN" sz="2000">
                <a:latin typeface="+mj-lt"/>
              </a:rPr>
            </a:br>
            <a:r>
              <a:rPr lang="vi-VN" sz="2000">
                <a:latin typeface="+mj-lt"/>
              </a:rPr>
              <a:t>• Điện áp hoạt động: 2.5-6V DC.</a:t>
            </a:r>
            <a:br>
              <a:rPr lang="vi-VN" sz="2000">
                <a:latin typeface="+mj-lt"/>
              </a:rPr>
            </a:br>
            <a:r>
              <a:rPr lang="vi-VN" sz="2000">
                <a:latin typeface="+mj-lt"/>
              </a:rPr>
              <a:t>• Hỗ trợ màn hình: LCD1602,1604,2004 (driver HD44780).</a:t>
            </a:r>
            <a:br>
              <a:rPr lang="vi-VN" sz="2000">
                <a:latin typeface="+mj-lt"/>
              </a:rPr>
            </a:br>
            <a:r>
              <a:rPr lang="vi-VN" sz="2000">
                <a:latin typeface="+mj-lt"/>
              </a:rPr>
              <a:t>• Giao tiếp: I2C.</a:t>
            </a:r>
            <a:br>
              <a:rPr lang="vi-VN" sz="2000">
                <a:latin typeface="+mj-lt"/>
              </a:rPr>
            </a:br>
            <a:r>
              <a:rPr lang="vi-VN" sz="2000">
                <a:latin typeface="+mj-lt"/>
              </a:rPr>
              <a:t>• Địa chỉ mặc định: 0X27 (có thể điều chỉnh bằng ngắn mạch chân A0/A1/A2).</a:t>
            </a:r>
            <a:br>
              <a:rPr lang="vi-VN" sz="2000">
                <a:latin typeface="+mj-lt"/>
              </a:rPr>
            </a:br>
            <a:r>
              <a:rPr lang="vi-VN" sz="2000">
                <a:latin typeface="+mj-lt"/>
              </a:rPr>
              <a:t>• Tích hợp Jump chốt để cung cấp đèn cho LCD hoặc ngắt.</a:t>
            </a:r>
            <a:br>
              <a:rPr lang="vi-VN" sz="2000">
                <a:latin typeface="+mj-lt"/>
              </a:rPr>
            </a:br>
            <a:r>
              <a:rPr lang="vi-VN" sz="2000">
                <a:latin typeface="+mj-lt"/>
              </a:rPr>
              <a:t>• Tích hợp biến trở xoay điều chỉnh độ tương phản cho LCD. </a:t>
            </a:r>
            <a:br>
              <a:rPr lang="vi-VN" sz="3200"/>
            </a:br>
            <a:endParaRPr lang="en-US" sz="3200" dirty="0"/>
          </a:p>
        </p:txBody>
      </p:sp>
      <p:sp>
        <p:nvSpPr>
          <p:cNvPr id="3" name="Content Placeholder 3">
            <a:extLst>
              <a:ext uri="{FF2B5EF4-FFF2-40B4-BE49-F238E27FC236}">
                <a16:creationId xmlns:a16="http://schemas.microsoft.com/office/drawing/2014/main" id="{9169C8D3-E284-06D7-D3A7-61497E413FC9}"/>
              </a:ext>
            </a:extLst>
          </p:cNvPr>
          <p:cNvSpPr txBox="1">
            <a:spLocks/>
          </p:cNvSpPr>
          <p:nvPr/>
        </p:nvSpPr>
        <p:spPr>
          <a:xfrm>
            <a:off x="4348260" y="-1643172"/>
            <a:ext cx="6514474" cy="2840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latin typeface="Times New Roman" panose="02020603050405020304" pitchFamily="18" charset="0"/>
                <a:cs typeface="Times New Roman" panose="02020603050405020304" pitchFamily="18" charset="0"/>
              </a:rPr>
              <a:t>I2C là chuẩn giao tiếp nối tiếp đồng bộ khác với UART vì UART phải cài đặt tốc độ baund còn i2c thfi k </a:t>
            </a:r>
          </a:p>
        </p:txBody>
      </p:sp>
    </p:spTree>
    <p:extLst>
      <p:ext uri="{BB962C8B-B14F-4D97-AF65-F5344CB8AC3E}">
        <p14:creationId xmlns:p14="http://schemas.microsoft.com/office/powerpoint/2010/main" val="79442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2. Thông số kĩ thuật</a:t>
            </a:r>
            <a:endParaRPr lang="vi-VN" sz="2400">
              <a:solidFill>
                <a:schemeClr val="accent1"/>
              </a:solidFill>
              <a:latin typeface="Times New Roman" panose="02020603050405020304" pitchFamily="18" charset="0"/>
              <a:cs typeface="Times New Roman" panose="02020603050405020304" pitchFamily="18" charset="0"/>
            </a:endParaRPr>
          </a:p>
        </p:txBody>
      </p:sp>
      <p:pic>
        <p:nvPicPr>
          <p:cNvPr id="8" name="Content Placeholder 5">
            <a:extLst>
              <a:ext uri="{FF2B5EF4-FFF2-40B4-BE49-F238E27FC236}">
                <a16:creationId xmlns:a16="http://schemas.microsoft.com/office/drawing/2014/main" id="{89878073-24A6-CB81-0B32-50C916732CC0}"/>
              </a:ext>
            </a:extLst>
          </p:cNvPr>
          <p:cNvPicPr>
            <a:picLocks noChangeAspect="1"/>
          </p:cNvPicPr>
          <p:nvPr/>
        </p:nvPicPr>
        <p:blipFill rotWithShape="1">
          <a:blip r:embed="rId3">
            <a:extLst>
              <a:ext uri="{28A0092B-C50C-407E-A947-70E740481C1C}">
                <a14:useLocalDpi xmlns:a14="http://schemas.microsoft.com/office/drawing/2010/main" val="0"/>
              </a:ext>
            </a:extLst>
          </a:blip>
          <a:srcRect b="24404"/>
          <a:stretch/>
        </p:blipFill>
        <p:spPr>
          <a:xfrm>
            <a:off x="531402" y="2349210"/>
            <a:ext cx="5073532" cy="2159580"/>
          </a:xfrm>
          <a:prstGeom prst="rect">
            <a:avLst/>
          </a:prstGeom>
        </p:spPr>
      </p:pic>
      <p:sp>
        <p:nvSpPr>
          <p:cNvPr id="9" name="TextBox 8">
            <a:extLst>
              <a:ext uri="{FF2B5EF4-FFF2-40B4-BE49-F238E27FC236}">
                <a16:creationId xmlns:a16="http://schemas.microsoft.com/office/drawing/2014/main" id="{9B6A603D-8641-718C-2AE8-B5C890CA007F}"/>
              </a:ext>
            </a:extLst>
          </p:cNvPr>
          <p:cNvSpPr txBox="1"/>
          <p:nvPr/>
        </p:nvSpPr>
        <p:spPr>
          <a:xfrm>
            <a:off x="5867400" y="2262021"/>
            <a:ext cx="5969000" cy="2862322"/>
          </a:xfrm>
          <a:prstGeom prst="rect">
            <a:avLst/>
          </a:prstGeom>
          <a:noFill/>
        </p:spPr>
        <p:txBody>
          <a:bodyPr wrap="square">
            <a:spAutoFit/>
          </a:bodyPr>
          <a:lstStyle/>
          <a:p>
            <a:r>
              <a:rPr lang="vi-VN" sz="2000" b="0" i="0">
                <a:solidFill>
                  <a:srgbClr val="000000"/>
                </a:solidFill>
                <a:effectLst/>
                <a:latin typeface="Times New Roman" panose="02020603050405020304" pitchFamily="18" charset="0"/>
                <a:cs typeface="Times New Roman" panose="02020603050405020304" pitchFamily="18" charset="0"/>
              </a:rPr>
              <a:t>• Bộ so sánh sử dụng LM393, làm việc ổn định</a:t>
            </a:r>
            <a:r>
              <a:rPr lang="en-US" sz="2000" b="0" i="0">
                <a:solidFill>
                  <a:srgbClr val="000000"/>
                </a:solidFill>
                <a:effectLst/>
                <a:latin typeface="Times New Roman" panose="02020603050405020304" pitchFamily="18" charset="0"/>
                <a:cs typeface="Times New Roman" panose="02020603050405020304" pitchFamily="18" charset="0"/>
              </a:rPr>
              <a:t>.</a:t>
            </a:r>
            <a:br>
              <a:rPr lang="vi-VN" sz="2000" b="0" i="0">
                <a:solidFill>
                  <a:srgbClr val="000000"/>
                </a:solidFill>
                <a:effectLst/>
                <a:latin typeface="Times New Roman" panose="02020603050405020304" pitchFamily="18" charset="0"/>
                <a:cs typeface="Times New Roman" panose="02020603050405020304" pitchFamily="18" charset="0"/>
              </a:rPr>
            </a:br>
            <a:r>
              <a:rPr lang="vi-VN" sz="2000" b="0" i="0">
                <a:solidFill>
                  <a:srgbClr val="000000"/>
                </a:solidFill>
                <a:effectLst/>
                <a:latin typeface="Times New Roman" panose="02020603050405020304" pitchFamily="18" charset="0"/>
                <a:cs typeface="Times New Roman" panose="02020603050405020304" pitchFamily="18" charset="0"/>
              </a:rPr>
              <a:t>• Điện áp làm việc: 3.3V – 5V DC.</a:t>
            </a:r>
            <a:br>
              <a:rPr lang="vi-VN" sz="2000" b="0" i="0">
                <a:solidFill>
                  <a:srgbClr val="000000"/>
                </a:solidFill>
                <a:effectLst/>
                <a:latin typeface="Times New Roman" panose="02020603050405020304" pitchFamily="18" charset="0"/>
                <a:cs typeface="Times New Roman" panose="02020603050405020304" pitchFamily="18" charset="0"/>
              </a:rPr>
            </a:br>
            <a:r>
              <a:rPr lang="vi-VN" sz="2000" b="0" i="0">
                <a:solidFill>
                  <a:srgbClr val="000000"/>
                </a:solidFill>
                <a:effectLst/>
                <a:latin typeface="Times New Roman" panose="02020603050405020304" pitchFamily="18" charset="0"/>
                <a:cs typeface="Times New Roman" panose="02020603050405020304" pitchFamily="18" charset="0"/>
              </a:rPr>
              <a:t>• Khi bật nguồn, đèn báo nguồn màu đỏ sáng.</a:t>
            </a:r>
            <a:br>
              <a:rPr lang="vi-VN" sz="2000" b="0" i="0">
                <a:solidFill>
                  <a:srgbClr val="000000"/>
                </a:solidFill>
                <a:effectLst/>
                <a:latin typeface="Times New Roman" panose="02020603050405020304" pitchFamily="18" charset="0"/>
                <a:cs typeface="Times New Roman" panose="02020603050405020304" pitchFamily="18" charset="0"/>
              </a:rPr>
            </a:br>
            <a:r>
              <a:rPr lang="vi-VN" sz="2000" b="0" i="0">
                <a:solidFill>
                  <a:srgbClr val="000000"/>
                </a:solidFill>
                <a:effectLst/>
                <a:latin typeface="Times New Roman" panose="02020603050405020304" pitchFamily="18" charset="0"/>
                <a:cs typeface="Times New Roman" panose="02020603050405020304" pitchFamily="18" charset="0"/>
              </a:rPr>
              <a:t>• Lỗ vít 3 mm, dễ dàng cố định, lắp đặt.</a:t>
            </a:r>
            <a:br>
              <a:rPr lang="vi-VN" sz="2000" b="0" i="0">
                <a:solidFill>
                  <a:srgbClr val="000000"/>
                </a:solidFill>
                <a:effectLst/>
                <a:latin typeface="Times New Roman" panose="02020603050405020304" pitchFamily="18" charset="0"/>
                <a:cs typeface="Times New Roman" panose="02020603050405020304" pitchFamily="18" charset="0"/>
              </a:rPr>
            </a:br>
            <a:r>
              <a:rPr lang="vi-VN" sz="2000" b="0" i="0">
                <a:solidFill>
                  <a:srgbClr val="000000"/>
                </a:solidFill>
                <a:effectLst/>
                <a:latin typeface="Times New Roman" panose="02020603050405020304" pitchFamily="18" charset="0"/>
                <a:cs typeface="Times New Roman" panose="02020603050405020304" pitchFamily="18" charset="0"/>
              </a:rPr>
              <a:t>• Kích thước: 3.2cm * 1.4cm</a:t>
            </a:r>
            <a:br>
              <a:rPr lang="vi-VN" sz="2000" b="0" i="0">
                <a:solidFill>
                  <a:srgbClr val="000000"/>
                </a:solidFill>
                <a:effectLst/>
                <a:latin typeface="Times New Roman" panose="02020603050405020304" pitchFamily="18" charset="0"/>
                <a:cs typeface="Times New Roman" panose="02020603050405020304" pitchFamily="18" charset="0"/>
              </a:rPr>
            </a:br>
            <a:r>
              <a:rPr lang="vi-VN" sz="2000" b="0" i="0">
                <a:solidFill>
                  <a:srgbClr val="000000"/>
                </a:solidFill>
                <a:effectLst/>
                <a:latin typeface="Times New Roman" panose="02020603050405020304" pitchFamily="18" charset="0"/>
                <a:cs typeface="Times New Roman" panose="02020603050405020304" pitchFamily="18" charset="0"/>
              </a:rPr>
              <a:t>• Các mô-đun đã được so sánh điện áp ngưỡng thông qua chiết áp</a:t>
            </a:r>
            <a:r>
              <a:rPr lang="en-US" sz="2000" b="0" i="0">
                <a:solidFill>
                  <a:srgbClr val="000000"/>
                </a:solidFill>
                <a:effectLst/>
                <a:latin typeface="Times New Roman" panose="02020603050405020304" pitchFamily="18" charset="0"/>
                <a:cs typeface="Times New Roman" panose="02020603050405020304" pitchFamily="18" charset="0"/>
              </a:rPr>
              <a:t>.</a:t>
            </a:r>
          </a:p>
          <a:p>
            <a:r>
              <a:rPr lang="vi-VN" sz="2000" b="0" i="0">
                <a:solidFill>
                  <a:srgbClr val="000000"/>
                </a:solidFill>
                <a:effectLst/>
                <a:latin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cs typeface="Times New Roman" panose="02020603050405020304" pitchFamily="18" charset="0"/>
              </a:rPr>
              <a:t>Đầu ra OUT xuất mức 1 nếu ko có vật cản và xuất ra mức 0 nếu có vật cản</a:t>
            </a:r>
            <a:endParaRPr lang="en-US" sz="20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1DF8FF0-0946-2D7C-A1CD-D67740B010A1}"/>
              </a:ext>
            </a:extLst>
          </p:cNvPr>
          <p:cNvSpPr txBox="1"/>
          <p:nvPr/>
        </p:nvSpPr>
        <p:spPr>
          <a:xfrm>
            <a:off x="1388533" y="4508790"/>
            <a:ext cx="6299200"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Cảm biến vật cản hồng ngoại FM52</a:t>
            </a:r>
          </a:p>
        </p:txBody>
      </p:sp>
    </p:spTree>
    <p:extLst>
      <p:ext uri="{BB962C8B-B14F-4D97-AF65-F5344CB8AC3E}">
        <p14:creationId xmlns:p14="http://schemas.microsoft.com/office/powerpoint/2010/main" val="19818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2. Thông số kĩ thuật</a:t>
            </a:r>
            <a:endParaRPr lang="vi-VN" sz="2400">
              <a:solidFill>
                <a:schemeClr val="accent1"/>
              </a:solidFill>
              <a:latin typeface="Times New Roman" panose="02020603050405020304" pitchFamily="18" charset="0"/>
              <a:cs typeface="Times New Roman" panose="02020603050405020304" pitchFamily="18" charset="0"/>
            </a:endParaRPr>
          </a:p>
        </p:txBody>
      </p:sp>
      <p:pic>
        <p:nvPicPr>
          <p:cNvPr id="8" name="Content Placeholder 5">
            <a:extLst>
              <a:ext uri="{FF2B5EF4-FFF2-40B4-BE49-F238E27FC236}">
                <a16:creationId xmlns:a16="http://schemas.microsoft.com/office/drawing/2014/main" id="{849FFAF2-2AD9-BF56-A403-4976129F1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90" y="2289626"/>
            <a:ext cx="4662069" cy="2278748"/>
          </a:xfrm>
          <a:prstGeom prst="rect">
            <a:avLst/>
          </a:prstGeom>
        </p:spPr>
      </p:pic>
      <p:sp>
        <p:nvSpPr>
          <p:cNvPr id="9" name="TextBox 8">
            <a:extLst>
              <a:ext uri="{FF2B5EF4-FFF2-40B4-BE49-F238E27FC236}">
                <a16:creationId xmlns:a16="http://schemas.microsoft.com/office/drawing/2014/main" id="{B1D2B8BA-32B6-F0AB-0C37-283E0D56CDFD}"/>
              </a:ext>
            </a:extLst>
          </p:cNvPr>
          <p:cNvSpPr txBox="1"/>
          <p:nvPr/>
        </p:nvSpPr>
        <p:spPr>
          <a:xfrm>
            <a:off x="5217729" y="1997839"/>
            <a:ext cx="6299200" cy="2862322"/>
          </a:xfrm>
          <a:prstGeom prst="rect">
            <a:avLst/>
          </a:prstGeom>
          <a:noFill/>
        </p:spPr>
        <p:txBody>
          <a:bodyPr wrap="square">
            <a:spAutoFit/>
          </a:bodyPr>
          <a:lstStyle/>
          <a:p>
            <a:pPr marL="0" indent="0">
              <a:buNone/>
            </a:pPr>
            <a:br>
              <a:rPr lang="vi-VN" sz="1800" b="0" i="0">
                <a:solidFill>
                  <a:srgbClr val="000000"/>
                </a:solidFill>
                <a:effectLst/>
                <a:latin typeface="TimesNewRomanPSMT"/>
              </a:rPr>
            </a:br>
            <a:r>
              <a:rPr lang="vi-VN" sz="1800" b="0" i="0">
                <a:solidFill>
                  <a:srgbClr val="000000"/>
                </a:solidFill>
                <a:effectLst/>
                <a:latin typeface="SymbolMT"/>
              </a:rPr>
              <a:t>• </a:t>
            </a:r>
            <a:r>
              <a:rPr lang="vi-VN" sz="1800" b="0" i="0">
                <a:solidFill>
                  <a:srgbClr val="000000"/>
                </a:solidFill>
                <a:effectLst/>
                <a:latin typeface="TimesNewRomanPSMT"/>
              </a:rPr>
              <a:t>TXD: chân truyền dữ liệu UART TTL (3.3VDC), dùng kết nối đến chân nhận</a:t>
            </a:r>
            <a:r>
              <a:rPr lang="en-US" sz="1800" b="0" i="0">
                <a:solidFill>
                  <a:srgbClr val="000000"/>
                </a:solidFill>
                <a:effectLst/>
                <a:latin typeface="TimesNewRomanPSMT"/>
              </a:rPr>
              <a:t> </a:t>
            </a:r>
            <a:r>
              <a:rPr lang="vi-VN" sz="1800" b="0" i="0">
                <a:solidFill>
                  <a:srgbClr val="000000"/>
                </a:solidFill>
                <a:effectLst/>
                <a:latin typeface="TimesNewRomanPSMT"/>
              </a:rPr>
              <a:t>RX của các module sử dụng mức tín hiệu TTL 3.3~5VDC.</a:t>
            </a:r>
            <a:br>
              <a:rPr lang="vi-VN" sz="1800" b="0" i="0">
                <a:solidFill>
                  <a:srgbClr val="000000"/>
                </a:solidFill>
                <a:effectLst/>
                <a:latin typeface="TimesNewRomanPSMT"/>
              </a:rPr>
            </a:br>
            <a:r>
              <a:rPr lang="vi-VN" sz="1800" b="0" i="0">
                <a:solidFill>
                  <a:srgbClr val="000000"/>
                </a:solidFill>
                <a:effectLst/>
                <a:latin typeface="SymbolMT"/>
              </a:rPr>
              <a:t>• </a:t>
            </a:r>
            <a:r>
              <a:rPr lang="vi-VN" sz="1800" b="0" i="0">
                <a:solidFill>
                  <a:srgbClr val="000000"/>
                </a:solidFill>
                <a:effectLst/>
                <a:latin typeface="TimesNewRomanPSMT"/>
              </a:rPr>
              <a:t>RXD: chân nhận dữ liệu UART TTL (3.3VDC), dùng kết nối đến chân nhận</a:t>
            </a:r>
            <a:br>
              <a:rPr lang="vi-VN" sz="1800" b="0" i="0">
                <a:solidFill>
                  <a:srgbClr val="000000"/>
                </a:solidFill>
                <a:effectLst/>
                <a:latin typeface="TimesNewRomanPSMT"/>
              </a:rPr>
            </a:br>
            <a:r>
              <a:rPr lang="vi-VN" sz="1800" b="0" i="0">
                <a:solidFill>
                  <a:srgbClr val="000000"/>
                </a:solidFill>
                <a:effectLst/>
                <a:latin typeface="TimesNewRomanPSMT"/>
              </a:rPr>
              <a:t>TX của các module sử dụng mức tín hiệu TTL 3.3~5VDC.</a:t>
            </a:r>
            <a:br>
              <a:rPr lang="vi-VN" sz="1800" b="0" i="0">
                <a:solidFill>
                  <a:srgbClr val="000000"/>
                </a:solidFill>
                <a:effectLst/>
                <a:latin typeface="TimesNewRomanPSMT"/>
              </a:rPr>
            </a:br>
            <a:r>
              <a:rPr lang="vi-VN" sz="1800" b="0" i="0">
                <a:solidFill>
                  <a:srgbClr val="000000"/>
                </a:solidFill>
                <a:effectLst/>
                <a:latin typeface="SymbolMT"/>
              </a:rPr>
              <a:t>• </a:t>
            </a:r>
            <a:r>
              <a:rPr lang="vi-VN" sz="1800" b="0" i="0">
                <a:solidFill>
                  <a:srgbClr val="000000"/>
                </a:solidFill>
                <a:effectLst/>
                <a:latin typeface="TimesNewRomanPSMT"/>
              </a:rPr>
              <a:t>GND: chân mass hoặc nối đất.</a:t>
            </a:r>
            <a:br>
              <a:rPr lang="vi-VN" sz="1800" b="0" i="0">
                <a:solidFill>
                  <a:srgbClr val="000000"/>
                </a:solidFill>
                <a:effectLst/>
                <a:latin typeface="TimesNewRomanPSMT"/>
              </a:rPr>
            </a:br>
            <a:r>
              <a:rPr lang="vi-VN" sz="1800" b="0" i="0">
                <a:solidFill>
                  <a:srgbClr val="000000"/>
                </a:solidFill>
                <a:effectLst/>
                <a:latin typeface="SymbolMT"/>
              </a:rPr>
              <a:t>• </a:t>
            </a:r>
            <a:r>
              <a:rPr lang="vi-VN" sz="1800" b="0" i="0">
                <a:solidFill>
                  <a:srgbClr val="000000"/>
                </a:solidFill>
                <a:effectLst/>
                <a:latin typeface="TimesNewRomanPSMT"/>
              </a:rPr>
              <a:t>5V: Chân cấp nguồn 5VDC từ cổng USB, tối đa 500mA.</a:t>
            </a:r>
            <a:br>
              <a:rPr lang="vi-VN"/>
            </a:br>
            <a:endParaRPr lang="en-US" dirty="0"/>
          </a:p>
        </p:txBody>
      </p:sp>
      <p:sp>
        <p:nvSpPr>
          <p:cNvPr id="13" name="TextBox 12">
            <a:extLst>
              <a:ext uri="{FF2B5EF4-FFF2-40B4-BE49-F238E27FC236}">
                <a16:creationId xmlns:a16="http://schemas.microsoft.com/office/drawing/2014/main" id="{07B5A2CA-874F-1ACD-9FD3-08163B38D76E}"/>
              </a:ext>
            </a:extLst>
          </p:cNvPr>
          <p:cNvSpPr txBox="1"/>
          <p:nvPr/>
        </p:nvSpPr>
        <p:spPr>
          <a:xfrm>
            <a:off x="1016000" y="4568374"/>
            <a:ext cx="6299200"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Mạch chuyển USB UART CP2102A</a:t>
            </a:r>
            <a:endParaRPr lang="en-US"/>
          </a:p>
        </p:txBody>
      </p:sp>
    </p:spTree>
    <p:extLst>
      <p:ext uri="{BB962C8B-B14F-4D97-AF65-F5344CB8AC3E}">
        <p14:creationId xmlns:p14="http://schemas.microsoft.com/office/powerpoint/2010/main" val="397470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3. Sơ đồ nguyên lý</a:t>
            </a:r>
            <a:endParaRPr lang="vi-VN" sz="2400">
              <a:solidFill>
                <a:schemeClr val="accent1"/>
              </a:solidFill>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3BE8B5A2-7168-0671-A6AC-2810C0A6EB8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0621" y="1143642"/>
            <a:ext cx="8573558" cy="5502327"/>
          </a:xfrm>
          <a:prstGeom prst="rect">
            <a:avLst/>
          </a:prstGeom>
          <a:noFill/>
          <a:ln>
            <a:noFill/>
          </a:ln>
        </p:spPr>
      </p:pic>
      <p:sp>
        <p:nvSpPr>
          <p:cNvPr id="10" name="TextBox 9">
            <a:extLst>
              <a:ext uri="{FF2B5EF4-FFF2-40B4-BE49-F238E27FC236}">
                <a16:creationId xmlns:a16="http://schemas.microsoft.com/office/drawing/2014/main" id="{DEC2DC34-7738-4D97-3B54-8B3238D0D742}"/>
              </a:ext>
            </a:extLst>
          </p:cNvPr>
          <p:cNvSpPr txBox="1"/>
          <p:nvPr/>
        </p:nvSpPr>
        <p:spPr>
          <a:xfrm>
            <a:off x="9169400" y="827584"/>
            <a:ext cx="6299200"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IN</a:t>
            </a:r>
            <a:endParaRPr lang="en-US"/>
          </a:p>
        </p:txBody>
      </p:sp>
      <p:sp>
        <p:nvSpPr>
          <p:cNvPr id="4" name="TextBox 3">
            <a:extLst>
              <a:ext uri="{FF2B5EF4-FFF2-40B4-BE49-F238E27FC236}">
                <a16:creationId xmlns:a16="http://schemas.microsoft.com/office/drawing/2014/main" id="{CE1B72FD-7ECD-3EE4-3C15-3FDF7768599C}"/>
              </a:ext>
            </a:extLst>
          </p:cNvPr>
          <p:cNvSpPr txBox="1"/>
          <p:nvPr/>
        </p:nvSpPr>
        <p:spPr>
          <a:xfrm>
            <a:off x="2438400" y="1420641"/>
            <a:ext cx="6299200"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OUT</a:t>
            </a:r>
            <a:endParaRPr lang="en-US"/>
          </a:p>
        </p:txBody>
      </p:sp>
    </p:spTree>
    <p:extLst>
      <p:ext uri="{BB962C8B-B14F-4D97-AF65-F5344CB8AC3E}">
        <p14:creationId xmlns:p14="http://schemas.microsoft.com/office/powerpoint/2010/main" val="2528871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2"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4. Thiết kế phần mềm trên STM32</a:t>
            </a:r>
            <a:endParaRPr lang="vi-VN" sz="2400">
              <a:solidFill>
                <a:schemeClr val="accent1"/>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21B6757F-191A-1D33-F4F4-3A029F99EF93}"/>
              </a:ext>
            </a:extLst>
          </p:cNvPr>
          <p:cNvGrpSpPr/>
          <p:nvPr/>
        </p:nvGrpSpPr>
        <p:grpSpPr>
          <a:xfrm>
            <a:off x="285752" y="1608363"/>
            <a:ext cx="4478833" cy="4483459"/>
            <a:chOff x="1235402" y="1258471"/>
            <a:chExt cx="5451488" cy="5145637"/>
          </a:xfrm>
        </p:grpSpPr>
        <p:pic>
          <p:nvPicPr>
            <p:cNvPr id="8" name="Content Placeholder 3">
              <a:extLst>
                <a:ext uri="{FF2B5EF4-FFF2-40B4-BE49-F238E27FC236}">
                  <a16:creationId xmlns:a16="http://schemas.microsoft.com/office/drawing/2014/main" id="{EE6A7783-EB1E-5FE8-6FD7-73C80CCF6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402" y="1258471"/>
              <a:ext cx="5451488" cy="4636465"/>
            </a:xfrm>
            <a:prstGeom prst="rect">
              <a:avLst/>
            </a:prstGeom>
          </p:spPr>
        </p:pic>
        <p:sp>
          <p:nvSpPr>
            <p:cNvPr id="3" name="TextBox 2">
              <a:extLst>
                <a:ext uri="{FF2B5EF4-FFF2-40B4-BE49-F238E27FC236}">
                  <a16:creationId xmlns:a16="http://schemas.microsoft.com/office/drawing/2014/main" id="{32B08848-06A1-D145-DC2A-B5D80B95BDE0}"/>
                </a:ext>
              </a:extLst>
            </p:cNvPr>
            <p:cNvSpPr txBox="1"/>
            <p:nvPr/>
          </p:nvSpPr>
          <p:spPr>
            <a:xfrm>
              <a:off x="2224391" y="5894936"/>
              <a:ext cx="3493666" cy="509172"/>
            </a:xfrm>
            <a:prstGeom prst="rect">
              <a:avLst/>
            </a:prstGeom>
            <a:noFill/>
          </p:spPr>
          <p:txBody>
            <a:bodyPr wrap="square">
              <a:spAutoFit/>
            </a:bodyPr>
            <a:lstStyle/>
            <a:p>
              <a:r>
                <a:rPr lang="en-US" i="1">
                  <a:latin typeface="Times New Roman" panose="02020603050405020304" pitchFamily="18" charset="0"/>
                  <a:cs typeface="Times New Roman" panose="02020603050405020304" pitchFamily="18" charset="0"/>
                </a:rPr>
                <a:t>Sơ đồ chân trên STM</a:t>
              </a:r>
              <a:endParaRPr lang="en-US" i="1"/>
            </a:p>
          </p:txBody>
        </p:sp>
      </p:grpSp>
      <p:grpSp>
        <p:nvGrpSpPr>
          <p:cNvPr id="17" name="Group 16">
            <a:extLst>
              <a:ext uri="{FF2B5EF4-FFF2-40B4-BE49-F238E27FC236}">
                <a16:creationId xmlns:a16="http://schemas.microsoft.com/office/drawing/2014/main" id="{B5E407D4-3362-6D3C-02B6-03D4EA0D94F8}"/>
              </a:ext>
            </a:extLst>
          </p:cNvPr>
          <p:cNvGrpSpPr/>
          <p:nvPr/>
        </p:nvGrpSpPr>
        <p:grpSpPr>
          <a:xfrm>
            <a:off x="4971015" y="3429000"/>
            <a:ext cx="7102027" cy="2580136"/>
            <a:chOff x="4879575" y="1725998"/>
            <a:chExt cx="7102027" cy="2580136"/>
          </a:xfrm>
        </p:grpSpPr>
        <p:pic>
          <p:nvPicPr>
            <p:cNvPr id="12" name="Picture 11">
              <a:extLst>
                <a:ext uri="{FF2B5EF4-FFF2-40B4-BE49-F238E27FC236}">
                  <a16:creationId xmlns:a16="http://schemas.microsoft.com/office/drawing/2014/main" id="{C1D31F74-9205-E66F-D7DA-B84AA8934E5D}"/>
                </a:ext>
              </a:extLst>
            </p:cNvPr>
            <p:cNvPicPr>
              <a:picLocks noChangeAspect="1"/>
            </p:cNvPicPr>
            <p:nvPr/>
          </p:nvPicPr>
          <p:blipFill rotWithShape="1">
            <a:blip r:embed="rId4">
              <a:extLst>
                <a:ext uri="{28A0092B-C50C-407E-A947-70E740481C1C}">
                  <a14:useLocalDpi xmlns:a14="http://schemas.microsoft.com/office/drawing/2010/main" val="0"/>
                </a:ext>
              </a:extLst>
            </a:blip>
            <a:srcRect l="1282" r="1"/>
            <a:stretch/>
          </p:blipFill>
          <p:spPr bwMode="auto">
            <a:xfrm>
              <a:off x="4879575" y="1725998"/>
              <a:ext cx="7102027" cy="2210804"/>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7AB580A4-89BC-DA52-BBD7-A5490F108049}"/>
                </a:ext>
              </a:extLst>
            </p:cNvPr>
            <p:cNvSpPr txBox="1"/>
            <p:nvPr/>
          </p:nvSpPr>
          <p:spPr>
            <a:xfrm>
              <a:off x="7460390" y="3936802"/>
              <a:ext cx="2870326" cy="369332"/>
            </a:xfrm>
            <a:prstGeom prst="rect">
              <a:avLst/>
            </a:prstGeom>
            <a:noFill/>
          </p:spPr>
          <p:txBody>
            <a:bodyPr wrap="square">
              <a:spAutoFit/>
            </a:bodyPr>
            <a:lstStyle/>
            <a:p>
              <a:r>
                <a:rPr lang="en-US" i="1"/>
                <a:t>Cấu hình clock cho hệ thống</a:t>
              </a:r>
            </a:p>
          </p:txBody>
        </p:sp>
      </p:grpSp>
    </p:spTree>
    <p:extLst>
      <p:ext uri="{BB962C8B-B14F-4D97-AF65-F5344CB8AC3E}">
        <p14:creationId xmlns:p14="http://schemas.microsoft.com/office/powerpoint/2010/main" val="169027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II. </a:t>
            </a:r>
            <a:r>
              <a:rPr lang="en-US" sz="2800" b="1" dirty="0" err="1">
                <a:solidFill>
                  <a:schemeClr val="accent1"/>
                </a:solidFill>
                <a:latin typeface="Times New Roman" panose="02020603050405020304" pitchFamily="18" charset="0"/>
                <a:cs typeface="Times New Roman" panose="02020603050405020304" pitchFamily="18" charset="0"/>
              </a:rPr>
              <a:t>Quá</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trình</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thực</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hiện</a:t>
            </a:r>
            <a:r>
              <a:rPr lang="en-US" sz="2800" b="1" dirty="0">
                <a:solidFill>
                  <a:schemeClr val="accent1"/>
                </a:solidFill>
                <a:latin typeface="Times New Roman" panose="02020603050405020304" pitchFamily="18" charset="0"/>
                <a:cs typeface="Times New Roman" panose="02020603050405020304" pitchFamily="18" charset="0"/>
              </a:rPr>
              <a:t> </a:t>
            </a:r>
            <a:endParaRPr lang="vi-VN" sz="2800" b="1" dirty="0">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2" y="735251"/>
            <a:ext cx="6153150" cy="461665"/>
          </a:xfrm>
          <a:prstGeom prst="rect">
            <a:avLst/>
          </a:prstGeom>
          <a:noFill/>
        </p:spPr>
        <p:txBody>
          <a:bodyPr wrap="square">
            <a:spAutoFit/>
          </a:bodyPr>
          <a:lstStyle/>
          <a:p>
            <a:pPr algn="ctr"/>
            <a:r>
              <a:rPr lang="en-US" sz="2400" dirty="0">
                <a:solidFill>
                  <a:schemeClr val="accent1"/>
                </a:solidFill>
                <a:latin typeface="Times New Roman" panose="02020603050405020304" pitchFamily="18" charset="0"/>
                <a:cs typeface="Times New Roman" panose="02020603050405020304" pitchFamily="18" charset="0"/>
              </a:rPr>
              <a:t>4</a:t>
            </a:r>
            <a:r>
              <a:rPr lang="en-US" sz="240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Thiết</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kế</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phần</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mềm</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trên</a:t>
            </a:r>
            <a:r>
              <a:rPr lang="en-US" sz="2400" dirty="0">
                <a:solidFill>
                  <a:schemeClr val="accent1"/>
                </a:solidFill>
                <a:latin typeface="Times New Roman" panose="02020603050405020304" pitchFamily="18" charset="0"/>
                <a:cs typeface="Times New Roman" panose="02020603050405020304" pitchFamily="18" charset="0"/>
              </a:rPr>
              <a:t> STM32</a:t>
            </a:r>
            <a:endParaRPr lang="vi-VN" sz="2400" dirty="0">
              <a:solidFill>
                <a:schemeClr val="accent1"/>
              </a:solidFill>
              <a:latin typeface="Times New Roman" panose="02020603050405020304" pitchFamily="18" charset="0"/>
              <a:cs typeface="Times New Roman" panose="02020603050405020304" pitchFamily="18" charset="0"/>
            </a:endParaRPr>
          </a:p>
        </p:txBody>
      </p:sp>
      <p:sp>
        <p:nvSpPr>
          <p:cNvPr id="140" name="Rectangle: Rounded Corners 139">
            <a:extLst>
              <a:ext uri="{FF2B5EF4-FFF2-40B4-BE49-F238E27FC236}">
                <a16:creationId xmlns:a16="http://schemas.microsoft.com/office/drawing/2014/main" id="{EAA2DD9D-9F30-2E2E-FE98-41B70FB0B120}"/>
              </a:ext>
            </a:extLst>
          </p:cNvPr>
          <p:cNvSpPr/>
          <p:nvPr/>
        </p:nvSpPr>
        <p:spPr>
          <a:xfrm>
            <a:off x="1428750" y="2752725"/>
            <a:ext cx="3343275" cy="2428875"/>
          </a:xfrm>
          <a:prstGeom prst="round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Rounded Corners 147">
            <a:extLst>
              <a:ext uri="{FF2B5EF4-FFF2-40B4-BE49-F238E27FC236}">
                <a16:creationId xmlns:a16="http://schemas.microsoft.com/office/drawing/2014/main" id="{D785F097-A7F2-7D83-ADB4-9AA65CAE1DEB}"/>
              </a:ext>
            </a:extLst>
          </p:cNvPr>
          <p:cNvSpPr/>
          <p:nvPr/>
        </p:nvSpPr>
        <p:spPr>
          <a:xfrm>
            <a:off x="7646555" y="2752724"/>
            <a:ext cx="3343275" cy="2428875"/>
          </a:xfrm>
          <a:prstGeom prst="round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row: Left 148">
            <a:extLst>
              <a:ext uri="{FF2B5EF4-FFF2-40B4-BE49-F238E27FC236}">
                <a16:creationId xmlns:a16="http://schemas.microsoft.com/office/drawing/2014/main" id="{1650E0EB-B268-71D9-180D-2C540D34E3E8}"/>
              </a:ext>
            </a:extLst>
          </p:cNvPr>
          <p:cNvSpPr/>
          <p:nvPr/>
        </p:nvSpPr>
        <p:spPr>
          <a:xfrm rot="10800000">
            <a:off x="5023427" y="4371974"/>
            <a:ext cx="2371725" cy="390525"/>
          </a:xfrm>
          <a:prstGeom prst="left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Arrow: Left 150">
            <a:extLst>
              <a:ext uri="{FF2B5EF4-FFF2-40B4-BE49-F238E27FC236}">
                <a16:creationId xmlns:a16="http://schemas.microsoft.com/office/drawing/2014/main" id="{BEC17CFE-E868-2A03-8EEB-8C3D850148F1}"/>
              </a:ext>
            </a:extLst>
          </p:cNvPr>
          <p:cNvSpPr/>
          <p:nvPr/>
        </p:nvSpPr>
        <p:spPr>
          <a:xfrm>
            <a:off x="5023426" y="3233737"/>
            <a:ext cx="2371725" cy="390525"/>
          </a:xfrm>
          <a:prstGeom prst="leftArrow">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D79966AE-CE85-28F8-7D5E-9DE1A2A2D103}"/>
              </a:ext>
            </a:extLst>
          </p:cNvPr>
          <p:cNvSpPr txBox="1"/>
          <p:nvPr/>
        </p:nvSpPr>
        <p:spPr>
          <a:xfrm>
            <a:off x="2124075" y="3582440"/>
            <a:ext cx="2295525" cy="769441"/>
          </a:xfrm>
          <a:prstGeom prst="rect">
            <a:avLst/>
          </a:prstGeom>
          <a:noFill/>
        </p:spPr>
        <p:txBody>
          <a:bodyPr wrap="square" rtlCol="0">
            <a:spAutoFit/>
          </a:bodyPr>
          <a:lstStyle/>
          <a:p>
            <a:r>
              <a:rPr lang="en-US" sz="4400" b="1">
                <a:solidFill>
                  <a:schemeClr val="bg1"/>
                </a:solidFill>
              </a:rPr>
              <a:t>STM32</a:t>
            </a:r>
          </a:p>
        </p:txBody>
      </p:sp>
      <p:sp>
        <p:nvSpPr>
          <p:cNvPr id="154" name="TextBox 153">
            <a:extLst>
              <a:ext uri="{FF2B5EF4-FFF2-40B4-BE49-F238E27FC236}">
                <a16:creationId xmlns:a16="http://schemas.microsoft.com/office/drawing/2014/main" id="{C1DA154A-AFA5-26E0-0531-6A4CB572F459}"/>
              </a:ext>
            </a:extLst>
          </p:cNvPr>
          <p:cNvSpPr txBox="1"/>
          <p:nvPr/>
        </p:nvSpPr>
        <p:spPr>
          <a:xfrm>
            <a:off x="7646552" y="3582439"/>
            <a:ext cx="4038600" cy="769441"/>
          </a:xfrm>
          <a:prstGeom prst="rect">
            <a:avLst/>
          </a:prstGeom>
          <a:noFill/>
        </p:spPr>
        <p:txBody>
          <a:bodyPr wrap="square" rtlCol="0">
            <a:spAutoFit/>
          </a:bodyPr>
          <a:lstStyle/>
          <a:p>
            <a:r>
              <a:rPr lang="en-US" sz="4400" b="1">
                <a:solidFill>
                  <a:schemeClr val="bg1"/>
                </a:solidFill>
              </a:rPr>
              <a:t>WindowForm</a:t>
            </a:r>
          </a:p>
        </p:txBody>
      </p:sp>
    </p:spTree>
    <p:extLst>
      <p:ext uri="{BB962C8B-B14F-4D97-AF65-F5344CB8AC3E}">
        <p14:creationId xmlns:p14="http://schemas.microsoft.com/office/powerpoint/2010/main" val="335586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238FDAA-11A1-D7E7-0997-9EDA1FD13C5C}"/>
              </a:ext>
            </a:extLst>
          </p:cNvPr>
          <p:cNvGrpSpPr/>
          <p:nvPr/>
        </p:nvGrpSpPr>
        <p:grpSpPr>
          <a:xfrm>
            <a:off x="650199" y="2329315"/>
            <a:ext cx="1637671" cy="821437"/>
            <a:chOff x="1080132" y="1725928"/>
            <a:chExt cx="1637671" cy="821437"/>
          </a:xfrm>
        </p:grpSpPr>
        <p:sp>
          <p:nvSpPr>
            <p:cNvPr id="5" name="Flowchart: Decision 4">
              <a:extLst>
                <a:ext uri="{FF2B5EF4-FFF2-40B4-BE49-F238E27FC236}">
                  <a16:creationId xmlns:a16="http://schemas.microsoft.com/office/drawing/2014/main" id="{5907AA51-21A5-8C3A-4A10-E69AF6791B1B}"/>
                </a:ext>
              </a:extLst>
            </p:cNvPr>
            <p:cNvSpPr/>
            <p:nvPr/>
          </p:nvSpPr>
          <p:spPr>
            <a:xfrm>
              <a:off x="1080132" y="1725928"/>
              <a:ext cx="1637671" cy="821437"/>
            </a:xfrm>
            <a:prstGeom prst="flowChartDecis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D15113E-4FEF-5347-014E-9CFCE1E62A50}"/>
                </a:ext>
              </a:extLst>
            </p:cNvPr>
            <p:cNvSpPr txBox="1"/>
            <p:nvPr/>
          </p:nvSpPr>
          <p:spPr>
            <a:xfrm>
              <a:off x="1312420" y="1930202"/>
              <a:ext cx="1270633" cy="400110"/>
            </a:xfrm>
            <a:prstGeom prst="rect">
              <a:avLst/>
            </a:prstGeom>
            <a:noFill/>
            <a:ln>
              <a:noFill/>
            </a:ln>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Check(In)</a:t>
              </a:r>
            </a:p>
          </p:txBody>
        </p:sp>
      </p:grpSp>
      <p:grpSp>
        <p:nvGrpSpPr>
          <p:cNvPr id="7" name="Group 6">
            <a:extLst>
              <a:ext uri="{FF2B5EF4-FFF2-40B4-BE49-F238E27FC236}">
                <a16:creationId xmlns:a16="http://schemas.microsoft.com/office/drawing/2014/main" id="{8E59FB33-3656-681A-B870-F2196760FBDC}"/>
              </a:ext>
            </a:extLst>
          </p:cNvPr>
          <p:cNvGrpSpPr/>
          <p:nvPr/>
        </p:nvGrpSpPr>
        <p:grpSpPr>
          <a:xfrm>
            <a:off x="650198" y="3528275"/>
            <a:ext cx="1637671" cy="821437"/>
            <a:chOff x="1080131" y="2675986"/>
            <a:chExt cx="1637671" cy="821437"/>
          </a:xfrm>
        </p:grpSpPr>
        <p:sp>
          <p:nvSpPr>
            <p:cNvPr id="8" name="Flowchart: Decision 7">
              <a:extLst>
                <a:ext uri="{FF2B5EF4-FFF2-40B4-BE49-F238E27FC236}">
                  <a16:creationId xmlns:a16="http://schemas.microsoft.com/office/drawing/2014/main" id="{89303C16-1AB2-F58E-FCE8-FA92EE903D17}"/>
                </a:ext>
              </a:extLst>
            </p:cNvPr>
            <p:cNvSpPr/>
            <p:nvPr/>
          </p:nvSpPr>
          <p:spPr>
            <a:xfrm>
              <a:off x="1080131" y="2675986"/>
              <a:ext cx="1637671" cy="821437"/>
            </a:xfrm>
            <a:prstGeom prst="flowChartDecis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D2EE3EE-E4C3-969C-567C-A35A685908EE}"/>
                </a:ext>
              </a:extLst>
            </p:cNvPr>
            <p:cNvSpPr txBox="1"/>
            <p:nvPr/>
          </p:nvSpPr>
          <p:spPr>
            <a:xfrm>
              <a:off x="1263652" y="2886650"/>
              <a:ext cx="1412873" cy="400110"/>
            </a:xfrm>
            <a:prstGeom prst="rect">
              <a:avLst/>
            </a:prstGeom>
            <a:noFill/>
            <a:ln>
              <a:noFill/>
            </a:ln>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Check(Out)</a:t>
              </a:r>
            </a:p>
          </p:txBody>
        </p:sp>
      </p:grpSp>
      <p:grpSp>
        <p:nvGrpSpPr>
          <p:cNvPr id="10" name="Group 9">
            <a:extLst>
              <a:ext uri="{FF2B5EF4-FFF2-40B4-BE49-F238E27FC236}">
                <a16:creationId xmlns:a16="http://schemas.microsoft.com/office/drawing/2014/main" id="{6567A637-1727-F6AC-BCF4-90AAAA5BC040}"/>
              </a:ext>
            </a:extLst>
          </p:cNvPr>
          <p:cNvGrpSpPr/>
          <p:nvPr/>
        </p:nvGrpSpPr>
        <p:grpSpPr>
          <a:xfrm>
            <a:off x="650198" y="5384059"/>
            <a:ext cx="1637671" cy="821437"/>
            <a:chOff x="1038854" y="3626044"/>
            <a:chExt cx="1637671" cy="821437"/>
          </a:xfrm>
        </p:grpSpPr>
        <p:sp>
          <p:nvSpPr>
            <p:cNvPr id="11" name="Flowchart: Decision 10">
              <a:extLst>
                <a:ext uri="{FF2B5EF4-FFF2-40B4-BE49-F238E27FC236}">
                  <a16:creationId xmlns:a16="http://schemas.microsoft.com/office/drawing/2014/main" id="{8DFE3A9C-A49B-130C-B011-A895F9EAB202}"/>
                </a:ext>
              </a:extLst>
            </p:cNvPr>
            <p:cNvSpPr/>
            <p:nvPr/>
          </p:nvSpPr>
          <p:spPr>
            <a:xfrm>
              <a:off x="1038854" y="3626044"/>
              <a:ext cx="1637671" cy="821437"/>
            </a:xfrm>
            <a:prstGeom prst="flowChartDecis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915F881-10F4-A534-4DD5-2E86866A13EF}"/>
                </a:ext>
              </a:extLst>
            </p:cNvPr>
            <p:cNvSpPr txBox="1"/>
            <p:nvPr/>
          </p:nvSpPr>
          <p:spPr>
            <a:xfrm>
              <a:off x="1263652" y="3836708"/>
              <a:ext cx="1412873" cy="400110"/>
            </a:xfrm>
            <a:prstGeom prst="rect">
              <a:avLst/>
            </a:prstGeom>
            <a:noFill/>
            <a:ln>
              <a:noFill/>
            </a:ln>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ClearCard</a:t>
              </a:r>
            </a:p>
          </p:txBody>
        </p:sp>
      </p:grpSp>
      <p:cxnSp>
        <p:nvCxnSpPr>
          <p:cNvPr id="13" name="Straight Arrow Connector 12">
            <a:extLst>
              <a:ext uri="{FF2B5EF4-FFF2-40B4-BE49-F238E27FC236}">
                <a16:creationId xmlns:a16="http://schemas.microsoft.com/office/drawing/2014/main" id="{E336C334-8054-8916-9AEF-87B1EF1CA447}"/>
              </a:ext>
            </a:extLst>
          </p:cNvPr>
          <p:cNvCxnSpPr>
            <a:cxnSpLocks/>
            <a:stCxn id="5" idx="2"/>
          </p:cNvCxnSpPr>
          <p:nvPr/>
        </p:nvCxnSpPr>
        <p:spPr>
          <a:xfrm>
            <a:off x="1469035" y="3150752"/>
            <a:ext cx="0" cy="37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5E00DAD-96E3-058A-781A-C3B0D46C291B}"/>
              </a:ext>
            </a:extLst>
          </p:cNvPr>
          <p:cNvCxnSpPr>
            <a:cxnSpLocks/>
            <a:stCxn id="8" idx="2"/>
            <a:endCxn id="11" idx="0"/>
          </p:cNvCxnSpPr>
          <p:nvPr/>
        </p:nvCxnSpPr>
        <p:spPr>
          <a:xfrm>
            <a:off x="1469034" y="4349712"/>
            <a:ext cx="0" cy="1034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A361C4-E890-893F-743A-70356AE833EA}"/>
              </a:ext>
            </a:extLst>
          </p:cNvPr>
          <p:cNvCxnSpPr>
            <a:cxnSpLocks/>
          </p:cNvCxnSpPr>
          <p:nvPr/>
        </p:nvCxnSpPr>
        <p:spPr>
          <a:xfrm>
            <a:off x="393026" y="1576336"/>
            <a:ext cx="4159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B4618B5-3379-5D29-B23B-EC7B1607F6CB}"/>
              </a:ext>
            </a:extLst>
          </p:cNvPr>
          <p:cNvSpPr txBox="1"/>
          <p:nvPr/>
        </p:nvSpPr>
        <p:spPr>
          <a:xfrm>
            <a:off x="1466938" y="3103578"/>
            <a:ext cx="63741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t>
            </a:r>
          </a:p>
        </p:txBody>
      </p:sp>
      <p:sp>
        <p:nvSpPr>
          <p:cNvPr id="20" name="TextBox 19">
            <a:extLst>
              <a:ext uri="{FF2B5EF4-FFF2-40B4-BE49-F238E27FC236}">
                <a16:creationId xmlns:a16="http://schemas.microsoft.com/office/drawing/2014/main" id="{ACE05257-B433-F73E-9882-683E67F9C0CC}"/>
              </a:ext>
            </a:extLst>
          </p:cNvPr>
          <p:cNvSpPr txBox="1"/>
          <p:nvPr/>
        </p:nvSpPr>
        <p:spPr>
          <a:xfrm>
            <a:off x="1466937" y="4385183"/>
            <a:ext cx="63741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t>
            </a:r>
          </a:p>
        </p:txBody>
      </p:sp>
      <p:sp>
        <p:nvSpPr>
          <p:cNvPr id="21" name="TextBox 20">
            <a:extLst>
              <a:ext uri="{FF2B5EF4-FFF2-40B4-BE49-F238E27FC236}">
                <a16:creationId xmlns:a16="http://schemas.microsoft.com/office/drawing/2014/main" id="{1DA9D852-D295-9492-3DFC-A4BA1FBBC0AF}"/>
              </a:ext>
            </a:extLst>
          </p:cNvPr>
          <p:cNvSpPr txBox="1"/>
          <p:nvPr/>
        </p:nvSpPr>
        <p:spPr>
          <a:xfrm>
            <a:off x="1393771" y="6160726"/>
            <a:ext cx="63741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t>
            </a:r>
          </a:p>
        </p:txBody>
      </p:sp>
      <p:grpSp>
        <p:nvGrpSpPr>
          <p:cNvPr id="22" name="Group 21">
            <a:extLst>
              <a:ext uri="{FF2B5EF4-FFF2-40B4-BE49-F238E27FC236}">
                <a16:creationId xmlns:a16="http://schemas.microsoft.com/office/drawing/2014/main" id="{17B3BD3E-D7F4-7552-2899-D7899E687457}"/>
              </a:ext>
            </a:extLst>
          </p:cNvPr>
          <p:cNvGrpSpPr/>
          <p:nvPr/>
        </p:nvGrpSpPr>
        <p:grpSpPr>
          <a:xfrm>
            <a:off x="3274876" y="2334004"/>
            <a:ext cx="1843082" cy="821437"/>
            <a:chOff x="1080132" y="1725928"/>
            <a:chExt cx="1843082" cy="821437"/>
          </a:xfrm>
        </p:grpSpPr>
        <p:sp>
          <p:nvSpPr>
            <p:cNvPr id="23" name="Flowchart: Decision 22">
              <a:extLst>
                <a:ext uri="{FF2B5EF4-FFF2-40B4-BE49-F238E27FC236}">
                  <a16:creationId xmlns:a16="http://schemas.microsoft.com/office/drawing/2014/main" id="{A4733466-94FE-FBA8-F5EC-81C58C14F291}"/>
                </a:ext>
              </a:extLst>
            </p:cNvPr>
            <p:cNvSpPr/>
            <p:nvPr/>
          </p:nvSpPr>
          <p:spPr>
            <a:xfrm>
              <a:off x="1080132" y="1725928"/>
              <a:ext cx="1637671" cy="821437"/>
            </a:xfrm>
            <a:prstGeom prst="flowChartDecis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4B9E58-8DC8-B9B2-B217-10E6FFE1C57E}"/>
                </a:ext>
              </a:extLst>
            </p:cNvPr>
            <p:cNvSpPr txBox="1"/>
            <p:nvPr/>
          </p:nvSpPr>
          <p:spPr>
            <a:xfrm>
              <a:off x="1190500" y="1930202"/>
              <a:ext cx="1732714" cy="400110"/>
            </a:xfrm>
            <a:prstGeom prst="rect">
              <a:avLst/>
            </a:prstGeom>
            <a:noFill/>
            <a:ln>
              <a:noFill/>
            </a:ln>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dataCard[0]</a:t>
              </a:r>
            </a:p>
          </p:txBody>
        </p:sp>
      </p:grpSp>
      <p:cxnSp>
        <p:nvCxnSpPr>
          <p:cNvPr id="26" name="Straight Arrow Connector 25">
            <a:extLst>
              <a:ext uri="{FF2B5EF4-FFF2-40B4-BE49-F238E27FC236}">
                <a16:creationId xmlns:a16="http://schemas.microsoft.com/office/drawing/2014/main" id="{92250D42-7C26-8C11-5DC6-9D5607CCB5FA}"/>
              </a:ext>
            </a:extLst>
          </p:cNvPr>
          <p:cNvCxnSpPr>
            <a:cxnSpLocks/>
          </p:cNvCxnSpPr>
          <p:nvPr/>
        </p:nvCxnSpPr>
        <p:spPr>
          <a:xfrm>
            <a:off x="2267136" y="2734811"/>
            <a:ext cx="10193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C11EF74-87FA-2889-7E05-0B799CDEADC6}"/>
              </a:ext>
            </a:extLst>
          </p:cNvPr>
          <p:cNvSpPr txBox="1"/>
          <p:nvPr/>
        </p:nvSpPr>
        <p:spPr>
          <a:xfrm>
            <a:off x="2290164" y="2414850"/>
            <a:ext cx="36967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Y</a:t>
            </a:r>
          </a:p>
        </p:txBody>
      </p:sp>
      <p:grpSp>
        <p:nvGrpSpPr>
          <p:cNvPr id="29" name="Group 28">
            <a:extLst>
              <a:ext uri="{FF2B5EF4-FFF2-40B4-BE49-F238E27FC236}">
                <a16:creationId xmlns:a16="http://schemas.microsoft.com/office/drawing/2014/main" id="{46178853-D75D-FBE7-8808-A8E4D6C7B4AD}"/>
              </a:ext>
            </a:extLst>
          </p:cNvPr>
          <p:cNvGrpSpPr/>
          <p:nvPr/>
        </p:nvGrpSpPr>
        <p:grpSpPr>
          <a:xfrm>
            <a:off x="2544773" y="1197834"/>
            <a:ext cx="2460909" cy="827229"/>
            <a:chOff x="5278766" y="2293255"/>
            <a:chExt cx="2460909" cy="827229"/>
          </a:xfrm>
        </p:grpSpPr>
        <p:sp>
          <p:nvSpPr>
            <p:cNvPr id="30" name="Parallelogram 29">
              <a:extLst>
                <a:ext uri="{FF2B5EF4-FFF2-40B4-BE49-F238E27FC236}">
                  <a16:creationId xmlns:a16="http://schemas.microsoft.com/office/drawing/2014/main" id="{2831E94C-76E5-9731-80B0-C9F355C26DF3}"/>
                </a:ext>
              </a:extLst>
            </p:cNvPr>
            <p:cNvSpPr/>
            <p:nvPr/>
          </p:nvSpPr>
          <p:spPr>
            <a:xfrm>
              <a:off x="5278766" y="2293255"/>
              <a:ext cx="2320272" cy="827229"/>
            </a:xfrm>
            <a:prstGeom prst="parallelogram">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B0FD984E-7BAD-6F69-400A-0A6AC54BFCF3}"/>
                </a:ext>
              </a:extLst>
            </p:cNvPr>
            <p:cNvSpPr txBox="1"/>
            <p:nvPr/>
          </p:nvSpPr>
          <p:spPr>
            <a:xfrm>
              <a:off x="5419402" y="2298755"/>
              <a:ext cx="2320273" cy="707886"/>
            </a:xfrm>
            <a:prstGeom prst="rect">
              <a:avLst/>
            </a:prstGeom>
            <a:noFill/>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Buzzer -&gt; ON</a:t>
              </a:r>
            </a:p>
            <a:p>
              <a:r>
                <a:rPr lang="en-US" sz="2000">
                  <a:solidFill>
                    <a:schemeClr val="bg1"/>
                  </a:solidFill>
                  <a:latin typeface="Times New Roman" panose="02020603050405020304" pitchFamily="18" charset="0"/>
                  <a:cs typeface="Times New Roman" panose="02020603050405020304" pitchFamily="18" charset="0"/>
                </a:rPr>
                <a:t>Error -&gt; LCD</a:t>
              </a:r>
            </a:p>
          </p:txBody>
        </p:sp>
      </p:grpSp>
      <p:cxnSp>
        <p:nvCxnSpPr>
          <p:cNvPr id="36" name="Straight Arrow Connector 35">
            <a:extLst>
              <a:ext uri="{FF2B5EF4-FFF2-40B4-BE49-F238E27FC236}">
                <a16:creationId xmlns:a16="http://schemas.microsoft.com/office/drawing/2014/main" id="{5FBD99E0-897B-97B2-A0C7-36F153BBF25A}"/>
              </a:ext>
            </a:extLst>
          </p:cNvPr>
          <p:cNvCxnSpPr>
            <a:stCxn id="23" idx="0"/>
          </p:cNvCxnSpPr>
          <p:nvPr/>
        </p:nvCxnSpPr>
        <p:spPr>
          <a:xfrm flipH="1" flipV="1">
            <a:off x="4093711" y="2049094"/>
            <a:ext cx="1" cy="284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8054F4A-6DD5-D9A9-E32E-2ADFEF8838BF}"/>
              </a:ext>
            </a:extLst>
          </p:cNvPr>
          <p:cNvSpPr txBox="1"/>
          <p:nvPr/>
        </p:nvSpPr>
        <p:spPr>
          <a:xfrm>
            <a:off x="4080743" y="2004540"/>
            <a:ext cx="63741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Y</a:t>
            </a:r>
          </a:p>
        </p:txBody>
      </p:sp>
      <p:sp>
        <p:nvSpPr>
          <p:cNvPr id="32" name="TextBox 31">
            <a:extLst>
              <a:ext uri="{FF2B5EF4-FFF2-40B4-BE49-F238E27FC236}">
                <a16:creationId xmlns:a16="http://schemas.microsoft.com/office/drawing/2014/main" id="{0859AC07-BFAC-DBC7-D796-8B7932D13EAE}"/>
              </a:ext>
            </a:extLst>
          </p:cNvPr>
          <p:cNvSpPr txBox="1"/>
          <p:nvPr/>
        </p:nvSpPr>
        <p:spPr>
          <a:xfrm>
            <a:off x="5243284" y="2414850"/>
            <a:ext cx="25275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t>
            </a:r>
          </a:p>
        </p:txBody>
      </p:sp>
      <p:cxnSp>
        <p:nvCxnSpPr>
          <p:cNvPr id="38" name="Straight Arrow Connector 37">
            <a:extLst>
              <a:ext uri="{FF2B5EF4-FFF2-40B4-BE49-F238E27FC236}">
                <a16:creationId xmlns:a16="http://schemas.microsoft.com/office/drawing/2014/main" id="{B401BD81-726F-90A4-A6E3-D56EF92A6E5F}"/>
              </a:ext>
            </a:extLst>
          </p:cNvPr>
          <p:cNvCxnSpPr>
            <a:cxnSpLocks/>
          </p:cNvCxnSpPr>
          <p:nvPr/>
        </p:nvCxnSpPr>
        <p:spPr>
          <a:xfrm>
            <a:off x="4932557" y="2746422"/>
            <a:ext cx="23141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5" name="Group 224">
            <a:extLst>
              <a:ext uri="{FF2B5EF4-FFF2-40B4-BE49-F238E27FC236}">
                <a16:creationId xmlns:a16="http://schemas.microsoft.com/office/drawing/2014/main" id="{F4134C19-4124-C42D-EC52-C3CCF78DB8A5}"/>
              </a:ext>
            </a:extLst>
          </p:cNvPr>
          <p:cNvGrpSpPr/>
          <p:nvPr/>
        </p:nvGrpSpPr>
        <p:grpSpPr>
          <a:xfrm>
            <a:off x="7309841" y="2404205"/>
            <a:ext cx="1708355" cy="617162"/>
            <a:chOff x="5921945" y="2552746"/>
            <a:chExt cx="1708355" cy="617162"/>
          </a:xfrm>
        </p:grpSpPr>
        <p:sp>
          <p:nvSpPr>
            <p:cNvPr id="39" name="Arrow: Right 38">
              <a:extLst>
                <a:ext uri="{FF2B5EF4-FFF2-40B4-BE49-F238E27FC236}">
                  <a16:creationId xmlns:a16="http://schemas.microsoft.com/office/drawing/2014/main" id="{9E809949-6635-158E-7FD8-935CF9282071}"/>
                </a:ext>
              </a:extLst>
            </p:cNvPr>
            <p:cNvSpPr/>
            <p:nvPr/>
          </p:nvSpPr>
          <p:spPr>
            <a:xfrm>
              <a:off x="5921945" y="2552746"/>
              <a:ext cx="1637671" cy="617162"/>
            </a:xfrm>
            <a:prstGeom prst="right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EBD4C42F-AE69-6824-D367-C7FC9FD29815}"/>
                </a:ext>
              </a:extLst>
            </p:cNvPr>
            <p:cNvSpPr txBox="1"/>
            <p:nvPr/>
          </p:nvSpPr>
          <p:spPr>
            <a:xfrm>
              <a:off x="6385700" y="2674186"/>
              <a:ext cx="1244600" cy="369332"/>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“I”</a:t>
              </a:r>
            </a:p>
          </p:txBody>
        </p:sp>
      </p:grpSp>
      <p:grpSp>
        <p:nvGrpSpPr>
          <p:cNvPr id="104" name="Group 103">
            <a:extLst>
              <a:ext uri="{FF2B5EF4-FFF2-40B4-BE49-F238E27FC236}">
                <a16:creationId xmlns:a16="http://schemas.microsoft.com/office/drawing/2014/main" id="{86B8DB14-B1AB-330D-9689-8FB218E1358B}"/>
              </a:ext>
            </a:extLst>
          </p:cNvPr>
          <p:cNvGrpSpPr/>
          <p:nvPr/>
        </p:nvGrpSpPr>
        <p:grpSpPr>
          <a:xfrm>
            <a:off x="9471807" y="2293351"/>
            <a:ext cx="2061680" cy="835909"/>
            <a:chOff x="7665665" y="2450609"/>
            <a:chExt cx="2061680" cy="835909"/>
          </a:xfrm>
        </p:grpSpPr>
        <p:sp>
          <p:nvSpPr>
            <p:cNvPr id="42" name="Flowchart: Decision 41">
              <a:extLst>
                <a:ext uri="{FF2B5EF4-FFF2-40B4-BE49-F238E27FC236}">
                  <a16:creationId xmlns:a16="http://schemas.microsoft.com/office/drawing/2014/main" id="{164BA793-53D9-0D08-09F2-72816D435A5F}"/>
                </a:ext>
              </a:extLst>
            </p:cNvPr>
            <p:cNvSpPr/>
            <p:nvPr/>
          </p:nvSpPr>
          <p:spPr>
            <a:xfrm>
              <a:off x="7665665" y="2450609"/>
              <a:ext cx="2061680" cy="821437"/>
            </a:xfrm>
            <a:prstGeom prst="flowChartDecisi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08465769-B9F9-D650-FD64-704083EBFD26}"/>
                </a:ext>
              </a:extLst>
            </p:cNvPr>
            <p:cNvSpPr txBox="1"/>
            <p:nvPr/>
          </p:nvSpPr>
          <p:spPr>
            <a:xfrm>
              <a:off x="7935034" y="2578632"/>
              <a:ext cx="1610799" cy="707886"/>
            </a:xfrm>
            <a:prstGeom prst="rect">
              <a:avLst/>
            </a:prstGeom>
            <a:noFill/>
            <a:ln>
              <a:noFill/>
            </a:ln>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ImageProcess</a:t>
              </a:r>
            </a:p>
            <a:p>
              <a:r>
                <a:rPr lang="en-US" sz="2000">
                  <a:solidFill>
                    <a:schemeClr val="bg1"/>
                  </a:solidFill>
                  <a:latin typeface="Times New Roman" panose="02020603050405020304" pitchFamily="18" charset="0"/>
                  <a:cs typeface="Times New Roman" panose="02020603050405020304" pitchFamily="18" charset="0"/>
                </a:rPr>
                <a:t>         IN</a:t>
              </a:r>
            </a:p>
          </p:txBody>
        </p:sp>
      </p:grpSp>
      <p:cxnSp>
        <p:nvCxnSpPr>
          <p:cNvPr id="44" name="Straight Connector 43">
            <a:extLst>
              <a:ext uri="{FF2B5EF4-FFF2-40B4-BE49-F238E27FC236}">
                <a16:creationId xmlns:a16="http://schemas.microsoft.com/office/drawing/2014/main" id="{47F05BFD-7677-1A42-7291-F9393BCEE065}"/>
              </a:ext>
            </a:extLst>
          </p:cNvPr>
          <p:cNvCxnSpPr>
            <a:cxnSpLocks/>
            <a:stCxn id="42" idx="0"/>
          </p:cNvCxnSpPr>
          <p:nvPr/>
        </p:nvCxnSpPr>
        <p:spPr>
          <a:xfrm flipV="1">
            <a:off x="10502647" y="1611448"/>
            <a:ext cx="0" cy="681903"/>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80ECE32-1DF3-579D-D05C-AEB3490781DE}"/>
              </a:ext>
            </a:extLst>
          </p:cNvPr>
          <p:cNvCxnSpPr>
            <a:cxnSpLocks/>
          </p:cNvCxnSpPr>
          <p:nvPr/>
        </p:nvCxnSpPr>
        <p:spPr>
          <a:xfrm flipH="1">
            <a:off x="9553927" y="1611448"/>
            <a:ext cx="948719" cy="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F4C6732C-4360-73F5-EF62-EFB6E031163B}"/>
              </a:ext>
            </a:extLst>
          </p:cNvPr>
          <p:cNvGrpSpPr/>
          <p:nvPr/>
        </p:nvGrpSpPr>
        <p:grpSpPr>
          <a:xfrm>
            <a:off x="7141287" y="1343417"/>
            <a:ext cx="1870121" cy="617162"/>
            <a:chOff x="4989891" y="1358845"/>
            <a:chExt cx="1870121" cy="617162"/>
          </a:xfrm>
        </p:grpSpPr>
        <p:sp>
          <p:nvSpPr>
            <p:cNvPr id="47" name="Arrow: Right 46">
              <a:extLst>
                <a:ext uri="{FF2B5EF4-FFF2-40B4-BE49-F238E27FC236}">
                  <a16:creationId xmlns:a16="http://schemas.microsoft.com/office/drawing/2014/main" id="{39F2DE6B-32C7-116C-F962-473BAF5BF877}"/>
                </a:ext>
              </a:extLst>
            </p:cNvPr>
            <p:cNvSpPr/>
            <p:nvPr/>
          </p:nvSpPr>
          <p:spPr>
            <a:xfrm rot="10800000">
              <a:off x="4989891" y="1358845"/>
              <a:ext cx="1637671" cy="61716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7B6776E7-C9F9-8FB0-B4EA-50C7FA1A12FF}"/>
                </a:ext>
              </a:extLst>
            </p:cNvPr>
            <p:cNvSpPr txBox="1"/>
            <p:nvPr/>
          </p:nvSpPr>
          <p:spPr>
            <a:xfrm>
              <a:off x="5615412" y="1497577"/>
              <a:ext cx="1244600" cy="369332"/>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a:t>
              </a:r>
            </a:p>
          </p:txBody>
        </p:sp>
      </p:grpSp>
      <p:sp>
        <p:nvSpPr>
          <p:cNvPr id="49" name="TextBox 48">
            <a:extLst>
              <a:ext uri="{FF2B5EF4-FFF2-40B4-BE49-F238E27FC236}">
                <a16:creationId xmlns:a16="http://schemas.microsoft.com/office/drawing/2014/main" id="{68E7EA09-9BB7-E34D-2FAD-AC6664FA918C}"/>
              </a:ext>
            </a:extLst>
          </p:cNvPr>
          <p:cNvSpPr txBox="1"/>
          <p:nvPr/>
        </p:nvSpPr>
        <p:spPr>
          <a:xfrm>
            <a:off x="10460601" y="1847531"/>
            <a:ext cx="25275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t>
            </a:r>
          </a:p>
        </p:txBody>
      </p:sp>
      <p:grpSp>
        <p:nvGrpSpPr>
          <p:cNvPr id="51" name="Group 50">
            <a:extLst>
              <a:ext uri="{FF2B5EF4-FFF2-40B4-BE49-F238E27FC236}">
                <a16:creationId xmlns:a16="http://schemas.microsoft.com/office/drawing/2014/main" id="{88EFEA09-5580-ADD5-5081-62A519496D8D}"/>
              </a:ext>
            </a:extLst>
          </p:cNvPr>
          <p:cNvGrpSpPr/>
          <p:nvPr/>
        </p:nvGrpSpPr>
        <p:grpSpPr>
          <a:xfrm>
            <a:off x="6857712" y="295598"/>
            <a:ext cx="2460481" cy="617162"/>
            <a:chOff x="4527548" y="1358845"/>
            <a:chExt cx="2332464" cy="617162"/>
          </a:xfrm>
        </p:grpSpPr>
        <p:sp>
          <p:nvSpPr>
            <p:cNvPr id="52" name="Arrow: Right 51">
              <a:extLst>
                <a:ext uri="{FF2B5EF4-FFF2-40B4-BE49-F238E27FC236}">
                  <a16:creationId xmlns:a16="http://schemas.microsoft.com/office/drawing/2014/main" id="{603CAA1C-F854-798E-EA99-960E12EB44BB}"/>
                </a:ext>
              </a:extLst>
            </p:cNvPr>
            <p:cNvSpPr/>
            <p:nvPr/>
          </p:nvSpPr>
          <p:spPr>
            <a:xfrm rot="10800000">
              <a:off x="4527548" y="1358845"/>
              <a:ext cx="2100013" cy="61716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DF5FEEDF-C8FB-C7FD-1663-4726BE649A91}"/>
                </a:ext>
              </a:extLst>
            </p:cNvPr>
            <p:cNvSpPr txBox="1"/>
            <p:nvPr/>
          </p:nvSpPr>
          <p:spPr>
            <a:xfrm>
              <a:off x="4610769" y="1497577"/>
              <a:ext cx="2249243" cy="369332"/>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“D” + license plates </a:t>
              </a:r>
            </a:p>
          </p:txBody>
        </p:sp>
      </p:grpSp>
      <p:cxnSp>
        <p:nvCxnSpPr>
          <p:cNvPr id="56" name="Straight Connector 55">
            <a:extLst>
              <a:ext uri="{FF2B5EF4-FFF2-40B4-BE49-F238E27FC236}">
                <a16:creationId xmlns:a16="http://schemas.microsoft.com/office/drawing/2014/main" id="{E05AF613-9777-0146-B535-3DA55D3AFCE9}"/>
              </a:ext>
            </a:extLst>
          </p:cNvPr>
          <p:cNvCxnSpPr>
            <a:cxnSpLocks/>
          </p:cNvCxnSpPr>
          <p:nvPr/>
        </p:nvCxnSpPr>
        <p:spPr>
          <a:xfrm>
            <a:off x="11533487" y="2704069"/>
            <a:ext cx="551972" cy="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1F07D01-115A-D87F-6771-79194ADB4B0E}"/>
              </a:ext>
            </a:extLst>
          </p:cNvPr>
          <p:cNvCxnSpPr>
            <a:cxnSpLocks/>
          </p:cNvCxnSpPr>
          <p:nvPr/>
        </p:nvCxnSpPr>
        <p:spPr>
          <a:xfrm flipV="1">
            <a:off x="12085459" y="608815"/>
            <a:ext cx="0" cy="2095254"/>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6587D8F-0509-1702-F45F-19310B009A81}"/>
              </a:ext>
            </a:extLst>
          </p:cNvPr>
          <p:cNvCxnSpPr>
            <a:cxnSpLocks/>
          </p:cNvCxnSpPr>
          <p:nvPr/>
        </p:nvCxnSpPr>
        <p:spPr>
          <a:xfrm flipH="1">
            <a:off x="9553927" y="608815"/>
            <a:ext cx="2531532" cy="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2" name="Group 151">
            <a:extLst>
              <a:ext uri="{FF2B5EF4-FFF2-40B4-BE49-F238E27FC236}">
                <a16:creationId xmlns:a16="http://schemas.microsoft.com/office/drawing/2014/main" id="{89D48AAD-4210-CAA9-C2EA-7F15E2CF0804}"/>
              </a:ext>
            </a:extLst>
          </p:cNvPr>
          <p:cNvGrpSpPr/>
          <p:nvPr/>
        </p:nvGrpSpPr>
        <p:grpSpPr>
          <a:xfrm>
            <a:off x="2572977" y="0"/>
            <a:ext cx="2320272" cy="923330"/>
            <a:chOff x="2439627" y="223431"/>
            <a:chExt cx="2320272" cy="923330"/>
          </a:xfrm>
        </p:grpSpPr>
        <p:sp>
          <p:nvSpPr>
            <p:cNvPr id="65" name="Parallelogram 64">
              <a:extLst>
                <a:ext uri="{FF2B5EF4-FFF2-40B4-BE49-F238E27FC236}">
                  <a16:creationId xmlns:a16="http://schemas.microsoft.com/office/drawing/2014/main" id="{52265E9A-13EF-D431-9B82-53908F82D23E}"/>
                </a:ext>
              </a:extLst>
            </p:cNvPr>
            <p:cNvSpPr/>
            <p:nvPr/>
          </p:nvSpPr>
          <p:spPr>
            <a:xfrm>
              <a:off x="2439627" y="309127"/>
              <a:ext cx="2320272" cy="827229"/>
            </a:xfrm>
            <a:prstGeom prst="parallelogram">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B8A3DE19-542F-D565-9671-3C55C794C8F1}"/>
                </a:ext>
              </a:extLst>
            </p:cNvPr>
            <p:cNvSpPr txBox="1"/>
            <p:nvPr/>
          </p:nvSpPr>
          <p:spPr>
            <a:xfrm>
              <a:off x="2534049" y="223431"/>
              <a:ext cx="2150590" cy="923330"/>
            </a:xfrm>
            <a:prstGeom prst="rect">
              <a:avLst/>
            </a:prstGeom>
            <a:noFill/>
          </p:spPr>
          <p:txBody>
            <a:bodyPr wrap="square" rtlCol="0">
              <a:spAutoFit/>
            </a:bodyPr>
            <a:lstStyle/>
            <a:p>
              <a:pPr algn="ctr"/>
              <a:r>
                <a:rPr lang="en-US">
                  <a:solidFill>
                    <a:schemeClr val="bg1"/>
                  </a:solidFill>
                  <a:latin typeface="Times New Roman" panose="02020603050405020304" pitchFamily="18" charset="0"/>
                  <a:cs typeface="Times New Roman" panose="02020603050405020304" pitchFamily="18" charset="0"/>
                </a:rPr>
                <a:t>Display IN</a:t>
              </a:r>
            </a:p>
            <a:p>
              <a:pPr algn="ctr"/>
              <a:r>
                <a:rPr lang="en-US">
                  <a:solidFill>
                    <a:schemeClr val="bg1"/>
                  </a:solidFill>
                  <a:latin typeface="Times New Roman" panose="02020603050405020304" pitchFamily="18" charset="0"/>
                  <a:cs typeface="Times New Roman" panose="02020603050405020304" pitchFamily="18" charset="0"/>
                </a:rPr>
                <a:t>Save Data to Card</a:t>
              </a:r>
            </a:p>
            <a:p>
              <a:pPr algn="ctr"/>
              <a:r>
                <a:rPr lang="en-US">
                  <a:solidFill>
                    <a:schemeClr val="bg1"/>
                  </a:solidFill>
                  <a:latin typeface="Times New Roman" panose="02020603050405020304" pitchFamily="18" charset="0"/>
                  <a:cs typeface="Times New Roman" panose="02020603050405020304" pitchFamily="18" charset="0"/>
                </a:rPr>
                <a:t>Open Servo IN</a:t>
              </a:r>
            </a:p>
          </p:txBody>
        </p:sp>
      </p:grpSp>
      <p:cxnSp>
        <p:nvCxnSpPr>
          <p:cNvPr id="71" name="Straight Connector 70">
            <a:extLst>
              <a:ext uri="{FF2B5EF4-FFF2-40B4-BE49-F238E27FC236}">
                <a16:creationId xmlns:a16="http://schemas.microsoft.com/office/drawing/2014/main" id="{6670D03E-1A87-1BD7-EB60-1A7BA152E069}"/>
              </a:ext>
            </a:extLst>
          </p:cNvPr>
          <p:cNvCxnSpPr>
            <a:cxnSpLocks/>
            <a:stCxn id="65" idx="5"/>
          </p:cNvCxnSpPr>
          <p:nvPr/>
        </p:nvCxnSpPr>
        <p:spPr>
          <a:xfrm flipH="1">
            <a:off x="1476524" y="499311"/>
            <a:ext cx="1199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0885603-835D-F1EC-3F1B-0BB860073B5C}"/>
              </a:ext>
            </a:extLst>
          </p:cNvPr>
          <p:cNvCxnSpPr>
            <a:cxnSpLocks/>
            <a:endCxn id="248" idx="0"/>
          </p:cNvCxnSpPr>
          <p:nvPr/>
        </p:nvCxnSpPr>
        <p:spPr>
          <a:xfrm flipH="1">
            <a:off x="1472702" y="494336"/>
            <a:ext cx="3822" cy="89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C57C6BDB-DB5D-F4D9-B9F5-483ACF064A80}"/>
              </a:ext>
            </a:extLst>
          </p:cNvPr>
          <p:cNvGrpSpPr/>
          <p:nvPr/>
        </p:nvGrpSpPr>
        <p:grpSpPr>
          <a:xfrm>
            <a:off x="2667399" y="3534819"/>
            <a:ext cx="1843082" cy="821437"/>
            <a:chOff x="1080132" y="1725928"/>
            <a:chExt cx="1843082" cy="821437"/>
          </a:xfrm>
        </p:grpSpPr>
        <p:sp>
          <p:nvSpPr>
            <p:cNvPr id="78" name="Flowchart: Decision 77">
              <a:extLst>
                <a:ext uri="{FF2B5EF4-FFF2-40B4-BE49-F238E27FC236}">
                  <a16:creationId xmlns:a16="http://schemas.microsoft.com/office/drawing/2014/main" id="{F521E992-50C2-952B-CCC4-C03DA071ADE1}"/>
                </a:ext>
              </a:extLst>
            </p:cNvPr>
            <p:cNvSpPr/>
            <p:nvPr/>
          </p:nvSpPr>
          <p:spPr>
            <a:xfrm>
              <a:off x="1080132" y="1725928"/>
              <a:ext cx="1637671" cy="821437"/>
            </a:xfrm>
            <a:prstGeom prst="flowChartDecis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723D7569-F3CA-4524-998D-28383A14F527}"/>
                </a:ext>
              </a:extLst>
            </p:cNvPr>
            <p:cNvSpPr txBox="1"/>
            <p:nvPr/>
          </p:nvSpPr>
          <p:spPr>
            <a:xfrm>
              <a:off x="1190500" y="1930202"/>
              <a:ext cx="1732714" cy="400110"/>
            </a:xfrm>
            <a:prstGeom prst="rect">
              <a:avLst/>
            </a:prstGeom>
            <a:noFill/>
            <a:ln>
              <a:noFill/>
            </a:ln>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dataCard[0]</a:t>
              </a:r>
            </a:p>
          </p:txBody>
        </p:sp>
      </p:grpSp>
      <p:sp>
        <p:nvSpPr>
          <p:cNvPr id="81" name="TextBox 80">
            <a:extLst>
              <a:ext uri="{FF2B5EF4-FFF2-40B4-BE49-F238E27FC236}">
                <a16:creationId xmlns:a16="http://schemas.microsoft.com/office/drawing/2014/main" id="{293C5030-4FCF-7FD3-0408-35F7E19804E1}"/>
              </a:ext>
            </a:extLst>
          </p:cNvPr>
          <p:cNvSpPr txBox="1"/>
          <p:nvPr/>
        </p:nvSpPr>
        <p:spPr>
          <a:xfrm>
            <a:off x="2272210" y="3640413"/>
            <a:ext cx="36967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Y</a:t>
            </a:r>
          </a:p>
        </p:txBody>
      </p:sp>
      <p:cxnSp>
        <p:nvCxnSpPr>
          <p:cNvPr id="83" name="Straight Arrow Connector 82">
            <a:extLst>
              <a:ext uri="{FF2B5EF4-FFF2-40B4-BE49-F238E27FC236}">
                <a16:creationId xmlns:a16="http://schemas.microsoft.com/office/drawing/2014/main" id="{F5480083-DF63-B1D7-A5C9-AD5580898876}"/>
              </a:ext>
            </a:extLst>
          </p:cNvPr>
          <p:cNvCxnSpPr>
            <a:cxnSpLocks/>
            <a:stCxn id="8" idx="3"/>
            <a:endCxn id="78" idx="1"/>
          </p:cNvCxnSpPr>
          <p:nvPr/>
        </p:nvCxnSpPr>
        <p:spPr>
          <a:xfrm>
            <a:off x="2287869" y="3938994"/>
            <a:ext cx="379530" cy="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80A58CF-4287-3A2E-005C-DCB2CDB63EF8}"/>
              </a:ext>
            </a:extLst>
          </p:cNvPr>
          <p:cNvSpPr txBox="1"/>
          <p:nvPr/>
        </p:nvSpPr>
        <p:spPr>
          <a:xfrm>
            <a:off x="4738220" y="3601641"/>
            <a:ext cx="36967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Y</a:t>
            </a:r>
          </a:p>
        </p:txBody>
      </p:sp>
      <p:cxnSp>
        <p:nvCxnSpPr>
          <p:cNvPr id="88" name="Straight Arrow Connector 87">
            <a:extLst>
              <a:ext uri="{FF2B5EF4-FFF2-40B4-BE49-F238E27FC236}">
                <a16:creationId xmlns:a16="http://schemas.microsoft.com/office/drawing/2014/main" id="{F21FF628-9723-2830-B81F-C1E4447F0CCB}"/>
              </a:ext>
            </a:extLst>
          </p:cNvPr>
          <p:cNvCxnSpPr>
            <a:cxnSpLocks/>
          </p:cNvCxnSpPr>
          <p:nvPr/>
        </p:nvCxnSpPr>
        <p:spPr>
          <a:xfrm>
            <a:off x="4307931" y="3938993"/>
            <a:ext cx="314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2B0EC74-0BBF-3A12-DA85-DF58E12E55EA}"/>
              </a:ext>
            </a:extLst>
          </p:cNvPr>
          <p:cNvCxnSpPr>
            <a:stCxn id="78" idx="0"/>
          </p:cNvCxnSpPr>
          <p:nvPr/>
        </p:nvCxnSpPr>
        <p:spPr>
          <a:xfrm flipV="1">
            <a:off x="3486235" y="2025063"/>
            <a:ext cx="7865" cy="150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8DED9E4-986D-238C-B6CB-3B16B6EE348D}"/>
              </a:ext>
            </a:extLst>
          </p:cNvPr>
          <p:cNvSpPr txBox="1"/>
          <p:nvPr/>
        </p:nvSpPr>
        <p:spPr>
          <a:xfrm>
            <a:off x="3444501" y="3232309"/>
            <a:ext cx="36967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t>
            </a:r>
          </a:p>
        </p:txBody>
      </p:sp>
      <p:grpSp>
        <p:nvGrpSpPr>
          <p:cNvPr id="99" name="Group 98">
            <a:extLst>
              <a:ext uri="{FF2B5EF4-FFF2-40B4-BE49-F238E27FC236}">
                <a16:creationId xmlns:a16="http://schemas.microsoft.com/office/drawing/2014/main" id="{16D8C04C-3E22-4E48-D5DF-541B789DBC95}"/>
              </a:ext>
            </a:extLst>
          </p:cNvPr>
          <p:cNvGrpSpPr/>
          <p:nvPr/>
        </p:nvGrpSpPr>
        <p:grpSpPr>
          <a:xfrm>
            <a:off x="7591103" y="3623088"/>
            <a:ext cx="1382144" cy="617162"/>
            <a:chOff x="5921945" y="3800400"/>
            <a:chExt cx="1752561" cy="617162"/>
          </a:xfrm>
        </p:grpSpPr>
        <p:sp>
          <p:nvSpPr>
            <p:cNvPr id="95" name="Arrow: Right 94">
              <a:extLst>
                <a:ext uri="{FF2B5EF4-FFF2-40B4-BE49-F238E27FC236}">
                  <a16:creationId xmlns:a16="http://schemas.microsoft.com/office/drawing/2014/main" id="{0C1037F7-454A-D247-77AB-BD624D5D7A4A}"/>
                </a:ext>
              </a:extLst>
            </p:cNvPr>
            <p:cNvSpPr/>
            <p:nvPr/>
          </p:nvSpPr>
          <p:spPr>
            <a:xfrm>
              <a:off x="5921945" y="3800400"/>
              <a:ext cx="1637671" cy="617162"/>
            </a:xfrm>
            <a:prstGeom prst="right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1EF31C73-EC64-CA8C-DE7F-5E68DA8617D0}"/>
                </a:ext>
              </a:extLst>
            </p:cNvPr>
            <p:cNvSpPr txBox="1"/>
            <p:nvPr/>
          </p:nvSpPr>
          <p:spPr>
            <a:xfrm>
              <a:off x="6429906" y="3915316"/>
              <a:ext cx="1244600" cy="369332"/>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“O”</a:t>
              </a:r>
            </a:p>
          </p:txBody>
        </p:sp>
      </p:grpSp>
      <p:sp>
        <p:nvSpPr>
          <p:cNvPr id="101" name="TextBox 100">
            <a:extLst>
              <a:ext uri="{FF2B5EF4-FFF2-40B4-BE49-F238E27FC236}">
                <a16:creationId xmlns:a16="http://schemas.microsoft.com/office/drawing/2014/main" id="{C374701E-A374-977D-66F4-9906526A2F50}"/>
              </a:ext>
            </a:extLst>
          </p:cNvPr>
          <p:cNvSpPr txBox="1"/>
          <p:nvPr/>
        </p:nvSpPr>
        <p:spPr>
          <a:xfrm>
            <a:off x="11634178" y="2377419"/>
            <a:ext cx="205476" cy="377258"/>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Y</a:t>
            </a:r>
          </a:p>
        </p:txBody>
      </p:sp>
      <p:grpSp>
        <p:nvGrpSpPr>
          <p:cNvPr id="105" name="Group 104">
            <a:extLst>
              <a:ext uri="{FF2B5EF4-FFF2-40B4-BE49-F238E27FC236}">
                <a16:creationId xmlns:a16="http://schemas.microsoft.com/office/drawing/2014/main" id="{91B7A3A8-FFCC-FAF3-B948-CA913F034C73}"/>
              </a:ext>
            </a:extLst>
          </p:cNvPr>
          <p:cNvGrpSpPr/>
          <p:nvPr/>
        </p:nvGrpSpPr>
        <p:grpSpPr>
          <a:xfrm>
            <a:off x="9140300" y="3534819"/>
            <a:ext cx="2061680" cy="821437"/>
            <a:chOff x="7665665" y="2450609"/>
            <a:chExt cx="2061680" cy="821437"/>
          </a:xfrm>
        </p:grpSpPr>
        <p:sp>
          <p:nvSpPr>
            <p:cNvPr id="106" name="Flowchart: Decision 105">
              <a:extLst>
                <a:ext uri="{FF2B5EF4-FFF2-40B4-BE49-F238E27FC236}">
                  <a16:creationId xmlns:a16="http://schemas.microsoft.com/office/drawing/2014/main" id="{F42C5A87-75DB-218C-321B-4F26D0C2E7A5}"/>
                </a:ext>
              </a:extLst>
            </p:cNvPr>
            <p:cNvSpPr/>
            <p:nvPr/>
          </p:nvSpPr>
          <p:spPr>
            <a:xfrm>
              <a:off x="7665665" y="2450609"/>
              <a:ext cx="2061680" cy="821437"/>
            </a:xfrm>
            <a:prstGeom prst="flowChartDecisi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7" name="TextBox 106">
              <a:extLst>
                <a:ext uri="{FF2B5EF4-FFF2-40B4-BE49-F238E27FC236}">
                  <a16:creationId xmlns:a16="http://schemas.microsoft.com/office/drawing/2014/main" id="{48A79657-E3A1-A73C-BDD9-56350629A9D5}"/>
                </a:ext>
              </a:extLst>
            </p:cNvPr>
            <p:cNvSpPr txBox="1"/>
            <p:nvPr/>
          </p:nvSpPr>
          <p:spPr>
            <a:xfrm>
              <a:off x="7906192" y="2554991"/>
              <a:ext cx="1610799" cy="707886"/>
            </a:xfrm>
            <a:prstGeom prst="rect">
              <a:avLst/>
            </a:prstGeom>
            <a:noFill/>
            <a:ln>
              <a:noFill/>
            </a:ln>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ImageProces                       OUT</a:t>
              </a:r>
            </a:p>
          </p:txBody>
        </p:sp>
      </p:grpSp>
      <p:cxnSp>
        <p:nvCxnSpPr>
          <p:cNvPr id="111" name="Straight Connector 110">
            <a:extLst>
              <a:ext uri="{FF2B5EF4-FFF2-40B4-BE49-F238E27FC236}">
                <a16:creationId xmlns:a16="http://schemas.microsoft.com/office/drawing/2014/main" id="{20C73D05-6353-8A3D-E9C1-F3BF9AD082C0}"/>
              </a:ext>
            </a:extLst>
          </p:cNvPr>
          <p:cNvCxnSpPr>
            <a:cxnSpLocks/>
            <a:stCxn id="106" idx="0"/>
          </p:cNvCxnSpPr>
          <p:nvPr/>
        </p:nvCxnSpPr>
        <p:spPr>
          <a:xfrm flipV="1">
            <a:off x="10171140" y="1703132"/>
            <a:ext cx="0" cy="1831687"/>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462C09B-DD1B-AF5C-CE6C-29F0E02F54C6}"/>
              </a:ext>
            </a:extLst>
          </p:cNvPr>
          <p:cNvCxnSpPr/>
          <p:nvPr/>
        </p:nvCxnSpPr>
        <p:spPr>
          <a:xfrm flipH="1">
            <a:off x="9553927" y="1703132"/>
            <a:ext cx="621762" cy="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D975E84-9456-AA0E-EADD-5489FF361EDE}"/>
              </a:ext>
            </a:extLst>
          </p:cNvPr>
          <p:cNvSpPr txBox="1"/>
          <p:nvPr/>
        </p:nvSpPr>
        <p:spPr>
          <a:xfrm>
            <a:off x="10156652" y="3164357"/>
            <a:ext cx="25275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t>
            </a:r>
          </a:p>
        </p:txBody>
      </p:sp>
      <p:cxnSp>
        <p:nvCxnSpPr>
          <p:cNvPr id="117" name="Straight Connector 116">
            <a:extLst>
              <a:ext uri="{FF2B5EF4-FFF2-40B4-BE49-F238E27FC236}">
                <a16:creationId xmlns:a16="http://schemas.microsoft.com/office/drawing/2014/main" id="{54BC0D65-8E1C-415F-E03F-8E4F5AA72624}"/>
              </a:ext>
            </a:extLst>
          </p:cNvPr>
          <p:cNvCxnSpPr/>
          <p:nvPr/>
        </p:nvCxnSpPr>
        <p:spPr>
          <a:xfrm>
            <a:off x="10808375" y="436801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DD85463-1B76-7BCC-54F7-4C6CBF61C990}"/>
              </a:ext>
            </a:extLst>
          </p:cNvPr>
          <p:cNvCxnSpPr>
            <a:cxnSpLocks/>
            <a:stCxn id="106" idx="2"/>
          </p:cNvCxnSpPr>
          <p:nvPr/>
        </p:nvCxnSpPr>
        <p:spPr>
          <a:xfrm>
            <a:off x="10171140" y="4356256"/>
            <a:ext cx="0" cy="474312"/>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5FF7989-1805-209C-6EDB-7FE46C8C29B5}"/>
              </a:ext>
            </a:extLst>
          </p:cNvPr>
          <p:cNvSpPr txBox="1"/>
          <p:nvPr/>
        </p:nvSpPr>
        <p:spPr>
          <a:xfrm>
            <a:off x="10149857" y="4346395"/>
            <a:ext cx="36967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Y</a:t>
            </a:r>
          </a:p>
        </p:txBody>
      </p:sp>
      <p:cxnSp>
        <p:nvCxnSpPr>
          <p:cNvPr id="131" name="Straight Arrow Connector 130">
            <a:extLst>
              <a:ext uri="{FF2B5EF4-FFF2-40B4-BE49-F238E27FC236}">
                <a16:creationId xmlns:a16="http://schemas.microsoft.com/office/drawing/2014/main" id="{35FDF952-B492-A82F-7CC1-8B9B329EBDCD}"/>
              </a:ext>
            </a:extLst>
          </p:cNvPr>
          <p:cNvCxnSpPr>
            <a:cxnSpLocks/>
          </p:cNvCxnSpPr>
          <p:nvPr/>
        </p:nvCxnSpPr>
        <p:spPr>
          <a:xfrm flipH="1">
            <a:off x="9240509" y="4830568"/>
            <a:ext cx="950266" cy="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8E16684A-1AD3-34BE-D548-1A4FF6914798}"/>
              </a:ext>
            </a:extLst>
          </p:cNvPr>
          <p:cNvGrpSpPr/>
          <p:nvPr/>
        </p:nvGrpSpPr>
        <p:grpSpPr>
          <a:xfrm>
            <a:off x="7064336" y="4507862"/>
            <a:ext cx="2351768" cy="617162"/>
            <a:chOff x="4527548" y="1358845"/>
            <a:chExt cx="2332464" cy="617162"/>
          </a:xfrm>
        </p:grpSpPr>
        <p:sp>
          <p:nvSpPr>
            <p:cNvPr id="136" name="Arrow: Right 135">
              <a:extLst>
                <a:ext uri="{FF2B5EF4-FFF2-40B4-BE49-F238E27FC236}">
                  <a16:creationId xmlns:a16="http://schemas.microsoft.com/office/drawing/2014/main" id="{9CA53DEE-3CBB-DD66-9FA4-2ED5A008EAC0}"/>
                </a:ext>
              </a:extLst>
            </p:cNvPr>
            <p:cNvSpPr/>
            <p:nvPr/>
          </p:nvSpPr>
          <p:spPr>
            <a:xfrm rot="10800000">
              <a:off x="4527548" y="1358845"/>
              <a:ext cx="2100013" cy="61716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B399E8B9-35A9-6742-B1EF-B20B7AA6D4E8}"/>
                </a:ext>
              </a:extLst>
            </p:cNvPr>
            <p:cNvSpPr txBox="1"/>
            <p:nvPr/>
          </p:nvSpPr>
          <p:spPr>
            <a:xfrm>
              <a:off x="4610769" y="1497577"/>
              <a:ext cx="2249243" cy="369332"/>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“D” + license plates </a:t>
              </a:r>
            </a:p>
          </p:txBody>
        </p:sp>
      </p:grpSp>
      <p:grpSp>
        <p:nvGrpSpPr>
          <p:cNvPr id="143" name="Group 142">
            <a:extLst>
              <a:ext uri="{FF2B5EF4-FFF2-40B4-BE49-F238E27FC236}">
                <a16:creationId xmlns:a16="http://schemas.microsoft.com/office/drawing/2014/main" id="{7A76479E-44C9-C734-32D7-32976C89F97F}"/>
              </a:ext>
            </a:extLst>
          </p:cNvPr>
          <p:cNvGrpSpPr/>
          <p:nvPr/>
        </p:nvGrpSpPr>
        <p:grpSpPr>
          <a:xfrm>
            <a:off x="5055875" y="4446670"/>
            <a:ext cx="2149253" cy="821437"/>
            <a:chOff x="3676844" y="4630168"/>
            <a:chExt cx="2149253" cy="821437"/>
          </a:xfrm>
        </p:grpSpPr>
        <p:sp>
          <p:nvSpPr>
            <p:cNvPr id="141" name="Flowchart: Decision 140">
              <a:extLst>
                <a:ext uri="{FF2B5EF4-FFF2-40B4-BE49-F238E27FC236}">
                  <a16:creationId xmlns:a16="http://schemas.microsoft.com/office/drawing/2014/main" id="{DAAFFBAC-1BB0-3EB1-B791-B944ED6714F0}"/>
                </a:ext>
              </a:extLst>
            </p:cNvPr>
            <p:cNvSpPr/>
            <p:nvPr/>
          </p:nvSpPr>
          <p:spPr>
            <a:xfrm>
              <a:off x="3676844" y="4630168"/>
              <a:ext cx="1909719" cy="821437"/>
            </a:xfrm>
            <a:prstGeom prst="flowChartDecis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2" name="TextBox 141">
              <a:extLst>
                <a:ext uri="{FF2B5EF4-FFF2-40B4-BE49-F238E27FC236}">
                  <a16:creationId xmlns:a16="http://schemas.microsoft.com/office/drawing/2014/main" id="{FEA11CCE-5BDC-6872-2745-82DCA732E0DC}"/>
                </a:ext>
              </a:extLst>
            </p:cNvPr>
            <p:cNvSpPr txBox="1"/>
            <p:nvPr/>
          </p:nvSpPr>
          <p:spPr>
            <a:xfrm>
              <a:off x="3805546" y="4834442"/>
              <a:ext cx="2020551" cy="400110"/>
            </a:xfrm>
            <a:prstGeom prst="rect">
              <a:avLst/>
            </a:prstGeom>
            <a:noFill/>
            <a:ln>
              <a:noFill/>
            </a:ln>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CompareData</a:t>
              </a:r>
            </a:p>
          </p:txBody>
        </p:sp>
      </p:grpSp>
      <p:cxnSp>
        <p:nvCxnSpPr>
          <p:cNvPr id="145" name="Straight Connector 144">
            <a:extLst>
              <a:ext uri="{FF2B5EF4-FFF2-40B4-BE49-F238E27FC236}">
                <a16:creationId xmlns:a16="http://schemas.microsoft.com/office/drawing/2014/main" id="{A12B177D-22FF-0B8B-2477-00FA35392053}"/>
              </a:ext>
            </a:extLst>
          </p:cNvPr>
          <p:cNvCxnSpPr>
            <a:cxnSpLocks/>
            <a:stCxn id="141" idx="0"/>
          </p:cNvCxnSpPr>
          <p:nvPr/>
        </p:nvCxnSpPr>
        <p:spPr>
          <a:xfrm flipV="1">
            <a:off x="6010735" y="1636612"/>
            <a:ext cx="0" cy="281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8B29ED3-EAA6-1E8A-266E-A5410ECBB289}"/>
              </a:ext>
            </a:extLst>
          </p:cNvPr>
          <p:cNvCxnSpPr/>
          <p:nvPr/>
        </p:nvCxnSpPr>
        <p:spPr>
          <a:xfrm flipH="1">
            <a:off x="4740507" y="1636612"/>
            <a:ext cx="125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530792B1-E968-A394-4579-67EE7E55DCE7}"/>
              </a:ext>
            </a:extLst>
          </p:cNvPr>
          <p:cNvSpPr txBox="1"/>
          <p:nvPr/>
        </p:nvSpPr>
        <p:spPr>
          <a:xfrm>
            <a:off x="5963035" y="4152906"/>
            <a:ext cx="25275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t>
            </a:r>
          </a:p>
        </p:txBody>
      </p:sp>
      <p:grpSp>
        <p:nvGrpSpPr>
          <p:cNvPr id="153" name="Group 152">
            <a:extLst>
              <a:ext uri="{FF2B5EF4-FFF2-40B4-BE49-F238E27FC236}">
                <a16:creationId xmlns:a16="http://schemas.microsoft.com/office/drawing/2014/main" id="{37DDD437-66B6-0D8D-5D45-908CB45AE60E}"/>
              </a:ext>
            </a:extLst>
          </p:cNvPr>
          <p:cNvGrpSpPr/>
          <p:nvPr/>
        </p:nvGrpSpPr>
        <p:grpSpPr>
          <a:xfrm>
            <a:off x="2393722" y="4391738"/>
            <a:ext cx="2320272" cy="923330"/>
            <a:chOff x="2439627" y="223431"/>
            <a:chExt cx="2320272" cy="923330"/>
          </a:xfrm>
        </p:grpSpPr>
        <p:sp>
          <p:nvSpPr>
            <p:cNvPr id="154" name="Parallelogram 153">
              <a:extLst>
                <a:ext uri="{FF2B5EF4-FFF2-40B4-BE49-F238E27FC236}">
                  <a16:creationId xmlns:a16="http://schemas.microsoft.com/office/drawing/2014/main" id="{4852D214-D8B5-3F33-F083-CFF26BB9C4A5}"/>
                </a:ext>
              </a:extLst>
            </p:cNvPr>
            <p:cNvSpPr/>
            <p:nvPr/>
          </p:nvSpPr>
          <p:spPr>
            <a:xfrm>
              <a:off x="2439627" y="309127"/>
              <a:ext cx="2320272" cy="827229"/>
            </a:xfrm>
            <a:prstGeom prst="parallelogram">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5" name="TextBox 154">
              <a:extLst>
                <a:ext uri="{FF2B5EF4-FFF2-40B4-BE49-F238E27FC236}">
                  <a16:creationId xmlns:a16="http://schemas.microsoft.com/office/drawing/2014/main" id="{77E29E63-34CF-EC2B-13E6-34E36AFC80EB}"/>
                </a:ext>
              </a:extLst>
            </p:cNvPr>
            <p:cNvSpPr txBox="1"/>
            <p:nvPr/>
          </p:nvSpPr>
          <p:spPr>
            <a:xfrm>
              <a:off x="2534049" y="223431"/>
              <a:ext cx="2150590" cy="923330"/>
            </a:xfrm>
            <a:prstGeom prst="rect">
              <a:avLst/>
            </a:prstGeom>
            <a:noFill/>
          </p:spPr>
          <p:txBody>
            <a:bodyPr wrap="square" rtlCol="0">
              <a:spAutoFit/>
            </a:bodyPr>
            <a:lstStyle/>
            <a:p>
              <a:pPr algn="ctr"/>
              <a:r>
                <a:rPr lang="en-US">
                  <a:solidFill>
                    <a:schemeClr val="bg1"/>
                  </a:solidFill>
                  <a:latin typeface="Times New Roman" panose="02020603050405020304" pitchFamily="18" charset="0"/>
                  <a:cs typeface="Times New Roman" panose="02020603050405020304" pitchFamily="18" charset="0"/>
                </a:rPr>
                <a:t>Display OUT</a:t>
              </a:r>
            </a:p>
            <a:p>
              <a:pPr algn="ctr"/>
              <a:r>
                <a:rPr lang="en-US">
                  <a:solidFill>
                    <a:schemeClr val="bg1"/>
                  </a:solidFill>
                  <a:latin typeface="Times New Roman" panose="02020603050405020304" pitchFamily="18" charset="0"/>
                  <a:cs typeface="Times New Roman" panose="02020603050405020304" pitchFamily="18" charset="0"/>
                </a:rPr>
                <a:t>Clear CardData</a:t>
              </a:r>
            </a:p>
            <a:p>
              <a:pPr algn="ctr"/>
              <a:r>
                <a:rPr lang="en-US">
                  <a:solidFill>
                    <a:schemeClr val="bg1"/>
                  </a:solidFill>
                  <a:latin typeface="Times New Roman" panose="02020603050405020304" pitchFamily="18" charset="0"/>
                  <a:cs typeface="Times New Roman" panose="02020603050405020304" pitchFamily="18" charset="0"/>
                </a:rPr>
                <a:t>Open Servo OUT</a:t>
              </a:r>
            </a:p>
          </p:txBody>
        </p:sp>
      </p:grpSp>
      <p:cxnSp>
        <p:nvCxnSpPr>
          <p:cNvPr id="159" name="Straight Arrow Connector 158">
            <a:extLst>
              <a:ext uri="{FF2B5EF4-FFF2-40B4-BE49-F238E27FC236}">
                <a16:creationId xmlns:a16="http://schemas.microsoft.com/office/drawing/2014/main" id="{0AB17C1A-1840-DC95-6B1B-F7C53F5BE79D}"/>
              </a:ext>
            </a:extLst>
          </p:cNvPr>
          <p:cNvCxnSpPr>
            <a:stCxn id="141" idx="1"/>
            <a:endCxn id="155" idx="3"/>
          </p:cNvCxnSpPr>
          <p:nvPr/>
        </p:nvCxnSpPr>
        <p:spPr>
          <a:xfrm flipH="1" flipV="1">
            <a:off x="4638734" y="4853403"/>
            <a:ext cx="417141" cy="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79743EF4-BFE3-A033-7E17-7EB9B616A743}"/>
              </a:ext>
            </a:extLst>
          </p:cNvPr>
          <p:cNvCxnSpPr>
            <a:cxnSpLocks/>
            <a:stCxn id="155" idx="1"/>
          </p:cNvCxnSpPr>
          <p:nvPr/>
        </p:nvCxnSpPr>
        <p:spPr>
          <a:xfrm flipH="1">
            <a:off x="393026" y="4853403"/>
            <a:ext cx="2095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D3225F14-F4B7-685F-287E-05E03B9B4342}"/>
              </a:ext>
            </a:extLst>
          </p:cNvPr>
          <p:cNvSpPr txBox="1"/>
          <p:nvPr/>
        </p:nvSpPr>
        <p:spPr>
          <a:xfrm>
            <a:off x="4733030" y="4569157"/>
            <a:ext cx="25275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Y</a:t>
            </a:r>
          </a:p>
        </p:txBody>
      </p:sp>
      <p:cxnSp>
        <p:nvCxnSpPr>
          <p:cNvPr id="171" name="Straight Connector 170">
            <a:extLst>
              <a:ext uri="{FF2B5EF4-FFF2-40B4-BE49-F238E27FC236}">
                <a16:creationId xmlns:a16="http://schemas.microsoft.com/office/drawing/2014/main" id="{77CEC851-2DAD-F632-B942-FF7331E18A18}"/>
              </a:ext>
            </a:extLst>
          </p:cNvPr>
          <p:cNvCxnSpPr>
            <a:cxnSpLocks/>
            <a:stCxn id="11" idx="2"/>
          </p:cNvCxnSpPr>
          <p:nvPr/>
        </p:nvCxnSpPr>
        <p:spPr>
          <a:xfrm>
            <a:off x="1469034" y="6205496"/>
            <a:ext cx="0" cy="350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7F4592D-0070-9C44-D779-376CBBF82350}"/>
              </a:ext>
            </a:extLst>
          </p:cNvPr>
          <p:cNvCxnSpPr/>
          <p:nvPr/>
        </p:nvCxnSpPr>
        <p:spPr>
          <a:xfrm flipH="1">
            <a:off x="393026" y="6556055"/>
            <a:ext cx="107391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C159A246-AF81-BA2A-C2A7-5875EBDC715B}"/>
              </a:ext>
            </a:extLst>
          </p:cNvPr>
          <p:cNvGrpSpPr/>
          <p:nvPr/>
        </p:nvGrpSpPr>
        <p:grpSpPr>
          <a:xfrm>
            <a:off x="2568216" y="5432739"/>
            <a:ext cx="1841860" cy="827229"/>
            <a:chOff x="5278766" y="2293255"/>
            <a:chExt cx="2460909" cy="827229"/>
          </a:xfrm>
        </p:grpSpPr>
        <p:sp>
          <p:nvSpPr>
            <p:cNvPr id="178" name="Parallelogram 177">
              <a:extLst>
                <a:ext uri="{FF2B5EF4-FFF2-40B4-BE49-F238E27FC236}">
                  <a16:creationId xmlns:a16="http://schemas.microsoft.com/office/drawing/2014/main" id="{E158B7E8-3B21-BB1F-6206-82E293AED096}"/>
                </a:ext>
              </a:extLst>
            </p:cNvPr>
            <p:cNvSpPr/>
            <p:nvPr/>
          </p:nvSpPr>
          <p:spPr>
            <a:xfrm>
              <a:off x="5278766" y="2293255"/>
              <a:ext cx="2320272" cy="827229"/>
            </a:xfrm>
            <a:prstGeom prst="parallelogram">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9" name="TextBox 178">
              <a:extLst>
                <a:ext uri="{FF2B5EF4-FFF2-40B4-BE49-F238E27FC236}">
                  <a16:creationId xmlns:a16="http://schemas.microsoft.com/office/drawing/2014/main" id="{16D89CA4-38BA-F4B7-C300-8C8A43A468B3}"/>
                </a:ext>
              </a:extLst>
            </p:cNvPr>
            <p:cNvSpPr txBox="1"/>
            <p:nvPr/>
          </p:nvSpPr>
          <p:spPr>
            <a:xfrm>
              <a:off x="5419402" y="2298755"/>
              <a:ext cx="2320273" cy="707886"/>
            </a:xfrm>
            <a:prstGeom prst="rect">
              <a:avLst/>
            </a:prstGeom>
            <a:noFill/>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Clear LCD</a:t>
              </a:r>
            </a:p>
            <a:p>
              <a:r>
                <a:rPr lang="en-US" sz="2000">
                  <a:solidFill>
                    <a:schemeClr val="bg1"/>
                  </a:solidFill>
                  <a:latin typeface="Times New Roman" panose="02020603050405020304" pitchFamily="18" charset="0"/>
                  <a:cs typeface="Times New Roman" panose="02020603050405020304" pitchFamily="18" charset="0"/>
                </a:rPr>
                <a:t>Display LCD</a:t>
              </a:r>
            </a:p>
          </p:txBody>
        </p:sp>
      </p:grpSp>
      <p:cxnSp>
        <p:nvCxnSpPr>
          <p:cNvPr id="181" name="Straight Arrow Connector 180">
            <a:extLst>
              <a:ext uri="{FF2B5EF4-FFF2-40B4-BE49-F238E27FC236}">
                <a16:creationId xmlns:a16="http://schemas.microsoft.com/office/drawing/2014/main" id="{5FDF94DC-7EAE-2D5C-6C60-18FB880BE01E}"/>
              </a:ext>
            </a:extLst>
          </p:cNvPr>
          <p:cNvCxnSpPr>
            <a:stCxn id="12" idx="3"/>
            <a:endCxn id="179" idx="1"/>
          </p:cNvCxnSpPr>
          <p:nvPr/>
        </p:nvCxnSpPr>
        <p:spPr>
          <a:xfrm flipV="1">
            <a:off x="2287869" y="5792182"/>
            <a:ext cx="385606"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id="{F65C1A7A-9E47-B867-0585-B01ADC6A2CDB}"/>
              </a:ext>
            </a:extLst>
          </p:cNvPr>
          <p:cNvGrpSpPr/>
          <p:nvPr/>
        </p:nvGrpSpPr>
        <p:grpSpPr>
          <a:xfrm>
            <a:off x="4567591" y="5432246"/>
            <a:ext cx="1637671" cy="821437"/>
            <a:chOff x="1080132" y="1725928"/>
            <a:chExt cx="1637671" cy="821437"/>
          </a:xfrm>
        </p:grpSpPr>
        <p:sp>
          <p:nvSpPr>
            <p:cNvPr id="184" name="Flowchart: Decision 183">
              <a:extLst>
                <a:ext uri="{FF2B5EF4-FFF2-40B4-BE49-F238E27FC236}">
                  <a16:creationId xmlns:a16="http://schemas.microsoft.com/office/drawing/2014/main" id="{418B2F38-A1C7-398B-6090-40988C6F07AF}"/>
                </a:ext>
              </a:extLst>
            </p:cNvPr>
            <p:cNvSpPr/>
            <p:nvPr/>
          </p:nvSpPr>
          <p:spPr>
            <a:xfrm>
              <a:off x="1080132" y="1725928"/>
              <a:ext cx="1637671" cy="821437"/>
            </a:xfrm>
            <a:prstGeom prst="flowChartDecis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5" name="TextBox 184">
              <a:extLst>
                <a:ext uri="{FF2B5EF4-FFF2-40B4-BE49-F238E27FC236}">
                  <a16:creationId xmlns:a16="http://schemas.microsoft.com/office/drawing/2014/main" id="{1964BB5D-163E-0116-A83A-263DAC102F27}"/>
                </a:ext>
              </a:extLst>
            </p:cNvPr>
            <p:cNvSpPr txBox="1"/>
            <p:nvPr/>
          </p:nvSpPr>
          <p:spPr>
            <a:xfrm>
              <a:off x="1312420" y="1930202"/>
              <a:ext cx="1270633" cy="400110"/>
            </a:xfrm>
            <a:prstGeom prst="rect">
              <a:avLst/>
            </a:prstGeom>
            <a:noFill/>
            <a:ln>
              <a:noFill/>
            </a:ln>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Check(In)</a:t>
              </a:r>
            </a:p>
          </p:txBody>
        </p:sp>
      </p:grpSp>
      <p:cxnSp>
        <p:nvCxnSpPr>
          <p:cNvPr id="188" name="Straight Arrow Connector 187">
            <a:extLst>
              <a:ext uri="{FF2B5EF4-FFF2-40B4-BE49-F238E27FC236}">
                <a16:creationId xmlns:a16="http://schemas.microsoft.com/office/drawing/2014/main" id="{BEE5B736-2FCB-5B6E-B827-D9BCF51E627D}"/>
              </a:ext>
            </a:extLst>
          </p:cNvPr>
          <p:cNvCxnSpPr>
            <a:cxnSpLocks/>
          </p:cNvCxnSpPr>
          <p:nvPr/>
        </p:nvCxnSpPr>
        <p:spPr>
          <a:xfrm flipV="1">
            <a:off x="4199558" y="5840368"/>
            <a:ext cx="385606"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5C04FE1-A877-43A5-97FF-E1D269C97B98}"/>
              </a:ext>
            </a:extLst>
          </p:cNvPr>
          <p:cNvCxnSpPr>
            <a:stCxn id="184" idx="3"/>
          </p:cNvCxnSpPr>
          <p:nvPr/>
        </p:nvCxnSpPr>
        <p:spPr>
          <a:xfrm flipV="1">
            <a:off x="6205262" y="5836575"/>
            <a:ext cx="544788" cy="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54BECAA5-E2F3-7AE5-36B4-32A560A7A148}"/>
              </a:ext>
            </a:extLst>
          </p:cNvPr>
          <p:cNvSpPr txBox="1"/>
          <p:nvPr/>
        </p:nvSpPr>
        <p:spPr>
          <a:xfrm>
            <a:off x="6229350" y="5487890"/>
            <a:ext cx="63741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Y</a:t>
            </a:r>
          </a:p>
        </p:txBody>
      </p:sp>
      <p:grpSp>
        <p:nvGrpSpPr>
          <p:cNvPr id="199" name="Group 198">
            <a:extLst>
              <a:ext uri="{FF2B5EF4-FFF2-40B4-BE49-F238E27FC236}">
                <a16:creationId xmlns:a16="http://schemas.microsoft.com/office/drawing/2014/main" id="{BF7B758A-1A8B-724C-D2C6-117F13ED7302}"/>
              </a:ext>
            </a:extLst>
          </p:cNvPr>
          <p:cNvGrpSpPr/>
          <p:nvPr/>
        </p:nvGrpSpPr>
        <p:grpSpPr>
          <a:xfrm>
            <a:off x="6689799" y="5498589"/>
            <a:ext cx="2117394" cy="712586"/>
            <a:chOff x="5278766" y="2293255"/>
            <a:chExt cx="3037801" cy="833873"/>
          </a:xfrm>
        </p:grpSpPr>
        <p:sp>
          <p:nvSpPr>
            <p:cNvPr id="200" name="Parallelogram 199">
              <a:extLst>
                <a:ext uri="{FF2B5EF4-FFF2-40B4-BE49-F238E27FC236}">
                  <a16:creationId xmlns:a16="http://schemas.microsoft.com/office/drawing/2014/main" id="{921BD459-7A4B-2028-1DCD-2D7980D0B7D8}"/>
                </a:ext>
              </a:extLst>
            </p:cNvPr>
            <p:cNvSpPr/>
            <p:nvPr/>
          </p:nvSpPr>
          <p:spPr>
            <a:xfrm>
              <a:off x="5278766" y="2293255"/>
              <a:ext cx="2761521" cy="827229"/>
            </a:xfrm>
            <a:prstGeom prst="parallelogram">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1" name="TextBox 200">
              <a:extLst>
                <a:ext uri="{FF2B5EF4-FFF2-40B4-BE49-F238E27FC236}">
                  <a16:creationId xmlns:a16="http://schemas.microsoft.com/office/drawing/2014/main" id="{441B7960-5D57-0154-4F44-AB2ECE793FCE}"/>
                </a:ext>
              </a:extLst>
            </p:cNvPr>
            <p:cNvSpPr txBox="1"/>
            <p:nvPr/>
          </p:nvSpPr>
          <p:spPr>
            <a:xfrm>
              <a:off x="5419403" y="2298755"/>
              <a:ext cx="2897164" cy="828373"/>
            </a:xfrm>
            <a:prstGeom prst="rect">
              <a:avLst/>
            </a:prstGeom>
            <a:noFill/>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Clear CardData</a:t>
              </a:r>
            </a:p>
            <a:p>
              <a:r>
                <a:rPr lang="en-US" sz="2000">
                  <a:solidFill>
                    <a:schemeClr val="bg1"/>
                  </a:solidFill>
                  <a:latin typeface="Times New Roman" panose="02020603050405020304" pitchFamily="18" charset="0"/>
                  <a:cs typeface="Times New Roman" panose="02020603050405020304" pitchFamily="18" charset="0"/>
                </a:rPr>
                <a:t>Clear LCD</a:t>
              </a:r>
            </a:p>
          </p:txBody>
        </p:sp>
      </p:grpSp>
      <p:cxnSp>
        <p:nvCxnSpPr>
          <p:cNvPr id="203" name="Straight Connector 202">
            <a:extLst>
              <a:ext uri="{FF2B5EF4-FFF2-40B4-BE49-F238E27FC236}">
                <a16:creationId xmlns:a16="http://schemas.microsoft.com/office/drawing/2014/main" id="{8DFE7EE2-88E9-B5ED-83E4-74D010786011}"/>
              </a:ext>
            </a:extLst>
          </p:cNvPr>
          <p:cNvCxnSpPr/>
          <p:nvPr/>
        </p:nvCxnSpPr>
        <p:spPr>
          <a:xfrm>
            <a:off x="8534400" y="5857222"/>
            <a:ext cx="444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72D9A63D-2AE5-A073-2984-E944D854D4C4}"/>
              </a:ext>
            </a:extLst>
          </p:cNvPr>
          <p:cNvCxnSpPr/>
          <p:nvPr/>
        </p:nvCxnSpPr>
        <p:spPr>
          <a:xfrm>
            <a:off x="8978900" y="5857222"/>
            <a:ext cx="0" cy="672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09E88BDC-3E74-F758-8BE1-709096094EB6}"/>
              </a:ext>
            </a:extLst>
          </p:cNvPr>
          <p:cNvCxnSpPr/>
          <p:nvPr/>
        </p:nvCxnSpPr>
        <p:spPr>
          <a:xfrm flipH="1">
            <a:off x="1476524" y="6530058"/>
            <a:ext cx="7502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B3B5C13-3A46-8B9F-23A5-700E040B9622}"/>
              </a:ext>
            </a:extLst>
          </p:cNvPr>
          <p:cNvCxnSpPr>
            <a:stCxn id="184" idx="2"/>
          </p:cNvCxnSpPr>
          <p:nvPr/>
        </p:nvCxnSpPr>
        <p:spPr>
          <a:xfrm>
            <a:off x="5386427" y="6253683"/>
            <a:ext cx="4723" cy="159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D3E4C71-2B30-1423-8A67-FDBBA143B6FA}"/>
              </a:ext>
            </a:extLst>
          </p:cNvPr>
          <p:cNvCxnSpPr>
            <a:cxnSpLocks/>
          </p:cNvCxnSpPr>
          <p:nvPr/>
        </p:nvCxnSpPr>
        <p:spPr>
          <a:xfrm flipH="1">
            <a:off x="3337836" y="6420563"/>
            <a:ext cx="2048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01BA9DF-C8C6-E6DD-22C6-4CD641DBDB53}"/>
              </a:ext>
            </a:extLst>
          </p:cNvPr>
          <p:cNvCxnSpPr>
            <a:cxnSpLocks/>
            <a:endCxn id="178" idx="3"/>
          </p:cNvCxnSpPr>
          <p:nvPr/>
        </p:nvCxnSpPr>
        <p:spPr>
          <a:xfrm flipH="1" flipV="1">
            <a:off x="3333113" y="6259968"/>
            <a:ext cx="4723" cy="159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71B4F055-CF7A-3452-D72C-03651284EB97}"/>
              </a:ext>
            </a:extLst>
          </p:cNvPr>
          <p:cNvSpPr txBox="1"/>
          <p:nvPr/>
        </p:nvSpPr>
        <p:spPr>
          <a:xfrm>
            <a:off x="4444168" y="6133720"/>
            <a:ext cx="25275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t>
            </a:r>
          </a:p>
        </p:txBody>
      </p:sp>
      <p:cxnSp>
        <p:nvCxnSpPr>
          <p:cNvPr id="221" name="Straight Connector 220">
            <a:extLst>
              <a:ext uri="{FF2B5EF4-FFF2-40B4-BE49-F238E27FC236}">
                <a16:creationId xmlns:a16="http://schemas.microsoft.com/office/drawing/2014/main" id="{CCAE4D79-7509-67F3-CB0D-06130ED8CA44}"/>
              </a:ext>
            </a:extLst>
          </p:cNvPr>
          <p:cNvCxnSpPr>
            <a:cxnSpLocks/>
          </p:cNvCxnSpPr>
          <p:nvPr/>
        </p:nvCxnSpPr>
        <p:spPr>
          <a:xfrm flipV="1">
            <a:off x="393026" y="1576336"/>
            <a:ext cx="0" cy="4979719"/>
          </a:xfrm>
          <a:prstGeom prst="line">
            <a:avLst/>
          </a:prstGeom>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D66B095A-CB09-531B-55F0-04C86C1C6BE7}"/>
              </a:ext>
            </a:extLst>
          </p:cNvPr>
          <p:cNvSpPr txBox="1"/>
          <p:nvPr/>
        </p:nvSpPr>
        <p:spPr>
          <a:xfrm>
            <a:off x="2291761" y="5465986"/>
            <a:ext cx="36967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Y</a:t>
            </a:r>
          </a:p>
        </p:txBody>
      </p:sp>
      <p:grpSp>
        <p:nvGrpSpPr>
          <p:cNvPr id="242" name="Group 241">
            <a:extLst>
              <a:ext uri="{FF2B5EF4-FFF2-40B4-BE49-F238E27FC236}">
                <a16:creationId xmlns:a16="http://schemas.microsoft.com/office/drawing/2014/main" id="{088C3906-EE12-AFD5-F63F-6631BF497AF1}"/>
              </a:ext>
            </a:extLst>
          </p:cNvPr>
          <p:cNvGrpSpPr/>
          <p:nvPr/>
        </p:nvGrpSpPr>
        <p:grpSpPr>
          <a:xfrm>
            <a:off x="92475" y="199353"/>
            <a:ext cx="1447680" cy="839286"/>
            <a:chOff x="199987" y="590427"/>
            <a:chExt cx="1447680" cy="839286"/>
          </a:xfrm>
        </p:grpSpPr>
        <p:sp>
          <p:nvSpPr>
            <p:cNvPr id="240" name="Oval 239">
              <a:extLst>
                <a:ext uri="{FF2B5EF4-FFF2-40B4-BE49-F238E27FC236}">
                  <a16:creationId xmlns:a16="http://schemas.microsoft.com/office/drawing/2014/main" id="{3974616F-BF87-951E-8306-9056C801792C}"/>
                </a:ext>
              </a:extLst>
            </p:cNvPr>
            <p:cNvSpPr/>
            <p:nvPr/>
          </p:nvSpPr>
          <p:spPr>
            <a:xfrm>
              <a:off x="199987" y="590427"/>
              <a:ext cx="1267036" cy="83928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1" name="TextBox 240">
              <a:extLst>
                <a:ext uri="{FF2B5EF4-FFF2-40B4-BE49-F238E27FC236}">
                  <a16:creationId xmlns:a16="http://schemas.microsoft.com/office/drawing/2014/main" id="{B5C784D9-CC9F-7349-161E-9C260ECCF134}"/>
                </a:ext>
              </a:extLst>
            </p:cNvPr>
            <p:cNvSpPr txBox="1"/>
            <p:nvPr/>
          </p:nvSpPr>
          <p:spPr>
            <a:xfrm>
              <a:off x="380631" y="825404"/>
              <a:ext cx="1267036" cy="369332"/>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START</a:t>
              </a:r>
            </a:p>
          </p:txBody>
        </p:sp>
      </p:grpSp>
      <p:sp>
        <p:nvSpPr>
          <p:cNvPr id="248" name="Rectangle 247">
            <a:extLst>
              <a:ext uri="{FF2B5EF4-FFF2-40B4-BE49-F238E27FC236}">
                <a16:creationId xmlns:a16="http://schemas.microsoft.com/office/drawing/2014/main" id="{639C958F-87CE-03B2-0BBE-BA838D39E592}"/>
              </a:ext>
            </a:extLst>
          </p:cNvPr>
          <p:cNvSpPr/>
          <p:nvPr/>
        </p:nvSpPr>
        <p:spPr>
          <a:xfrm>
            <a:off x="792195" y="1385069"/>
            <a:ext cx="1361014" cy="3881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Arrow Connector 251">
            <a:extLst>
              <a:ext uri="{FF2B5EF4-FFF2-40B4-BE49-F238E27FC236}">
                <a16:creationId xmlns:a16="http://schemas.microsoft.com/office/drawing/2014/main" id="{DD07F257-422C-EC74-CDA0-197AC8ED89E7}"/>
              </a:ext>
            </a:extLst>
          </p:cNvPr>
          <p:cNvCxnSpPr>
            <a:stCxn id="248" idx="2"/>
            <a:endCxn id="5" idx="0"/>
          </p:cNvCxnSpPr>
          <p:nvPr/>
        </p:nvCxnSpPr>
        <p:spPr>
          <a:xfrm flipH="1">
            <a:off x="1469035" y="1773266"/>
            <a:ext cx="3667" cy="556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4CE31F2A-1BB2-C2B9-AC93-067FEA29E4D7}"/>
              </a:ext>
            </a:extLst>
          </p:cNvPr>
          <p:cNvCxnSpPr>
            <a:stCxn id="31" idx="1"/>
            <a:endCxn id="248" idx="3"/>
          </p:cNvCxnSpPr>
          <p:nvPr/>
        </p:nvCxnSpPr>
        <p:spPr>
          <a:xfrm flipH="1">
            <a:off x="2153209" y="1557277"/>
            <a:ext cx="532200" cy="21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036D7D9D-5B66-E389-0E8E-AE447D507608}"/>
              </a:ext>
            </a:extLst>
          </p:cNvPr>
          <p:cNvCxnSpPr>
            <a:stCxn id="240" idx="5"/>
            <a:endCxn id="248" idx="0"/>
          </p:cNvCxnSpPr>
          <p:nvPr/>
        </p:nvCxnSpPr>
        <p:spPr>
          <a:xfrm>
            <a:off x="1173958" y="915728"/>
            <a:ext cx="298744" cy="469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5D345569-9536-68FC-4F0D-DE029717A096}"/>
              </a:ext>
            </a:extLst>
          </p:cNvPr>
          <p:cNvSpPr txBox="1"/>
          <p:nvPr/>
        </p:nvSpPr>
        <p:spPr>
          <a:xfrm>
            <a:off x="872187" y="1399839"/>
            <a:ext cx="1588538" cy="369332"/>
          </a:xfrm>
          <a:prstGeom prst="rect">
            <a:avLst/>
          </a:prstGeom>
          <a:noFill/>
        </p:spPr>
        <p:txBody>
          <a:bodyPr wrap="square" rtlCol="0">
            <a:spAutoFit/>
          </a:bodyPr>
          <a:lstStyle/>
          <a:p>
            <a:r>
              <a:rPr lang="en-US" b="1">
                <a:solidFill>
                  <a:schemeClr val="bg1"/>
                </a:solidFill>
              </a:rPr>
              <a:t>WatchDog</a:t>
            </a:r>
          </a:p>
        </p:txBody>
      </p:sp>
    </p:spTree>
    <p:extLst>
      <p:ext uri="{BB962C8B-B14F-4D97-AF65-F5344CB8AC3E}">
        <p14:creationId xmlns:p14="http://schemas.microsoft.com/office/powerpoint/2010/main" val="82831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514F-848B-F934-9D87-F09FB3061C4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6D5E484-FA67-D087-1E98-BFADFF0E8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76288"/>
          </a:xfrm>
        </p:spPr>
      </p:pic>
      <p:sp>
        <p:nvSpPr>
          <p:cNvPr id="7" name="TextBox 6">
            <a:extLst>
              <a:ext uri="{FF2B5EF4-FFF2-40B4-BE49-F238E27FC236}">
                <a16:creationId xmlns:a16="http://schemas.microsoft.com/office/drawing/2014/main" id="{A1156C12-C8CD-8B34-790C-2EDFF51569DE}"/>
              </a:ext>
            </a:extLst>
          </p:cNvPr>
          <p:cNvSpPr txBox="1"/>
          <p:nvPr/>
        </p:nvSpPr>
        <p:spPr>
          <a:xfrm>
            <a:off x="1250575" y="687768"/>
            <a:ext cx="9467851" cy="830997"/>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5</a:t>
            </a:r>
            <a:r>
              <a:rPr lang="vi-VN" sz="2400">
                <a:solidFill>
                  <a:srgbClr val="0070C0"/>
                </a:solidFill>
                <a:latin typeface="Times New Roman" panose="02020603050405020304" pitchFamily="18" charset="0"/>
                <a:cs typeface="Times New Roman" panose="02020603050405020304" pitchFamily="18" charset="0"/>
              </a:rPr>
              <a:t>. </a:t>
            </a:r>
            <a:r>
              <a:rPr lang="vi-VN" sz="2400" dirty="0">
                <a:solidFill>
                  <a:srgbClr val="0070C0"/>
                </a:solidFill>
                <a:latin typeface="Times New Roman" panose="02020603050405020304" pitchFamily="18" charset="0"/>
                <a:cs typeface="Times New Roman" panose="02020603050405020304" pitchFamily="18" charset="0"/>
              </a:rPr>
              <a:t>Giải thuật chương trình xử lý ảnh và hệ thống quản lý dữ liệu trên phần mềm Visual Studio</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BE9236-E6C7-6C18-11B7-1C7F298CEF3E}"/>
              </a:ext>
            </a:extLst>
          </p:cNvPr>
          <p:cNvSpPr txBox="1"/>
          <p:nvPr/>
        </p:nvSpPr>
        <p:spPr>
          <a:xfrm>
            <a:off x="1250575" y="1551666"/>
            <a:ext cx="3990195" cy="461665"/>
          </a:xfrm>
          <a:prstGeom prst="rect">
            <a:avLst/>
          </a:prstGeom>
          <a:noFill/>
        </p:spPr>
        <p:txBody>
          <a:bodyPr wrap="none" rtlCol="0">
            <a:spAutoFit/>
          </a:bodyPr>
          <a:lstStyle/>
          <a:p>
            <a:r>
              <a:rPr lang="vi-VN" sz="2400" dirty="0">
                <a:solidFill>
                  <a:srgbClr val="0070C0"/>
                </a:solidFill>
                <a:latin typeface="+mj-lt"/>
              </a:rPr>
              <a:t>Sơ đồ khối giải thuật xử lý ảnh</a:t>
            </a:r>
            <a:endParaRPr lang="en-US" sz="2400" dirty="0">
              <a:solidFill>
                <a:srgbClr val="0070C0"/>
              </a:solidFill>
              <a:latin typeface="+mj-lt"/>
            </a:endParaRPr>
          </a:p>
        </p:txBody>
      </p:sp>
      <p:pic>
        <p:nvPicPr>
          <p:cNvPr id="9" name="Content Placeholder 3">
            <a:extLst>
              <a:ext uri="{FF2B5EF4-FFF2-40B4-BE49-F238E27FC236}">
                <a16:creationId xmlns:a16="http://schemas.microsoft.com/office/drawing/2014/main" id="{31A6CACD-499B-9D40-0C18-11BC2973B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681" y="2073688"/>
            <a:ext cx="2333626" cy="4419600"/>
          </a:xfrm>
          <a:prstGeom prst="rect">
            <a:avLst/>
          </a:prstGeom>
        </p:spPr>
      </p:pic>
      <p:sp>
        <p:nvSpPr>
          <p:cNvPr id="3" name="TextBox 2">
            <a:extLst>
              <a:ext uri="{FF2B5EF4-FFF2-40B4-BE49-F238E27FC236}">
                <a16:creationId xmlns:a16="http://schemas.microsoft.com/office/drawing/2014/main" id="{7469EBEC-DA57-7F53-D617-2FC9E183B482}"/>
              </a:ext>
            </a:extLst>
          </p:cNvPr>
          <p:cNvSpPr txBox="1"/>
          <p:nvPr/>
        </p:nvSpPr>
        <p:spPr>
          <a:xfrm>
            <a:off x="-524656" y="170672"/>
            <a:ext cx="6153150" cy="523220"/>
          </a:xfrm>
          <a:prstGeom prst="rect">
            <a:avLst/>
          </a:prstGeom>
          <a:noFill/>
        </p:spPr>
        <p:txBody>
          <a:bodyPr wrap="square">
            <a:sp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II. </a:t>
            </a:r>
            <a:r>
              <a:rPr lang="en-US" sz="2800" b="1" dirty="0" err="1">
                <a:solidFill>
                  <a:schemeClr val="accent1"/>
                </a:solidFill>
                <a:latin typeface="Times New Roman" panose="02020603050405020304" pitchFamily="18" charset="0"/>
                <a:cs typeface="Times New Roman" panose="02020603050405020304" pitchFamily="18" charset="0"/>
              </a:rPr>
              <a:t>Quá</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trình</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thực</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hiện</a:t>
            </a:r>
            <a:r>
              <a:rPr lang="en-US" sz="2800" b="1" dirty="0">
                <a:solidFill>
                  <a:schemeClr val="accent1"/>
                </a:solidFill>
                <a:latin typeface="Times New Roman" panose="02020603050405020304" pitchFamily="18" charset="0"/>
                <a:cs typeface="Times New Roman" panose="02020603050405020304" pitchFamily="18" charset="0"/>
              </a:rPr>
              <a:t> </a:t>
            </a:r>
            <a:endParaRPr lang="vi-VN" sz="2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983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514F-848B-F934-9D87-F09FB3061C4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6D5E484-FA67-D087-1E98-BFADFF0E8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76288"/>
          </a:xfrm>
        </p:spPr>
      </p:pic>
      <p:sp>
        <p:nvSpPr>
          <p:cNvPr id="8" name="TextBox 7">
            <a:extLst>
              <a:ext uri="{FF2B5EF4-FFF2-40B4-BE49-F238E27FC236}">
                <a16:creationId xmlns:a16="http://schemas.microsoft.com/office/drawing/2014/main" id="{7FBE9236-E6C7-6C18-11B7-1C7F298CEF3E}"/>
              </a:ext>
            </a:extLst>
          </p:cNvPr>
          <p:cNvSpPr txBox="1"/>
          <p:nvPr/>
        </p:nvSpPr>
        <p:spPr>
          <a:xfrm>
            <a:off x="1285874" y="365125"/>
            <a:ext cx="5825634" cy="461665"/>
          </a:xfrm>
          <a:prstGeom prst="rect">
            <a:avLst/>
          </a:prstGeom>
          <a:noFill/>
        </p:spPr>
        <p:txBody>
          <a:bodyPr wrap="none" rtlCol="0">
            <a:spAutoFit/>
          </a:bodyPr>
          <a:lstStyle/>
          <a:p>
            <a:r>
              <a:rPr lang="vi-VN" sz="2400" dirty="0">
                <a:solidFill>
                  <a:srgbClr val="0070C0"/>
                </a:solidFill>
                <a:latin typeface="+mj-lt"/>
              </a:rPr>
              <a:t>Sơ đồ khối giải thuật hệ thống quản lý dữ liệu</a:t>
            </a:r>
            <a:endParaRPr lang="en-US" sz="2400" dirty="0">
              <a:solidFill>
                <a:srgbClr val="0070C0"/>
              </a:solidFill>
              <a:latin typeface="+mj-lt"/>
            </a:endParaRPr>
          </a:p>
        </p:txBody>
      </p:sp>
      <p:pic>
        <p:nvPicPr>
          <p:cNvPr id="4" name="Picture 3">
            <a:extLst>
              <a:ext uri="{FF2B5EF4-FFF2-40B4-BE49-F238E27FC236}">
                <a16:creationId xmlns:a16="http://schemas.microsoft.com/office/drawing/2014/main" id="{647851F5-550F-3A34-9475-8D8FC57C5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060" y="1027906"/>
            <a:ext cx="4341879" cy="5591969"/>
          </a:xfrm>
          <a:prstGeom prst="rect">
            <a:avLst/>
          </a:prstGeom>
        </p:spPr>
      </p:pic>
    </p:spTree>
    <p:extLst>
      <p:ext uri="{BB962C8B-B14F-4D97-AF65-F5344CB8AC3E}">
        <p14:creationId xmlns:p14="http://schemas.microsoft.com/office/powerpoint/2010/main" val="1416073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F91C-878B-5E10-582C-EBDE73153C1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4DC54F8-8919-3036-2700-EA0F0D429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2" y="0"/>
            <a:ext cx="12210971" cy="6858000"/>
          </a:xfrm>
        </p:spPr>
      </p:pic>
      <p:sp>
        <p:nvSpPr>
          <p:cNvPr id="6" name="TextBox 5">
            <a:extLst>
              <a:ext uri="{FF2B5EF4-FFF2-40B4-BE49-F238E27FC236}">
                <a16:creationId xmlns:a16="http://schemas.microsoft.com/office/drawing/2014/main" id="{C82E822C-6512-9163-7CCA-5A2507EC9C6C}"/>
              </a:ext>
            </a:extLst>
          </p:cNvPr>
          <p:cNvSpPr txBox="1"/>
          <p:nvPr/>
        </p:nvSpPr>
        <p:spPr>
          <a:xfrm>
            <a:off x="1276350" y="561975"/>
            <a:ext cx="3385863" cy="523220"/>
          </a:xfrm>
          <a:prstGeom prst="rect">
            <a:avLst/>
          </a:prstGeom>
          <a:noFill/>
        </p:spPr>
        <p:txBody>
          <a:bodyPr wrap="non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III. </a:t>
            </a:r>
            <a:r>
              <a:rPr lang="en-US" sz="2800" dirty="0" err="1">
                <a:solidFill>
                  <a:schemeClr val="accent1"/>
                </a:solidFill>
                <a:latin typeface="Times New Roman" panose="02020603050405020304" pitchFamily="18" charset="0"/>
                <a:cs typeface="Times New Roman" panose="02020603050405020304" pitchFamily="18" charset="0"/>
              </a:rPr>
              <a:t>Kết</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err="1">
                <a:solidFill>
                  <a:schemeClr val="accent1"/>
                </a:solidFill>
                <a:latin typeface="Times New Roman" panose="02020603050405020304" pitchFamily="18" charset="0"/>
                <a:cs typeface="Times New Roman" panose="02020603050405020304" pitchFamily="18" charset="0"/>
              </a:rPr>
              <a:t>quả</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err="1">
                <a:solidFill>
                  <a:schemeClr val="accent1"/>
                </a:solidFill>
                <a:latin typeface="Times New Roman" panose="02020603050405020304" pitchFamily="18" charset="0"/>
                <a:cs typeface="Times New Roman" panose="02020603050405020304" pitchFamily="18" charset="0"/>
              </a:rPr>
              <a:t>mô</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err="1">
                <a:solidFill>
                  <a:schemeClr val="accent1"/>
                </a:solidFill>
                <a:latin typeface="Times New Roman" panose="02020603050405020304" pitchFamily="18" charset="0"/>
                <a:cs typeface="Times New Roman" panose="02020603050405020304" pitchFamily="18" charset="0"/>
              </a:rPr>
              <a:t>phỏng</a:t>
            </a:r>
            <a:endParaRPr lang="en-US"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43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6418C7DA-473B-F477-6CA1-0C6ADB28B5CE}"/>
              </a:ext>
            </a:extLst>
          </p:cNvPr>
          <p:cNvSpPr txBox="1"/>
          <p:nvPr/>
        </p:nvSpPr>
        <p:spPr>
          <a:xfrm>
            <a:off x="722841" y="3135450"/>
            <a:ext cx="3615267" cy="707886"/>
          </a:xfrm>
          <a:prstGeom prst="rect">
            <a:avLst/>
          </a:prstGeom>
          <a:noFill/>
        </p:spPr>
        <p:txBody>
          <a:bodyPr wrap="square" rtlCol="0">
            <a:spAutoFit/>
          </a:bodyPr>
          <a:lstStyle/>
          <a:p>
            <a:pPr algn="ctr"/>
            <a:r>
              <a:rPr lang="en-US" sz="4000" b="1"/>
              <a:t>Nội dung chính </a:t>
            </a:r>
          </a:p>
        </p:txBody>
      </p:sp>
      <p:grpSp>
        <p:nvGrpSpPr>
          <p:cNvPr id="82" name="Group 81">
            <a:extLst>
              <a:ext uri="{FF2B5EF4-FFF2-40B4-BE49-F238E27FC236}">
                <a16:creationId xmlns:a16="http://schemas.microsoft.com/office/drawing/2014/main" id="{3A31C9C9-4CD3-C314-B937-7BCB72F3D502}"/>
              </a:ext>
            </a:extLst>
          </p:cNvPr>
          <p:cNvGrpSpPr/>
          <p:nvPr/>
        </p:nvGrpSpPr>
        <p:grpSpPr>
          <a:xfrm>
            <a:off x="4610100" y="1024707"/>
            <a:ext cx="4118909" cy="1151148"/>
            <a:chOff x="4368800" y="824682"/>
            <a:chExt cx="3500968" cy="1240366"/>
          </a:xfrm>
        </p:grpSpPr>
        <p:grpSp>
          <p:nvGrpSpPr>
            <p:cNvPr id="70" name="Group 69">
              <a:extLst>
                <a:ext uri="{FF2B5EF4-FFF2-40B4-BE49-F238E27FC236}">
                  <a16:creationId xmlns:a16="http://schemas.microsoft.com/office/drawing/2014/main" id="{1426DA6C-7E8B-6FA0-E53B-D7A0390DCF12}"/>
                </a:ext>
              </a:extLst>
            </p:cNvPr>
            <p:cNvGrpSpPr/>
            <p:nvPr/>
          </p:nvGrpSpPr>
          <p:grpSpPr>
            <a:xfrm>
              <a:off x="4368800" y="824682"/>
              <a:ext cx="3500968" cy="1240366"/>
              <a:chOff x="4368800" y="824682"/>
              <a:chExt cx="3500968" cy="1240366"/>
            </a:xfrm>
          </p:grpSpPr>
          <p:grpSp>
            <p:nvGrpSpPr>
              <p:cNvPr id="53" name="Group 52">
                <a:extLst>
                  <a:ext uri="{FF2B5EF4-FFF2-40B4-BE49-F238E27FC236}">
                    <a16:creationId xmlns:a16="http://schemas.microsoft.com/office/drawing/2014/main" id="{755814AF-7E35-1B96-F668-5A097333A5B7}"/>
                  </a:ext>
                </a:extLst>
              </p:cNvPr>
              <p:cNvGrpSpPr/>
              <p:nvPr/>
            </p:nvGrpSpPr>
            <p:grpSpPr>
              <a:xfrm>
                <a:off x="4368800" y="824682"/>
                <a:ext cx="3500968" cy="1240366"/>
                <a:chOff x="4995332" y="778932"/>
                <a:chExt cx="2768601" cy="643468"/>
              </a:xfrm>
            </p:grpSpPr>
            <p:sp>
              <p:nvSpPr>
                <p:cNvPr id="35" name="Rectangle 34">
                  <a:extLst>
                    <a:ext uri="{FF2B5EF4-FFF2-40B4-BE49-F238E27FC236}">
                      <a16:creationId xmlns:a16="http://schemas.microsoft.com/office/drawing/2014/main" id="{3D2185EF-0C91-D255-EF2A-613C210CF982}"/>
                    </a:ext>
                  </a:extLst>
                </p:cNvPr>
                <p:cNvSpPr/>
                <p:nvPr/>
              </p:nvSpPr>
              <p:spPr>
                <a:xfrm>
                  <a:off x="4995332" y="778932"/>
                  <a:ext cx="2446867" cy="643467"/>
                </a:xfrm>
                <a:prstGeom prst="rect">
                  <a:avLst/>
                </a:prstGeom>
                <a:solidFill>
                  <a:srgbClr val="87E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iamond 35">
                  <a:extLst>
                    <a:ext uri="{FF2B5EF4-FFF2-40B4-BE49-F238E27FC236}">
                      <a16:creationId xmlns:a16="http://schemas.microsoft.com/office/drawing/2014/main" id="{6B0EA6FE-3A99-25C9-715C-F20B9B88E189}"/>
                    </a:ext>
                  </a:extLst>
                </p:cNvPr>
                <p:cNvSpPr/>
                <p:nvPr/>
              </p:nvSpPr>
              <p:spPr>
                <a:xfrm>
                  <a:off x="7120466" y="778933"/>
                  <a:ext cx="643467" cy="643467"/>
                </a:xfrm>
                <a:prstGeom prst="diamond">
                  <a:avLst/>
                </a:prstGeom>
                <a:solidFill>
                  <a:srgbClr val="87E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Rounded Corners 49">
                <a:extLst>
                  <a:ext uri="{FF2B5EF4-FFF2-40B4-BE49-F238E27FC236}">
                    <a16:creationId xmlns:a16="http://schemas.microsoft.com/office/drawing/2014/main" id="{8D6E5827-F692-CA35-4F74-36BCDFAFF378}"/>
                  </a:ext>
                </a:extLst>
              </p:cNvPr>
              <p:cNvSpPr/>
              <p:nvPr/>
            </p:nvSpPr>
            <p:spPr>
              <a:xfrm>
                <a:off x="4576506" y="896435"/>
                <a:ext cx="542125" cy="1096858"/>
              </a:xfrm>
              <a:prstGeom prst="roundRect">
                <a:avLst>
                  <a:gd name="adj" fmla="val 134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87E9E8"/>
                    </a:solidFill>
                  </a:rPr>
                  <a:t>01</a:t>
                </a:r>
              </a:p>
            </p:txBody>
          </p:sp>
        </p:grpSp>
        <p:sp>
          <p:nvSpPr>
            <p:cNvPr id="71" name="TextBox 70">
              <a:extLst>
                <a:ext uri="{FF2B5EF4-FFF2-40B4-BE49-F238E27FC236}">
                  <a16:creationId xmlns:a16="http://schemas.microsoft.com/office/drawing/2014/main" id="{3B67A8D5-2DE0-DF98-FACE-3536ABC23B24}"/>
                </a:ext>
              </a:extLst>
            </p:cNvPr>
            <p:cNvSpPr txBox="1"/>
            <p:nvPr/>
          </p:nvSpPr>
          <p:spPr>
            <a:xfrm>
              <a:off x="5407734" y="1244809"/>
              <a:ext cx="2090519" cy="400110"/>
            </a:xfrm>
            <a:prstGeom prst="rect">
              <a:avLst/>
            </a:prstGeom>
            <a:noFill/>
          </p:spPr>
          <p:txBody>
            <a:bodyPr wrap="square" rtlCol="0">
              <a:spAutoFit/>
            </a:bodyPr>
            <a:lstStyle/>
            <a:p>
              <a:r>
                <a:rPr lang="en-US" sz="2000" b="1">
                  <a:solidFill>
                    <a:schemeClr val="bg1"/>
                  </a:solidFill>
                </a:rPr>
                <a:t>GIỚI THIỆU ĐỀ TÀI</a:t>
              </a:r>
            </a:p>
          </p:txBody>
        </p:sp>
      </p:grpSp>
      <p:grpSp>
        <p:nvGrpSpPr>
          <p:cNvPr id="84" name="Group 83">
            <a:extLst>
              <a:ext uri="{FF2B5EF4-FFF2-40B4-BE49-F238E27FC236}">
                <a16:creationId xmlns:a16="http://schemas.microsoft.com/office/drawing/2014/main" id="{AB3C8539-DD3D-4D8B-E003-5C063DD0A5A4}"/>
              </a:ext>
            </a:extLst>
          </p:cNvPr>
          <p:cNvGrpSpPr/>
          <p:nvPr/>
        </p:nvGrpSpPr>
        <p:grpSpPr>
          <a:xfrm>
            <a:off x="4610101" y="2338247"/>
            <a:ext cx="4746454" cy="1151148"/>
            <a:chOff x="4368800" y="2138222"/>
            <a:chExt cx="4034365" cy="1240366"/>
          </a:xfrm>
        </p:grpSpPr>
        <p:grpSp>
          <p:nvGrpSpPr>
            <p:cNvPr id="56" name="Group 55">
              <a:extLst>
                <a:ext uri="{FF2B5EF4-FFF2-40B4-BE49-F238E27FC236}">
                  <a16:creationId xmlns:a16="http://schemas.microsoft.com/office/drawing/2014/main" id="{B93D5868-DBB2-5323-33C4-7844B3D5C18A}"/>
                </a:ext>
              </a:extLst>
            </p:cNvPr>
            <p:cNvGrpSpPr/>
            <p:nvPr/>
          </p:nvGrpSpPr>
          <p:grpSpPr>
            <a:xfrm>
              <a:off x="4368800" y="2138222"/>
              <a:ext cx="4034365" cy="1240366"/>
              <a:chOff x="4995332" y="778932"/>
              <a:chExt cx="2768601" cy="643468"/>
            </a:xfrm>
            <a:solidFill>
              <a:srgbClr val="3EDAD7"/>
            </a:solidFill>
          </p:grpSpPr>
          <p:sp>
            <p:nvSpPr>
              <p:cNvPr id="58" name="Rectangle 57">
                <a:extLst>
                  <a:ext uri="{FF2B5EF4-FFF2-40B4-BE49-F238E27FC236}">
                    <a16:creationId xmlns:a16="http://schemas.microsoft.com/office/drawing/2014/main" id="{0D14BB1F-CCCF-BB4F-14F6-10336E257C4F}"/>
                  </a:ext>
                </a:extLst>
              </p:cNvPr>
              <p:cNvSpPr/>
              <p:nvPr/>
            </p:nvSpPr>
            <p:spPr>
              <a:xfrm>
                <a:off x="4995332" y="778932"/>
                <a:ext cx="2446867" cy="643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iamond 58">
                <a:extLst>
                  <a:ext uri="{FF2B5EF4-FFF2-40B4-BE49-F238E27FC236}">
                    <a16:creationId xmlns:a16="http://schemas.microsoft.com/office/drawing/2014/main" id="{6F4C8F8D-BB1B-B567-5EED-412210A50C46}"/>
                  </a:ext>
                </a:extLst>
              </p:cNvPr>
              <p:cNvSpPr/>
              <p:nvPr/>
            </p:nvSpPr>
            <p:spPr>
              <a:xfrm>
                <a:off x="7120466" y="778933"/>
                <a:ext cx="643467" cy="643467"/>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Rounded Corners 56">
              <a:extLst>
                <a:ext uri="{FF2B5EF4-FFF2-40B4-BE49-F238E27FC236}">
                  <a16:creationId xmlns:a16="http://schemas.microsoft.com/office/drawing/2014/main" id="{67FC777D-9B3C-BA46-4C95-3E65ED3F373D}"/>
                </a:ext>
              </a:extLst>
            </p:cNvPr>
            <p:cNvSpPr/>
            <p:nvPr/>
          </p:nvSpPr>
          <p:spPr>
            <a:xfrm>
              <a:off x="4575125" y="2209975"/>
              <a:ext cx="538519" cy="1096858"/>
            </a:xfrm>
            <a:prstGeom prst="roundRect">
              <a:avLst>
                <a:gd name="adj" fmla="val 134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87E9E8"/>
                  </a:solidFill>
                </a:rPr>
                <a:t>02</a:t>
              </a:r>
            </a:p>
          </p:txBody>
        </p:sp>
        <p:sp>
          <p:nvSpPr>
            <p:cNvPr id="77" name="TextBox 76">
              <a:extLst>
                <a:ext uri="{FF2B5EF4-FFF2-40B4-BE49-F238E27FC236}">
                  <a16:creationId xmlns:a16="http://schemas.microsoft.com/office/drawing/2014/main" id="{21535B93-3EBE-06B4-7723-3BD61F7C8F89}"/>
                </a:ext>
              </a:extLst>
            </p:cNvPr>
            <p:cNvSpPr txBox="1"/>
            <p:nvPr/>
          </p:nvSpPr>
          <p:spPr>
            <a:xfrm>
              <a:off x="5406497" y="2558349"/>
              <a:ext cx="2687364" cy="400110"/>
            </a:xfrm>
            <a:prstGeom prst="rect">
              <a:avLst/>
            </a:prstGeom>
            <a:noFill/>
          </p:spPr>
          <p:txBody>
            <a:bodyPr wrap="square" rtlCol="0">
              <a:spAutoFit/>
            </a:bodyPr>
            <a:lstStyle/>
            <a:p>
              <a:r>
                <a:rPr lang="en-US" sz="2000" b="1">
                  <a:solidFill>
                    <a:schemeClr val="bg1"/>
                  </a:solidFill>
                </a:rPr>
                <a:t>QUÁ TRÌNH THỰC HIỆN</a:t>
              </a:r>
            </a:p>
          </p:txBody>
        </p:sp>
      </p:grpSp>
      <p:grpSp>
        <p:nvGrpSpPr>
          <p:cNvPr id="85" name="Group 84">
            <a:extLst>
              <a:ext uri="{FF2B5EF4-FFF2-40B4-BE49-F238E27FC236}">
                <a16:creationId xmlns:a16="http://schemas.microsoft.com/office/drawing/2014/main" id="{569AC1AE-B166-9221-926F-40071B860AE6}"/>
              </a:ext>
            </a:extLst>
          </p:cNvPr>
          <p:cNvGrpSpPr/>
          <p:nvPr/>
        </p:nvGrpSpPr>
        <p:grpSpPr>
          <a:xfrm>
            <a:off x="4610100" y="3651785"/>
            <a:ext cx="5472371" cy="1151148"/>
            <a:chOff x="4368800" y="3451760"/>
            <a:chExt cx="4651376" cy="1240366"/>
          </a:xfrm>
        </p:grpSpPr>
        <p:grpSp>
          <p:nvGrpSpPr>
            <p:cNvPr id="66" name="Group 65">
              <a:extLst>
                <a:ext uri="{FF2B5EF4-FFF2-40B4-BE49-F238E27FC236}">
                  <a16:creationId xmlns:a16="http://schemas.microsoft.com/office/drawing/2014/main" id="{1B1B08E2-6B47-6834-5A82-A7265362314F}"/>
                </a:ext>
              </a:extLst>
            </p:cNvPr>
            <p:cNvGrpSpPr/>
            <p:nvPr/>
          </p:nvGrpSpPr>
          <p:grpSpPr>
            <a:xfrm>
              <a:off x="4368800" y="3451760"/>
              <a:ext cx="4651376" cy="1240366"/>
              <a:chOff x="4995332" y="778932"/>
              <a:chExt cx="2768601" cy="643468"/>
            </a:xfrm>
            <a:solidFill>
              <a:srgbClr val="37C9F1"/>
            </a:solidFill>
          </p:grpSpPr>
          <p:sp>
            <p:nvSpPr>
              <p:cNvPr id="68" name="Rectangle 67">
                <a:extLst>
                  <a:ext uri="{FF2B5EF4-FFF2-40B4-BE49-F238E27FC236}">
                    <a16:creationId xmlns:a16="http://schemas.microsoft.com/office/drawing/2014/main" id="{E9727DB3-1B46-71BE-E32B-E0C7BEE22726}"/>
                  </a:ext>
                </a:extLst>
              </p:cNvPr>
              <p:cNvSpPr/>
              <p:nvPr/>
            </p:nvSpPr>
            <p:spPr>
              <a:xfrm>
                <a:off x="4995332" y="778932"/>
                <a:ext cx="2446867" cy="643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iamond 68">
                <a:extLst>
                  <a:ext uri="{FF2B5EF4-FFF2-40B4-BE49-F238E27FC236}">
                    <a16:creationId xmlns:a16="http://schemas.microsoft.com/office/drawing/2014/main" id="{58943010-A321-B7D7-E1BA-EE5F709EE1CA}"/>
                  </a:ext>
                </a:extLst>
              </p:cNvPr>
              <p:cNvSpPr/>
              <p:nvPr/>
            </p:nvSpPr>
            <p:spPr>
              <a:xfrm>
                <a:off x="7120466" y="778933"/>
                <a:ext cx="643467" cy="643467"/>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Rounded Corners 66">
              <a:extLst>
                <a:ext uri="{FF2B5EF4-FFF2-40B4-BE49-F238E27FC236}">
                  <a16:creationId xmlns:a16="http://schemas.microsoft.com/office/drawing/2014/main" id="{B2F99CC2-F78E-1243-4B14-2405B21CFC3F}"/>
                </a:ext>
              </a:extLst>
            </p:cNvPr>
            <p:cNvSpPr/>
            <p:nvPr/>
          </p:nvSpPr>
          <p:spPr>
            <a:xfrm>
              <a:off x="4576506" y="3523513"/>
              <a:ext cx="542125" cy="1096858"/>
            </a:xfrm>
            <a:prstGeom prst="roundRect">
              <a:avLst>
                <a:gd name="adj" fmla="val 134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87E9E8"/>
                  </a:solidFill>
                </a:rPr>
                <a:t>03</a:t>
              </a:r>
            </a:p>
          </p:txBody>
        </p:sp>
        <p:sp>
          <p:nvSpPr>
            <p:cNvPr id="79" name="TextBox 78">
              <a:extLst>
                <a:ext uri="{FF2B5EF4-FFF2-40B4-BE49-F238E27FC236}">
                  <a16:creationId xmlns:a16="http://schemas.microsoft.com/office/drawing/2014/main" id="{AFA1CDEF-8055-A52D-807B-B63922ED1837}"/>
                </a:ext>
              </a:extLst>
            </p:cNvPr>
            <p:cNvSpPr txBox="1"/>
            <p:nvPr/>
          </p:nvSpPr>
          <p:spPr>
            <a:xfrm>
              <a:off x="5406498" y="3871887"/>
              <a:ext cx="2090519" cy="400110"/>
            </a:xfrm>
            <a:prstGeom prst="rect">
              <a:avLst/>
            </a:prstGeom>
            <a:noFill/>
          </p:spPr>
          <p:txBody>
            <a:bodyPr wrap="square" rtlCol="0">
              <a:spAutoFit/>
            </a:bodyPr>
            <a:lstStyle/>
            <a:p>
              <a:r>
                <a:rPr lang="en-US" sz="2000" b="1">
                  <a:solidFill>
                    <a:schemeClr val="bg1"/>
                  </a:solidFill>
                </a:rPr>
                <a:t>KẾT QUẢ</a:t>
              </a:r>
            </a:p>
          </p:txBody>
        </p:sp>
      </p:grpSp>
      <p:grpSp>
        <p:nvGrpSpPr>
          <p:cNvPr id="86" name="Group 85">
            <a:extLst>
              <a:ext uri="{FF2B5EF4-FFF2-40B4-BE49-F238E27FC236}">
                <a16:creationId xmlns:a16="http://schemas.microsoft.com/office/drawing/2014/main" id="{77A05525-6B27-41FC-DFB5-31CD155F0D0D}"/>
              </a:ext>
            </a:extLst>
          </p:cNvPr>
          <p:cNvGrpSpPr/>
          <p:nvPr/>
        </p:nvGrpSpPr>
        <p:grpSpPr>
          <a:xfrm>
            <a:off x="4610101" y="4963902"/>
            <a:ext cx="6200774" cy="1151148"/>
            <a:chOff x="4368800" y="4763877"/>
            <a:chExt cx="5270500" cy="1240366"/>
          </a:xfrm>
        </p:grpSpPr>
        <p:grpSp>
          <p:nvGrpSpPr>
            <p:cNvPr id="61" name="Group 60">
              <a:extLst>
                <a:ext uri="{FF2B5EF4-FFF2-40B4-BE49-F238E27FC236}">
                  <a16:creationId xmlns:a16="http://schemas.microsoft.com/office/drawing/2014/main" id="{9B7FB9A6-B294-B5C1-846E-5F518E7B974D}"/>
                </a:ext>
              </a:extLst>
            </p:cNvPr>
            <p:cNvGrpSpPr/>
            <p:nvPr/>
          </p:nvGrpSpPr>
          <p:grpSpPr>
            <a:xfrm>
              <a:off x="4368800" y="4763877"/>
              <a:ext cx="5270500" cy="1240366"/>
              <a:chOff x="4995332" y="778932"/>
              <a:chExt cx="2768601" cy="643468"/>
            </a:xfrm>
            <a:solidFill>
              <a:srgbClr val="2B91D5"/>
            </a:solidFill>
          </p:grpSpPr>
          <p:sp>
            <p:nvSpPr>
              <p:cNvPr id="63" name="Rectangle 62">
                <a:extLst>
                  <a:ext uri="{FF2B5EF4-FFF2-40B4-BE49-F238E27FC236}">
                    <a16:creationId xmlns:a16="http://schemas.microsoft.com/office/drawing/2014/main" id="{F02ADE4B-3340-4302-C907-1956129EFD0A}"/>
                  </a:ext>
                </a:extLst>
              </p:cNvPr>
              <p:cNvSpPr/>
              <p:nvPr/>
            </p:nvSpPr>
            <p:spPr>
              <a:xfrm>
                <a:off x="4995332" y="778932"/>
                <a:ext cx="2446867" cy="643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amond 63">
                <a:extLst>
                  <a:ext uri="{FF2B5EF4-FFF2-40B4-BE49-F238E27FC236}">
                    <a16:creationId xmlns:a16="http://schemas.microsoft.com/office/drawing/2014/main" id="{6C88A94B-3891-A500-0A70-485384E05233}"/>
                  </a:ext>
                </a:extLst>
              </p:cNvPr>
              <p:cNvSpPr/>
              <p:nvPr/>
            </p:nvSpPr>
            <p:spPr>
              <a:xfrm>
                <a:off x="7120466" y="778933"/>
                <a:ext cx="643467" cy="643467"/>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Rounded Corners 61">
              <a:extLst>
                <a:ext uri="{FF2B5EF4-FFF2-40B4-BE49-F238E27FC236}">
                  <a16:creationId xmlns:a16="http://schemas.microsoft.com/office/drawing/2014/main" id="{0989218F-76E0-3668-CB29-E2719ACC969F}"/>
                </a:ext>
              </a:extLst>
            </p:cNvPr>
            <p:cNvSpPr/>
            <p:nvPr/>
          </p:nvSpPr>
          <p:spPr>
            <a:xfrm>
              <a:off x="4576506" y="4835630"/>
              <a:ext cx="542125" cy="1096858"/>
            </a:xfrm>
            <a:prstGeom prst="roundRect">
              <a:avLst>
                <a:gd name="adj" fmla="val 134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87E9E8"/>
                  </a:solidFill>
                </a:rPr>
                <a:t>04</a:t>
              </a:r>
            </a:p>
          </p:txBody>
        </p:sp>
        <p:sp>
          <p:nvSpPr>
            <p:cNvPr id="81" name="TextBox 80">
              <a:extLst>
                <a:ext uri="{FF2B5EF4-FFF2-40B4-BE49-F238E27FC236}">
                  <a16:creationId xmlns:a16="http://schemas.microsoft.com/office/drawing/2014/main" id="{A928D5A3-3887-5E79-9F27-18810EDFFAF8}"/>
                </a:ext>
              </a:extLst>
            </p:cNvPr>
            <p:cNvSpPr txBox="1"/>
            <p:nvPr/>
          </p:nvSpPr>
          <p:spPr>
            <a:xfrm>
              <a:off x="5406497" y="5184004"/>
              <a:ext cx="2090519" cy="400110"/>
            </a:xfrm>
            <a:prstGeom prst="rect">
              <a:avLst/>
            </a:prstGeom>
            <a:noFill/>
          </p:spPr>
          <p:txBody>
            <a:bodyPr wrap="square" rtlCol="0">
              <a:spAutoFit/>
            </a:bodyPr>
            <a:lstStyle/>
            <a:p>
              <a:r>
                <a:rPr lang="en-US" sz="2000" b="1">
                  <a:solidFill>
                    <a:schemeClr val="bg1"/>
                  </a:solidFill>
                </a:rPr>
                <a:t>KẾT LUẬN</a:t>
              </a:r>
            </a:p>
          </p:txBody>
        </p:sp>
      </p:grpSp>
    </p:spTree>
    <p:extLst>
      <p:ext uri="{BB962C8B-B14F-4D97-AF65-F5344CB8AC3E}">
        <p14:creationId xmlns:p14="http://schemas.microsoft.com/office/powerpoint/2010/main" val="3918447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9890-47D8-CB4B-6BBC-3B8FCD7C7FA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B3195DFD-7741-DBC7-770C-FDEAC6C59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1774BF3B-A54C-2A9A-8FF5-E3D8C8103E2A}"/>
              </a:ext>
            </a:extLst>
          </p:cNvPr>
          <p:cNvSpPr txBox="1"/>
          <p:nvPr/>
        </p:nvSpPr>
        <p:spPr>
          <a:xfrm>
            <a:off x="1181100" y="561975"/>
            <a:ext cx="2017764"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IV. </a:t>
            </a:r>
            <a:r>
              <a:rPr lang="en-US" sz="2800" dirty="0" err="1">
                <a:solidFill>
                  <a:schemeClr val="accent1"/>
                </a:solidFill>
                <a:latin typeface="Times New Roman" panose="02020603050405020304" pitchFamily="18" charset="0"/>
                <a:cs typeface="Times New Roman" panose="02020603050405020304" pitchFamily="18" charset="0"/>
              </a:rPr>
              <a:t>Kết</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err="1">
                <a:solidFill>
                  <a:schemeClr val="accent1"/>
                </a:solidFill>
                <a:latin typeface="Times New Roman" panose="02020603050405020304" pitchFamily="18" charset="0"/>
                <a:cs typeface="Times New Roman" panose="02020603050405020304" pitchFamily="18" charset="0"/>
              </a:rPr>
              <a:t>luận</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0A7B40-0B6D-CE59-ADD6-D6499B931C06}"/>
              </a:ext>
            </a:extLst>
          </p:cNvPr>
          <p:cNvSpPr txBox="1"/>
          <p:nvPr/>
        </p:nvSpPr>
        <p:spPr>
          <a:xfrm>
            <a:off x="1181100" y="1450925"/>
            <a:ext cx="10859177" cy="4524315"/>
          </a:xfrm>
          <a:prstGeom prst="rect">
            <a:avLst/>
          </a:prstGeom>
          <a:noFill/>
        </p:spPr>
        <p:txBody>
          <a:bodyPr wrap="square" rtlCol="0">
            <a:spAutoFit/>
          </a:bodyPr>
          <a:lstStyle/>
          <a:p>
            <a:pPr marL="342900" indent="-342900">
              <a:buAutoNum type="arabicPeriod"/>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endParaRPr lang="en-US" sz="2400" dirty="0">
              <a:latin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640"/>
              </a:spcAft>
              <a:buFont typeface="Times New Roman" panose="02020603050405020304" pitchFamily="18" charset="0"/>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STM32.</a:t>
            </a:r>
          </a:p>
          <a:p>
            <a:pPr marL="342900" marR="0" lvl="0" indent="-342900">
              <a:lnSpc>
                <a:spcPct val="150000"/>
              </a:lnSpc>
              <a:spcBef>
                <a:spcPts val="0"/>
              </a:spcBef>
              <a:spcAft>
                <a:spcPts val="640"/>
              </a:spcAft>
              <a:buFont typeface="Times New Roman" panose="02020603050405020304" pitchFamily="18"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Biết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xây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xử</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lý</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640"/>
              </a:spcAft>
              <a:buFont typeface="Times New Roman" panose="02020603050405020304" pitchFamily="18" charset="0"/>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STM32CubeIDE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STM.</a:t>
            </a:r>
          </a:p>
          <a:p>
            <a:pPr marL="342900" marR="0" lvl="0" indent="-342900">
              <a:lnSpc>
                <a:spcPct val="150000"/>
              </a:lnSpc>
              <a:spcBef>
                <a:spcPts val="0"/>
              </a:spcBef>
              <a:spcAft>
                <a:spcPts val="640"/>
              </a:spcAft>
              <a:buFont typeface="Times New Roman" panose="02020603050405020304" pitchFamily="18" charset="0"/>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a:t>
            </a:r>
          </a:p>
          <a:p>
            <a:pPr marL="342900" marR="0" lvl="0" indent="-342900">
              <a:lnSpc>
                <a:spcPct val="150000"/>
              </a:lnSpc>
              <a:spcBef>
                <a:spcPts val="0"/>
              </a:spcBef>
              <a:spcAft>
                <a:spcPts val="640"/>
              </a:spcAft>
              <a:buFont typeface="Times New Roman" panose="02020603050405020304" pitchFamily="18" charset="0"/>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WindowForm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SQL.</a:t>
            </a:r>
          </a:p>
          <a:p>
            <a:pPr marL="342900" marR="0" lvl="0" indent="-342900">
              <a:lnSpc>
                <a:spcPct val="150000"/>
              </a:lnSpc>
              <a:spcBef>
                <a:spcPts val="0"/>
              </a:spcBef>
              <a:spcAft>
                <a:spcPts val="640"/>
              </a:spcAft>
              <a:buFont typeface="Times New Roman" panose="02020603050405020304" pitchFamily="18" charset="0"/>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29501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9890-47D8-CB4B-6BBC-3B8FCD7C7FA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B3195DFD-7741-DBC7-770C-FDEAC6C59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1774BF3B-A54C-2A9A-8FF5-E3D8C8103E2A}"/>
              </a:ext>
            </a:extLst>
          </p:cNvPr>
          <p:cNvSpPr txBox="1"/>
          <p:nvPr/>
        </p:nvSpPr>
        <p:spPr>
          <a:xfrm>
            <a:off x="1181100" y="561975"/>
            <a:ext cx="2017764"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IV. </a:t>
            </a:r>
            <a:r>
              <a:rPr lang="en-US" sz="2800" dirty="0" err="1">
                <a:solidFill>
                  <a:schemeClr val="accent1"/>
                </a:solidFill>
                <a:latin typeface="Times New Roman" panose="02020603050405020304" pitchFamily="18" charset="0"/>
                <a:cs typeface="Times New Roman" panose="02020603050405020304" pitchFamily="18" charset="0"/>
              </a:rPr>
              <a:t>Kết</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err="1">
                <a:solidFill>
                  <a:schemeClr val="accent1"/>
                </a:solidFill>
                <a:latin typeface="Times New Roman" panose="02020603050405020304" pitchFamily="18" charset="0"/>
                <a:cs typeface="Times New Roman" panose="02020603050405020304" pitchFamily="18" charset="0"/>
              </a:rPr>
              <a:t>luận</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0A7B40-0B6D-CE59-ADD6-D6499B931C06}"/>
              </a:ext>
            </a:extLst>
          </p:cNvPr>
          <p:cNvSpPr txBox="1"/>
          <p:nvPr/>
        </p:nvSpPr>
        <p:spPr>
          <a:xfrm>
            <a:off x="1181100" y="1450925"/>
            <a:ext cx="10859177" cy="404726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endParaRPr lang="en-US" sz="2400" dirty="0">
              <a:latin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640"/>
              </a:spcAft>
              <a:buFont typeface="Times New Roman" panose="02020603050405020304" pitchFamily="18" charset="0"/>
              <a:buChar char="-"/>
            </a:pPr>
            <a:r>
              <a:rPr lang="en-US" sz="2400" dirty="0" err="1">
                <a:effectLst/>
                <a:latin typeface="Times New Roman" panose="02020603050405020304" pitchFamily="18" charset="0"/>
                <a:ea typeface="Calibri" panose="020F0502020204030204" pitchFamily="34" charset="0"/>
              </a:rPr>
              <a:t>Chưa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hoàn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thiện</a:t>
            </a:r>
            <a:r>
              <a:rPr lang="en-US" sz="2400" dirty="0">
                <a:effectLst/>
                <a:latin typeface="Times New Roman" panose="02020603050405020304" pitchFamily="18" charset="0"/>
                <a:ea typeface="Calibri" panose="020F0502020204030204" pitchFamily="34" charset="0"/>
              </a:rPr>
              <a:t> 100% </a:t>
            </a:r>
            <a:r>
              <a:rPr lang="en-US" sz="2400" dirty="0" err="1">
                <a:effectLst/>
                <a:latin typeface="Times New Roman" panose="02020603050405020304" pitchFamily="18" charset="0"/>
                <a:ea typeface="Calibri" panose="020F0502020204030204" pitchFamily="34" charset="0"/>
              </a:rPr>
              <a:t>sản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phẩm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mới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dừng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lại</a:t>
            </a:r>
            <a:r>
              <a:rPr lang="en-US" sz="2400" dirty="0">
                <a:effectLst/>
                <a:latin typeface="Times New Roman" panose="02020603050405020304" pitchFamily="18" charset="0"/>
                <a:ea typeface="Calibri" panose="020F0502020204030204" pitchFamily="34" charset="0"/>
              </a:rPr>
              <a:t> ở </a:t>
            </a:r>
            <a:r>
              <a:rPr lang="en-US" sz="2400" dirty="0" err="1">
                <a:effectLst/>
                <a:latin typeface="Times New Roman" panose="02020603050405020304" pitchFamily="18" charset="0"/>
                <a:ea typeface="Calibri" panose="020F0502020204030204" pitchFamily="34" charset="0"/>
              </a:rPr>
              <a:t>dạng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mô</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hình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và</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còn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dây</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phức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tạp</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độ</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thẩm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mĩ</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chưa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cao</a:t>
            </a:r>
            <a:r>
              <a:rPr lang="en-US" sz="24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640"/>
              </a:spcAft>
              <a:buFont typeface="Times New Roman" panose="02020603050405020304" pitchFamily="18" charset="0"/>
              <a:buChar char="-"/>
            </a:pPr>
            <a:r>
              <a:rPr lang="en-US" sz="2400" dirty="0" err="1">
                <a:effectLst/>
                <a:latin typeface="Times New Roman" panose="02020603050405020304" pitchFamily="18" charset="0"/>
                <a:ea typeface="Calibri" panose="020F0502020204030204" pitchFamily="34" charset="0"/>
              </a:rPr>
              <a:t>Chương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trình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xử</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lý</a:t>
            </a:r>
            <a:r>
              <a:rPr lang="en-US" sz="2400" dirty="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ảnh</a:t>
            </a:r>
            <a:r>
              <a:rPr lang="en-US" sz="2400">
                <a:effectLst/>
                <a:latin typeface="Times New Roman" panose="02020603050405020304" pitchFamily="18" charset="0"/>
                <a:ea typeface="Calibri" panose="020F0502020204030204" pitchFamily="34" charset="0"/>
              </a:rPr>
              <a:t> </a:t>
            </a:r>
            <a:r>
              <a:rPr lang="en-US" sz="2400">
                <a:latin typeface="Times New Roman" panose="02020603050405020304" pitchFamily="18" charset="0"/>
                <a:ea typeface="Calibri" panose="020F0502020204030204" pitchFamily="34" charset="0"/>
              </a:rPr>
              <a:t>vẫn còn sai sót</a:t>
            </a:r>
            <a:r>
              <a:rPr lang="en-US" sz="2400">
                <a:effectLst/>
                <a:latin typeface="Times New Roman" panose="02020603050405020304" pitchFamily="18" charset="0"/>
                <a:ea typeface="Calibri" panose="020F0502020204030204" pitchFamily="34" charset="0"/>
              </a:rPr>
              <a:t>.</a:t>
            </a:r>
            <a:endParaRPr lang="en-US" sz="24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640"/>
              </a:spcAft>
              <a:buFont typeface="Times New Roman" panose="02020603050405020304" pitchFamily="18" charset="0"/>
              <a:buChar char="-"/>
            </a:pPr>
            <a:r>
              <a:rPr lang="en-US" sz="2400">
                <a:latin typeface="Times New Roman" panose="02020603050405020304" pitchFamily="18" charset="0"/>
                <a:ea typeface="Calibri" panose="020F0502020204030204" pitchFamily="34" charset="0"/>
              </a:rPr>
              <a:t>Ứng </a:t>
            </a:r>
            <a:r>
              <a:rPr lang="en-US" sz="2400" dirty="0" err="1">
                <a:latin typeface="Times New Roman" panose="02020603050405020304" pitchFamily="18" charset="0"/>
                <a:ea typeface="Calibri" panose="020F0502020204030204" pitchFamily="34" charset="0"/>
              </a:rPr>
              <a:t>dụng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còn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khá</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nặng</a:t>
            </a:r>
            <a:r>
              <a:rPr lang="en-US" sz="2400" dirty="0">
                <a:latin typeface="Times New Roman" panose="02020603050405020304" pitchFamily="18" charset="0"/>
                <a:ea typeface="Calibri" panose="020F0502020204030204" pitchFamily="34" charset="0"/>
              </a:rPr>
              <a:t> ~ 500MB.</a:t>
            </a:r>
            <a:endParaRPr lang="en-US" sz="24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640"/>
              </a:spcAft>
              <a:buFont typeface="Times New Roman" panose="02020603050405020304" pitchFamily="18" charset="0"/>
              <a:buChar char="-"/>
            </a:pPr>
            <a:endParaRPr lang="en-US" sz="1800" dirty="0">
              <a:effectLst/>
              <a:latin typeface="Times New Roman" panose="02020603050405020304" pitchFamily="18" charset="0"/>
              <a:ea typeface="Calibri" panose="020F0502020204030204" pitchFamily="34"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3284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9890-47D8-CB4B-6BBC-3B8FCD7C7FA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B3195DFD-7741-DBC7-770C-FDEAC6C59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1774BF3B-A54C-2A9A-8FF5-E3D8C8103E2A}"/>
              </a:ext>
            </a:extLst>
          </p:cNvPr>
          <p:cNvSpPr txBox="1"/>
          <p:nvPr/>
        </p:nvSpPr>
        <p:spPr>
          <a:xfrm>
            <a:off x="1181100" y="561975"/>
            <a:ext cx="2017764"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IV. </a:t>
            </a:r>
            <a:r>
              <a:rPr lang="en-US" sz="2800" dirty="0" err="1">
                <a:solidFill>
                  <a:schemeClr val="accent1"/>
                </a:solidFill>
                <a:latin typeface="Times New Roman" panose="02020603050405020304" pitchFamily="18" charset="0"/>
                <a:cs typeface="Times New Roman" panose="02020603050405020304" pitchFamily="18" charset="0"/>
              </a:rPr>
              <a:t>Kết</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err="1">
                <a:solidFill>
                  <a:schemeClr val="accent1"/>
                </a:solidFill>
                <a:latin typeface="Times New Roman" panose="02020603050405020304" pitchFamily="18" charset="0"/>
                <a:cs typeface="Times New Roman" panose="02020603050405020304" pitchFamily="18" charset="0"/>
              </a:rPr>
              <a:t>luận</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0A7B40-0B6D-CE59-ADD6-D6499B931C06}"/>
              </a:ext>
            </a:extLst>
          </p:cNvPr>
          <p:cNvSpPr txBox="1"/>
          <p:nvPr/>
        </p:nvSpPr>
        <p:spPr>
          <a:xfrm>
            <a:off x="1181100" y="1450925"/>
            <a:ext cx="10859177" cy="537070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endParaRPr lang="en-US" sz="2400" dirty="0">
              <a:latin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640"/>
              </a:spcAft>
              <a:buFont typeface="Times New Roman" panose="02020603050405020304" pitchFamily="18" charset="0"/>
              <a:buChar char="-"/>
            </a:pPr>
            <a:r>
              <a:rPr lang="en-US" sz="2400" dirty="0" err="1">
                <a:effectLst/>
                <a:latin typeface="Times New Roman" panose="02020603050405020304" pitchFamily="18" charset="0"/>
                <a:ea typeface="Calibri" panose="020F0502020204030204" pitchFamily="34" charset="0"/>
              </a:rPr>
              <a:t>Thiết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lập</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hệ</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thống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mã</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thẻ</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đảm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bảo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tính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bảo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mật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thẻ</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xe</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khắc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phục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việc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không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phải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thẻ</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nào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cũng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quẹt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được</a:t>
            </a:r>
            <a:r>
              <a:rPr lang="en-US" sz="2400" dirty="0">
                <a:effectLst/>
                <a:latin typeface="Times New Roman" panose="02020603050405020304" pitchFamily="18" charset="0"/>
                <a:ea typeface="Calibri" panose="020F0502020204030204" pitchFamily="34" charset="0"/>
              </a:rPr>
              <a:t>.</a:t>
            </a:r>
          </a:p>
          <a:p>
            <a:pPr marL="342900" marR="0" lvl="0" indent="-342900">
              <a:lnSpc>
                <a:spcPct val="150000"/>
              </a:lnSpc>
              <a:spcBef>
                <a:spcPts val="0"/>
              </a:spcBef>
              <a:spcAft>
                <a:spcPts val="640"/>
              </a:spcAft>
              <a:buFont typeface="Times New Roman" panose="02020603050405020304" pitchFamily="18" charset="0"/>
              <a:buChar char="-"/>
            </a:pPr>
            <a:r>
              <a:rPr lang="en-US" sz="2400" dirty="0" err="1">
                <a:latin typeface="Times New Roman" panose="02020603050405020304" pitchFamily="18" charset="0"/>
                <a:ea typeface="Calibri" panose="020F0502020204030204" pitchFamily="34" charset="0"/>
              </a:rPr>
              <a:t>Xây</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dựng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tính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năng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nhập</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biển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số</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xe</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để</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quản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lý</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trường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hợp</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nếu</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khách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làm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mất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thẻ</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xe</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nhưng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vẫn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cho</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ra.</a:t>
            </a:r>
            <a:endParaRPr lang="en-US" sz="2400" dirty="0">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640"/>
              </a:spcAft>
              <a:buFont typeface="Times New Roman" panose="02020603050405020304" pitchFamily="18" charset="0"/>
              <a:buChar char="-"/>
            </a:pPr>
            <a:r>
              <a:rPr lang="en-US" sz="2400" dirty="0" err="1">
                <a:effectLst/>
                <a:latin typeface="Times New Roman" panose="02020603050405020304" pitchFamily="18" charset="0"/>
                <a:ea typeface="Calibri" panose="020F0502020204030204" pitchFamily="34" charset="0"/>
              </a:rPr>
              <a:t>Xây</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dựng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tính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năng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quản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lý</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tiền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gửi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xe</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vd</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theo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giờ</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theo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tháng</a:t>
            </a:r>
            <a:r>
              <a:rPr lang="en-US" sz="2400" dirty="0">
                <a:effectLst/>
                <a:latin typeface="Times New Roman" panose="02020603050405020304" pitchFamily="18" charset="0"/>
                <a:ea typeface="Calibri" panose="020F0502020204030204" pitchFamily="34" charset="0"/>
              </a:rPr>
              <a:t>….</a:t>
            </a:r>
          </a:p>
          <a:p>
            <a:pPr marL="342900" marR="0" lvl="0" indent="-342900">
              <a:lnSpc>
                <a:spcPct val="150000"/>
              </a:lnSpc>
              <a:spcBef>
                <a:spcPts val="0"/>
              </a:spcBef>
              <a:spcAft>
                <a:spcPts val="640"/>
              </a:spcAft>
              <a:buFont typeface="Times New Roman" panose="02020603050405020304" pitchFamily="18" charset="0"/>
              <a:buChar char="-"/>
            </a:pPr>
            <a:r>
              <a:rPr lang="en-US" sz="2400" dirty="0" err="1">
                <a:latin typeface="Times New Roman" panose="02020603050405020304" pitchFamily="18" charset="0"/>
                <a:ea typeface="Calibri" panose="020F0502020204030204" pitchFamily="34" charset="0"/>
              </a:rPr>
              <a:t>Xây</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dựng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tính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năng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thông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báo</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vị</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trí</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để</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khách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biết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được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vị</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trí</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đậu</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xe</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phù</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hợp</a:t>
            </a:r>
            <a:r>
              <a:rPr lang="en-US" sz="2400" dirty="0">
                <a:latin typeface="Times New Roman" panose="02020603050405020304" pitchFamily="18" charset="0"/>
                <a:ea typeface="Calibri" panose="020F0502020204030204" pitchFamily="34" charset="0"/>
              </a:rPr>
              <a:t>.</a:t>
            </a:r>
          </a:p>
          <a:p>
            <a:pPr marR="0" lvl="0">
              <a:lnSpc>
                <a:spcPct val="150000"/>
              </a:lnSpc>
              <a:spcBef>
                <a:spcPts val="0"/>
              </a:spcBef>
              <a:spcAft>
                <a:spcPts val="640"/>
              </a:spcAft>
            </a:pPr>
            <a:endParaRPr lang="en-US" sz="2400" dirty="0">
              <a:effectLst/>
              <a:latin typeface="Times New Roman" panose="02020603050405020304" pitchFamily="18" charset="0"/>
              <a:ea typeface="Calibri" panose="020F0502020204030204" pitchFamily="34"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6694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F91C-878B-5E10-582C-EBDE73153C1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4DC54F8-8919-3036-2700-EA0F0D429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1" y="0"/>
            <a:ext cx="12210971" cy="6858000"/>
          </a:xfrm>
        </p:spPr>
      </p:pic>
      <p:sp>
        <p:nvSpPr>
          <p:cNvPr id="6" name="TextBox 5">
            <a:extLst>
              <a:ext uri="{FF2B5EF4-FFF2-40B4-BE49-F238E27FC236}">
                <a16:creationId xmlns:a16="http://schemas.microsoft.com/office/drawing/2014/main" id="{C82E822C-6512-9163-7CCA-5A2507EC9C6C}"/>
              </a:ext>
            </a:extLst>
          </p:cNvPr>
          <p:cNvSpPr txBox="1"/>
          <p:nvPr/>
        </p:nvSpPr>
        <p:spPr>
          <a:xfrm>
            <a:off x="-18971" y="2055813"/>
            <a:ext cx="12560689" cy="923330"/>
          </a:xfrm>
          <a:prstGeom prst="rect">
            <a:avLst/>
          </a:prstGeom>
          <a:noFill/>
        </p:spPr>
        <p:txBody>
          <a:bodyPr wrap="square" rtlCol="0">
            <a:spAutoFit/>
          </a:bodyPr>
          <a:lstStyle/>
          <a:p>
            <a:r>
              <a:rPr lang="en-US" sz="5400" b="1" i="1" dirty="0" err="1">
                <a:solidFill>
                  <a:schemeClr val="accent1"/>
                </a:solidFill>
                <a:latin typeface="Times New Roman" panose="02020603050405020304" pitchFamily="18" charset="0"/>
                <a:cs typeface="Times New Roman" panose="02020603050405020304" pitchFamily="18" charset="0"/>
              </a:rPr>
              <a:t>Cảm</a:t>
            </a:r>
            <a:r>
              <a:rPr lang="en-US" sz="5400" b="1" i="1" dirty="0">
                <a:solidFill>
                  <a:schemeClr val="accent1"/>
                </a:solidFill>
                <a:latin typeface="Times New Roman" panose="02020603050405020304" pitchFamily="18" charset="0"/>
                <a:cs typeface="Times New Roman" panose="02020603050405020304" pitchFamily="18" charset="0"/>
              </a:rPr>
              <a:t> </a:t>
            </a:r>
            <a:r>
              <a:rPr lang="en-US" sz="5400" b="1" i="1" err="1">
                <a:solidFill>
                  <a:schemeClr val="accent1"/>
                </a:solidFill>
                <a:latin typeface="Times New Roman" panose="02020603050405020304" pitchFamily="18" charset="0"/>
                <a:cs typeface="Times New Roman" panose="02020603050405020304" pitchFamily="18" charset="0"/>
              </a:rPr>
              <a:t>ơn</a:t>
            </a:r>
            <a:r>
              <a:rPr lang="en-US" sz="5400" b="1" i="1">
                <a:solidFill>
                  <a:schemeClr val="accent1"/>
                </a:solidFill>
                <a:latin typeface="Times New Roman" panose="02020603050405020304" pitchFamily="18" charset="0"/>
                <a:cs typeface="Times New Roman" panose="02020603050405020304" pitchFamily="18" charset="0"/>
              </a:rPr>
              <a:t> thầy, cô </a:t>
            </a:r>
            <a:r>
              <a:rPr lang="en-US" sz="5400" b="1" i="1" dirty="0" err="1">
                <a:solidFill>
                  <a:schemeClr val="accent1"/>
                </a:solidFill>
                <a:latin typeface="Times New Roman" panose="02020603050405020304" pitchFamily="18" charset="0"/>
                <a:cs typeface="Times New Roman" panose="02020603050405020304" pitchFamily="18" charset="0"/>
              </a:rPr>
              <a:t>và</a:t>
            </a:r>
            <a:r>
              <a:rPr lang="en-US" sz="5400" b="1" i="1" dirty="0">
                <a:solidFill>
                  <a:schemeClr val="accent1"/>
                </a:solidFill>
                <a:latin typeface="Times New Roman" panose="02020603050405020304" pitchFamily="18" charset="0"/>
                <a:cs typeface="Times New Roman" panose="02020603050405020304" pitchFamily="18" charset="0"/>
              </a:rPr>
              <a:t> </a:t>
            </a:r>
            <a:r>
              <a:rPr lang="en-US" sz="5400" b="1" i="1" dirty="0" err="1">
                <a:solidFill>
                  <a:schemeClr val="accent1"/>
                </a:solidFill>
                <a:latin typeface="Times New Roman" panose="02020603050405020304" pitchFamily="18" charset="0"/>
                <a:cs typeface="Times New Roman" panose="02020603050405020304" pitchFamily="18" charset="0"/>
              </a:rPr>
              <a:t>các</a:t>
            </a:r>
            <a:r>
              <a:rPr lang="en-US" sz="5400" b="1" i="1" dirty="0">
                <a:solidFill>
                  <a:schemeClr val="accent1"/>
                </a:solidFill>
                <a:latin typeface="Times New Roman" panose="02020603050405020304" pitchFamily="18" charset="0"/>
                <a:cs typeface="Times New Roman" panose="02020603050405020304" pitchFamily="18" charset="0"/>
              </a:rPr>
              <a:t> </a:t>
            </a:r>
            <a:r>
              <a:rPr lang="en-US" sz="5400" b="1" i="1" dirty="0" err="1">
                <a:solidFill>
                  <a:schemeClr val="accent1"/>
                </a:solidFill>
                <a:latin typeface="Times New Roman" panose="02020603050405020304" pitchFamily="18" charset="0"/>
                <a:cs typeface="Times New Roman" panose="02020603050405020304" pitchFamily="18" charset="0"/>
              </a:rPr>
              <a:t>bạn</a:t>
            </a:r>
            <a:r>
              <a:rPr lang="en-US" sz="5400" b="1" i="1" dirty="0">
                <a:solidFill>
                  <a:schemeClr val="accent1"/>
                </a:solidFill>
                <a:latin typeface="Times New Roman" panose="02020603050405020304" pitchFamily="18" charset="0"/>
                <a:cs typeface="Times New Roman" panose="02020603050405020304" pitchFamily="18" charset="0"/>
              </a:rPr>
              <a:t> </a:t>
            </a:r>
            <a:r>
              <a:rPr lang="en-US" sz="5400" b="1" i="1" dirty="0" err="1">
                <a:solidFill>
                  <a:schemeClr val="accent1"/>
                </a:solidFill>
                <a:latin typeface="Times New Roman" panose="02020603050405020304" pitchFamily="18" charset="0"/>
                <a:cs typeface="Times New Roman" panose="02020603050405020304" pitchFamily="18" charset="0"/>
              </a:rPr>
              <a:t>đã</a:t>
            </a:r>
            <a:r>
              <a:rPr lang="en-US" sz="5400" b="1" i="1" dirty="0">
                <a:solidFill>
                  <a:schemeClr val="accent1"/>
                </a:solidFill>
                <a:latin typeface="Times New Roman" panose="02020603050405020304" pitchFamily="18" charset="0"/>
                <a:cs typeface="Times New Roman" panose="02020603050405020304" pitchFamily="18" charset="0"/>
              </a:rPr>
              <a:t> </a:t>
            </a:r>
            <a:r>
              <a:rPr lang="en-US" sz="5400" b="1" i="1" dirty="0" err="1">
                <a:solidFill>
                  <a:schemeClr val="accent1"/>
                </a:solidFill>
                <a:latin typeface="Times New Roman" panose="02020603050405020304" pitchFamily="18" charset="0"/>
                <a:cs typeface="Times New Roman" panose="02020603050405020304" pitchFamily="18" charset="0"/>
              </a:rPr>
              <a:t>lắng</a:t>
            </a:r>
            <a:r>
              <a:rPr lang="en-US" sz="5400" b="1" i="1" dirty="0">
                <a:solidFill>
                  <a:schemeClr val="accent1"/>
                </a:solidFill>
                <a:latin typeface="Times New Roman" panose="02020603050405020304" pitchFamily="18" charset="0"/>
                <a:cs typeface="Times New Roman" panose="02020603050405020304" pitchFamily="18" charset="0"/>
              </a:rPr>
              <a:t> </a:t>
            </a:r>
            <a:r>
              <a:rPr lang="en-US" sz="5400" b="1" i="1" dirty="0" err="1">
                <a:solidFill>
                  <a:schemeClr val="accent1"/>
                </a:solidFill>
                <a:latin typeface="Times New Roman" panose="02020603050405020304" pitchFamily="18" charset="0"/>
                <a:cs typeface="Times New Roman" panose="02020603050405020304" pitchFamily="18" charset="0"/>
              </a:rPr>
              <a:t>nghe</a:t>
            </a:r>
            <a:r>
              <a:rPr lang="en-US" sz="5400" b="1" i="1" dirty="0">
                <a:solidFill>
                  <a:schemeClr val="accent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C6B9ACD2-E288-23A6-D2C1-C2A329970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5" y="3611562"/>
            <a:ext cx="2286000" cy="2286000"/>
          </a:xfrm>
          <a:prstGeom prst="rect">
            <a:avLst/>
          </a:prstGeom>
        </p:spPr>
      </p:pic>
      <p:pic>
        <p:nvPicPr>
          <p:cNvPr id="7" name="Picture 6">
            <a:extLst>
              <a:ext uri="{FF2B5EF4-FFF2-40B4-BE49-F238E27FC236}">
                <a16:creationId xmlns:a16="http://schemas.microsoft.com/office/drawing/2014/main" id="{D3A8F412-A7A0-CD2D-E34D-9BE4130BE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571875" y="3611562"/>
            <a:ext cx="2286000" cy="2286000"/>
          </a:xfrm>
          <a:prstGeom prst="rect">
            <a:avLst/>
          </a:prstGeom>
        </p:spPr>
      </p:pic>
    </p:spTree>
    <p:extLst>
      <p:ext uri="{BB962C8B-B14F-4D97-AF65-F5344CB8AC3E}">
        <p14:creationId xmlns:p14="http://schemas.microsoft.com/office/powerpoint/2010/main" val="111558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 </a:t>
            </a:r>
            <a:r>
              <a:rPr lang="en-US" sz="2800" b="1" err="1">
                <a:solidFill>
                  <a:schemeClr val="accent1"/>
                </a:solidFill>
                <a:latin typeface="Times New Roman" panose="02020603050405020304" pitchFamily="18" charset="0"/>
                <a:cs typeface="Times New Roman" panose="02020603050405020304" pitchFamily="18" charset="0"/>
              </a:rPr>
              <a:t>Giới</a:t>
            </a:r>
            <a:r>
              <a:rPr lang="en-US" sz="2800" b="1">
                <a:solidFill>
                  <a:schemeClr val="accent1"/>
                </a:solidFill>
                <a:latin typeface="Times New Roman" panose="02020603050405020304" pitchFamily="18" charset="0"/>
                <a:cs typeface="Times New Roman" panose="02020603050405020304" pitchFamily="18" charset="0"/>
              </a:rPr>
              <a:t> </a:t>
            </a:r>
            <a:r>
              <a:rPr lang="en-US" sz="2800" b="1" err="1">
                <a:solidFill>
                  <a:schemeClr val="accent1"/>
                </a:solidFill>
                <a:latin typeface="Times New Roman" panose="02020603050405020304" pitchFamily="18" charset="0"/>
                <a:cs typeface="Times New Roman" panose="02020603050405020304" pitchFamily="18" charset="0"/>
              </a:rPr>
              <a:t>thiệu</a:t>
            </a:r>
            <a:r>
              <a:rPr lang="en-US" sz="2800" b="1">
                <a:solidFill>
                  <a:schemeClr val="accent1"/>
                </a:solidFill>
                <a:latin typeface="Times New Roman" panose="02020603050405020304" pitchFamily="18" charset="0"/>
                <a:cs typeface="Times New Roman" panose="02020603050405020304" pitchFamily="18" charset="0"/>
              </a:rPr>
              <a:t> </a:t>
            </a:r>
            <a:r>
              <a:rPr lang="en-US" sz="2800" b="1" err="1">
                <a:solidFill>
                  <a:schemeClr val="accent1"/>
                </a:solidFill>
                <a:latin typeface="Times New Roman" panose="02020603050405020304" pitchFamily="18" charset="0"/>
                <a:cs typeface="Times New Roman" panose="02020603050405020304" pitchFamily="18" charset="0"/>
              </a:rPr>
              <a:t>đề</a:t>
            </a:r>
            <a:r>
              <a:rPr lang="en-US" sz="2800" b="1">
                <a:solidFill>
                  <a:schemeClr val="accent1"/>
                </a:solidFill>
                <a:latin typeface="Times New Roman" panose="02020603050405020304" pitchFamily="18" charset="0"/>
                <a:cs typeface="Times New Roman" panose="02020603050405020304" pitchFamily="18" charset="0"/>
              </a:rPr>
              <a:t> </a:t>
            </a:r>
            <a:r>
              <a:rPr lang="en-US" sz="2800" b="1" err="1">
                <a:solidFill>
                  <a:schemeClr val="accent1"/>
                </a:solidFill>
                <a:latin typeface="Times New Roman" panose="02020603050405020304" pitchFamily="18" charset="0"/>
                <a:cs typeface="Times New Roman" panose="02020603050405020304" pitchFamily="18" charset="0"/>
              </a:rPr>
              <a:t>tài</a:t>
            </a:r>
            <a:endParaRPr lang="vi-VN" sz="2800" b="1">
              <a:solidFill>
                <a:schemeClr val="accent1"/>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960654FB-F32C-6947-CDB5-D5B2821CEF49}"/>
              </a:ext>
            </a:extLst>
          </p:cNvPr>
          <p:cNvGrpSpPr/>
          <p:nvPr/>
        </p:nvGrpSpPr>
        <p:grpSpPr>
          <a:xfrm>
            <a:off x="751188" y="1580133"/>
            <a:ext cx="4757264" cy="4066524"/>
            <a:chOff x="7371163" y="735179"/>
            <a:chExt cx="4031294" cy="2866859"/>
          </a:xfrm>
        </p:grpSpPr>
        <p:pic>
          <p:nvPicPr>
            <p:cNvPr id="8" name="Picture 7">
              <a:extLst>
                <a:ext uri="{FF2B5EF4-FFF2-40B4-BE49-F238E27FC236}">
                  <a16:creationId xmlns:a16="http://schemas.microsoft.com/office/drawing/2014/main" id="{D371BA9A-6CBC-3709-264A-A1D1C0C92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163" y="735179"/>
              <a:ext cx="4031294" cy="2493584"/>
            </a:xfrm>
            <a:prstGeom prst="rect">
              <a:avLst/>
            </a:prstGeom>
          </p:spPr>
        </p:pic>
        <p:sp>
          <p:nvSpPr>
            <p:cNvPr id="22" name="TextBox 21">
              <a:extLst>
                <a:ext uri="{FF2B5EF4-FFF2-40B4-BE49-F238E27FC236}">
                  <a16:creationId xmlns:a16="http://schemas.microsoft.com/office/drawing/2014/main" id="{1A91CACA-E750-8F56-5D50-A99D846C0A66}"/>
                </a:ext>
              </a:extLst>
            </p:cNvPr>
            <p:cNvSpPr txBox="1"/>
            <p:nvPr/>
          </p:nvSpPr>
          <p:spPr>
            <a:xfrm>
              <a:off x="8070986" y="3232706"/>
              <a:ext cx="2652899" cy="369332"/>
            </a:xfrm>
            <a:prstGeom prst="rect">
              <a:avLst/>
            </a:prstGeom>
            <a:noFill/>
          </p:spPr>
          <p:txBody>
            <a:bodyPr wrap="square">
              <a:spAutoFit/>
            </a:bodyPr>
            <a:lstStyle/>
            <a:p>
              <a:pPr algn="ctr"/>
              <a:r>
                <a:rPr lang="en-US" i="1">
                  <a:latin typeface="Times New Roman" panose="02020603050405020304" pitchFamily="18" charset="0"/>
                  <a:cs typeface="Times New Roman" panose="02020603050405020304" pitchFamily="18" charset="0"/>
                </a:rPr>
                <a:t>Hình ảnh thực tế</a:t>
              </a:r>
              <a:endParaRPr lang="vi-VN" sz="1800" i="1">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A1614D5F-85E5-16DC-C291-DF39D7341BDC}"/>
              </a:ext>
            </a:extLst>
          </p:cNvPr>
          <p:cNvGrpSpPr/>
          <p:nvPr/>
        </p:nvGrpSpPr>
        <p:grpSpPr>
          <a:xfrm>
            <a:off x="5958202" y="1580131"/>
            <a:ext cx="5824392" cy="3906380"/>
            <a:chOff x="3278034" y="1660476"/>
            <a:chExt cx="5824392" cy="3906380"/>
          </a:xfrm>
        </p:grpSpPr>
        <p:pic>
          <p:nvPicPr>
            <p:cNvPr id="19" name="Picture 18">
              <a:extLst>
                <a:ext uri="{FF2B5EF4-FFF2-40B4-BE49-F238E27FC236}">
                  <a16:creationId xmlns:a16="http://schemas.microsoft.com/office/drawing/2014/main" id="{39EFE0F3-1B5E-EF38-17D2-86F4B33936F1}"/>
                </a:ext>
              </a:extLst>
            </p:cNvPr>
            <p:cNvPicPr>
              <a:picLocks noChangeAspect="1"/>
            </p:cNvPicPr>
            <p:nvPr/>
          </p:nvPicPr>
          <p:blipFill rotWithShape="1">
            <a:blip r:embed="rId4">
              <a:extLst>
                <a:ext uri="{28A0092B-C50C-407E-A947-70E740481C1C}">
                  <a14:useLocalDpi xmlns:a14="http://schemas.microsoft.com/office/drawing/2010/main" val="0"/>
                </a:ext>
              </a:extLst>
            </a:blip>
            <a:srcRect t="3108" b="15921"/>
            <a:stretch/>
          </p:blipFill>
          <p:spPr>
            <a:xfrm>
              <a:off x="3278034" y="1660476"/>
              <a:ext cx="5824392" cy="3537048"/>
            </a:xfrm>
            <a:prstGeom prst="rect">
              <a:avLst/>
            </a:prstGeom>
          </p:spPr>
        </p:pic>
        <p:sp>
          <p:nvSpPr>
            <p:cNvPr id="24" name="TextBox 23">
              <a:extLst>
                <a:ext uri="{FF2B5EF4-FFF2-40B4-BE49-F238E27FC236}">
                  <a16:creationId xmlns:a16="http://schemas.microsoft.com/office/drawing/2014/main" id="{035B165B-BB5C-18C1-AFBC-FCB85926CBC9}"/>
                </a:ext>
              </a:extLst>
            </p:cNvPr>
            <p:cNvSpPr txBox="1"/>
            <p:nvPr/>
          </p:nvSpPr>
          <p:spPr>
            <a:xfrm>
              <a:off x="4863780" y="5197524"/>
              <a:ext cx="2652899" cy="369332"/>
            </a:xfrm>
            <a:prstGeom prst="rect">
              <a:avLst/>
            </a:prstGeom>
            <a:noFill/>
          </p:spPr>
          <p:txBody>
            <a:bodyPr wrap="square">
              <a:spAutoFit/>
            </a:bodyPr>
            <a:lstStyle/>
            <a:p>
              <a:pPr algn="ctr"/>
              <a:r>
                <a:rPr lang="en-US" i="1">
                  <a:latin typeface="Times New Roman" panose="02020603050405020304" pitchFamily="18" charset="0"/>
                  <a:cs typeface="Times New Roman" panose="02020603050405020304" pitchFamily="18" charset="0"/>
                </a:rPr>
                <a:t>M</a:t>
              </a:r>
              <a:r>
                <a:rPr lang="en-US" sz="1800" i="1">
                  <a:latin typeface="Times New Roman" panose="02020603050405020304" pitchFamily="18" charset="0"/>
                  <a:cs typeface="Times New Roman" panose="02020603050405020304" pitchFamily="18" charset="0"/>
                </a:rPr>
                <a:t>ô hình bãi đỗ xe</a:t>
              </a:r>
              <a:endParaRPr lang="vi-VN" sz="1800" i="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3589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II. </a:t>
            </a:r>
            <a:r>
              <a:rPr lang="en-US" sz="2800" b="1" dirty="0" err="1">
                <a:solidFill>
                  <a:schemeClr val="accent1"/>
                </a:solidFill>
                <a:latin typeface="Times New Roman" panose="02020603050405020304" pitchFamily="18" charset="0"/>
                <a:cs typeface="Times New Roman" panose="02020603050405020304" pitchFamily="18" charset="0"/>
              </a:rPr>
              <a:t>Quá</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trình</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thực</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b="1" dirty="0" err="1">
                <a:solidFill>
                  <a:schemeClr val="accent1"/>
                </a:solidFill>
                <a:latin typeface="Times New Roman" panose="02020603050405020304" pitchFamily="18" charset="0"/>
                <a:cs typeface="Times New Roman" panose="02020603050405020304" pitchFamily="18" charset="0"/>
              </a:rPr>
              <a:t>hiện</a:t>
            </a:r>
            <a:r>
              <a:rPr lang="en-US" sz="2800" b="1" dirty="0">
                <a:solidFill>
                  <a:schemeClr val="accent1"/>
                </a:solidFill>
                <a:latin typeface="Times New Roman" panose="02020603050405020304" pitchFamily="18" charset="0"/>
                <a:cs typeface="Times New Roman" panose="02020603050405020304" pitchFamily="18" charset="0"/>
              </a:rPr>
              <a:t> </a:t>
            </a:r>
            <a:endParaRPr lang="vi-VN" sz="2800" b="1" dirty="0">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dirty="0">
                <a:solidFill>
                  <a:schemeClr val="accent1"/>
                </a:solidFill>
                <a:latin typeface="Times New Roman" panose="02020603050405020304" pitchFamily="18" charset="0"/>
                <a:cs typeface="Times New Roman" panose="02020603050405020304" pitchFamily="18" charset="0"/>
              </a:rPr>
              <a:t>1. </a:t>
            </a:r>
            <a:r>
              <a:rPr lang="en-US" sz="2400" dirty="0" err="1">
                <a:solidFill>
                  <a:schemeClr val="accent1"/>
                </a:solidFill>
                <a:latin typeface="Times New Roman" panose="02020603050405020304" pitchFamily="18" charset="0"/>
                <a:cs typeface="Times New Roman" panose="02020603050405020304" pitchFamily="18" charset="0"/>
              </a:rPr>
              <a:t>Sơ</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đồ</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khối</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hệ</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thống</a:t>
            </a:r>
            <a:endParaRPr lang="vi-VN" sz="2400"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F909D8-9932-93F8-D7AE-5E85AA9A9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1372160"/>
            <a:ext cx="9810750" cy="5010150"/>
          </a:xfrm>
          <a:prstGeom prst="rect">
            <a:avLst/>
          </a:prstGeom>
        </p:spPr>
      </p:pic>
    </p:spTree>
    <p:extLst>
      <p:ext uri="{BB962C8B-B14F-4D97-AF65-F5344CB8AC3E}">
        <p14:creationId xmlns:p14="http://schemas.microsoft.com/office/powerpoint/2010/main" val="101764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2. Thông số kĩ thuật</a:t>
            </a:r>
            <a:endParaRPr lang="vi-VN" sz="2400">
              <a:solidFill>
                <a:schemeClr val="accent1"/>
              </a:solidFill>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DA600D0B-2AF9-D747-FEE6-5AA72B777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51" y="1496708"/>
            <a:ext cx="3054954" cy="4242514"/>
          </a:xfrm>
          <a:prstGeom prst="rect">
            <a:avLst/>
          </a:prstGeom>
        </p:spPr>
      </p:pic>
      <p:sp>
        <p:nvSpPr>
          <p:cNvPr id="5" name="Content Placeholder 5">
            <a:extLst>
              <a:ext uri="{FF2B5EF4-FFF2-40B4-BE49-F238E27FC236}">
                <a16:creationId xmlns:a16="http://schemas.microsoft.com/office/drawing/2014/main" id="{C0A195BA-AE40-D566-535C-B1C4DB072AF7}"/>
              </a:ext>
            </a:extLst>
          </p:cNvPr>
          <p:cNvSpPr txBox="1">
            <a:spLocks/>
          </p:cNvSpPr>
          <p:nvPr/>
        </p:nvSpPr>
        <p:spPr>
          <a:xfrm>
            <a:off x="4097270" y="2097903"/>
            <a:ext cx="7670027" cy="30401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2000">
                <a:solidFill>
                  <a:srgbClr val="000000"/>
                </a:solidFill>
                <a:latin typeface="SymbolMT"/>
              </a:rPr>
              <a:t>• </a:t>
            </a:r>
            <a:r>
              <a:rPr lang="vi-VN" sz="2000">
                <a:solidFill>
                  <a:srgbClr val="000000"/>
                </a:solidFill>
                <a:latin typeface="TimesNewRomanPSMT"/>
              </a:rPr>
              <a:t>Tích hợp sẵn mạch nạp ST-LINK/V2.</a:t>
            </a:r>
            <a:br>
              <a:rPr lang="vi-VN" sz="2000">
                <a:solidFill>
                  <a:srgbClr val="000000"/>
                </a:solidFill>
                <a:latin typeface="TimesNewRomanPSMT"/>
              </a:rPr>
            </a:br>
            <a:r>
              <a:rPr lang="vi-VN" sz="2000">
                <a:solidFill>
                  <a:srgbClr val="000000"/>
                </a:solidFill>
                <a:latin typeface="SymbolMT"/>
              </a:rPr>
              <a:t>• </a:t>
            </a:r>
            <a:r>
              <a:rPr lang="vi-VN" sz="2000">
                <a:solidFill>
                  <a:srgbClr val="000000"/>
                </a:solidFill>
                <a:latin typeface="TimesNewRomanPSMT"/>
              </a:rPr>
              <a:t>Nguồn cung cấp cho board: qua USB bus hoặc từ nguồn điện ngoài 5V.</a:t>
            </a:r>
            <a:br>
              <a:rPr lang="vi-VN" sz="2000">
                <a:solidFill>
                  <a:srgbClr val="000000"/>
                </a:solidFill>
                <a:latin typeface="TimesNewRomanPSMT"/>
              </a:rPr>
            </a:br>
            <a:r>
              <a:rPr lang="vi-VN" sz="2000">
                <a:solidFill>
                  <a:srgbClr val="000000"/>
                </a:solidFill>
                <a:latin typeface="SymbolMT"/>
              </a:rPr>
              <a:t>• </a:t>
            </a:r>
            <a:r>
              <a:rPr lang="vi-VN" sz="2000">
                <a:solidFill>
                  <a:srgbClr val="000000"/>
                </a:solidFill>
                <a:latin typeface="TimesNewRomanPSMT"/>
              </a:rPr>
              <a:t>Cấp nguồn cho ứng dụng ngoài: 3V và 5V.</a:t>
            </a:r>
            <a:br>
              <a:rPr lang="vi-VN" sz="2000">
                <a:solidFill>
                  <a:srgbClr val="000000"/>
                </a:solidFill>
                <a:latin typeface="TimesNewRomanPSMT"/>
              </a:rPr>
            </a:br>
            <a:r>
              <a:rPr lang="vi-VN" sz="2000">
                <a:solidFill>
                  <a:srgbClr val="000000"/>
                </a:solidFill>
                <a:latin typeface="SymbolMT"/>
              </a:rPr>
              <a:t>• </a:t>
            </a:r>
            <a:r>
              <a:rPr lang="vi-VN" sz="2000">
                <a:solidFill>
                  <a:srgbClr val="000000"/>
                </a:solidFill>
                <a:latin typeface="TimesNewRomanPSMT"/>
              </a:rPr>
              <a:t>Audio DAC CS43L22 với driver loa lớp D tích hợp.</a:t>
            </a:r>
            <a:br>
              <a:rPr lang="vi-VN" sz="2000">
                <a:solidFill>
                  <a:srgbClr val="000000"/>
                </a:solidFill>
                <a:latin typeface="TimesNewRomanPSMT"/>
              </a:rPr>
            </a:br>
            <a:r>
              <a:rPr lang="vi-VN" sz="2000">
                <a:solidFill>
                  <a:srgbClr val="000000"/>
                </a:solidFill>
                <a:latin typeface="SymbolMT"/>
              </a:rPr>
              <a:t>• </a:t>
            </a:r>
            <a:r>
              <a:rPr lang="vi-VN" sz="2000">
                <a:solidFill>
                  <a:srgbClr val="000000"/>
                </a:solidFill>
                <a:latin typeface="TimesNewRomanPSMT"/>
              </a:rPr>
              <a:t>8 đèn LED: LD1 (red/green) dùng cho giao tiếp USB, LD2 (red) báo hiệu</a:t>
            </a:r>
            <a:r>
              <a:rPr lang="en-US" sz="2000">
                <a:solidFill>
                  <a:srgbClr val="000000"/>
                </a:solidFill>
                <a:latin typeface="TimesNewRomanPSMT"/>
              </a:rPr>
              <a:t> </a:t>
            </a:r>
            <a:r>
              <a:rPr lang="vi-VN" sz="2000">
                <a:solidFill>
                  <a:srgbClr val="000000"/>
                </a:solidFill>
                <a:latin typeface="TimesNewRomanPSMT"/>
              </a:rPr>
              <a:t>nguồn 3.3 V đang bật, 4 đèn LED người dùng: LD3 (orange), LD4 (green),</a:t>
            </a:r>
            <a:r>
              <a:rPr lang="en-US" sz="2000">
                <a:solidFill>
                  <a:srgbClr val="000000"/>
                </a:solidFill>
                <a:latin typeface="TimesNewRomanPSMT"/>
              </a:rPr>
              <a:t> </a:t>
            </a:r>
            <a:r>
              <a:rPr lang="vi-VN" sz="2000">
                <a:solidFill>
                  <a:srgbClr val="000000"/>
                </a:solidFill>
                <a:latin typeface="TimesNewRomanPSMT"/>
              </a:rPr>
              <a:t>LD5 (red) và LD6 (blue), 2 đèn LED cho USB OTG: LD7 (green) VBus và</a:t>
            </a:r>
            <a:r>
              <a:rPr lang="en-US" sz="2000">
                <a:solidFill>
                  <a:srgbClr val="000000"/>
                </a:solidFill>
                <a:latin typeface="TimesNewRomanPSMT"/>
              </a:rPr>
              <a:t> </a:t>
            </a:r>
            <a:r>
              <a:rPr lang="vi-VN" sz="2000">
                <a:solidFill>
                  <a:srgbClr val="000000"/>
                </a:solidFill>
                <a:latin typeface="TimesNewRomanPSMT"/>
              </a:rPr>
              <a:t>LD8 (red) over-current.</a:t>
            </a:r>
            <a:br>
              <a:rPr lang="vi-VN" sz="2000">
                <a:solidFill>
                  <a:srgbClr val="000000"/>
                </a:solidFill>
                <a:latin typeface="TimesNewRomanPSMT"/>
              </a:rPr>
            </a:br>
            <a:r>
              <a:rPr lang="vi-VN" sz="2000">
                <a:solidFill>
                  <a:srgbClr val="000000"/>
                </a:solidFill>
                <a:latin typeface="SymbolMT"/>
              </a:rPr>
              <a:t>• </a:t>
            </a:r>
            <a:r>
              <a:rPr lang="vi-VN" sz="2000">
                <a:solidFill>
                  <a:srgbClr val="000000"/>
                </a:solidFill>
                <a:latin typeface="TimesNewRomanPSMT"/>
              </a:rPr>
              <a:t>2 nút bấm (user và reset).</a:t>
            </a:r>
            <a:br>
              <a:rPr lang="vi-VN" sz="2000">
                <a:solidFill>
                  <a:srgbClr val="000000"/>
                </a:solidFill>
                <a:latin typeface="TimesNewRomanPSMT"/>
              </a:rPr>
            </a:br>
            <a:r>
              <a:rPr lang="vi-VN" sz="2000">
                <a:solidFill>
                  <a:srgbClr val="000000"/>
                </a:solidFill>
                <a:latin typeface="SymbolMT"/>
              </a:rPr>
              <a:t>• </a:t>
            </a:r>
            <a:r>
              <a:rPr lang="vi-VN" sz="2000">
                <a:solidFill>
                  <a:srgbClr val="000000"/>
                </a:solidFill>
                <a:latin typeface="TimesNewRomanPSMT"/>
              </a:rPr>
              <a:t>USB OTG FS với micro-AB connector</a:t>
            </a:r>
            <a:r>
              <a:rPr lang="vi-VN" sz="3200"/>
              <a:t> </a:t>
            </a:r>
            <a:br>
              <a:rPr lang="vi-VN"/>
            </a:br>
            <a:endParaRPr lang="en-US" dirty="0"/>
          </a:p>
        </p:txBody>
      </p:sp>
      <p:sp>
        <p:nvSpPr>
          <p:cNvPr id="7" name="TextBox 6">
            <a:extLst>
              <a:ext uri="{FF2B5EF4-FFF2-40B4-BE49-F238E27FC236}">
                <a16:creationId xmlns:a16="http://schemas.microsoft.com/office/drawing/2014/main" id="{B3640EE3-F3E8-FE2C-FF5E-B149F892E5C3}"/>
              </a:ext>
            </a:extLst>
          </p:cNvPr>
          <p:cNvSpPr txBox="1"/>
          <p:nvPr/>
        </p:nvSpPr>
        <p:spPr>
          <a:xfrm>
            <a:off x="1012011" y="5777984"/>
            <a:ext cx="6296024"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STM32F411VE DISCOVERY</a:t>
            </a:r>
            <a:endParaRPr lang="en-US"/>
          </a:p>
        </p:txBody>
      </p:sp>
    </p:spTree>
    <p:extLst>
      <p:ext uri="{BB962C8B-B14F-4D97-AF65-F5344CB8AC3E}">
        <p14:creationId xmlns:p14="http://schemas.microsoft.com/office/powerpoint/2010/main" val="198303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2. Thông số kĩ thuật</a:t>
            </a:r>
            <a:endParaRPr lang="vi-VN" sz="2400">
              <a:solidFill>
                <a:schemeClr val="accent1"/>
              </a:solidFill>
              <a:latin typeface="Times New Roman" panose="02020603050405020304" pitchFamily="18" charset="0"/>
              <a:cs typeface="Times New Roman" panose="02020603050405020304" pitchFamily="18" charset="0"/>
            </a:endParaRPr>
          </a:p>
        </p:txBody>
      </p:sp>
      <p:pic>
        <p:nvPicPr>
          <p:cNvPr id="8" name="Content Placeholder 5">
            <a:extLst>
              <a:ext uri="{FF2B5EF4-FFF2-40B4-BE49-F238E27FC236}">
                <a16:creationId xmlns:a16="http://schemas.microsoft.com/office/drawing/2014/main" id="{D1B7A829-D9D4-35C6-BD59-7760F7ED0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40" y="2009702"/>
            <a:ext cx="4472502" cy="2838596"/>
          </a:xfrm>
          <a:prstGeom prst="rect">
            <a:avLst/>
          </a:prstGeom>
        </p:spPr>
      </p:pic>
      <p:sp>
        <p:nvSpPr>
          <p:cNvPr id="9" name="TextBox 8">
            <a:extLst>
              <a:ext uri="{FF2B5EF4-FFF2-40B4-BE49-F238E27FC236}">
                <a16:creationId xmlns:a16="http://schemas.microsoft.com/office/drawing/2014/main" id="{3DD49F2D-EA23-6BCC-9522-8976F18CD87B}"/>
              </a:ext>
            </a:extLst>
          </p:cNvPr>
          <p:cNvSpPr txBox="1"/>
          <p:nvPr/>
        </p:nvSpPr>
        <p:spPr>
          <a:xfrm>
            <a:off x="1734080" y="4996934"/>
            <a:ext cx="2795587"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Module thẻ từ RFID RC522</a:t>
            </a:r>
            <a:endParaRPr lang="en-US"/>
          </a:p>
        </p:txBody>
      </p:sp>
      <p:sp>
        <p:nvSpPr>
          <p:cNvPr id="10" name="Content Placeholder 3">
            <a:extLst>
              <a:ext uri="{FF2B5EF4-FFF2-40B4-BE49-F238E27FC236}">
                <a16:creationId xmlns:a16="http://schemas.microsoft.com/office/drawing/2014/main" id="{12A29BF3-6938-01F1-4145-8E7665C167EF}"/>
              </a:ext>
            </a:extLst>
          </p:cNvPr>
          <p:cNvSpPr txBox="1">
            <a:spLocks/>
          </p:cNvSpPr>
          <p:nvPr/>
        </p:nvSpPr>
        <p:spPr>
          <a:xfrm>
            <a:off x="6096000" y="1686268"/>
            <a:ext cx="4754880" cy="46992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vi-VN" sz="2000">
                <a:solidFill>
                  <a:srgbClr val="000000"/>
                </a:solidFill>
                <a:latin typeface="+mj-lt"/>
              </a:rPr>
            </a:br>
            <a:r>
              <a:rPr lang="vi-VN" sz="2000">
                <a:solidFill>
                  <a:srgbClr val="000000"/>
                </a:solidFill>
                <a:latin typeface="+mj-lt"/>
              </a:rPr>
              <a:t>• Nguồn sử dụng: 3.3VDC.</a:t>
            </a:r>
            <a:br>
              <a:rPr lang="vi-VN" sz="2000">
                <a:solidFill>
                  <a:srgbClr val="000000"/>
                </a:solidFill>
                <a:latin typeface="+mj-lt"/>
              </a:rPr>
            </a:br>
            <a:r>
              <a:rPr lang="vi-VN" sz="2000">
                <a:solidFill>
                  <a:srgbClr val="000000"/>
                </a:solidFill>
                <a:latin typeface="+mj-lt"/>
              </a:rPr>
              <a:t>• Dòng điện:13~26mA.</a:t>
            </a:r>
            <a:br>
              <a:rPr lang="vi-VN" sz="2000">
                <a:solidFill>
                  <a:srgbClr val="000000"/>
                </a:solidFill>
                <a:latin typeface="+mj-lt"/>
              </a:rPr>
            </a:br>
            <a:r>
              <a:rPr lang="vi-VN" sz="2000">
                <a:solidFill>
                  <a:srgbClr val="000000"/>
                </a:solidFill>
                <a:latin typeface="+mj-lt"/>
              </a:rPr>
              <a:t>• Tần số hoạt động: 13.56Mhz.</a:t>
            </a:r>
            <a:br>
              <a:rPr lang="vi-VN" sz="2000">
                <a:solidFill>
                  <a:srgbClr val="000000"/>
                </a:solidFill>
                <a:latin typeface="+mj-lt"/>
              </a:rPr>
            </a:br>
            <a:r>
              <a:rPr lang="vi-VN" sz="2000">
                <a:solidFill>
                  <a:srgbClr val="000000"/>
                </a:solidFill>
                <a:latin typeface="+mj-lt"/>
              </a:rPr>
              <a:t>• Khoảng cách hoạt động: 0~60mm (mifare1 card).</a:t>
            </a:r>
            <a:br>
              <a:rPr lang="vi-VN" sz="2000">
                <a:solidFill>
                  <a:srgbClr val="000000"/>
                </a:solidFill>
                <a:latin typeface="+mj-lt"/>
              </a:rPr>
            </a:br>
            <a:r>
              <a:rPr lang="vi-VN" sz="2000">
                <a:solidFill>
                  <a:srgbClr val="000000"/>
                </a:solidFill>
                <a:latin typeface="+mj-lt"/>
              </a:rPr>
              <a:t>• Chuẩn giao tiếp: SPI.</a:t>
            </a:r>
            <a:br>
              <a:rPr lang="vi-VN" sz="2000">
                <a:solidFill>
                  <a:srgbClr val="000000"/>
                </a:solidFill>
                <a:latin typeface="+mj-lt"/>
              </a:rPr>
            </a:br>
            <a:r>
              <a:rPr lang="vi-VN" sz="2000">
                <a:solidFill>
                  <a:srgbClr val="000000"/>
                </a:solidFill>
                <a:latin typeface="+mj-lt"/>
              </a:rPr>
              <a:t>• Tốc độ truyền dữ liệu: tối đa 10Mbit/s.</a:t>
            </a:r>
            <a:br>
              <a:rPr lang="vi-VN" sz="2000">
                <a:solidFill>
                  <a:srgbClr val="000000"/>
                </a:solidFill>
                <a:latin typeface="+mj-lt"/>
              </a:rPr>
            </a:br>
            <a:r>
              <a:rPr lang="vi-VN" sz="2000">
                <a:solidFill>
                  <a:srgbClr val="000000"/>
                </a:solidFill>
                <a:latin typeface="+mj-lt"/>
              </a:rPr>
              <a:t>• Các loại card RFID hỗ trợ: mifare1 S50, mifare1 S70, mifare UltraLight,</a:t>
            </a:r>
            <a:r>
              <a:rPr lang="en-US" sz="2000">
                <a:solidFill>
                  <a:srgbClr val="000000"/>
                </a:solidFill>
                <a:latin typeface="+mj-lt"/>
              </a:rPr>
              <a:t> </a:t>
            </a:r>
            <a:r>
              <a:rPr lang="vi-VN" sz="2000">
                <a:solidFill>
                  <a:srgbClr val="000000"/>
                </a:solidFill>
                <a:latin typeface="+mj-lt"/>
              </a:rPr>
              <a:t>mifare Pro, mifare Desfire.</a:t>
            </a:r>
            <a:br>
              <a:rPr lang="vi-VN" sz="2000">
                <a:solidFill>
                  <a:srgbClr val="000000"/>
                </a:solidFill>
                <a:latin typeface="+mj-lt"/>
              </a:rPr>
            </a:br>
            <a:r>
              <a:rPr lang="vi-VN" sz="2000">
                <a:solidFill>
                  <a:srgbClr val="000000"/>
                </a:solidFill>
                <a:latin typeface="+mj-lt"/>
              </a:rPr>
              <a:t>• Kích thước: 40mm × 60mm.</a:t>
            </a:r>
            <a:r>
              <a:rPr lang="vi-VN" sz="3200">
                <a:latin typeface="+mj-lt"/>
              </a:rPr>
              <a:t> </a:t>
            </a:r>
            <a:endParaRPr lang="en-US" sz="3200">
              <a:latin typeface="+mj-lt"/>
            </a:endParaRPr>
          </a:p>
          <a:p>
            <a:pPr marL="0" indent="0">
              <a:buFont typeface="Arial" panose="020B0604020202020204" pitchFamily="34" charset="0"/>
              <a:buNone/>
            </a:pPr>
            <a:r>
              <a:rPr lang="vi-VN" sz="2000">
                <a:solidFill>
                  <a:srgbClr val="000000"/>
                </a:solidFill>
                <a:latin typeface="+mj-lt"/>
              </a:rPr>
              <a:t>• </a:t>
            </a:r>
            <a:r>
              <a:rPr lang="en-US" sz="2000">
                <a:solidFill>
                  <a:srgbClr val="000000"/>
                </a:solidFill>
                <a:latin typeface="Times New Roman" panose="02020603050405020304" pitchFamily="18" charset="0"/>
                <a:cs typeface="Times New Roman" panose="02020603050405020304" pitchFamily="18" charset="0"/>
              </a:rPr>
              <a:t>Hoạt động dựa trên nguyên lý cảm </a:t>
            </a:r>
            <a:r>
              <a:rPr lang="en-US" sz="2000">
                <a:latin typeface="Times New Roman" panose="02020603050405020304" pitchFamily="18" charset="0"/>
                <a:cs typeface="Times New Roman" panose="02020603050405020304" pitchFamily="18" charset="0"/>
              </a:rPr>
              <a:t>ứng điện từ.</a:t>
            </a:r>
            <a:br>
              <a:rPr lang="vi-VN">
                <a:latin typeface="+mj-lt"/>
              </a:rPr>
            </a:br>
            <a:endParaRPr lang="en-US" dirty="0">
              <a:latin typeface="+mj-lt"/>
            </a:endParaRPr>
          </a:p>
        </p:txBody>
      </p:sp>
      <p:sp>
        <p:nvSpPr>
          <p:cNvPr id="3" name="Content Placeholder 3">
            <a:extLst>
              <a:ext uri="{FF2B5EF4-FFF2-40B4-BE49-F238E27FC236}">
                <a16:creationId xmlns:a16="http://schemas.microsoft.com/office/drawing/2014/main" id="{987F5F97-EF18-66DA-46A6-55605EDF8A29}"/>
              </a:ext>
            </a:extLst>
          </p:cNvPr>
          <p:cNvSpPr txBox="1">
            <a:spLocks/>
          </p:cNvSpPr>
          <p:nvPr/>
        </p:nvSpPr>
        <p:spPr>
          <a:xfrm>
            <a:off x="2307513" y="-1827990"/>
            <a:ext cx="7576974" cy="35142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1400" b="0" i="0">
                <a:solidFill>
                  <a:srgbClr val="000000"/>
                </a:solidFill>
                <a:effectLst/>
                <a:latin typeface="Roboto" panose="02000000000000000000" pitchFamily="2" charset="0"/>
              </a:rPr>
              <a:t>RFID hoạt động dựa trên nguyên lý cảm ứng điện từ. Đầu đọc thẻ rfid sẽ phát ra sóng điện từ ở một tần số nhất định, các thẻ từ rfid nằm trong vùng quét và cùng tần số sẽ cảm ứng được điện từ và phát ngược trở lại thông tin đang lưu trữ.</a:t>
            </a:r>
            <a:endParaRPr lang="en-US" sz="1400" b="0" i="0">
              <a:solidFill>
                <a:srgbClr val="000000"/>
              </a:solidFill>
              <a:effectLst/>
              <a:latin typeface="Roboto" panose="02000000000000000000" pitchFamily="2" charset="0"/>
            </a:endParaRPr>
          </a:p>
          <a:p>
            <a:pPr marL="0" indent="0">
              <a:buFont typeface="Arial" panose="020B0604020202020204" pitchFamily="34" charset="0"/>
              <a:buNone/>
            </a:pPr>
            <a:r>
              <a:rPr lang="en-US" sz="1400">
                <a:solidFill>
                  <a:srgbClr val="000000"/>
                </a:solidFill>
                <a:latin typeface="Roboto" panose="02000000000000000000" pitchFamily="2" charset="0"/>
              </a:rPr>
              <a:t>Chân Miso để truyền dữ liệu từ module sang STM</a:t>
            </a:r>
          </a:p>
          <a:p>
            <a:pPr marL="0" indent="0">
              <a:buFont typeface="Arial" panose="020B0604020202020204" pitchFamily="34" charset="0"/>
              <a:buNone/>
            </a:pPr>
            <a:r>
              <a:rPr lang="en-US" sz="1400">
                <a:solidFill>
                  <a:srgbClr val="000000"/>
                </a:solidFill>
                <a:latin typeface="Roboto" panose="02000000000000000000" pitchFamily="2" charset="0"/>
              </a:rPr>
              <a:t>Chân RST đặt lại giá trị trong trường hợp xảy ra lỗi khi thiết bị ko có pahrn hồi nào </a:t>
            </a:r>
            <a:endParaRPr lang="en-US" sz="1400" dirty="0">
              <a:solidFill>
                <a:srgbClr val="000000"/>
              </a:solidFill>
              <a:latin typeface="Roboto" panose="02000000000000000000" pitchFamily="2" charset="0"/>
            </a:endParaRPr>
          </a:p>
          <a:p>
            <a:pPr marL="0" indent="0">
              <a:buFont typeface="Arial" panose="020B0604020202020204" pitchFamily="34" charset="0"/>
              <a:buNone/>
            </a:pPr>
            <a:r>
              <a:rPr lang="en-US" sz="1400">
                <a:solidFill>
                  <a:srgbClr val="000000"/>
                </a:solidFill>
                <a:latin typeface="Roboto" panose="02000000000000000000" pitchFamily="2" charset="0"/>
              </a:rPr>
              <a:t>Chân SS là chân kích hoạt chip giáo tiếp SPI  </a:t>
            </a:r>
          </a:p>
        </p:txBody>
      </p:sp>
    </p:spTree>
    <p:extLst>
      <p:ext uri="{BB962C8B-B14F-4D97-AF65-F5344CB8AC3E}">
        <p14:creationId xmlns:p14="http://schemas.microsoft.com/office/powerpoint/2010/main" val="27303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2. Thông số kĩ thuật</a:t>
            </a:r>
            <a:endParaRPr lang="vi-VN" sz="2400">
              <a:solidFill>
                <a:schemeClr val="accent1"/>
              </a:solidFill>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12A29BF3-6938-01F1-4145-8E7665C167EF}"/>
              </a:ext>
            </a:extLst>
          </p:cNvPr>
          <p:cNvSpPr txBox="1">
            <a:spLocks/>
          </p:cNvSpPr>
          <p:nvPr/>
        </p:nvSpPr>
        <p:spPr>
          <a:xfrm>
            <a:off x="6096000" y="1686269"/>
            <a:ext cx="4754880" cy="39776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 name="Content Placeholder 3">
            <a:extLst>
              <a:ext uri="{FF2B5EF4-FFF2-40B4-BE49-F238E27FC236}">
                <a16:creationId xmlns:a16="http://schemas.microsoft.com/office/drawing/2014/main" id="{987F5F97-EF18-66DA-46A6-55605EDF8A29}"/>
              </a:ext>
            </a:extLst>
          </p:cNvPr>
          <p:cNvSpPr txBox="1">
            <a:spLocks/>
          </p:cNvSpPr>
          <p:nvPr/>
        </p:nvSpPr>
        <p:spPr>
          <a:xfrm>
            <a:off x="2307513" y="-1827990"/>
            <a:ext cx="7576974" cy="35142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1400" b="0" i="0">
                <a:solidFill>
                  <a:srgbClr val="000000"/>
                </a:solidFill>
                <a:effectLst/>
                <a:latin typeface="Roboto" panose="02000000000000000000" pitchFamily="2" charset="0"/>
              </a:rPr>
              <a:t>RFID hoạt động dựa trên nguyên lý cảm ứng điện từ. Đầu đọc thẻ rfid sẽ phát ra sóng điện từ ở một tần số nhất định, các thẻ từ rfid nằm trong vùng quét và cùng tần số sẽ cảm ứng được điện từ và phát ngược trở lại thông tin đang lưu trữ.</a:t>
            </a:r>
            <a:endParaRPr lang="en-US" sz="1400" b="0" i="0">
              <a:solidFill>
                <a:srgbClr val="000000"/>
              </a:solidFill>
              <a:effectLst/>
              <a:latin typeface="Roboto" panose="02000000000000000000" pitchFamily="2" charset="0"/>
            </a:endParaRPr>
          </a:p>
          <a:p>
            <a:pPr marL="0" indent="0">
              <a:buFont typeface="Arial" panose="020B0604020202020204" pitchFamily="34" charset="0"/>
              <a:buNone/>
            </a:pPr>
            <a:r>
              <a:rPr lang="en-US" sz="1400">
                <a:solidFill>
                  <a:srgbClr val="000000"/>
                </a:solidFill>
                <a:latin typeface="Roboto" panose="02000000000000000000" pitchFamily="2" charset="0"/>
              </a:rPr>
              <a:t>Chân Miso để truyền dữ liệu từ module sang STM</a:t>
            </a:r>
          </a:p>
          <a:p>
            <a:pPr marL="0" indent="0">
              <a:buFont typeface="Arial" panose="020B0604020202020204" pitchFamily="34" charset="0"/>
              <a:buNone/>
            </a:pPr>
            <a:r>
              <a:rPr lang="en-US" sz="1400">
                <a:solidFill>
                  <a:srgbClr val="000000"/>
                </a:solidFill>
                <a:latin typeface="Roboto" panose="02000000000000000000" pitchFamily="2" charset="0"/>
              </a:rPr>
              <a:t>Chân RST đặt lại giá trị trong trường hợp xảy ra lỗi khi thiết bị ko có pahrn hồi nào </a:t>
            </a:r>
            <a:endParaRPr lang="en-US" sz="1400" dirty="0">
              <a:solidFill>
                <a:srgbClr val="000000"/>
              </a:solidFill>
              <a:latin typeface="Roboto" panose="02000000000000000000" pitchFamily="2" charset="0"/>
            </a:endParaRPr>
          </a:p>
          <a:p>
            <a:pPr marL="0" indent="0">
              <a:buFont typeface="Arial" panose="020B0604020202020204" pitchFamily="34" charset="0"/>
              <a:buNone/>
            </a:pPr>
            <a:r>
              <a:rPr lang="en-US" sz="1400">
                <a:solidFill>
                  <a:srgbClr val="000000"/>
                </a:solidFill>
                <a:latin typeface="Roboto" panose="02000000000000000000" pitchFamily="2" charset="0"/>
              </a:rPr>
              <a:t>Chân SS là chân kích hoạt chip giáo tiếp SPI  </a:t>
            </a:r>
          </a:p>
        </p:txBody>
      </p:sp>
      <p:grpSp>
        <p:nvGrpSpPr>
          <p:cNvPr id="7" name="Group 6">
            <a:extLst>
              <a:ext uri="{FF2B5EF4-FFF2-40B4-BE49-F238E27FC236}">
                <a16:creationId xmlns:a16="http://schemas.microsoft.com/office/drawing/2014/main" id="{BCFC48CB-5823-A655-DA83-6EBE4065547C}"/>
              </a:ext>
            </a:extLst>
          </p:cNvPr>
          <p:cNvGrpSpPr/>
          <p:nvPr/>
        </p:nvGrpSpPr>
        <p:grpSpPr>
          <a:xfrm>
            <a:off x="5822921" y="1511873"/>
            <a:ext cx="6369079" cy="4686747"/>
            <a:chOff x="848665" y="1511827"/>
            <a:chExt cx="3687867" cy="3555162"/>
          </a:xfrm>
        </p:grpSpPr>
        <p:sp>
          <p:nvSpPr>
            <p:cNvPr id="9" name="TextBox 8">
              <a:extLst>
                <a:ext uri="{FF2B5EF4-FFF2-40B4-BE49-F238E27FC236}">
                  <a16:creationId xmlns:a16="http://schemas.microsoft.com/office/drawing/2014/main" id="{3DD49F2D-EA23-6BCC-9522-8976F18CD87B}"/>
                </a:ext>
              </a:extLst>
            </p:cNvPr>
            <p:cNvSpPr txBox="1"/>
            <p:nvPr/>
          </p:nvSpPr>
          <p:spPr>
            <a:xfrm>
              <a:off x="1740945" y="4697657"/>
              <a:ext cx="2795587" cy="369332"/>
            </a:xfrm>
            <a:prstGeom prst="rect">
              <a:avLst/>
            </a:prstGeom>
            <a:noFill/>
          </p:spPr>
          <p:txBody>
            <a:bodyPr wrap="square">
              <a:spAutoFit/>
            </a:bodyPr>
            <a:lstStyle/>
            <a:p>
              <a:r>
                <a:rPr lang="en-US" i="1">
                  <a:latin typeface="Times New Roman" panose="02020603050405020304" pitchFamily="18" charset="0"/>
                  <a:cs typeface="Times New Roman" panose="02020603050405020304" pitchFamily="18" charset="0"/>
                </a:rPr>
                <a:t>Cấu tạo bên trong thẻ từ</a:t>
              </a:r>
              <a:endParaRPr lang="en-US" i="1"/>
            </a:p>
          </p:txBody>
        </p:sp>
        <p:pic>
          <p:nvPicPr>
            <p:cNvPr id="6" name="Picture 5">
              <a:extLst>
                <a:ext uri="{FF2B5EF4-FFF2-40B4-BE49-F238E27FC236}">
                  <a16:creationId xmlns:a16="http://schemas.microsoft.com/office/drawing/2014/main" id="{3BD16359-A1E5-E15D-3A84-CC36C1561AC3}"/>
                </a:ext>
              </a:extLst>
            </p:cNvPr>
            <p:cNvPicPr>
              <a:picLocks noChangeAspect="1"/>
            </p:cNvPicPr>
            <p:nvPr/>
          </p:nvPicPr>
          <p:blipFill>
            <a:blip r:embed="rId3"/>
            <a:stretch>
              <a:fillRect/>
            </a:stretch>
          </p:blipFill>
          <p:spPr>
            <a:xfrm>
              <a:off x="848665" y="1511827"/>
              <a:ext cx="3353091" cy="3170195"/>
            </a:xfrm>
            <a:prstGeom prst="rect">
              <a:avLst/>
            </a:prstGeom>
          </p:spPr>
        </p:pic>
      </p:grpSp>
      <p:grpSp>
        <p:nvGrpSpPr>
          <p:cNvPr id="17" name="Group 16">
            <a:extLst>
              <a:ext uri="{FF2B5EF4-FFF2-40B4-BE49-F238E27FC236}">
                <a16:creationId xmlns:a16="http://schemas.microsoft.com/office/drawing/2014/main" id="{B5CCBD88-F0DC-9561-8B37-BBEA550512F2}"/>
              </a:ext>
            </a:extLst>
          </p:cNvPr>
          <p:cNvGrpSpPr/>
          <p:nvPr/>
        </p:nvGrpSpPr>
        <p:grpSpPr>
          <a:xfrm>
            <a:off x="1196702" y="1511873"/>
            <a:ext cx="4556398" cy="4443303"/>
            <a:chOff x="7710490" y="1717670"/>
            <a:chExt cx="4556398" cy="4443303"/>
          </a:xfrm>
        </p:grpSpPr>
        <p:pic>
          <p:nvPicPr>
            <p:cNvPr id="13" name="Picture 12">
              <a:extLst>
                <a:ext uri="{FF2B5EF4-FFF2-40B4-BE49-F238E27FC236}">
                  <a16:creationId xmlns:a16="http://schemas.microsoft.com/office/drawing/2014/main" id="{87BD68E4-AA3B-E842-357D-EBA09A0C6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0490" y="1717670"/>
              <a:ext cx="4147847" cy="4147847"/>
            </a:xfrm>
            <a:prstGeom prst="rect">
              <a:avLst/>
            </a:prstGeom>
          </p:spPr>
        </p:pic>
        <p:sp>
          <p:nvSpPr>
            <p:cNvPr id="16" name="TextBox 15">
              <a:extLst>
                <a:ext uri="{FF2B5EF4-FFF2-40B4-BE49-F238E27FC236}">
                  <a16:creationId xmlns:a16="http://schemas.microsoft.com/office/drawing/2014/main" id="{52A44D88-D65B-F2E8-C5DB-9FF45894DB7C}"/>
                </a:ext>
              </a:extLst>
            </p:cNvPr>
            <p:cNvSpPr txBox="1"/>
            <p:nvPr/>
          </p:nvSpPr>
          <p:spPr>
            <a:xfrm>
              <a:off x="9722702" y="5791641"/>
              <a:ext cx="2544186" cy="369332"/>
            </a:xfrm>
            <a:prstGeom prst="rect">
              <a:avLst/>
            </a:prstGeom>
            <a:noFill/>
          </p:spPr>
          <p:txBody>
            <a:bodyPr wrap="square">
              <a:spAutoFit/>
            </a:bodyPr>
            <a:lstStyle/>
            <a:p>
              <a:r>
                <a:rPr lang="en-US" i="1">
                  <a:latin typeface="Times New Roman" panose="02020603050405020304" pitchFamily="18" charset="0"/>
                  <a:cs typeface="Times New Roman" panose="02020603050405020304" pitchFamily="18" charset="0"/>
                </a:rPr>
                <a:t>Thẻ từ</a:t>
              </a:r>
              <a:endParaRPr lang="en-US" i="1"/>
            </a:p>
          </p:txBody>
        </p:sp>
      </p:grpSp>
    </p:spTree>
    <p:extLst>
      <p:ext uri="{BB962C8B-B14F-4D97-AF65-F5344CB8AC3E}">
        <p14:creationId xmlns:p14="http://schemas.microsoft.com/office/powerpoint/2010/main" val="171588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2. Thông số kĩ thuật</a:t>
            </a:r>
            <a:endParaRPr lang="vi-VN" sz="2400">
              <a:solidFill>
                <a:schemeClr val="accent1"/>
              </a:solidFill>
              <a:latin typeface="Times New Roman" panose="02020603050405020304" pitchFamily="18" charset="0"/>
              <a:cs typeface="Times New Roman" panose="02020603050405020304" pitchFamily="18" charset="0"/>
            </a:endParaRPr>
          </a:p>
        </p:txBody>
      </p:sp>
      <p:pic>
        <p:nvPicPr>
          <p:cNvPr id="7" name="Content Placeholder 5">
            <a:extLst>
              <a:ext uri="{FF2B5EF4-FFF2-40B4-BE49-F238E27FC236}">
                <a16:creationId xmlns:a16="http://schemas.microsoft.com/office/drawing/2014/main" id="{4F226897-317E-9A63-69EC-26ABB7B95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711" y="1956031"/>
            <a:ext cx="3896001" cy="2945937"/>
          </a:xfrm>
          <a:prstGeom prst="rect">
            <a:avLst/>
          </a:prstGeom>
        </p:spPr>
      </p:pic>
      <p:sp>
        <p:nvSpPr>
          <p:cNvPr id="11" name="Content Placeholder 3">
            <a:extLst>
              <a:ext uri="{FF2B5EF4-FFF2-40B4-BE49-F238E27FC236}">
                <a16:creationId xmlns:a16="http://schemas.microsoft.com/office/drawing/2014/main" id="{E1DC63A4-949A-E111-8C5E-BE2A33455F9A}"/>
              </a:ext>
            </a:extLst>
          </p:cNvPr>
          <p:cNvSpPr txBox="1">
            <a:spLocks/>
          </p:cNvSpPr>
          <p:nvPr/>
        </p:nvSpPr>
        <p:spPr>
          <a:xfrm>
            <a:off x="5381901" y="1258471"/>
            <a:ext cx="5923038" cy="4709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br>
              <a:rPr lang="vi-VN" sz="1800">
                <a:solidFill>
                  <a:srgbClr val="000000"/>
                </a:solidFill>
                <a:latin typeface="TimesNewRomanPSMT"/>
              </a:rPr>
            </a:br>
            <a:r>
              <a:rPr lang="vi-VN" sz="2000">
                <a:latin typeface="+mj-lt"/>
              </a:rPr>
              <a:t>• Nguồn sử dụng: 4.8V – 6V DC.</a:t>
            </a:r>
            <a:br>
              <a:rPr lang="vi-VN" sz="2000">
                <a:latin typeface="+mj-lt"/>
              </a:rPr>
            </a:br>
            <a:r>
              <a:rPr lang="vi-VN" sz="2000">
                <a:latin typeface="+mj-lt"/>
              </a:rPr>
              <a:t>• Tốc độ quay: 0.12 giây/60° (4.8V) , 0.1 giây/60° (6V).</a:t>
            </a:r>
            <a:br>
              <a:rPr lang="vi-VN" sz="2000">
                <a:latin typeface="+mj-lt"/>
              </a:rPr>
            </a:br>
            <a:r>
              <a:rPr lang="vi-VN" sz="2000">
                <a:latin typeface="+mj-lt"/>
              </a:rPr>
              <a:t>• Mômen xoắn: 1.8kg/cm (4.8V) , 2.5kg/cm (6V).</a:t>
            </a:r>
            <a:br>
              <a:rPr lang="vi-VN" sz="2000">
                <a:latin typeface="+mj-lt"/>
              </a:rPr>
            </a:br>
            <a:r>
              <a:rPr lang="vi-VN" sz="2000">
                <a:latin typeface="+mj-lt"/>
              </a:rPr>
              <a:t>• Góc quay: 180°.</a:t>
            </a:r>
            <a:br>
              <a:rPr lang="vi-VN" sz="2000">
                <a:latin typeface="+mj-lt"/>
              </a:rPr>
            </a:br>
            <a:r>
              <a:rPr lang="vi-VN" sz="2000">
                <a:latin typeface="+mj-lt"/>
              </a:rPr>
              <a:t>• Bánh răng: nhựa.</a:t>
            </a:r>
            <a:br>
              <a:rPr lang="vi-VN" sz="2000">
                <a:latin typeface="+mj-lt"/>
              </a:rPr>
            </a:br>
            <a:r>
              <a:rPr lang="vi-VN" sz="2000">
                <a:latin typeface="+mj-lt"/>
              </a:rPr>
              <a:t>• Kích thước: 22.5 * 11.8 * 30 mm.</a:t>
            </a:r>
            <a:br>
              <a:rPr lang="vi-VN" sz="2000">
                <a:latin typeface="+mj-lt"/>
              </a:rPr>
            </a:br>
            <a:r>
              <a:rPr lang="vi-VN" sz="2000">
                <a:latin typeface="+mj-lt"/>
              </a:rPr>
              <a:t>• Chiều dài dây điện: 175mm.</a:t>
            </a:r>
            <a:br>
              <a:rPr lang="vi-VN" sz="2000">
                <a:latin typeface="+mj-lt"/>
              </a:rPr>
            </a:br>
            <a:r>
              <a:rPr lang="vi-VN" sz="2000">
                <a:latin typeface="+mj-lt"/>
              </a:rPr>
              <a:t>• Trọng lượng: 9g.</a:t>
            </a:r>
            <a:br>
              <a:rPr lang="vi-VN" sz="2000">
                <a:latin typeface="+mj-lt"/>
              </a:rPr>
            </a:br>
            <a:r>
              <a:rPr lang="vi-VN" sz="2000">
                <a:latin typeface="+mj-lt"/>
              </a:rPr>
              <a:t>• Nhiệt độ hoạt động: 0°C ~ 55°C.</a:t>
            </a:r>
            <a:br>
              <a:rPr lang="vi-VN" sz="2000">
                <a:latin typeface="+mj-lt"/>
              </a:rPr>
            </a:br>
            <a:r>
              <a:rPr lang="vi-VN" sz="2000">
                <a:latin typeface="+mj-lt"/>
              </a:rPr>
              <a:t>• Dây cam: Xung</a:t>
            </a:r>
            <a:r>
              <a:rPr lang="en-US" sz="2000">
                <a:latin typeface="+mj-lt"/>
              </a:rPr>
              <a:t> </a:t>
            </a:r>
            <a:r>
              <a:rPr lang="en-US" sz="2000">
                <a:latin typeface="Times New Roman" panose="02020603050405020304" pitchFamily="18" charset="0"/>
                <a:cs typeface="Times New Roman" panose="02020603050405020304" pitchFamily="18" charset="0"/>
              </a:rPr>
              <a:t>50Hz</a:t>
            </a:r>
            <a:r>
              <a:rPr lang="vi-VN" sz="2000">
                <a:latin typeface="+mj-lt"/>
              </a:rPr>
              <a:t>.</a:t>
            </a:r>
            <a:br>
              <a:rPr lang="vi-VN" sz="2000">
                <a:latin typeface="+mj-lt"/>
              </a:rPr>
            </a:br>
            <a:r>
              <a:rPr lang="vi-VN" sz="2000">
                <a:latin typeface="+mj-lt"/>
              </a:rPr>
              <a:t>• Dây đỏ: Vcc (4.8V ~ 6V).</a:t>
            </a:r>
            <a:br>
              <a:rPr lang="vi-VN" sz="2000">
                <a:latin typeface="+mj-lt"/>
              </a:rPr>
            </a:br>
            <a:r>
              <a:rPr lang="vi-VN" sz="2000">
                <a:latin typeface="+mj-lt"/>
              </a:rPr>
              <a:t>• Dây đen: GND / 0V. </a:t>
            </a:r>
            <a:br>
              <a:rPr lang="vi-VN"/>
            </a:br>
            <a:endParaRPr lang="en-US" dirty="0"/>
          </a:p>
        </p:txBody>
      </p:sp>
      <p:sp>
        <p:nvSpPr>
          <p:cNvPr id="12" name="TextBox 11">
            <a:extLst>
              <a:ext uri="{FF2B5EF4-FFF2-40B4-BE49-F238E27FC236}">
                <a16:creationId xmlns:a16="http://schemas.microsoft.com/office/drawing/2014/main" id="{93A5B927-C015-6C36-55D9-335EB84F2326}"/>
              </a:ext>
            </a:extLst>
          </p:cNvPr>
          <p:cNvSpPr txBox="1"/>
          <p:nvPr/>
        </p:nvSpPr>
        <p:spPr>
          <a:xfrm>
            <a:off x="1881112" y="4963523"/>
            <a:ext cx="2322588"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Động cơ Servo SG90S</a:t>
            </a:r>
            <a:endParaRPr lang="en-US"/>
          </a:p>
        </p:txBody>
      </p:sp>
      <p:sp>
        <p:nvSpPr>
          <p:cNvPr id="3" name="Content Placeholder 3">
            <a:extLst>
              <a:ext uri="{FF2B5EF4-FFF2-40B4-BE49-F238E27FC236}">
                <a16:creationId xmlns:a16="http://schemas.microsoft.com/office/drawing/2014/main" id="{4E8B53CF-522A-C21B-2177-03A9A3F4583B}"/>
              </a:ext>
            </a:extLst>
          </p:cNvPr>
          <p:cNvSpPr txBox="1">
            <a:spLocks/>
          </p:cNvSpPr>
          <p:nvPr/>
        </p:nvSpPr>
        <p:spPr>
          <a:xfrm>
            <a:off x="4558941" y="-2815244"/>
            <a:ext cx="5923038" cy="21142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r>
              <a:rPr lang="en-US" sz="1800">
                <a:solidFill>
                  <a:srgbClr val="000000"/>
                </a:solidFill>
                <a:latin typeface="TimesNewRomanPSMT"/>
              </a:rPr>
              <a:t>Tần số đi vào timer2 lúc này là 72Mhz đi qua bộ chia 1440 còn 50Khz mà muốn tạo xung 50Hz thì timer2 phải phát 1000 xung nên đặt giá tri biến đếm là 999 đếm xuống 0</a:t>
            </a:r>
          </a:p>
          <a:p>
            <a:pPr marL="0" indent="0">
              <a:lnSpc>
                <a:spcPct val="100000"/>
              </a:lnSpc>
              <a:spcBef>
                <a:spcPts val="1200"/>
              </a:spcBef>
              <a:buFont typeface="Arial" panose="020B0604020202020204" pitchFamily="34" charset="0"/>
              <a:buNone/>
            </a:pPr>
            <a:r>
              <a:rPr lang="en-US" sz="1800">
                <a:solidFill>
                  <a:srgbClr val="000000"/>
                </a:solidFill>
                <a:latin typeface="TimesNewRomanPSMT"/>
              </a:rPr>
              <a:t>Còn đưa số từ 0 -999 vào thanh ghi là để điều chỉnh độ rộng xung </a:t>
            </a:r>
            <a:endParaRPr lang="en-US" dirty="0"/>
          </a:p>
        </p:txBody>
      </p:sp>
    </p:spTree>
    <p:extLst>
      <p:ext uri="{BB962C8B-B14F-4D97-AF65-F5344CB8AC3E}">
        <p14:creationId xmlns:p14="http://schemas.microsoft.com/office/powerpoint/2010/main" val="14894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80933-1342-27AE-A554-1707BBAE54E1}"/>
              </a:ext>
            </a:extLst>
          </p:cNvPr>
          <p:cNvSpPr txBox="1"/>
          <p:nvPr/>
        </p:nvSpPr>
        <p:spPr>
          <a:xfrm>
            <a:off x="-400050" y="212031"/>
            <a:ext cx="6153150" cy="523220"/>
          </a:xfrm>
          <a:prstGeom prst="rect">
            <a:avLst/>
          </a:prstGeom>
          <a:noFill/>
        </p:spPr>
        <p:txBody>
          <a:bodyPr wrap="square">
            <a:spAutoFit/>
          </a:bodyPr>
          <a:lstStyle/>
          <a:p>
            <a:pPr algn="ctr"/>
            <a:r>
              <a:rPr lang="en-US" sz="2800" b="1">
                <a:solidFill>
                  <a:schemeClr val="accent1"/>
                </a:solidFill>
                <a:latin typeface="Times New Roman" panose="02020603050405020304" pitchFamily="18" charset="0"/>
                <a:cs typeface="Times New Roman" panose="02020603050405020304" pitchFamily="18" charset="0"/>
              </a:rPr>
              <a:t>II. Quá trình thực hiện </a:t>
            </a:r>
            <a:endParaRPr lang="vi-VN" sz="2800" b="1">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4E7999-99DB-D2B0-984D-020A4A3CC99B}"/>
              </a:ext>
            </a:extLst>
          </p:cNvPr>
          <p:cNvSpPr txBox="1"/>
          <p:nvPr/>
        </p:nvSpPr>
        <p:spPr>
          <a:xfrm>
            <a:off x="-285750" y="735251"/>
            <a:ext cx="6153150" cy="461665"/>
          </a:xfrm>
          <a:prstGeom prst="rect">
            <a:avLst/>
          </a:prstGeom>
          <a:noFill/>
        </p:spPr>
        <p:txBody>
          <a:bodyPr wrap="square">
            <a:spAutoFit/>
          </a:bodyPr>
          <a:lstStyle/>
          <a:p>
            <a:pPr algn="ctr"/>
            <a:r>
              <a:rPr lang="en-US" sz="2400">
                <a:solidFill>
                  <a:schemeClr val="accent1"/>
                </a:solidFill>
                <a:latin typeface="Times New Roman" panose="02020603050405020304" pitchFamily="18" charset="0"/>
                <a:cs typeface="Times New Roman" panose="02020603050405020304" pitchFamily="18" charset="0"/>
              </a:rPr>
              <a:t>2. Thông số kĩ thuật</a:t>
            </a:r>
            <a:endParaRPr lang="vi-VN" sz="2400">
              <a:solidFill>
                <a:schemeClr val="accent1"/>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7AC1BB91-5A8D-ABB9-BDF3-568F28748D86}"/>
              </a:ext>
            </a:extLst>
          </p:cNvPr>
          <p:cNvGrpSpPr/>
          <p:nvPr/>
        </p:nvGrpSpPr>
        <p:grpSpPr>
          <a:xfrm>
            <a:off x="1390227" y="4099560"/>
            <a:ext cx="5645748" cy="2004218"/>
            <a:chOff x="1302605" y="2171542"/>
            <a:chExt cx="4793395" cy="1414838"/>
          </a:xfrm>
        </p:grpSpPr>
        <p:sp>
          <p:nvSpPr>
            <p:cNvPr id="3" name="Content Placeholder 3">
              <a:extLst>
                <a:ext uri="{FF2B5EF4-FFF2-40B4-BE49-F238E27FC236}">
                  <a16:creationId xmlns:a16="http://schemas.microsoft.com/office/drawing/2014/main" id="{4E8B53CF-522A-C21B-2177-03A9A3F4583B}"/>
                </a:ext>
              </a:extLst>
            </p:cNvPr>
            <p:cNvSpPr txBox="1">
              <a:spLocks/>
            </p:cNvSpPr>
            <p:nvPr/>
          </p:nvSpPr>
          <p:spPr>
            <a:xfrm>
              <a:off x="1474054" y="3230881"/>
              <a:ext cx="4450495" cy="355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r>
                <a:rPr lang="en-US" sz="1800" i="1">
                  <a:solidFill>
                    <a:srgbClr val="000000"/>
                  </a:solidFill>
                  <a:latin typeface="TimesNewRomanPSMT"/>
                </a:rPr>
                <a:t>Xung PWM đưa vào chân cấp xung cho Servo</a:t>
              </a:r>
              <a:endParaRPr lang="en-US" i="1" dirty="0"/>
            </a:p>
          </p:txBody>
        </p:sp>
        <p:pic>
          <p:nvPicPr>
            <p:cNvPr id="5" name="Picture 4">
              <a:extLst>
                <a:ext uri="{FF2B5EF4-FFF2-40B4-BE49-F238E27FC236}">
                  <a16:creationId xmlns:a16="http://schemas.microsoft.com/office/drawing/2014/main" id="{C2CE7FE7-8E40-0EDA-4132-560057D961AE}"/>
                </a:ext>
              </a:extLst>
            </p:cNvPr>
            <p:cNvPicPr>
              <a:picLocks noChangeAspect="1"/>
            </p:cNvPicPr>
            <p:nvPr/>
          </p:nvPicPr>
          <p:blipFill>
            <a:blip r:embed="rId3"/>
            <a:stretch>
              <a:fillRect/>
            </a:stretch>
          </p:blipFill>
          <p:spPr>
            <a:xfrm>
              <a:off x="1302605" y="2171542"/>
              <a:ext cx="4793395" cy="990686"/>
            </a:xfrm>
            <a:prstGeom prst="rect">
              <a:avLst/>
            </a:prstGeom>
          </p:spPr>
        </p:pic>
      </p:grpSp>
      <p:sp>
        <p:nvSpPr>
          <p:cNvPr id="6" name="Content Placeholder 3">
            <a:extLst>
              <a:ext uri="{FF2B5EF4-FFF2-40B4-BE49-F238E27FC236}">
                <a16:creationId xmlns:a16="http://schemas.microsoft.com/office/drawing/2014/main" id="{8DE7A45B-369F-708F-A9D3-2DE8EDBE6BE9}"/>
              </a:ext>
            </a:extLst>
          </p:cNvPr>
          <p:cNvSpPr txBox="1">
            <a:spLocks/>
          </p:cNvSpPr>
          <p:nvPr/>
        </p:nvSpPr>
        <p:spPr>
          <a:xfrm>
            <a:off x="4711341" y="-2662844"/>
            <a:ext cx="5923038" cy="21142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r>
              <a:rPr lang="en-US" sz="1800">
                <a:solidFill>
                  <a:srgbClr val="000000"/>
                </a:solidFill>
                <a:latin typeface="TimesNewRomanPSMT"/>
              </a:rPr>
              <a:t>Tần số đi vào timer2 lúc này là 72Mhz đi qua bộ chia 1440 còn 50Khz mà muốn tạo xung 50Hz thì timer2 phải phát 1000 xung nên đặt giá tri biến đếm là 999 đếm xuống 0</a:t>
            </a:r>
          </a:p>
          <a:p>
            <a:pPr marL="0" indent="0">
              <a:lnSpc>
                <a:spcPct val="100000"/>
              </a:lnSpc>
              <a:spcBef>
                <a:spcPts val="1200"/>
              </a:spcBef>
              <a:buFont typeface="Arial" panose="020B0604020202020204" pitchFamily="34" charset="0"/>
              <a:buNone/>
            </a:pPr>
            <a:r>
              <a:rPr lang="en-US" sz="1800">
                <a:solidFill>
                  <a:srgbClr val="000000"/>
                </a:solidFill>
                <a:latin typeface="TimesNewRomanPSMT"/>
              </a:rPr>
              <a:t>Còn đưa số từ 0 -999 vào thanh ghi là để điều chỉnh độ rộng xung </a:t>
            </a:r>
            <a:endParaRPr lang="en-US" dirty="0"/>
          </a:p>
        </p:txBody>
      </p:sp>
      <p:grpSp>
        <p:nvGrpSpPr>
          <p:cNvPr id="19" name="Group 18">
            <a:extLst>
              <a:ext uri="{FF2B5EF4-FFF2-40B4-BE49-F238E27FC236}">
                <a16:creationId xmlns:a16="http://schemas.microsoft.com/office/drawing/2014/main" id="{25A9FFE4-7194-0461-D308-B32A813C9CBC}"/>
              </a:ext>
            </a:extLst>
          </p:cNvPr>
          <p:cNvGrpSpPr/>
          <p:nvPr/>
        </p:nvGrpSpPr>
        <p:grpSpPr>
          <a:xfrm>
            <a:off x="1283547" y="1370464"/>
            <a:ext cx="11675466" cy="2168315"/>
            <a:chOff x="795867" y="3647012"/>
            <a:chExt cx="11675466" cy="2168315"/>
          </a:xfrm>
        </p:grpSpPr>
        <p:sp>
          <p:nvSpPr>
            <p:cNvPr id="9" name="Content Placeholder 3">
              <a:extLst>
                <a:ext uri="{FF2B5EF4-FFF2-40B4-BE49-F238E27FC236}">
                  <a16:creationId xmlns:a16="http://schemas.microsoft.com/office/drawing/2014/main" id="{B6E8BBFE-B4B8-F027-C4AD-6DD2D3607D2D}"/>
                </a:ext>
              </a:extLst>
            </p:cNvPr>
            <p:cNvSpPr txBox="1">
              <a:spLocks/>
            </p:cNvSpPr>
            <p:nvPr/>
          </p:nvSpPr>
          <p:spPr>
            <a:xfrm>
              <a:off x="6548295" y="3647012"/>
              <a:ext cx="5923038" cy="21142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200"/>
                </a:spcBef>
                <a:buFontTx/>
                <a:buChar char="-"/>
              </a:pPr>
              <a:r>
                <a:rPr lang="en-US" sz="2000">
                  <a:latin typeface="Times New Roman" panose="02020603050405020304" pitchFamily="18" charset="0"/>
                  <a:cs typeface="Times New Roman" panose="02020603050405020304" pitchFamily="18" charset="0"/>
                </a:rPr>
                <a:t>Tần số đi vào timer2 = 72MHz</a:t>
              </a:r>
            </a:p>
            <a:p>
              <a:pPr>
                <a:lnSpc>
                  <a:spcPct val="100000"/>
                </a:lnSpc>
                <a:spcBef>
                  <a:spcPts val="1200"/>
                </a:spcBef>
                <a:buFontTx/>
                <a:buChar char="-"/>
              </a:pPr>
              <a:r>
                <a:rPr lang="en-US" sz="2000">
                  <a:latin typeface="Times New Roman" panose="02020603050405020304" pitchFamily="18" charset="0"/>
                  <a:cs typeface="Times New Roman" panose="02020603050405020304" pitchFamily="18" charset="0"/>
                </a:rPr>
                <a:t>Sau khi đi qua bộ chia: 50KHz </a:t>
              </a:r>
            </a:p>
            <a:p>
              <a:pPr>
                <a:lnSpc>
                  <a:spcPct val="100000"/>
                </a:lnSpc>
                <a:spcBef>
                  <a:spcPts val="1200"/>
                </a:spcBef>
                <a:buFont typeface="Symbol" panose="05050102010706020507" pitchFamily="18" charset="2"/>
                <a:buChar char="Þ"/>
              </a:pPr>
              <a:r>
                <a:rPr lang="en-US" sz="2000">
                  <a:latin typeface="Times New Roman" panose="02020603050405020304" pitchFamily="18" charset="0"/>
                  <a:cs typeface="Times New Roman" panose="02020603050405020304" pitchFamily="18" charset="0"/>
                </a:rPr>
                <a:t>thời gian phát 1 xung: 0.00002s</a:t>
              </a:r>
            </a:p>
          </p:txBody>
        </p:sp>
        <p:pic>
          <p:nvPicPr>
            <p:cNvPr id="16" name="Picture 15">
              <a:extLst>
                <a:ext uri="{FF2B5EF4-FFF2-40B4-BE49-F238E27FC236}">
                  <a16:creationId xmlns:a16="http://schemas.microsoft.com/office/drawing/2014/main" id="{254D55D1-B6FE-B065-B5CC-926FC264586D}"/>
                </a:ext>
              </a:extLst>
            </p:cNvPr>
            <p:cNvPicPr>
              <a:picLocks noChangeAspect="1"/>
            </p:cNvPicPr>
            <p:nvPr/>
          </p:nvPicPr>
          <p:blipFill>
            <a:blip r:embed="rId4"/>
            <a:stretch>
              <a:fillRect/>
            </a:stretch>
          </p:blipFill>
          <p:spPr>
            <a:xfrm>
              <a:off x="795867" y="3647012"/>
              <a:ext cx="5645748" cy="1698509"/>
            </a:xfrm>
            <a:prstGeom prst="rect">
              <a:avLst/>
            </a:prstGeom>
          </p:spPr>
        </p:pic>
        <p:sp>
          <p:nvSpPr>
            <p:cNvPr id="18" name="Content Placeholder 3">
              <a:extLst>
                <a:ext uri="{FF2B5EF4-FFF2-40B4-BE49-F238E27FC236}">
                  <a16:creationId xmlns:a16="http://schemas.microsoft.com/office/drawing/2014/main" id="{85FA6012-928E-89E8-A9AC-C4BE958D8BFF}"/>
                </a:ext>
              </a:extLst>
            </p:cNvPr>
            <p:cNvSpPr txBox="1">
              <a:spLocks/>
            </p:cNvSpPr>
            <p:nvPr/>
          </p:nvSpPr>
          <p:spPr>
            <a:xfrm>
              <a:off x="2205581" y="5311738"/>
              <a:ext cx="5241874" cy="5035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r>
                <a:rPr lang="en-US" sz="1800" i="1">
                  <a:solidFill>
                    <a:srgbClr val="000000"/>
                  </a:solidFill>
                  <a:latin typeface="TimesNewRomanPSMT"/>
                </a:rPr>
                <a:t>Thông số cài đặt STM32</a:t>
              </a:r>
              <a:endParaRPr lang="en-US" i="1" dirty="0"/>
            </a:p>
          </p:txBody>
        </p:sp>
      </p:grpSp>
      <p:sp>
        <p:nvSpPr>
          <p:cNvPr id="21" name="TextBox 20">
            <a:extLst>
              <a:ext uri="{FF2B5EF4-FFF2-40B4-BE49-F238E27FC236}">
                <a16:creationId xmlns:a16="http://schemas.microsoft.com/office/drawing/2014/main" id="{7907FE71-27D7-75CD-7E5C-7EF79D7C73A2}"/>
              </a:ext>
            </a:extLst>
          </p:cNvPr>
          <p:cNvSpPr txBox="1"/>
          <p:nvPr/>
        </p:nvSpPr>
        <p:spPr>
          <a:xfrm>
            <a:off x="7672860" y="4431916"/>
            <a:ext cx="6675120" cy="369332"/>
          </a:xfrm>
          <a:prstGeom prst="rect">
            <a:avLst/>
          </a:prstGeom>
          <a:noFill/>
        </p:spPr>
        <p:txBody>
          <a:bodyPr wrap="square">
            <a:spAutoFit/>
          </a:bodyPr>
          <a:lstStyle/>
          <a:p>
            <a:r>
              <a:rPr lang="en-US"/>
              <a:t>htim2.Instance-&gt;CCRx = X;</a:t>
            </a:r>
          </a:p>
        </p:txBody>
      </p:sp>
    </p:spTree>
    <p:extLst>
      <p:ext uri="{BB962C8B-B14F-4D97-AF65-F5344CB8AC3E}">
        <p14:creationId xmlns:p14="http://schemas.microsoft.com/office/powerpoint/2010/main" val="345300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1719</Words>
  <Application>Microsoft Office PowerPoint</Application>
  <PresentationFormat>Widescreen</PresentationFormat>
  <Paragraphs>157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SymbolMT</vt:lpstr>
      <vt:lpstr>TimesNewRomanPSMT</vt:lpstr>
      <vt:lpstr>Arial</vt:lpstr>
      <vt:lpstr>Calibri</vt:lpstr>
      <vt:lpstr>Calibri Light</vt:lpstr>
      <vt:lpstr>Roboto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2022-06-04T14:39:44Z</dcterms:created>
  <dcterms:modified xsi:type="dcterms:W3CDTF">2022-06-06T13:12:32Z</dcterms:modified>
</cp:coreProperties>
</file>