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2" r:id="rId3"/>
    <p:sldId id="283" r:id="rId4"/>
    <p:sldId id="284" r:id="rId5"/>
    <p:sldId id="257" r:id="rId6"/>
    <p:sldId id="258" r:id="rId7"/>
    <p:sldId id="275" r:id="rId8"/>
    <p:sldId id="285" r:id="rId9"/>
    <p:sldId id="259" r:id="rId10"/>
    <p:sldId id="260" r:id="rId11"/>
    <p:sldId id="261" r:id="rId12"/>
    <p:sldId id="262" r:id="rId13"/>
    <p:sldId id="263" r:id="rId14"/>
    <p:sldId id="286" r:id="rId15"/>
    <p:sldId id="267" r:id="rId16"/>
    <p:sldId id="268" r:id="rId17"/>
    <p:sldId id="287" r:id="rId18"/>
    <p:sldId id="264" r:id="rId19"/>
    <p:sldId id="265" r:id="rId20"/>
    <p:sldId id="266" r:id="rId21"/>
    <p:sldId id="269" r:id="rId22"/>
    <p:sldId id="270" r:id="rId23"/>
    <p:sldId id="272" r:id="rId24"/>
    <p:sldId id="273" r:id="rId25"/>
    <p:sldId id="271" r:id="rId26"/>
    <p:sldId id="280" r:id="rId27"/>
    <p:sldId id="277" r:id="rId28"/>
    <p:sldId id="278" r:id="rId29"/>
    <p:sldId id="279"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913" autoAdjust="0"/>
    <p:restoredTop sz="54400" autoAdjust="0"/>
  </p:normalViewPr>
  <p:slideViewPr>
    <p:cSldViewPr>
      <p:cViewPr varScale="1">
        <p:scale>
          <a:sx n="62" d="100"/>
          <a:sy n="62" d="100"/>
        </p:scale>
        <p:origin x="-3012" y="-78"/>
      </p:cViewPr>
      <p:guideLst>
        <p:guide orient="horz" pos="2160"/>
        <p:guide pos="2880"/>
      </p:guideLst>
    </p:cSldViewPr>
  </p:slideViewPr>
  <p:outlineViewPr>
    <p:cViewPr>
      <p:scale>
        <a:sx n="33" d="100"/>
        <a:sy n="33" d="100"/>
      </p:scale>
      <p:origin x="0" y="248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E2E14-9055-46DC-B02D-FE5CA11B9CDD}" type="datetimeFigureOut">
              <a:rPr lang="en-US" smtClean="0"/>
              <a:t>6/5/2016</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2C6109-0EF7-4E6B-B279-6389DF78298C}" type="slidenum">
              <a:rPr lang="en-US" smtClean="0"/>
              <a:t>‹Nº›</a:t>
            </a:fld>
            <a:endParaRPr lang="en-US"/>
          </a:p>
        </p:txBody>
      </p:sp>
    </p:spTree>
    <p:extLst>
      <p:ext uri="{BB962C8B-B14F-4D97-AF65-F5344CB8AC3E}">
        <p14:creationId xmlns:p14="http://schemas.microsoft.com/office/powerpoint/2010/main" val="337302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Angular</a:t>
            </a:r>
            <a:r>
              <a:rPr lang="es-ES" baseline="0" dirty="0" err="1" smtClean="0"/>
              <a:t>JS</a:t>
            </a:r>
            <a:r>
              <a:rPr lang="es-ES" baseline="0" dirty="0" smtClean="0"/>
              <a:t> </a:t>
            </a:r>
            <a:r>
              <a:rPr lang="es-ES" baseline="0" dirty="0" err="1" smtClean="0"/>
              <a:t>is</a:t>
            </a:r>
            <a:r>
              <a:rPr lang="es-ES" baseline="0" dirty="0" smtClean="0"/>
              <a:t> a MVC JavaScript </a:t>
            </a:r>
            <a:r>
              <a:rPr lang="es-ES" baseline="0" dirty="0" err="1" smtClean="0"/>
              <a:t>framework</a:t>
            </a:r>
            <a:r>
              <a:rPr lang="es-ES" baseline="0" dirty="0" smtClean="0"/>
              <a:t> </a:t>
            </a:r>
          </a:p>
          <a:p>
            <a:endParaRPr lang="es-ES" baseline="0" dirty="0" smtClean="0"/>
          </a:p>
          <a:p>
            <a:r>
              <a:rPr lang="es-ES" baseline="0" dirty="0" err="1" smtClean="0"/>
              <a:t>Why</a:t>
            </a:r>
            <a:r>
              <a:rPr lang="es-ES" baseline="0" dirty="0" smtClean="0"/>
              <a:t> </a:t>
            </a:r>
            <a:r>
              <a:rPr lang="es-ES" baseline="0" dirty="0" err="1" smtClean="0"/>
              <a:t>AngularJS</a:t>
            </a:r>
            <a:r>
              <a:rPr lang="es-ES" baseline="0" dirty="0" smtClean="0"/>
              <a:t>?</a:t>
            </a:r>
          </a:p>
          <a:p>
            <a:r>
              <a:rPr lang="en-US" dirty="0" smtClean="0"/>
              <a:t>HTML is great for declaring static documents, but it falters when we try to use it for declaring dynamic views in web-applications. </a:t>
            </a:r>
            <a:r>
              <a:rPr lang="en-US" dirty="0" err="1" smtClean="0"/>
              <a:t>AngularJS</a:t>
            </a:r>
            <a:r>
              <a:rPr lang="en-US" dirty="0" smtClean="0"/>
              <a:t> lets you extend HTML vocabulary for your application. The resulting environment is extraordinarily expressive, readable, and quick to develop. </a:t>
            </a:r>
          </a:p>
          <a:p>
            <a:endParaRPr lang="es-ES" dirty="0" smtClean="0"/>
          </a:p>
          <a:p>
            <a:r>
              <a:rPr lang="es-ES" dirty="0" err="1" smtClean="0"/>
              <a:t>Alternatives</a:t>
            </a:r>
            <a:endParaRPr lang="es-ES" dirty="0" smtClean="0"/>
          </a:p>
          <a:p>
            <a:r>
              <a:rPr lang="es-ES" dirty="0" err="1" smtClean="0"/>
              <a:t>You</a:t>
            </a:r>
            <a:r>
              <a:rPr lang="es-ES" baseline="0" dirty="0" smtClean="0"/>
              <a:t> </a:t>
            </a:r>
            <a:r>
              <a:rPr lang="es-ES" baseline="0" dirty="0" err="1" smtClean="0"/>
              <a:t>have</a:t>
            </a:r>
            <a:r>
              <a:rPr lang="es-ES" baseline="0" dirty="0" smtClean="0"/>
              <a:t> </a:t>
            </a:r>
            <a:r>
              <a:rPr lang="es-ES" baseline="0" dirty="0" err="1" smtClean="0"/>
              <a:t>alternatives</a:t>
            </a:r>
            <a:r>
              <a:rPr lang="es-ES" baseline="0" dirty="0" smtClean="0"/>
              <a:t> </a:t>
            </a:r>
            <a:r>
              <a:rPr lang="es-ES" baseline="0" dirty="0" err="1" smtClean="0"/>
              <a:t>like</a:t>
            </a:r>
            <a:r>
              <a:rPr lang="es-ES" baseline="0" dirty="0" smtClean="0"/>
              <a:t>:</a:t>
            </a:r>
          </a:p>
          <a:p>
            <a:pPr marL="171450" indent="-171450">
              <a:buFontTx/>
              <a:buChar char="-"/>
            </a:pPr>
            <a:r>
              <a:rPr lang="es-ES" baseline="0" dirty="0" err="1" smtClean="0"/>
              <a:t>Backbone</a:t>
            </a:r>
            <a:r>
              <a:rPr lang="es-ES" baseline="0" dirty="0" smtClean="0"/>
              <a:t>: </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that</a:t>
            </a:r>
            <a:r>
              <a:rPr lang="es-ES" baseline="0" dirty="0" smtClean="0"/>
              <a:t> </a:t>
            </a:r>
            <a:r>
              <a:rPr lang="es-ES" baseline="0" dirty="0" err="1" smtClean="0"/>
              <a:t>you</a:t>
            </a:r>
            <a:r>
              <a:rPr lang="es-ES" baseline="0" dirty="0" smtClean="0"/>
              <a:t> </a:t>
            </a:r>
            <a:r>
              <a:rPr lang="es-ES" baseline="0" dirty="0" err="1" smtClean="0"/>
              <a:t>depend</a:t>
            </a:r>
            <a:r>
              <a:rPr lang="es-ES" baseline="0" dirty="0" smtClean="0"/>
              <a:t> </a:t>
            </a:r>
            <a:r>
              <a:rPr lang="es-ES" baseline="0" dirty="0" err="1" smtClean="0"/>
              <a:t>on</a:t>
            </a:r>
            <a:r>
              <a:rPr lang="es-ES" baseline="0" dirty="0" smtClean="0"/>
              <a:t> </a:t>
            </a:r>
            <a:r>
              <a:rPr lang="es-ES" baseline="0" dirty="0" err="1" smtClean="0"/>
              <a:t>it</a:t>
            </a:r>
            <a:r>
              <a:rPr lang="es-ES" baseline="0" dirty="0" smtClean="0"/>
              <a:t>, </a:t>
            </a:r>
            <a:r>
              <a:rPr lang="es-ES" baseline="0" dirty="0" err="1" smtClean="0"/>
              <a:t>the</a:t>
            </a:r>
            <a:r>
              <a:rPr lang="es-ES" baseline="0" dirty="0" smtClean="0"/>
              <a:t> </a:t>
            </a:r>
            <a:r>
              <a:rPr lang="es-ES" baseline="0" dirty="0" err="1" smtClean="0"/>
              <a:t>version</a:t>
            </a:r>
            <a:r>
              <a:rPr lang="es-ES" baseline="0" dirty="0" smtClean="0"/>
              <a:t> </a:t>
            </a:r>
            <a:r>
              <a:rPr lang="es-ES" baseline="0" dirty="0" err="1" smtClean="0"/>
              <a:t>needed</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RequireJS</a:t>
            </a:r>
            <a:r>
              <a:rPr lang="es-ES" baseline="0" dirty="0" smtClean="0"/>
              <a:t>, </a:t>
            </a:r>
            <a:r>
              <a:rPr lang="es-ES" baseline="0" dirty="0" err="1" smtClean="0"/>
              <a:t>which</a:t>
            </a:r>
            <a:r>
              <a:rPr lang="es-ES" baseline="0" dirty="0" smtClean="0"/>
              <a:t> </a:t>
            </a:r>
            <a:r>
              <a:rPr lang="es-ES" baseline="0" dirty="0" err="1" smtClean="0"/>
              <a:t>means</a:t>
            </a:r>
            <a:r>
              <a:rPr lang="es-ES" baseline="0" dirty="0" smtClean="0"/>
              <a:t> </a:t>
            </a:r>
            <a:r>
              <a:rPr lang="es-ES" baseline="0" dirty="0" err="1" smtClean="0"/>
              <a:t>on</a:t>
            </a:r>
            <a:r>
              <a:rPr lang="es-ES" baseline="0" dirty="0" smtClean="0"/>
              <a:t> more </a:t>
            </a:r>
            <a:r>
              <a:rPr lang="es-ES" baseline="0" dirty="0" err="1" smtClean="0"/>
              <a:t>complex</a:t>
            </a:r>
            <a:r>
              <a:rPr lang="es-ES" baseline="0" dirty="0" smtClean="0"/>
              <a:t> </a:t>
            </a:r>
            <a:r>
              <a:rPr lang="es-ES" baseline="0" dirty="0" err="1" smtClean="0"/>
              <a:t>dependency</a:t>
            </a:r>
            <a:r>
              <a:rPr lang="es-ES" baseline="0" dirty="0" smtClean="0"/>
              <a:t> </a:t>
            </a:r>
            <a:r>
              <a:rPr lang="es-ES" baseline="0" dirty="0" err="1" smtClean="0"/>
              <a:t>configuration</a:t>
            </a:r>
            <a:r>
              <a:rPr lang="es-ES" baseline="0" dirty="0" smtClean="0"/>
              <a:t>.</a:t>
            </a:r>
          </a:p>
          <a:p>
            <a:pPr marL="171450" lvl="0" indent="-171450">
              <a:buFontTx/>
              <a:buChar char="-"/>
            </a:pPr>
            <a:r>
              <a:rPr lang="es-ES" baseline="0" dirty="0" err="1" smtClean="0"/>
              <a:t>Ember</a:t>
            </a:r>
            <a:r>
              <a:rPr lang="es-ES" baseline="0" dirty="0" smtClean="0"/>
              <a:t>:</a:t>
            </a:r>
          </a:p>
          <a:p>
            <a:pPr marL="628650" lvl="1" indent="-171450">
              <a:buFontTx/>
              <a:buChar char="-"/>
            </a:pPr>
            <a:r>
              <a:rPr lang="es-ES" baseline="0" dirty="0" err="1" smtClean="0"/>
              <a:t>Needs</a:t>
            </a:r>
            <a:r>
              <a:rPr lang="es-ES" baseline="0" dirty="0" smtClean="0"/>
              <a:t> </a:t>
            </a:r>
            <a:r>
              <a:rPr lang="es-ES" baseline="0" dirty="0" err="1" smtClean="0"/>
              <a:t>jQuery</a:t>
            </a:r>
            <a:r>
              <a:rPr lang="es-ES" baseline="0" dirty="0" smtClean="0"/>
              <a:t>.</a:t>
            </a:r>
          </a:p>
          <a:p>
            <a:pPr marL="628650" lvl="1" indent="-171450">
              <a:buFontTx/>
              <a:buChar char="-"/>
            </a:pPr>
            <a:r>
              <a:rPr lang="es-ES" baseline="0" dirty="0" err="1" smtClean="0"/>
              <a:t>Changed</a:t>
            </a:r>
            <a:r>
              <a:rPr lang="es-ES" baseline="0" dirty="0" smtClean="0"/>
              <a:t> a </a:t>
            </a:r>
            <a:r>
              <a:rPr lang="es-ES" baseline="0" dirty="0" err="1" smtClean="0"/>
              <a:t>lot</a:t>
            </a:r>
            <a:r>
              <a:rPr lang="es-ES" baseline="0" dirty="0" smtClean="0"/>
              <a:t> in </a:t>
            </a:r>
            <a:r>
              <a:rPr lang="es-ES" baseline="0" dirty="0" err="1" smtClean="0"/>
              <a:t>the</a:t>
            </a:r>
            <a:r>
              <a:rPr lang="es-ES" baseline="0" dirty="0" smtClean="0"/>
              <a:t> </a:t>
            </a:r>
            <a:r>
              <a:rPr lang="es-ES" baseline="0" dirty="0" err="1" smtClean="0"/>
              <a:t>last</a:t>
            </a:r>
            <a:r>
              <a:rPr lang="es-ES" baseline="0" dirty="0" smtClean="0"/>
              <a:t>, so </a:t>
            </a:r>
            <a:r>
              <a:rPr lang="es-ES" baseline="0" dirty="0" err="1" smtClean="0"/>
              <a:t>it</a:t>
            </a:r>
            <a:r>
              <a:rPr lang="es-ES" baseline="0" dirty="0" smtClean="0"/>
              <a:t> </a:t>
            </a:r>
            <a:r>
              <a:rPr lang="es-ES" baseline="0" dirty="0" err="1" smtClean="0"/>
              <a:t>have</a:t>
            </a:r>
            <a:r>
              <a:rPr lang="es-ES" baseline="0" dirty="0" smtClean="0"/>
              <a:t> a </a:t>
            </a:r>
            <a:r>
              <a:rPr lang="es-ES" baseline="0" dirty="0" err="1" smtClean="0"/>
              <a:t>lot</a:t>
            </a:r>
            <a:r>
              <a:rPr lang="es-ES" baseline="0" dirty="0" smtClean="0"/>
              <a:t> of </a:t>
            </a:r>
            <a:r>
              <a:rPr lang="es-ES" baseline="0" dirty="0" err="1" smtClean="0"/>
              <a:t>outdated</a:t>
            </a:r>
            <a:r>
              <a:rPr lang="es-ES" baseline="0" dirty="0" smtClean="0"/>
              <a:t> </a:t>
            </a:r>
            <a:r>
              <a:rPr lang="es-ES" baseline="0" dirty="0" err="1" smtClean="0"/>
              <a:t>documentation</a:t>
            </a:r>
            <a:r>
              <a:rPr lang="es-ES" baseline="0" dirty="0" smtClean="0"/>
              <a:t>.</a:t>
            </a:r>
          </a:p>
          <a:p>
            <a:pPr marL="628650" lvl="1" indent="-171450">
              <a:buFontTx/>
              <a:buChar char="-"/>
            </a:pPr>
            <a:r>
              <a:rPr lang="en-US" baseline="0" dirty="0" smtClean="0"/>
              <a:t>Handlebars pollutes the DOM with many &lt;script&gt; tags which it uses as markers to keep the templates up to date with your model.</a:t>
            </a:r>
            <a:endParaRPr lang="es-ES" baseline="0" dirty="0" smtClean="0"/>
          </a:p>
          <a:p>
            <a:pPr marL="0" lvl="0" indent="0">
              <a:buFontTx/>
              <a:buNone/>
            </a:pPr>
            <a:endParaRPr lang="es-ES" baseline="0" dirty="0" smtClean="0"/>
          </a:p>
          <a:p>
            <a:pPr marL="0" lvl="0" indent="0">
              <a:buFontTx/>
              <a:buNone/>
            </a:pPr>
            <a:r>
              <a:rPr lang="es-ES" baseline="0" dirty="0" smtClean="0"/>
              <a:t>Angular can be </a:t>
            </a:r>
            <a:r>
              <a:rPr lang="es-ES" baseline="0" dirty="0" err="1" smtClean="0"/>
              <a:t>with</a:t>
            </a:r>
            <a:r>
              <a:rPr lang="es-ES" baseline="0" dirty="0" smtClean="0"/>
              <a:t>:</a:t>
            </a:r>
          </a:p>
          <a:p>
            <a:pPr marL="171450" lvl="0" indent="-171450">
              <a:buFont typeface="Arial" panose="020B0604020202020204" pitchFamily="34" charset="0"/>
              <a:buChar char="•"/>
            </a:pPr>
            <a:r>
              <a:rPr lang="es-ES" baseline="0" dirty="0" err="1" smtClean="0"/>
              <a:t>jQuery</a:t>
            </a:r>
            <a:r>
              <a:rPr lang="es-ES" baseline="0" dirty="0" smtClean="0"/>
              <a:t> and </a:t>
            </a:r>
            <a:r>
              <a:rPr lang="es-ES" baseline="0" dirty="0" err="1" smtClean="0"/>
              <a:t>plug-ins</a:t>
            </a:r>
            <a:endParaRPr lang="es-ES" baseline="0" dirty="0" smtClean="0"/>
          </a:p>
          <a:p>
            <a:pPr marL="171450" lvl="0" indent="-171450">
              <a:buFont typeface="Arial" panose="020B0604020202020204" pitchFamily="34" charset="0"/>
              <a:buChar char="•"/>
            </a:pPr>
            <a:r>
              <a:rPr lang="es-ES" baseline="0" dirty="0" err="1" smtClean="0"/>
              <a:t>Polymer</a:t>
            </a:r>
            <a:endParaRPr lang="es-ES" baseline="0" dirty="0" smtClean="0"/>
          </a:p>
          <a:p>
            <a:pPr marL="171450" lvl="0" indent="-171450">
              <a:buFont typeface="Arial" panose="020B0604020202020204" pitchFamily="34" charset="0"/>
              <a:buChar char="•"/>
            </a:pPr>
            <a:r>
              <a:rPr lang="es-ES" baseline="0" dirty="0" err="1" smtClean="0"/>
              <a:t>Legacy</a:t>
            </a:r>
            <a:r>
              <a:rPr lang="es-ES" baseline="0" dirty="0" smtClean="0"/>
              <a:t> </a:t>
            </a:r>
            <a:r>
              <a:rPr lang="es-ES" baseline="0" dirty="0" err="1" smtClean="0"/>
              <a:t>code</a:t>
            </a:r>
            <a:endParaRPr lang="es-ES" baseline="0" dirty="0" smtClean="0"/>
          </a:p>
          <a:p>
            <a:pPr marL="0" lvl="0" indent="0">
              <a:buFontTx/>
              <a:buNone/>
            </a:pPr>
            <a:endParaRPr lang="es-ES" baseline="0"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2</a:t>
            </a:fld>
            <a:endParaRPr lang="en-US"/>
          </a:p>
        </p:txBody>
      </p:sp>
    </p:spTree>
    <p:extLst>
      <p:ext uri="{BB962C8B-B14F-4D97-AF65-F5344CB8AC3E}">
        <p14:creationId xmlns:p14="http://schemas.microsoft.com/office/powerpoint/2010/main" val="2480661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ngClick</a:t>
            </a:r>
            <a:r>
              <a:rPr lang="en-US" dirty="0" smtClean="0"/>
              <a:t> directive allows you to specify custom behavior when an element is clicked.</a:t>
            </a:r>
          </a:p>
          <a:p>
            <a:endParaRPr lang="en-US" dirty="0" smtClean="0"/>
          </a:p>
          <a:p>
            <a:r>
              <a:rPr lang="en-US" dirty="0" smtClean="0"/>
              <a:t>Is the </a:t>
            </a:r>
            <a:r>
              <a:rPr lang="en-US" dirty="0" err="1" smtClean="0"/>
              <a:t>AngularJS</a:t>
            </a:r>
            <a:r>
              <a:rPr lang="en-US" dirty="0" smtClean="0"/>
              <a:t> way for</a:t>
            </a:r>
            <a:r>
              <a:rPr lang="en-US" baseline="0" dirty="0" smtClean="0"/>
              <a:t> the </a:t>
            </a:r>
            <a:r>
              <a:rPr lang="en-US" baseline="0" dirty="0" err="1" smtClean="0"/>
              <a:t>onClick</a:t>
            </a:r>
            <a:r>
              <a:rPr lang="en-US" baseline="0" dirty="0" smtClean="0"/>
              <a:t> in html, but this also includes the angular environment which is necessary to make angular functions work better, you could use $</a:t>
            </a:r>
            <a:r>
              <a:rPr lang="en-US" baseline="0" dirty="0" err="1" smtClean="0"/>
              <a:t>scope.$apply</a:t>
            </a:r>
            <a:r>
              <a:rPr lang="en-US" baseline="0" dirty="0" smtClean="0"/>
              <a:t> to emulate the </a:t>
            </a:r>
            <a:r>
              <a:rPr lang="en-US" baseline="0" dirty="0" err="1" smtClean="0"/>
              <a:t>ng</a:t>
            </a:r>
            <a:r>
              <a:rPr lang="en-US" baseline="0" dirty="0" smtClean="0"/>
              <a:t>-click with </a:t>
            </a:r>
            <a:r>
              <a:rPr lang="en-US" baseline="0" dirty="0" err="1" smtClean="0"/>
              <a:t>onClick</a:t>
            </a:r>
            <a:r>
              <a:rPr lang="en-US" baseline="0" dirty="0" smtClean="0"/>
              <a:t>, but is not </a:t>
            </a:r>
            <a:r>
              <a:rPr lang="en-US" baseline="0" dirty="0" err="1" smtClean="0"/>
              <a:t>recomended</a:t>
            </a:r>
            <a:r>
              <a:rPr lang="en-US" baseline="0" dirty="0" smtClean="0"/>
              <a:t> to mix to prevent weird behaviors.</a:t>
            </a:r>
          </a:p>
          <a:p>
            <a:endParaRPr lang="en-US" baseline="0" dirty="0" smtClean="0"/>
          </a:p>
          <a:p>
            <a:r>
              <a:rPr lang="en-US" baseline="0" dirty="0" smtClean="0"/>
              <a:t>Also </a:t>
            </a:r>
            <a:r>
              <a:rPr lang="en-US" baseline="0" dirty="0" err="1" smtClean="0"/>
              <a:t>AngularJS</a:t>
            </a:r>
            <a:r>
              <a:rPr lang="en-US" baseline="0" dirty="0" smtClean="0"/>
              <a:t> includes the $event, that is similar to the "event" in JavaScript but like the </a:t>
            </a:r>
            <a:r>
              <a:rPr lang="en-US" baseline="0" dirty="0" err="1" smtClean="0"/>
              <a:t>onClick</a:t>
            </a:r>
            <a:r>
              <a:rPr lang="en-US" baseline="0" dirty="0" smtClean="0"/>
              <a:t>, it comes with the angular environment.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11</a:t>
            </a:fld>
            <a:endParaRPr lang="en-US"/>
          </a:p>
        </p:txBody>
      </p:sp>
    </p:spTree>
    <p:extLst>
      <p:ext uri="{BB962C8B-B14F-4D97-AF65-F5344CB8AC3E}">
        <p14:creationId xmlns:p14="http://schemas.microsoft.com/office/powerpoint/2010/main" val="168177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Evaluate the given expression when the user changes the input. The expression is evaluated immediately, unlike the JavaScript </a:t>
            </a:r>
            <a:r>
              <a:rPr lang="en-US" dirty="0" err="1" smtClean="0"/>
              <a:t>onchange</a:t>
            </a:r>
            <a:r>
              <a:rPr lang="en-US" dirty="0" smtClean="0"/>
              <a:t> event which only triggers at the end of a change (usually, when the user leaves the form element or presses the return key).</a:t>
            </a:r>
          </a:p>
          <a:p>
            <a:endParaRPr lang="en-US" dirty="0" smtClean="0"/>
          </a:p>
          <a:p>
            <a:r>
              <a:rPr lang="en-US" dirty="0" smtClean="0"/>
              <a:t>The </a:t>
            </a:r>
            <a:r>
              <a:rPr lang="en-US" dirty="0" err="1" smtClean="0"/>
              <a:t>ngChange</a:t>
            </a:r>
            <a:r>
              <a:rPr lang="en-US" dirty="0" smtClean="0"/>
              <a:t> expression is only evaluated when a change in the input value causes a new value to be committed to the model.</a:t>
            </a:r>
          </a:p>
          <a:p>
            <a:endParaRPr lang="en-US" dirty="0" smtClean="0"/>
          </a:p>
          <a:p>
            <a:r>
              <a:rPr lang="en-US" dirty="0" smtClean="0"/>
              <a:t>It will not be evaluated:</a:t>
            </a:r>
          </a:p>
          <a:p>
            <a:endParaRPr lang="en-US" dirty="0" smtClean="0"/>
          </a:p>
          <a:p>
            <a:pPr marL="171450" indent="-171450">
              <a:buFont typeface="Arial" panose="020B0604020202020204" pitchFamily="34" charset="0"/>
              <a:buChar char="•"/>
            </a:pPr>
            <a:r>
              <a:rPr lang="en-US" dirty="0" smtClean="0"/>
              <a:t>if the value returned from the $parsers transformation pipeline has not changed</a:t>
            </a:r>
          </a:p>
          <a:p>
            <a:pPr marL="171450" indent="-171450">
              <a:buFont typeface="Arial" panose="020B0604020202020204" pitchFamily="34" charset="0"/>
              <a:buChar char="•"/>
            </a:pPr>
            <a:r>
              <a:rPr lang="en-US" dirty="0" smtClean="0"/>
              <a:t>if the input has continued to be invalid since the model will stay null</a:t>
            </a:r>
          </a:p>
          <a:p>
            <a:pPr marL="171450" indent="-171450">
              <a:buFont typeface="Arial" panose="020B0604020202020204" pitchFamily="34" charset="0"/>
              <a:buChar char="•"/>
            </a:pPr>
            <a:r>
              <a:rPr lang="en-US" dirty="0" smtClean="0"/>
              <a:t>if the model is changed programmatically and not by a change to the input value</a:t>
            </a:r>
          </a:p>
          <a:p>
            <a:endParaRPr lang="en-US" dirty="0" smtClean="0"/>
          </a:p>
          <a:p>
            <a:r>
              <a:rPr lang="en-US" dirty="0" smtClean="0"/>
              <a:t>Note, this directive requires </a:t>
            </a:r>
            <a:r>
              <a:rPr lang="en-US" dirty="0" err="1" smtClean="0"/>
              <a:t>ngModel</a:t>
            </a:r>
            <a:r>
              <a:rPr lang="en-US" dirty="0" smtClean="0"/>
              <a:t> to be present.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12</a:t>
            </a:fld>
            <a:endParaRPr lang="en-US"/>
          </a:p>
        </p:txBody>
      </p:sp>
    </p:spTree>
    <p:extLst>
      <p:ext uri="{BB962C8B-B14F-4D97-AF65-F5344CB8AC3E}">
        <p14:creationId xmlns:p14="http://schemas.microsoft.com/office/powerpoint/2010/main" val="1812803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ngOptions</a:t>
            </a:r>
            <a:r>
              <a:rPr lang="en-US" dirty="0" smtClean="0"/>
              <a:t> attribute can be used to dynamically generate a list of &lt;option&gt; elements for the &lt;select&gt; element using the array or object obtained by evaluating the </a:t>
            </a:r>
            <a:r>
              <a:rPr lang="en-US" dirty="0" err="1" smtClean="0"/>
              <a:t>ngOptions</a:t>
            </a:r>
            <a:r>
              <a:rPr lang="en-US" dirty="0" smtClean="0"/>
              <a:t> comprehension expression.</a:t>
            </a:r>
          </a:p>
          <a:p>
            <a:endParaRPr lang="en-US" dirty="0" smtClean="0"/>
          </a:p>
          <a:p>
            <a:r>
              <a:rPr lang="en-US" dirty="0" smtClean="0"/>
              <a:t>In many cases, </a:t>
            </a:r>
            <a:r>
              <a:rPr lang="en-US" dirty="0" err="1" smtClean="0"/>
              <a:t>ngRepeat</a:t>
            </a:r>
            <a:r>
              <a:rPr lang="en-US" dirty="0" smtClean="0"/>
              <a:t> can be used on &lt;option&gt; elements instead of </a:t>
            </a:r>
            <a:r>
              <a:rPr lang="en-US" dirty="0" err="1" smtClean="0"/>
              <a:t>ngOptions</a:t>
            </a:r>
            <a:r>
              <a:rPr lang="en-US" dirty="0" smtClean="0"/>
              <a:t> to achieve a similar result. However, </a:t>
            </a:r>
            <a:r>
              <a:rPr lang="en-US" dirty="0" err="1" smtClean="0"/>
              <a:t>ngOptions</a:t>
            </a:r>
            <a:r>
              <a:rPr lang="en-US" dirty="0" smtClean="0"/>
              <a:t> provides some benefits such as reducing memory and increasing speed by not creating a new scope for each repeated instance, as well as providing more flexibility in how the &lt;select&gt;'s model is assigned via the select as part of the comprehension expression. </a:t>
            </a:r>
            <a:r>
              <a:rPr lang="en-US" dirty="0" err="1" smtClean="0"/>
              <a:t>ngOptions</a:t>
            </a:r>
            <a:r>
              <a:rPr lang="en-US" dirty="0" smtClean="0"/>
              <a:t> should be used when the &lt;select&gt; model needs to be bound to a non-string value. This is because an option element can only be bound to string values at present.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13</a:t>
            </a:fld>
            <a:endParaRPr lang="en-US"/>
          </a:p>
        </p:txBody>
      </p:sp>
    </p:spTree>
    <p:extLst>
      <p:ext uri="{BB962C8B-B14F-4D97-AF65-F5344CB8AC3E}">
        <p14:creationId xmlns:p14="http://schemas.microsoft.com/office/powerpoint/2010/main" val="73529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are going to use the previous</a:t>
            </a:r>
            <a:r>
              <a:rPr lang="en-US" baseline="0" dirty="0" smtClean="0"/>
              <a:t> practice.</a:t>
            </a:r>
          </a:p>
          <a:p>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change the TestCtrl2</a:t>
            </a:r>
            <a:r>
              <a:rPr lang="en-US" baseline="0" dirty="0" smtClean="0"/>
              <a:t> &lt;div&gt; into</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&lt;div </a:t>
            </a:r>
            <a:r>
              <a:rPr lang="en-US" dirty="0" err="1" smtClean="0"/>
              <a:t>ng</a:t>
            </a:r>
            <a:r>
              <a:rPr lang="en-US" dirty="0" smtClean="0"/>
              <a:t>-controller="TestCtrl2"&gt;</a:t>
            </a:r>
          </a:p>
          <a:p>
            <a:r>
              <a:rPr lang="en-US" dirty="0" smtClean="0"/>
              <a:t>  {{test}}</a:t>
            </a:r>
          </a:p>
          <a:p>
            <a:r>
              <a:rPr lang="en-US" dirty="0" smtClean="0"/>
              <a:t>  &lt;div class="panel panel-default"&gt;</a:t>
            </a:r>
          </a:p>
          <a:p>
            <a:r>
              <a:rPr lang="en-US" dirty="0" smtClean="0"/>
              <a:t>    &lt;div class="panel-heading"&gt;</a:t>
            </a:r>
            <a:r>
              <a:rPr lang="en-US" dirty="0" err="1" smtClean="0"/>
              <a:t>ng</a:t>
            </a:r>
            <a:r>
              <a:rPr lang="en-US" dirty="0" smtClean="0"/>
              <a:t>-show&lt;/div&gt;</a:t>
            </a:r>
          </a:p>
          <a:p>
            <a:r>
              <a:rPr lang="en-US" dirty="0" smtClean="0"/>
              <a:t>    &lt;div class="panel-body"&gt;</a:t>
            </a:r>
          </a:p>
          <a:p>
            <a:r>
              <a:rPr lang="en-US" dirty="0" smtClean="0"/>
              <a:t>      &lt;div class="checkbox"&gt;</a:t>
            </a:r>
          </a:p>
          <a:p>
            <a:r>
              <a:rPr lang="en-US" dirty="0" smtClean="0"/>
              <a:t>        &lt;label&gt;</a:t>
            </a:r>
          </a:p>
          <a:p>
            <a:r>
              <a:rPr lang="en-US" dirty="0" smtClean="0"/>
              <a:t>          &lt;input type="checkbox" </a:t>
            </a:r>
            <a:r>
              <a:rPr lang="en-US" dirty="0" err="1" smtClean="0"/>
              <a:t>ng</a:t>
            </a:r>
            <a:r>
              <a:rPr lang="en-US" dirty="0" smtClean="0"/>
              <a:t>-model="</a:t>
            </a:r>
            <a:r>
              <a:rPr lang="en-US" dirty="0" err="1" smtClean="0"/>
              <a:t>showSomething</a:t>
            </a:r>
            <a:r>
              <a:rPr lang="en-US" dirty="0" smtClean="0"/>
              <a:t>"&gt;Show Something&lt;/label&gt;</a:t>
            </a:r>
          </a:p>
          <a:p>
            <a:r>
              <a:rPr lang="en-US" dirty="0" smtClean="0"/>
              <a:t>      &lt;/div&gt;</a:t>
            </a:r>
          </a:p>
          <a:p>
            <a:r>
              <a:rPr lang="en-US" dirty="0" smtClean="0"/>
              <a:t>      &lt;div class="alert alert-warning" </a:t>
            </a:r>
            <a:r>
              <a:rPr lang="en-US" dirty="0" err="1" smtClean="0"/>
              <a:t>ng</a:t>
            </a:r>
            <a:r>
              <a:rPr lang="en-US" dirty="0" smtClean="0"/>
              <a:t>-show="</a:t>
            </a:r>
            <a:r>
              <a:rPr lang="en-US" dirty="0" err="1" smtClean="0"/>
              <a:t>showSomething</a:t>
            </a:r>
            <a:r>
              <a:rPr lang="en-US" dirty="0" smtClean="0"/>
              <a:t>"&gt;Something&lt;/div&gt;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-repeat&lt;/div&gt;</a:t>
            </a:r>
          </a:p>
          <a:p>
            <a:r>
              <a:rPr lang="en-US" dirty="0" smtClean="0"/>
              <a:t>    &lt;div class="panel-body"&gt;</a:t>
            </a:r>
          </a:p>
          <a:p>
            <a:r>
              <a:rPr lang="en-US" dirty="0" smtClean="0"/>
              <a:t>      &lt;div class="alert alert-info" </a:t>
            </a:r>
            <a:r>
              <a:rPr lang="en-US" dirty="0" err="1" smtClean="0"/>
              <a:t>ng</a:t>
            </a:r>
            <a:r>
              <a:rPr lang="en-US" dirty="0" smtClean="0"/>
              <a:t>-repeat="item in </a:t>
            </a:r>
            <a:r>
              <a:rPr lang="en-US" dirty="0" err="1" smtClean="0"/>
              <a:t>repeatArray</a:t>
            </a:r>
            <a:r>
              <a:rPr lang="en-US" dirty="0" smtClean="0"/>
              <a:t>"&gt;{{$index+1}} : {{item}}&lt;/div&gt;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-click&lt;/div&gt;</a:t>
            </a:r>
          </a:p>
          <a:p>
            <a:r>
              <a:rPr lang="en-US" dirty="0" smtClean="0"/>
              <a:t>    &lt;div class="panel-body" </a:t>
            </a:r>
            <a:r>
              <a:rPr lang="en-US" dirty="0" err="1" smtClean="0"/>
              <a:t>ng</a:t>
            </a:r>
            <a:r>
              <a:rPr lang="en-US" dirty="0" smtClean="0"/>
              <a:t>-click="</a:t>
            </a:r>
            <a:r>
              <a:rPr lang="en-US" dirty="0" err="1" smtClean="0"/>
              <a:t>clickParent</a:t>
            </a:r>
            <a:r>
              <a:rPr lang="en-US" dirty="0" smtClean="0"/>
              <a:t>($event)"&gt;</a:t>
            </a:r>
          </a:p>
          <a:p>
            <a:r>
              <a:rPr lang="en-US" dirty="0" smtClean="0"/>
              <a:t>      Parent</a:t>
            </a:r>
          </a:p>
          <a:p>
            <a:r>
              <a:rPr lang="en-US" dirty="0" smtClean="0"/>
              <a:t>      &lt;button class="</a:t>
            </a:r>
            <a:r>
              <a:rPr lang="en-US" dirty="0" err="1" smtClean="0"/>
              <a:t>btn</a:t>
            </a:r>
            <a:r>
              <a:rPr lang="en-US" dirty="0" smtClean="0"/>
              <a:t> </a:t>
            </a:r>
            <a:r>
              <a:rPr lang="en-US" dirty="0" err="1" smtClean="0"/>
              <a:t>btn</a:t>
            </a:r>
            <a:r>
              <a:rPr lang="en-US" dirty="0" smtClean="0"/>
              <a:t>-info" </a:t>
            </a:r>
            <a:r>
              <a:rPr lang="en-US" dirty="0" err="1" smtClean="0"/>
              <a:t>ng</a:t>
            </a:r>
            <a:r>
              <a:rPr lang="en-US" dirty="0" smtClean="0"/>
              <a:t>-click="</a:t>
            </a:r>
            <a:r>
              <a:rPr lang="en-US" dirty="0" err="1" smtClean="0"/>
              <a:t>clickChild</a:t>
            </a:r>
            <a:r>
              <a:rPr lang="en-US" dirty="0" smtClean="0"/>
              <a:t>($event)"&gt;Child&lt;/button&gt;</a:t>
            </a:r>
          </a:p>
          <a:p>
            <a:r>
              <a:rPr lang="en-US" dirty="0" smtClean="0"/>
              <a:t>      &lt;button class="</a:t>
            </a:r>
            <a:r>
              <a:rPr lang="en-US" dirty="0" err="1" smtClean="0"/>
              <a:t>btn</a:t>
            </a:r>
            <a:r>
              <a:rPr lang="en-US" dirty="0" smtClean="0"/>
              <a:t> </a:t>
            </a:r>
            <a:r>
              <a:rPr lang="en-US" dirty="0" err="1" smtClean="0"/>
              <a:t>btn</a:t>
            </a:r>
            <a:r>
              <a:rPr lang="en-US" dirty="0" smtClean="0"/>
              <a:t>-danger" </a:t>
            </a:r>
            <a:r>
              <a:rPr lang="en-US" dirty="0" err="1" smtClean="0"/>
              <a:t>onClick</a:t>
            </a:r>
            <a:r>
              <a:rPr lang="en-US" dirty="0" smtClean="0"/>
              <a:t>="</a:t>
            </a:r>
            <a:r>
              <a:rPr lang="en-US" dirty="0" err="1" smtClean="0"/>
              <a:t>onClickNotWork</a:t>
            </a:r>
            <a:r>
              <a:rPr lang="en-US" dirty="0" smtClean="0"/>
              <a:t>(event)"&gt;wrong </a:t>
            </a:r>
            <a:r>
              <a:rPr lang="en-US" dirty="0" err="1" smtClean="0"/>
              <a:t>onClick</a:t>
            </a:r>
            <a:r>
              <a:rPr lang="en-US" dirty="0" smtClean="0"/>
              <a:t>&lt;/button&gt;</a:t>
            </a:r>
          </a:p>
          <a:p>
            <a:r>
              <a:rPr lang="en-US" dirty="0" smtClean="0"/>
              <a:t>      &lt;button class="</a:t>
            </a:r>
            <a:r>
              <a:rPr lang="en-US" dirty="0" err="1" smtClean="0"/>
              <a:t>btn</a:t>
            </a:r>
            <a:r>
              <a:rPr lang="en-US" dirty="0" smtClean="0"/>
              <a:t> </a:t>
            </a:r>
            <a:r>
              <a:rPr lang="en-US" dirty="0" err="1" smtClean="0"/>
              <a:t>btn</a:t>
            </a:r>
            <a:r>
              <a:rPr lang="en-US" dirty="0" smtClean="0"/>
              <a:t>-success" </a:t>
            </a:r>
            <a:r>
              <a:rPr lang="en-US" dirty="0" err="1" smtClean="0"/>
              <a:t>onClick</a:t>
            </a:r>
            <a:r>
              <a:rPr lang="en-US" dirty="0" smtClean="0"/>
              <a:t>="</a:t>
            </a:r>
            <a:r>
              <a:rPr lang="en-US" dirty="0" err="1" smtClean="0"/>
              <a:t>onClickFromOutside</a:t>
            </a:r>
            <a:r>
              <a:rPr lang="en-US" dirty="0" smtClean="0"/>
              <a:t>(event)"&gt;Click From Outside Angular&lt;/button&gt;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-change&lt;/div&gt;</a:t>
            </a:r>
          </a:p>
          <a:p>
            <a:r>
              <a:rPr lang="en-US" dirty="0" smtClean="0"/>
              <a:t>    &lt;div class="panel-body"&gt;</a:t>
            </a:r>
          </a:p>
          <a:p>
            <a:r>
              <a:rPr lang="en-US" dirty="0" smtClean="0"/>
              <a:t>      &lt;input type="text" </a:t>
            </a:r>
            <a:r>
              <a:rPr lang="en-US" dirty="0" err="1" smtClean="0"/>
              <a:t>ng</a:t>
            </a:r>
            <a:r>
              <a:rPr lang="en-US" dirty="0" smtClean="0"/>
              <a:t>-change="</a:t>
            </a:r>
            <a:r>
              <a:rPr lang="en-US" dirty="0" err="1" smtClean="0"/>
              <a:t>removeSpaces</a:t>
            </a:r>
            <a:r>
              <a:rPr lang="en-US" dirty="0" smtClean="0"/>
              <a:t>()" </a:t>
            </a:r>
            <a:r>
              <a:rPr lang="en-US" dirty="0" err="1" smtClean="0"/>
              <a:t>ng</a:t>
            </a:r>
            <a:r>
              <a:rPr lang="en-US" dirty="0" smtClean="0"/>
              <a:t>-model="</a:t>
            </a:r>
            <a:r>
              <a:rPr lang="en-US" dirty="0" err="1" smtClean="0"/>
              <a:t>url</a:t>
            </a:r>
            <a:r>
              <a:rPr lang="en-US" dirty="0" smtClean="0"/>
              <a:t>"&gt;</a:t>
            </a:r>
          </a:p>
          <a:p>
            <a:r>
              <a:rPr lang="en-US" dirty="0" smtClean="0"/>
              <a:t>      &lt;label&gt;{{</a:t>
            </a:r>
            <a:r>
              <a:rPr lang="en-US" dirty="0" err="1" smtClean="0"/>
              <a:t>url</a:t>
            </a:r>
            <a:r>
              <a:rPr lang="en-US" dirty="0" smtClean="0"/>
              <a:t>}}&lt;/label&gt;</a:t>
            </a:r>
          </a:p>
          <a:p>
            <a:r>
              <a:rPr lang="en-US" dirty="0" smtClean="0"/>
              <a:t>    &lt;/div&gt;</a:t>
            </a:r>
          </a:p>
          <a:p>
            <a:r>
              <a:rPr lang="en-US" dirty="0" smtClean="0"/>
              <a:t>  &lt;/div&gt;</a:t>
            </a:r>
          </a:p>
          <a:p>
            <a:endParaRPr lang="en-US" dirty="0" smtClean="0"/>
          </a:p>
          <a:p>
            <a:r>
              <a:rPr lang="en-US" dirty="0" smtClean="0"/>
              <a:t>  &lt;div class="panel panel-default"&gt;</a:t>
            </a:r>
          </a:p>
          <a:p>
            <a:r>
              <a:rPr lang="en-US" dirty="0" smtClean="0"/>
              <a:t>    &lt;div class="panel-heading"&gt;</a:t>
            </a:r>
            <a:r>
              <a:rPr lang="en-US" dirty="0" err="1" smtClean="0"/>
              <a:t>ng</a:t>
            </a:r>
            <a:r>
              <a:rPr lang="en-US" dirty="0" smtClean="0"/>
              <a:t>-options&lt;/div&gt;</a:t>
            </a:r>
          </a:p>
          <a:p>
            <a:r>
              <a:rPr lang="en-US" dirty="0" smtClean="0"/>
              <a:t>    &lt;div class="panel-body"&gt;</a:t>
            </a:r>
          </a:p>
          <a:p>
            <a:r>
              <a:rPr lang="en-US" dirty="0" smtClean="0"/>
              <a:t>      &lt;select </a:t>
            </a:r>
            <a:r>
              <a:rPr lang="en-US" dirty="0" err="1" smtClean="0"/>
              <a:t>ng</a:t>
            </a:r>
            <a:r>
              <a:rPr lang="en-US" dirty="0" smtClean="0"/>
              <a:t>-options="person.id as person.name for person in people" </a:t>
            </a:r>
            <a:r>
              <a:rPr lang="en-US" dirty="0" err="1" smtClean="0"/>
              <a:t>ng</a:t>
            </a:r>
            <a:r>
              <a:rPr lang="en-US" dirty="0" smtClean="0"/>
              <a:t>-model="</a:t>
            </a:r>
            <a:r>
              <a:rPr lang="en-US" dirty="0" err="1" smtClean="0"/>
              <a:t>selectedPerson</a:t>
            </a:r>
            <a:r>
              <a:rPr lang="en-US" dirty="0" smtClean="0"/>
              <a:t>"&gt;&lt;/select&gt;</a:t>
            </a:r>
          </a:p>
          <a:p>
            <a:r>
              <a:rPr lang="en-US" dirty="0" smtClean="0"/>
              <a:t>      &lt;span class="label label-primary"&gt;id: {{</a:t>
            </a:r>
            <a:r>
              <a:rPr lang="en-US" dirty="0" err="1" smtClean="0"/>
              <a:t>selectedPerson</a:t>
            </a:r>
            <a:r>
              <a:rPr lang="en-US" dirty="0" smtClean="0"/>
              <a:t>}}&lt;/span&gt;</a:t>
            </a:r>
          </a:p>
          <a:p>
            <a:r>
              <a:rPr lang="en-US" dirty="0" smtClean="0"/>
              <a:t>    &lt;/div&gt;</a:t>
            </a:r>
          </a:p>
          <a:p>
            <a:r>
              <a:rPr lang="en-US" dirty="0" smtClean="0"/>
              <a:t>  &lt;/div&gt;</a:t>
            </a:r>
          </a:p>
          <a:p>
            <a:r>
              <a:rPr lang="en-US" dirty="0" smtClean="0"/>
              <a:t>&lt;/div&gt;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endParaRPr lang="en-US" dirty="0" smtClean="0"/>
          </a:p>
          <a:p>
            <a:pPr marL="228600" indent="-228600">
              <a:buFont typeface="+mj-lt"/>
              <a:buAutoNum type="arabicPeriod" startAt="2"/>
            </a:pPr>
            <a:r>
              <a:rPr lang="en-US" dirty="0" smtClean="0"/>
              <a:t>Open "app/scripts/controllers/main.js" and update it until you have this:</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'use strict';</a:t>
            </a:r>
          </a:p>
          <a:p>
            <a:pPr marL="0" indent="0">
              <a:buFont typeface="+mj-lt"/>
              <a:buNone/>
            </a:pPr>
            <a:endParaRPr lang="en-US" dirty="0" smtClean="0"/>
          </a:p>
          <a:p>
            <a:pPr marL="0" indent="0">
              <a:buFont typeface="+mj-lt"/>
              <a:buNone/>
            </a:pPr>
            <a:r>
              <a:rPr lang="en-US" dirty="0" smtClean="0"/>
              <a:t>/**</a:t>
            </a:r>
          </a:p>
          <a:p>
            <a:pPr marL="0" indent="0">
              <a:buFont typeface="+mj-lt"/>
              <a:buNone/>
            </a:pPr>
            <a:r>
              <a:rPr lang="en-US" dirty="0" smtClean="0"/>
              <a:t> * @</a:t>
            </a:r>
            <a:r>
              <a:rPr lang="en-US" dirty="0" err="1" smtClean="0"/>
              <a:t>ngdoc</a:t>
            </a:r>
            <a:r>
              <a:rPr lang="en-US" dirty="0" smtClean="0"/>
              <a:t> function</a:t>
            </a:r>
          </a:p>
          <a:p>
            <a:pPr marL="0" indent="0">
              <a:buFont typeface="+mj-lt"/>
              <a:buNone/>
            </a:pPr>
            <a:r>
              <a:rPr lang="en-US" dirty="0" smtClean="0"/>
              <a:t> * @name practice1App.controller:MainCtrl</a:t>
            </a:r>
          </a:p>
          <a:p>
            <a:pPr marL="0" indent="0">
              <a:buFont typeface="+mj-lt"/>
              <a:buNone/>
            </a:pPr>
            <a:r>
              <a:rPr lang="en-US" dirty="0" smtClean="0"/>
              <a:t> * @description</a:t>
            </a:r>
          </a:p>
          <a:p>
            <a:pPr marL="0" indent="0">
              <a:buFont typeface="+mj-lt"/>
              <a:buNone/>
            </a:pPr>
            <a:r>
              <a:rPr lang="en-US" dirty="0" smtClean="0"/>
              <a:t> * # </a:t>
            </a:r>
            <a:r>
              <a:rPr lang="en-US" dirty="0" err="1" smtClean="0"/>
              <a:t>MainCtrl</a:t>
            </a:r>
            <a:endParaRPr lang="en-US" dirty="0" smtClean="0"/>
          </a:p>
          <a:p>
            <a:pPr marL="0" indent="0">
              <a:buFont typeface="+mj-lt"/>
              <a:buNone/>
            </a:pPr>
            <a:r>
              <a:rPr lang="en-US" dirty="0" smtClean="0"/>
              <a:t> * Controller of the practice1App</a:t>
            </a:r>
          </a:p>
          <a:p>
            <a:pPr marL="0" indent="0">
              <a:buFont typeface="+mj-lt"/>
              <a:buNone/>
            </a:pPr>
            <a:r>
              <a:rPr lang="en-US" dirty="0" smtClean="0"/>
              <a:t> */</a:t>
            </a:r>
          </a:p>
          <a:p>
            <a:pPr marL="0" indent="0">
              <a:buFont typeface="+mj-lt"/>
              <a:buNone/>
            </a:pPr>
            <a:r>
              <a:rPr lang="en-US" dirty="0" err="1" smtClean="0"/>
              <a:t>angular.module</a:t>
            </a:r>
            <a:r>
              <a:rPr lang="en-US" dirty="0" smtClean="0"/>
              <a:t>('practice1App')</a:t>
            </a:r>
          </a:p>
          <a:p>
            <a:pPr marL="0" indent="0">
              <a:buFont typeface="+mj-lt"/>
              <a:buNone/>
            </a:pPr>
            <a:r>
              <a:rPr lang="en-US" dirty="0" smtClean="0"/>
              <a:t>  .controller('</a:t>
            </a:r>
            <a:r>
              <a:rPr lang="en-US" dirty="0" err="1" smtClean="0"/>
              <a:t>MainCtrl</a:t>
            </a:r>
            <a:r>
              <a:rPr lang="en-US" dirty="0" smtClean="0"/>
              <a:t>', function () {</a:t>
            </a:r>
          </a:p>
          <a:p>
            <a:pPr marL="0" indent="0">
              <a:buFont typeface="+mj-lt"/>
              <a:buNone/>
            </a:pPr>
            <a:r>
              <a:rPr lang="en-US" dirty="0" smtClean="0"/>
              <a:t>    </a:t>
            </a:r>
            <a:r>
              <a:rPr lang="en-US" dirty="0" err="1" smtClean="0"/>
              <a:t>this.awesomeThings</a:t>
            </a:r>
            <a:r>
              <a:rPr lang="en-US" dirty="0" smtClean="0"/>
              <a:t> = [</a:t>
            </a:r>
          </a:p>
          <a:p>
            <a:pPr marL="0" indent="0">
              <a:buFont typeface="+mj-lt"/>
              <a:buNone/>
            </a:pPr>
            <a:r>
              <a:rPr lang="en-US" dirty="0" smtClean="0"/>
              <a:t>      'HTML5 Boilerplate',</a:t>
            </a:r>
          </a:p>
          <a:p>
            <a:pPr marL="0" indent="0">
              <a:buFont typeface="+mj-lt"/>
              <a:buNone/>
            </a:pPr>
            <a:r>
              <a:rPr lang="en-US" dirty="0" smtClean="0"/>
              <a:t>      '</a:t>
            </a:r>
            <a:r>
              <a:rPr lang="en-US" dirty="0" err="1" smtClean="0"/>
              <a:t>AngularJS</a:t>
            </a:r>
            <a:r>
              <a:rPr lang="en-US" dirty="0" smtClean="0"/>
              <a:t>',</a:t>
            </a:r>
          </a:p>
          <a:p>
            <a:pPr marL="0" indent="0">
              <a:buFont typeface="+mj-lt"/>
              <a:buNone/>
            </a:pPr>
            <a:r>
              <a:rPr lang="en-US" dirty="0" smtClean="0"/>
              <a:t>      'Karma'</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.controller('TestCtrl1', function ($scope) {</a:t>
            </a:r>
          </a:p>
          <a:p>
            <a:pPr marL="0" indent="0">
              <a:buFont typeface="+mj-lt"/>
              <a:buNone/>
            </a:pPr>
            <a:r>
              <a:rPr lang="en-US" dirty="0" smtClean="0"/>
              <a:t>  $</a:t>
            </a:r>
            <a:r>
              <a:rPr lang="en-US" dirty="0" err="1" smtClean="0"/>
              <a:t>scope.test</a:t>
            </a:r>
            <a:r>
              <a:rPr lang="en-US" dirty="0" smtClean="0"/>
              <a:t> =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TestCtrl2Scope = $scope;</a:t>
            </a:r>
          </a:p>
          <a:p>
            <a:pPr marL="0" indent="0">
              <a:buFont typeface="+mj-lt"/>
              <a:buNone/>
            </a:pPr>
            <a:r>
              <a:rPr lang="en-US" dirty="0" smtClean="0"/>
              <a:t>  $</a:t>
            </a:r>
            <a:r>
              <a:rPr lang="en-US" dirty="0" err="1" smtClean="0"/>
              <a:t>scope.test</a:t>
            </a:r>
            <a:r>
              <a:rPr lang="en-US" dirty="0" smtClean="0"/>
              <a:t> = 'TestCtrl2';</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-repeat example*/</a:t>
            </a:r>
          </a:p>
          <a:p>
            <a:pPr marL="0" indent="0">
              <a:buFont typeface="+mj-lt"/>
              <a:buNone/>
            </a:pPr>
            <a:r>
              <a:rPr lang="en-US" dirty="0" smtClean="0"/>
              <a:t>  $</a:t>
            </a:r>
            <a:r>
              <a:rPr lang="en-US" dirty="0" err="1" smtClean="0"/>
              <a:t>scope.repeatArray</a:t>
            </a:r>
            <a:r>
              <a:rPr lang="en-US" dirty="0" smtClean="0"/>
              <a:t> = ['</a:t>
            </a:r>
            <a:r>
              <a:rPr lang="en-US" dirty="0" err="1" smtClean="0"/>
              <a:t>uno</a:t>
            </a:r>
            <a:r>
              <a:rPr lang="en-US" dirty="0" smtClean="0"/>
              <a:t>','dos','</a:t>
            </a:r>
            <a:r>
              <a:rPr lang="en-US" dirty="0" err="1" smtClean="0"/>
              <a:t>tres</a:t>
            </a:r>
            <a:r>
              <a:rPr lang="en-US" dirty="0" smtClean="0"/>
              <a:t>'];</a:t>
            </a:r>
          </a:p>
          <a:p>
            <a:pPr marL="0" indent="0">
              <a:buFont typeface="+mj-lt"/>
              <a:buNone/>
            </a:pPr>
            <a:r>
              <a:rPr lang="en-US" dirty="0" smtClean="0"/>
              <a:t>  /* </a:t>
            </a:r>
            <a:r>
              <a:rPr lang="en-US" dirty="0" err="1" smtClean="0"/>
              <a:t>ng</a:t>
            </a:r>
            <a:r>
              <a:rPr lang="en-US" dirty="0" smtClean="0"/>
              <a:t>-repeat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a:t>
            </a:r>
          </a:p>
          <a:p>
            <a:pPr marL="0" indent="0">
              <a:buFont typeface="+mj-lt"/>
              <a:buNone/>
            </a:pPr>
            <a:r>
              <a:rPr lang="en-US" dirty="0" smtClean="0"/>
              <a:t>  $</a:t>
            </a:r>
            <a:r>
              <a:rPr lang="en-US" dirty="0" err="1" smtClean="0"/>
              <a:t>scope.clickParent</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alert('Parent');</a:t>
            </a:r>
          </a:p>
          <a:p>
            <a:pPr marL="0" indent="0">
              <a:buFont typeface="+mj-lt"/>
              <a:buNone/>
            </a:pPr>
            <a:r>
              <a:rPr lang="en-US" dirty="0" smtClean="0"/>
              <a:t>  };</a:t>
            </a:r>
          </a:p>
          <a:p>
            <a:pPr marL="0" indent="0">
              <a:buFont typeface="+mj-lt"/>
              <a:buNone/>
            </a:pPr>
            <a:r>
              <a:rPr lang="en-US" dirty="0" smtClean="0"/>
              <a:t>  </a:t>
            </a:r>
          </a:p>
          <a:p>
            <a:pPr marL="0" indent="0">
              <a:buFont typeface="+mj-lt"/>
              <a:buNone/>
            </a:pPr>
            <a:r>
              <a:rPr lang="en-US" dirty="0" smtClean="0"/>
              <a:t>  $</a:t>
            </a:r>
            <a:r>
              <a:rPr lang="en-US" dirty="0" err="1" smtClean="0"/>
              <a:t>scope.clickChild</a:t>
            </a:r>
            <a:r>
              <a:rPr lang="en-US" dirty="0" smtClean="0"/>
              <a:t> = function(event){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scope.test</a:t>
            </a:r>
            <a:r>
              <a:rPr lang="en-US" dirty="0" smtClean="0"/>
              <a:t>);</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-click example p1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a:t>
            </a:r>
          </a:p>
          <a:p>
            <a:pPr marL="0" indent="0">
              <a:buFont typeface="+mj-lt"/>
              <a:buNone/>
            </a:pPr>
            <a:r>
              <a:rPr lang="en-US" dirty="0" smtClean="0"/>
              <a:t>  $</a:t>
            </a:r>
            <a:r>
              <a:rPr lang="en-US" dirty="0" err="1" smtClean="0"/>
              <a:t>scope.removeSpaces</a:t>
            </a:r>
            <a:r>
              <a:rPr lang="en-US" dirty="0" smtClean="0"/>
              <a:t> = function(){</a:t>
            </a:r>
          </a:p>
          <a:p>
            <a:pPr marL="0" indent="0">
              <a:buFont typeface="+mj-lt"/>
              <a:buNone/>
            </a:pPr>
            <a:r>
              <a:rPr lang="en-US" dirty="0" smtClean="0"/>
              <a:t>    $scope.url = $</a:t>
            </a:r>
            <a:r>
              <a:rPr lang="en-US" dirty="0" err="1" smtClean="0"/>
              <a:t>scope.url.replace</a:t>
            </a:r>
            <a:r>
              <a:rPr lang="en-US" dirty="0" smtClean="0"/>
              <a:t>(/\s+/g,'-');</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-change example end*/</a:t>
            </a:r>
          </a:p>
          <a:p>
            <a:pPr marL="0" indent="0">
              <a:buFont typeface="+mj-lt"/>
              <a:buNone/>
            </a:pPr>
            <a:r>
              <a:rPr lang="en-US" dirty="0" smtClean="0"/>
              <a:t>  </a:t>
            </a:r>
          </a:p>
          <a:p>
            <a:pPr marL="0" indent="0">
              <a:buFont typeface="+mj-lt"/>
              <a:buNone/>
            </a:pPr>
            <a:r>
              <a:rPr lang="en-US" dirty="0" smtClean="0"/>
              <a:t>  /* </a:t>
            </a:r>
            <a:r>
              <a:rPr lang="en-US" dirty="0" err="1" smtClean="0"/>
              <a:t>ng</a:t>
            </a:r>
            <a:r>
              <a:rPr lang="en-US" dirty="0" smtClean="0"/>
              <a:t>-options example*/</a:t>
            </a:r>
          </a:p>
          <a:p>
            <a:pPr marL="0" indent="0">
              <a:buFont typeface="+mj-lt"/>
              <a:buNone/>
            </a:pPr>
            <a:r>
              <a:rPr lang="en-US" dirty="0" smtClean="0"/>
              <a:t>  $</a:t>
            </a:r>
            <a:r>
              <a:rPr lang="en-US" dirty="0" err="1" smtClean="0"/>
              <a:t>scope.people</a:t>
            </a:r>
            <a:r>
              <a:rPr lang="en-US" dirty="0" smtClean="0"/>
              <a:t>=[{id:1, name: "Luis"},{id:2, name: "</a:t>
            </a:r>
            <a:r>
              <a:rPr lang="en-US" dirty="0" err="1" smtClean="0"/>
              <a:t>María</a:t>
            </a:r>
            <a:r>
              <a:rPr lang="en-US" dirty="0" smtClean="0"/>
              <a:t>"}];</a:t>
            </a:r>
          </a:p>
          <a:p>
            <a:pPr marL="0" indent="0">
              <a:buFont typeface="+mj-lt"/>
              <a:buNone/>
            </a:pPr>
            <a:r>
              <a:rPr lang="en-US" dirty="0" smtClean="0"/>
              <a:t>  /* </a:t>
            </a:r>
            <a:r>
              <a:rPr lang="en-US" dirty="0" err="1" smtClean="0"/>
              <a:t>ng</a:t>
            </a:r>
            <a:r>
              <a:rPr lang="en-US" dirty="0" smtClean="0"/>
              <a:t>-options example end*/</a:t>
            </a:r>
          </a:p>
          <a:p>
            <a:pPr marL="0" indent="0">
              <a:buFont typeface="+mj-lt"/>
              <a:buNone/>
            </a:pPr>
            <a:r>
              <a:rPr lang="en-US" dirty="0" smtClean="0"/>
              <a:t>  </a:t>
            </a:r>
          </a:p>
          <a:p>
            <a:pPr marL="0" indent="0">
              <a:buFont typeface="+mj-lt"/>
              <a:buNone/>
            </a:pPr>
            <a:r>
              <a:rPr lang="en-US" dirty="0" smtClean="0"/>
              <a:t>  });</a:t>
            </a:r>
          </a:p>
          <a:p>
            <a:pPr marL="0" indent="0">
              <a:buFont typeface="+mj-lt"/>
              <a:buNone/>
            </a:pPr>
            <a:endParaRPr lang="en-US" dirty="0" smtClean="0"/>
          </a:p>
          <a:p>
            <a:pPr marL="0" indent="0">
              <a:buFont typeface="+mj-lt"/>
              <a:buNone/>
            </a:pPr>
            <a:r>
              <a:rPr lang="en-US" dirty="0" smtClean="0"/>
              <a:t>/* </a:t>
            </a:r>
            <a:r>
              <a:rPr lang="en-US" dirty="0" err="1" smtClean="0"/>
              <a:t>ng</a:t>
            </a:r>
            <a:r>
              <a:rPr lang="en-US" dirty="0" smtClean="0"/>
              <a:t>-click example p2*/</a:t>
            </a:r>
          </a:p>
          <a:p>
            <a:pPr marL="0" indent="0">
              <a:buFont typeface="+mj-lt"/>
              <a:buNone/>
            </a:pPr>
            <a:r>
              <a:rPr lang="en-US" dirty="0" err="1" smtClean="0"/>
              <a:t>var</a:t>
            </a:r>
            <a:r>
              <a:rPr lang="en-US" dirty="0" smtClean="0"/>
              <a:t> TestCtrl2Scope;</a:t>
            </a:r>
          </a:p>
          <a:p>
            <a:pPr marL="0" indent="0">
              <a:buFont typeface="+mj-lt"/>
              <a:buNone/>
            </a:pPr>
            <a:endParaRPr lang="en-US" dirty="0" smtClean="0"/>
          </a:p>
          <a:p>
            <a:pPr marL="0" indent="0">
              <a:buFont typeface="+mj-lt"/>
              <a:buNone/>
            </a:pPr>
            <a:r>
              <a:rPr lang="en-US" dirty="0" smtClean="0"/>
              <a:t>function </a:t>
            </a:r>
            <a:r>
              <a:rPr lang="en-US" dirty="0" err="1" smtClean="0"/>
              <a:t>onClickNotWork</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alert(</a:t>
            </a:r>
            <a:r>
              <a:rPr lang="en-US" dirty="0" err="1" smtClean="0"/>
              <a:t>typeof</a:t>
            </a:r>
            <a:r>
              <a:rPr lang="en-US" dirty="0" smtClean="0"/>
              <a:t> $scope);</a:t>
            </a:r>
          </a:p>
          <a:p>
            <a:pPr marL="0" indent="0">
              <a:buFont typeface="+mj-lt"/>
              <a:buNone/>
            </a:pPr>
            <a:r>
              <a:rPr lang="en-US" dirty="0" smtClean="0"/>
              <a:t>}</a:t>
            </a:r>
          </a:p>
          <a:p>
            <a:pPr marL="0" indent="0">
              <a:buFont typeface="+mj-lt"/>
              <a:buNone/>
            </a:pPr>
            <a:endParaRPr lang="en-US" dirty="0" smtClean="0"/>
          </a:p>
          <a:p>
            <a:pPr marL="0" indent="0">
              <a:buFont typeface="+mj-lt"/>
              <a:buNone/>
            </a:pPr>
            <a:r>
              <a:rPr lang="en-US" dirty="0" smtClean="0"/>
              <a:t>function </a:t>
            </a:r>
            <a:r>
              <a:rPr lang="en-US" dirty="0" err="1" smtClean="0"/>
              <a:t>onClickFromOutside</a:t>
            </a:r>
            <a:r>
              <a:rPr lang="en-US" dirty="0" smtClean="0"/>
              <a:t>(event){</a:t>
            </a:r>
          </a:p>
          <a:p>
            <a:pPr marL="0" indent="0">
              <a:buFont typeface="+mj-lt"/>
              <a:buNone/>
            </a:pPr>
            <a:r>
              <a:rPr lang="en-US" dirty="0" smtClean="0"/>
              <a:t>  </a:t>
            </a:r>
            <a:r>
              <a:rPr lang="en-US" dirty="0" err="1" smtClean="0"/>
              <a:t>event.stopImmediatePropagation</a:t>
            </a:r>
            <a:r>
              <a:rPr lang="en-US" dirty="0" smtClean="0"/>
              <a:t>();</a:t>
            </a:r>
          </a:p>
          <a:p>
            <a:pPr marL="0" indent="0">
              <a:buFont typeface="+mj-lt"/>
              <a:buNone/>
            </a:pPr>
            <a:r>
              <a:rPr lang="en-US" dirty="0" smtClean="0"/>
              <a:t>  TestCtrl2Scope.$apply(function(){</a:t>
            </a:r>
          </a:p>
          <a:p>
            <a:pPr marL="0" indent="0">
              <a:buFont typeface="+mj-lt"/>
              <a:buNone/>
            </a:pPr>
            <a:r>
              <a:rPr lang="en-US" dirty="0" smtClean="0"/>
              <a:t>    alert(TestCtrl2Scope.test);</a:t>
            </a:r>
          </a:p>
          <a:p>
            <a:pPr marL="0" indent="0">
              <a:buFont typeface="+mj-lt"/>
              <a:buNone/>
            </a:pPr>
            <a:r>
              <a:rPr lang="en-US" dirty="0" smtClean="0"/>
              <a:t>  });</a:t>
            </a:r>
          </a:p>
          <a:p>
            <a:pPr marL="0" indent="0">
              <a:buFont typeface="+mj-lt"/>
              <a:buNone/>
            </a:pPr>
            <a:r>
              <a:rPr lang="en-US" dirty="0" smtClean="0"/>
              <a:t>}</a:t>
            </a:r>
          </a:p>
          <a:p>
            <a:pPr marL="0" indent="0">
              <a:buFont typeface="+mj-lt"/>
              <a:buNone/>
            </a:pPr>
            <a:r>
              <a:rPr lang="en-US" dirty="0" smtClean="0"/>
              <a:t>/* </a:t>
            </a:r>
            <a:r>
              <a:rPr lang="en-US" dirty="0" err="1" smtClean="0"/>
              <a:t>ng</a:t>
            </a:r>
            <a:r>
              <a:rPr lang="en-US" dirty="0" smtClean="0"/>
              <a:t>-click example p2 end*/</a:t>
            </a:r>
          </a:p>
          <a:p>
            <a:pPr marL="0" indent="0">
              <a:buFont typeface="+mj-lt"/>
              <a:buNone/>
            </a:pPr>
            <a:endParaRPr lang="en-US" dirty="0" smtClean="0"/>
          </a:p>
          <a:p>
            <a:pPr marL="0" indent="0">
              <a:buFont typeface="+mj-lt"/>
              <a:buNone/>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a:t>
            </a:r>
            <a:r>
              <a:rPr lang="en-US" baseline="0" dirty="0" smtClean="0"/>
              <a:t> 'grunt serve'.</a:t>
            </a:r>
          </a:p>
          <a:p>
            <a:pPr marL="228600" indent="-228600">
              <a:buFont typeface="+mj-lt"/>
              <a:buAutoNum type="arabicPeriod" startAt="3"/>
            </a:pPr>
            <a:endParaRPr lang="en-US" baseline="0" dirty="0" smtClean="0"/>
          </a:p>
          <a:p>
            <a:pPr marL="0" indent="0">
              <a:buFont typeface="+mj-lt"/>
              <a:buNone/>
            </a:pPr>
            <a:r>
              <a:rPr lang="en-US" baseline="0" dirty="0" smtClean="0"/>
              <a:t>We add a use for the directives described in the previous lessons:</a:t>
            </a:r>
          </a:p>
          <a:p>
            <a:pPr marL="0" indent="0">
              <a:buFont typeface="+mj-lt"/>
              <a:buNone/>
            </a:pPr>
            <a:r>
              <a:rPr lang="en-US" baseline="0" dirty="0" err="1" smtClean="0"/>
              <a:t>ng</a:t>
            </a:r>
            <a:r>
              <a:rPr lang="en-US" baseline="0" dirty="0" smtClean="0"/>
              <a:t>-show/</a:t>
            </a:r>
            <a:r>
              <a:rPr lang="en-US" baseline="0" dirty="0" err="1" smtClean="0"/>
              <a:t>ng</a:t>
            </a:r>
            <a:r>
              <a:rPr lang="en-US" baseline="0" dirty="0" smtClean="0"/>
              <a:t>-hide: We add a checkbox with the </a:t>
            </a:r>
            <a:r>
              <a:rPr lang="en-US" baseline="0" dirty="0" err="1" smtClean="0"/>
              <a:t>ng</a:t>
            </a:r>
            <a:r>
              <a:rPr lang="en-US" baseline="0" dirty="0" smtClean="0"/>
              <a:t>-model that toggles between showing a div or not, the </a:t>
            </a:r>
            <a:r>
              <a:rPr lang="en-US" baseline="0" dirty="0" err="1" smtClean="0"/>
              <a:t>ng</a:t>
            </a:r>
            <a:r>
              <a:rPr lang="en-US" baseline="0" dirty="0" smtClean="0"/>
              <a:t>-hide works the same, just for sematic of the exercise we use the </a:t>
            </a:r>
            <a:r>
              <a:rPr lang="en-US" baseline="0" dirty="0" err="1" smtClean="0"/>
              <a:t>ng</a:t>
            </a:r>
            <a:r>
              <a:rPr lang="en-US" baseline="0" dirty="0" smtClean="0"/>
              <a:t>-show.</a:t>
            </a:r>
          </a:p>
          <a:p>
            <a:pPr marL="0" indent="0">
              <a:buFont typeface="+mj-lt"/>
              <a:buNone/>
            </a:pPr>
            <a:r>
              <a:rPr lang="en-US" dirty="0" err="1" smtClean="0"/>
              <a:t>ng</a:t>
            </a:r>
            <a:r>
              <a:rPr lang="en-US" dirty="0" smtClean="0"/>
              <a:t>-repeat: we create alerts with an array defined in the controller, this could use objects</a:t>
            </a:r>
            <a:r>
              <a:rPr lang="en-US" baseline="0" dirty="0" smtClean="0"/>
              <a:t> instead of strings and works very straight forward.</a:t>
            </a:r>
          </a:p>
          <a:p>
            <a:pPr marL="0" indent="0">
              <a:buFont typeface="+mj-lt"/>
              <a:buNone/>
            </a:pPr>
            <a:r>
              <a:rPr lang="en-US" dirty="0" err="1" smtClean="0"/>
              <a:t>ng</a:t>
            </a:r>
            <a:r>
              <a:rPr lang="en-US" dirty="0" smtClean="0"/>
              <a:t>-click: the</a:t>
            </a:r>
            <a:r>
              <a:rPr lang="en-US" baseline="0" dirty="0" smtClean="0"/>
              <a:t> example that we add, have two parts, the correct of using it and the one that uses the </a:t>
            </a:r>
            <a:r>
              <a:rPr lang="en-US" baseline="0" dirty="0" err="1" smtClean="0"/>
              <a:t>onClick</a:t>
            </a:r>
            <a:r>
              <a:rPr lang="en-US" baseline="0" dirty="0" smtClean="0"/>
              <a:t> instead, notice that we add the $event and the event respectively, please feel free to play with the code.</a:t>
            </a:r>
          </a:p>
          <a:p>
            <a:pPr marL="0" indent="0">
              <a:buFont typeface="+mj-lt"/>
              <a:buNone/>
            </a:pPr>
            <a:r>
              <a:rPr lang="en-US" dirty="0" err="1" smtClean="0"/>
              <a:t>ng</a:t>
            </a:r>
            <a:r>
              <a:rPr lang="en-US" dirty="0" smtClean="0"/>
              <a:t>-change: this example</a:t>
            </a:r>
            <a:r>
              <a:rPr lang="en-US" baseline="0" dirty="0" smtClean="0"/>
              <a:t> will change the spaces you type into hyphens when you insert another value at the end, this should use a $filter instead, but for keep the practice simple we put a function.</a:t>
            </a:r>
          </a:p>
          <a:p>
            <a:pPr marL="0" indent="0">
              <a:buFont typeface="+mj-lt"/>
              <a:buNone/>
            </a:pPr>
            <a:r>
              <a:rPr lang="en-US" baseline="0" dirty="0" err="1" smtClean="0"/>
              <a:t>ng</a:t>
            </a:r>
            <a:r>
              <a:rPr lang="en-US" baseline="0" dirty="0" smtClean="0"/>
              <a:t>-options: This a example of the ways you can implement a </a:t>
            </a:r>
            <a:r>
              <a:rPr lang="en-US" baseline="0" dirty="0" err="1" smtClean="0"/>
              <a:t>ng</a:t>
            </a:r>
            <a:r>
              <a:rPr lang="en-US" baseline="0" dirty="0" smtClean="0"/>
              <a:t>-options that change the model when you choose in the &lt;select&gt;</a:t>
            </a:r>
          </a:p>
          <a:p>
            <a:pPr marL="0" indent="0">
              <a:buFont typeface="+mj-lt"/>
              <a:buNone/>
            </a:pP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14</a:t>
            </a:fld>
            <a:endParaRPr lang="en-US"/>
          </a:p>
        </p:txBody>
      </p:sp>
    </p:spTree>
    <p:extLst>
      <p:ext uri="{BB962C8B-B14F-4D97-AF65-F5344CB8AC3E}">
        <p14:creationId xmlns:p14="http://schemas.microsoft.com/office/powerpoint/2010/main" val="3149178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There are two ways to filter</a:t>
            </a:r>
            <a:r>
              <a:rPr lang="en-US" baseline="0" dirty="0" smtClean="0"/>
              <a:t> something, the slide show have the inline template way to do it.</a:t>
            </a:r>
          </a:p>
          <a:p>
            <a:endParaRPr lang="en-US" baseline="0" dirty="0" smtClean="0"/>
          </a:p>
          <a:p>
            <a:r>
              <a:rPr lang="en-US" baseline="0" dirty="0" smtClean="0"/>
              <a:t>The other way is by using the $filter on JavaScript, you should inject the dependency '$filter' (Add in the parameters of your controller function, this will be explained further in the next lesson), and then use it in the code like this:</a:t>
            </a:r>
          </a:p>
          <a:p>
            <a:endParaRPr lang="en-US" baseline="0" dirty="0" smtClean="0"/>
          </a:p>
          <a:p>
            <a:r>
              <a:rPr lang="en-US" baseline="0" dirty="0" smtClean="0"/>
              <a:t>$scope. </a:t>
            </a:r>
            <a:r>
              <a:rPr lang="en-US" baseline="0" dirty="0" err="1" smtClean="0"/>
              <a:t>filteredArray</a:t>
            </a:r>
            <a:r>
              <a:rPr lang="en-US" baseline="0" dirty="0" smtClean="0"/>
              <a:t> = $filter('</a:t>
            </a:r>
            <a:r>
              <a:rPr lang="en-US" baseline="0" dirty="0" err="1" smtClean="0"/>
              <a:t>filterName</a:t>
            </a:r>
            <a:r>
              <a:rPr lang="en-US" baseline="0" dirty="0" smtClean="0"/>
              <a:t>')(array, </a:t>
            </a:r>
            <a:r>
              <a:rPr lang="en-US" baseline="0" dirty="0" err="1" smtClean="0"/>
              <a:t>expressionToCompareWith</a:t>
            </a:r>
            <a:r>
              <a:rPr lang="en-US" baseline="0" dirty="0" smtClean="0"/>
              <a:t>, comparator);</a:t>
            </a:r>
          </a:p>
          <a:p>
            <a:endParaRPr lang="en-US" baseline="0" dirty="0" smtClean="0"/>
          </a:p>
          <a:p>
            <a:r>
              <a:rPr lang="en-US" baseline="0" dirty="0" smtClean="0"/>
              <a:t>You have the basic filters in angular:</a:t>
            </a:r>
            <a:endParaRPr lang="en-US" dirty="0" smtClean="0"/>
          </a:p>
          <a:p>
            <a:endParaRPr lang="en-US" dirty="0" smtClean="0"/>
          </a:p>
          <a:p>
            <a:r>
              <a:rPr lang="en-US" dirty="0" smtClean="0"/>
              <a:t>filter 	Selects a subset of items from array and returns it as a new array.</a:t>
            </a:r>
          </a:p>
          <a:p>
            <a:endParaRPr lang="en-US" dirty="0" smtClean="0"/>
          </a:p>
          <a:p>
            <a:r>
              <a:rPr lang="en-US" dirty="0" smtClean="0"/>
              <a:t>currency 	Formats a number as a currency (</a:t>
            </a:r>
            <a:r>
              <a:rPr lang="en-US" dirty="0" err="1" smtClean="0"/>
              <a:t>ie</a:t>
            </a:r>
            <a:r>
              <a:rPr lang="en-US" dirty="0" smtClean="0"/>
              <a:t> $1,234.56). When no currency symbol is provided, default symbol for current locale is used.</a:t>
            </a:r>
          </a:p>
          <a:p>
            <a:endParaRPr lang="en-US" dirty="0" smtClean="0"/>
          </a:p>
          <a:p>
            <a:r>
              <a:rPr lang="en-US" dirty="0" smtClean="0"/>
              <a:t>number 	Formats a number as text.</a:t>
            </a:r>
          </a:p>
          <a:p>
            <a:endParaRPr lang="en-US" dirty="0" smtClean="0"/>
          </a:p>
          <a:p>
            <a:r>
              <a:rPr lang="en-US" dirty="0" smtClean="0"/>
              <a:t>date 	Formats date to a string based on the requested format.</a:t>
            </a:r>
          </a:p>
          <a:p>
            <a:endParaRPr lang="en-US" dirty="0" smtClean="0"/>
          </a:p>
          <a:p>
            <a:r>
              <a:rPr lang="en-US" dirty="0" err="1" smtClean="0"/>
              <a:t>json</a:t>
            </a:r>
            <a:r>
              <a:rPr lang="en-US" dirty="0" smtClean="0"/>
              <a:t> 	Allows you to convert a JavaScript object into JSON string.</a:t>
            </a:r>
          </a:p>
          <a:p>
            <a:endParaRPr lang="en-US" dirty="0" smtClean="0"/>
          </a:p>
          <a:p>
            <a:r>
              <a:rPr lang="en-US" dirty="0" smtClean="0"/>
              <a:t>lowercase 	Converts string to lowercase.</a:t>
            </a:r>
          </a:p>
          <a:p>
            <a:endParaRPr lang="en-US" dirty="0" smtClean="0"/>
          </a:p>
          <a:p>
            <a:r>
              <a:rPr lang="en-US" dirty="0" smtClean="0"/>
              <a:t>uppercase 	Converts string to uppercase.</a:t>
            </a:r>
          </a:p>
          <a:p>
            <a:endParaRPr lang="en-US" dirty="0" smtClean="0"/>
          </a:p>
          <a:p>
            <a:r>
              <a:rPr lang="en-US" dirty="0" err="1" smtClean="0"/>
              <a:t>limitTo</a:t>
            </a:r>
            <a:r>
              <a:rPr lang="en-US" dirty="0" smtClean="0"/>
              <a:t> 	Creates a new array or string containing only a specified number of elements. The elements are taken from either the beginning or the end of the source array, string or number, as specified by the value and sign (positive or negative) of limit. If a number is used as input, it is converted to a string.</a:t>
            </a:r>
          </a:p>
          <a:p>
            <a:endParaRPr lang="en-US" dirty="0" smtClean="0"/>
          </a:p>
          <a:p>
            <a:r>
              <a:rPr lang="en-US" dirty="0" err="1" smtClean="0"/>
              <a:t>orderBy</a:t>
            </a:r>
            <a:r>
              <a:rPr lang="en-US" dirty="0" smtClean="0"/>
              <a:t> 	Orders a specified array by the expression predicate. It is ordered alphabetically for strings and numerically for numbers. Note: if you notice numbers are not being sorted as expected, make sure they are actually being saved as numbers and not strings. Array-like values (e.g. </a:t>
            </a:r>
            <a:r>
              <a:rPr lang="en-US" dirty="0" err="1" smtClean="0"/>
              <a:t>NodeLists</a:t>
            </a:r>
            <a:r>
              <a:rPr lang="en-US" dirty="0" smtClean="0"/>
              <a:t>, </a:t>
            </a:r>
            <a:r>
              <a:rPr lang="en-US" dirty="0" err="1" smtClean="0"/>
              <a:t>jQuery</a:t>
            </a:r>
            <a:r>
              <a:rPr lang="en-US" dirty="0" smtClean="0"/>
              <a:t> objects, </a:t>
            </a:r>
            <a:r>
              <a:rPr lang="en-US" dirty="0" err="1" smtClean="0"/>
              <a:t>TypedArrays</a:t>
            </a:r>
            <a:r>
              <a:rPr lang="en-US" dirty="0" smtClean="0"/>
              <a:t>, Strings, </a:t>
            </a:r>
            <a:r>
              <a:rPr lang="en-US" dirty="0" err="1" smtClean="0"/>
              <a:t>etc</a:t>
            </a:r>
            <a:r>
              <a:rPr lang="en-US" dirty="0" smtClean="0"/>
              <a:t>) are also supported.</a:t>
            </a:r>
          </a:p>
          <a:p>
            <a:endParaRPr lang="en-US" dirty="0" smtClean="0"/>
          </a:p>
          <a:p>
            <a:endParaRPr lang="en-US" dirty="0" smtClean="0"/>
          </a:p>
          <a:p>
            <a:r>
              <a:rPr lang="en-US" dirty="0" smtClean="0"/>
              <a:t>References:</a:t>
            </a:r>
          </a:p>
          <a:p>
            <a:r>
              <a:rPr lang="en-US" dirty="0" smtClean="0"/>
              <a:t>https://docs.angularjs.org/api/ng/filter/filter</a:t>
            </a:r>
          </a:p>
          <a:p>
            <a:r>
              <a:rPr lang="en-US" dirty="0" smtClean="0"/>
              <a:t>https://docs.angularjs.org/api/ng/filter</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15</a:t>
            </a:fld>
            <a:endParaRPr lang="en-US"/>
          </a:p>
        </p:txBody>
      </p:sp>
    </p:spTree>
    <p:extLst>
      <p:ext uri="{BB962C8B-B14F-4D97-AF65-F5344CB8AC3E}">
        <p14:creationId xmlns:p14="http://schemas.microsoft.com/office/powerpoint/2010/main" val="286634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create a custom filter inside certain module to use it.</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16</a:t>
            </a:fld>
            <a:endParaRPr lang="en-US"/>
          </a:p>
        </p:txBody>
      </p:sp>
    </p:spTree>
    <p:extLst>
      <p:ext uri="{BB962C8B-B14F-4D97-AF65-F5344CB8AC3E}">
        <p14:creationId xmlns:p14="http://schemas.microsoft.com/office/powerpoint/2010/main" val="391054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We are going to use the previous</a:t>
            </a:r>
            <a:r>
              <a:rPr lang="en-US" baseline="0" dirty="0" smtClean="0"/>
              <a:t> practice.</a:t>
            </a:r>
          </a:p>
          <a:p>
            <a:pPr marL="0" indent="0">
              <a:buFont typeface="+mj-lt"/>
              <a:buNone/>
            </a:pPr>
            <a:endParaRPr lang="en-US" dirty="0" smtClean="0"/>
          </a:p>
          <a:p>
            <a:pPr marL="0" indent="0">
              <a:buFont typeface="+mj-lt"/>
              <a:buNone/>
            </a:pPr>
            <a:r>
              <a:rPr lang="en-US" dirty="0" smtClean="0"/>
              <a:t>a) Use some pre-defined filters.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add:</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a:t>
            </a:r>
            <a:r>
              <a:rPr lang="en-US" dirty="0" err="1" smtClean="0"/>
              <a:t>ng</a:t>
            </a:r>
            <a:r>
              <a:rPr lang="en-US" dirty="0" smtClean="0"/>
              <a:t>-controller="Practice4"&gt;</a:t>
            </a:r>
          </a:p>
          <a:p>
            <a:pPr marL="0" indent="0">
              <a:buFont typeface="+mj-lt"/>
              <a:buNone/>
            </a:pPr>
            <a:r>
              <a:rPr lang="en-US" dirty="0" smtClean="0"/>
              <a:t>  &lt;div class="panel panel-default"&gt;</a:t>
            </a:r>
          </a:p>
          <a:p>
            <a:pPr marL="0" indent="0">
              <a:buFont typeface="+mj-lt"/>
              <a:buNone/>
            </a:pPr>
            <a:r>
              <a:rPr lang="en-US" dirty="0" smtClean="0"/>
              <a:t>    &lt;div class="panel-heading"&gt;Pre-defined filters&lt;/div&gt;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preFilters</a:t>
            </a:r>
            <a:r>
              <a:rPr lang="en-US" dirty="0" smtClean="0"/>
              <a:t>"&gt;</a:t>
            </a:r>
          </a:p>
          <a:p>
            <a:pPr marL="0" indent="0">
              <a:buFont typeface="+mj-lt"/>
              <a:buNone/>
            </a:pPr>
            <a:r>
              <a:rPr lang="en-US" dirty="0" smtClean="0"/>
              <a:t>      &lt;span class="label label-primary"&gt;{{</a:t>
            </a:r>
            <a:r>
              <a:rPr lang="en-US" dirty="0" err="1" smtClean="0"/>
              <a:t>preFilters</a:t>
            </a:r>
            <a:r>
              <a:rPr lang="en-US" dirty="0" smtClean="0"/>
              <a:t> | currency : "£" }}&lt;/span&gt;</a:t>
            </a:r>
          </a:p>
          <a:p>
            <a:pPr marL="0" indent="0">
              <a:buFont typeface="+mj-lt"/>
              <a:buNone/>
            </a:pPr>
            <a:r>
              <a:rPr lang="en-US" dirty="0" smtClean="0"/>
              <a:t>      &lt;span class="label label-info"&gt;{{</a:t>
            </a:r>
            <a:r>
              <a:rPr lang="en-US" dirty="0" err="1" smtClean="0"/>
              <a:t>preFilters</a:t>
            </a:r>
            <a:r>
              <a:rPr lang="en-US" dirty="0" smtClean="0"/>
              <a:t> | number:2 }}&lt;/span&gt;</a:t>
            </a:r>
          </a:p>
          <a:p>
            <a:pPr marL="0" indent="0">
              <a:buFont typeface="+mj-lt"/>
              <a:buNone/>
            </a:pPr>
            <a:r>
              <a:rPr lang="en-US" dirty="0" smtClean="0"/>
              <a:t>      &lt;span class="label label-warning"&gt;{{</a:t>
            </a:r>
            <a:r>
              <a:rPr lang="en-US" dirty="0" err="1" smtClean="0"/>
              <a:t>preFilters</a:t>
            </a:r>
            <a:r>
              <a:rPr lang="en-US" dirty="0" smtClean="0"/>
              <a:t> | uppercase}}&lt;/span&gt;</a:t>
            </a:r>
          </a:p>
          <a:p>
            <a:pPr marL="0" indent="0">
              <a:buFont typeface="+mj-lt"/>
              <a:buNone/>
            </a:pPr>
            <a:r>
              <a:rPr lang="en-US" dirty="0" smtClean="0"/>
              <a:t>      &lt;span class="label label-danger"&gt;{{</a:t>
            </a:r>
            <a:r>
              <a:rPr lang="en-US" dirty="0" err="1" smtClean="0"/>
              <a:t>preFilters</a:t>
            </a:r>
            <a:r>
              <a:rPr lang="en-US" dirty="0" smtClean="0"/>
              <a:t> | lowercase}}&lt;/span&gt;</a:t>
            </a:r>
          </a:p>
          <a:p>
            <a:pPr marL="0" indent="0">
              <a:buFont typeface="+mj-lt"/>
              <a:buNone/>
            </a:pPr>
            <a:r>
              <a:rPr lang="en-US" dirty="0" smtClean="0"/>
              <a:t>      &lt;</a:t>
            </a:r>
            <a:r>
              <a:rPr lang="en-US" dirty="0" err="1" smtClean="0"/>
              <a:t>hr</a:t>
            </a:r>
            <a:r>
              <a:rPr lang="en-US" dirty="0" smtClean="0"/>
              <a:t>&gt;</a:t>
            </a:r>
          </a:p>
          <a:p>
            <a:pPr marL="0" indent="0">
              <a:buFont typeface="+mj-lt"/>
              <a:buNone/>
            </a:pPr>
            <a:r>
              <a:rPr lang="en-US" dirty="0" smtClean="0"/>
              <a:t>      &lt;input type="text" </a:t>
            </a:r>
            <a:r>
              <a:rPr lang="en-US" dirty="0" err="1" smtClean="0"/>
              <a:t>ng</a:t>
            </a:r>
            <a:r>
              <a:rPr lang="en-US" dirty="0" smtClean="0"/>
              <a:t>-model="</a:t>
            </a:r>
            <a:r>
              <a:rPr lang="en-US" dirty="0" err="1" smtClean="0"/>
              <a:t>searchText</a:t>
            </a:r>
            <a:r>
              <a:rPr lang="en-US" dirty="0" smtClean="0"/>
              <a:t>"&gt;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filterArray|filter:searchText</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  &lt;div class="panel panel-default"&gt;</a:t>
            </a:r>
          </a:p>
          <a:p>
            <a:pPr marL="0" indent="0">
              <a:buFont typeface="+mj-lt"/>
              <a:buNone/>
            </a:pPr>
            <a:r>
              <a:rPr lang="en-US" dirty="0" smtClean="0"/>
              <a:t>    &lt;div class="panel-heading"&gt;filter from JavaScript&lt;/div&gt;</a:t>
            </a:r>
          </a:p>
          <a:p>
            <a:pPr marL="0" indent="0">
              <a:buFont typeface="+mj-lt"/>
              <a:buNone/>
            </a:pPr>
            <a:r>
              <a:rPr lang="en-US" dirty="0" smtClean="0"/>
              <a:t>    &lt;div class="panel-body"&gt;</a:t>
            </a:r>
          </a:p>
          <a:p>
            <a:pPr marL="0" indent="0">
              <a:buFont typeface="+mj-lt"/>
              <a:buNone/>
            </a:pPr>
            <a:r>
              <a:rPr lang="en-US" dirty="0" smtClean="0"/>
              <a:t>      &lt;div class="col-md-12" </a:t>
            </a:r>
            <a:r>
              <a:rPr lang="en-US" dirty="0" err="1" smtClean="0"/>
              <a:t>ng</a:t>
            </a:r>
            <a:r>
              <a:rPr lang="en-US" dirty="0" smtClean="0"/>
              <a:t>-repeat="item in </a:t>
            </a:r>
            <a:r>
              <a:rPr lang="en-US" dirty="0" err="1" smtClean="0"/>
              <a:t>filteredArray</a:t>
            </a:r>
            <a:r>
              <a:rPr lang="en-US" dirty="0" smtClean="0"/>
              <a:t> track by $index"&gt;{{item.name}}&lt;/div&gt;</a:t>
            </a:r>
          </a:p>
          <a:p>
            <a:pPr marL="0" indent="0">
              <a:buFont typeface="+mj-lt"/>
              <a:buNone/>
            </a:pPr>
            <a:r>
              <a:rPr lang="en-US" dirty="0" smtClean="0"/>
              <a:t>    &lt;/div&gt;</a:t>
            </a:r>
          </a:p>
          <a:p>
            <a:pPr marL="0" indent="0">
              <a:buFont typeface="+mj-lt"/>
              <a:buNone/>
            </a:pPr>
            <a:r>
              <a:rPr lang="en-US" dirty="0" smtClean="0"/>
              <a:t>  &lt;/div&gt;</a:t>
            </a:r>
          </a:p>
          <a:p>
            <a:pPr marL="0" indent="0">
              <a:buFont typeface="+mj-lt"/>
              <a:buNone/>
            </a:pPr>
            <a:r>
              <a:rPr lang="en-US" dirty="0" smtClean="0"/>
              <a:t>&lt;/div&gt;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next controller:</a:t>
            </a:r>
          </a:p>
          <a:p>
            <a:pPr marL="228600" indent="-228600">
              <a:buFont typeface="+mj-lt"/>
              <a:buAutoNum type="arabicPeriod" startAt="2"/>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.controller('Practice4', function ($scope, $filter)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scope.filterArray</a:t>
            </a:r>
            <a:r>
              <a:rPr lang="en-US" dirty="0" smtClean="0"/>
              <a:t>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1, name: "Luis"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2, name: "</a:t>
            </a:r>
            <a:r>
              <a:rPr lang="en-US" dirty="0" err="1" smtClean="0"/>
              <a:t>María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3, name: "Lucia"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4, name: "Juan"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 id: 5, name: "</a:t>
            </a:r>
            <a:r>
              <a:rPr lang="en-US" dirty="0" err="1" smtClean="0"/>
              <a:t>Sofía</a:t>
            </a: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r>
              <a:rPr lang="en-US" dirty="0" err="1" smtClean="0"/>
              <a:t>scope.filteredArray</a:t>
            </a:r>
            <a:r>
              <a:rPr lang="en-US" dirty="0" smtClean="0"/>
              <a:t> = $filter('filter')($</a:t>
            </a:r>
            <a:r>
              <a:rPr lang="en-US" dirty="0" err="1" smtClean="0"/>
              <a:t>scope.filterArray</a:t>
            </a:r>
            <a:r>
              <a:rPr lang="en-US" dirty="0" smtClean="0"/>
              <a:t>,{name:'</a:t>
            </a:r>
            <a:r>
              <a:rPr lang="en-US" dirty="0" err="1" smtClean="0"/>
              <a:t>lu</a:t>
            </a: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3"/>
            </a:pPr>
            <a:r>
              <a:rPr lang="en-US" dirty="0" smtClean="0"/>
              <a:t>Run 'grunt serve'.</a:t>
            </a:r>
          </a:p>
          <a:p>
            <a:pPr marL="0" indent="0">
              <a:buFont typeface="+mj-lt"/>
              <a:buNone/>
            </a:pPr>
            <a:endParaRPr lang="en-US" dirty="0" smtClean="0"/>
          </a:p>
          <a:p>
            <a:pPr marL="0" indent="0">
              <a:buFont typeface="+mj-lt"/>
              <a:buNone/>
            </a:pPr>
            <a:r>
              <a:rPr lang="en-US" dirty="0" smtClean="0"/>
              <a:t>Type</a:t>
            </a:r>
            <a:r>
              <a:rPr lang="en-US" baseline="0" dirty="0" smtClean="0"/>
              <a:t> something in the text fields:</a:t>
            </a:r>
          </a:p>
          <a:p>
            <a:pPr marL="171450" indent="-171450">
              <a:buFont typeface="Arial" panose="020B0604020202020204" pitchFamily="34" charset="0"/>
              <a:buChar char="•"/>
            </a:pPr>
            <a:r>
              <a:rPr lang="en-US" baseline="0" dirty="0" smtClean="0"/>
              <a:t>In the first you'll see how the format works in the labels.</a:t>
            </a:r>
          </a:p>
          <a:p>
            <a:pPr marL="171450" indent="-171450">
              <a:buFont typeface="Arial" panose="020B0604020202020204" pitchFamily="34" charset="0"/>
              <a:buChar char="•"/>
            </a:pPr>
            <a:r>
              <a:rPr lang="en-US" baseline="0" dirty="0" smtClean="0"/>
              <a:t>The second is a search for the table below.</a:t>
            </a:r>
            <a:endParaRPr lang="en-US" dirty="0" smtClean="0"/>
          </a:p>
          <a:p>
            <a:pPr marL="228600" indent="-228600">
              <a:buFont typeface="+mj-lt"/>
              <a:buAutoNum type="arabicPeriod" startAt="2"/>
            </a:pPr>
            <a:endParaRPr lang="en-US" dirty="0" smtClean="0"/>
          </a:p>
          <a:p>
            <a:pPr marL="0" indent="0">
              <a:buFont typeface="+mj-lt"/>
              <a:buNone/>
            </a:pPr>
            <a:r>
              <a:rPr lang="en-US" dirty="0" smtClean="0"/>
              <a:t>b) Create a custom filter and test it.</a:t>
            </a:r>
          </a:p>
          <a:p>
            <a:pPr marL="228600" indent="-228600">
              <a:buFont typeface="+mj-lt"/>
              <a:buAutoNum type="arabicPeriod"/>
            </a:pPr>
            <a:r>
              <a:rPr lang="en-US" dirty="0" smtClean="0"/>
              <a:t>In the "app/views/main.html" add inside the Practice4</a:t>
            </a:r>
            <a:r>
              <a:rPr lang="en-US" baseline="0" dirty="0" smtClean="0"/>
              <a:t> div</a:t>
            </a:r>
            <a:r>
              <a:rPr lang="en-US" dirty="0" smtClean="0"/>
              <a:t>:</a:t>
            </a:r>
          </a:p>
          <a:p>
            <a:pPr marL="0" indent="0">
              <a:buFont typeface="+mj-lt"/>
              <a:buNone/>
            </a:pPr>
            <a:endParaRPr lang="en-US" u="sng"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r>
              <a:rPr lang="en-US" dirty="0" smtClean="0"/>
              <a:t>&lt;div class="panel panel-default"&gt;</a:t>
            </a:r>
          </a:p>
          <a:p>
            <a:pPr marL="0" indent="0">
              <a:buFont typeface="+mj-lt"/>
              <a:buNone/>
            </a:pPr>
            <a:r>
              <a:rPr lang="en-US" dirty="0" smtClean="0"/>
              <a:t>    &lt;div class="panel-heading"&gt;Custom filter&lt;/div&gt;</a:t>
            </a:r>
          </a:p>
          <a:p>
            <a:pPr marL="0" indent="0">
              <a:buFont typeface="+mj-lt"/>
              <a:buNone/>
            </a:pPr>
            <a:r>
              <a:rPr lang="en-US" dirty="0" smtClean="0"/>
              <a:t>    &lt;div class="panel-body"&gt;</a:t>
            </a:r>
          </a:p>
          <a:p>
            <a:pPr marL="0" indent="0">
              <a:buFont typeface="+mj-lt"/>
              <a:buNone/>
            </a:pPr>
            <a:r>
              <a:rPr lang="en-US" dirty="0" smtClean="0"/>
              <a:t>      &lt;input type="text" </a:t>
            </a:r>
            <a:r>
              <a:rPr lang="en-US" dirty="0" err="1" smtClean="0"/>
              <a:t>ng</a:t>
            </a:r>
            <a:r>
              <a:rPr lang="en-US" dirty="0" smtClean="0"/>
              <a:t>-model="</a:t>
            </a:r>
            <a:r>
              <a:rPr lang="en-US" dirty="0" err="1" smtClean="0"/>
              <a:t>customFilter</a:t>
            </a:r>
            <a:r>
              <a:rPr lang="en-US" dirty="0" smtClean="0"/>
              <a:t>"&gt;</a:t>
            </a:r>
          </a:p>
          <a:p>
            <a:pPr marL="0" indent="0">
              <a:buFont typeface="+mj-lt"/>
              <a:buNone/>
            </a:pPr>
            <a:r>
              <a:rPr lang="en-US" dirty="0" smtClean="0"/>
              <a:t>      &lt;span class="label label-primary"&gt;{{</a:t>
            </a:r>
            <a:r>
              <a:rPr lang="en-US" dirty="0" err="1" smtClean="0"/>
              <a:t>customFilter</a:t>
            </a:r>
            <a:r>
              <a:rPr lang="en-US" dirty="0" smtClean="0"/>
              <a:t> | </a:t>
            </a:r>
            <a:r>
              <a:rPr lang="en-US" dirty="0" err="1" smtClean="0"/>
              <a:t>bytesFormat</a:t>
            </a:r>
            <a:r>
              <a:rPr lang="en-US" dirty="0" smtClean="0"/>
              <a:t> }}&lt;/span&gt;</a:t>
            </a:r>
          </a:p>
          <a:p>
            <a:pPr marL="0" indent="0">
              <a:buFont typeface="+mj-lt"/>
              <a:buNone/>
            </a:pPr>
            <a:r>
              <a:rPr lang="en-US" dirty="0" smtClean="0"/>
              <a:t>    &lt;/div&gt;</a:t>
            </a:r>
          </a:p>
          <a:p>
            <a:pPr marL="0" indent="0">
              <a:buFont typeface="+mj-lt"/>
              <a:buNone/>
            </a:pPr>
            <a:r>
              <a:rPr lang="en-US" dirty="0" smtClean="0"/>
              <a:t>  &lt;/div&gt;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indent="-228600">
              <a:buFont typeface="+mj-lt"/>
              <a:buAutoNum type="arabicPeriod" startAt="2"/>
            </a:pPr>
            <a:r>
              <a:rPr lang="en-US" dirty="0" smtClean="0"/>
              <a:t>Open "app/scripts/controllers/main.js" and add the customized</a:t>
            </a:r>
            <a:r>
              <a:rPr lang="en-US" baseline="0" dirty="0" smtClean="0"/>
              <a:t> filter</a:t>
            </a:r>
            <a:r>
              <a:rPr lang="en-US" dirty="0" smtClean="0"/>
              <a:t>:</a:t>
            </a:r>
          </a:p>
          <a:p>
            <a:pPr marL="0" indent="0">
              <a:buFont typeface="+mj-lt"/>
              <a:buNone/>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.filter('</a:t>
            </a:r>
            <a:r>
              <a:rPr lang="en-US" dirty="0" err="1" smtClean="0"/>
              <a:t>bytesFormat</a:t>
            </a:r>
            <a:r>
              <a:rPr lang="en-US" dirty="0" smtClean="0"/>
              <a:t>', function ()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function (size)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a:t>
            </a:r>
            <a:r>
              <a:rPr lang="en-US" dirty="0" err="1" smtClean="0"/>
              <a:t>isNaN</a:t>
            </a:r>
            <a:r>
              <a:rPr lang="en-US" dirty="0" smtClean="0"/>
              <a:t>(size))</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0;</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size + ' Bytes';</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Kb';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Mb';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if (size &lt; 1024)</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Gb';</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size /= 1024;</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return </a:t>
            </a:r>
            <a:r>
              <a:rPr lang="en-US" dirty="0" err="1" smtClean="0"/>
              <a:t>size.toFixed</a:t>
            </a:r>
            <a:r>
              <a:rPr lang="en-US" dirty="0" smtClean="0"/>
              <a:t>(2) + ' Tb';</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  })</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dirty="0" smtClean="0"/>
              <a:t>------------------------------------------------------------------------------------------------------------------------------------------------------</a:t>
            </a:r>
          </a:p>
          <a:p>
            <a:pPr marL="0" indent="0">
              <a:buFont typeface="+mj-lt"/>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dirty="0" smtClean="0"/>
              <a:t>Type</a:t>
            </a:r>
            <a:r>
              <a:rPr lang="en-US" baseline="0" dirty="0" smtClean="0"/>
              <a:t> a value in the </a:t>
            </a:r>
            <a:r>
              <a:rPr lang="en-US" baseline="0" dirty="0" err="1" smtClean="0"/>
              <a:t>tesxt</a:t>
            </a:r>
            <a:r>
              <a:rPr lang="en-US" baseline="0" dirty="0" smtClean="0"/>
              <a:t> field, and in the following label you'll see the transformation of the value.</a:t>
            </a: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17</a:t>
            </a:fld>
            <a:endParaRPr lang="en-US"/>
          </a:p>
        </p:txBody>
      </p:sp>
    </p:spTree>
    <p:extLst>
      <p:ext uri="{BB962C8B-B14F-4D97-AF65-F5344CB8AC3E}">
        <p14:creationId xmlns:p14="http://schemas.microsoft.com/office/powerpoint/2010/main" val="481820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18</a:t>
            </a:fld>
            <a:endParaRPr lang="en-US"/>
          </a:p>
        </p:txBody>
      </p:sp>
    </p:spTree>
    <p:extLst>
      <p:ext uri="{BB962C8B-B14F-4D97-AF65-F5344CB8AC3E}">
        <p14:creationId xmlns:p14="http://schemas.microsoft.com/office/powerpoint/2010/main" val="283041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dirty="0" err="1" smtClean="0"/>
              <a:t>Yeoman</a:t>
            </a:r>
            <a:endParaRPr lang="es-ES" b="1" dirty="0" smtClean="0"/>
          </a:p>
          <a:p>
            <a:r>
              <a:rPr lang="en-US" dirty="0" smtClean="0"/>
              <a:t>Scaffolds out a new application, writing your build configuration (</a:t>
            </a:r>
            <a:r>
              <a:rPr lang="en-US" dirty="0" err="1" smtClean="0"/>
              <a:t>e.g</a:t>
            </a:r>
            <a:r>
              <a:rPr lang="en-US" dirty="0" smtClean="0"/>
              <a:t> </a:t>
            </a:r>
            <a:r>
              <a:rPr lang="en-US" dirty="0" err="1" smtClean="0"/>
              <a:t>Gruntfile</a:t>
            </a:r>
            <a:r>
              <a:rPr lang="en-US" dirty="0" smtClean="0"/>
              <a:t>, </a:t>
            </a:r>
            <a:r>
              <a:rPr lang="en-US" dirty="0" err="1" smtClean="0"/>
              <a:t>Gulpfile</a:t>
            </a:r>
            <a:r>
              <a:rPr lang="en-US" dirty="0" smtClean="0"/>
              <a:t>) and pulling in relevant build tasks and package manager dependencies (Bower, </a:t>
            </a:r>
            <a:r>
              <a:rPr lang="en-US" dirty="0" err="1" smtClean="0"/>
              <a:t>npm</a:t>
            </a:r>
            <a:r>
              <a:rPr lang="en-US" dirty="0" smtClean="0"/>
              <a:t>) that you might need for your build.</a:t>
            </a:r>
          </a:p>
          <a:p>
            <a:endParaRPr lang="es-ES" dirty="0" smtClean="0"/>
          </a:p>
          <a:p>
            <a:r>
              <a:rPr lang="es-ES" b="1" dirty="0" err="1" smtClean="0"/>
              <a:t>Grunt</a:t>
            </a:r>
            <a:endParaRPr lang="es-ES" b="1" dirty="0" smtClean="0"/>
          </a:p>
          <a:p>
            <a:r>
              <a:rPr lang="en-US" dirty="0" smtClean="0"/>
              <a:t>The Build System is used to build, preview and test your project. Grunt and Gulp are two popular options.</a:t>
            </a:r>
          </a:p>
          <a:p>
            <a:endParaRPr lang="es-ES" dirty="0" smtClean="0"/>
          </a:p>
          <a:p>
            <a:r>
              <a:rPr lang="es-ES" b="1" dirty="0" err="1" smtClean="0"/>
              <a:t>Bower</a:t>
            </a:r>
            <a:endParaRPr lang="es-ES" b="1" dirty="0" smtClean="0"/>
          </a:p>
          <a:p>
            <a:r>
              <a:rPr lang="en-US" dirty="0" smtClean="0"/>
              <a:t>The Package Manager is used for dependency management, so that you no longer have to manually download and manage your scripts. Bower and </a:t>
            </a:r>
            <a:r>
              <a:rPr lang="en-US" dirty="0" err="1" smtClean="0"/>
              <a:t>npm</a:t>
            </a:r>
            <a:r>
              <a:rPr lang="en-US" dirty="0" smtClean="0"/>
              <a:t> are two popular options.</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3</a:t>
            </a:fld>
            <a:endParaRPr lang="en-US"/>
          </a:p>
        </p:txBody>
      </p:sp>
    </p:spTree>
    <p:extLst>
      <p:ext uri="{BB962C8B-B14F-4D97-AF65-F5344CB8AC3E}">
        <p14:creationId xmlns:p14="http://schemas.microsoft.com/office/powerpoint/2010/main" val="333494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mj-lt"/>
              <a:buNone/>
            </a:pPr>
            <a:r>
              <a:rPr lang="es-ES" noProof="0" dirty="0" smtClean="0"/>
              <a:t>a</a:t>
            </a:r>
            <a:r>
              <a:rPr lang="en-US" noProof="0" dirty="0" smtClean="0"/>
              <a:t>) Try Yeoman, Grunt and Bower to make a simple </a:t>
            </a:r>
            <a:r>
              <a:rPr lang="en-US" noProof="0" dirty="0" err="1" smtClean="0"/>
              <a:t>AngularJS</a:t>
            </a:r>
            <a:r>
              <a:rPr lang="en-US" noProof="0" dirty="0" smtClean="0"/>
              <a:t> application.</a:t>
            </a:r>
          </a:p>
          <a:p>
            <a:pPr marL="0" indent="0">
              <a:buFont typeface="+mj-lt"/>
              <a:buNone/>
            </a:pPr>
            <a:endParaRPr lang="es-ES" dirty="0" smtClean="0"/>
          </a:p>
          <a:p>
            <a:pPr marL="228600" indent="-228600">
              <a:buFont typeface="+mj-lt"/>
              <a:buAutoNum type="arabicPeriod"/>
            </a:pPr>
            <a:r>
              <a:rPr lang="en-US" noProof="0" dirty="0" smtClean="0"/>
              <a:t>To start, we need</a:t>
            </a:r>
            <a:r>
              <a:rPr lang="en-US" baseline="0" noProof="0" dirty="0" smtClean="0"/>
              <a:t> to get </a:t>
            </a:r>
            <a:r>
              <a:rPr lang="en-US" baseline="0" noProof="0" dirty="0" err="1" smtClean="0"/>
              <a:t>nodeJS</a:t>
            </a:r>
            <a:r>
              <a:rPr lang="en-US" baseline="0" noProof="0" dirty="0" smtClean="0"/>
              <a:t> installed, for that we should go to the webpage https://nodejs.org/, download the installer and follow the steps.</a:t>
            </a:r>
          </a:p>
          <a:p>
            <a:pPr marL="228600" indent="-228600">
              <a:buFont typeface="+mj-lt"/>
              <a:buAutoNum type="arabicPeriod"/>
            </a:pPr>
            <a:r>
              <a:rPr lang="en-US" baseline="0" noProof="0" dirty="0" smtClean="0"/>
              <a:t>Test if node is working properly by using the next command: '</a:t>
            </a:r>
            <a:r>
              <a:rPr lang="en-US" baseline="0" noProof="0" dirty="0" smtClean="0">
                <a:solidFill>
                  <a:schemeClr val="accent1"/>
                </a:solidFill>
              </a:rPr>
              <a:t>node –v'</a:t>
            </a:r>
            <a:r>
              <a:rPr lang="en-US" baseline="0" noProof="0" dirty="0" smtClean="0"/>
              <a:t> (this will tell you the version of the node you have installed)</a:t>
            </a:r>
          </a:p>
          <a:p>
            <a:pPr marL="228600" indent="-228600">
              <a:buFont typeface="+mj-lt"/>
              <a:buAutoNum type="arabicPeriod"/>
            </a:pPr>
            <a:r>
              <a:rPr lang="en-US" baseline="0" noProof="0" dirty="0" smtClean="0"/>
              <a:t>Install the Yeoman with the </a:t>
            </a:r>
            <a:r>
              <a:rPr lang="en-US" baseline="0" noProof="0" dirty="0" err="1" smtClean="0"/>
              <a:t>angularJS</a:t>
            </a:r>
            <a:r>
              <a:rPr lang="en-US" baseline="0" noProof="0" dirty="0" smtClean="0"/>
              <a:t> generator</a:t>
            </a:r>
            <a:r>
              <a:rPr lang="es-ES" baseline="0" dirty="0" smtClean="0"/>
              <a:t>: '</a:t>
            </a:r>
            <a:r>
              <a:rPr lang="sv-SE" dirty="0" smtClean="0"/>
              <a:t>npm install -g grunt-cli bower yo generator-karma generator-angular'</a:t>
            </a:r>
          </a:p>
          <a:p>
            <a:pPr marL="228600" indent="-228600">
              <a:buFont typeface="+mj-lt"/>
              <a:buAutoNum type="arabicPeriod"/>
            </a:pPr>
            <a:r>
              <a:rPr lang="en-US" baseline="0" noProof="0" dirty="0" smtClean="0"/>
              <a:t>Create</a:t>
            </a:r>
            <a:r>
              <a:rPr lang="es-ES" baseline="0" dirty="0" smtClean="0"/>
              <a:t> a folder </a:t>
            </a:r>
            <a:r>
              <a:rPr lang="en-US" baseline="0" noProof="0" dirty="0" smtClean="0"/>
              <a:t>for the practice </a:t>
            </a:r>
            <a:r>
              <a:rPr lang="es-ES" baseline="0" dirty="0" smtClean="0"/>
              <a:t>and </a:t>
            </a:r>
            <a:r>
              <a:rPr lang="en-US" baseline="0" noProof="0" dirty="0" smtClean="0"/>
              <a:t>inside</a:t>
            </a:r>
            <a:r>
              <a:rPr lang="es-ES" baseline="0" dirty="0" smtClean="0"/>
              <a:t> open </a:t>
            </a:r>
            <a:r>
              <a:rPr lang="en-US" baseline="0" noProof="0" dirty="0" smtClean="0"/>
              <a:t>the command prompt by clicking on the file browser path and type '</a:t>
            </a:r>
            <a:r>
              <a:rPr lang="en-US" baseline="0" noProof="0" dirty="0" err="1" smtClean="0"/>
              <a:t>cmd</a:t>
            </a:r>
            <a:r>
              <a:rPr lang="en-US" baseline="0" noProof="0" dirty="0" smtClean="0"/>
              <a:t>' and press "Enter". This will open a command prompt on the folder you are, if this is not happen please use the method of enter with the use of the command </a:t>
            </a:r>
            <a:r>
              <a:rPr lang="es-ES" baseline="0" dirty="0" smtClean="0"/>
              <a:t>'cd C://…/folder'.</a:t>
            </a:r>
          </a:p>
          <a:p>
            <a:pPr marL="228600" indent="-228600">
              <a:buFont typeface="+mj-lt"/>
              <a:buAutoNum type="arabicPeriod"/>
            </a:pPr>
            <a:r>
              <a:rPr lang="en-US" baseline="0" noProof="0" dirty="0" smtClean="0"/>
              <a:t>Create the application by running the command: '</a:t>
            </a:r>
            <a:r>
              <a:rPr lang="en-US" baseline="0" noProof="0" dirty="0" err="1" smtClean="0"/>
              <a:t>yo</a:t>
            </a:r>
            <a:r>
              <a:rPr lang="en-US" baseline="0" noProof="0" dirty="0" smtClean="0"/>
              <a:t> angular practice-1'. This will download, install and execute the necessary to build a start-up application.</a:t>
            </a:r>
          </a:p>
          <a:p>
            <a:pPr marL="228600" indent="-228600">
              <a:buFont typeface="+mj-lt"/>
              <a:buAutoNum type="arabicPeriod"/>
            </a:pPr>
            <a:r>
              <a:rPr lang="en-US" baseline="0" noProof="0" dirty="0" smtClean="0"/>
              <a:t>Check your application by running: 'grunt serve'.</a:t>
            </a:r>
          </a:p>
          <a:p>
            <a:pPr marL="228600" indent="-228600">
              <a:buFont typeface="+mj-lt"/>
              <a:buAutoNum type="arabicPeriod"/>
            </a:pPr>
            <a:r>
              <a:rPr lang="en-US" baseline="0" noProof="0" dirty="0" smtClean="0"/>
              <a:t>Create the build of your site by running: 'grunt build'. This will create the folder </a:t>
            </a:r>
            <a:r>
              <a:rPr lang="en-US" baseline="0" noProof="0" dirty="0" err="1" smtClean="0"/>
              <a:t>dist</a:t>
            </a:r>
            <a:r>
              <a:rPr lang="en-US" baseline="0" noProof="0" dirty="0" smtClean="0"/>
              <a:t> (from distribution) which will have the code needed to deploy (this will be reviewed in the next slideshow).</a:t>
            </a:r>
            <a:endParaRPr lang="en-US" baseline="0" dirty="0" smtClean="0"/>
          </a:p>
          <a:p>
            <a:pPr marL="0" indent="0">
              <a:buFont typeface="+mj-lt"/>
              <a:buNone/>
            </a:pPr>
            <a:endParaRPr lang="es-ES" dirty="0" smtClean="0"/>
          </a:p>
          <a:p>
            <a:pPr marL="0" indent="0">
              <a:buFont typeface="+mj-lt"/>
              <a:buNone/>
            </a:pPr>
            <a:r>
              <a:rPr lang="en-US" noProof="0" dirty="0" smtClean="0"/>
              <a:t>b) Install bower package and customize a grunt task.</a:t>
            </a:r>
          </a:p>
          <a:p>
            <a:pPr marL="0" indent="0">
              <a:buFont typeface="+mj-lt"/>
              <a:buNone/>
            </a:pPr>
            <a:endParaRPr lang="en-US" u="none" noProof="0" dirty="0" smtClean="0"/>
          </a:p>
          <a:p>
            <a:pPr marL="0" indent="0">
              <a:buFont typeface="+mj-lt"/>
              <a:buNone/>
            </a:pPr>
            <a:r>
              <a:rPr lang="en-US" noProof="0" dirty="0" smtClean="0"/>
              <a:t>We</a:t>
            </a:r>
            <a:r>
              <a:rPr lang="en-US" baseline="0" noProof="0" dirty="0" smtClean="0"/>
              <a:t> are going to install the Font-Awesome, which is a great vector icon package useful for the most of applications.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the command prompt in the root directory of the previous practice and run the command: '</a:t>
            </a:r>
            <a:r>
              <a:rPr lang="en-US" noProof="0" dirty="0" smtClean="0"/>
              <a:t>bower install components-font-awesome --save</a:t>
            </a:r>
            <a:r>
              <a:rPr lang="en-US" baseline="0" noProof="0" dirty="0" smtClean="0"/>
              <a:t>'. </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Bower has some commands that you can use, please check the documentation for more information or run 'bower -h'.</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The parameter '--save' is the way to install and also save it into the </a:t>
            </a:r>
            <a:r>
              <a:rPr lang="en-US" baseline="0" noProof="0" dirty="0" err="1" smtClean="0"/>
              <a:t>bower.json</a:t>
            </a:r>
            <a:r>
              <a:rPr lang="en-US" baseline="0" noProof="0" dirty="0" smtClean="0"/>
              <a:t>, so when you download a clone of the project with </a:t>
            </a:r>
            <a:r>
              <a:rPr lang="en-US" baseline="0" noProof="0" dirty="0" err="1" smtClean="0"/>
              <a:t>git</a:t>
            </a:r>
            <a:r>
              <a:rPr lang="en-US" baseline="0" noProof="0" dirty="0" smtClean="0"/>
              <a:t> (</a:t>
            </a:r>
            <a:r>
              <a:rPr lang="en-US" baseline="0" noProof="0" dirty="0" err="1" smtClean="0"/>
              <a:t>Git</a:t>
            </a:r>
            <a:r>
              <a:rPr lang="en-US" baseline="0" noProof="0" dirty="0" smtClean="0"/>
              <a:t> ignores by default the complete packages that you download to keep </a:t>
            </a:r>
            <a:r>
              <a:rPr lang="en-US" baseline="0" noProof="0" dirty="0" err="1" smtClean="0"/>
              <a:t>git</a:t>
            </a:r>
            <a:r>
              <a:rPr lang="en-US" baseline="0" noProof="0" dirty="0" smtClean="0"/>
              <a:t> simple as possible, the "</a:t>
            </a:r>
            <a:r>
              <a:rPr lang="en-US" baseline="0" noProof="0" dirty="0" err="1" smtClean="0"/>
              <a:t>dist</a:t>
            </a:r>
            <a:r>
              <a:rPr lang="en-US" baseline="0" noProof="0" dirty="0" smtClean="0"/>
              <a:t>" folder will concatenate and minify the important of the bower components in the vendor file). Then, you only have to run 'bower install' into the clone to get everything up.</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noProof="0" dirty="0" smtClean="0"/>
              <a:t>You have to be aware that you can also can use '--save-</a:t>
            </a:r>
            <a:r>
              <a:rPr lang="en-US" baseline="0" noProof="0" dirty="0" err="1" smtClean="0"/>
              <a:t>dev</a:t>
            </a:r>
            <a:r>
              <a:rPr lang="en-US" baseline="0" noProof="0" dirty="0" smtClean="0"/>
              <a:t>', but this will save the packages in the "</a:t>
            </a:r>
            <a:r>
              <a:rPr lang="en-US" baseline="0" noProof="0" dirty="0" err="1" smtClean="0"/>
              <a:t>bower_components</a:t>
            </a:r>
            <a:r>
              <a:rPr lang="en-US" baseline="0" noProof="0" dirty="0" smtClean="0"/>
              <a:t>" and in the </a:t>
            </a:r>
            <a:r>
              <a:rPr lang="en-US" baseline="0" noProof="0" dirty="0" err="1" smtClean="0"/>
              <a:t>bower.json</a:t>
            </a:r>
            <a:r>
              <a:rPr lang="en-US" baseline="0" noProof="0" dirty="0" smtClean="0"/>
              <a:t>, but will no be deployed into the build ("</a:t>
            </a:r>
            <a:r>
              <a:rPr lang="en-US" baseline="0" noProof="0" dirty="0" err="1" smtClean="0"/>
              <a:t>dist</a:t>
            </a:r>
            <a:r>
              <a:rPr lang="en-US" baseline="0" noProof="0" dirty="0" smtClean="0"/>
              <a:t>" folder), so this is great for packages for unit tests and components that doesn't need to be in production.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The open the font-awesome documentation and choose an icon: http://fontawesome.io/icons/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Click on the icon you choose and</a:t>
            </a:r>
            <a:r>
              <a:rPr lang="en-US" baseline="0" noProof="0" dirty="0" smtClean="0"/>
              <a:t> copy the example that it give you. </a:t>
            </a:r>
            <a:r>
              <a:rPr lang="en-US" baseline="0" noProof="0" dirty="0" err="1" smtClean="0"/>
              <a:t>eg</a:t>
            </a:r>
            <a:r>
              <a:rPr lang="en-US" baseline="0" noProof="0" dirty="0" smtClean="0"/>
              <a:t>. </a:t>
            </a:r>
            <a:r>
              <a:rPr lang="it-IT" dirty="0" smtClean="0"/>
              <a:t>&lt;i class="fa fa-gamepad" aria-hidden="true"&gt;&lt;/i&gt;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noProof="0" dirty="0" smtClean="0"/>
              <a:t>Open</a:t>
            </a:r>
            <a:r>
              <a:rPr lang="en-US" baseline="0" noProof="0" dirty="0" smtClean="0"/>
              <a:t> in the project the app/views/main.html, and paste somewhere.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'grunt serve' and you should see the icon where you put it. (You could add just the font-awesome classes in almost every html element, but is recommended to use the &lt;</a:t>
            </a:r>
            <a:r>
              <a:rPr lang="en-US" baseline="0" noProof="0" dirty="0" err="1" smtClean="0"/>
              <a:t>i</a:t>
            </a:r>
            <a:r>
              <a:rPr lang="en-US" baseline="0" noProof="0" dirty="0" smtClean="0"/>
              <a:t>&gt; tag for sematic).</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Run the 'grunt build'.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noProof="0" dirty="0" smtClean="0"/>
              <a:t>Open the index.html in the browser that is on the "</a:t>
            </a:r>
            <a:r>
              <a:rPr lang="en-US" baseline="0" noProof="0" dirty="0" err="1" smtClean="0"/>
              <a:t>dist</a:t>
            </a:r>
            <a:r>
              <a:rPr lang="en-US" baseline="0" noProof="0" dirty="0" smtClean="0"/>
              <a:t>" folder, you'll see that there's a problem with the font-awesome you add, and this is because installing the font-awesome doesn't change anything in the </a:t>
            </a:r>
            <a:r>
              <a:rPr lang="en-US" baseline="0" noProof="0" dirty="0" err="1" smtClean="0"/>
              <a:t>Gruntfile</a:t>
            </a:r>
            <a:r>
              <a:rPr lang="en-US" baseline="0" noProof="0" dirty="0" smtClean="0"/>
              <a:t> to send the real font into the "</a:t>
            </a:r>
            <a:r>
              <a:rPr lang="en-US" baseline="0" noProof="0" dirty="0" err="1" smtClean="0"/>
              <a:t>dist</a:t>
            </a:r>
            <a:r>
              <a:rPr lang="en-US" baseline="0" noProof="0" dirty="0" smtClean="0"/>
              <a:t>" folder.</a:t>
            </a:r>
            <a:endParaRPr lang="en-US" noProof="0" dirty="0" smtClean="0"/>
          </a:p>
          <a:p>
            <a:pPr marL="228600" indent="-228600">
              <a:buFont typeface="+mj-lt"/>
              <a:buAutoNum type="arabicPeriod"/>
            </a:pPr>
            <a:r>
              <a:rPr lang="en-US" noProof="0" dirty="0" smtClean="0"/>
              <a:t>So to fix this, open the Gruntfile.js</a:t>
            </a:r>
            <a:r>
              <a:rPr lang="en-US" baseline="0" noProof="0" dirty="0" smtClean="0"/>
              <a:t> at the root of the project.</a:t>
            </a:r>
          </a:p>
          <a:p>
            <a:pPr marL="685800" lvl="1" indent="-228600">
              <a:buFont typeface="Arial" panose="020B0604020202020204" pitchFamily="34" charset="0"/>
              <a:buChar char="•"/>
            </a:pPr>
            <a:r>
              <a:rPr lang="en-US" noProof="0" dirty="0" smtClean="0"/>
              <a:t>Please not be</a:t>
            </a:r>
            <a:r>
              <a:rPr lang="en-US" baseline="0" noProof="0" dirty="0" smtClean="0"/>
              <a:t> intimidated for the bunch of configuration, is pretty simple if you see in parts. Also you have to be very open with the structure, because this is being changed from version to version.</a:t>
            </a:r>
          </a:p>
          <a:p>
            <a:pPr marL="1143000" lvl="2" indent="-228600">
              <a:buFont typeface="Wingdings" panose="05000000000000000000" pitchFamily="2" charset="2"/>
              <a:buChar char="q"/>
            </a:pPr>
            <a:r>
              <a:rPr lang="en-US" noProof="0" dirty="0" err="1" smtClean="0"/>
              <a:t>grunt.initConfig</a:t>
            </a:r>
            <a:r>
              <a:rPr lang="en-US" baseline="0" noProof="0" dirty="0" smtClean="0"/>
              <a:t>: have the main configuration of all the tasks, locations, etc.</a:t>
            </a:r>
          </a:p>
          <a:p>
            <a:pPr marL="1600200" lvl="3" indent="-228600">
              <a:buFont typeface="Wingdings" panose="05000000000000000000" pitchFamily="2" charset="2"/>
              <a:buChar char="Ø"/>
            </a:pPr>
            <a:r>
              <a:rPr lang="en-US" baseline="0" noProof="0" dirty="0" smtClean="0"/>
              <a:t>yeoman: have the location of the application, this could be named as you want, but because we use yeoman as a fast way to get the initial structure, then is not recommended to change unless you know what you're doing.</a:t>
            </a:r>
          </a:p>
          <a:p>
            <a:pPr marL="1600200" lvl="3" indent="-228600">
              <a:buFont typeface="Wingdings" panose="05000000000000000000" pitchFamily="2" charset="2"/>
              <a:buChar char="Ø"/>
            </a:pPr>
            <a:r>
              <a:rPr lang="en-US" baseline="0" noProof="0" dirty="0" smtClean="0"/>
              <a:t>watch: the location of the files that node should check for a change, this task configuration is important for the </a:t>
            </a:r>
            <a:r>
              <a:rPr lang="en-US" baseline="0" noProof="0" dirty="0" err="1" smtClean="0"/>
              <a:t>livereload</a:t>
            </a:r>
            <a:r>
              <a:rPr lang="en-US" baseline="0" noProof="0" dirty="0" smtClean="0"/>
              <a:t> (known as the magic behind the 'grunt serve').</a:t>
            </a:r>
          </a:p>
          <a:p>
            <a:pPr marL="1600200" lvl="3" indent="-228600">
              <a:buFont typeface="Wingdings" panose="05000000000000000000" pitchFamily="2" charset="2"/>
              <a:buChar char="Ø"/>
            </a:pPr>
            <a:r>
              <a:rPr lang="en-US" baseline="0" noProof="0" dirty="0" smtClean="0"/>
              <a:t>connect: the properties of the connection for the </a:t>
            </a:r>
            <a:r>
              <a:rPr lang="en-US" baseline="0" noProof="0" dirty="0" err="1" smtClean="0"/>
              <a:t>livereload</a:t>
            </a:r>
            <a:r>
              <a:rPr lang="en-US" baseline="0" noProof="0" dirty="0" smtClean="0"/>
              <a:t> and the unit tests: port, middleware, host, etc.</a:t>
            </a:r>
          </a:p>
          <a:p>
            <a:pPr marL="1600200" lvl="3" indent="-228600">
              <a:buFont typeface="Wingdings" panose="05000000000000000000" pitchFamily="2" charset="2"/>
              <a:buChar char="Ø"/>
            </a:pPr>
            <a:r>
              <a:rPr lang="en-US" baseline="0" noProof="0" dirty="0" err="1" smtClean="0"/>
              <a:t>jshint</a:t>
            </a:r>
            <a:r>
              <a:rPr lang="en-US" baseline="0" noProof="0" dirty="0" smtClean="0"/>
              <a:t>: the properties of this tool that makes a simple evaluation of your code.</a:t>
            </a:r>
          </a:p>
          <a:p>
            <a:pPr marL="1600200" lvl="3" indent="-228600">
              <a:buFont typeface="Wingdings" panose="05000000000000000000" pitchFamily="2" charset="2"/>
              <a:buChar char="Ø"/>
            </a:pPr>
            <a:r>
              <a:rPr lang="en-US" baseline="0" noProof="0" dirty="0" err="1" smtClean="0"/>
              <a:t>usemin</a:t>
            </a:r>
            <a:r>
              <a:rPr lang="en-US" baseline="0" noProof="0" dirty="0" smtClean="0"/>
              <a:t>: how the minified will be managed.</a:t>
            </a:r>
          </a:p>
          <a:p>
            <a:pPr marL="1600200" lvl="3" indent="-228600">
              <a:buFont typeface="Wingdings" panose="05000000000000000000" pitchFamily="2" charset="2"/>
              <a:buChar char="Ø"/>
            </a:pPr>
            <a:r>
              <a:rPr lang="en-US" baseline="0" noProof="0" dirty="0" smtClean="0"/>
              <a:t>copy: the task that copy things for a source to a target.</a:t>
            </a:r>
          </a:p>
          <a:p>
            <a:pPr marL="1600200" lvl="3" indent="-228600">
              <a:buFont typeface="Wingdings" panose="05000000000000000000" pitchFamily="2" charset="2"/>
              <a:buChar char="Ø"/>
            </a:pPr>
            <a:r>
              <a:rPr lang="en-US" baseline="0" noProof="0" dirty="0" smtClean="0"/>
              <a:t>etc.</a:t>
            </a:r>
          </a:p>
          <a:p>
            <a:pPr marL="1143000" lvl="2" indent="-228600">
              <a:buFont typeface="Wingdings" panose="05000000000000000000" pitchFamily="2" charset="2"/>
              <a:buChar char="q"/>
            </a:pPr>
            <a:r>
              <a:rPr lang="en-US" noProof="0" dirty="0" err="1" smtClean="0"/>
              <a:t>grunt.registerTask</a:t>
            </a:r>
            <a:r>
              <a:rPr lang="en-US" noProof="0" dirty="0" smtClean="0"/>
              <a:t>:</a:t>
            </a:r>
            <a:r>
              <a:rPr lang="en-US" baseline="0" noProof="0" dirty="0" smtClean="0"/>
              <a:t> this command create the tasks, and sets how the order will be of the tasks (defined in the </a:t>
            </a:r>
            <a:r>
              <a:rPr lang="en-US" baseline="0" noProof="0" dirty="0" err="1" smtClean="0"/>
              <a:t>initConfig</a:t>
            </a:r>
            <a:r>
              <a:rPr lang="en-US" baseline="0" noProof="0" dirty="0" smtClean="0"/>
              <a:t> or installed into grunt), </a:t>
            </a:r>
            <a:r>
              <a:rPr lang="en-US" baseline="0" noProof="0" dirty="0" err="1" smtClean="0"/>
              <a:t>eg</a:t>
            </a:r>
            <a:r>
              <a:rPr lang="en-US" baseline="0" noProof="0" dirty="0" smtClean="0"/>
              <a:t>. you will have the task 'serve' and you can look how this works.</a:t>
            </a:r>
            <a:endParaRPr lang="en-US" noProof="0" dirty="0" smtClean="0"/>
          </a:p>
          <a:p>
            <a:pPr marL="228600" indent="-228600">
              <a:buFont typeface="+mj-lt"/>
              <a:buAutoNum type="arabicPeriod"/>
            </a:pPr>
            <a:r>
              <a:rPr lang="en-US" noProof="0" dirty="0" smtClean="0"/>
              <a:t>Look for the task: </a:t>
            </a:r>
            <a:r>
              <a:rPr lang="en-US" noProof="0" dirty="0" err="1" smtClean="0"/>
              <a:t>copy.dist.files</a:t>
            </a:r>
            <a:r>
              <a:rPr lang="en-US" baseline="0" noProof="0" dirty="0" smtClean="0"/>
              <a:t> and add to the array: </a:t>
            </a:r>
          </a:p>
          <a:p>
            <a:pPr marL="228600" indent="-228600">
              <a:buFont typeface="+mj-lt"/>
              <a:buAutoNum type="arabicPeriod"/>
            </a:pPr>
            <a:endParaRPr lang="en-US" baseline="0" noProof="0" dirty="0" smtClean="0"/>
          </a:p>
          <a:p>
            <a:pPr marL="0" indent="0">
              <a:buFontTx/>
              <a:buNone/>
            </a:pPr>
            <a:r>
              <a:rPr lang="en-US" baseline="0" noProof="0" dirty="0" smtClean="0"/>
              <a:t>        </a:t>
            </a:r>
            <a:r>
              <a:rPr lang="en-US" sz="1200" baseline="0" noProof="0" dirty="0" smtClean="0">
                <a:latin typeface="Consolas" panose="020B0609020204030204" pitchFamily="49" charset="0"/>
                <a:cs typeface="Consolas" panose="020B0609020204030204" pitchFamily="49" charset="0"/>
              </a:rPr>
              <a:t>,{ </a:t>
            </a:r>
          </a:p>
          <a:p>
            <a:pPr marL="0" indent="0">
              <a:buFontTx/>
              <a:buNone/>
            </a:pPr>
            <a:r>
              <a:rPr lang="en-US" sz="1200" baseline="0" noProof="0" dirty="0" smtClean="0">
                <a:latin typeface="Consolas" panose="020B0609020204030204" pitchFamily="49" charset="0"/>
                <a:cs typeface="Consolas" panose="020B0609020204030204" pitchFamily="49" charset="0"/>
              </a:rPr>
              <a:t>          expand: true,</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cwd</a:t>
            </a: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bower_components</a:t>
            </a:r>
            <a:r>
              <a:rPr lang="en-US" sz="1200" baseline="0" noProof="0" dirty="0" smtClean="0">
                <a:latin typeface="Consolas" panose="020B0609020204030204" pitchFamily="49" charset="0"/>
                <a:cs typeface="Consolas" panose="020B0609020204030204" pitchFamily="49" charset="0"/>
              </a:rPr>
              <a:t>/components-font-awesome',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src</a:t>
            </a:r>
            <a:r>
              <a:rPr lang="en-US" sz="1200" baseline="0" noProof="0" dirty="0" smtClean="0">
                <a:latin typeface="Consolas" panose="020B0609020204030204" pitchFamily="49" charset="0"/>
                <a:cs typeface="Consolas" panose="020B0609020204030204" pitchFamily="49" charset="0"/>
              </a:rPr>
              <a:t>: 'fonts/*', </a:t>
            </a:r>
          </a:p>
          <a:p>
            <a:pPr marL="0" indent="0">
              <a:buFontTx/>
              <a:buNone/>
            </a:pPr>
            <a:r>
              <a:rPr lang="en-US" sz="1200" baseline="0" noProof="0" dirty="0" smtClean="0">
                <a:latin typeface="Consolas" panose="020B0609020204030204" pitchFamily="49" charset="0"/>
                <a:cs typeface="Consolas" panose="020B0609020204030204" pitchFamily="49" charset="0"/>
              </a:rPr>
              <a:t>          </a:t>
            </a:r>
            <a:r>
              <a:rPr lang="en-US" sz="1200" baseline="0" noProof="0" dirty="0" err="1" smtClean="0">
                <a:latin typeface="Consolas" panose="020B0609020204030204" pitchFamily="49" charset="0"/>
                <a:cs typeface="Consolas" panose="020B0609020204030204" pitchFamily="49" charset="0"/>
              </a:rPr>
              <a:t>dest</a:t>
            </a:r>
            <a:r>
              <a:rPr lang="en-US" sz="1200" baseline="0" noProof="0" dirty="0" smtClean="0">
                <a:latin typeface="Consolas" panose="020B0609020204030204" pitchFamily="49" charset="0"/>
                <a:cs typeface="Consolas" panose="020B0609020204030204" pitchFamily="49" charset="0"/>
              </a:rPr>
              <a:t>: '&lt;%= </a:t>
            </a:r>
            <a:r>
              <a:rPr lang="en-US" sz="1200" baseline="0" noProof="0" dirty="0" err="1" smtClean="0">
                <a:latin typeface="Consolas" panose="020B0609020204030204" pitchFamily="49" charset="0"/>
                <a:cs typeface="Consolas" panose="020B0609020204030204" pitchFamily="49" charset="0"/>
              </a:rPr>
              <a:t>yeoman.dist</a:t>
            </a:r>
            <a:r>
              <a:rPr lang="en-US" sz="1200" baseline="0" noProof="0" dirty="0" smtClean="0">
                <a:latin typeface="Consolas" panose="020B0609020204030204" pitchFamily="49" charset="0"/>
                <a:cs typeface="Consolas" panose="020B0609020204030204" pitchFamily="49" charset="0"/>
              </a:rPr>
              <a:t> %&gt;' </a:t>
            </a:r>
          </a:p>
          <a:p>
            <a:pPr marL="0" indent="0">
              <a:buFontTx/>
              <a:buNone/>
            </a:pPr>
            <a:r>
              <a:rPr lang="en-US" sz="1200" baseline="0" noProof="0" dirty="0" smtClean="0">
                <a:latin typeface="Consolas" panose="020B0609020204030204" pitchFamily="49" charset="0"/>
                <a:cs typeface="Consolas" panose="020B0609020204030204" pitchFamily="49" charset="0"/>
              </a:rPr>
              <a:t>        }</a:t>
            </a:r>
          </a:p>
          <a:p>
            <a:pPr marL="228600" indent="-228600">
              <a:buFont typeface="+mj-lt"/>
              <a:buAutoNum type="arabicPeriod"/>
            </a:pPr>
            <a:endParaRPr lang="en-US" noProof="0" dirty="0" smtClean="0"/>
          </a:p>
          <a:p>
            <a:pPr marL="228600" indent="-228600">
              <a:buFont typeface="+mj-lt"/>
              <a:buAutoNum type="arabicPeriod" startAt="10"/>
            </a:pPr>
            <a:r>
              <a:rPr lang="en-US" noProof="0" dirty="0" smtClean="0"/>
              <a:t>Run the 'grunt build' again.</a:t>
            </a:r>
          </a:p>
          <a:p>
            <a:pPr marL="228600" indent="-228600">
              <a:buFont typeface="+mj-lt"/>
              <a:buAutoNum type="arabicPeriod" startAt="10"/>
            </a:pPr>
            <a:r>
              <a:rPr lang="en-US" noProof="0" dirty="0" smtClean="0"/>
              <a:t>Check that the font-awesome fonts are on the "</a:t>
            </a:r>
            <a:r>
              <a:rPr lang="en-US" noProof="0" dirty="0" err="1" smtClean="0"/>
              <a:t>dist</a:t>
            </a:r>
            <a:r>
              <a:rPr lang="en-US" noProof="0" dirty="0" smtClean="0"/>
              <a:t>" folder.</a:t>
            </a:r>
          </a:p>
          <a:p>
            <a:pPr marL="228600" indent="-228600">
              <a:buFont typeface="+mj-lt"/>
              <a:buAutoNum type="arabicPeriod" startAt="10"/>
            </a:pPr>
            <a:r>
              <a:rPr lang="en-US" noProof="0" dirty="0" smtClean="0"/>
              <a:t>Open the </a:t>
            </a:r>
            <a:r>
              <a:rPr lang="en-US" noProof="0" dirty="0" err="1" smtClean="0"/>
              <a:t>dist</a:t>
            </a:r>
            <a:r>
              <a:rPr lang="en-US" noProof="0" dirty="0" smtClean="0"/>
              <a:t>/index.html in the browser, and it should show the icon correctly.</a:t>
            </a:r>
          </a:p>
          <a:p>
            <a:pPr marL="0" indent="0">
              <a:buFont typeface="+mj-lt"/>
              <a:buNone/>
            </a:pPr>
            <a:endParaRPr lang="en-US" noProof="0" dirty="0" smtClean="0"/>
          </a:p>
          <a:p>
            <a:pPr marL="0" indent="0">
              <a:buFont typeface="+mj-lt"/>
              <a:buNone/>
            </a:pPr>
            <a:r>
              <a:rPr lang="en-US" noProof="0" dirty="0" smtClean="0"/>
              <a:t>Extra. Try to run the example </a:t>
            </a:r>
            <a:r>
              <a:rPr lang="en-US" noProof="0" dirty="0" err="1" smtClean="0"/>
              <a:t>nodeJS</a:t>
            </a:r>
            <a:r>
              <a:rPr lang="en-US" noProof="0" dirty="0" smtClean="0"/>
              <a:t> server.</a:t>
            </a:r>
          </a:p>
          <a:p>
            <a:pPr marL="228600" indent="-228600">
              <a:buFont typeface="+mj-lt"/>
              <a:buAutoNum type="arabicPeriod"/>
            </a:pPr>
            <a:r>
              <a:rPr lang="en-US" noProof="0" dirty="0" smtClean="0"/>
              <a:t>Unzip</a:t>
            </a:r>
            <a:r>
              <a:rPr lang="en-US" baseline="0" noProof="0" dirty="0" smtClean="0"/>
              <a:t> "</a:t>
            </a:r>
            <a:r>
              <a:rPr lang="en-US" baseline="0" noProof="0" dirty="0" err="1" smtClean="0"/>
              <a:t>nodejs-example.rar</a:t>
            </a:r>
            <a:r>
              <a:rPr lang="en-US" baseline="0" noProof="0" dirty="0" smtClean="0"/>
              <a:t>".</a:t>
            </a:r>
          </a:p>
          <a:p>
            <a:pPr marL="228600" indent="-228600">
              <a:buFont typeface="+mj-lt"/>
              <a:buAutoNum type="arabicPeriod"/>
            </a:pPr>
            <a:r>
              <a:rPr lang="en-US" baseline="0" noProof="0" dirty="0" smtClean="0"/>
              <a:t>Open the Command prompt and enter in the root folder.</a:t>
            </a:r>
          </a:p>
          <a:p>
            <a:pPr marL="228600" indent="-228600">
              <a:buFont typeface="+mj-lt"/>
              <a:buAutoNum type="arabicPeriod"/>
            </a:pPr>
            <a:r>
              <a:rPr lang="en-US" baseline="0" noProof="0" dirty="0" smtClean="0"/>
              <a:t>Run 'node server/server.js'</a:t>
            </a:r>
          </a:p>
          <a:p>
            <a:pPr marL="228600" indent="-228600">
              <a:buFont typeface="+mj-lt"/>
              <a:buAutoNum type="arabicPeriod"/>
            </a:pPr>
            <a:r>
              <a:rPr lang="en-US" baseline="0" noProof="0" dirty="0" smtClean="0"/>
              <a:t>Open a browser the location: localhost:8084/users. And you should see a list of users in a JSON.</a:t>
            </a:r>
            <a:endParaRPr lang="en-US" noProof="0" dirty="0" smtClean="0"/>
          </a:p>
          <a:p>
            <a:pPr marL="0" indent="0">
              <a:buFont typeface="+mj-lt"/>
              <a:buNone/>
            </a:pPr>
            <a:endParaRPr lang="es-ES" dirty="0" smtClean="0"/>
          </a:p>
          <a:p>
            <a:pPr marL="0" indent="0">
              <a:buFont typeface="+mj-lt"/>
              <a:buNone/>
            </a:pPr>
            <a:r>
              <a:rPr lang="en-US" noProof="0" dirty="0" smtClean="0"/>
              <a:t>Common</a:t>
            </a:r>
            <a:r>
              <a:rPr lang="en-US" baseline="0" noProof="0" dirty="0" smtClean="0"/>
              <a:t> issues:</a:t>
            </a:r>
          </a:p>
          <a:p>
            <a:pPr marL="171450" indent="-171450">
              <a:buFont typeface="Arial" panose="020B0604020202020204" pitchFamily="34" charset="0"/>
              <a:buChar char="•"/>
            </a:pPr>
            <a:r>
              <a:rPr lang="en-US" baseline="0" noProof="0" dirty="0" smtClean="0"/>
              <a:t>You have a corrupt file in the </a:t>
            </a:r>
            <a:r>
              <a:rPr lang="en-US" baseline="0" noProof="0" dirty="0" err="1" smtClean="0"/>
              <a:t>npm</a:t>
            </a:r>
            <a:r>
              <a:rPr lang="en-US" baseline="0" noProof="0" dirty="0" smtClean="0"/>
              <a:t> cache so it couldn't install the package you want:</a:t>
            </a:r>
          </a:p>
          <a:p>
            <a:pPr marL="628650" lvl="1" indent="-171450">
              <a:buFont typeface="Arial" panose="020B0604020202020204" pitchFamily="34" charset="0"/>
              <a:buChar char="•"/>
            </a:pPr>
            <a:r>
              <a:rPr lang="en-US" baseline="0" noProof="0" dirty="0" smtClean="0"/>
              <a:t>Clean cache of </a:t>
            </a:r>
            <a:r>
              <a:rPr lang="en-US" baseline="0" noProof="0" dirty="0" err="1" smtClean="0"/>
              <a:t>npm</a:t>
            </a:r>
            <a:r>
              <a:rPr lang="en-US" baseline="0" noProof="0" dirty="0" smtClean="0"/>
              <a:t> by running the command: </a:t>
            </a:r>
            <a:r>
              <a:rPr lang="en-US" baseline="0" noProof="0" dirty="0" err="1" smtClean="0"/>
              <a:t>npm</a:t>
            </a:r>
            <a:r>
              <a:rPr lang="en-US" baseline="0" noProof="0" dirty="0" smtClean="0"/>
              <a:t> cache clean, and then try install again.</a:t>
            </a:r>
          </a:p>
          <a:p>
            <a:pPr marL="171450" lvl="0" indent="-171450">
              <a:buFont typeface="Arial" panose="020B0604020202020204" pitchFamily="34" charset="0"/>
              <a:buChar char="•"/>
            </a:pPr>
            <a:r>
              <a:rPr lang="en-US" baseline="0" noProof="0" dirty="0" smtClean="0"/>
              <a:t>Bower also could have problems with cache when installing, so you can clean it before reinstall if you have problems: '</a:t>
            </a:r>
            <a:r>
              <a:rPr lang="en-US" dirty="0" smtClean="0"/>
              <a:t>bower cache clean</a:t>
            </a:r>
            <a:r>
              <a:rPr lang="en-US" baseline="0" noProof="0" dirty="0" smtClean="0"/>
              <a:t>'</a:t>
            </a:r>
          </a:p>
          <a:p>
            <a:pPr marL="171450" lvl="0" indent="-171450">
              <a:buFont typeface="Arial" panose="020B0604020202020204" pitchFamily="34" charset="0"/>
              <a:buChar char="•"/>
            </a:pPr>
            <a:r>
              <a:rPr lang="en-US" baseline="0" noProof="0" dirty="0" smtClean="0"/>
              <a:t>If you are under a proxy you should set up the </a:t>
            </a:r>
            <a:r>
              <a:rPr lang="en-US" baseline="0" noProof="0" dirty="0" err="1" smtClean="0"/>
              <a:t>npm</a:t>
            </a:r>
            <a:r>
              <a:rPr lang="en-US" baseline="0" noProof="0" dirty="0" smtClean="0"/>
              <a:t> proxy, and also bower with the .</a:t>
            </a:r>
            <a:r>
              <a:rPr lang="en-US" baseline="0" noProof="0" dirty="0" err="1" smtClean="0"/>
              <a:t>bowercc</a:t>
            </a:r>
            <a:r>
              <a:rPr lang="en-US" baseline="0" noProof="0" dirty="0" smtClean="0"/>
              <a:t> </a:t>
            </a:r>
            <a:r>
              <a:rPr lang="en-US" baseline="0" noProof="0" smtClean="0"/>
              <a:t>file.</a:t>
            </a:r>
            <a:endParaRPr lang="en-US" baseline="0" noProof="0" dirty="0" smtClean="0"/>
          </a:p>
          <a:p>
            <a:pPr marL="628650" lvl="1" indent="-171450">
              <a:buFont typeface="Arial" panose="020B0604020202020204" pitchFamily="34" charset="0"/>
              <a:buChar char="•"/>
            </a:pPr>
            <a:endParaRPr lang="es-ES" baseline="0" dirty="0" smtClean="0"/>
          </a:p>
          <a:p>
            <a:pPr marL="0" lvl="0" indent="0">
              <a:buFont typeface="+mj-lt"/>
              <a:buNone/>
            </a:pPr>
            <a:r>
              <a:rPr lang="en-US" baseline="0" noProof="0" dirty="0" smtClean="0"/>
              <a:t>References:</a:t>
            </a:r>
          </a:p>
          <a:p>
            <a:pPr marL="0" lvl="0" indent="0">
              <a:buFont typeface="+mj-lt"/>
              <a:buNone/>
            </a:pPr>
            <a:r>
              <a:rPr lang="es-ES" baseline="0" dirty="0" smtClean="0"/>
              <a:t>https://nodejs.org/</a:t>
            </a:r>
          </a:p>
          <a:p>
            <a:pPr marL="0" lvl="0" indent="0">
              <a:buFont typeface="+mj-lt"/>
              <a:buNone/>
            </a:pPr>
            <a:r>
              <a:rPr lang="es-ES" baseline="0" dirty="0" smtClean="0"/>
              <a:t>http://yeoman.io/</a:t>
            </a:r>
          </a:p>
          <a:p>
            <a:pPr marL="0" lvl="0" indent="0">
              <a:buFont typeface="+mj-lt"/>
              <a:buNone/>
            </a:pPr>
            <a:r>
              <a:rPr lang="es-ES" baseline="0" dirty="0" smtClean="0"/>
              <a:t>https://github.com/yeoman/generator-angular</a:t>
            </a:r>
          </a:p>
          <a:p>
            <a:pPr marL="0" lvl="0" indent="0">
              <a:buFont typeface="+mj-lt"/>
              <a:buNone/>
            </a:pPr>
            <a:r>
              <a:rPr lang="es-ES" baseline="0" dirty="0" smtClean="0"/>
              <a:t>http://fontawesome.io/</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4</a:t>
            </a:fld>
            <a:endParaRPr lang="en-US"/>
          </a:p>
        </p:txBody>
      </p:sp>
    </p:spTree>
    <p:extLst>
      <p:ext uri="{BB962C8B-B14F-4D97-AF65-F5344CB8AC3E}">
        <p14:creationId xmlns:p14="http://schemas.microsoft.com/office/powerpoint/2010/main" val="2026206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One of most cool things that </a:t>
            </a:r>
            <a:r>
              <a:rPr lang="en-US" dirty="0" err="1" smtClean="0"/>
              <a:t>AngularJS</a:t>
            </a:r>
            <a:r>
              <a:rPr lang="en-US" dirty="0" smtClean="0"/>
              <a:t> does is the data binding,</a:t>
            </a:r>
            <a:r>
              <a:rPr lang="en-US" baseline="0" dirty="0" smtClean="0"/>
              <a:t> which is a way to communicate to the DOM to put values and/or display them.</a:t>
            </a:r>
          </a:p>
          <a:p>
            <a:endParaRPr lang="en-US" dirty="0" smtClean="0"/>
          </a:p>
          <a:p>
            <a:r>
              <a:rPr lang="en-US" dirty="0" smtClean="0"/>
              <a:t>In the code we see is</a:t>
            </a:r>
            <a:r>
              <a:rPr lang="en-US" baseline="0" dirty="0" smtClean="0"/>
              <a:t> a very simple example of an </a:t>
            </a:r>
            <a:r>
              <a:rPr lang="en-US" baseline="0" dirty="0" err="1" smtClean="0"/>
              <a:t>AngularJS</a:t>
            </a:r>
            <a:r>
              <a:rPr lang="en-US" baseline="0" dirty="0" smtClean="0"/>
              <a:t> application called "</a:t>
            </a:r>
            <a:r>
              <a:rPr lang="en-US" baseline="0" dirty="0" err="1" smtClean="0"/>
              <a:t>myApp</a:t>
            </a:r>
            <a:r>
              <a:rPr lang="en-US" baseline="0" dirty="0" smtClean="0"/>
              <a:t>".</a:t>
            </a:r>
          </a:p>
          <a:p>
            <a:endParaRPr lang="en-US" baseline="0" dirty="0" smtClean="0"/>
          </a:p>
          <a:p>
            <a:r>
              <a:rPr lang="en-US" baseline="0" dirty="0" smtClean="0"/>
              <a:t>Directive: is the way of angular to create extra functionality or new elements to the HTML, it could be an &lt;element&gt;, a attribute="", or a class="directive". This will be covered more deep in future lessons.</a:t>
            </a:r>
          </a:p>
          <a:p>
            <a:endParaRPr lang="en-US" baseline="0" dirty="0" smtClean="0"/>
          </a:p>
          <a:p>
            <a:r>
              <a:rPr lang="en-US" baseline="0" dirty="0" err="1" smtClean="0"/>
              <a:t>ng</a:t>
            </a:r>
            <a:r>
              <a:rPr lang="en-US" baseline="0" dirty="0" smtClean="0"/>
              <a:t>-app: this is the way that angular will instantiate itself and tell that inside you'll find the "angular" object. This is used for the root element of the application/module, if you have multiple applications in the same html, you should manually set the others with '</a:t>
            </a:r>
            <a:r>
              <a:rPr lang="en-US" dirty="0" err="1" smtClean="0"/>
              <a:t>angular.bootstrap</a:t>
            </a:r>
            <a:r>
              <a:rPr lang="en-US" dirty="0" smtClean="0"/>
              <a:t>'.</a:t>
            </a:r>
            <a:r>
              <a:rPr lang="en-US" baseline="0" dirty="0" smtClean="0"/>
              <a:t> I recommend is better to convert them into a directives and add to a parent application. The name of this usually have the suffix "App".</a:t>
            </a:r>
          </a:p>
          <a:p>
            <a:endParaRPr lang="en-US" baseline="0" dirty="0" smtClean="0"/>
          </a:p>
          <a:p>
            <a:r>
              <a:rPr lang="en-US" dirty="0" err="1" smtClean="0"/>
              <a:t>ng</a:t>
            </a:r>
            <a:r>
              <a:rPr lang="en-US" dirty="0" smtClean="0"/>
              <a:t>-model: this</a:t>
            </a:r>
            <a:r>
              <a:rPr lang="en-US" baseline="0" dirty="0" smtClean="0"/>
              <a:t> is the directive where one part of the data-binding happens, it takes one scope variable and check if it changes to communicate between DOM and JavaScript.</a:t>
            </a:r>
          </a:p>
          <a:p>
            <a:endParaRPr lang="en-US" baseline="0" dirty="0" smtClean="0"/>
          </a:p>
          <a:p>
            <a:r>
              <a:rPr lang="en-US" baseline="0" dirty="0" smtClean="0"/>
              <a:t>{{}} (double curly braces): It contains the way for </a:t>
            </a:r>
            <a:r>
              <a:rPr lang="en-US" baseline="0" dirty="0" err="1" smtClean="0"/>
              <a:t>AngularJS</a:t>
            </a:r>
            <a:r>
              <a:rPr lang="en-US" baseline="0" dirty="0" smtClean="0"/>
              <a:t> to write into the HTML from JavaScript.</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5</a:t>
            </a:fld>
            <a:endParaRPr lang="en-US"/>
          </a:p>
        </p:txBody>
      </p:sp>
    </p:spTree>
    <p:extLst>
      <p:ext uri="{BB962C8B-B14F-4D97-AF65-F5344CB8AC3E}">
        <p14:creationId xmlns:p14="http://schemas.microsoft.com/office/powerpoint/2010/main" val="2075659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A module is a packed</a:t>
            </a:r>
            <a:r>
              <a:rPr lang="en-US" baseline="0" dirty="0" smtClean="0"/>
              <a:t> piece of an application, or an application itself (this depends on your modularity concept).</a:t>
            </a:r>
          </a:p>
          <a:p>
            <a:endParaRPr lang="en-US" baseline="0" dirty="0" smtClean="0"/>
          </a:p>
          <a:p>
            <a:r>
              <a:rPr lang="en-US" baseline="0" dirty="0" smtClean="0"/>
              <a:t>To create a module you could do it with the "</a:t>
            </a:r>
            <a:r>
              <a:rPr lang="en-US" baseline="0" dirty="0" err="1" smtClean="0"/>
              <a:t>ng</a:t>
            </a:r>
            <a:r>
              <a:rPr lang="en-US" baseline="0" dirty="0" smtClean="0"/>
              <a:t>-app" mentioned before, but you could also create one from JavaScript with the code: '</a:t>
            </a:r>
            <a:r>
              <a:rPr lang="en-US" baseline="0" dirty="0" err="1" smtClean="0"/>
              <a:t>angular.module</a:t>
            </a:r>
            <a:r>
              <a:rPr lang="en-US" baseline="0" dirty="0" smtClean="0"/>
              <a:t>('</a:t>
            </a:r>
            <a:r>
              <a:rPr lang="en-US" baseline="0" dirty="0" err="1" smtClean="0"/>
              <a:t>moduleName</a:t>
            </a:r>
            <a:r>
              <a:rPr lang="en-US" baseline="0" dirty="0" smtClean="0"/>
              <a:t>',[dependencies]);'. Which will create the module but waiting for the dependencies needed.</a:t>
            </a:r>
          </a:p>
          <a:p>
            <a:endParaRPr lang="en-US" baseline="0" dirty="0" smtClean="0"/>
          </a:p>
          <a:p>
            <a:r>
              <a:rPr lang="en-US" baseline="0" dirty="0" smtClean="0"/>
              <a:t>The controller as a part of the MVC structure, you can create a controller with the command in the slide or by adding the </a:t>
            </a:r>
            <a:r>
              <a:rPr lang="en-US" baseline="0" dirty="0" err="1" smtClean="0"/>
              <a:t>ng</a:t>
            </a:r>
            <a:r>
              <a:rPr lang="en-US" baseline="0" dirty="0" smtClean="0"/>
              <a:t>-controller="</a:t>
            </a:r>
            <a:r>
              <a:rPr lang="en-US" baseline="0" dirty="0" err="1" smtClean="0"/>
              <a:t>myController</a:t>
            </a:r>
            <a:r>
              <a:rPr lang="en-US" baseline="0" dirty="0" smtClean="0"/>
              <a:t>" in the html.</a:t>
            </a:r>
          </a:p>
          <a:p>
            <a:endParaRPr lang="en-US" baseline="0" dirty="0" smtClean="0"/>
          </a:p>
          <a:p>
            <a:r>
              <a:rPr lang="en-US" baseline="0" dirty="0" smtClean="0"/>
              <a:t>Use controllers to:</a:t>
            </a:r>
          </a:p>
          <a:p>
            <a:pPr marL="171450" indent="-171450">
              <a:buFont typeface="Wingdings" panose="05000000000000000000" pitchFamily="2" charset="2"/>
              <a:buChar char="v"/>
            </a:pPr>
            <a:r>
              <a:rPr lang="en-US" baseline="0" dirty="0" smtClean="0"/>
              <a:t>Set up the initial state of the $scope object.</a:t>
            </a:r>
          </a:p>
          <a:p>
            <a:pPr marL="171450" indent="-171450">
              <a:buFont typeface="Wingdings" panose="05000000000000000000" pitchFamily="2" charset="2"/>
              <a:buChar char="v"/>
            </a:pPr>
            <a:r>
              <a:rPr lang="en-US" baseline="0" dirty="0" smtClean="0"/>
              <a:t>Add behavior to the $scope object.</a:t>
            </a:r>
          </a:p>
          <a:p>
            <a:r>
              <a:rPr lang="en-US" baseline="0" dirty="0" smtClean="0"/>
              <a:t>Do not use controllers to:</a:t>
            </a:r>
          </a:p>
          <a:p>
            <a:pPr marL="171450" indent="-171450">
              <a:buFont typeface="Wingdings" panose="05000000000000000000" pitchFamily="2" charset="2"/>
              <a:buChar char="v"/>
            </a:pPr>
            <a:r>
              <a:rPr lang="en-US" baseline="0" dirty="0" smtClean="0"/>
              <a:t>Manipulate DOM — Controllers should contain only business logic. Putting any presentation logic into Controllers significantly affects its testability. Angular has data-binding for most cases and directives to encapsulate manual DOM manipulation.</a:t>
            </a:r>
          </a:p>
          <a:p>
            <a:pPr marL="171450" indent="-171450">
              <a:buFont typeface="Wingdings" panose="05000000000000000000" pitchFamily="2" charset="2"/>
              <a:buChar char="v"/>
            </a:pPr>
            <a:r>
              <a:rPr lang="en-US" baseline="0" dirty="0" smtClean="0"/>
              <a:t>Format input — Use angular form controls instead. https://docs.angularjs.org/guide/forms</a:t>
            </a:r>
          </a:p>
          <a:p>
            <a:pPr marL="171450" indent="-171450">
              <a:buFont typeface="Wingdings" panose="05000000000000000000" pitchFamily="2" charset="2"/>
              <a:buChar char="v"/>
            </a:pPr>
            <a:r>
              <a:rPr lang="en-US" baseline="0" dirty="0" smtClean="0"/>
              <a:t>Filter output — Use angular filters instead, we are going to check this in future lessons. </a:t>
            </a:r>
          </a:p>
          <a:p>
            <a:pPr marL="171450" indent="-171450">
              <a:buFont typeface="Wingdings" panose="05000000000000000000" pitchFamily="2" charset="2"/>
              <a:buChar char="v"/>
            </a:pPr>
            <a:r>
              <a:rPr lang="en-US" baseline="0" dirty="0" smtClean="0"/>
              <a:t>Share code or state across controllers — Use angular services instead, we are going to check this in future lessons</a:t>
            </a:r>
          </a:p>
          <a:p>
            <a:pPr marL="171450" indent="-171450">
              <a:buFont typeface="Wingdings" panose="05000000000000000000" pitchFamily="2" charset="2"/>
              <a:buChar char="v"/>
            </a:pPr>
            <a:r>
              <a:rPr lang="en-US" baseline="0" dirty="0" smtClean="0"/>
              <a:t>Manage the life-cycle of other components (for example, to create service instances).</a:t>
            </a:r>
          </a:p>
          <a:p>
            <a:pPr marL="171450" indent="-171450">
              <a:buFont typeface="Wingdings" panose="05000000000000000000" pitchFamily="2" charset="2"/>
              <a:buChar char="v"/>
            </a:pPr>
            <a:endParaRPr lang="en-US" baseline="0" dirty="0" smtClean="0"/>
          </a:p>
          <a:p>
            <a:pPr marL="0" indent="0">
              <a:buFont typeface="Wingdings" panose="05000000000000000000" pitchFamily="2" charset="2"/>
              <a:buNone/>
            </a:pPr>
            <a:r>
              <a:rPr lang="en-US" baseline="0" dirty="0" smtClean="0"/>
              <a:t>So, in resume only do the things that are relative with the $scope, which will be view in the next section.</a:t>
            </a:r>
          </a:p>
          <a:p>
            <a:pPr marL="0" indent="0">
              <a:buFont typeface="Wingdings" panose="05000000000000000000" pitchFamily="2" charset="2"/>
              <a:buNone/>
            </a:pPr>
            <a:endParaRPr lang="en-US" baseline="0" dirty="0" smtClean="0"/>
          </a:p>
          <a:p>
            <a:pPr marL="0" indent="0">
              <a:buFont typeface="Wingdings" panose="05000000000000000000" pitchFamily="2" charset="2"/>
              <a:buNone/>
            </a:pPr>
            <a:r>
              <a:rPr lang="en-US" baseline="0" dirty="0" smtClean="0"/>
              <a:t>$watch: is a function of the $scope, which integrates the ability to listen for changes to a $scope variable (</a:t>
            </a:r>
            <a:r>
              <a:rPr lang="en-US" baseline="0" dirty="0" err="1" smtClean="0"/>
              <a:t>eg</a:t>
            </a:r>
            <a:r>
              <a:rPr lang="en-US" baseline="0" dirty="0" smtClean="0"/>
              <a:t>. Ctrl1), for add functionality to the new value.</a:t>
            </a:r>
          </a:p>
        </p:txBody>
      </p:sp>
      <p:sp>
        <p:nvSpPr>
          <p:cNvPr id="4" name="3 Marcador de número de diapositiva"/>
          <p:cNvSpPr>
            <a:spLocks noGrp="1"/>
          </p:cNvSpPr>
          <p:nvPr>
            <p:ph type="sldNum" sz="quarter" idx="10"/>
          </p:nvPr>
        </p:nvSpPr>
        <p:spPr/>
        <p:txBody>
          <a:bodyPr/>
          <a:lstStyle/>
          <a:p>
            <a:fld id="{212C6109-0EF7-4E6B-B279-6389DF78298C}" type="slidenum">
              <a:rPr lang="en-US" smtClean="0"/>
              <a:t>6</a:t>
            </a:fld>
            <a:endParaRPr lang="en-US"/>
          </a:p>
        </p:txBody>
      </p:sp>
    </p:spTree>
    <p:extLst>
      <p:ext uri="{BB962C8B-B14F-4D97-AF65-F5344CB8AC3E}">
        <p14:creationId xmlns:p14="http://schemas.microsoft.com/office/powerpoint/2010/main" val="100254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$scope</a:t>
            </a:r>
          </a:p>
          <a:p>
            <a:endParaRPr lang="en-US" dirty="0" smtClean="0"/>
          </a:p>
          <a:p>
            <a:r>
              <a:rPr lang="en-US" dirty="0" smtClean="0"/>
              <a:t>Scope is an object that refers to the application model. It is an execution context for expressions. Scopes are arranged in hierarchical structure which mimic the DOM structure of the application. Scopes can watch expressions and propagate events.</a:t>
            </a:r>
          </a:p>
          <a:p>
            <a:endParaRPr lang="en-US" dirty="0" smtClean="0"/>
          </a:p>
          <a:p>
            <a:r>
              <a:rPr lang="en-US" dirty="0" smtClean="0"/>
              <a:t>A </a:t>
            </a:r>
            <a:r>
              <a:rPr lang="en-US" baseline="0" dirty="0" smtClean="0"/>
              <a:t>scope is also a way to limit the range of something (variables, functions, event listeners, etc.).</a:t>
            </a:r>
          </a:p>
          <a:p>
            <a:endParaRPr lang="en-US" baseline="0" dirty="0" smtClean="0"/>
          </a:p>
          <a:p>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7</a:t>
            </a:fld>
            <a:endParaRPr lang="en-US"/>
          </a:p>
        </p:txBody>
      </p:sp>
    </p:spTree>
    <p:extLst>
      <p:ext uri="{BB962C8B-B14F-4D97-AF65-F5344CB8AC3E}">
        <p14:creationId xmlns:p14="http://schemas.microsoft.com/office/powerpoint/2010/main" val="174023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None/>
            </a:pPr>
            <a:r>
              <a:rPr lang="en-US" dirty="0" smtClean="0"/>
              <a:t>a) Create a module and a controller.</a:t>
            </a:r>
          </a:p>
          <a:p>
            <a:pPr marL="0" indent="0">
              <a:buNone/>
            </a:pPr>
            <a:endParaRPr lang="en-US" u="none" baseline="0" dirty="0" smtClean="0"/>
          </a:p>
          <a:p>
            <a:pPr marL="228600" indent="-228600">
              <a:buFont typeface="+mj-lt"/>
              <a:buAutoNum type="arabicPeriod"/>
            </a:pPr>
            <a:r>
              <a:rPr lang="en-US" dirty="0" smtClean="0"/>
              <a:t>Open</a:t>
            </a:r>
            <a:r>
              <a:rPr lang="en-US" baseline="0" dirty="0" smtClean="0"/>
              <a:t> "app/scripts/controllers/main.js" and add:</a:t>
            </a:r>
          </a:p>
          <a:p>
            <a:pPr marL="0" indent="0">
              <a:buFont typeface="+mj-lt"/>
              <a:buNone/>
            </a:pPr>
            <a:endParaRPr lang="en-US" dirty="0" smtClean="0"/>
          </a:p>
          <a:p>
            <a:pPr marL="0" indent="0">
              <a:buFont typeface="+mj-lt"/>
              <a:buNone/>
            </a:pPr>
            <a:r>
              <a:rPr lang="en-US" dirty="0" smtClean="0"/>
              <a:t>.controller('TestCtrl1', function ($scope) {</a:t>
            </a:r>
          </a:p>
          <a:p>
            <a:pPr marL="0" indent="0">
              <a:buFont typeface="+mj-lt"/>
              <a:buNone/>
            </a:pPr>
            <a:r>
              <a:rPr lang="en-US" dirty="0" smtClean="0"/>
              <a:t>  $</a:t>
            </a:r>
            <a:r>
              <a:rPr lang="en-US" dirty="0" err="1" smtClean="0"/>
              <a:t>scope.test</a:t>
            </a:r>
            <a:r>
              <a:rPr lang="en-US" dirty="0" smtClean="0"/>
              <a:t> = 'This is the value set from TestCtrl1';</a:t>
            </a:r>
          </a:p>
          <a:p>
            <a:pPr marL="0" indent="0">
              <a:buFont typeface="+mj-lt"/>
              <a:buNone/>
            </a:pPr>
            <a:r>
              <a:rPr lang="en-US" dirty="0" smtClean="0"/>
              <a:t>  })</a:t>
            </a:r>
          </a:p>
          <a:p>
            <a:pPr marL="0" indent="0">
              <a:buFont typeface="+mj-lt"/>
              <a:buNone/>
            </a:pPr>
            <a:r>
              <a:rPr lang="en-US" dirty="0" smtClean="0"/>
              <a:t>  .controller('TestCtrl2', function ($scope) {</a:t>
            </a:r>
          </a:p>
          <a:p>
            <a:pPr marL="0" indent="0">
              <a:buFont typeface="+mj-lt"/>
              <a:buNone/>
            </a:pPr>
            <a:r>
              <a:rPr lang="en-US" dirty="0" smtClean="0"/>
              <a:t>  $</a:t>
            </a:r>
            <a:r>
              <a:rPr lang="en-US" dirty="0" err="1" smtClean="0"/>
              <a:t>scope.test</a:t>
            </a:r>
            <a:r>
              <a:rPr lang="en-US" dirty="0" smtClean="0"/>
              <a:t> = ''This is the value set from TestCtrl2';</a:t>
            </a:r>
          </a:p>
          <a:p>
            <a:pPr marL="0" indent="0">
              <a:buFont typeface="+mj-lt"/>
              <a:buNone/>
            </a:pPr>
            <a:r>
              <a:rPr lang="en-US" dirty="0" smtClean="0"/>
              <a:t>  })</a:t>
            </a:r>
          </a:p>
          <a:p>
            <a:pPr marL="0" indent="0">
              <a:buFont typeface="+mj-lt"/>
              <a:buNone/>
            </a:pPr>
            <a:endParaRPr lang="en-US" dirty="0" smtClean="0"/>
          </a:p>
          <a:p>
            <a:pPr marL="228600" indent="-228600">
              <a:buFont typeface="+mj-lt"/>
              <a:buAutoNum type="arabicPeriod" startAt="2"/>
            </a:pPr>
            <a:r>
              <a:rPr lang="en-US" dirty="0" smtClean="0"/>
              <a:t>Open "app/views/main.html" and add:</a:t>
            </a:r>
          </a:p>
          <a:p>
            <a:pPr marL="228600" indent="-228600">
              <a:buFont typeface="+mj-lt"/>
              <a:buAutoNum type="arabicPeriod" startAt="2"/>
            </a:pPr>
            <a:endParaRPr lang="en-US" dirty="0" smtClean="0"/>
          </a:p>
          <a:p>
            <a:pPr marL="0" indent="0">
              <a:buFont typeface="+mj-lt"/>
              <a:buNone/>
            </a:pPr>
            <a:r>
              <a:rPr lang="en-US" dirty="0" smtClean="0"/>
              <a:t>&lt;div </a:t>
            </a:r>
            <a:r>
              <a:rPr lang="en-US" dirty="0" err="1" smtClean="0"/>
              <a:t>ng</a:t>
            </a:r>
            <a:r>
              <a:rPr lang="en-US" dirty="0" smtClean="0"/>
              <a:t>-controller="TestCtrl1"&gt;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r>
              <a:rPr lang="en-US" dirty="0" smtClean="0"/>
              <a:t>&lt;div </a:t>
            </a:r>
            <a:r>
              <a:rPr lang="en-US" dirty="0" err="1" smtClean="0"/>
              <a:t>ng</a:t>
            </a:r>
            <a:r>
              <a:rPr lang="en-US" dirty="0" smtClean="0"/>
              <a:t>-controller="TestCtrl2"&gt;</a:t>
            </a:r>
          </a:p>
          <a:p>
            <a:pPr marL="0" indent="0">
              <a:buFont typeface="+mj-lt"/>
              <a:buNone/>
            </a:pPr>
            <a:r>
              <a:rPr lang="en-US" dirty="0" smtClean="0"/>
              <a:t>  {{test}}</a:t>
            </a:r>
          </a:p>
          <a:p>
            <a:pPr marL="0" indent="0">
              <a:buFont typeface="+mj-lt"/>
              <a:buNone/>
            </a:pPr>
            <a:r>
              <a:rPr lang="en-US" dirty="0" smtClean="0"/>
              <a:t>&lt;/div&gt;</a:t>
            </a:r>
          </a:p>
          <a:p>
            <a:pPr marL="0" indent="0">
              <a:buFont typeface="+mj-lt"/>
              <a:buNone/>
            </a:pPr>
            <a:endParaRPr lang="en-US" dirty="0" smtClean="0"/>
          </a:p>
          <a:p>
            <a:pPr marL="228600" indent="-228600">
              <a:buFont typeface="+mj-lt"/>
              <a:buAutoNum type="arabicPeriod" startAt="3"/>
            </a:pPr>
            <a:r>
              <a:rPr lang="en-US" dirty="0" smtClean="0"/>
              <a:t>Go</a:t>
            </a:r>
            <a:r>
              <a:rPr lang="en-US" baseline="0" dirty="0" smtClean="0"/>
              <a:t> to the root folder of the application in the Command Prompt and run 'grunt serve'. This will show the difference of controllers and the $scope limiting the value.</a:t>
            </a:r>
            <a:endParaRPr lang="en-US" dirty="0" smtClean="0"/>
          </a:p>
          <a:p>
            <a:pPr marL="228600" indent="-228600">
              <a:buAutoNum type="alphaLcParen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t>
            </a:r>
            <a:r>
              <a:rPr lang="en-US" baseline="0" dirty="0" smtClean="0"/>
              <a:t> </a:t>
            </a:r>
            <a:r>
              <a:rPr lang="en-US" dirty="0" smtClean="0"/>
              <a:t>Use of $scope and the data-binding.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Open "app/views/main.html" and inside the &lt;div&gt; add:</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&lt;input type="text" </a:t>
            </a:r>
            <a:r>
              <a:rPr lang="en-US" baseline="0" dirty="0" err="1" smtClean="0"/>
              <a:t>ng</a:t>
            </a:r>
            <a:r>
              <a:rPr lang="en-US" baseline="0" dirty="0" smtClean="0"/>
              <a:t>-model="binding"&gt;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baseline="0" dirty="0" smtClean="0"/>
              <a:t>  {{binding}}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Run 'grunt serve'.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baseline="0" dirty="0" smtClean="0"/>
              <a:t>On the input type something like "test binding". This automatically performs the process to update the double curly braces with the same value.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en-US" dirty="0" smtClean="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8</a:t>
            </a:fld>
            <a:endParaRPr lang="en-US"/>
          </a:p>
        </p:txBody>
      </p:sp>
    </p:spTree>
    <p:extLst>
      <p:ext uri="{BB962C8B-B14F-4D97-AF65-F5344CB8AC3E}">
        <p14:creationId xmlns:p14="http://schemas.microsoft.com/office/powerpoint/2010/main" val="120157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ngShow</a:t>
            </a:r>
            <a:r>
              <a:rPr lang="en-US" dirty="0" smtClean="0"/>
              <a:t> directive shows or hides the given HTML element based on the expression provided to the </a:t>
            </a:r>
            <a:r>
              <a:rPr lang="en-US" dirty="0" err="1" smtClean="0"/>
              <a:t>ngShow</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 For CSP (Content Security Policy) mode please add angular-csp.css to your html file.</a:t>
            </a:r>
          </a:p>
          <a:p>
            <a:endParaRPr lang="en-US" dirty="0" smtClean="0"/>
          </a:p>
          <a:p>
            <a:r>
              <a:rPr lang="en-US" dirty="0" smtClean="0"/>
              <a:t>The </a:t>
            </a:r>
            <a:r>
              <a:rPr lang="en-US" dirty="0" err="1" smtClean="0"/>
              <a:t>ngHide</a:t>
            </a:r>
            <a:r>
              <a:rPr lang="en-US" dirty="0" smtClean="0"/>
              <a:t> directive shows or hides the given HTML element based on the expression provided to the </a:t>
            </a:r>
            <a:r>
              <a:rPr lang="en-US" dirty="0" err="1" smtClean="0"/>
              <a:t>ngHide</a:t>
            </a:r>
            <a:r>
              <a:rPr lang="en-US" dirty="0" smtClean="0"/>
              <a:t> attribute. The element is shown or hidden by removing or adding the </a:t>
            </a:r>
            <a:r>
              <a:rPr lang="en-US" dirty="0" err="1" smtClean="0"/>
              <a:t>ng</a:t>
            </a:r>
            <a:r>
              <a:rPr lang="en-US" dirty="0" smtClean="0"/>
              <a:t>-hide CSS class onto the element. The .</a:t>
            </a:r>
            <a:r>
              <a:rPr lang="en-US" dirty="0" err="1" smtClean="0"/>
              <a:t>ng</a:t>
            </a:r>
            <a:r>
              <a:rPr lang="en-US" dirty="0" smtClean="0"/>
              <a:t>-hide CSS class is predefined in </a:t>
            </a:r>
            <a:r>
              <a:rPr lang="en-US" dirty="0" err="1" smtClean="0"/>
              <a:t>AngularJS</a:t>
            </a:r>
            <a:r>
              <a:rPr lang="en-US" dirty="0" smtClean="0"/>
              <a:t> and sets the display style to none (using an !important flag).</a:t>
            </a:r>
          </a:p>
          <a:p>
            <a:endParaRPr lang="en-US" dirty="0" smtClean="0"/>
          </a:p>
          <a:p>
            <a:r>
              <a:rPr lang="en-US" dirty="0" smtClean="0"/>
              <a:t>Reference:</a:t>
            </a:r>
          </a:p>
          <a:p>
            <a:r>
              <a:rPr lang="en-US" dirty="0" smtClean="0"/>
              <a:t>https://docs.angularjs.org/api/ng/directive/ngShow</a:t>
            </a:r>
          </a:p>
          <a:p>
            <a:r>
              <a:rPr lang="en-US" dirty="0" smtClean="0"/>
              <a:t>https://docs.angularjs.org/api/ng/directive/ngHide</a:t>
            </a:r>
            <a:endParaRPr lang="en-US"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9</a:t>
            </a:fld>
            <a:endParaRPr lang="en-US"/>
          </a:p>
        </p:txBody>
      </p:sp>
    </p:spTree>
    <p:extLst>
      <p:ext uri="{BB962C8B-B14F-4D97-AF65-F5344CB8AC3E}">
        <p14:creationId xmlns:p14="http://schemas.microsoft.com/office/powerpoint/2010/main" val="220248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The </a:t>
            </a:r>
            <a:r>
              <a:rPr lang="en-US" dirty="0" err="1" smtClean="0"/>
              <a:t>ngRepeat</a:t>
            </a:r>
            <a:r>
              <a:rPr lang="en-US" dirty="0" smtClean="0"/>
              <a:t> directive instantiates a template once per item from a collection. Each template instance gets its own scope, where the given loop variable is set to the current collection item, and $index is set to the item index or key.</a:t>
            </a:r>
          </a:p>
          <a:p>
            <a:endParaRPr lang="en-US" dirty="0" smtClean="0"/>
          </a:p>
          <a:p>
            <a:r>
              <a:rPr lang="en-US" dirty="0" smtClean="0"/>
              <a:t>$index 	number 	iterator offset of the repeated element (0..length-1)</a:t>
            </a:r>
          </a:p>
          <a:p>
            <a:r>
              <a:rPr lang="en-US" dirty="0" smtClean="0"/>
              <a:t>$first 	</a:t>
            </a:r>
            <a:r>
              <a:rPr lang="en-US" dirty="0" err="1" smtClean="0"/>
              <a:t>boolean</a:t>
            </a:r>
            <a:r>
              <a:rPr lang="en-US" dirty="0" smtClean="0"/>
              <a:t> 	true if the repeated element is first in the iterator.</a:t>
            </a:r>
          </a:p>
          <a:p>
            <a:r>
              <a:rPr lang="en-US" dirty="0" smtClean="0"/>
              <a:t>$middle 	</a:t>
            </a:r>
            <a:r>
              <a:rPr lang="en-US" dirty="0" err="1" smtClean="0"/>
              <a:t>boolean</a:t>
            </a:r>
            <a:r>
              <a:rPr lang="en-US" dirty="0" smtClean="0"/>
              <a:t> 	true if the repeated element is between the first and last in the iterator.</a:t>
            </a:r>
          </a:p>
          <a:p>
            <a:r>
              <a:rPr lang="en-US" dirty="0" smtClean="0"/>
              <a:t>$last 	</a:t>
            </a:r>
            <a:r>
              <a:rPr lang="en-US" dirty="0" err="1" smtClean="0"/>
              <a:t>boolean</a:t>
            </a:r>
            <a:r>
              <a:rPr lang="en-US" dirty="0" smtClean="0"/>
              <a:t> 	true if the repeated element is last in the iterator.</a:t>
            </a:r>
          </a:p>
          <a:p>
            <a:r>
              <a:rPr lang="en-US" dirty="0" smtClean="0"/>
              <a:t>$even 	</a:t>
            </a:r>
            <a:r>
              <a:rPr lang="en-US" dirty="0" err="1" smtClean="0"/>
              <a:t>boolean</a:t>
            </a:r>
            <a:r>
              <a:rPr lang="en-US" dirty="0" smtClean="0"/>
              <a:t> 	true if the iterator position $index is even (otherwise false).</a:t>
            </a:r>
          </a:p>
          <a:p>
            <a:r>
              <a:rPr lang="en-US" dirty="0" smtClean="0"/>
              <a:t>$odd 	</a:t>
            </a:r>
            <a:r>
              <a:rPr lang="en-US" dirty="0" err="1" smtClean="0"/>
              <a:t>boolean</a:t>
            </a:r>
            <a:r>
              <a:rPr lang="en-US" dirty="0" smtClean="0"/>
              <a:t> 	true if the iterator position $index is odd (otherwise false).</a:t>
            </a:r>
          </a:p>
          <a:p>
            <a:endParaRPr lang="en-US" dirty="0" smtClean="0"/>
          </a:p>
          <a:p>
            <a:r>
              <a:rPr lang="en-US" u="none" dirty="0" smtClean="0"/>
              <a:t>Reference:</a:t>
            </a:r>
          </a:p>
          <a:p>
            <a:r>
              <a:rPr lang="en-US" u="none" dirty="0" smtClean="0"/>
              <a:t>https://docs.angularjs.org/api/ng/directive/ngRepeat</a:t>
            </a:r>
            <a:endParaRPr lang="en-US" u="none" dirty="0"/>
          </a:p>
        </p:txBody>
      </p:sp>
      <p:sp>
        <p:nvSpPr>
          <p:cNvPr id="4" name="3 Marcador de número de diapositiva"/>
          <p:cNvSpPr>
            <a:spLocks noGrp="1"/>
          </p:cNvSpPr>
          <p:nvPr>
            <p:ph type="sldNum" sz="quarter" idx="10"/>
          </p:nvPr>
        </p:nvSpPr>
        <p:spPr/>
        <p:txBody>
          <a:bodyPr/>
          <a:lstStyle/>
          <a:p>
            <a:fld id="{212C6109-0EF7-4E6B-B279-6389DF78298C}" type="slidenum">
              <a:rPr lang="en-US" smtClean="0"/>
              <a:t>10</a:t>
            </a:fld>
            <a:endParaRPr lang="en-US"/>
          </a:p>
        </p:txBody>
      </p:sp>
    </p:spTree>
    <p:extLst>
      <p:ext uri="{BB962C8B-B14F-4D97-AF65-F5344CB8AC3E}">
        <p14:creationId xmlns:p14="http://schemas.microsoft.com/office/powerpoint/2010/main" val="264763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6/5/2016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859540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6/5/2016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165470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6/5/2016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13564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FCC145F6-CFDE-4FCD-A73C-52E73857A912}" type="datetimeFigureOut">
              <a:rPr lang="en-US" smtClean="0"/>
              <a:t>6/5/2016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1602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CC145F6-CFDE-4FCD-A73C-52E73857A912}" type="datetimeFigureOut">
              <a:rPr lang="en-US" smtClean="0"/>
              <a:t>6/5/2016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02792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FCC145F6-CFDE-4FCD-A73C-52E73857A912}" type="datetimeFigureOut">
              <a:rPr lang="en-US" smtClean="0"/>
              <a:t>6/5/2016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92970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FCC145F6-CFDE-4FCD-A73C-52E73857A912}" type="datetimeFigureOut">
              <a:rPr lang="en-US" smtClean="0"/>
              <a:t>6/5/2016</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4111699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FCC145F6-CFDE-4FCD-A73C-52E73857A912}" type="datetimeFigureOut">
              <a:rPr lang="en-US" smtClean="0"/>
              <a:t>6/5/2016</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398744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CC145F6-CFDE-4FCD-A73C-52E73857A912}" type="datetimeFigureOut">
              <a:rPr lang="en-US" smtClean="0"/>
              <a:t>6/5/2016</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90174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6/5/2016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74176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CC145F6-CFDE-4FCD-A73C-52E73857A912}" type="datetimeFigureOut">
              <a:rPr lang="en-US" smtClean="0"/>
              <a:t>6/5/2016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C7F3CEE2-A227-4EEB-BC16-D064D811983E}" type="slidenum">
              <a:rPr lang="en-US" smtClean="0"/>
              <a:t>‹Nº›</a:t>
            </a:fld>
            <a:endParaRPr lang="en-US"/>
          </a:p>
        </p:txBody>
      </p:sp>
    </p:spTree>
    <p:extLst>
      <p:ext uri="{BB962C8B-B14F-4D97-AF65-F5344CB8AC3E}">
        <p14:creationId xmlns:p14="http://schemas.microsoft.com/office/powerpoint/2010/main" val="24429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145F6-CFDE-4FCD-A73C-52E73857A912}" type="datetimeFigureOut">
              <a:rPr lang="en-US" smtClean="0"/>
              <a:t>6/5/2016</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F3CEE2-A227-4EEB-BC16-D064D811983E}" type="slidenum">
              <a:rPr lang="en-US" smtClean="0"/>
              <a:t>‹Nº›</a:t>
            </a:fld>
            <a:endParaRPr lang="en-US"/>
          </a:p>
        </p:txBody>
      </p:sp>
    </p:spTree>
    <p:extLst>
      <p:ext uri="{BB962C8B-B14F-4D97-AF65-F5344CB8AC3E}">
        <p14:creationId xmlns:p14="http://schemas.microsoft.com/office/powerpoint/2010/main" val="739427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371600" y="5157192"/>
            <a:ext cx="6400800" cy="481608"/>
          </a:xfrm>
        </p:spPr>
        <p:txBody>
          <a:bodyPr>
            <a:normAutofit fontScale="92500" lnSpcReduction="20000"/>
          </a:bodyPr>
          <a:lstStyle/>
          <a:p>
            <a:r>
              <a:rPr lang="es-ES" dirty="0" smtClean="0">
                <a:solidFill>
                  <a:schemeClr val="tx1">
                    <a:lumMod val="85000"/>
                    <a:lumOff val="15000"/>
                  </a:schemeClr>
                </a:solidFill>
              </a:rPr>
              <a:t>Luis Humberto González Toscano</a:t>
            </a:r>
            <a:endParaRPr lang="en-US" dirty="0">
              <a:solidFill>
                <a:schemeClr val="tx1">
                  <a:lumMod val="85000"/>
                  <a:lumOff val="15000"/>
                </a:schemeClr>
              </a:solidFill>
            </a:endParaRPr>
          </a:p>
        </p:txBody>
      </p:sp>
      <p:pic>
        <p:nvPicPr>
          <p:cNvPr id="4" name="Picture 2" descr="https://angularjs.org/img/AngularJS-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962" y="2914649"/>
            <a:ext cx="3648075" cy="10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407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251520" y="1412776"/>
            <a:ext cx="8424936" cy="9361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ng-repeat</a:t>
            </a:r>
            <a:endParaRPr lang="en-US" dirty="0"/>
          </a:p>
        </p:txBody>
      </p:sp>
      <p:sp>
        <p:nvSpPr>
          <p:cNvPr id="3" name="2 Marcador de contenido"/>
          <p:cNvSpPr>
            <a:spLocks noGrp="1"/>
          </p:cNvSpPr>
          <p:nvPr>
            <p:ph idx="1"/>
          </p:nvPr>
        </p:nvSpPr>
        <p:spPr/>
        <p:txBody>
          <a:bodyPr/>
          <a:lstStyle/>
          <a:p>
            <a:pPr marL="0" indent="0">
              <a:buNone/>
            </a:pPr>
            <a:r>
              <a:rPr lang="es-ES" sz="2800" dirty="0" smtClean="0"/>
              <a:t>$</a:t>
            </a:r>
            <a:r>
              <a:rPr lang="es-ES" sz="2800" dirty="0" err="1" smtClean="0"/>
              <a:t>scope.data</a:t>
            </a:r>
            <a:r>
              <a:rPr lang="es-ES" sz="2800" dirty="0" smtClean="0"/>
              <a:t> = [</a:t>
            </a:r>
            <a:r>
              <a:rPr lang="en-US" sz="2800" dirty="0" smtClean="0"/>
              <a:t>"</a:t>
            </a:r>
            <a:r>
              <a:rPr lang="en-US" sz="2800" dirty="0" err="1" smtClean="0"/>
              <a:t>uno</a:t>
            </a:r>
            <a:r>
              <a:rPr lang="en-US" sz="2800" dirty="0" smtClean="0"/>
              <a:t>", "dos", "</a:t>
            </a:r>
            <a:r>
              <a:rPr lang="en-US" sz="2800" dirty="0" err="1" smtClean="0"/>
              <a:t>tres</a:t>
            </a:r>
            <a:r>
              <a:rPr lang="en-US" sz="2800" dirty="0" smtClean="0"/>
              <a:t>"</a:t>
            </a:r>
            <a:r>
              <a:rPr lang="es-ES" sz="2800" dirty="0" smtClean="0"/>
              <a:t> ];</a:t>
            </a:r>
          </a:p>
          <a:p>
            <a:pPr marL="0" indent="0">
              <a:buNone/>
            </a:pPr>
            <a:endParaRPr lang="es-ES" sz="2800" dirty="0"/>
          </a:p>
          <a:p>
            <a:pPr marL="0" indent="0">
              <a:buNone/>
            </a:pPr>
            <a:r>
              <a:rPr lang="es-ES" sz="2800" dirty="0" smtClean="0">
                <a:solidFill>
                  <a:schemeClr val="tx1">
                    <a:lumMod val="50000"/>
                    <a:lumOff val="50000"/>
                  </a:schemeClr>
                </a:solidFill>
              </a:rPr>
              <a:t>&lt;input </a:t>
            </a:r>
            <a:r>
              <a:rPr lang="es-ES" sz="2800" dirty="0" err="1" smtClean="0">
                <a:solidFill>
                  <a:schemeClr val="tx1">
                    <a:lumMod val="50000"/>
                    <a:lumOff val="50000"/>
                  </a:schemeClr>
                </a:solidFill>
              </a:rPr>
              <a:t>type</a:t>
            </a:r>
            <a:r>
              <a:rPr lang="es-ES" sz="2800" dirty="0" smtClean="0">
                <a:solidFill>
                  <a:schemeClr val="tx1">
                    <a:lumMod val="50000"/>
                    <a:lumOff val="50000"/>
                  </a:schemeClr>
                </a:solidFill>
              </a:rPr>
              <a:t>=</a:t>
            </a:r>
            <a:r>
              <a:rPr lang="en-US" sz="2800" dirty="0" smtClean="0">
                <a:solidFill>
                  <a:schemeClr val="tx1">
                    <a:lumMod val="50000"/>
                    <a:lumOff val="50000"/>
                  </a:schemeClr>
                </a:solidFill>
              </a:rPr>
              <a:t> “text“ </a:t>
            </a:r>
            <a:r>
              <a:rPr lang="en-US" sz="2800" dirty="0" err="1" smtClean="0">
                <a:solidFill>
                  <a:schemeClr val="tx1">
                    <a:lumMod val="50000"/>
                    <a:lumOff val="50000"/>
                  </a:schemeClr>
                </a:solidFill>
              </a:rPr>
              <a:t>ng</a:t>
            </a:r>
            <a:r>
              <a:rPr lang="en-US" sz="2800" dirty="0" smtClean="0">
                <a:solidFill>
                  <a:schemeClr val="tx1">
                    <a:lumMod val="50000"/>
                    <a:lumOff val="50000"/>
                  </a:schemeClr>
                </a:solidFill>
              </a:rPr>
              <a:t>-model=“</a:t>
            </a:r>
            <a:r>
              <a:rPr lang="en-US" sz="2800" dirty="0" err="1" smtClean="0">
                <a:solidFill>
                  <a:schemeClr val="tx1">
                    <a:lumMod val="50000"/>
                    <a:lumOff val="50000"/>
                  </a:schemeClr>
                </a:solidFill>
              </a:rPr>
              <a:t>filterA</a:t>
            </a:r>
            <a:r>
              <a:rPr lang="en-US" sz="2800" dirty="0" smtClean="0">
                <a:solidFill>
                  <a:schemeClr val="tx1">
                    <a:lumMod val="50000"/>
                    <a:lumOff val="50000"/>
                  </a:schemeClr>
                </a:solidFill>
              </a:rPr>
              <a:t>”&gt;</a:t>
            </a:r>
            <a:endParaRPr lang="es-ES" sz="2800" dirty="0" smtClean="0">
              <a:solidFill>
                <a:schemeClr val="tx1">
                  <a:lumMod val="50000"/>
                  <a:lumOff val="50000"/>
                </a:schemeClr>
              </a:solidFill>
            </a:endParaRPr>
          </a:p>
          <a:p>
            <a:pPr marL="0" indent="0">
              <a:buNone/>
            </a:pPr>
            <a:r>
              <a:rPr lang="es-ES" sz="2800" dirty="0" smtClean="0"/>
              <a:t>&lt;</a:t>
            </a:r>
            <a:r>
              <a:rPr lang="es-ES" sz="2800" dirty="0" err="1" smtClean="0"/>
              <a:t>ul</a:t>
            </a:r>
            <a:r>
              <a:rPr lang="es-ES" sz="2800" dirty="0" smtClean="0"/>
              <a:t>&gt;</a:t>
            </a:r>
          </a:p>
          <a:p>
            <a:pPr marL="0" indent="0">
              <a:buNone/>
            </a:pPr>
            <a:r>
              <a:rPr lang="es-ES" sz="2800" dirty="0" smtClean="0"/>
              <a:t>    &lt;li </a:t>
            </a:r>
            <a:r>
              <a:rPr lang="es-ES" dirty="0" err="1" smtClean="0">
                <a:solidFill>
                  <a:schemeClr val="accent2"/>
                </a:solidFill>
              </a:rPr>
              <a:t>ng-repeat</a:t>
            </a:r>
            <a:r>
              <a:rPr lang="es-ES" dirty="0" smtClean="0">
                <a:solidFill>
                  <a:schemeClr val="accent2"/>
                </a:solidFill>
              </a:rPr>
              <a:t>=</a:t>
            </a:r>
            <a:r>
              <a:rPr lang="en-US" dirty="0" smtClean="0">
                <a:solidFill>
                  <a:schemeClr val="accent2"/>
                </a:solidFill>
              </a:rPr>
              <a:t>"item in data"</a:t>
            </a:r>
            <a:r>
              <a:rPr lang="en-US" sz="2800" dirty="0" smtClean="0"/>
              <a:t>&gt;</a:t>
            </a:r>
          </a:p>
          <a:p>
            <a:pPr marL="0" indent="0">
              <a:buNone/>
            </a:pPr>
            <a:r>
              <a:rPr lang="en-US" sz="2800" dirty="0"/>
              <a:t>	</a:t>
            </a:r>
            <a:r>
              <a:rPr lang="en-US" sz="2800" dirty="0" smtClean="0"/>
              <a:t>{{ </a:t>
            </a:r>
            <a:r>
              <a:rPr lang="en-US" sz="2800" dirty="0" smtClean="0">
                <a:solidFill>
                  <a:schemeClr val="accent2"/>
                </a:solidFill>
              </a:rPr>
              <a:t>$index </a:t>
            </a:r>
            <a:r>
              <a:rPr lang="en-US" sz="2800" dirty="0" smtClean="0"/>
              <a:t>}}  : {{ item }}</a:t>
            </a:r>
          </a:p>
          <a:p>
            <a:pPr marL="0" indent="0">
              <a:buNone/>
            </a:pPr>
            <a:r>
              <a:rPr lang="en-US" sz="2800" dirty="0" smtClean="0"/>
              <a:t>     &lt;/li&gt;</a:t>
            </a:r>
          </a:p>
          <a:p>
            <a:pPr marL="0" indent="0">
              <a:buNone/>
            </a:pPr>
            <a:r>
              <a:rPr lang="es-ES" sz="2800" dirty="0" smtClean="0"/>
              <a:t>&lt;/</a:t>
            </a:r>
            <a:r>
              <a:rPr lang="es-ES" sz="2800" dirty="0" err="1" smtClean="0"/>
              <a:t>ul</a:t>
            </a:r>
            <a:r>
              <a:rPr lang="es-ES" sz="2800" dirty="0" smtClean="0"/>
              <a:t>&gt;</a:t>
            </a:r>
            <a:endParaRPr lang="en-US" sz="2800" dirty="0" smtClean="0"/>
          </a:p>
          <a:p>
            <a:pPr marL="0" indent="0">
              <a:buNone/>
            </a:pPr>
            <a:endParaRPr lang="es-ES" dirty="0"/>
          </a:p>
          <a:p>
            <a:pPr marL="0" indent="0">
              <a:buNone/>
            </a:pPr>
            <a:endParaRPr lang="es-ES" dirty="0"/>
          </a:p>
        </p:txBody>
      </p:sp>
      <p:sp>
        <p:nvSpPr>
          <p:cNvPr id="5" name="4 Llamada de flecha a la izquierda"/>
          <p:cNvSpPr/>
          <p:nvPr/>
        </p:nvSpPr>
        <p:spPr>
          <a:xfrm>
            <a:off x="5652120" y="3429000"/>
            <a:ext cx="3132348" cy="1080120"/>
          </a:xfrm>
          <a:prstGeom prst="leftArrowCallout">
            <a:avLst>
              <a:gd name="adj1" fmla="val 50000"/>
              <a:gd name="adj2" fmla="val 25000"/>
              <a:gd name="adj3" fmla="val 25000"/>
              <a:gd name="adj4" fmla="val 8686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err="1" smtClean="0"/>
              <a:t>Item</a:t>
            </a:r>
            <a:r>
              <a:rPr lang="es-ES" dirty="0" smtClean="0"/>
              <a:t> in </a:t>
            </a:r>
            <a:r>
              <a:rPr lang="es-ES" dirty="0" err="1" smtClean="0"/>
              <a:t>array</a:t>
            </a:r>
            <a:r>
              <a:rPr lang="es-ES" dirty="0" smtClean="0"/>
              <a:t> | </a:t>
            </a:r>
            <a:r>
              <a:rPr lang="es-ES" dirty="0" err="1" smtClean="0"/>
              <a:t>filter</a:t>
            </a:r>
            <a:r>
              <a:rPr lang="es-ES" dirty="0" smtClean="0"/>
              <a:t>: </a:t>
            </a:r>
            <a:r>
              <a:rPr lang="es-ES" dirty="0" err="1" smtClean="0"/>
              <a:t>filterA</a:t>
            </a:r>
            <a:endParaRPr lang="en-US" dirty="0"/>
          </a:p>
        </p:txBody>
      </p:sp>
      <p:sp>
        <p:nvSpPr>
          <p:cNvPr id="7" name="6 Llamada de flecha hacia arriba"/>
          <p:cNvSpPr/>
          <p:nvPr/>
        </p:nvSpPr>
        <p:spPr>
          <a:xfrm>
            <a:off x="2051720" y="4767047"/>
            <a:ext cx="5040560" cy="1512168"/>
          </a:xfrm>
          <a:prstGeom prst="upArrowCallout">
            <a:avLst>
              <a:gd name="adj1" fmla="val 52260"/>
              <a:gd name="adj2" fmla="val 26130"/>
              <a:gd name="adj3" fmla="val 21609"/>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$index, $first, $last, $middle</a:t>
            </a:r>
            <a:endParaRPr lang="en-US" dirty="0"/>
          </a:p>
        </p:txBody>
      </p:sp>
    </p:spTree>
    <p:extLst>
      <p:ext uri="{BB962C8B-B14F-4D97-AF65-F5344CB8AC3E}">
        <p14:creationId xmlns:p14="http://schemas.microsoft.com/office/powerpoint/2010/main" val="2804856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2996952"/>
            <a:ext cx="8640960" cy="30243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g-click</a:t>
            </a:r>
            <a:endParaRPr lang="en-US" dirty="0"/>
          </a:p>
        </p:txBody>
      </p:sp>
      <p:sp>
        <p:nvSpPr>
          <p:cNvPr id="3" name="2 Marcador de contenido"/>
          <p:cNvSpPr>
            <a:spLocks noGrp="1"/>
          </p:cNvSpPr>
          <p:nvPr>
            <p:ph idx="1"/>
          </p:nvPr>
        </p:nvSpPr>
        <p:spPr/>
        <p:txBody>
          <a:bodyPr>
            <a:normAutofit/>
          </a:bodyPr>
          <a:lstStyle/>
          <a:p>
            <a:pPr marL="0" indent="0">
              <a:buNone/>
            </a:pPr>
            <a:r>
              <a:rPr lang="en-US" sz="2800" dirty="0" smtClean="0"/>
              <a:t>&lt;div</a:t>
            </a:r>
            <a:r>
              <a:rPr lang="en-US" dirty="0" smtClean="0"/>
              <a:t> </a:t>
            </a:r>
            <a:r>
              <a:rPr lang="en-US" dirty="0" err="1" smtClean="0">
                <a:solidFill>
                  <a:schemeClr val="accent2"/>
                </a:solidFill>
              </a:rPr>
              <a:t>ng</a:t>
            </a:r>
            <a:r>
              <a:rPr lang="en-US" dirty="0" smtClean="0">
                <a:solidFill>
                  <a:schemeClr val="accent2"/>
                </a:solidFill>
              </a:rPr>
              <a:t>-click=“</a:t>
            </a:r>
            <a:r>
              <a:rPr lang="en-US" dirty="0" err="1" smtClean="0">
                <a:solidFill>
                  <a:schemeClr val="accent2"/>
                </a:solidFill>
              </a:rPr>
              <a:t>fnClickMe</a:t>
            </a:r>
            <a:r>
              <a:rPr lang="en-US" dirty="0" smtClean="0">
                <a:solidFill>
                  <a:schemeClr val="accent2"/>
                </a:solidFill>
              </a:rPr>
              <a:t>($event)”</a:t>
            </a:r>
            <a:r>
              <a:rPr lang="en-US" sz="2800" dirty="0" smtClean="0"/>
              <a:t>&gt;Click me!&lt;/div&gt;</a:t>
            </a:r>
          </a:p>
          <a:p>
            <a:pPr marL="0" indent="0">
              <a:buNone/>
            </a:pPr>
            <a:endParaRPr lang="es-ES" sz="2800" dirty="0"/>
          </a:p>
          <a:p>
            <a:pPr marL="0" indent="0">
              <a:buNone/>
            </a:pPr>
            <a:endParaRPr lang="es-ES" sz="2800" dirty="0" smtClean="0"/>
          </a:p>
          <a:p>
            <a:pPr marL="0" indent="0">
              <a:buNone/>
            </a:pPr>
            <a:r>
              <a:rPr lang="es-ES" sz="2800" dirty="0" smtClean="0"/>
              <a:t>$</a:t>
            </a:r>
            <a:r>
              <a:rPr lang="es-ES" sz="2800" dirty="0" err="1" smtClean="0"/>
              <a:t>scope.fnClickMe</a:t>
            </a:r>
            <a:r>
              <a:rPr lang="es-ES" sz="2800" dirty="0"/>
              <a:t> </a:t>
            </a:r>
            <a:r>
              <a:rPr lang="es-ES" sz="2800" dirty="0" smtClean="0"/>
              <a:t>= </a:t>
            </a:r>
            <a:r>
              <a:rPr lang="es-ES" sz="2800" dirty="0" err="1" smtClean="0"/>
              <a:t>function</a:t>
            </a:r>
            <a:r>
              <a:rPr lang="es-ES" sz="2800" dirty="0" smtClean="0"/>
              <a:t>(e){</a:t>
            </a:r>
          </a:p>
          <a:p>
            <a:pPr marL="0" indent="0">
              <a:buNone/>
            </a:pPr>
            <a:r>
              <a:rPr lang="es-ES" sz="2800" dirty="0" smtClean="0"/>
              <a:t>	</a:t>
            </a:r>
            <a:r>
              <a:rPr lang="es-ES" sz="2800" dirty="0" err="1" smtClean="0"/>
              <a:t>e.preventDefault</a:t>
            </a:r>
            <a:r>
              <a:rPr lang="es-ES" sz="2800" dirty="0" smtClean="0"/>
              <a:t>();</a:t>
            </a:r>
          </a:p>
          <a:p>
            <a:pPr marL="0" indent="0">
              <a:buNone/>
            </a:pPr>
            <a:r>
              <a:rPr lang="es-ES" sz="2800" dirty="0" smtClean="0"/>
              <a:t>	</a:t>
            </a:r>
            <a:r>
              <a:rPr lang="es-ES" sz="2800" dirty="0" err="1" smtClean="0"/>
              <a:t>e.stopPropagation</a:t>
            </a:r>
            <a:r>
              <a:rPr lang="es-ES" sz="2800" dirty="0" smtClean="0"/>
              <a:t>();</a:t>
            </a:r>
          </a:p>
          <a:p>
            <a:pPr marL="0" indent="0">
              <a:buNone/>
            </a:pPr>
            <a:r>
              <a:rPr lang="es-ES" sz="2800" dirty="0"/>
              <a:t>	</a:t>
            </a:r>
            <a:r>
              <a:rPr lang="es-ES" sz="2800" dirty="0" err="1" smtClean="0"/>
              <a:t>alert</a:t>
            </a:r>
            <a:r>
              <a:rPr lang="es-ES" sz="2800" dirty="0" smtClean="0"/>
              <a:t> (“</a:t>
            </a:r>
            <a:r>
              <a:rPr lang="es-ES" sz="2800" dirty="0" err="1" smtClean="0"/>
              <a:t>You</a:t>
            </a:r>
            <a:r>
              <a:rPr lang="es-ES" sz="2800" dirty="0" smtClean="0"/>
              <a:t> </a:t>
            </a:r>
            <a:r>
              <a:rPr lang="es-ES" sz="2800" dirty="0" err="1" smtClean="0"/>
              <a:t>click</a:t>
            </a:r>
            <a:r>
              <a:rPr lang="es-ES" sz="2800" dirty="0" smtClean="0"/>
              <a:t> me”);</a:t>
            </a:r>
          </a:p>
          <a:p>
            <a:pPr marL="0" indent="0">
              <a:buNone/>
            </a:pPr>
            <a:r>
              <a:rPr lang="es-ES" sz="2800" dirty="0" smtClean="0"/>
              <a:t>}</a:t>
            </a:r>
            <a:endParaRPr lang="en-US" sz="2800" dirty="0"/>
          </a:p>
        </p:txBody>
      </p:sp>
    </p:spTree>
    <p:extLst>
      <p:ext uri="{BB962C8B-B14F-4D97-AF65-F5344CB8AC3E}">
        <p14:creationId xmlns:p14="http://schemas.microsoft.com/office/powerpoint/2010/main" val="738513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3356992"/>
            <a:ext cx="3456384" cy="5040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23528" y="4509120"/>
            <a:ext cx="8280920" cy="17281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g-change</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a:t>&lt;input </a:t>
            </a:r>
            <a:r>
              <a:rPr lang="es-ES" sz="2400" dirty="0" err="1"/>
              <a:t>type</a:t>
            </a:r>
            <a:r>
              <a:rPr lang="es-ES" sz="2400" dirty="0"/>
              <a:t>=</a:t>
            </a:r>
            <a:r>
              <a:rPr lang="en-US" sz="2400" dirty="0"/>
              <a:t> “text</a:t>
            </a:r>
            <a:r>
              <a:rPr lang="en-US" sz="2400" dirty="0" smtClean="0"/>
              <a:t>“ </a:t>
            </a:r>
            <a:r>
              <a:rPr lang="en-US" sz="2400" dirty="0" err="1" smtClean="0"/>
              <a:t>ng</a:t>
            </a:r>
            <a:r>
              <a:rPr lang="en-US" sz="2400" dirty="0" smtClean="0"/>
              <a:t>-change=“convert()” </a:t>
            </a:r>
            <a:r>
              <a:rPr lang="en-US" sz="2400" dirty="0" err="1"/>
              <a:t>ng</a:t>
            </a:r>
            <a:r>
              <a:rPr lang="en-US" sz="2400" dirty="0"/>
              <a:t>-model</a:t>
            </a:r>
            <a:r>
              <a:rPr lang="en-US" sz="2400" dirty="0" smtClean="0"/>
              <a:t>=“</a:t>
            </a:r>
            <a:r>
              <a:rPr lang="en-US" sz="2400" dirty="0" err="1" smtClean="0"/>
              <a:t>url</a:t>
            </a:r>
            <a:r>
              <a:rPr lang="en-US" sz="2400" dirty="0" smtClean="0"/>
              <a:t>”&gt;</a:t>
            </a:r>
          </a:p>
          <a:p>
            <a:pPr marL="0" indent="0">
              <a:buNone/>
            </a:pPr>
            <a:endParaRPr lang="es-ES" sz="2400" dirty="0"/>
          </a:p>
          <a:p>
            <a:pPr marL="0" indent="0">
              <a:buNone/>
            </a:pPr>
            <a:r>
              <a:rPr lang="es-ES" sz="2400" dirty="0" smtClean="0"/>
              <a:t>&lt;</a:t>
            </a:r>
            <a:r>
              <a:rPr lang="es-ES" sz="2400" dirty="0" err="1" smtClean="0"/>
              <a:t>label</a:t>
            </a:r>
            <a:r>
              <a:rPr lang="es-ES" sz="2400" dirty="0" smtClean="0"/>
              <a:t>&gt;{{</a:t>
            </a:r>
            <a:r>
              <a:rPr lang="es-ES" sz="2400" dirty="0" err="1" smtClean="0"/>
              <a:t>url</a:t>
            </a:r>
            <a:r>
              <a:rPr lang="es-ES" sz="2400" dirty="0" smtClean="0"/>
              <a:t>}}&lt;/</a:t>
            </a:r>
            <a:r>
              <a:rPr lang="es-ES" sz="2400" dirty="0" err="1" smtClean="0"/>
              <a:t>label</a:t>
            </a:r>
            <a:r>
              <a:rPr lang="es-ES" sz="2400" dirty="0" smtClean="0"/>
              <a:t>&gt;</a:t>
            </a:r>
          </a:p>
          <a:p>
            <a:pPr marL="0" indent="0">
              <a:buNone/>
            </a:pPr>
            <a:r>
              <a:rPr lang="es-ES" sz="2400" dirty="0" smtClean="0"/>
              <a:t>	</a:t>
            </a:r>
            <a:r>
              <a:rPr lang="es-ES" sz="2400" dirty="0" err="1" smtClean="0"/>
              <a:t>Or</a:t>
            </a:r>
            <a:endParaRPr lang="es-ES" sz="2400" dirty="0" smtClean="0"/>
          </a:p>
          <a:p>
            <a:pPr marL="0" indent="0">
              <a:buNone/>
            </a:pPr>
            <a:r>
              <a:rPr lang="es-ES" sz="2400" dirty="0" smtClean="0"/>
              <a:t>$</a:t>
            </a:r>
            <a:r>
              <a:rPr lang="es-ES" sz="2400" dirty="0" err="1" smtClean="0"/>
              <a:t>location.path</a:t>
            </a:r>
            <a:r>
              <a:rPr lang="es-ES" sz="2400" dirty="0" smtClean="0"/>
              <a:t>(‘/’+</a:t>
            </a:r>
            <a:r>
              <a:rPr lang="es-ES" sz="2400" dirty="0" err="1" smtClean="0"/>
              <a:t>url</a:t>
            </a:r>
            <a:r>
              <a:rPr lang="es-ES" sz="2400" dirty="0" smtClean="0"/>
              <a:t>);</a:t>
            </a:r>
            <a:endParaRPr lang="es-ES" sz="2400" dirty="0"/>
          </a:p>
          <a:p>
            <a:pPr marL="0" indent="0">
              <a:buNone/>
            </a:pPr>
            <a:endParaRPr lang="es-ES" sz="2400" dirty="0"/>
          </a:p>
          <a:p>
            <a:pPr marL="0" indent="0">
              <a:buNone/>
            </a:pPr>
            <a:endParaRPr lang="en-US" sz="2400" dirty="0" smtClean="0"/>
          </a:p>
          <a:p>
            <a:pPr marL="0" indent="0">
              <a:buNone/>
            </a:pPr>
            <a:r>
              <a:rPr lang="en-US" sz="2400" dirty="0" smtClean="0"/>
              <a:t>$scope. convert = function(){</a:t>
            </a:r>
            <a:endParaRPr lang="en-US" sz="2400" dirty="0"/>
          </a:p>
          <a:p>
            <a:pPr marL="0" indent="0">
              <a:buNone/>
            </a:pPr>
            <a:r>
              <a:rPr lang="en-US" sz="2400" dirty="0" smtClean="0"/>
              <a:t>	$scope.url = $</a:t>
            </a:r>
            <a:r>
              <a:rPr lang="en-US" sz="2400" dirty="0" err="1" smtClean="0"/>
              <a:t>scope.url.replace</a:t>
            </a:r>
            <a:r>
              <a:rPr lang="en-US" sz="2400" dirty="0" smtClean="0"/>
              <a:t>(/\s+/g,'-');</a:t>
            </a:r>
          </a:p>
          <a:p>
            <a:pPr marL="0" indent="0">
              <a:buNone/>
            </a:pPr>
            <a:r>
              <a:rPr lang="es-ES" sz="2400" dirty="0"/>
              <a:t>}</a:t>
            </a:r>
          </a:p>
        </p:txBody>
      </p:sp>
    </p:spTree>
    <p:extLst>
      <p:ext uri="{BB962C8B-B14F-4D97-AF65-F5344CB8AC3E}">
        <p14:creationId xmlns:p14="http://schemas.microsoft.com/office/powerpoint/2010/main" val="776385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95536" y="3861048"/>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3 Rectángulo"/>
          <p:cNvSpPr/>
          <p:nvPr/>
        </p:nvSpPr>
        <p:spPr>
          <a:xfrm>
            <a:off x="395536" y="1412776"/>
            <a:ext cx="8208912"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n</a:t>
            </a:r>
            <a:r>
              <a:rPr lang="es-ES" dirty="0" err="1" smtClean="0"/>
              <a:t>g-options</a:t>
            </a:r>
            <a:endParaRPr lang="en-US" dirty="0"/>
          </a:p>
        </p:txBody>
      </p:sp>
      <p:sp>
        <p:nvSpPr>
          <p:cNvPr id="3" name="2 Marcador de contenido"/>
          <p:cNvSpPr>
            <a:spLocks noGrp="1"/>
          </p:cNvSpPr>
          <p:nvPr>
            <p:ph idx="1"/>
          </p:nvPr>
        </p:nvSpPr>
        <p:spPr/>
        <p:txBody>
          <a:bodyPr>
            <a:normAutofit/>
          </a:bodyPr>
          <a:lstStyle/>
          <a:p>
            <a:pPr marL="0" indent="0">
              <a:buNone/>
            </a:pPr>
            <a:r>
              <a:rPr lang="es-ES" sz="2400" dirty="0" smtClean="0"/>
              <a:t>$</a:t>
            </a:r>
            <a:r>
              <a:rPr lang="es-ES" sz="2400" dirty="0" err="1" smtClean="0"/>
              <a:t>scope.people</a:t>
            </a:r>
            <a:r>
              <a:rPr lang="es-ES" sz="2400" dirty="0" smtClean="0"/>
              <a:t>=[</a:t>
            </a:r>
            <a:r>
              <a:rPr lang="en-US" sz="2400" dirty="0" smtClean="0"/>
              <a:t>"</a:t>
            </a:r>
            <a:r>
              <a:rPr lang="es-ES" sz="2400" dirty="0" smtClean="0"/>
              <a:t>Luis</a:t>
            </a:r>
            <a:r>
              <a:rPr lang="en-US" sz="2400" dirty="0" smtClean="0"/>
              <a:t>","</a:t>
            </a:r>
            <a:r>
              <a:rPr lang="en-US" sz="2400" dirty="0" err="1" smtClean="0"/>
              <a:t>María</a:t>
            </a:r>
            <a:r>
              <a:rPr lang="en-US" sz="2400" dirty="0" smtClean="0"/>
              <a:t>"];</a:t>
            </a:r>
            <a:endParaRPr lang="es-ES" sz="2400" dirty="0" smtClean="0"/>
          </a:p>
          <a:p>
            <a:pPr marL="0" indent="0">
              <a:buNone/>
            </a:pPr>
            <a:endParaRPr lang="es-ES" sz="1800" dirty="0"/>
          </a:p>
          <a:p>
            <a:pPr marL="0" indent="0">
              <a:buNone/>
            </a:pPr>
            <a:endParaRPr lang="es-ES" sz="1600" dirty="0" smtClean="0"/>
          </a:p>
          <a:p>
            <a:pPr marL="0" indent="0">
              <a:buNone/>
            </a:pPr>
            <a:r>
              <a:rPr lang="es-ES" sz="2800" dirty="0" smtClean="0"/>
              <a:t>&lt;</a:t>
            </a:r>
            <a:r>
              <a:rPr lang="es-ES" sz="2800" dirty="0" err="1" smtClean="0"/>
              <a:t>select</a:t>
            </a:r>
            <a:r>
              <a:rPr lang="es-ES" dirty="0" smtClean="0">
                <a:solidFill>
                  <a:schemeClr val="accent2"/>
                </a:solidFill>
              </a:rPr>
              <a:t> </a:t>
            </a:r>
            <a:r>
              <a:rPr lang="es-ES" dirty="0" err="1" smtClean="0">
                <a:solidFill>
                  <a:schemeClr val="accent2"/>
                </a:solidFill>
              </a:rPr>
              <a:t>ng-options</a:t>
            </a:r>
            <a:r>
              <a:rPr lang="es-ES" dirty="0" smtClean="0">
                <a:solidFill>
                  <a:schemeClr val="accent2"/>
                </a:solidFill>
              </a:rPr>
              <a:t>=</a:t>
            </a:r>
            <a:r>
              <a:rPr lang="en-US" dirty="0" smtClean="0">
                <a:solidFill>
                  <a:schemeClr val="accent2"/>
                </a:solidFill>
              </a:rPr>
              <a:t>“person in people"</a:t>
            </a:r>
            <a:r>
              <a:rPr lang="es-ES" sz="2800" dirty="0" smtClean="0"/>
              <a:t>&gt;&lt;/</a:t>
            </a:r>
            <a:r>
              <a:rPr lang="es-ES" sz="2800" dirty="0" err="1" smtClean="0"/>
              <a:t>select</a:t>
            </a:r>
            <a:r>
              <a:rPr lang="es-ES" sz="2800" dirty="0" smtClean="0"/>
              <a:t>&gt;</a:t>
            </a:r>
          </a:p>
          <a:p>
            <a:pPr marL="0" indent="0">
              <a:buNone/>
            </a:pPr>
            <a:endParaRPr lang="es-ES" sz="1600" dirty="0"/>
          </a:p>
          <a:p>
            <a:pPr marL="0" indent="0">
              <a:buNone/>
            </a:pPr>
            <a:endParaRPr lang="es-ES" sz="2400" dirty="0" smtClean="0"/>
          </a:p>
          <a:p>
            <a:pPr marL="0" indent="0">
              <a:buNone/>
            </a:pPr>
            <a:r>
              <a:rPr lang="es-ES" sz="2400" dirty="0" smtClean="0"/>
              <a:t>$</a:t>
            </a:r>
            <a:r>
              <a:rPr lang="es-ES" sz="2400" dirty="0" err="1" smtClean="0"/>
              <a:t>scope.people</a:t>
            </a:r>
            <a:r>
              <a:rPr lang="es-ES" sz="2400" dirty="0" smtClean="0"/>
              <a:t>=[{id:</a:t>
            </a:r>
            <a:r>
              <a:rPr lang="en-US" sz="2400" dirty="0" smtClean="0"/>
              <a:t>1, </a:t>
            </a:r>
            <a:r>
              <a:rPr lang="es-ES" sz="2400" dirty="0" err="1" smtClean="0"/>
              <a:t>name</a:t>
            </a:r>
            <a:r>
              <a:rPr lang="es-ES" sz="2400" dirty="0" smtClean="0"/>
              <a:t>:</a:t>
            </a:r>
            <a:r>
              <a:rPr lang="en-US" sz="2400" dirty="0" smtClean="0"/>
              <a:t> "</a:t>
            </a:r>
            <a:r>
              <a:rPr lang="es-ES" sz="2400" dirty="0" smtClean="0"/>
              <a:t>Luis</a:t>
            </a:r>
            <a:r>
              <a:rPr lang="en-US" sz="2400" dirty="0" smtClean="0"/>
              <a:t>"},{id:2, name: "</a:t>
            </a:r>
            <a:r>
              <a:rPr lang="en-US" sz="2400" dirty="0" err="1" smtClean="0"/>
              <a:t>María</a:t>
            </a:r>
            <a:r>
              <a:rPr lang="en-US" sz="2400" dirty="0" smtClean="0"/>
              <a:t>"}];</a:t>
            </a:r>
          </a:p>
          <a:p>
            <a:pPr marL="0" indent="0">
              <a:buNone/>
            </a:pPr>
            <a:endParaRPr lang="es-ES" sz="1600" dirty="0" smtClean="0"/>
          </a:p>
          <a:p>
            <a:pPr marL="0" indent="0">
              <a:buNone/>
            </a:pPr>
            <a:endParaRPr lang="es-ES" sz="1600" dirty="0" smtClean="0"/>
          </a:p>
          <a:p>
            <a:pPr marL="0" indent="0">
              <a:buNone/>
            </a:pPr>
            <a:r>
              <a:rPr lang="es-ES" sz="1800" dirty="0" smtClean="0"/>
              <a:t>&lt;</a:t>
            </a:r>
            <a:r>
              <a:rPr lang="es-ES" sz="1800" dirty="0" err="1" smtClean="0"/>
              <a:t>select</a:t>
            </a:r>
            <a:r>
              <a:rPr lang="es-ES" sz="2000" dirty="0" smtClean="0">
                <a:solidFill>
                  <a:schemeClr val="accent2"/>
                </a:solidFill>
              </a:rPr>
              <a:t> </a:t>
            </a:r>
            <a:r>
              <a:rPr lang="es-ES" sz="2000" dirty="0" err="1" smtClean="0">
                <a:solidFill>
                  <a:schemeClr val="accent2"/>
                </a:solidFill>
              </a:rPr>
              <a:t>ng-options</a:t>
            </a:r>
            <a:r>
              <a:rPr lang="es-ES" sz="2000" dirty="0" smtClean="0">
                <a:solidFill>
                  <a:schemeClr val="accent2"/>
                </a:solidFill>
              </a:rPr>
              <a:t>=</a:t>
            </a:r>
            <a:r>
              <a:rPr lang="en-US" sz="2000" dirty="0" smtClean="0">
                <a:solidFill>
                  <a:schemeClr val="accent2"/>
                </a:solidFill>
              </a:rPr>
              <a:t>“person.id as person.name for person in people"</a:t>
            </a:r>
            <a:r>
              <a:rPr lang="es-ES" sz="1800" dirty="0" smtClean="0"/>
              <a:t>&gt;&lt;/</a:t>
            </a:r>
            <a:r>
              <a:rPr lang="es-ES" sz="1800" dirty="0" err="1" smtClean="0"/>
              <a:t>select</a:t>
            </a:r>
            <a:r>
              <a:rPr lang="es-ES" sz="1800" dirty="0" smtClean="0"/>
              <a:t>&gt;</a:t>
            </a:r>
          </a:p>
          <a:p>
            <a:pPr marL="0" indent="0">
              <a:buNone/>
            </a:pPr>
            <a:endParaRPr lang="en-US" sz="1600" dirty="0" smtClean="0"/>
          </a:p>
        </p:txBody>
      </p:sp>
    </p:spTree>
    <p:extLst>
      <p:ext uri="{BB962C8B-B14F-4D97-AF65-F5344CB8AC3E}">
        <p14:creationId xmlns:p14="http://schemas.microsoft.com/office/powerpoint/2010/main" val="113464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Practice 3</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Test the directives of the lesson.</a:t>
            </a:r>
            <a:endParaRPr lang="en-US" dirty="0"/>
          </a:p>
        </p:txBody>
      </p:sp>
    </p:spTree>
    <p:extLst>
      <p:ext uri="{BB962C8B-B14F-4D97-AF65-F5344CB8AC3E}">
        <p14:creationId xmlns:p14="http://schemas.microsoft.com/office/powerpoint/2010/main" val="1745269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F</a:t>
            </a:r>
            <a:r>
              <a:rPr lang="es-ES" dirty="0" err="1" smtClean="0"/>
              <a:t>ilters</a:t>
            </a:r>
            <a:endParaRPr lang="en-US" dirty="0"/>
          </a:p>
        </p:txBody>
      </p:sp>
      <p:sp>
        <p:nvSpPr>
          <p:cNvPr id="3" name="2 Marcador de contenido"/>
          <p:cNvSpPr>
            <a:spLocks noGrp="1"/>
          </p:cNvSpPr>
          <p:nvPr>
            <p:ph idx="1"/>
          </p:nvPr>
        </p:nvSpPr>
        <p:spPr/>
        <p:txBody>
          <a:bodyPr>
            <a:normAutofit/>
          </a:bodyPr>
          <a:lstStyle/>
          <a:p>
            <a:pPr marL="0" indent="0">
              <a:buNone/>
            </a:pPr>
            <a:r>
              <a:rPr lang="es-ES" dirty="0" smtClean="0"/>
              <a:t>{{ model1 |</a:t>
            </a:r>
            <a:r>
              <a:rPr lang="es-ES" dirty="0"/>
              <a:t> </a:t>
            </a:r>
            <a:r>
              <a:rPr lang="es-ES" dirty="0" err="1" smtClean="0">
                <a:solidFill>
                  <a:schemeClr val="accent2"/>
                </a:solidFill>
              </a:rPr>
              <a:t>currency</a:t>
            </a:r>
            <a:r>
              <a:rPr lang="es-ES" dirty="0" smtClean="0">
                <a:solidFill>
                  <a:schemeClr val="accent2"/>
                </a:solidFill>
              </a:rPr>
              <a:t> </a:t>
            </a:r>
            <a:r>
              <a:rPr lang="es-ES" dirty="0" smtClean="0"/>
              <a:t>: "</a:t>
            </a:r>
            <a:r>
              <a:rPr lang="en-US" dirty="0" smtClean="0"/>
              <a:t>£</a:t>
            </a:r>
            <a:r>
              <a:rPr lang="es-ES" dirty="0" smtClean="0"/>
              <a:t>" }}</a:t>
            </a:r>
          </a:p>
          <a:p>
            <a:pPr marL="0" indent="0">
              <a:buNone/>
            </a:pPr>
            <a:r>
              <a:rPr lang="es-ES" dirty="0"/>
              <a:t>	</a:t>
            </a:r>
            <a:r>
              <a:rPr lang="es-ES" dirty="0" smtClean="0"/>
              <a:t>	  </a:t>
            </a:r>
            <a:r>
              <a:rPr lang="es-ES" dirty="0" err="1" smtClean="0">
                <a:solidFill>
                  <a:schemeClr val="accent2"/>
                </a:solidFill>
              </a:rPr>
              <a:t>number</a:t>
            </a:r>
            <a:r>
              <a:rPr lang="es-ES" dirty="0" smtClean="0">
                <a:solidFill>
                  <a:schemeClr val="accent2"/>
                </a:solidFill>
              </a:rPr>
              <a:t> </a:t>
            </a:r>
            <a:r>
              <a:rPr lang="es-ES" dirty="0" smtClean="0"/>
              <a:t>: 2  </a:t>
            </a:r>
            <a:r>
              <a:rPr lang="es-ES" dirty="0" smtClean="0">
                <a:solidFill>
                  <a:schemeClr val="tx1">
                    <a:lumMod val="50000"/>
                    <a:lumOff val="50000"/>
                  </a:schemeClr>
                </a:solidFill>
              </a:rPr>
              <a:t>(</a:t>
            </a:r>
            <a:r>
              <a:rPr lang="es-ES" dirty="0" err="1" smtClean="0">
                <a:solidFill>
                  <a:schemeClr val="tx1">
                    <a:lumMod val="50000"/>
                    <a:lumOff val="50000"/>
                  </a:schemeClr>
                </a:solidFill>
              </a:rPr>
              <a:t>decimals</a:t>
            </a:r>
            <a:r>
              <a:rPr lang="es-ES" dirty="0" smtClean="0">
                <a:solidFill>
                  <a:schemeClr val="tx1">
                    <a:lumMod val="50000"/>
                    <a:lumOff val="50000"/>
                  </a:schemeClr>
                </a:solidFill>
              </a:rPr>
              <a:t>)</a:t>
            </a:r>
          </a:p>
          <a:p>
            <a:pPr marL="0" indent="0">
              <a:buNone/>
            </a:pPr>
            <a:r>
              <a:rPr lang="es-ES" dirty="0"/>
              <a:t>	</a:t>
            </a:r>
            <a:r>
              <a:rPr lang="es-ES" dirty="0" smtClean="0"/>
              <a:t>	  </a:t>
            </a:r>
            <a:r>
              <a:rPr lang="es-ES" dirty="0" err="1" smtClean="0">
                <a:solidFill>
                  <a:schemeClr val="accent2"/>
                </a:solidFill>
              </a:rPr>
              <a:t>uppercase</a:t>
            </a:r>
            <a:endParaRPr lang="es-ES" dirty="0" smtClean="0">
              <a:solidFill>
                <a:schemeClr val="accent2"/>
              </a:solidFill>
            </a:endParaRPr>
          </a:p>
          <a:p>
            <a:pPr marL="0" indent="0">
              <a:buNone/>
            </a:pPr>
            <a:r>
              <a:rPr lang="es-ES" dirty="0"/>
              <a:t>	</a:t>
            </a:r>
            <a:r>
              <a:rPr lang="es-ES" dirty="0" smtClean="0"/>
              <a:t>	  </a:t>
            </a:r>
            <a:r>
              <a:rPr lang="es-ES" dirty="0" err="1" smtClean="0">
                <a:solidFill>
                  <a:schemeClr val="accent2"/>
                </a:solidFill>
              </a:rPr>
              <a:t>lowercase</a:t>
            </a:r>
            <a:endParaRPr lang="es-ES" dirty="0" smtClean="0">
              <a:solidFill>
                <a:schemeClr val="accent2"/>
              </a:solidFill>
            </a:endParaRPr>
          </a:p>
          <a:p>
            <a:pPr marL="0" indent="0">
              <a:buNone/>
            </a:pPr>
            <a:r>
              <a:rPr lang="es-ES" dirty="0"/>
              <a:t>	</a:t>
            </a:r>
            <a:r>
              <a:rPr lang="es-ES" dirty="0" smtClean="0"/>
              <a:t>	  </a:t>
            </a:r>
            <a:r>
              <a:rPr lang="es-ES" dirty="0" smtClean="0">
                <a:solidFill>
                  <a:schemeClr val="accent2"/>
                </a:solidFill>
              </a:rPr>
              <a:t>date</a:t>
            </a:r>
            <a:r>
              <a:rPr lang="es-ES" dirty="0" smtClean="0"/>
              <a:t> : "YYYY MM DD"</a:t>
            </a:r>
            <a:endParaRPr lang="es-ES" dirty="0"/>
          </a:p>
          <a:p>
            <a:pPr marL="0" indent="0">
              <a:buNone/>
            </a:pPr>
            <a:r>
              <a:rPr lang="es-ES" dirty="0" smtClean="0"/>
              <a:t>		  </a:t>
            </a:r>
            <a:r>
              <a:rPr lang="es-ES" dirty="0" err="1" smtClean="0">
                <a:solidFill>
                  <a:schemeClr val="accent2"/>
                </a:solidFill>
              </a:rPr>
              <a:t>limitTo</a:t>
            </a:r>
            <a:r>
              <a:rPr lang="es-ES" dirty="0" smtClean="0">
                <a:solidFill>
                  <a:schemeClr val="accent2"/>
                </a:solidFill>
              </a:rPr>
              <a:t> </a:t>
            </a:r>
            <a:r>
              <a:rPr lang="es-ES" dirty="0" smtClean="0"/>
              <a:t>: 4</a:t>
            </a:r>
          </a:p>
          <a:p>
            <a:pPr marL="0" indent="0">
              <a:buNone/>
            </a:pPr>
            <a:r>
              <a:rPr lang="es-ES" dirty="0"/>
              <a:t>	</a:t>
            </a:r>
            <a:r>
              <a:rPr lang="es-ES" dirty="0" smtClean="0"/>
              <a:t>	  </a:t>
            </a:r>
            <a:r>
              <a:rPr lang="es-ES" dirty="0" err="1" smtClean="0">
                <a:solidFill>
                  <a:schemeClr val="accent2"/>
                </a:solidFill>
              </a:rPr>
              <a:t>orderBy</a:t>
            </a:r>
            <a:r>
              <a:rPr lang="es-ES" dirty="0" smtClean="0">
                <a:solidFill>
                  <a:schemeClr val="accent2"/>
                </a:solidFill>
              </a:rPr>
              <a:t> </a:t>
            </a:r>
            <a:r>
              <a:rPr lang="es-ES" dirty="0" smtClean="0"/>
              <a:t>: '</a:t>
            </a:r>
            <a:r>
              <a:rPr lang="es-ES" dirty="0" err="1" smtClean="0"/>
              <a:t>property</a:t>
            </a:r>
            <a:r>
              <a:rPr lang="es-ES" dirty="0" smtClean="0"/>
              <a:t>' : true </a:t>
            </a:r>
            <a:r>
              <a:rPr lang="es-ES" dirty="0" smtClean="0">
                <a:solidFill>
                  <a:schemeClr val="tx1">
                    <a:lumMod val="50000"/>
                    <a:lumOff val="50000"/>
                  </a:schemeClr>
                </a:solidFill>
              </a:rPr>
              <a:t>(reverse)</a:t>
            </a:r>
          </a:p>
        </p:txBody>
      </p:sp>
    </p:spTree>
    <p:extLst>
      <p:ext uri="{BB962C8B-B14F-4D97-AF65-F5344CB8AC3E}">
        <p14:creationId xmlns:p14="http://schemas.microsoft.com/office/powerpoint/2010/main" val="1626193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484784"/>
            <a:ext cx="8496944" cy="374441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Custom</a:t>
            </a:r>
            <a:r>
              <a:rPr lang="es-ES" dirty="0" smtClean="0"/>
              <a:t> </a:t>
            </a:r>
            <a:r>
              <a:rPr lang="es-ES" dirty="0" err="1" smtClean="0"/>
              <a:t>filter</a:t>
            </a:r>
            <a:endParaRPr lang="en-US" dirty="0"/>
          </a:p>
        </p:txBody>
      </p:sp>
      <p:sp>
        <p:nvSpPr>
          <p:cNvPr id="3" name="2 Marcador de contenido"/>
          <p:cNvSpPr>
            <a:spLocks noGrp="1"/>
          </p:cNvSpPr>
          <p:nvPr>
            <p:ph idx="1"/>
          </p:nvPr>
        </p:nvSpPr>
        <p:spPr/>
        <p:txBody>
          <a:bodyPr>
            <a:normAutofit fontScale="92500" lnSpcReduction="1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filter</a:t>
            </a:r>
            <a:r>
              <a:rPr lang="es-ES" dirty="0" smtClean="0"/>
              <a:t>( '</a:t>
            </a:r>
            <a:r>
              <a:rPr lang="es-ES" dirty="0" err="1" smtClean="0">
                <a:solidFill>
                  <a:schemeClr val="accent2"/>
                </a:solidFill>
              </a:rPr>
              <a:t>nameFilter</a:t>
            </a:r>
            <a:r>
              <a:rPr lang="es-ES" dirty="0" smtClean="0"/>
              <a:t>', </a:t>
            </a:r>
            <a:r>
              <a:rPr lang="es-ES" dirty="0" err="1" smtClean="0"/>
              <a:t>function</a:t>
            </a:r>
            <a:r>
              <a:rPr lang="es-ES" dirty="0" smtClean="0"/>
              <a:t>(){</a:t>
            </a:r>
          </a:p>
          <a:p>
            <a:pPr marL="0" indent="0">
              <a:buNone/>
            </a:pPr>
            <a:r>
              <a:rPr lang="es-ES" dirty="0"/>
              <a:t>	</a:t>
            </a:r>
            <a:r>
              <a:rPr lang="es-ES" dirty="0" err="1" smtClean="0"/>
              <a:t>return</a:t>
            </a:r>
            <a:r>
              <a:rPr lang="es-ES" dirty="0" smtClean="0"/>
              <a:t> </a:t>
            </a:r>
            <a:r>
              <a:rPr lang="es-ES" dirty="0" err="1" smtClean="0"/>
              <a:t>function</a:t>
            </a:r>
            <a:r>
              <a:rPr lang="es-ES" dirty="0" smtClean="0"/>
              <a:t>(input, </a:t>
            </a:r>
            <a:r>
              <a:rPr lang="es-ES" dirty="0" err="1" smtClean="0">
                <a:solidFill>
                  <a:schemeClr val="accent2"/>
                </a:solidFill>
              </a:rPr>
              <a:t>toReplace</a:t>
            </a:r>
            <a:r>
              <a:rPr lang="es-ES" dirty="0" smtClean="0"/>
              <a:t>){</a:t>
            </a:r>
          </a:p>
          <a:p>
            <a:pPr marL="0" indent="0">
              <a:buNone/>
            </a:pPr>
            <a:r>
              <a:rPr lang="es-ES" dirty="0"/>
              <a:t>	</a:t>
            </a:r>
            <a:r>
              <a:rPr lang="es-ES" dirty="0" smtClean="0"/>
              <a:t>	</a:t>
            </a:r>
            <a:r>
              <a:rPr lang="es-ES" dirty="0" err="1" smtClean="0"/>
              <a:t>return</a:t>
            </a:r>
            <a:r>
              <a:rPr lang="es-ES" dirty="0" smtClean="0"/>
              <a:t> </a:t>
            </a:r>
            <a:r>
              <a:rPr lang="es-ES" dirty="0" err="1" smtClean="0"/>
              <a:t>input.toLowerSpace</a:t>
            </a:r>
            <a:r>
              <a:rPr lang="es-ES" dirty="0" smtClean="0"/>
              <a:t>()</a:t>
            </a:r>
          </a:p>
          <a:p>
            <a:pPr marL="0" indent="0">
              <a:buNone/>
            </a:pPr>
            <a:r>
              <a:rPr lang="es-ES" dirty="0"/>
              <a:t>	</a:t>
            </a:r>
            <a:r>
              <a:rPr lang="es-ES" dirty="0" smtClean="0"/>
              <a:t>		.</a:t>
            </a:r>
            <a:r>
              <a:rPr lang="es-ES" dirty="0" err="1" smtClean="0"/>
              <a:t>replace</a:t>
            </a:r>
            <a:r>
              <a:rPr lang="es-ES" dirty="0" smtClean="0"/>
              <a:t>(" ",</a:t>
            </a:r>
            <a:r>
              <a:rPr lang="es-ES" dirty="0" err="1" smtClean="0">
                <a:solidFill>
                  <a:schemeClr val="accent2"/>
                </a:solidFill>
              </a:rPr>
              <a:t>toReplace</a:t>
            </a:r>
            <a:r>
              <a:rPr lang="es-ES" dirty="0" smtClean="0">
                <a:solidFill>
                  <a:schemeClr val="accent2"/>
                </a:solidFill>
              </a:rPr>
              <a:t> </a:t>
            </a:r>
            <a:r>
              <a:rPr lang="es-ES" dirty="0" smtClean="0"/>
              <a:t>|| "-");</a:t>
            </a:r>
          </a:p>
          <a:p>
            <a:pPr marL="0" indent="0">
              <a:buNone/>
            </a:pPr>
            <a:r>
              <a:rPr lang="es-ES" dirty="0"/>
              <a:t>	</a:t>
            </a:r>
            <a:r>
              <a:rPr lang="es-ES" dirty="0" smtClean="0"/>
              <a:t>}</a:t>
            </a:r>
          </a:p>
          <a:p>
            <a:pPr marL="0" indent="0">
              <a:buNone/>
            </a:pPr>
            <a:r>
              <a:rPr lang="es-ES" dirty="0" smtClean="0"/>
              <a:t>});</a:t>
            </a:r>
          </a:p>
          <a:p>
            <a:pPr marL="0" indent="0">
              <a:buNone/>
            </a:pPr>
            <a:endParaRPr lang="es-ES" dirty="0"/>
          </a:p>
          <a:p>
            <a:pPr marL="0" indent="0">
              <a:buNone/>
            </a:pPr>
            <a:r>
              <a:rPr lang="es-ES" dirty="0" smtClean="0"/>
              <a:t>&lt;div&gt;{{ </a:t>
            </a:r>
            <a:r>
              <a:rPr lang="es-ES" dirty="0" err="1" smtClean="0"/>
              <a:t>url</a:t>
            </a:r>
            <a:r>
              <a:rPr lang="es-ES" dirty="0" smtClean="0"/>
              <a:t> | </a:t>
            </a:r>
            <a:r>
              <a:rPr lang="es-ES" dirty="0" err="1" smtClean="0">
                <a:solidFill>
                  <a:schemeClr val="accent2"/>
                </a:solidFill>
              </a:rPr>
              <a:t>nameFilter</a:t>
            </a:r>
            <a:r>
              <a:rPr lang="es-ES" dirty="0" smtClean="0"/>
              <a:t> : "." }}&lt;/div&gt;</a:t>
            </a:r>
            <a:endParaRPr lang="en-US" dirty="0"/>
          </a:p>
        </p:txBody>
      </p:sp>
    </p:spTree>
    <p:extLst>
      <p:ext uri="{BB962C8B-B14F-4D97-AF65-F5344CB8AC3E}">
        <p14:creationId xmlns:p14="http://schemas.microsoft.com/office/powerpoint/2010/main" val="2700352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Practice 4</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Use some pre-defined filters.</a:t>
            </a:r>
          </a:p>
          <a:p>
            <a:pPr marL="514350" indent="-514350">
              <a:buFont typeface="+mj-lt"/>
              <a:buAutoNum type="alphaLcParenR"/>
            </a:pPr>
            <a:r>
              <a:rPr lang="en-US" dirty="0" smtClean="0"/>
              <a:t>Create a custom filter and test it.</a:t>
            </a:r>
            <a:endParaRPr lang="en-US" dirty="0"/>
          </a:p>
        </p:txBody>
      </p:sp>
    </p:spTree>
    <p:extLst>
      <p:ext uri="{BB962C8B-B14F-4D97-AF65-F5344CB8AC3E}">
        <p14:creationId xmlns:p14="http://schemas.microsoft.com/office/powerpoint/2010/main" val="567297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208912" cy="29523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Dependency</a:t>
            </a:r>
            <a:r>
              <a:rPr lang="es-ES" dirty="0" smtClean="0"/>
              <a:t> </a:t>
            </a:r>
            <a:r>
              <a:rPr lang="es-ES" dirty="0" err="1" smtClean="0"/>
              <a:t>injection</a:t>
            </a:r>
            <a:endParaRPr lang="en-US" dirty="0"/>
          </a:p>
        </p:txBody>
      </p:sp>
      <p:sp>
        <p:nvSpPr>
          <p:cNvPr id="3" name="2 Marcador de contenido"/>
          <p:cNvSpPr>
            <a:spLocks noGrp="1"/>
          </p:cNvSpPr>
          <p:nvPr>
            <p:ph idx="1"/>
          </p:nvPr>
        </p:nvSpPr>
        <p:spPr/>
        <p:txBody>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$res</a:t>
            </a:r>
            <a:r>
              <a:rPr lang="es-ES" sz="2800" dirty="0" smtClean="0"/>
              <a:t>){</a:t>
            </a:r>
          </a:p>
          <a:p>
            <a:pPr marL="0" indent="0">
              <a:buNone/>
            </a:pPr>
            <a:r>
              <a:rPr lang="es-ES" sz="2800" dirty="0"/>
              <a:t>	</a:t>
            </a:r>
            <a:r>
              <a:rPr lang="es-ES" sz="2800" dirty="0" err="1" smtClean="0"/>
              <a:t>var</a:t>
            </a:r>
            <a:r>
              <a:rPr lang="es-ES" sz="2800" dirty="0" smtClean="0"/>
              <a:t> r = $res('</a:t>
            </a:r>
            <a:r>
              <a:rPr lang="es-ES" sz="2800" dirty="0" err="1" smtClean="0"/>
              <a:t>url</a:t>
            </a:r>
            <a:r>
              <a:rPr lang="es-ES" sz="2800" dirty="0" smtClean="0"/>
              <a:t>');</a:t>
            </a:r>
          </a:p>
          <a:p>
            <a:pPr marL="0" indent="0">
              <a:buNone/>
            </a:pPr>
            <a:r>
              <a:rPr lang="es-ES" sz="2800" dirty="0"/>
              <a:t>	</a:t>
            </a:r>
            <a:r>
              <a:rPr lang="es-ES" sz="2800" dirty="0" smtClean="0"/>
              <a:t>…</a:t>
            </a:r>
          </a:p>
          <a:p>
            <a:pPr marL="0" indent="0">
              <a:buNone/>
            </a:pPr>
            <a:r>
              <a:rPr lang="es-ES" sz="2800" dirty="0" smtClean="0"/>
              <a:t>});</a:t>
            </a:r>
          </a:p>
          <a:p>
            <a:pPr marL="0" indent="0">
              <a:buNone/>
            </a:pPr>
            <a:endParaRPr lang="es-ES" sz="2800" dirty="0" smtClean="0"/>
          </a:p>
          <a:p>
            <a:pPr marL="0" indent="0">
              <a:buNone/>
            </a:pPr>
            <a:r>
              <a:rPr lang="es-ES" sz="2800" dirty="0" err="1"/>
              <a:t>m</a:t>
            </a:r>
            <a:r>
              <a:rPr lang="es-ES" sz="2800" dirty="0" err="1" smtClean="0"/>
              <a:t>inified</a:t>
            </a:r>
            <a:r>
              <a:rPr lang="es-ES" sz="2800" dirty="0" smtClean="0"/>
              <a:t>:</a:t>
            </a:r>
            <a:endParaRPr lang="es-ES" sz="2800" dirty="0"/>
          </a:p>
          <a:p>
            <a:pPr marL="0" indent="0" algn="ctr">
              <a:buNone/>
            </a:pPr>
            <a:r>
              <a:rPr lang="es-ES" sz="3600" dirty="0" err="1"/>
              <a:t>v</a:t>
            </a:r>
            <a:r>
              <a:rPr lang="es-ES" sz="3600" dirty="0" err="1" smtClean="0"/>
              <a:t>ar</a:t>
            </a:r>
            <a:r>
              <a:rPr lang="es-ES" sz="3600" dirty="0" smtClean="0"/>
              <a:t> a = </a:t>
            </a:r>
            <a:r>
              <a:rPr lang="es-ES" sz="3600" dirty="0" err="1" smtClean="0"/>
              <a:t>function</a:t>
            </a:r>
            <a:r>
              <a:rPr lang="es-ES" sz="3600" dirty="0" smtClean="0"/>
              <a:t>(b){ … }</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1018131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84784"/>
            <a:ext cx="8352928" cy="381642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a:t>R</a:t>
            </a:r>
            <a:r>
              <a:rPr lang="es-ES" dirty="0" err="1" smtClean="0"/>
              <a:t>outing</a:t>
            </a:r>
            <a:endParaRPr lang="en-US" dirty="0"/>
          </a:p>
        </p:txBody>
      </p:sp>
      <p:sp>
        <p:nvSpPr>
          <p:cNvPr id="3" name="2 Marcador de contenido"/>
          <p:cNvSpPr>
            <a:spLocks noGrp="1"/>
          </p:cNvSpPr>
          <p:nvPr>
            <p:ph idx="1"/>
          </p:nvPr>
        </p:nvSpPr>
        <p:spPr/>
        <p:txBody>
          <a:bodyPr>
            <a:normAutofit fontScale="925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config</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routeProvider</a:t>
            </a:r>
            <a:r>
              <a:rPr lang="es-ES" dirty="0" smtClean="0"/>
              <a:t>){</a:t>
            </a:r>
          </a:p>
          <a:p>
            <a:pPr marL="0" indent="0">
              <a:buNone/>
            </a:pPr>
            <a:r>
              <a:rPr lang="es-ES" dirty="0" smtClean="0"/>
              <a:t>	</a:t>
            </a:r>
            <a:r>
              <a:rPr lang="en-US" dirty="0" smtClean="0"/>
              <a:t>$</a:t>
            </a:r>
            <a:r>
              <a:rPr lang="en-US" dirty="0" err="1" smtClean="0"/>
              <a:t>routeProvider</a:t>
            </a:r>
            <a:endParaRPr lang="en-US" dirty="0"/>
          </a:p>
          <a:p>
            <a:pPr marL="0" indent="0">
              <a:buNone/>
            </a:pPr>
            <a:r>
              <a:rPr lang="es-ES" dirty="0" smtClean="0"/>
              <a:t>	.</a:t>
            </a:r>
            <a:r>
              <a:rPr lang="es-ES" dirty="0" err="1" smtClean="0"/>
              <a:t>when</a:t>
            </a:r>
            <a:r>
              <a:rPr lang="es-ES" dirty="0" smtClean="0"/>
              <a:t>(</a:t>
            </a:r>
            <a:r>
              <a:rPr lang="es-ES" dirty="0" smtClean="0">
                <a:solidFill>
                  <a:schemeClr val="accent2"/>
                </a:solidFill>
              </a:rPr>
              <a:t>'/'</a:t>
            </a:r>
            <a:r>
              <a:rPr lang="es-ES" dirty="0" smtClean="0"/>
              <a:t>, {</a:t>
            </a:r>
          </a:p>
          <a:p>
            <a:pPr marL="0" indent="0">
              <a:buNone/>
            </a:pPr>
            <a:r>
              <a:rPr lang="es-ES" dirty="0"/>
              <a:t>	</a:t>
            </a:r>
            <a:r>
              <a:rPr lang="es-ES" dirty="0" smtClean="0"/>
              <a:t>	</a:t>
            </a:r>
            <a:r>
              <a:rPr lang="es-ES" dirty="0" err="1" smtClean="0"/>
              <a:t>template</a:t>
            </a:r>
            <a:r>
              <a:rPr lang="es-ES" dirty="0" smtClean="0"/>
              <a:t>: "index.html",</a:t>
            </a:r>
          </a:p>
          <a:p>
            <a:pPr marL="0" indent="0">
              <a:buNone/>
            </a:pPr>
            <a:r>
              <a:rPr lang="es-ES" dirty="0"/>
              <a:t>	</a:t>
            </a:r>
            <a:r>
              <a:rPr lang="es-ES" dirty="0" smtClean="0"/>
              <a:t>	</a:t>
            </a:r>
            <a:r>
              <a:rPr lang="es-ES" dirty="0" err="1" smtClean="0"/>
              <a:t>controller</a:t>
            </a:r>
            <a:r>
              <a:rPr lang="es-ES" dirty="0" smtClean="0"/>
              <a:t>: "view1Ctrl"</a:t>
            </a:r>
          </a:p>
          <a:p>
            <a:pPr marL="0" indent="0">
              <a:buNone/>
            </a:pPr>
            <a:r>
              <a:rPr lang="es-ES" dirty="0"/>
              <a:t>	</a:t>
            </a:r>
            <a:r>
              <a:rPr lang="es-ES" dirty="0" smtClean="0"/>
              <a:t>});</a:t>
            </a:r>
          </a:p>
          <a:p>
            <a:pPr marL="0" indent="0">
              <a:buNone/>
            </a:pPr>
            <a:r>
              <a:rPr lang="es-ES" dirty="0" smtClean="0"/>
              <a:t>});</a:t>
            </a:r>
          </a:p>
          <a:p>
            <a:pPr marL="0" indent="0">
              <a:buNone/>
            </a:pPr>
            <a:endParaRPr lang="es-ES" sz="2800" dirty="0"/>
          </a:p>
          <a:p>
            <a:pPr marL="0" indent="0">
              <a:buNone/>
            </a:pPr>
            <a:r>
              <a:rPr lang="es-ES" dirty="0" smtClean="0"/>
              <a:t>&lt;div </a:t>
            </a:r>
            <a:r>
              <a:rPr lang="es-ES" sz="3500" dirty="0" err="1" smtClean="0">
                <a:solidFill>
                  <a:schemeClr val="accent2"/>
                </a:solidFill>
              </a:rPr>
              <a:t>ng-view</a:t>
            </a:r>
            <a:r>
              <a:rPr lang="es-ES" dirty="0" smtClean="0"/>
              <a:t>&gt;&lt;/div&gt;</a:t>
            </a:r>
          </a:p>
        </p:txBody>
      </p:sp>
    </p:spTree>
    <p:extLst>
      <p:ext uri="{BB962C8B-B14F-4D97-AF65-F5344CB8AC3E}">
        <p14:creationId xmlns:p14="http://schemas.microsoft.com/office/powerpoint/2010/main" val="265306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Introduction</a:t>
            </a:r>
            <a:endParaRPr lang="en-US" dirty="0"/>
          </a:p>
        </p:txBody>
      </p:sp>
      <p:pic>
        <p:nvPicPr>
          <p:cNvPr id="1026" name="Picture 2" descr="http://khan4019.github.io/JSconfusingParts/images/th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76" y="2201481"/>
            <a:ext cx="6984776" cy="465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36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1556792"/>
            <a:ext cx="8640960" cy="48245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normAutofit lnSpcReduction="10000"/>
          </a:bodyPr>
          <a:lstStyle/>
          <a:p>
            <a:pPr marL="0" indent="0">
              <a:buNone/>
            </a:pPr>
            <a:r>
              <a:rPr lang="es-ES" dirty="0" smtClean="0"/>
              <a:t>.</a:t>
            </a:r>
            <a:r>
              <a:rPr lang="es-ES" dirty="0" err="1" smtClean="0"/>
              <a:t>when</a:t>
            </a:r>
            <a:r>
              <a:rPr lang="es-ES" dirty="0" smtClean="0"/>
              <a:t>(</a:t>
            </a:r>
            <a:r>
              <a:rPr lang="es-ES" dirty="0" smtClean="0">
                <a:solidFill>
                  <a:schemeClr val="accent2"/>
                </a:solidFill>
              </a:rPr>
              <a:t>'/:</a:t>
            </a:r>
            <a:r>
              <a:rPr lang="es-ES" dirty="0" err="1" smtClean="0">
                <a:solidFill>
                  <a:schemeClr val="accent2"/>
                </a:solidFill>
              </a:rPr>
              <a:t>name</a:t>
            </a:r>
            <a:r>
              <a:rPr lang="es-ES" dirty="0" smtClean="0">
                <a:solidFill>
                  <a:schemeClr val="accent2"/>
                </a:solidFill>
              </a:rPr>
              <a:t>'</a:t>
            </a:r>
            <a:r>
              <a:rPr lang="es-ES" dirty="0" smtClean="0"/>
              <a:t>, {</a:t>
            </a:r>
          </a:p>
          <a:p>
            <a:pPr marL="0" indent="0">
              <a:buNone/>
            </a:pPr>
            <a:r>
              <a:rPr lang="es-ES" dirty="0" smtClean="0"/>
              <a:t>		</a:t>
            </a:r>
            <a:r>
              <a:rPr lang="es-ES" dirty="0" err="1" smtClean="0"/>
              <a:t>template</a:t>
            </a:r>
            <a:r>
              <a:rPr lang="es-ES" dirty="0" smtClean="0"/>
              <a:t>: "info.html",</a:t>
            </a:r>
          </a:p>
          <a:p>
            <a:pPr marL="0" indent="0">
              <a:buNone/>
            </a:pPr>
            <a:r>
              <a:rPr lang="es-ES" dirty="0" smtClean="0"/>
              <a:t>		</a:t>
            </a:r>
            <a:r>
              <a:rPr lang="es-ES" dirty="0" err="1" smtClean="0"/>
              <a:t>controller</a:t>
            </a:r>
            <a:r>
              <a:rPr lang="es-ES" dirty="0" smtClean="0"/>
              <a:t>: "</a:t>
            </a:r>
            <a:r>
              <a:rPr lang="es-ES" dirty="0" smtClean="0">
                <a:solidFill>
                  <a:schemeClr val="accent2"/>
                </a:solidFill>
              </a:rPr>
              <a:t>view2Ctrl</a:t>
            </a:r>
            <a:r>
              <a:rPr lang="es-ES" dirty="0" smtClean="0"/>
              <a:t>"</a:t>
            </a:r>
          </a:p>
          <a:p>
            <a:pPr marL="0" indent="0">
              <a:buNone/>
            </a:pPr>
            <a:r>
              <a:rPr lang="es-ES" dirty="0" smtClean="0"/>
              <a:t>	});</a:t>
            </a:r>
          </a:p>
          <a:p>
            <a:pPr marL="0" indent="0">
              <a:buNone/>
            </a:pPr>
            <a:endParaRPr lang="en-US" dirty="0" smtClean="0"/>
          </a:p>
          <a:p>
            <a:pPr marL="0" indent="0">
              <a:buNone/>
            </a:pPr>
            <a:r>
              <a:rPr lang="en-US" sz="2600" dirty="0" err="1" smtClean="0"/>
              <a:t>angular.module</a:t>
            </a:r>
            <a:r>
              <a:rPr lang="en-US" sz="2600" dirty="0" smtClean="0"/>
              <a:t>('</a:t>
            </a:r>
            <a:r>
              <a:rPr lang="en-US" sz="2600" dirty="0" err="1" smtClean="0"/>
              <a:t>myApp</a:t>
            </a:r>
            <a:r>
              <a:rPr lang="en-US" sz="2600" dirty="0" smtClean="0"/>
              <a:t>', ['</a:t>
            </a:r>
            <a:r>
              <a:rPr lang="en-US" sz="2800" dirty="0" err="1" smtClean="0">
                <a:solidFill>
                  <a:schemeClr val="accent2"/>
                </a:solidFill>
              </a:rPr>
              <a:t>ngRoute</a:t>
            </a:r>
            <a:r>
              <a:rPr lang="en-US" sz="2600" dirty="0" smtClean="0"/>
              <a:t>'])</a:t>
            </a:r>
          </a:p>
          <a:p>
            <a:pPr marL="0" indent="0">
              <a:buNone/>
            </a:pPr>
            <a:r>
              <a:rPr lang="en-US" sz="2600" dirty="0" smtClean="0"/>
              <a:t>.controller('</a:t>
            </a:r>
            <a:r>
              <a:rPr lang="es-ES" sz="2600" dirty="0" smtClean="0"/>
              <a:t> </a:t>
            </a:r>
            <a:r>
              <a:rPr lang="es-ES" sz="2600" dirty="0" smtClean="0">
                <a:solidFill>
                  <a:schemeClr val="accent2"/>
                </a:solidFill>
              </a:rPr>
              <a:t>view2Ctrl</a:t>
            </a:r>
            <a:r>
              <a:rPr lang="es-ES" sz="2600" dirty="0" smtClean="0"/>
              <a:t> </a:t>
            </a:r>
            <a:r>
              <a:rPr lang="en-US" sz="2600" dirty="0" smtClean="0"/>
              <a:t>', function($scope, </a:t>
            </a:r>
            <a:r>
              <a:rPr lang="en-US" sz="2800" dirty="0" smtClean="0">
                <a:solidFill>
                  <a:schemeClr val="accent2"/>
                </a:solidFill>
              </a:rPr>
              <a:t>$</a:t>
            </a:r>
            <a:r>
              <a:rPr lang="en-US" sz="2800" dirty="0" err="1" smtClean="0">
                <a:solidFill>
                  <a:schemeClr val="accent2"/>
                </a:solidFill>
              </a:rPr>
              <a:t>routeParams</a:t>
            </a:r>
            <a:r>
              <a:rPr lang="en-US" sz="2600" dirty="0" smtClean="0"/>
              <a:t>) {</a:t>
            </a:r>
          </a:p>
          <a:p>
            <a:pPr marL="0" indent="0">
              <a:buNone/>
            </a:pPr>
            <a:r>
              <a:rPr lang="en-US" sz="2600" dirty="0"/>
              <a:t>	</a:t>
            </a:r>
            <a:r>
              <a:rPr lang="en-US" sz="2600" dirty="0" smtClean="0"/>
              <a:t>$scope.name = </a:t>
            </a:r>
            <a:r>
              <a:rPr lang="en-US" sz="2800" dirty="0" smtClean="0">
                <a:solidFill>
                  <a:schemeClr val="accent2"/>
                </a:solidFill>
              </a:rPr>
              <a:t>$routeParams.name</a:t>
            </a:r>
            <a:r>
              <a:rPr lang="en-US" sz="2600" dirty="0" smtClean="0"/>
              <a:t>;</a:t>
            </a:r>
          </a:p>
          <a:p>
            <a:pPr marL="0" indent="0">
              <a:buNone/>
            </a:pPr>
            <a:r>
              <a:rPr lang="en-US" sz="2600" dirty="0" smtClean="0"/>
              <a:t> });</a:t>
            </a:r>
          </a:p>
          <a:p>
            <a:pPr marL="0" indent="0">
              <a:buNone/>
            </a:pPr>
            <a:endParaRPr lang="es-E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53309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93374" y="3068960"/>
            <a:ext cx="8383082" cy="20162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Directives</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dirty="0" err="1" smtClean="0"/>
              <a:t>What</a:t>
            </a:r>
            <a:r>
              <a:rPr lang="es-ES" dirty="0" smtClean="0"/>
              <a:t> </a:t>
            </a:r>
            <a:r>
              <a:rPr lang="es-ES" dirty="0" err="1" smtClean="0"/>
              <a:t>is</a:t>
            </a:r>
            <a:r>
              <a:rPr lang="es-ES" dirty="0" smtClean="0"/>
              <a:t> a </a:t>
            </a:r>
            <a:r>
              <a:rPr lang="es-ES" dirty="0" err="1" smtClean="0"/>
              <a:t>directive</a:t>
            </a:r>
            <a:r>
              <a:rPr lang="es-ES" dirty="0" smtClean="0"/>
              <a:t>?</a:t>
            </a:r>
          </a:p>
          <a:p>
            <a:pPr marL="0" indent="0">
              <a:buNone/>
            </a:pPr>
            <a:endParaRPr lang="es-ES" dirty="0" smtClean="0"/>
          </a:p>
          <a:p>
            <a:pPr marL="0" indent="0">
              <a:buNone/>
            </a:pPr>
            <a:r>
              <a:rPr lang="es-ES" dirty="0" smtClean="0"/>
              <a: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 </a:t>
            </a:r>
            <a:r>
              <a:rPr lang="es-ES" dirty="0" err="1" smtClean="0"/>
              <a:t>title</a:t>
            </a:r>
            <a:r>
              <a:rPr lang="es-ES" dirty="0" smtClean="0"/>
              <a:t>="</a:t>
            </a:r>
            <a:r>
              <a:rPr lang="es-ES" dirty="0" err="1" smtClean="0"/>
              <a:t>Fire</a:t>
            </a:r>
            <a:r>
              <a:rPr lang="es-ES" dirty="0" smtClean="0"/>
              <a:t>"&gt;&lt;/</a:t>
            </a:r>
            <a:r>
              <a:rPr lang="es-ES" dirty="0" err="1" smtClean="0">
                <a:solidFill>
                  <a:schemeClr val="accent2"/>
                </a:solidFill>
              </a:rPr>
              <a:t>my</a:t>
            </a:r>
            <a:r>
              <a:rPr lang="es-ES" dirty="0" smtClean="0">
                <a:solidFill>
                  <a:schemeClr val="accent2"/>
                </a:solidFill>
              </a:rPr>
              <a:t>-new-</a:t>
            </a:r>
            <a:r>
              <a:rPr lang="es-ES" dirty="0" err="1" smtClean="0">
                <a:solidFill>
                  <a:schemeClr val="accent2"/>
                </a:solidFill>
              </a:rPr>
              <a:t>tag</a:t>
            </a:r>
            <a:r>
              <a:rPr lang="es-ES" dirty="0" smtClean="0"/>
              <a:t>&gt;</a:t>
            </a:r>
          </a:p>
          <a:p>
            <a:pPr marL="0" indent="0">
              <a:buNone/>
            </a:pPr>
            <a:endParaRPr lang="es-ES" dirty="0" smtClean="0"/>
          </a:p>
          <a:p>
            <a:pPr marL="0" indent="0">
              <a:buNone/>
            </a:pPr>
            <a:r>
              <a:rPr lang="es-ES" dirty="0" smtClean="0"/>
              <a:t>&lt;div&gt;</a:t>
            </a:r>
          </a:p>
          <a:p>
            <a:pPr marL="0" indent="0">
              <a:buNone/>
            </a:pPr>
            <a:r>
              <a:rPr lang="es-ES" dirty="0"/>
              <a:t>	</a:t>
            </a:r>
            <a:r>
              <a:rPr lang="es-ES" dirty="0" smtClean="0"/>
              <a:t>&lt;h3&gt;{{</a:t>
            </a:r>
            <a:r>
              <a:rPr lang="es-ES" dirty="0" err="1" smtClean="0"/>
              <a:t>title</a:t>
            </a:r>
            <a:r>
              <a:rPr lang="es-ES" dirty="0" smtClean="0"/>
              <a:t>}} &lt;/h3&gt;</a:t>
            </a:r>
          </a:p>
          <a:p>
            <a:pPr marL="0" indent="0">
              <a:buNone/>
            </a:pPr>
            <a:r>
              <a:rPr lang="es-ES" dirty="0"/>
              <a:t>	</a:t>
            </a:r>
            <a:r>
              <a:rPr lang="es-ES" dirty="0" smtClean="0"/>
              <a:t>&lt;</a:t>
            </a:r>
            <a:r>
              <a:rPr lang="es-ES" dirty="0" err="1" smtClean="0"/>
              <a:t>button</a:t>
            </a:r>
            <a:r>
              <a:rPr lang="es-ES" dirty="0" smtClean="0"/>
              <a:t>&gt;Do </a:t>
            </a:r>
            <a:r>
              <a:rPr lang="es-ES" dirty="0" err="1" smtClean="0"/>
              <a:t>something</a:t>
            </a:r>
            <a:r>
              <a:rPr lang="es-ES" dirty="0" smtClean="0"/>
              <a:t>&lt;</a:t>
            </a:r>
            <a:r>
              <a:rPr lang="es-ES" dirty="0" err="1" smtClean="0"/>
              <a:t>button</a:t>
            </a:r>
            <a:r>
              <a:rPr lang="es-ES" dirty="0" smtClean="0"/>
              <a:t>&gt;</a:t>
            </a:r>
          </a:p>
          <a:p>
            <a:pPr marL="0" indent="0">
              <a:buNone/>
            </a:pPr>
            <a:r>
              <a:rPr lang="es-ES" dirty="0" smtClean="0"/>
              <a:t>&lt;/div&gt;</a:t>
            </a:r>
            <a:endParaRPr lang="es-ES" dirty="0"/>
          </a:p>
          <a:p>
            <a:pPr marL="0" indent="0">
              <a:buNone/>
            </a:pPr>
            <a:endParaRPr lang="es-ES" dirty="0" smtClean="0">
              <a:solidFill>
                <a:schemeClr val="accent2"/>
              </a:solidFill>
            </a:endParaRPr>
          </a:p>
          <a:p>
            <a:pPr marL="0" indent="0" algn="ctr">
              <a:buNone/>
            </a:pPr>
            <a:r>
              <a:rPr lang="es-ES" dirty="0" err="1" smtClean="0">
                <a:solidFill>
                  <a:schemeClr val="accent2"/>
                </a:solidFill>
              </a:rPr>
              <a:t>miNuevoTag</a:t>
            </a:r>
            <a:endParaRPr lang="es-ES" dirty="0" smtClean="0">
              <a:solidFill>
                <a:schemeClr val="accent2"/>
              </a:solidFill>
            </a:endParaRPr>
          </a:p>
        </p:txBody>
      </p:sp>
      <p:sp>
        <p:nvSpPr>
          <p:cNvPr id="4" name="3 Flecha abajo"/>
          <p:cNvSpPr/>
          <p:nvPr/>
        </p:nvSpPr>
        <p:spPr>
          <a:xfrm>
            <a:off x="3851920" y="2764856"/>
            <a:ext cx="576064" cy="43204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898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n-US"/>
          </a:p>
        </p:txBody>
      </p:sp>
      <p:sp>
        <p:nvSpPr>
          <p:cNvPr id="3" name="2 Marcador de contenido"/>
          <p:cNvSpPr>
            <a:spLocks noGrp="1"/>
          </p:cNvSpPr>
          <p:nvPr>
            <p:ph idx="1"/>
          </p:nvPr>
        </p:nvSpPr>
        <p:spPr/>
        <p:txBody>
          <a:bodyPr/>
          <a:lstStyle/>
          <a:p>
            <a:pPr marL="0" indent="0">
              <a:buNone/>
            </a:pPr>
            <a:r>
              <a:rPr lang="es-ES" dirty="0" err="1" smtClean="0"/>
              <a:t>ngRepeat</a:t>
            </a:r>
            <a:r>
              <a:rPr lang="en-US" dirty="0" smtClean="0"/>
              <a:t>:</a:t>
            </a:r>
          </a:p>
          <a:p>
            <a:pPr marL="0" indent="0">
              <a:buNone/>
            </a:pPr>
            <a:r>
              <a:rPr lang="es-ES" dirty="0" smtClean="0"/>
              <a:t>	</a:t>
            </a:r>
          </a:p>
          <a:p>
            <a:pPr marL="0" indent="0">
              <a:buNone/>
            </a:pPr>
            <a:endParaRPr lang="es-ES" dirty="0"/>
          </a:p>
          <a:p>
            <a:pPr marL="0" indent="0" algn="ctr">
              <a:buNone/>
            </a:pPr>
            <a:r>
              <a:rPr lang="es-ES" dirty="0" err="1" smtClean="0"/>
              <a:t>ng:repeat</a:t>
            </a:r>
            <a:r>
              <a:rPr lang="es-ES" dirty="0" smtClean="0"/>
              <a:t>	</a:t>
            </a:r>
            <a:r>
              <a:rPr lang="es-ES" dirty="0" err="1" smtClean="0"/>
              <a:t>ng-repeat</a:t>
            </a:r>
            <a:r>
              <a:rPr lang="es-ES" dirty="0" smtClean="0"/>
              <a:t>	</a:t>
            </a:r>
            <a:r>
              <a:rPr lang="es-ES" dirty="0" err="1" smtClean="0"/>
              <a:t>ng_repeat</a:t>
            </a:r>
            <a:endParaRPr lang="es-ES" dirty="0" smtClean="0"/>
          </a:p>
          <a:p>
            <a:pPr marL="0" indent="0" algn="ctr">
              <a:buNone/>
            </a:pPr>
            <a:r>
              <a:rPr lang="es-ES" dirty="0" smtClean="0"/>
              <a:t>x-</a:t>
            </a:r>
            <a:r>
              <a:rPr lang="es-ES" dirty="0" err="1" smtClean="0"/>
              <a:t>ng</a:t>
            </a:r>
            <a:r>
              <a:rPr lang="es-ES" dirty="0" smtClean="0"/>
              <a:t>-</a:t>
            </a:r>
            <a:r>
              <a:rPr lang="es-ES" dirty="0" err="1" smtClean="0"/>
              <a:t>repeat</a:t>
            </a:r>
            <a:r>
              <a:rPr lang="es-ES" dirty="0" smtClean="0"/>
              <a:t>		data-</a:t>
            </a:r>
            <a:r>
              <a:rPr lang="es-ES" dirty="0" err="1" smtClean="0"/>
              <a:t>ng</a:t>
            </a:r>
            <a:r>
              <a:rPr lang="es-ES" dirty="0" smtClean="0"/>
              <a:t>-</a:t>
            </a:r>
            <a:r>
              <a:rPr lang="es-ES" dirty="0" err="1" smtClean="0"/>
              <a:t>repeat</a:t>
            </a:r>
            <a:endParaRPr lang="es-ES" dirty="0" smtClean="0"/>
          </a:p>
          <a:p>
            <a:endParaRPr lang="en-US" dirty="0"/>
          </a:p>
        </p:txBody>
      </p:sp>
    </p:spTree>
    <p:extLst>
      <p:ext uri="{BB962C8B-B14F-4D97-AF65-F5344CB8AC3E}">
        <p14:creationId xmlns:p14="http://schemas.microsoft.com/office/powerpoint/2010/main" val="2691569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Directives</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directive</a:t>
            </a:r>
            <a:r>
              <a:rPr lang="es-ES" dirty="0" smtClean="0"/>
              <a:t>( '</a:t>
            </a:r>
            <a:r>
              <a:rPr lang="es-ES" dirty="0" err="1" smtClean="0"/>
              <a:t>myButton</a:t>
            </a:r>
            <a:r>
              <a:rPr lang="es-ES" dirty="0" smtClean="0"/>
              <a:t>', </a:t>
            </a:r>
            <a:r>
              <a:rPr lang="es-ES" dirty="0" err="1" smtClean="0"/>
              <a:t>function</a:t>
            </a:r>
            <a:r>
              <a:rPr lang="es-ES" dirty="0" smtClean="0"/>
              <a:t>(){</a:t>
            </a:r>
          </a:p>
          <a:p>
            <a:pPr marL="0" indent="0">
              <a:buNone/>
            </a:pPr>
            <a:r>
              <a:rPr lang="es-ES" dirty="0" smtClean="0"/>
              <a:t>	</a:t>
            </a:r>
            <a:r>
              <a:rPr lang="es-ES" dirty="0" err="1" smtClean="0"/>
              <a:t>return</a:t>
            </a:r>
            <a:r>
              <a:rPr lang="es-ES" dirty="0" smtClean="0"/>
              <a:t> {</a:t>
            </a:r>
          </a:p>
          <a:p>
            <a:pPr marL="0" indent="0">
              <a:buNone/>
            </a:pPr>
            <a:r>
              <a:rPr lang="es-ES" dirty="0"/>
              <a:t>		</a:t>
            </a:r>
            <a:r>
              <a:rPr lang="es-ES" dirty="0" err="1" smtClean="0"/>
              <a:t>restrict</a:t>
            </a:r>
            <a:r>
              <a:rPr lang="es-ES" dirty="0" smtClean="0"/>
              <a:t>: 'EAC',</a:t>
            </a:r>
          </a:p>
          <a:p>
            <a:pPr marL="0" indent="0">
              <a:buNone/>
            </a:pPr>
            <a:r>
              <a:rPr lang="es-ES" dirty="0"/>
              <a:t>	</a:t>
            </a:r>
            <a:r>
              <a:rPr lang="es-ES" dirty="0" smtClean="0"/>
              <a:t>	</a:t>
            </a:r>
            <a:r>
              <a:rPr lang="es-ES" dirty="0" err="1" smtClean="0"/>
              <a:t>replace</a:t>
            </a:r>
            <a:r>
              <a:rPr lang="es-ES" dirty="0" smtClean="0"/>
              <a:t>: true,</a:t>
            </a:r>
          </a:p>
          <a:p>
            <a:pPr marL="0" indent="0">
              <a:buNone/>
            </a:pPr>
            <a:r>
              <a:rPr lang="es-ES" dirty="0"/>
              <a:t>	</a:t>
            </a:r>
            <a:r>
              <a:rPr lang="es-ES" dirty="0" smtClean="0"/>
              <a:t>	</a:t>
            </a:r>
            <a:r>
              <a:rPr lang="es-ES" dirty="0" err="1" smtClean="0"/>
              <a:t>template</a:t>
            </a:r>
            <a:r>
              <a:rPr lang="es-ES" dirty="0" smtClean="0"/>
              <a:t>: '&lt;div</a:t>
            </a:r>
            <a:r>
              <a:rPr lang="es-ES" u="sng" dirty="0" smtClean="0"/>
              <a:t>&gt;&lt;/</a:t>
            </a:r>
            <a:r>
              <a:rPr lang="es-ES" dirty="0" smtClean="0"/>
              <a:t>div&gt;',  // </a:t>
            </a:r>
            <a:r>
              <a:rPr lang="es-ES" dirty="0" err="1" smtClean="0"/>
              <a:t>or</a:t>
            </a:r>
            <a:r>
              <a:rPr lang="es-ES" dirty="0" smtClean="0"/>
              <a:t> 'url.html',</a:t>
            </a:r>
          </a:p>
          <a:p>
            <a:pPr marL="0" indent="0">
              <a:buNone/>
            </a:pPr>
            <a:r>
              <a:rPr lang="es-ES" dirty="0"/>
              <a:t>	</a:t>
            </a:r>
            <a:r>
              <a:rPr lang="es-ES" dirty="0" smtClean="0"/>
              <a:t>	</a:t>
            </a:r>
            <a:r>
              <a:rPr lang="es-ES" dirty="0" err="1" smtClean="0"/>
              <a:t>transclude</a:t>
            </a:r>
            <a:r>
              <a:rPr lang="es-ES" dirty="0" smtClean="0"/>
              <a:t>: true,   // </a:t>
            </a:r>
            <a:r>
              <a:rPr lang="es-ES" dirty="0" err="1" smtClean="0"/>
              <a:t>for</a:t>
            </a:r>
            <a:r>
              <a:rPr lang="es-ES" dirty="0" smtClean="0"/>
              <a:t> </a:t>
            </a:r>
            <a:r>
              <a:rPr lang="es-ES" dirty="0" err="1" smtClean="0"/>
              <a:t>arbitrary</a:t>
            </a:r>
            <a:r>
              <a:rPr lang="es-ES" dirty="0" smtClean="0"/>
              <a:t> </a:t>
            </a:r>
            <a:r>
              <a:rPr lang="es-ES" dirty="0" err="1" smtClean="0"/>
              <a:t>content</a:t>
            </a:r>
            <a:endParaRPr lang="es-ES" dirty="0" smtClean="0"/>
          </a:p>
          <a:p>
            <a:pPr marL="0" indent="0">
              <a:buNone/>
            </a:pPr>
            <a:r>
              <a:rPr lang="es-ES" dirty="0"/>
              <a:t>	</a:t>
            </a:r>
            <a:r>
              <a:rPr lang="es-ES" dirty="0" smtClean="0"/>
              <a:t>	</a:t>
            </a:r>
            <a:r>
              <a:rPr lang="es-ES" dirty="0" err="1" smtClean="0"/>
              <a:t>scope</a:t>
            </a:r>
            <a:r>
              <a:rPr lang="es-ES" dirty="0" smtClean="0"/>
              <a:t>: {},</a:t>
            </a:r>
          </a:p>
          <a:p>
            <a:pPr marL="0" indent="0">
              <a:buNone/>
            </a:pPr>
            <a:r>
              <a:rPr lang="es-ES" dirty="0"/>
              <a:t>	</a:t>
            </a:r>
            <a:r>
              <a:rPr lang="es-ES" dirty="0" smtClean="0"/>
              <a:t>	compile: </a:t>
            </a:r>
            <a:r>
              <a:rPr lang="es-ES" dirty="0" err="1" smtClean="0"/>
              <a:t>function</a:t>
            </a:r>
            <a:r>
              <a:rPr lang="es-ES" dirty="0" smtClean="0"/>
              <a:t>(){}</a:t>
            </a:r>
          </a:p>
          <a:p>
            <a:pPr marL="0" indent="0">
              <a:buNone/>
            </a:pPr>
            <a:r>
              <a:rPr lang="es-ES" dirty="0" smtClean="0"/>
              <a:t>		….</a:t>
            </a:r>
          </a:p>
          <a:p>
            <a:pPr marL="0" indent="0">
              <a:buNone/>
            </a:pPr>
            <a:r>
              <a:rPr lang="es-ES" dirty="0" smtClean="0"/>
              <a:t>	}</a:t>
            </a:r>
          </a:p>
          <a:p>
            <a:pPr marL="0" indent="0">
              <a:buNone/>
            </a:pPr>
            <a:r>
              <a:rPr lang="es-ES" dirty="0" smtClean="0"/>
              <a:t>});</a:t>
            </a:r>
          </a:p>
        </p:txBody>
      </p:sp>
    </p:spTree>
    <p:extLst>
      <p:ext uri="{BB962C8B-B14F-4D97-AF65-F5344CB8AC3E}">
        <p14:creationId xmlns:p14="http://schemas.microsoft.com/office/powerpoint/2010/main" val="1432768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3924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Isolated</a:t>
            </a:r>
            <a:r>
              <a:rPr lang="es-ES" dirty="0" smtClean="0"/>
              <a:t> </a:t>
            </a:r>
            <a:r>
              <a:rPr lang="es-ES" dirty="0" err="1" smtClean="0"/>
              <a:t>scope</a:t>
            </a:r>
            <a:endParaRPr lang="en-US" dirty="0"/>
          </a:p>
        </p:txBody>
      </p:sp>
      <p:sp>
        <p:nvSpPr>
          <p:cNvPr id="3" name="2 Marcador de contenido"/>
          <p:cNvSpPr>
            <a:spLocks noGrp="1"/>
          </p:cNvSpPr>
          <p:nvPr>
            <p:ph idx="1"/>
          </p:nvPr>
        </p:nvSpPr>
        <p:spPr/>
        <p:txBody>
          <a:bodyPr>
            <a:normAutofit fontScale="5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p>
          <a:p>
            <a:pPr marL="0" indent="0">
              <a:buNone/>
            </a:pPr>
            <a:r>
              <a:rPr lang="es-ES" dirty="0" smtClean="0"/>
              <a:t>.</a:t>
            </a:r>
            <a:r>
              <a:rPr lang="es-ES" dirty="0" err="1" smtClean="0"/>
              <a:t>directive</a:t>
            </a:r>
            <a:r>
              <a:rPr lang="es-ES" dirty="0" smtClean="0"/>
              <a:t>( '</a:t>
            </a:r>
            <a:r>
              <a:rPr lang="es-ES" dirty="0" err="1" smtClean="0"/>
              <a:t>myButton</a:t>
            </a:r>
            <a:r>
              <a:rPr lang="es-ES" dirty="0" smtClean="0"/>
              <a:t>', </a:t>
            </a:r>
            <a:r>
              <a:rPr lang="es-ES" dirty="0" err="1" smtClean="0"/>
              <a:t>function</a:t>
            </a:r>
            <a:r>
              <a:rPr lang="es-ES" dirty="0" smtClean="0"/>
              <a:t>(){</a:t>
            </a:r>
          </a:p>
          <a:p>
            <a:pPr marL="0" indent="0">
              <a:buNone/>
            </a:pPr>
            <a:r>
              <a:rPr lang="es-ES" dirty="0" smtClean="0"/>
              <a:t>	</a:t>
            </a:r>
            <a:r>
              <a:rPr lang="es-ES" dirty="0" err="1" smtClean="0"/>
              <a:t>return</a:t>
            </a:r>
            <a:r>
              <a:rPr lang="es-ES" dirty="0" smtClean="0"/>
              <a:t>{</a:t>
            </a:r>
          </a:p>
          <a:p>
            <a:pPr marL="0" indent="0">
              <a:buNone/>
            </a:pPr>
            <a:r>
              <a:rPr lang="es-ES" dirty="0" smtClean="0"/>
              <a:t>		</a:t>
            </a:r>
            <a:r>
              <a:rPr lang="es-ES" dirty="0" err="1" smtClean="0"/>
              <a:t>scope</a:t>
            </a:r>
            <a:r>
              <a:rPr lang="es-ES" dirty="0" smtClean="0"/>
              <a:t>: {</a:t>
            </a:r>
          </a:p>
          <a:p>
            <a:pPr marL="0" indent="0">
              <a:buNone/>
            </a:pPr>
            <a:r>
              <a:rPr lang="es-ES" dirty="0"/>
              <a:t>	</a:t>
            </a:r>
            <a:r>
              <a:rPr lang="es-ES" dirty="0" smtClean="0"/>
              <a:t>		</a:t>
            </a:r>
            <a:r>
              <a:rPr lang="es-ES" dirty="0" err="1" smtClean="0"/>
              <a:t>text</a:t>
            </a:r>
            <a:r>
              <a:rPr lang="es-ES" dirty="0" smtClean="0"/>
              <a:t>: "</a:t>
            </a:r>
            <a:r>
              <a:rPr lang="es-ES" sz="3500" dirty="0" smtClean="0">
                <a:solidFill>
                  <a:schemeClr val="accent2"/>
                </a:solidFill>
              </a:rPr>
              <a:t>@</a:t>
            </a:r>
            <a:r>
              <a:rPr lang="es-ES" dirty="0" err="1" smtClean="0"/>
              <a:t>myText</a:t>
            </a:r>
            <a:r>
              <a:rPr lang="es-ES" dirty="0" smtClean="0"/>
              <a:t>",</a:t>
            </a:r>
          </a:p>
          <a:p>
            <a:pPr marL="0" indent="0">
              <a:buNone/>
            </a:pPr>
            <a:r>
              <a:rPr lang="es-ES" dirty="0"/>
              <a:t>	</a:t>
            </a:r>
            <a:r>
              <a:rPr lang="es-ES" dirty="0" smtClean="0"/>
              <a:t>		</a:t>
            </a:r>
            <a:r>
              <a:rPr lang="es-ES" dirty="0" err="1" smtClean="0"/>
              <a:t>twoWayBind</a:t>
            </a:r>
            <a:r>
              <a:rPr lang="es-ES" dirty="0" smtClean="0"/>
              <a:t>: "</a:t>
            </a:r>
            <a:r>
              <a:rPr lang="es-ES" sz="3300" dirty="0" smtClean="0">
                <a:solidFill>
                  <a:schemeClr val="accent2"/>
                </a:solidFill>
              </a:rPr>
              <a:t>=</a:t>
            </a:r>
            <a:r>
              <a:rPr lang="es-ES" dirty="0" err="1" smtClean="0"/>
              <a:t>myTwoWayBind</a:t>
            </a:r>
            <a:r>
              <a:rPr lang="es-ES" dirty="0" smtClean="0"/>
              <a:t>",</a:t>
            </a:r>
          </a:p>
          <a:p>
            <a:pPr marL="0" indent="0">
              <a:buNone/>
            </a:pPr>
            <a:r>
              <a:rPr lang="es-ES" dirty="0"/>
              <a:t>	</a:t>
            </a:r>
            <a:r>
              <a:rPr lang="es-ES" dirty="0" smtClean="0"/>
              <a:t>		</a:t>
            </a:r>
            <a:r>
              <a:rPr lang="es-ES" dirty="0" err="1" smtClean="0"/>
              <a:t>oneWayBind</a:t>
            </a:r>
            <a:r>
              <a:rPr lang="es-ES" dirty="0" smtClean="0"/>
              <a:t>: "</a:t>
            </a:r>
            <a:r>
              <a:rPr lang="es-ES" sz="3300" dirty="0" smtClean="0">
                <a:solidFill>
                  <a:schemeClr val="accent2"/>
                </a:solidFill>
              </a:rPr>
              <a:t>&amp;</a:t>
            </a:r>
            <a:r>
              <a:rPr lang="es-ES" dirty="0" err="1" smtClean="0"/>
              <a:t>myOneWayBind</a:t>
            </a:r>
            <a:r>
              <a:rPr lang="es-ES" dirty="0" smtClean="0"/>
              <a:t>"</a:t>
            </a:r>
          </a:p>
          <a:p>
            <a:pPr marL="0" indent="0">
              <a:buNone/>
            </a:pPr>
            <a:r>
              <a:rPr lang="es-ES" dirty="0"/>
              <a:t>	</a:t>
            </a:r>
            <a:r>
              <a:rPr lang="es-ES" dirty="0" smtClean="0"/>
              <a:t>	}</a:t>
            </a:r>
          </a:p>
          <a:p>
            <a:pPr marL="0" indent="0">
              <a:buNone/>
            </a:pPr>
            <a:r>
              <a:rPr lang="es-ES" dirty="0"/>
              <a:t>	</a:t>
            </a:r>
            <a:r>
              <a:rPr lang="es-ES" dirty="0" smtClean="0"/>
              <a:t>	</a:t>
            </a:r>
            <a:r>
              <a:rPr lang="es-ES" dirty="0" err="1" smtClean="0"/>
              <a:t>template</a:t>
            </a:r>
            <a:r>
              <a:rPr lang="es-ES" dirty="0" smtClean="0"/>
              <a:t>: "&lt;div&gt;{{</a:t>
            </a:r>
            <a:r>
              <a:rPr lang="es-ES" dirty="0" err="1" smtClean="0"/>
              <a:t>text</a:t>
            </a:r>
            <a:r>
              <a:rPr lang="es-ES" dirty="0" smtClean="0"/>
              <a:t>}}&lt;/div&gt;"</a:t>
            </a:r>
          </a:p>
          <a:p>
            <a:pPr marL="0" indent="0">
              <a:buNone/>
            </a:pPr>
            <a:r>
              <a:rPr lang="es-ES" dirty="0" smtClean="0"/>
              <a:t> 	}</a:t>
            </a:r>
          </a:p>
          <a:p>
            <a:pPr marL="0" indent="0">
              <a:buNone/>
            </a:pPr>
            <a:r>
              <a:rPr lang="es-ES" dirty="0" smtClean="0"/>
              <a:t>});</a:t>
            </a:r>
          </a:p>
          <a:p>
            <a:pPr marL="0" indent="0">
              <a:buNone/>
            </a:pPr>
            <a:endParaRPr lang="es-ES" dirty="0" smtClean="0"/>
          </a:p>
          <a:p>
            <a:pPr marL="0" indent="0">
              <a:buNone/>
            </a:pPr>
            <a:r>
              <a:rPr lang="es-ES" dirty="0" smtClean="0"/>
              <a:t>&lt;div </a:t>
            </a:r>
            <a:r>
              <a:rPr lang="es-ES" dirty="0" err="1" smtClean="0"/>
              <a:t>ng-controller</a:t>
            </a:r>
            <a:r>
              <a:rPr lang="es-ES" dirty="0" smtClean="0"/>
              <a:t>="Ctrl1"&gt;</a:t>
            </a:r>
            <a:endParaRPr lang="es-ES" dirty="0"/>
          </a:p>
          <a:p>
            <a:pPr marL="0" indent="0">
              <a:buNone/>
            </a:pPr>
            <a:r>
              <a:rPr lang="es-ES" dirty="0" smtClean="0"/>
              <a:t>  &lt;</a:t>
            </a:r>
            <a:r>
              <a:rPr lang="es-ES" dirty="0" err="1" smtClean="0"/>
              <a:t>my-button</a:t>
            </a:r>
            <a:r>
              <a:rPr lang="es-ES" dirty="0" smtClean="0"/>
              <a:t> </a:t>
            </a:r>
            <a:r>
              <a:rPr lang="es-ES" dirty="0" err="1" smtClean="0"/>
              <a:t>my-text</a:t>
            </a:r>
            <a:r>
              <a:rPr lang="es-ES" dirty="0" smtClean="0"/>
              <a:t>="A" </a:t>
            </a:r>
            <a:r>
              <a:rPr lang="es-ES" dirty="0" err="1" smtClean="0"/>
              <a:t>my-two-way-bind</a:t>
            </a:r>
            <a:r>
              <a:rPr lang="es-ES" dirty="0" smtClean="0"/>
              <a:t>="father1"  </a:t>
            </a:r>
            <a:r>
              <a:rPr lang="es-ES" dirty="0" err="1" smtClean="0"/>
              <a:t>my-one-way-bind</a:t>
            </a:r>
            <a:r>
              <a:rPr lang="es-ES" dirty="0" smtClean="0"/>
              <a:t>="father2" /&gt;</a:t>
            </a:r>
          </a:p>
          <a:p>
            <a:pPr marL="0" indent="0">
              <a:buNone/>
            </a:pPr>
            <a:r>
              <a:rPr lang="es-ES" dirty="0" smtClean="0"/>
              <a:t>&lt;/div&gt;</a:t>
            </a:r>
            <a:endParaRPr lang="en-US" dirty="0" smtClean="0"/>
          </a:p>
        </p:txBody>
      </p:sp>
    </p:spTree>
    <p:extLst>
      <p:ext uri="{BB962C8B-B14F-4D97-AF65-F5344CB8AC3E}">
        <p14:creationId xmlns:p14="http://schemas.microsoft.com/office/powerpoint/2010/main" val="3330602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323528" y="1412776"/>
            <a:ext cx="8496944" cy="50405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c</a:t>
            </a:r>
            <a:r>
              <a:rPr lang="es-ES" dirty="0" smtClean="0"/>
              <a:t>ompile / link</a:t>
            </a:r>
            <a:endParaRPr lang="en-US" dirty="0"/>
          </a:p>
        </p:txBody>
      </p:sp>
      <p:sp>
        <p:nvSpPr>
          <p:cNvPr id="3" name="2 Marcador de contenido"/>
          <p:cNvSpPr>
            <a:spLocks noGrp="1"/>
          </p:cNvSpPr>
          <p:nvPr>
            <p:ph idx="1"/>
          </p:nvPr>
        </p:nvSpPr>
        <p:spPr/>
        <p:txBody>
          <a:bodyPr>
            <a:noAutofit/>
          </a:bodyPr>
          <a:lstStyle/>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a:t>
            </a:r>
          </a:p>
          <a:p>
            <a:pPr marL="0" indent="0">
              <a:buNone/>
            </a:pPr>
            <a:r>
              <a:rPr lang="en-US" sz="1600" dirty="0" smtClean="0"/>
              <a:t>}</a:t>
            </a:r>
          </a:p>
          <a:p>
            <a:pPr marL="0" indent="0">
              <a:buNone/>
            </a:pPr>
            <a:endParaRPr lang="en-US" sz="800" dirty="0" smtClean="0"/>
          </a:p>
          <a:p>
            <a:pPr marL="0" indent="0">
              <a:buNone/>
            </a:pPr>
            <a:r>
              <a:rPr lang="en-US" sz="1600" dirty="0" smtClean="0"/>
              <a:t>compile: function compile(</a:t>
            </a:r>
            <a:r>
              <a:rPr lang="en-US" sz="1600" dirty="0" err="1" smtClean="0"/>
              <a:t>tElement</a:t>
            </a:r>
            <a:r>
              <a:rPr lang="en-US" sz="1600" dirty="0" smtClean="0"/>
              <a:t>, </a:t>
            </a:r>
            <a:r>
              <a:rPr lang="en-US" sz="1600" dirty="0" err="1" smtClean="0"/>
              <a:t>tAttrs</a:t>
            </a:r>
            <a:r>
              <a:rPr lang="en-US" sz="1600" dirty="0" smtClean="0"/>
              <a:t>, </a:t>
            </a:r>
            <a:r>
              <a:rPr lang="en-US" sz="1600" dirty="0" err="1" smtClean="0"/>
              <a:t>transclude</a:t>
            </a:r>
            <a:r>
              <a:rPr lang="en-US" sz="1600" dirty="0" smtClean="0"/>
              <a:t>) {</a:t>
            </a:r>
          </a:p>
          <a:p>
            <a:pPr marL="0" indent="0">
              <a:buNone/>
            </a:pPr>
            <a:r>
              <a:rPr lang="en-US" sz="1600" dirty="0" smtClean="0"/>
              <a:t>  return function </a:t>
            </a:r>
            <a:r>
              <a:rPr lang="en-US" sz="1600" dirty="0" err="1" smtClean="0"/>
              <a:t>postLink</a:t>
            </a:r>
            <a:r>
              <a:rPr lang="en-US" sz="1600" dirty="0" smtClean="0"/>
              <a:t>( ... ) { ... }</a:t>
            </a:r>
          </a:p>
          <a:p>
            <a:pPr marL="0" indent="0">
              <a:buNone/>
            </a:pPr>
            <a:r>
              <a:rPr lang="en-US" sz="1600" dirty="0" smtClean="0"/>
              <a:t>}</a:t>
            </a:r>
          </a:p>
          <a:p>
            <a:pPr marL="0" indent="0">
              <a:buNone/>
            </a:pPr>
            <a:endParaRPr lang="en-US" sz="800" dirty="0" smtClean="0"/>
          </a:p>
          <a:p>
            <a:pPr marL="0" indent="0">
              <a:buNone/>
            </a:pPr>
            <a:r>
              <a:rPr lang="en-US" sz="1600" dirty="0" smtClean="0"/>
              <a:t>link: {</a:t>
            </a:r>
          </a:p>
          <a:p>
            <a:pPr marL="0" indent="0">
              <a:buNone/>
            </a:pPr>
            <a:r>
              <a:rPr lang="en-US" sz="1600" dirty="0" smtClean="0"/>
              <a:t>  pre: function </a:t>
            </a:r>
            <a:r>
              <a:rPr lang="en-US" sz="1600" dirty="0" err="1" smtClean="0"/>
              <a:t>preLink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  post: function </a:t>
            </a:r>
            <a:r>
              <a:rPr lang="en-US" sz="1600" dirty="0" err="1" smtClean="0"/>
              <a:t>postLink</a:t>
            </a:r>
            <a:r>
              <a:rPr lang="en-US" sz="1600" dirty="0" smtClean="0"/>
              <a:t>(scope, </a:t>
            </a:r>
            <a:r>
              <a:rPr lang="en-US" sz="1600" dirty="0" err="1" smtClean="0"/>
              <a:t>iElement</a:t>
            </a:r>
            <a:r>
              <a:rPr lang="en-US" sz="1600" dirty="0" smtClean="0"/>
              <a:t>, </a:t>
            </a:r>
            <a:r>
              <a:rPr lang="en-US" sz="1600" dirty="0" err="1" smtClean="0"/>
              <a:t>iAttrs</a:t>
            </a:r>
            <a:r>
              <a:rPr lang="en-US" sz="1600" dirty="0" smtClean="0"/>
              <a:t>, controller) { ... }</a:t>
            </a:r>
          </a:p>
          <a:p>
            <a:pPr marL="0" indent="0">
              <a:buNone/>
            </a:pPr>
            <a:r>
              <a:rPr lang="en-US" sz="1600" dirty="0" smtClean="0"/>
              <a:t>}</a:t>
            </a:r>
            <a:endParaRPr lang="es-ES" sz="1600" dirty="0" smtClean="0"/>
          </a:p>
          <a:p>
            <a:pPr marL="0" indent="0">
              <a:buNone/>
            </a:pPr>
            <a:endParaRPr lang="es-ES" sz="700" dirty="0"/>
          </a:p>
          <a:p>
            <a:pPr marL="0" indent="0">
              <a:buNone/>
            </a:pPr>
            <a:r>
              <a:rPr lang="en-US" sz="1600" dirty="0" smtClean="0"/>
              <a:t>link: function </a:t>
            </a:r>
            <a:r>
              <a:rPr lang="en-US" sz="1600" dirty="0" err="1" smtClean="0"/>
              <a:t>postLink</a:t>
            </a:r>
            <a:r>
              <a:rPr lang="en-US" sz="1600" dirty="0" smtClean="0"/>
              <a:t>( ... ) { ... }</a:t>
            </a:r>
            <a:endParaRPr lang="en-US" sz="1600" dirty="0"/>
          </a:p>
        </p:txBody>
      </p:sp>
      <p:cxnSp>
        <p:nvCxnSpPr>
          <p:cNvPr id="5" name="4 Conector recto"/>
          <p:cNvCxnSpPr/>
          <p:nvPr/>
        </p:nvCxnSpPr>
        <p:spPr>
          <a:xfrm>
            <a:off x="539552" y="342900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539552" y="4509120"/>
            <a:ext cx="78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539552" y="5805264"/>
            <a:ext cx="784887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534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27584" y="1556792"/>
            <a:ext cx="7560840" cy="4608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7 Rectángulo"/>
          <p:cNvSpPr/>
          <p:nvPr/>
        </p:nvSpPr>
        <p:spPr>
          <a:xfrm>
            <a:off x="1115616" y="4005064"/>
            <a:ext cx="6984776" cy="19442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c</a:t>
            </a:r>
            <a:r>
              <a:rPr lang="es-ES" dirty="0" smtClean="0"/>
              <a:t>ompile / link</a:t>
            </a:r>
            <a:endParaRPr lang="en-US" dirty="0"/>
          </a:p>
        </p:txBody>
      </p:sp>
      <p:sp>
        <p:nvSpPr>
          <p:cNvPr id="5" name="4 Rectángulo"/>
          <p:cNvSpPr/>
          <p:nvPr/>
        </p:nvSpPr>
        <p:spPr>
          <a:xfrm>
            <a:off x="1115616" y="1844824"/>
            <a:ext cx="6984776" cy="194421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5 Rectángulo redondeado"/>
          <p:cNvSpPr/>
          <p:nvPr/>
        </p:nvSpPr>
        <p:spPr>
          <a:xfrm>
            <a:off x="1403648" y="4293096"/>
            <a:ext cx="3024336" cy="136815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7" name="6 Rectángulo redondeado"/>
          <p:cNvSpPr/>
          <p:nvPr/>
        </p:nvSpPr>
        <p:spPr>
          <a:xfrm>
            <a:off x="4788024" y="2132856"/>
            <a:ext cx="3024336" cy="136815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8 Rectángulo redondeado"/>
          <p:cNvSpPr/>
          <p:nvPr/>
        </p:nvSpPr>
        <p:spPr>
          <a:xfrm>
            <a:off x="1403648" y="2132856"/>
            <a:ext cx="3024336" cy="136815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 name="9 Rectángulo redondeado"/>
          <p:cNvSpPr/>
          <p:nvPr/>
        </p:nvSpPr>
        <p:spPr>
          <a:xfrm>
            <a:off x="4818128" y="4293096"/>
            <a:ext cx="3024336" cy="136815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1167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475252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smtClean="0"/>
              <a:t>Server </a:t>
            </a:r>
            <a:r>
              <a:rPr lang="es-ES" dirty="0" err="1" smtClean="0"/>
              <a:t>Comunication</a:t>
            </a:r>
            <a:endParaRPr lang="en-US" dirty="0"/>
          </a:p>
        </p:txBody>
      </p:sp>
      <p:sp>
        <p:nvSpPr>
          <p:cNvPr id="3" name="2 Marcador de contenido"/>
          <p:cNvSpPr>
            <a:spLocks noGrp="1"/>
          </p:cNvSpPr>
          <p:nvPr>
            <p:ph idx="1"/>
          </p:nvPr>
        </p:nvSpPr>
        <p:spPr/>
        <p:txBody>
          <a:bodyPr>
            <a:normAutofit fontScale="85000" lnSpcReduction="20000"/>
          </a:bodyPr>
          <a:lstStyle/>
          <a:p>
            <a:pPr marL="0" indent="0">
              <a:buNone/>
            </a:pPr>
            <a:r>
              <a:rPr lang="es-ES" sz="2800" dirty="0" err="1" smtClean="0"/>
              <a:t>Angular.module</a:t>
            </a:r>
            <a:r>
              <a:rPr lang="es-ES" sz="2800" dirty="0" smtClean="0"/>
              <a:t>('</a:t>
            </a:r>
            <a:r>
              <a:rPr lang="es-ES" sz="2800" dirty="0" err="1" smtClean="0"/>
              <a:t>myApp</a:t>
            </a:r>
            <a:r>
              <a:rPr lang="es-ES" sz="2800"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sz="2800" dirty="0" smtClean="0"/>
              <a:t>])</a:t>
            </a:r>
          </a:p>
          <a:p>
            <a:pPr marL="0" indent="0">
              <a:buNone/>
            </a:pPr>
            <a:r>
              <a:rPr lang="es-ES" sz="2800" dirty="0" smtClean="0"/>
              <a:t>.</a:t>
            </a:r>
            <a:r>
              <a:rPr lang="es-ES" sz="2800" dirty="0" err="1" smtClean="0"/>
              <a:t>controller</a:t>
            </a:r>
            <a:r>
              <a:rPr lang="es-ES" sz="2800" dirty="0" smtClean="0"/>
              <a:t>('</a:t>
            </a:r>
            <a:r>
              <a:rPr lang="es-ES" sz="2800" dirty="0" err="1" smtClean="0"/>
              <a:t>myCtrl</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 </a:t>
            </a:r>
            <a:r>
              <a:rPr lang="es-ES" sz="2800" dirty="0" err="1" smtClean="0"/>
              <a:t>function</a:t>
            </a:r>
            <a:r>
              <a:rPr lang="es-ES" sz="2800" dirty="0" smtClean="0"/>
              <a:t>(</a:t>
            </a:r>
            <a:r>
              <a:rPr lang="es-ES" dirty="0" smtClean="0">
                <a:solidFill>
                  <a:schemeClr val="accent2"/>
                </a:solidFill>
              </a:rPr>
              <a:t>$</a:t>
            </a:r>
            <a:r>
              <a:rPr lang="es-ES" dirty="0" err="1" smtClean="0">
                <a:solidFill>
                  <a:schemeClr val="accent2"/>
                </a:solidFill>
              </a:rPr>
              <a:t>resource</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Service</a:t>
            </a:r>
            <a:r>
              <a:rPr lang="es-ES" sz="2800" dirty="0" smtClean="0"/>
              <a:t> = $</a:t>
            </a:r>
            <a:r>
              <a:rPr lang="es-ES" sz="2800" dirty="0" err="1" smtClean="0"/>
              <a:t>resource</a:t>
            </a:r>
            <a:r>
              <a:rPr lang="es-ES" sz="2800" dirty="0" smtClean="0"/>
              <a:t>('api/</a:t>
            </a:r>
            <a:r>
              <a:rPr lang="es-ES" sz="2800" dirty="0" err="1" smtClean="0"/>
              <a:t>users</a:t>
            </a:r>
            <a:r>
              <a:rPr lang="es-ES" sz="2800" dirty="0" smtClean="0"/>
              <a:t>/</a:t>
            </a:r>
            <a:r>
              <a:rPr lang="es-ES" sz="2800" dirty="0" err="1" smtClean="0"/>
              <a:t>get</a:t>
            </a:r>
            <a:r>
              <a:rPr lang="es-ES" sz="2800" dirty="0" smtClean="0"/>
              <a:t>/:id',</a:t>
            </a:r>
          </a:p>
          <a:p>
            <a:pPr marL="0" indent="0">
              <a:buNone/>
            </a:pPr>
            <a:r>
              <a:rPr lang="es-ES" sz="2800" dirty="0"/>
              <a:t>	</a:t>
            </a:r>
            <a:r>
              <a:rPr lang="es-ES" sz="2800" dirty="0" smtClean="0"/>
              <a:t>		</a:t>
            </a:r>
            <a:r>
              <a:rPr lang="es-ES" sz="2800" dirty="0" err="1" smtClean="0"/>
              <a:t>null</a:t>
            </a:r>
            <a:r>
              <a:rPr lang="es-ES" sz="2800" dirty="0" smtClean="0"/>
              <a:t>, </a:t>
            </a:r>
            <a:r>
              <a:rPr lang="es-ES" sz="2800" dirty="0" smtClean="0">
                <a:solidFill>
                  <a:schemeClr val="tx1">
                    <a:lumMod val="50000"/>
                    <a:lumOff val="50000"/>
                  </a:schemeClr>
                </a:solidFill>
              </a:rPr>
              <a:t>// default </a:t>
            </a:r>
            <a:r>
              <a:rPr lang="es-ES" sz="2800" dirty="0" err="1" smtClean="0">
                <a:solidFill>
                  <a:schemeClr val="tx1">
                    <a:lumMod val="50000"/>
                    <a:lumOff val="50000"/>
                  </a:schemeClr>
                </a:solidFill>
              </a:rPr>
              <a:t>params</a:t>
            </a:r>
            <a:r>
              <a:rPr lang="es-ES" sz="2800" dirty="0" smtClean="0">
                <a:solidFill>
                  <a:schemeClr val="tx1">
                    <a:lumMod val="50000"/>
                    <a:lumOff val="50000"/>
                  </a:schemeClr>
                </a:solidFill>
              </a:rPr>
              <a:t> </a:t>
            </a:r>
            <a:r>
              <a:rPr lang="en-US" sz="2400" dirty="0" smtClean="0">
                <a:solidFill>
                  <a:schemeClr val="tx1">
                    <a:lumMod val="50000"/>
                    <a:lumOff val="50000"/>
                  </a:schemeClr>
                </a:solidFill>
              </a:rPr>
              <a:t>{ id:"5022"}</a:t>
            </a:r>
            <a:r>
              <a:rPr lang="es-ES" sz="2800" dirty="0" smtClean="0">
                <a:solidFill>
                  <a:schemeClr val="tx1">
                    <a:lumMod val="50000"/>
                    <a:lumOff val="50000"/>
                  </a:schemeClr>
                </a:solidFill>
              </a:rPr>
              <a:t> </a:t>
            </a:r>
          </a:p>
          <a:p>
            <a:pPr marL="0" indent="0">
              <a:buNone/>
            </a:pPr>
            <a:r>
              <a:rPr lang="es-ES" sz="2800" dirty="0"/>
              <a:t>	</a:t>
            </a:r>
            <a:r>
              <a:rPr lang="es-ES" sz="2800" dirty="0" smtClean="0"/>
              <a:t>		</a:t>
            </a:r>
            <a:r>
              <a:rPr lang="en-US" sz="2800" dirty="0" smtClean="0"/>
              <a:t>{ '</a:t>
            </a:r>
            <a:r>
              <a:rPr lang="en-US" sz="2800" dirty="0" smtClean="0">
                <a:solidFill>
                  <a:schemeClr val="accent2"/>
                </a:solidFill>
              </a:rPr>
              <a:t>get</a:t>
            </a:r>
            <a:r>
              <a:rPr lang="en-US" sz="2800" dirty="0" smtClean="0"/>
              <a:t>': { </a:t>
            </a:r>
          </a:p>
          <a:p>
            <a:pPr marL="0" indent="0">
              <a:buNone/>
            </a:pPr>
            <a:r>
              <a:rPr lang="en-US" sz="2800" dirty="0"/>
              <a:t>	</a:t>
            </a:r>
            <a:r>
              <a:rPr lang="en-US" sz="2800" dirty="0" smtClean="0"/>
              <a:t>			</a:t>
            </a:r>
            <a:r>
              <a:rPr lang="en-US" sz="2800" dirty="0" err="1" smtClean="0"/>
              <a:t>method:'POST</a:t>
            </a:r>
            <a:r>
              <a:rPr lang="en-US" sz="2800" dirty="0" smtClean="0"/>
              <a:t>', </a:t>
            </a:r>
          </a:p>
          <a:p>
            <a:pPr marL="0" indent="0">
              <a:buNone/>
            </a:pPr>
            <a:r>
              <a:rPr lang="en-US" sz="2800" dirty="0"/>
              <a:t>	</a:t>
            </a:r>
            <a:r>
              <a:rPr lang="en-US" sz="2800" dirty="0" smtClean="0"/>
              <a:t>			cache: false, </a:t>
            </a:r>
          </a:p>
          <a:p>
            <a:pPr marL="0" indent="0">
              <a:buNone/>
            </a:pPr>
            <a:r>
              <a:rPr lang="en-US" sz="2800" dirty="0"/>
              <a:t>	</a:t>
            </a:r>
            <a:r>
              <a:rPr lang="en-US" sz="2800" dirty="0" smtClean="0"/>
              <a:t>			</a:t>
            </a:r>
            <a:r>
              <a:rPr lang="en-US" sz="2800" dirty="0" err="1" smtClean="0"/>
              <a:t>responseType</a:t>
            </a:r>
            <a:r>
              <a:rPr lang="en-US" sz="2800" dirty="0" smtClean="0"/>
              <a:t>: text/</a:t>
            </a:r>
            <a:r>
              <a:rPr lang="en-US" sz="2800" dirty="0" err="1" smtClean="0"/>
              <a:t>json</a:t>
            </a:r>
            <a:r>
              <a:rPr lang="en-US" sz="2800" dirty="0" smtClean="0"/>
              <a:t> </a:t>
            </a:r>
          </a:p>
          <a:p>
            <a:pPr marL="0" indent="0">
              <a:buNone/>
            </a:pPr>
            <a:r>
              <a:rPr lang="en-US" sz="2800" dirty="0" smtClean="0"/>
              <a:t>			} }</a:t>
            </a:r>
            <a:r>
              <a:rPr lang="es-ES" sz="2800" dirty="0" smtClean="0"/>
              <a:t>);</a:t>
            </a:r>
          </a:p>
          <a:p>
            <a:pPr marL="0" indent="0">
              <a:buNone/>
            </a:pPr>
            <a:r>
              <a:rPr lang="es-ES" sz="2800" dirty="0"/>
              <a:t>	</a:t>
            </a:r>
            <a:r>
              <a:rPr lang="es-ES" sz="2800" dirty="0" err="1" smtClean="0"/>
              <a:t>var</a:t>
            </a:r>
            <a:r>
              <a:rPr lang="es-ES" sz="2800" dirty="0" smtClean="0"/>
              <a:t> </a:t>
            </a:r>
            <a:r>
              <a:rPr lang="es-ES" sz="2800" dirty="0" err="1" smtClean="0"/>
              <a:t>promise</a:t>
            </a:r>
            <a:r>
              <a:rPr lang="es-ES" sz="2800" dirty="0" smtClean="0"/>
              <a:t> = </a:t>
            </a:r>
            <a:r>
              <a:rPr lang="es-ES" sz="2800" dirty="0" err="1" smtClean="0"/>
              <a:t>Service.</a:t>
            </a:r>
            <a:r>
              <a:rPr lang="es-ES" sz="2800" dirty="0" err="1" smtClean="0">
                <a:solidFill>
                  <a:schemeClr val="accent2"/>
                </a:solidFill>
              </a:rPr>
              <a:t>get</a:t>
            </a:r>
            <a:r>
              <a:rPr lang="es-ES" sz="2800" dirty="0" smtClean="0"/>
              <a:t>( </a:t>
            </a:r>
            <a:r>
              <a:rPr lang="en-US" sz="2400" dirty="0" smtClean="0"/>
              <a:t>{ id: "5022" } </a:t>
            </a:r>
            <a:r>
              <a:rPr lang="es-ES" sz="2800" dirty="0" smtClean="0"/>
              <a:t>);</a:t>
            </a:r>
          </a:p>
          <a:p>
            <a:pPr marL="0" indent="0">
              <a:buNone/>
            </a:pPr>
            <a:r>
              <a:rPr lang="es-ES" sz="2800" dirty="0"/>
              <a:t>	</a:t>
            </a:r>
            <a:r>
              <a:rPr lang="es-ES" sz="2800" dirty="0" smtClean="0"/>
              <a:t>$</a:t>
            </a:r>
            <a:r>
              <a:rPr lang="es-ES" sz="2800" dirty="0" err="1" smtClean="0"/>
              <a:t>scope.userName</a:t>
            </a:r>
            <a:r>
              <a:rPr lang="es-ES" sz="2800" dirty="0" smtClean="0"/>
              <a:t> = promise.name;</a:t>
            </a:r>
          </a:p>
          <a:p>
            <a:pPr marL="0" indent="0">
              <a:buNone/>
            </a:pPr>
            <a:r>
              <a:rPr lang="es-ES" sz="2800"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2812276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12776"/>
            <a:ext cx="8496944" cy="4536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err="1" smtClean="0"/>
              <a:t>factory</a:t>
            </a:r>
            <a:endParaRPr lang="en-US" dirty="0"/>
          </a:p>
        </p:txBody>
      </p:sp>
      <p:sp>
        <p:nvSpPr>
          <p:cNvPr id="3" name="2 Marcador de contenido"/>
          <p:cNvSpPr>
            <a:spLocks noGrp="1"/>
          </p:cNvSpPr>
          <p:nvPr>
            <p:ph idx="1"/>
          </p:nvPr>
        </p:nvSpPr>
        <p:spPr/>
        <p:txBody>
          <a:bodyPr>
            <a:normAutofit fontScale="77500" lnSpcReduction="20000"/>
          </a:bodyPr>
          <a:lstStyle/>
          <a:p>
            <a:pPr marL="0" indent="0">
              <a:buNone/>
            </a:pPr>
            <a:r>
              <a:rPr lang="es-ES" dirty="0" err="1" smtClean="0"/>
              <a:t>Angular.module</a:t>
            </a:r>
            <a:r>
              <a:rPr lang="es-ES" dirty="0" smtClean="0"/>
              <a:t>('</a:t>
            </a:r>
            <a:r>
              <a:rPr lang="es-ES" dirty="0" err="1" smtClean="0"/>
              <a:t>myApp</a:t>
            </a:r>
            <a:r>
              <a:rPr lang="es-ES" dirty="0" smtClean="0"/>
              <a:t>',[</a:t>
            </a:r>
            <a:r>
              <a:rPr lang="es-ES" dirty="0" smtClean="0">
                <a:solidFill>
                  <a:schemeClr val="accent2"/>
                </a:solidFill>
              </a:rPr>
              <a:t>'</a:t>
            </a:r>
            <a:r>
              <a:rPr lang="es-ES" dirty="0" err="1" smtClean="0">
                <a:solidFill>
                  <a:schemeClr val="accent2"/>
                </a:solidFill>
              </a:rPr>
              <a:t>ngResource</a:t>
            </a:r>
            <a:r>
              <a:rPr lang="es-ES" dirty="0" smtClean="0">
                <a:solidFill>
                  <a:schemeClr val="accent2"/>
                </a:solidFill>
              </a:rPr>
              <a:t>'</a:t>
            </a:r>
            <a:r>
              <a:rPr lang="es-ES" dirty="0" smtClean="0"/>
              <a:t>])</a:t>
            </a:r>
          </a:p>
          <a:p>
            <a:pPr marL="0" indent="0">
              <a:buNone/>
            </a:pPr>
            <a:r>
              <a:rPr lang="es-ES" dirty="0" smtClean="0"/>
              <a:t>.</a:t>
            </a:r>
            <a:r>
              <a:rPr lang="es-ES" dirty="0" err="1" smtClean="0">
                <a:solidFill>
                  <a:schemeClr val="accent2"/>
                </a:solidFill>
              </a:rPr>
              <a:t>factory</a:t>
            </a:r>
            <a:r>
              <a:rPr lang="es-ES" dirty="0" smtClean="0"/>
              <a:t>('</a:t>
            </a:r>
            <a:r>
              <a:rPr lang="es-ES" dirty="0" err="1" smtClean="0"/>
              <a:t>myService</a:t>
            </a:r>
            <a:r>
              <a:rPr lang="es-ES" dirty="0" smtClean="0"/>
              <a:t>','</a:t>
            </a:r>
            <a:r>
              <a:rPr lang="es-ES" dirty="0" smtClean="0">
                <a:solidFill>
                  <a:schemeClr val="accent2"/>
                </a:solidFill>
              </a:rPr>
              <a:t>$</a:t>
            </a:r>
            <a:r>
              <a:rPr lang="es-ES" dirty="0" err="1" smtClean="0">
                <a:solidFill>
                  <a:schemeClr val="accent2"/>
                </a:solidFill>
              </a:rPr>
              <a:t>resource</a:t>
            </a:r>
            <a:r>
              <a:rPr lang="es-ES" dirty="0" smtClean="0"/>
              <a:t>', </a:t>
            </a:r>
            <a:r>
              <a:rPr lang="es-ES" dirty="0" err="1" smtClean="0"/>
              <a:t>function</a:t>
            </a:r>
            <a:r>
              <a:rPr lang="es-ES" dirty="0" smtClean="0"/>
              <a:t>(</a:t>
            </a:r>
            <a:r>
              <a:rPr lang="es-ES" dirty="0" smtClean="0">
                <a:solidFill>
                  <a:schemeClr val="accent2"/>
                </a:solidFill>
              </a:rPr>
              <a:t>$</a:t>
            </a:r>
            <a:r>
              <a:rPr lang="es-ES" dirty="0" err="1" smtClean="0">
                <a:solidFill>
                  <a:schemeClr val="accent2"/>
                </a:solidFill>
              </a:rPr>
              <a:t>resource</a:t>
            </a:r>
            <a:r>
              <a:rPr lang="es-ES" dirty="0" smtClean="0"/>
              <a:t>){</a:t>
            </a:r>
          </a:p>
          <a:p>
            <a:pPr marL="0" indent="0">
              <a:buNone/>
            </a:pPr>
            <a:r>
              <a:rPr lang="es-ES" dirty="0" smtClean="0"/>
              <a:t>	</a:t>
            </a:r>
            <a:r>
              <a:rPr lang="es-ES" dirty="0" err="1" smtClean="0"/>
              <a:t>var</a:t>
            </a:r>
            <a:r>
              <a:rPr lang="es-ES" dirty="0" smtClean="0"/>
              <a:t> </a:t>
            </a:r>
            <a:r>
              <a:rPr lang="es-ES" dirty="0" err="1" smtClean="0"/>
              <a:t>Service</a:t>
            </a:r>
            <a:r>
              <a:rPr lang="es-ES" dirty="0" smtClean="0"/>
              <a:t> = $</a:t>
            </a:r>
            <a:r>
              <a:rPr lang="es-ES" dirty="0" err="1" smtClean="0"/>
              <a:t>resource</a:t>
            </a:r>
            <a:r>
              <a:rPr lang="es-ES" dirty="0" smtClean="0"/>
              <a:t>('api/</a:t>
            </a:r>
            <a:r>
              <a:rPr lang="es-ES" dirty="0" err="1" smtClean="0"/>
              <a:t>users</a:t>
            </a:r>
            <a:r>
              <a:rPr lang="es-ES" dirty="0" smtClean="0"/>
              <a:t>/</a:t>
            </a:r>
            <a:r>
              <a:rPr lang="es-ES" dirty="0" err="1" smtClean="0"/>
              <a:t>get</a:t>
            </a:r>
            <a:r>
              <a:rPr lang="es-ES" dirty="0" smtClean="0"/>
              <a:t>/:id',</a:t>
            </a:r>
          </a:p>
          <a:p>
            <a:pPr marL="0" indent="0">
              <a:buNone/>
            </a:pPr>
            <a:r>
              <a:rPr lang="es-ES" dirty="0" smtClean="0"/>
              <a:t>			</a:t>
            </a:r>
            <a:r>
              <a:rPr lang="es-ES" dirty="0" err="1" smtClean="0"/>
              <a:t>null</a:t>
            </a:r>
            <a:r>
              <a:rPr lang="es-ES" dirty="0" smtClean="0"/>
              <a:t>, </a:t>
            </a:r>
            <a:r>
              <a:rPr lang="es-ES" dirty="0" smtClean="0">
                <a:solidFill>
                  <a:schemeClr val="tx1">
                    <a:lumMod val="50000"/>
                    <a:lumOff val="50000"/>
                  </a:schemeClr>
                </a:solidFill>
              </a:rPr>
              <a:t>// default </a:t>
            </a:r>
            <a:r>
              <a:rPr lang="es-ES" dirty="0" err="1" smtClean="0">
                <a:solidFill>
                  <a:schemeClr val="tx1">
                    <a:lumMod val="50000"/>
                    <a:lumOff val="50000"/>
                  </a:schemeClr>
                </a:solidFill>
              </a:rPr>
              <a:t>params</a:t>
            </a:r>
            <a:r>
              <a:rPr lang="es-ES" dirty="0" smtClean="0">
                <a:solidFill>
                  <a:schemeClr val="tx1">
                    <a:lumMod val="50000"/>
                    <a:lumOff val="50000"/>
                  </a:schemeClr>
                </a:solidFill>
              </a:rPr>
              <a:t> </a:t>
            </a:r>
            <a:r>
              <a:rPr lang="en-US" sz="2800" dirty="0" smtClean="0">
                <a:solidFill>
                  <a:schemeClr val="tx1">
                    <a:lumMod val="50000"/>
                    <a:lumOff val="50000"/>
                  </a:schemeClr>
                </a:solidFill>
              </a:rPr>
              <a:t>{ id:"5022"}</a:t>
            </a:r>
            <a:r>
              <a:rPr lang="es-ES" dirty="0" smtClean="0">
                <a:solidFill>
                  <a:schemeClr val="tx1">
                    <a:lumMod val="50000"/>
                    <a:lumOff val="50000"/>
                  </a:schemeClr>
                </a:solidFill>
              </a:rPr>
              <a:t> </a:t>
            </a:r>
          </a:p>
          <a:p>
            <a:pPr marL="0" indent="0">
              <a:buNone/>
            </a:pPr>
            <a:r>
              <a:rPr lang="es-ES" dirty="0" smtClean="0"/>
              <a:t>			</a:t>
            </a:r>
            <a:r>
              <a:rPr lang="en-US" dirty="0" smtClean="0"/>
              <a:t>{ '</a:t>
            </a:r>
            <a:r>
              <a:rPr lang="en-US" dirty="0" smtClean="0">
                <a:solidFill>
                  <a:schemeClr val="accent2"/>
                </a:solidFill>
              </a:rPr>
              <a:t>get</a:t>
            </a:r>
            <a:r>
              <a:rPr lang="en-US" dirty="0" smtClean="0"/>
              <a:t>': { </a:t>
            </a:r>
          </a:p>
          <a:p>
            <a:pPr marL="0" indent="0">
              <a:buNone/>
            </a:pPr>
            <a:r>
              <a:rPr lang="en-US" dirty="0" smtClean="0"/>
              <a:t>				</a:t>
            </a:r>
            <a:r>
              <a:rPr lang="en-US" dirty="0" err="1" smtClean="0"/>
              <a:t>method:'POST</a:t>
            </a:r>
            <a:r>
              <a:rPr lang="en-US" dirty="0" smtClean="0"/>
              <a:t>', </a:t>
            </a:r>
          </a:p>
          <a:p>
            <a:pPr marL="0" indent="0">
              <a:buNone/>
            </a:pPr>
            <a:r>
              <a:rPr lang="en-US" dirty="0" smtClean="0"/>
              <a:t>				cache: false, </a:t>
            </a:r>
          </a:p>
          <a:p>
            <a:pPr marL="0" indent="0">
              <a:buNone/>
            </a:pPr>
            <a:r>
              <a:rPr lang="en-US" dirty="0" smtClean="0"/>
              <a:t>				</a:t>
            </a:r>
            <a:r>
              <a:rPr lang="en-US" dirty="0" err="1" smtClean="0"/>
              <a:t>responseType</a:t>
            </a:r>
            <a:r>
              <a:rPr lang="en-US" dirty="0" smtClean="0"/>
              <a:t>: text/</a:t>
            </a:r>
            <a:r>
              <a:rPr lang="en-US" dirty="0" err="1" smtClean="0"/>
              <a:t>json</a:t>
            </a:r>
            <a:r>
              <a:rPr lang="en-US" dirty="0" smtClean="0"/>
              <a:t> </a:t>
            </a:r>
          </a:p>
          <a:p>
            <a:pPr marL="0" indent="0">
              <a:buNone/>
            </a:pPr>
            <a:r>
              <a:rPr lang="en-US" dirty="0" smtClean="0"/>
              <a:t>			} }</a:t>
            </a:r>
            <a:r>
              <a:rPr lang="es-ES" dirty="0" smtClean="0"/>
              <a:t>);</a:t>
            </a:r>
          </a:p>
          <a:p>
            <a:pPr marL="0" indent="0">
              <a:buNone/>
            </a:pPr>
            <a:r>
              <a:rPr lang="es-ES" dirty="0"/>
              <a:t>	</a:t>
            </a:r>
            <a:r>
              <a:rPr lang="es-ES" dirty="0" err="1" smtClean="0"/>
              <a:t>return</a:t>
            </a:r>
            <a:r>
              <a:rPr lang="es-ES" dirty="0" smtClean="0"/>
              <a:t> </a:t>
            </a:r>
            <a:r>
              <a:rPr lang="es-ES" dirty="0" err="1" smtClean="0"/>
              <a:t>Service</a:t>
            </a:r>
            <a:r>
              <a:rPr lang="es-ES" dirty="0" smtClean="0"/>
              <a:t>;</a:t>
            </a:r>
          </a:p>
          <a:p>
            <a:pPr marL="0" indent="0">
              <a:buNone/>
            </a:pPr>
            <a:r>
              <a:rPr lang="es-ES" dirty="0" smtClean="0"/>
              <a:t>});</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36410858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556792"/>
            <a:ext cx="8496944" cy="35283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lstStyle/>
          <a:p>
            <a:r>
              <a:rPr lang="es-ES" dirty="0" smtClean="0"/>
              <a:t>$</a:t>
            </a:r>
            <a:r>
              <a:rPr lang="es-ES" dirty="0" err="1" smtClean="0"/>
              <a:t>timeout</a:t>
            </a:r>
            <a:endParaRPr lang="en-US" dirty="0"/>
          </a:p>
        </p:txBody>
      </p:sp>
      <p:sp>
        <p:nvSpPr>
          <p:cNvPr id="3" name="2 Marcador de contenido"/>
          <p:cNvSpPr>
            <a:spLocks noGrp="1"/>
          </p:cNvSpPr>
          <p:nvPr>
            <p:ph idx="1"/>
          </p:nvPr>
        </p:nvSpPr>
        <p:spPr/>
        <p:txBody>
          <a:bodyPr/>
          <a:lstStyle/>
          <a:p>
            <a:pPr marL="0" indent="0">
              <a:buNone/>
            </a:pPr>
            <a:endParaRPr lang="es-ES" dirty="0" smtClean="0"/>
          </a:p>
          <a:p>
            <a:pPr marL="0" indent="0">
              <a:buNone/>
            </a:pPr>
            <a:r>
              <a:rPr lang="es-ES" dirty="0" smtClean="0"/>
              <a:t>$</a:t>
            </a:r>
            <a:r>
              <a:rPr lang="es-ES" dirty="0" err="1" smtClean="0"/>
              <a:t>timeout</a:t>
            </a:r>
            <a:r>
              <a:rPr lang="es-ES" dirty="0" smtClean="0"/>
              <a:t>(</a:t>
            </a:r>
            <a:r>
              <a:rPr lang="es-ES" dirty="0" err="1" smtClean="0"/>
              <a:t>function</a:t>
            </a:r>
            <a:r>
              <a:rPr lang="es-ES" dirty="0" smtClean="0"/>
              <a:t>(){</a:t>
            </a:r>
          </a:p>
          <a:p>
            <a:pPr marL="0" indent="0">
              <a:buNone/>
            </a:pPr>
            <a:r>
              <a:rPr lang="es-ES" sz="2400" dirty="0">
                <a:solidFill>
                  <a:schemeClr val="tx1">
                    <a:lumMod val="50000"/>
                    <a:lumOff val="50000"/>
                  </a:schemeClr>
                </a:solidFill>
              </a:rPr>
              <a:t>	</a:t>
            </a:r>
            <a:r>
              <a:rPr lang="es-ES" sz="2400" dirty="0" smtClean="0">
                <a:solidFill>
                  <a:schemeClr val="tx1">
                    <a:lumMod val="50000"/>
                    <a:lumOff val="50000"/>
                  </a:schemeClr>
                </a:solidFill>
              </a:rPr>
              <a:t>//</a:t>
            </a:r>
            <a:r>
              <a:rPr lang="es-ES" sz="2400" dirty="0" err="1" smtClean="0">
                <a:solidFill>
                  <a:schemeClr val="tx1">
                    <a:lumMod val="50000"/>
                    <a:lumOff val="50000"/>
                  </a:schemeClr>
                </a:solidFill>
              </a:rPr>
              <a:t>wait</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until</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everything</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on</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the</a:t>
            </a:r>
            <a:r>
              <a:rPr lang="es-ES" sz="2400" dirty="0" smtClean="0">
                <a:solidFill>
                  <a:schemeClr val="tx1">
                    <a:lumMod val="50000"/>
                    <a:lumOff val="50000"/>
                  </a:schemeClr>
                </a:solidFill>
              </a:rPr>
              <a:t> DOM </a:t>
            </a:r>
            <a:r>
              <a:rPr lang="es-ES" sz="2400" dirty="0" err="1" smtClean="0">
                <a:solidFill>
                  <a:schemeClr val="tx1">
                    <a:lumMod val="50000"/>
                    <a:lumOff val="50000"/>
                  </a:schemeClr>
                </a:solidFill>
              </a:rPr>
              <a:t>is</a:t>
            </a:r>
            <a:r>
              <a:rPr lang="es-ES" sz="2400" dirty="0" smtClean="0">
                <a:solidFill>
                  <a:schemeClr val="tx1">
                    <a:lumMod val="50000"/>
                    <a:lumOff val="50000"/>
                  </a:schemeClr>
                </a:solidFill>
              </a:rPr>
              <a:t> </a:t>
            </a:r>
            <a:r>
              <a:rPr lang="es-ES" sz="2400" dirty="0" err="1" smtClean="0">
                <a:solidFill>
                  <a:schemeClr val="tx1">
                    <a:lumMod val="50000"/>
                    <a:lumOff val="50000"/>
                  </a:schemeClr>
                </a:solidFill>
              </a:rPr>
              <a:t>covered</a:t>
            </a:r>
            <a:r>
              <a:rPr lang="es-ES" sz="2400" dirty="0" smtClean="0">
                <a:solidFill>
                  <a:schemeClr val="tx1">
                    <a:lumMod val="50000"/>
                    <a:lumOff val="50000"/>
                  </a:schemeClr>
                </a:solidFill>
              </a:rPr>
              <a:t> in Angular</a:t>
            </a:r>
          </a:p>
          <a:p>
            <a:pPr marL="0" indent="0">
              <a:buNone/>
            </a:pPr>
            <a:r>
              <a:rPr lang="es-ES" dirty="0" smtClean="0"/>
              <a:t>	$</a:t>
            </a:r>
            <a:r>
              <a:rPr lang="es-ES" dirty="0" err="1" smtClean="0"/>
              <a:t>scope.something</a:t>
            </a:r>
            <a:r>
              <a:rPr lang="es-ES" dirty="0" smtClean="0"/>
              <a:t> = $</a:t>
            </a:r>
            <a:r>
              <a:rPr lang="es-ES" dirty="0" err="1" smtClean="0"/>
              <a:t>scope.changeable</a:t>
            </a:r>
            <a:r>
              <a:rPr lang="es-ES" dirty="0" smtClean="0"/>
              <a:t>;</a:t>
            </a:r>
          </a:p>
          <a:p>
            <a:pPr marL="0" indent="0">
              <a:buNone/>
            </a:pPr>
            <a:r>
              <a:rPr lang="es-ES" dirty="0" smtClean="0"/>
              <a:t>});</a:t>
            </a:r>
            <a:endParaRPr lang="en-US" dirty="0"/>
          </a:p>
        </p:txBody>
      </p:sp>
    </p:spTree>
    <p:extLst>
      <p:ext uri="{BB962C8B-B14F-4D97-AF65-F5344CB8AC3E}">
        <p14:creationId xmlns:p14="http://schemas.microsoft.com/office/powerpoint/2010/main" val="3756803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Tools</a:t>
            </a:r>
            <a:endParaRPr lang="en-US" dirty="0"/>
          </a:p>
        </p:txBody>
      </p:sp>
      <p:pic>
        <p:nvPicPr>
          <p:cNvPr id="1026" name="Picture 2" descr="Y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048801"/>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yeoman.io/static/tool-grunt.7b215be30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862" y="2617577"/>
            <a:ext cx="22383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yeoman.io/static/tool-bower.dad92711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5" y="4186354"/>
            <a:ext cx="2238375" cy="2238376"/>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3192801" y="1844824"/>
            <a:ext cx="1680781" cy="646331"/>
          </a:xfrm>
          <a:prstGeom prst="rect">
            <a:avLst/>
          </a:prstGeom>
          <a:noFill/>
        </p:spPr>
        <p:txBody>
          <a:bodyPr wrap="none" rtlCol="0">
            <a:spAutoFit/>
          </a:bodyPr>
          <a:lstStyle/>
          <a:p>
            <a:pPr algn="ctr"/>
            <a:r>
              <a:rPr lang="es-ES" sz="3600" dirty="0" err="1" smtClean="0"/>
              <a:t>Yeoman</a:t>
            </a:r>
            <a:endParaRPr lang="en-US" sz="3600" dirty="0"/>
          </a:p>
        </p:txBody>
      </p:sp>
      <p:sp>
        <p:nvSpPr>
          <p:cNvPr id="6" name="5 CuadroTexto"/>
          <p:cNvSpPr txBox="1"/>
          <p:nvPr/>
        </p:nvSpPr>
        <p:spPr>
          <a:xfrm>
            <a:off x="3397985" y="3413600"/>
            <a:ext cx="1270412" cy="646331"/>
          </a:xfrm>
          <a:prstGeom prst="rect">
            <a:avLst/>
          </a:prstGeom>
          <a:noFill/>
        </p:spPr>
        <p:txBody>
          <a:bodyPr wrap="none" rtlCol="0">
            <a:spAutoFit/>
          </a:bodyPr>
          <a:lstStyle/>
          <a:p>
            <a:r>
              <a:rPr lang="es-ES" sz="3600" dirty="0" err="1" smtClean="0"/>
              <a:t>Grunt</a:t>
            </a:r>
            <a:endParaRPr lang="en-US" sz="3600" dirty="0"/>
          </a:p>
        </p:txBody>
      </p:sp>
      <p:sp>
        <p:nvSpPr>
          <p:cNvPr id="7" name="6 CuadroTexto"/>
          <p:cNvSpPr txBox="1"/>
          <p:nvPr/>
        </p:nvSpPr>
        <p:spPr>
          <a:xfrm>
            <a:off x="3336237" y="4982377"/>
            <a:ext cx="1393908" cy="646331"/>
          </a:xfrm>
          <a:prstGeom prst="rect">
            <a:avLst/>
          </a:prstGeom>
          <a:noFill/>
        </p:spPr>
        <p:txBody>
          <a:bodyPr wrap="none" rtlCol="0">
            <a:spAutoFit/>
          </a:bodyPr>
          <a:lstStyle/>
          <a:p>
            <a:r>
              <a:rPr lang="es-ES" sz="3600" dirty="0" err="1" smtClean="0"/>
              <a:t>Bower</a:t>
            </a:r>
            <a:endParaRPr lang="en-US" sz="3600" dirty="0"/>
          </a:p>
        </p:txBody>
      </p:sp>
    </p:spTree>
    <p:extLst>
      <p:ext uri="{BB962C8B-B14F-4D97-AF65-F5344CB8AC3E}">
        <p14:creationId xmlns:p14="http://schemas.microsoft.com/office/powerpoint/2010/main" val="1296410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3086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026" name="Picture 2" descr="http://m.memegen.com/peet8x.jpg"/>
          <p:cNvPicPr>
            <a:picLocks noChangeAspect="1" noChangeArrowheads="1"/>
          </p:cNvPicPr>
          <p:nvPr/>
        </p:nvPicPr>
        <p:blipFill rotWithShape="1">
          <a:blip r:embed="rId2">
            <a:extLst>
              <a:ext uri="{28A0092B-C50C-407E-A947-70E740481C1C}">
                <a14:useLocalDpi xmlns:a14="http://schemas.microsoft.com/office/drawing/2010/main" val="0"/>
              </a:ext>
            </a:extLst>
          </a:blip>
          <a:srcRect b="3284"/>
          <a:stretch/>
        </p:blipFill>
        <p:spPr bwMode="auto">
          <a:xfrm>
            <a:off x="0" y="0"/>
            <a:ext cx="4876800" cy="30861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s://angularjs.org/img/AngularJS-lar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5445224"/>
            <a:ext cx="3648075" cy="1028701"/>
          </a:xfrm>
          <a:prstGeom prst="rect">
            <a:avLst/>
          </a:prstGeo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611560" y="3717032"/>
            <a:ext cx="7492565" cy="923330"/>
          </a:xfrm>
          <a:prstGeom prst="rect">
            <a:avLst/>
          </a:prstGeom>
          <a:noFill/>
        </p:spPr>
        <p:txBody>
          <a:bodyPr wrap="none" lIns="91440" tIns="45720" rIns="91440" bIns="45720">
            <a:spAutoFit/>
          </a:bodyPr>
          <a:lstStyle/>
          <a:p>
            <a:pPr algn="ct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Thanks</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for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your</a:t>
            </a:r>
            <a:r>
              <a:rPr lang="es-E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s-ES" sz="5400" b="1" cap="none" spc="0"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attention</a:t>
            </a:r>
            <a:endParaRPr lang="es-E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06132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s-E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Practice</a:t>
            </a:r>
            <a:r>
              <a:rPr lang="es-E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1</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Try Yeoman, Grunt and Bower to make a simple </a:t>
            </a:r>
            <a:r>
              <a:rPr lang="en-US" dirty="0" err="1" smtClean="0"/>
              <a:t>AngularJS</a:t>
            </a:r>
            <a:r>
              <a:rPr lang="en-US" dirty="0" smtClean="0"/>
              <a:t> application.</a:t>
            </a:r>
          </a:p>
          <a:p>
            <a:pPr marL="514350" indent="-514350">
              <a:buFont typeface="+mj-lt"/>
              <a:buAutoNum type="alphaLcParenR"/>
            </a:pPr>
            <a:r>
              <a:rPr lang="en-US" dirty="0" smtClean="0"/>
              <a:t>Install bower package and customize a grunt task.</a:t>
            </a:r>
          </a:p>
          <a:p>
            <a:pPr marL="514350" indent="-514350">
              <a:buFont typeface="+mj-lt"/>
              <a:buAutoNum type="alphaLcParenR"/>
            </a:pPr>
            <a:endParaRPr lang="en-US" dirty="0" smtClean="0"/>
          </a:p>
          <a:p>
            <a:pPr marL="0" indent="0">
              <a:buNone/>
            </a:pPr>
            <a:r>
              <a:rPr lang="en-US" dirty="0" smtClean="0"/>
              <a:t>Extra: Try to run the example </a:t>
            </a:r>
            <a:r>
              <a:rPr lang="en-US" dirty="0" err="1" smtClean="0"/>
              <a:t>nodeJS</a:t>
            </a:r>
            <a:r>
              <a:rPr lang="en-US" dirty="0" smtClean="0"/>
              <a:t> server.</a:t>
            </a:r>
          </a:p>
        </p:txBody>
      </p:sp>
    </p:spTree>
    <p:extLst>
      <p:ext uri="{BB962C8B-B14F-4D97-AF65-F5344CB8AC3E}">
        <p14:creationId xmlns:p14="http://schemas.microsoft.com/office/powerpoint/2010/main" val="1004060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a:t>
            </a:r>
            <a:r>
              <a:rPr lang="es-ES" dirty="0" err="1" smtClean="0"/>
              <a:t>binding</a:t>
            </a:r>
            <a:endParaRPr lang="en-US" dirty="0"/>
          </a:p>
        </p:txBody>
      </p:sp>
      <p:sp>
        <p:nvSpPr>
          <p:cNvPr id="3" name="2 Marcador de contenido"/>
          <p:cNvSpPr>
            <a:spLocks noGrp="1"/>
          </p:cNvSpPr>
          <p:nvPr>
            <p:ph idx="1"/>
          </p:nvPr>
        </p:nvSpPr>
        <p:spPr/>
        <p:txBody>
          <a:bodyPr>
            <a:normAutofit/>
          </a:bodyPr>
          <a:lstStyle/>
          <a:p>
            <a:pPr marL="0" indent="0">
              <a:buNone/>
            </a:pPr>
            <a:r>
              <a:rPr lang="en-US" sz="1600" dirty="0" smtClean="0"/>
              <a:t>&lt;html  </a:t>
            </a:r>
            <a:r>
              <a:rPr lang="en-US" sz="1800" dirty="0" err="1" smtClean="0">
                <a:solidFill>
                  <a:schemeClr val="accent2"/>
                </a:solidFill>
              </a:rPr>
              <a:t>ng</a:t>
            </a:r>
            <a:r>
              <a:rPr lang="en-US" sz="1800" dirty="0" smtClean="0">
                <a:solidFill>
                  <a:schemeClr val="accent2"/>
                </a:solidFill>
              </a:rPr>
              <a:t>-app=“</a:t>
            </a:r>
            <a:r>
              <a:rPr lang="en-US" sz="1800" dirty="0" err="1" smtClean="0">
                <a:solidFill>
                  <a:schemeClr val="accent2"/>
                </a:solidFill>
              </a:rPr>
              <a:t>myApp</a:t>
            </a:r>
            <a:r>
              <a:rPr lang="en-US" sz="1800" dirty="0" smtClean="0">
                <a:solidFill>
                  <a:schemeClr val="accent2"/>
                </a:solidFill>
              </a:rPr>
              <a:t>"</a:t>
            </a:r>
            <a:r>
              <a:rPr lang="en-US" sz="1600" dirty="0" smtClean="0"/>
              <a:t>&gt;</a:t>
            </a:r>
          </a:p>
          <a:p>
            <a:pPr marL="0" indent="0">
              <a:buNone/>
            </a:pPr>
            <a:r>
              <a:rPr lang="en-US" sz="1600" dirty="0" smtClean="0"/>
              <a:t>    &lt;head&gt;</a:t>
            </a:r>
          </a:p>
          <a:p>
            <a:pPr marL="0" indent="0">
              <a:buNone/>
            </a:pPr>
            <a:r>
              <a:rPr lang="en-US" sz="1600" dirty="0" smtClean="0"/>
              <a:t>        &lt;title&gt;</a:t>
            </a:r>
            <a:r>
              <a:rPr lang="en-US" sz="1600" dirty="0" err="1" smtClean="0"/>
              <a:t>AngularJS</a:t>
            </a:r>
            <a:r>
              <a:rPr lang="en-US" sz="1600" dirty="0" smtClean="0"/>
              <a:t> Test&lt;/title&gt;</a:t>
            </a:r>
          </a:p>
          <a:p>
            <a:pPr marL="0" indent="0">
              <a:buNone/>
            </a:pPr>
            <a:r>
              <a:rPr lang="en-US" sz="1600" dirty="0" smtClean="0"/>
              <a:t>        &lt;meta http-</a:t>
            </a:r>
            <a:r>
              <a:rPr lang="en-US" sz="1600" dirty="0" err="1" smtClean="0"/>
              <a:t>equiv</a:t>
            </a:r>
            <a:r>
              <a:rPr lang="en-US" sz="1600" dirty="0" smtClean="0"/>
              <a:t>="Content-Type" content="text/html; charset=UTF-8"&gt;</a:t>
            </a:r>
          </a:p>
          <a:p>
            <a:pPr marL="0" indent="0">
              <a:buNone/>
            </a:pPr>
            <a:r>
              <a:rPr lang="en-US" sz="1600" dirty="0" smtClean="0"/>
              <a:t>    &lt;/head&gt;</a:t>
            </a:r>
          </a:p>
          <a:p>
            <a:pPr marL="0" indent="0">
              <a:buNone/>
            </a:pPr>
            <a:r>
              <a:rPr lang="en-US" sz="1600" dirty="0" smtClean="0"/>
              <a:t>    &lt;body&gt;</a:t>
            </a:r>
          </a:p>
          <a:p>
            <a:pPr marL="0" indent="0">
              <a:buNone/>
            </a:pPr>
            <a:r>
              <a:rPr lang="en-US" sz="1600" dirty="0" smtClean="0"/>
              <a:t>        &lt;input type=“text”</a:t>
            </a:r>
            <a:r>
              <a:rPr lang="en-US" sz="1800" dirty="0" smtClean="0">
                <a:solidFill>
                  <a:schemeClr val="accent2"/>
                </a:solidFill>
              </a:rPr>
              <a:t> </a:t>
            </a:r>
            <a:r>
              <a:rPr lang="en-US" sz="1800" dirty="0" err="1" smtClean="0">
                <a:solidFill>
                  <a:schemeClr val="accent2"/>
                </a:solidFill>
              </a:rPr>
              <a:t>ng</a:t>
            </a:r>
            <a:r>
              <a:rPr lang="en-US" sz="1800" dirty="0" smtClean="0">
                <a:solidFill>
                  <a:schemeClr val="accent2"/>
                </a:solidFill>
              </a:rPr>
              <a:t>-model=“model1”</a:t>
            </a:r>
            <a:r>
              <a:rPr lang="en-US" sz="1600" dirty="0" smtClean="0"/>
              <a:t>&gt;</a:t>
            </a:r>
          </a:p>
          <a:p>
            <a:pPr marL="0" indent="0">
              <a:buNone/>
            </a:pPr>
            <a:r>
              <a:rPr lang="en-US" sz="1600" dirty="0" smtClean="0"/>
              <a:t>        &lt;</a:t>
            </a:r>
            <a:r>
              <a:rPr lang="en-US" sz="1600" dirty="0" err="1" smtClean="0"/>
              <a:t>br</a:t>
            </a:r>
            <a:r>
              <a:rPr lang="en-US" sz="1600" dirty="0" smtClean="0"/>
              <a:t>&gt;</a:t>
            </a:r>
          </a:p>
          <a:p>
            <a:pPr marL="0" indent="0">
              <a:buNone/>
            </a:pPr>
            <a:r>
              <a:rPr lang="en-US" sz="1600" dirty="0" smtClean="0"/>
              <a:t>        &lt;div&gt;</a:t>
            </a:r>
            <a:r>
              <a:rPr lang="en-US" sz="1800" dirty="0" smtClean="0">
                <a:solidFill>
                  <a:schemeClr val="accent2"/>
                </a:solidFill>
              </a:rPr>
              <a:t>{{variable1}}</a:t>
            </a:r>
            <a:r>
              <a:rPr lang="en-US" sz="1600" dirty="0" smtClean="0"/>
              <a:t>&lt;/div&gt;</a:t>
            </a:r>
          </a:p>
          <a:p>
            <a:pPr marL="0" indent="0">
              <a:buNone/>
            </a:pPr>
            <a:r>
              <a:rPr lang="en-US" sz="1600" dirty="0" smtClean="0"/>
              <a:t>    &lt;/body&gt;</a:t>
            </a:r>
          </a:p>
          <a:p>
            <a:pPr marL="0" indent="0">
              <a:buNone/>
            </a:pPr>
            <a:r>
              <a:rPr lang="en-US" sz="1600" dirty="0" smtClean="0"/>
              <a:t>&lt;/html&gt;</a:t>
            </a:r>
            <a:endParaRPr lang="es-MX" sz="1600" dirty="0" smtClean="0"/>
          </a:p>
          <a:p>
            <a:pPr marL="0" indent="0">
              <a:buNone/>
            </a:pPr>
            <a:endParaRPr lang="en-US" sz="1600" dirty="0"/>
          </a:p>
        </p:txBody>
      </p:sp>
      <p:pic>
        <p:nvPicPr>
          <p:cNvPr id="1026"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3124002"/>
            <a:ext cx="4091095" cy="313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323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23528" y="1484784"/>
            <a:ext cx="8352928" cy="424847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1 Título"/>
          <p:cNvSpPr>
            <a:spLocks noGrp="1"/>
          </p:cNvSpPr>
          <p:nvPr>
            <p:ph type="title"/>
          </p:nvPr>
        </p:nvSpPr>
        <p:spPr/>
        <p:txBody>
          <a:bodyPr>
            <a:normAutofit/>
          </a:bodyPr>
          <a:lstStyle/>
          <a:p>
            <a:r>
              <a:rPr lang="en-US" sz="3600" dirty="0" smtClean="0"/>
              <a:t>Introduction to Modules and Controllers</a:t>
            </a:r>
            <a:endParaRPr lang="en-US" sz="3600" dirty="0"/>
          </a:p>
        </p:txBody>
      </p:sp>
      <p:sp>
        <p:nvSpPr>
          <p:cNvPr id="3" name="2 Marcador de contenido"/>
          <p:cNvSpPr>
            <a:spLocks noGrp="1"/>
          </p:cNvSpPr>
          <p:nvPr>
            <p:ph idx="1"/>
          </p:nvPr>
        </p:nvSpPr>
        <p:spPr/>
        <p:txBody>
          <a:bodyPr>
            <a:normAutofit/>
          </a:bodyPr>
          <a:lstStyle/>
          <a:p>
            <a:pPr marL="0" indent="0">
              <a:buNone/>
            </a:pPr>
            <a:r>
              <a:rPr lang="es-MX" sz="2000" dirty="0" err="1" smtClean="0"/>
              <a:t>var</a:t>
            </a:r>
            <a:r>
              <a:rPr lang="es-MX" sz="2000" dirty="0" smtClean="0"/>
              <a:t> </a:t>
            </a:r>
            <a:r>
              <a:rPr lang="es-MX" sz="2000" dirty="0" err="1" smtClean="0"/>
              <a:t>myApp</a:t>
            </a:r>
            <a:r>
              <a:rPr lang="es-MX" sz="2000" dirty="0" smtClean="0"/>
              <a:t> = </a:t>
            </a:r>
            <a:r>
              <a:rPr lang="es-MX" sz="2000" dirty="0" err="1" smtClean="0"/>
              <a:t>angular.module</a:t>
            </a:r>
            <a:r>
              <a:rPr lang="es-MX" sz="2000" dirty="0" smtClean="0"/>
              <a:t>('</a:t>
            </a:r>
            <a:r>
              <a:rPr lang="es-MX" sz="2000" dirty="0" err="1" smtClean="0"/>
              <a:t>myApp</a:t>
            </a:r>
            <a:r>
              <a:rPr lang="es-MX" sz="2000" dirty="0" smtClean="0"/>
              <a:t>',[      ]);</a:t>
            </a:r>
          </a:p>
          <a:p>
            <a:pPr marL="0" indent="0">
              <a:buNone/>
            </a:pPr>
            <a:endParaRPr lang="es-MX" sz="2000" dirty="0" smtClean="0"/>
          </a:p>
          <a:p>
            <a:pPr marL="0" indent="0">
              <a:buNone/>
            </a:pPr>
            <a:endParaRPr lang="es-MX" sz="2000" dirty="0" smtClean="0"/>
          </a:p>
          <a:p>
            <a:pPr marL="0" indent="0">
              <a:buNone/>
            </a:pPr>
            <a:r>
              <a:rPr lang="es-MX" sz="2000" dirty="0" err="1" smtClean="0"/>
              <a:t>myApp.controller</a:t>
            </a:r>
            <a:r>
              <a:rPr lang="es-MX" sz="2000" dirty="0" smtClean="0"/>
              <a:t>('Ctrl1', ['</a:t>
            </a:r>
            <a:r>
              <a:rPr lang="es-MX" sz="2800" dirty="0" smtClean="0">
                <a:solidFill>
                  <a:schemeClr val="accent2"/>
                </a:solidFill>
              </a:rPr>
              <a:t>$</a:t>
            </a:r>
            <a:r>
              <a:rPr lang="es-MX" sz="2800" dirty="0" err="1" smtClean="0">
                <a:solidFill>
                  <a:schemeClr val="accent2"/>
                </a:solidFill>
              </a:rPr>
              <a:t>scope</a:t>
            </a:r>
            <a:r>
              <a:rPr lang="es-MX" sz="2000" dirty="0" smtClean="0"/>
              <a:t>', </a:t>
            </a:r>
            <a:r>
              <a:rPr lang="es-MX" sz="2000" dirty="0" err="1" smtClean="0"/>
              <a:t>function</a:t>
            </a:r>
            <a:r>
              <a:rPr lang="es-MX" sz="2000" dirty="0" smtClean="0"/>
              <a:t>(</a:t>
            </a:r>
            <a:r>
              <a:rPr lang="es-MX" sz="2800" dirty="0" smtClean="0">
                <a:solidFill>
                  <a:schemeClr val="accent2"/>
                </a:solidFill>
              </a:rPr>
              <a:t>$</a:t>
            </a:r>
            <a:r>
              <a:rPr lang="es-MX" sz="2800" dirty="0" err="1" smtClean="0">
                <a:solidFill>
                  <a:schemeClr val="accent2"/>
                </a:solidFill>
              </a:rPr>
              <a:t>scope</a:t>
            </a:r>
            <a:r>
              <a:rPr lang="es-MX" sz="2000" dirty="0" smtClean="0"/>
              <a:t>) {</a:t>
            </a:r>
          </a:p>
          <a:p>
            <a:pPr marL="0" indent="0">
              <a:buNone/>
            </a:pPr>
            <a:r>
              <a:rPr lang="es-MX" sz="2000" dirty="0" smtClean="0"/>
              <a:t>	$scope.variable1 = “</a:t>
            </a:r>
            <a:r>
              <a:rPr lang="es-MX" sz="2000" dirty="0" err="1" smtClean="0"/>
              <a:t>Hello</a:t>
            </a:r>
            <a:r>
              <a:rPr lang="es-MX" sz="2000" dirty="0" smtClean="0"/>
              <a:t> </a:t>
            </a:r>
            <a:r>
              <a:rPr lang="es-MX" sz="2000" dirty="0" err="1" smtClean="0"/>
              <a:t>World</a:t>
            </a:r>
            <a:r>
              <a:rPr lang="es-MX" sz="2000" dirty="0" smtClean="0"/>
              <a:t>!”;</a:t>
            </a:r>
          </a:p>
          <a:p>
            <a:pPr marL="0" indent="0">
              <a:buNone/>
            </a:pPr>
            <a:endParaRPr lang="es-MX" sz="2000" dirty="0" smtClean="0"/>
          </a:p>
          <a:p>
            <a:pPr marL="0" indent="0">
              <a:buNone/>
            </a:pPr>
            <a:r>
              <a:rPr lang="es-MX" sz="2000" dirty="0" smtClean="0"/>
              <a:t>	</a:t>
            </a:r>
            <a:r>
              <a:rPr lang="es-MX" sz="2400" dirty="0" smtClean="0">
                <a:solidFill>
                  <a:schemeClr val="accent2"/>
                </a:solidFill>
              </a:rPr>
              <a:t>$</a:t>
            </a:r>
            <a:r>
              <a:rPr lang="es-MX" sz="2400" dirty="0" err="1" smtClean="0">
                <a:solidFill>
                  <a:schemeClr val="accent2"/>
                </a:solidFill>
              </a:rPr>
              <a:t>scope</a:t>
            </a:r>
            <a:r>
              <a:rPr lang="es-MX" sz="2400" dirty="0" smtClean="0">
                <a:solidFill>
                  <a:schemeClr val="accent2"/>
                </a:solidFill>
              </a:rPr>
              <a:t>.$</a:t>
            </a:r>
            <a:r>
              <a:rPr lang="es-MX" sz="2400" dirty="0" err="1" smtClean="0">
                <a:solidFill>
                  <a:schemeClr val="accent2"/>
                </a:solidFill>
              </a:rPr>
              <a:t>watch</a:t>
            </a:r>
            <a:r>
              <a:rPr lang="es-MX" sz="2000" dirty="0" smtClean="0">
                <a:solidFill>
                  <a:schemeClr val="tx1">
                    <a:lumMod val="85000"/>
                    <a:lumOff val="15000"/>
                  </a:schemeClr>
                </a:solidFill>
              </a:rPr>
              <a:t>('Ctrl1‘, </a:t>
            </a:r>
            <a:r>
              <a:rPr lang="es-MX" sz="2000" dirty="0" err="1" smtClean="0">
                <a:solidFill>
                  <a:schemeClr val="tx1">
                    <a:lumMod val="85000"/>
                    <a:lumOff val="15000"/>
                  </a:schemeClr>
                </a:solidFill>
              </a:rPr>
              <a:t>function</a:t>
            </a:r>
            <a:r>
              <a:rPr lang="es-MX" sz="2000" dirty="0" smtClean="0">
                <a:solidFill>
                  <a:schemeClr val="tx1">
                    <a:lumMod val="85000"/>
                    <a:lumOff val="15000"/>
                  </a:schemeClr>
                </a:solidFill>
              </a:rPr>
              <a:t> ( </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 ){</a:t>
            </a:r>
          </a:p>
          <a:p>
            <a:pPr marL="0" indent="0">
              <a:buNone/>
            </a:pPr>
            <a:r>
              <a:rPr lang="es-MX" sz="2000" dirty="0" smtClean="0">
                <a:solidFill>
                  <a:schemeClr val="tx1">
                    <a:lumMod val="85000"/>
                    <a:lumOff val="15000"/>
                  </a:schemeClr>
                </a:solidFill>
              </a:rPr>
              <a:t>		$scope.console.log(</a:t>
            </a:r>
            <a:r>
              <a:rPr lang="es-MX" sz="2000" dirty="0" err="1" smtClean="0">
                <a:solidFill>
                  <a:schemeClr val="tx1">
                    <a:lumMod val="85000"/>
                    <a:lumOff val="15000"/>
                  </a:schemeClr>
                </a:solidFill>
              </a:rPr>
              <a:t>value</a:t>
            </a:r>
            <a:r>
              <a:rPr lang="es-MX" sz="2000" dirty="0" smtClean="0">
                <a:solidFill>
                  <a:schemeClr val="tx1">
                    <a:lumMod val="85000"/>
                    <a:lumOff val="15000"/>
                  </a:schemeClr>
                </a:solidFill>
              </a:rPr>
              <a:t>);</a:t>
            </a:r>
          </a:p>
          <a:p>
            <a:pPr marL="0" indent="0">
              <a:buNone/>
            </a:pPr>
            <a:r>
              <a:rPr lang="es-MX" sz="2000" dirty="0" smtClean="0">
                <a:solidFill>
                  <a:schemeClr val="tx1">
                    <a:lumMod val="85000"/>
                    <a:lumOff val="15000"/>
                  </a:schemeClr>
                </a:solidFill>
              </a:rPr>
              <a:t>	});</a:t>
            </a:r>
          </a:p>
          <a:p>
            <a:pPr marL="0" indent="0">
              <a:buNone/>
            </a:pPr>
            <a:r>
              <a:rPr lang="es-MX" sz="2000" dirty="0" smtClean="0"/>
              <a:t>}]);</a:t>
            </a:r>
          </a:p>
          <a:p>
            <a:pPr marL="0" indent="0">
              <a:buNone/>
            </a:pPr>
            <a:endParaRPr lang="en-US" dirty="0"/>
          </a:p>
        </p:txBody>
      </p:sp>
      <p:sp>
        <p:nvSpPr>
          <p:cNvPr id="4" name="3 Llamada de flecha hacia arriba"/>
          <p:cNvSpPr/>
          <p:nvPr/>
        </p:nvSpPr>
        <p:spPr>
          <a:xfrm>
            <a:off x="4067944" y="1988840"/>
            <a:ext cx="1368152" cy="432048"/>
          </a:xfrm>
          <a:prstGeom prst="upArrowCallout">
            <a:avLst>
              <a:gd name="adj1" fmla="val 50000"/>
              <a:gd name="adj2" fmla="val 25000"/>
              <a:gd name="adj3" fmla="val 25000"/>
              <a:gd name="adj4" fmla="val 6497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1400" dirty="0" err="1" smtClean="0"/>
              <a:t>dependencies</a:t>
            </a:r>
            <a:endParaRPr lang="en-US" sz="1400" dirty="0"/>
          </a:p>
        </p:txBody>
      </p:sp>
    </p:spTree>
    <p:extLst>
      <p:ext uri="{BB962C8B-B14F-4D97-AF65-F5344CB8AC3E}">
        <p14:creationId xmlns:p14="http://schemas.microsoft.com/office/powerpoint/2010/main" val="317041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Scope</a:t>
            </a:r>
            <a:endParaRPr lang="en-US" dirty="0"/>
          </a:p>
        </p:txBody>
      </p:sp>
      <p:pic>
        <p:nvPicPr>
          <p:cNvPr id="1026"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92896"/>
            <a:ext cx="8095986" cy="255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92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Practice 2</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2 Marcador de contenido"/>
          <p:cNvSpPr>
            <a:spLocks noGrp="1"/>
          </p:cNvSpPr>
          <p:nvPr>
            <p:ph idx="1"/>
          </p:nvPr>
        </p:nvSpPr>
        <p:spPr/>
        <p:txBody>
          <a:bodyPr/>
          <a:lstStyle/>
          <a:p>
            <a:pPr marL="514350" indent="-514350">
              <a:buFont typeface="+mj-lt"/>
              <a:buAutoNum type="alphaLcParenR"/>
            </a:pPr>
            <a:r>
              <a:rPr lang="en-US" dirty="0" smtClean="0"/>
              <a:t>Create controllers.</a:t>
            </a:r>
          </a:p>
          <a:p>
            <a:pPr marL="514350" indent="-514350">
              <a:buFont typeface="+mj-lt"/>
              <a:buAutoNum type="alphaLcParenR"/>
            </a:pPr>
            <a:r>
              <a:rPr lang="en-US" dirty="0" smtClean="0"/>
              <a:t>Use of $scope and the data-binding</a:t>
            </a:r>
            <a:endParaRPr lang="en-US" dirty="0"/>
          </a:p>
        </p:txBody>
      </p:sp>
    </p:spTree>
    <p:extLst>
      <p:ext uri="{BB962C8B-B14F-4D97-AF65-F5344CB8AC3E}">
        <p14:creationId xmlns:p14="http://schemas.microsoft.com/office/powerpoint/2010/main" val="389237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ng</a:t>
            </a:r>
            <a:r>
              <a:rPr lang="es-MX" dirty="0" smtClean="0"/>
              <a:t>-show / </a:t>
            </a:r>
            <a:r>
              <a:rPr lang="es-MX" dirty="0" err="1" smtClean="0"/>
              <a:t>ng-hide</a:t>
            </a:r>
            <a:endParaRPr lang="en-US" dirty="0"/>
          </a:p>
        </p:txBody>
      </p:sp>
      <p:sp>
        <p:nvSpPr>
          <p:cNvPr id="3" name="2 Marcador de contenido"/>
          <p:cNvSpPr>
            <a:spLocks noGrp="1"/>
          </p:cNvSpPr>
          <p:nvPr>
            <p:ph idx="1"/>
          </p:nvPr>
        </p:nvSpPr>
        <p:spPr/>
        <p:txBody>
          <a:bodyPr>
            <a:normAutofit fontScale="70000" lnSpcReduction="20000"/>
          </a:bodyPr>
          <a:lstStyle/>
          <a:p>
            <a:pPr marL="0" indent="0">
              <a:buNone/>
            </a:pPr>
            <a:r>
              <a:rPr lang="en-US" dirty="0" smtClean="0"/>
              <a:t>&lt;html  </a:t>
            </a:r>
            <a:r>
              <a:rPr lang="en-US" sz="3600" dirty="0" err="1" smtClean="0">
                <a:solidFill>
                  <a:schemeClr val="accent2"/>
                </a:solidFill>
              </a:rPr>
              <a:t>ng</a:t>
            </a:r>
            <a:r>
              <a:rPr lang="en-US" sz="3600" dirty="0" smtClean="0">
                <a:solidFill>
                  <a:schemeClr val="accent2"/>
                </a:solidFill>
              </a:rPr>
              <a:t>-app=“</a:t>
            </a:r>
            <a:r>
              <a:rPr lang="en-US" sz="3600" dirty="0" err="1" smtClean="0">
                <a:solidFill>
                  <a:schemeClr val="accent2"/>
                </a:solidFill>
              </a:rPr>
              <a:t>myApp</a:t>
            </a:r>
            <a:r>
              <a:rPr lang="en-US" sz="3600" dirty="0" smtClean="0">
                <a:solidFill>
                  <a:schemeClr val="accent2"/>
                </a:solidFill>
              </a:rPr>
              <a:t>"</a:t>
            </a:r>
            <a:r>
              <a:rPr lang="en-US" dirty="0" smtClean="0"/>
              <a:t>&gt;</a:t>
            </a:r>
          </a:p>
          <a:p>
            <a:pPr marL="0" indent="0">
              <a:buNone/>
            </a:pPr>
            <a:r>
              <a:rPr lang="en-US" dirty="0" smtClean="0"/>
              <a:t>    &lt;head&gt;</a:t>
            </a:r>
          </a:p>
          <a:p>
            <a:pPr marL="0" indent="0">
              <a:buNone/>
            </a:pPr>
            <a:r>
              <a:rPr lang="en-US" dirty="0" smtClean="0"/>
              <a:t>        &lt;title&gt;</a:t>
            </a:r>
            <a:r>
              <a:rPr lang="en-US" dirty="0" err="1" smtClean="0"/>
              <a:t>AngularJS</a:t>
            </a:r>
            <a:r>
              <a:rPr lang="en-US" dirty="0" smtClean="0"/>
              <a:t> Test&lt;/title&gt;</a:t>
            </a:r>
          </a:p>
          <a:p>
            <a:pPr marL="0" indent="0">
              <a:buNone/>
            </a:pPr>
            <a:r>
              <a:rPr lang="en-US" dirty="0" smtClean="0"/>
              <a:t>        &lt;meta http-</a:t>
            </a:r>
            <a:r>
              <a:rPr lang="en-US" dirty="0" err="1" smtClean="0"/>
              <a:t>equiv</a:t>
            </a:r>
            <a:r>
              <a:rPr lang="en-US" dirty="0" smtClean="0"/>
              <a:t>="Content-Type" content="text/html; charset=UTF-8"&gt;</a:t>
            </a:r>
          </a:p>
          <a:p>
            <a:pPr marL="0" indent="0">
              <a:buNone/>
            </a:pPr>
            <a:r>
              <a:rPr lang="en-US" dirty="0" smtClean="0"/>
              <a:t>    &lt;/head&gt;</a:t>
            </a:r>
          </a:p>
          <a:p>
            <a:pPr marL="0" indent="0">
              <a:buNone/>
            </a:pPr>
            <a:r>
              <a:rPr lang="en-US" dirty="0" smtClean="0"/>
              <a:t>    &lt;body&gt;</a:t>
            </a:r>
          </a:p>
          <a:p>
            <a:pPr marL="0" indent="0">
              <a:buNone/>
            </a:pPr>
            <a:r>
              <a:rPr lang="en-US" dirty="0" smtClean="0"/>
              <a:t>        &lt;input type=“checkbox”</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-model=“</a:t>
            </a:r>
            <a:r>
              <a:rPr lang="en-US" sz="3600" dirty="0" err="1" smtClean="0">
                <a:solidFill>
                  <a:schemeClr val="accent2"/>
                </a:solidFill>
              </a:rPr>
              <a:t>showDiv</a:t>
            </a:r>
            <a:r>
              <a:rPr lang="en-US" sz="3600" dirty="0" smtClean="0">
                <a:solidFill>
                  <a:schemeClr val="accent2"/>
                </a:solidFill>
              </a:rPr>
              <a:t>”</a:t>
            </a:r>
            <a:r>
              <a:rPr lang="en-US" dirty="0" smtClean="0"/>
              <a:t>&gt;</a:t>
            </a:r>
          </a:p>
          <a:p>
            <a:pPr marL="0" indent="0">
              <a:buNone/>
            </a:pPr>
            <a:r>
              <a:rPr lang="en-US" dirty="0" smtClean="0"/>
              <a:t>        &lt;</a:t>
            </a:r>
            <a:r>
              <a:rPr lang="en-US" dirty="0" err="1" smtClean="0"/>
              <a:t>br</a:t>
            </a:r>
            <a:r>
              <a:rPr lang="en-US" dirty="0" smtClean="0"/>
              <a:t>&gt;</a:t>
            </a:r>
          </a:p>
          <a:p>
            <a:pPr marL="0" indent="0">
              <a:buNone/>
            </a:pPr>
            <a:r>
              <a:rPr lang="en-US" dirty="0" smtClean="0"/>
              <a:t>        &lt;div</a:t>
            </a:r>
            <a:r>
              <a:rPr lang="en-US" sz="3600" dirty="0" smtClean="0"/>
              <a:t> </a:t>
            </a:r>
            <a:r>
              <a:rPr lang="en-US" sz="3600" dirty="0" err="1" smtClean="0">
                <a:solidFill>
                  <a:schemeClr val="accent2"/>
                </a:solidFill>
              </a:rPr>
              <a:t>ng</a:t>
            </a:r>
            <a:r>
              <a:rPr lang="en-US" sz="3600" dirty="0" smtClean="0">
                <a:solidFill>
                  <a:schemeClr val="accent2"/>
                </a:solidFill>
              </a:rPr>
              <a:t>-show=“</a:t>
            </a:r>
            <a:r>
              <a:rPr lang="en-US" sz="3600" dirty="0" err="1" smtClean="0">
                <a:solidFill>
                  <a:schemeClr val="accent2"/>
                </a:solidFill>
              </a:rPr>
              <a:t>showDiv</a:t>
            </a:r>
            <a:r>
              <a:rPr lang="en-US" sz="3600" dirty="0" smtClean="0">
                <a:solidFill>
                  <a:schemeClr val="accent2"/>
                </a:solidFill>
              </a:rPr>
              <a:t>”</a:t>
            </a:r>
            <a:r>
              <a:rPr lang="en-US" dirty="0" smtClean="0"/>
              <a:t>&gt;Show Hello World!&lt;/div&gt;</a:t>
            </a:r>
          </a:p>
          <a:p>
            <a:pPr marL="0" indent="0">
              <a:buNone/>
            </a:pPr>
            <a:r>
              <a:rPr lang="en-US" dirty="0" smtClean="0"/>
              <a:t>        &lt;div</a:t>
            </a:r>
            <a:r>
              <a:rPr lang="en-US" sz="3600" dirty="0" smtClean="0">
                <a:solidFill>
                  <a:schemeClr val="accent2"/>
                </a:solidFill>
              </a:rPr>
              <a:t> </a:t>
            </a:r>
            <a:r>
              <a:rPr lang="en-US" sz="3600" dirty="0" err="1" smtClean="0">
                <a:solidFill>
                  <a:schemeClr val="accent2"/>
                </a:solidFill>
              </a:rPr>
              <a:t>ng</a:t>
            </a:r>
            <a:r>
              <a:rPr lang="en-US" sz="3600" dirty="0" smtClean="0">
                <a:solidFill>
                  <a:schemeClr val="accent2"/>
                </a:solidFill>
              </a:rPr>
              <a:t>-hide=“</a:t>
            </a:r>
            <a:r>
              <a:rPr lang="en-US" sz="3600" dirty="0" err="1" smtClean="0">
                <a:solidFill>
                  <a:schemeClr val="accent2"/>
                </a:solidFill>
              </a:rPr>
              <a:t>showDiv</a:t>
            </a:r>
            <a:r>
              <a:rPr lang="en-US" sz="3600" dirty="0" smtClean="0">
                <a:solidFill>
                  <a:schemeClr val="accent2"/>
                </a:solidFill>
              </a:rPr>
              <a:t>”</a:t>
            </a:r>
            <a:r>
              <a:rPr lang="en-US" dirty="0" smtClean="0"/>
              <a:t>&gt;Evil side&lt;/div&gt;</a:t>
            </a:r>
          </a:p>
          <a:p>
            <a:pPr marL="0" indent="0">
              <a:buNone/>
            </a:pPr>
            <a:r>
              <a:rPr lang="en-US" dirty="0" smtClean="0"/>
              <a:t>    &lt;/body&gt;</a:t>
            </a:r>
          </a:p>
          <a:p>
            <a:pPr marL="0" indent="0">
              <a:buNone/>
            </a:pPr>
            <a:r>
              <a:rPr lang="en-US" dirty="0" smtClean="0"/>
              <a:t>&lt;/html&gt;</a:t>
            </a:r>
            <a:endParaRPr lang="en-US" dirty="0"/>
          </a:p>
        </p:txBody>
      </p:sp>
    </p:spTree>
    <p:extLst>
      <p:ext uri="{BB962C8B-B14F-4D97-AF65-F5344CB8AC3E}">
        <p14:creationId xmlns:p14="http://schemas.microsoft.com/office/powerpoint/2010/main" val="608807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1016</TotalTime>
  <Words>4980</Words>
  <Application>Microsoft Office PowerPoint</Application>
  <PresentationFormat>Presentación en pantalla (4:3)</PresentationFormat>
  <Paragraphs>718</Paragraphs>
  <Slides>30</Slides>
  <Notes>17</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Tema de Office</vt:lpstr>
      <vt:lpstr>Presentación de PowerPoint</vt:lpstr>
      <vt:lpstr>Introduction</vt:lpstr>
      <vt:lpstr>Tools</vt:lpstr>
      <vt:lpstr>Practice 1</vt:lpstr>
      <vt:lpstr>Data binding</vt:lpstr>
      <vt:lpstr>Introduction to Modules and Controllers</vt:lpstr>
      <vt:lpstr>Scope</vt:lpstr>
      <vt:lpstr>Practice 2</vt:lpstr>
      <vt:lpstr>ng-show / ng-hide</vt:lpstr>
      <vt:lpstr>ng-repeat</vt:lpstr>
      <vt:lpstr>ng-click</vt:lpstr>
      <vt:lpstr>ng-change</vt:lpstr>
      <vt:lpstr>ng-options</vt:lpstr>
      <vt:lpstr>Practice 3</vt:lpstr>
      <vt:lpstr>Filters</vt:lpstr>
      <vt:lpstr>Custom filter</vt:lpstr>
      <vt:lpstr>Practice 4</vt:lpstr>
      <vt:lpstr>Dependency injection</vt:lpstr>
      <vt:lpstr>Routing</vt:lpstr>
      <vt:lpstr>Presentación de PowerPoint</vt:lpstr>
      <vt:lpstr>Directives</vt:lpstr>
      <vt:lpstr>Presentación de PowerPoint</vt:lpstr>
      <vt:lpstr>Directives</vt:lpstr>
      <vt:lpstr>Isolated scope</vt:lpstr>
      <vt:lpstr>compile / link</vt:lpstr>
      <vt:lpstr>compile / link</vt:lpstr>
      <vt:lpstr>Server Comunication</vt:lpstr>
      <vt:lpstr>factory</vt:lpstr>
      <vt:lpstr>$timeout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King Kong</dc:creator>
  <cp:lastModifiedBy>King Kong</cp:lastModifiedBy>
  <cp:revision>157</cp:revision>
  <dcterms:created xsi:type="dcterms:W3CDTF">2014-06-27T01:37:53Z</dcterms:created>
  <dcterms:modified xsi:type="dcterms:W3CDTF">2016-06-05T23:42:16Z</dcterms:modified>
</cp:coreProperties>
</file>