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91" r:id="rId33"/>
    <p:sldId id="289" r:id="rId34"/>
    <p:sldId id="277" r:id="rId35"/>
    <p:sldId id="278" r:id="rId36"/>
    <p:sldId id="299" r:id="rId37"/>
    <p:sldId id="300" r:id="rId38"/>
    <p:sldId id="298" r:id="rId39"/>
    <p:sldId id="290" r:id="rId40"/>
    <p:sldId id="301" r:id="rId41"/>
    <p:sldId id="279" r:id="rId42"/>
    <p:sldId id="292" r:id="rId43"/>
    <p:sldId id="293" r:id="rId44"/>
    <p:sldId id="302" r:id="rId45"/>
    <p:sldId id="303" r:id="rId46"/>
    <p:sldId id="304" r:id="rId47"/>
    <p:sldId id="306" r:id="rId48"/>
    <p:sldId id="307" r:id="rId49"/>
    <p:sldId id="305" r:id="rId50"/>
    <p:sldId id="28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7/10/2016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r>
              <a:rPr lang="en-US" baseline="0" dirty="0" smtClean="0"/>
              <a:t>You use the </a:t>
            </a:r>
            <a:r>
              <a:rPr lang="en-US" dirty="0" smtClean="0"/>
              <a:t>$</a:t>
            </a:r>
            <a:r>
              <a:rPr lang="en-US" dirty="0" err="1" smtClean="0"/>
              <a:t>urlRouterProvider</a:t>
            </a:r>
            <a:r>
              <a:rPr lang="en-US" dirty="0" smtClean="0"/>
              <a:t> in combination to set</a:t>
            </a:r>
            <a:r>
              <a:rPr lang="en-US" baseline="0" dirty="0" smtClean="0"/>
              <a:t> up the otherwise route that makes a redirect to the state you want.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r>
              <a:rPr lang="en-US" dirty="0" err="1" smtClean="0"/>
              <a:t>urlRouterProvider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dirty="0" smtClean="0"/>
              <a:t>$</a:t>
            </a:r>
            <a:r>
              <a:rPr lang="en-US" dirty="0" err="1" smtClean="0"/>
              <a:t>urlRouterProvider.otherwise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r>
              <a:rPr lang="en-US" u="sng" dirty="0" smtClean="0"/>
              <a:t>'/*</a:t>
            </a:r>
            <a:r>
              <a:rPr lang="en-US" dirty="0" smtClean="0"/>
              <a:t>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 and the </a:t>
            </a:r>
            <a:r>
              <a:rPr lang="en-US" dirty="0" err="1" smtClean="0"/>
              <a:t>navbar</a:t>
            </a:r>
            <a:r>
              <a:rPr lang="en-US" dirty="0" smtClean="0"/>
              <a:t> to:</a:t>
            </a:r>
          </a:p>
          <a:p>
            <a:pPr marL="228600" indent="-228600">
              <a:buFont typeface="+mj-lt"/>
              <a:buAutoNum type="arabicPeriod" startAt="5"/>
            </a:pPr>
            <a:endParaRPr lang="en-US" dirty="0" smtClean="0"/>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="main"&gt;Home&lt;/a&gt;&lt;/li&gt;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="about"&gt;About&lt;/a&gt;&lt;/li&gt;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ng-href</a:t>
            </a:r>
            <a:r>
              <a:rPr lang="en-US" dirty="0" smtClean="0"/>
              <a:t>="#/4"&gt;404&lt;/a&gt;&lt;/li&gt;</a:t>
            </a:r>
          </a:p>
          <a:p>
            <a:pPr marL="228600" indent="-228600">
              <a:buFont typeface="+mj-lt"/>
              <a:buAutoNum type="arabicPeriod" startAt="5"/>
            </a:pPr>
            <a:endParaRPr lang="en-US" dirty="0" smtClean="0"/>
          </a:p>
          <a:p>
            <a:pPr marL="228600" indent="-228600">
              <a:buFont typeface="+mj-lt"/>
              <a:buAutoNum type="arabicPeriod" startAt="6"/>
            </a:pPr>
            <a:r>
              <a:rPr lang="en-US" u="none" baseline="0" dirty="0" smtClean="0"/>
              <a:t>Run "grunt serve". You'll see that the application now works with the states, in the URL type a random state after the "#/" to check the 404 message.</a:t>
            </a:r>
          </a:p>
          <a:p>
            <a:pPr marL="228600" indent="-228600">
              <a:buFont typeface="+mj-lt"/>
              <a:buAutoNum type="arabicPeriod" startAt="6"/>
            </a:pPr>
            <a:endParaRPr lang="en-US" u="none" baseline="0" dirty="0" smtClean="0"/>
          </a:p>
          <a:p>
            <a:pPr marL="0" indent="0">
              <a:buFont typeface="+mj-lt"/>
              <a:buNone/>
            </a:pPr>
            <a:r>
              <a:rPr lang="en-US" u="none" baseline="0" dirty="0" smtClean="0"/>
              <a:t>The difference on using the </a:t>
            </a:r>
            <a:r>
              <a:rPr lang="en-US" u="none" baseline="0" dirty="0" err="1" smtClean="0"/>
              <a:t>ui-sref</a:t>
            </a:r>
            <a:r>
              <a:rPr lang="en-US" u="none" baseline="0" dirty="0" smtClean="0"/>
              <a:t> is to send to use a state instead of a </a:t>
            </a:r>
            <a:r>
              <a:rPr lang="en-US" u="none" baseline="0" dirty="0" err="1" smtClean="0"/>
              <a:t>url</a:t>
            </a:r>
            <a:r>
              <a:rPr lang="en-US" u="none" baseline="0" dirty="0" smtClean="0"/>
              <a:t>, and bind some effects like the </a:t>
            </a:r>
            <a:r>
              <a:rPr lang="en-US" u="none" baseline="0" dirty="0" err="1" smtClean="0"/>
              <a:t>ui</a:t>
            </a:r>
            <a:r>
              <a:rPr lang="en-US" u="none" baseline="0" dirty="0" smtClean="0"/>
              <a:t>-</a:t>
            </a:r>
            <a:r>
              <a:rPr lang="en-US" u="none" baseline="0" dirty="0" err="1" smtClean="0"/>
              <a:t>sref</a:t>
            </a:r>
            <a:r>
              <a:rPr lang="en-US" u="none" baseline="0" dirty="0" smtClean="0"/>
              <a:t>-active, but it also works with the angular </a:t>
            </a:r>
            <a:r>
              <a:rPr lang="en-US" u="none" baseline="0" dirty="0" err="1" smtClean="0"/>
              <a:t>ng-href</a:t>
            </a:r>
            <a:r>
              <a:rPr lang="en-US" u="none" baseline="0" dirty="0" smtClean="0"/>
              <a:t> and </a:t>
            </a:r>
            <a:r>
              <a:rPr lang="en-US" u="none" baseline="0" dirty="0" err="1" smtClean="0"/>
              <a:t>href</a:t>
            </a:r>
            <a:r>
              <a:rPr lang="en-US" u="none" baseline="0" dirty="0" smtClean="0"/>
              <a:t> pointing to a URL.</a:t>
            </a:r>
          </a:p>
          <a:p>
            <a:pPr marL="228600" indent="-228600">
              <a:buFont typeface="+mj-lt"/>
              <a:buAutoNum type="arabicPeriod" startAt="6"/>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a:p>
            <a:pPr marL="0" lvl="0" indent="0">
              <a:buFont typeface="+mj-lt"/>
              <a:buNone/>
            </a:pPr>
            <a:r>
              <a:rPr lang="es-ES" baseline="0" dirty="0" smtClean="0"/>
              <a:t>http://gruntjs.com/configuring-tasks#globbing-patterns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a) Create a directives to teach the difference between scopes: without and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u="sng" dirty="0" smtClean="0"/>
          </a:p>
          <a:p>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r>
              <a:rPr lang="en-US" baseline="0" dirty="0" smtClean="0"/>
              <a:t>Usually the directives without scope are directive which functionality is very simple and doesn't change the scope or is in variables explicitly sent as attributes. </a:t>
            </a:r>
          </a:p>
          <a:p>
            <a:r>
              <a:rPr lang="en-US" baseline="0" dirty="0" smtClean="0"/>
              <a:t>For example purposes, we are going to make the same functionality (Capitalize a value) with the three different scopes.</a:t>
            </a:r>
          </a:p>
          <a:p>
            <a:endParaRPr lang="en-US" baseline="0" dirty="0" smtClean="0"/>
          </a:p>
          <a:p>
            <a:pPr marL="228600" indent="-228600">
              <a:buFont typeface="+mj-lt"/>
              <a:buAutoNum type="arabicPeriod"/>
            </a:pPr>
            <a:r>
              <a:rPr lang="en-US" baseline="0" dirty="0" smtClean="0"/>
              <a:t>First we are going to use the Yeoman's angular generator for creating the first directive. So, please open the command prompt on the </a:t>
            </a:r>
            <a:r>
              <a:rPr lang="en-US" baseline="0" dirty="0" err="1" smtClean="0"/>
              <a:t>practiceB</a:t>
            </a:r>
            <a:r>
              <a:rPr lang="en-US" baseline="0" dirty="0" smtClean="0"/>
              <a:t> root folder and run "</a:t>
            </a:r>
            <a:r>
              <a:rPr lang="en-US" baseline="0" dirty="0" err="1" smtClean="0"/>
              <a:t>yo</a:t>
            </a:r>
            <a:r>
              <a:rPr lang="en-US" baseline="0" dirty="0" smtClean="0"/>
              <a:t> </a:t>
            </a:r>
            <a:r>
              <a:rPr lang="en-US" baseline="0" dirty="0" err="1" smtClean="0"/>
              <a:t>angular:directive</a:t>
            </a:r>
            <a:r>
              <a:rPr lang="en-US" baseline="0" dirty="0" smtClean="0"/>
              <a:t> no-scope-directive".</a:t>
            </a:r>
          </a:p>
          <a:p>
            <a:pPr marL="228600" indent="-228600">
              <a:buFont typeface="+mj-lt"/>
              <a:buAutoNum type="arabicPeriod"/>
            </a:pPr>
            <a:r>
              <a:rPr lang="en-US" baseline="0" dirty="0" smtClean="0"/>
              <a:t>This create us a directives folder, and inside the directive that we specify, but this could present two problems of organization:</a:t>
            </a:r>
          </a:p>
          <a:p>
            <a:pPr marL="685800" lvl="1" indent="-228600">
              <a:buFont typeface="Arial" panose="020B0604020202020204" pitchFamily="34" charset="0"/>
              <a:buChar char="•"/>
            </a:pPr>
            <a:r>
              <a:rPr lang="en-US" baseline="0" dirty="0" smtClean="0"/>
              <a:t>The generator doesn't create a html template with </a:t>
            </a:r>
            <a:r>
              <a:rPr lang="en-US" baseline="0" dirty="0" err="1" smtClean="0"/>
              <a:t>templateUrl</a:t>
            </a:r>
            <a:r>
              <a:rPr lang="en-US" baseline="0" dirty="0" smtClean="0"/>
              <a:t>, which is preferable to use for maintainability.</a:t>
            </a:r>
          </a:p>
          <a:p>
            <a:pPr marL="685800" lvl="1" indent="-228600">
              <a:buFont typeface="Arial" panose="020B0604020202020204" pitchFamily="34" charset="0"/>
              <a:buChar char="•"/>
            </a:pPr>
            <a:r>
              <a:rPr lang="en-US" baseline="0" dirty="0" smtClean="0"/>
              <a:t>The generator doesn't encapsulate the directive, so in a large project you could have a lot of directives running wild in this directives folder, so is preferable to organize this on folders, and creates a module per each directive (This modularization </a:t>
            </a:r>
            <a:r>
              <a:rPr lang="en-US" u="none" baseline="0" dirty="0" smtClean="0"/>
              <a:t>will be cover in a future practice</a:t>
            </a:r>
            <a:r>
              <a:rPr lang="en-US" baseline="0" dirty="0" smtClean="0"/>
              <a:t>).</a:t>
            </a:r>
          </a:p>
          <a:p>
            <a:pPr marL="228600" lvl="0" indent="-228600">
              <a:buFont typeface="+mj-lt"/>
              <a:buAutoNum type="arabicPeriod"/>
            </a:pPr>
            <a:r>
              <a:rPr lang="en-US" baseline="0" dirty="0" smtClean="0"/>
              <a:t>First we are going to create a folder inside the directives folder, this should be named as you will use it in HTML, with hyphens, </a:t>
            </a:r>
            <a:r>
              <a:rPr lang="en-US" baseline="0" dirty="0" err="1" smtClean="0"/>
              <a:t>eg</a:t>
            </a:r>
            <a:r>
              <a:rPr lang="en-US" baseline="0" dirty="0" smtClean="0"/>
              <a:t>. "no-scope-directive".</a:t>
            </a:r>
          </a:p>
          <a:p>
            <a:pPr marL="228600" lvl="0" indent="-228600">
              <a:buFont typeface="+mj-lt"/>
              <a:buAutoNum type="arabicPeriod"/>
            </a:pPr>
            <a:r>
              <a:rPr lang="en-US" baseline="0" dirty="0" smtClean="0"/>
              <a:t>Move the directive created with Yeoman inside the folder.</a:t>
            </a:r>
          </a:p>
          <a:p>
            <a:pPr marL="228600" lvl="0" indent="-228600">
              <a:buFont typeface="+mj-lt"/>
              <a:buAutoNum type="arabicPeriod"/>
            </a:pPr>
            <a:r>
              <a:rPr lang="en-US" baseline="0" dirty="0" smtClean="0"/>
              <a:t>Change the path added by Yeoman in the "app/index.html", and add the folder we created into the path.</a:t>
            </a:r>
          </a:p>
          <a:p>
            <a:pPr marL="228600" lvl="0" indent="-228600">
              <a:buFont typeface="+mj-lt"/>
              <a:buAutoNum type="arabicPeriod"/>
            </a:pPr>
            <a:r>
              <a:rPr lang="en-US" baseline="0" dirty="0" smtClean="0"/>
              <a:t>Also we need to change the "Gruntfile.js" watch in order to check changes with this new structure, and for that we need to add "{,*/}" in the paths of the "watch" inside the </a:t>
            </a:r>
            <a:r>
              <a:rPr lang="en-US" baseline="0" dirty="0" err="1" smtClean="0"/>
              <a:t>grunt.initConfig</a:t>
            </a:r>
            <a:r>
              <a:rPr lang="en-US" baseline="0" dirty="0" smtClean="0"/>
              <a:t>: </a:t>
            </a:r>
          </a:p>
          <a:p>
            <a:pPr marL="685800" lvl="1" indent="-228600">
              <a:buFont typeface="Arial" panose="020B0604020202020204" pitchFamily="34" charset="0"/>
              <a:buChar char="•"/>
            </a:pPr>
            <a:r>
              <a:rPr lang="en-US" baseline="0" dirty="0" smtClean="0"/>
              <a:t>In the "</a:t>
            </a:r>
            <a:r>
              <a:rPr lang="en-US" baseline="0" dirty="0" err="1" smtClean="0"/>
              <a:t>js</a:t>
            </a:r>
            <a:r>
              <a:rPr lang="en-US" baseline="0" dirty="0" smtClean="0"/>
              <a:t>" with where the "files" path are.</a:t>
            </a:r>
          </a:p>
          <a:p>
            <a:pPr marL="685800" lvl="1" indent="-228600">
              <a:buFont typeface="Arial" panose="020B0604020202020204" pitchFamily="34" charset="0"/>
              <a:buChar char="•"/>
            </a:pPr>
            <a:r>
              <a:rPr lang="en-US" baseline="0" dirty="0" smtClean="0"/>
              <a:t>In the "</a:t>
            </a:r>
            <a:r>
              <a:rPr lang="en-US" baseline="0" dirty="0" err="1" smtClean="0"/>
              <a:t>livereload</a:t>
            </a:r>
            <a:r>
              <a:rPr lang="en-US" baseline="0" dirty="0" smtClean="0"/>
              <a:t>" "files" we need to add two "{,*/}" to check the directive's template changes. (You can also add /**/, but is preferable maintain a controlled environment of file search for performance purposes)</a:t>
            </a:r>
          </a:p>
          <a:p>
            <a:pPr marL="685800" lvl="1" indent="-228600">
              <a:buFont typeface="Arial" panose="020B0604020202020204" pitchFamily="34" charset="0"/>
              <a:buChar char="•"/>
            </a:pPr>
            <a:endParaRPr lang="en-US" baseline="0" dirty="0" smtClean="0"/>
          </a:p>
          <a:p>
            <a:pPr marL="228600" lvl="0" indent="-228600">
              <a:buFont typeface="+mj-lt"/>
              <a:buAutoNum type="arabicPeriod"/>
            </a:pPr>
            <a:r>
              <a:rPr lang="en-US" baseline="0" dirty="0" smtClean="0"/>
              <a:t>Adding to the previous step, we need to change the "Gruntfile.js" in order to watch and use the </a:t>
            </a:r>
            <a:r>
              <a:rPr lang="en-US" baseline="0" dirty="0" err="1" smtClean="0"/>
              <a:t>css</a:t>
            </a:r>
            <a:r>
              <a:rPr lang="en-US" baseline="0" dirty="0" smtClean="0"/>
              <a:t> inside a directives folder, and also checkout to this file for the "build" grunt task, so is preferable make a search to the already configured default paths, and make the corresponding substitution in all the appearances of this paths. Check the </a:t>
            </a:r>
            <a:r>
              <a:rPr lang="en-US" baseline="0" dirty="0" err="1" smtClean="0"/>
              <a:t>parcticeB</a:t>
            </a:r>
            <a:r>
              <a:rPr lang="en-US" baseline="0" dirty="0" smtClean="0"/>
              <a:t> Gruntfile.js in order to make everything work for the "serve" and the "build" task.</a:t>
            </a:r>
          </a:p>
          <a:p>
            <a:pPr marL="228600" lvl="0" indent="-228600">
              <a:buFont typeface="+mj-lt"/>
              <a:buAutoNum type="arabicPeriod"/>
            </a:pPr>
            <a:r>
              <a:rPr lang="en-US" u="none" baseline="0" dirty="0" smtClean="0"/>
              <a:t>Now back to the real practice, modify the directive </a:t>
            </a:r>
            <a:r>
              <a:rPr lang="en-US" u="none" baseline="0" dirty="0" err="1" smtClean="0"/>
              <a:t>js</a:t>
            </a:r>
            <a:r>
              <a:rPr lang="en-US" u="none" baseline="0" dirty="0" smtClean="0"/>
              <a:t>:</a:t>
            </a:r>
          </a:p>
          <a:p>
            <a:pPr marL="228600" lvl="0" indent="-228600">
              <a:buFont typeface="+mj-lt"/>
              <a:buAutoNum type="arabicPeriod" startAt="7"/>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err="1" smtClean="0"/>
              <a:t>angular.module</a:t>
            </a:r>
            <a:r>
              <a:rPr lang="en-US" baseline="0" dirty="0" smtClean="0"/>
              <a:t>('</a:t>
            </a:r>
            <a:r>
              <a:rPr lang="en-US" baseline="0" dirty="0" err="1" smtClean="0"/>
              <a:t>practiceBApp</a:t>
            </a:r>
            <a:r>
              <a:rPr lang="en-US"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.directive('</a:t>
            </a:r>
            <a:r>
              <a:rPr lang="en-US" baseline="0" dirty="0" err="1" smtClean="0"/>
              <a:t>noScopeDirective</a:t>
            </a:r>
            <a:r>
              <a:rPr lang="en-US" baseline="0" dirty="0" smtClean="0"/>
              <a:t>',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return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templateUrl</a:t>
            </a:r>
            <a:r>
              <a:rPr lang="en-US" baseline="0" dirty="0" smtClean="0"/>
              <a:t>: 'scripts/directives/no-scope-directive/no-scope-directive.html',</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restrict: 'E',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replace: 'true',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link: function </a:t>
            </a:r>
            <a:r>
              <a:rPr lang="en-US" u="none" baseline="0" dirty="0" smtClean="0"/>
              <a:t>()</a:t>
            </a: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console.log('from </a:t>
            </a:r>
            <a:r>
              <a:rPr lang="en-US" baseline="0" dirty="0" err="1" smtClean="0"/>
              <a:t>noScopeDirective</a:t>
            </a:r>
            <a:r>
              <a:rPr lang="en-US" u="none"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228600" lvl="0" indent="-228600">
              <a:buFont typeface="+mj-lt"/>
              <a:buAutoNum type="arabicPeriod" startAt="9"/>
            </a:pPr>
            <a:r>
              <a:rPr lang="en-US" baseline="0" dirty="0" smtClean="0"/>
              <a:t>Add a HTML file in the same folder "scripts/directives/no-scope-directive/no-scope-directive.html" and open to add:</a:t>
            </a:r>
          </a:p>
          <a:p>
            <a:pPr marL="228600" lvl="0" indent="-228600">
              <a:buFont typeface="+mj-lt"/>
              <a:buAutoNum type="arabicPeriod" startAt="9"/>
            </a:pPr>
            <a:endParaRPr lang="en-US" baseline="0" dirty="0" smtClean="0"/>
          </a:p>
          <a:p>
            <a:pPr marL="914400" lvl="2" indent="0">
              <a:buFont typeface="+mj-lt"/>
              <a:buNone/>
            </a:pPr>
            <a:r>
              <a:rPr lang="en-US" dirty="0" smtClean="0"/>
              <a:t>&lt;div class="no-scope-directive"&gt;</a:t>
            </a:r>
          </a:p>
          <a:p>
            <a:pPr marL="914400" lvl="2" indent="0">
              <a:buFont typeface="+mj-lt"/>
              <a:buNone/>
            </a:pPr>
            <a:r>
              <a:rPr lang="en-US" dirty="0" smtClean="0"/>
              <a:t>  &lt;h5&gt;child </a:t>
            </a:r>
            <a:r>
              <a:rPr lang="en-US" u="none" baseline="0" dirty="0" err="1" smtClean="0"/>
              <a:t>noScopeDirectiveValue</a:t>
            </a:r>
            <a:r>
              <a:rPr lang="en-US" u="none" baseline="0" dirty="0" smtClean="0"/>
              <a:t>: </a:t>
            </a:r>
            <a:r>
              <a:rPr lang="en-US" dirty="0" smtClean="0"/>
              <a:t>{{</a:t>
            </a:r>
            <a:r>
              <a:rPr lang="en-US" dirty="0" err="1" smtClean="0"/>
              <a:t>noScopeDirectiveValue</a:t>
            </a:r>
            <a:r>
              <a:rPr lang="en-US" dirty="0" smtClean="0"/>
              <a:t>}}&lt;/h5&gt;</a:t>
            </a:r>
          </a:p>
          <a:p>
            <a:pPr marL="914400" lvl="2" indent="0">
              <a:buFont typeface="+mj-lt"/>
              <a:buNone/>
            </a:pPr>
            <a:r>
              <a:rPr lang="en-US" dirty="0" smtClean="0"/>
              <a:t>  &lt;input type="text" </a:t>
            </a:r>
            <a:r>
              <a:rPr lang="en-US" dirty="0" err="1" smtClean="0"/>
              <a:t>ng</a:t>
            </a:r>
            <a:r>
              <a:rPr lang="en-US" dirty="0" smtClean="0"/>
              <a:t>-model="</a:t>
            </a:r>
            <a:r>
              <a:rPr lang="en-US" dirty="0" err="1" smtClean="0"/>
              <a:t>noScopeDirectiveValue</a:t>
            </a:r>
            <a:r>
              <a:rPr lang="en-US" dirty="0" smtClean="0"/>
              <a:t>" placeholder="no scope directive"&gt;</a:t>
            </a:r>
          </a:p>
          <a:p>
            <a:pPr marL="914400" lvl="2" indent="0">
              <a:buFont typeface="+mj-lt"/>
              <a:buNone/>
            </a:pPr>
            <a:r>
              <a:rPr lang="en-US" dirty="0" smtClean="0"/>
              <a:t>&lt;/div&gt;</a:t>
            </a:r>
          </a:p>
          <a:p>
            <a:pPr marL="228600" lvl="0" indent="-228600">
              <a:buFont typeface="+mj-lt"/>
              <a:buAutoNum type="arabicPeriod" startAt="9"/>
            </a:pPr>
            <a:endParaRPr lang="en-US" baseline="0" dirty="0" smtClean="0"/>
          </a:p>
          <a:p>
            <a:pPr marL="228600" lvl="0" indent="-228600">
              <a:buFont typeface="+mj-lt"/>
              <a:buAutoNum type="arabicPeriod" startAt="9"/>
            </a:pPr>
            <a:r>
              <a:rPr lang="en-US" baseline="0" dirty="0" smtClean="0"/>
              <a:t>Create a </a:t>
            </a:r>
            <a:r>
              <a:rPr lang="en-US" baseline="0" dirty="0" err="1" smtClean="0"/>
              <a:t>css</a:t>
            </a:r>
            <a:r>
              <a:rPr lang="en-US" baseline="0" dirty="0" smtClean="0"/>
              <a:t> file in the same folder "scripts/directives/no-scope-directive/no-scope-directive.css":</a:t>
            </a:r>
          </a:p>
          <a:p>
            <a:pPr marL="228600" lvl="0" indent="-228600">
              <a:buFont typeface="+mj-lt"/>
              <a:buAutoNum type="arabicPeriod" startAt="9"/>
            </a:pPr>
            <a:endParaRPr lang="en-US" baseline="0" dirty="0" smtClean="0"/>
          </a:p>
          <a:p>
            <a:pPr marL="457200" lvl="1" indent="0">
              <a:buFont typeface="+mj-lt"/>
              <a:buNone/>
            </a:pPr>
            <a:r>
              <a:rPr lang="en-US" baseline="0" dirty="0" smtClean="0"/>
              <a:t>.no-scope-directive{</a:t>
            </a:r>
          </a:p>
          <a:p>
            <a:pPr marL="457200" lvl="1" indent="0">
              <a:buFont typeface="+mj-lt"/>
              <a:buNone/>
            </a:pPr>
            <a:r>
              <a:rPr lang="en-US" baseline="0" dirty="0" smtClean="0"/>
              <a:t>  background: #6699ff;</a:t>
            </a:r>
          </a:p>
          <a:p>
            <a:pPr marL="457200" lvl="1" indent="0">
              <a:buFont typeface="+mj-lt"/>
              <a:buNone/>
            </a:pPr>
            <a:r>
              <a:rPr lang="en-US" baseline="0" dirty="0" smtClean="0"/>
              <a:t>  padding: 10px;</a:t>
            </a:r>
          </a:p>
          <a:p>
            <a:pPr marL="457200" lvl="1" indent="0">
              <a:buFont typeface="+mj-lt"/>
              <a:buNone/>
            </a:pPr>
            <a:r>
              <a:rPr lang="en-US" baseline="0" dirty="0" smtClean="0"/>
              <a:t>}</a:t>
            </a:r>
          </a:p>
          <a:p>
            <a:pPr marL="457200" lvl="1" indent="0">
              <a:buFont typeface="+mj-lt"/>
              <a:buNone/>
            </a:pPr>
            <a:endParaRPr lang="en-US" baseline="0" dirty="0" smtClean="0"/>
          </a:p>
          <a:p>
            <a:pPr marL="457200" lvl="1" indent="0">
              <a:buFont typeface="+mj-lt"/>
              <a:buNone/>
            </a:pPr>
            <a:r>
              <a:rPr lang="en-US" baseline="0" dirty="0" smtClean="0"/>
              <a:t>Note: is important that your directive </a:t>
            </a:r>
            <a:r>
              <a:rPr lang="en-US" baseline="0" dirty="0" err="1" smtClean="0"/>
              <a:t>css</a:t>
            </a:r>
            <a:r>
              <a:rPr lang="en-US" baseline="0" dirty="0" smtClean="0"/>
              <a:t> files maintain a common father html element and class in order to use the replace that reduces the HTML displayed in the browser, and also keep a way to don't overwrite other directives classes.</a:t>
            </a:r>
          </a:p>
          <a:p>
            <a:pPr marL="0" lvl="0" indent="0">
              <a:buFont typeface="+mj-lt"/>
              <a:buNone/>
            </a:pPr>
            <a:endParaRPr lang="en-US" baseline="0" dirty="0" smtClean="0"/>
          </a:p>
          <a:p>
            <a:pPr marL="228600" lvl="0" indent="-228600">
              <a:buFont typeface="+mj-lt"/>
              <a:buAutoNum type="arabicPeriod" startAt="11"/>
            </a:pPr>
            <a:r>
              <a:rPr lang="en-US" baseline="0" dirty="0" smtClean="0"/>
              <a:t>Check if the directive is working by adding it somewhere on the </a:t>
            </a:r>
            <a:r>
              <a:rPr lang="en-US" u="none" baseline="0" dirty="0" smtClean="0"/>
              <a:t>"app/views/about.html":</a:t>
            </a:r>
          </a:p>
          <a:p>
            <a:pPr marL="228600" lvl="0" indent="-228600">
              <a:buFont typeface="+mj-lt"/>
              <a:buAutoNum type="arabicPeriod" startAt="11"/>
            </a:pPr>
            <a:endParaRPr lang="en-US" u="none" baseline="0" dirty="0" smtClean="0"/>
          </a:p>
          <a:p>
            <a:pPr marL="0" lvl="0" indent="0">
              <a:buFont typeface="+mj-lt"/>
              <a:buNone/>
            </a:pPr>
            <a:r>
              <a:rPr lang="en-US" u="none" baseline="0" dirty="0" smtClean="0"/>
              <a:t>	&lt;h4&gt;parent </a:t>
            </a:r>
            <a:r>
              <a:rPr lang="en-US" u="none" baseline="0" dirty="0" err="1" smtClean="0"/>
              <a:t>noScopeDirectiveValue</a:t>
            </a:r>
            <a:r>
              <a:rPr lang="en-US" u="none" baseline="0" dirty="0" smtClean="0"/>
              <a:t>: {{</a:t>
            </a:r>
            <a:r>
              <a:rPr lang="en-US" u="none" baseline="0" dirty="0" err="1" smtClean="0"/>
              <a:t>noScopeDirectiveValue</a:t>
            </a:r>
            <a:r>
              <a:rPr lang="en-US" u="none" baseline="0" dirty="0" smtClean="0"/>
              <a:t>}}&lt;/h4&gt;</a:t>
            </a:r>
          </a:p>
          <a:p>
            <a:pPr marL="0" lvl="0" indent="0">
              <a:buFont typeface="+mj-lt"/>
              <a:buNone/>
            </a:pPr>
            <a:r>
              <a:rPr lang="en-US" u="none" baseline="0" dirty="0" smtClean="0"/>
              <a:t>	&lt;no-scope-directive&gt;&lt;/no-scope-directive&gt;</a:t>
            </a:r>
          </a:p>
          <a:p>
            <a:pPr marL="228600" lvl="0" indent="-228600">
              <a:buFont typeface="+mj-lt"/>
              <a:buAutoNum type="arabicPeriod" startAt="7"/>
            </a:pPr>
            <a:endParaRPr lang="en-US" u="none" baseline="0" dirty="0" smtClean="0"/>
          </a:p>
          <a:p>
            <a:pPr marL="228600" lvl="0" indent="-228600">
              <a:buFont typeface="+mj-lt"/>
              <a:buAutoNum type="arabicPeriod" startAt="10"/>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Go to About page.</a:t>
            </a:r>
          </a:p>
          <a:p>
            <a:pPr marL="228600" lvl="0" indent="-228600">
              <a:buFont typeface="+mj-lt"/>
              <a:buAutoNum type="arabicPeriod" startAt="12"/>
            </a:pPr>
            <a:r>
              <a:rPr lang="en-US" u="none" baseline="0" dirty="0" smtClean="0"/>
              <a:t>You will see a title with a input inside a blue box, if you type on the input you'll change the value of the parent scope, that uses the template binding "{{</a:t>
            </a:r>
            <a:r>
              <a:rPr lang="en-US" u="none" baseline="0" dirty="0" err="1" smtClean="0"/>
              <a:t>noScopeDirectiveValue</a:t>
            </a:r>
            <a:r>
              <a:rPr lang="en-US" u="none" baseline="0" dirty="0" smtClean="0"/>
              <a:t>}}". So in order to </a:t>
            </a:r>
            <a:r>
              <a:rPr lang="en-US" u="none" baseline="0" dirty="0" err="1" smtClean="0"/>
              <a:t>demostrate</a:t>
            </a:r>
            <a:r>
              <a:rPr lang="en-US" u="none" baseline="0" dirty="0" smtClean="0"/>
              <a:t> that without scope, it is changing the parent scope of the "about" view scope.</a:t>
            </a:r>
          </a:p>
          <a:p>
            <a:pPr marL="228600" lvl="0" indent="-228600">
              <a:buFont typeface="+mj-lt"/>
              <a:buAutoNum type="arabicPeriod" startAt="12"/>
            </a:pPr>
            <a:r>
              <a:rPr lang="en-US" u="none" baseline="0" dirty="0" smtClean="0"/>
              <a:t>Now let's do the exact same directive but with a scope, copy the folder "no-scope-directive" and paste at the same level.</a:t>
            </a:r>
          </a:p>
          <a:p>
            <a:pPr marL="228600" lvl="0" indent="-228600">
              <a:buFont typeface="+mj-lt"/>
              <a:buAutoNum type="arabicPeriod" startAt="12"/>
            </a:pPr>
            <a:r>
              <a:rPr lang="en-US" u="none" baseline="0" dirty="0" smtClean="0"/>
              <a:t>Change the name of the folder and the files inside to "with-scope-directive".</a:t>
            </a:r>
          </a:p>
          <a:p>
            <a:pPr marL="228600" lvl="0" indent="-228600">
              <a:buFont typeface="+mj-lt"/>
              <a:buAutoNum type="arabicPeriod" startAt="12"/>
            </a:pPr>
            <a:r>
              <a:rPr lang="en-US" u="none" baseline="0" dirty="0" smtClean="0"/>
              <a:t>Now, enter to every file and change the "no" to a "with", e.g. </a:t>
            </a:r>
            <a:r>
              <a:rPr lang="en-US" u="none" baseline="0" dirty="0" err="1" smtClean="0"/>
              <a:t>noScopeDirective</a:t>
            </a:r>
            <a:r>
              <a:rPr lang="en-US" u="none" baseline="0" dirty="0" smtClean="0"/>
              <a:t> -&gt; </a:t>
            </a:r>
            <a:r>
              <a:rPr lang="en-US" u="none" baseline="0" dirty="0" err="1" smtClean="0"/>
              <a:t>withScopeDirective</a:t>
            </a:r>
            <a:r>
              <a:rPr lang="en-US" u="none" baseline="0" dirty="0" smtClean="0"/>
              <a:t>, class="no-scope-directive" -&gt; class="with-scope-directive".</a:t>
            </a:r>
          </a:p>
          <a:p>
            <a:pPr marL="228600" lvl="0" indent="-228600">
              <a:buFont typeface="+mj-lt"/>
              <a:buAutoNum type="arabicPeriod" startAt="12"/>
            </a:pPr>
            <a:r>
              <a:rPr lang="en-US" u="none" baseline="0" dirty="0" smtClean="0"/>
              <a:t>Add the path of the </a:t>
            </a:r>
            <a:r>
              <a:rPr lang="en-US" u="none" baseline="0" dirty="0" err="1" smtClean="0"/>
              <a:t>js</a:t>
            </a:r>
            <a:r>
              <a:rPr lang="en-US" u="none" baseline="0" dirty="0" smtClean="0"/>
              <a:t> and the </a:t>
            </a:r>
            <a:r>
              <a:rPr lang="en-US" u="none" baseline="0" dirty="0" err="1" smtClean="0"/>
              <a:t>css</a:t>
            </a:r>
            <a:r>
              <a:rPr lang="en-US" u="none" baseline="0" dirty="0" smtClean="0"/>
              <a:t> into the index.html.</a:t>
            </a:r>
          </a:p>
          <a:p>
            <a:pPr marL="228600" lvl="0" indent="-228600">
              <a:buFont typeface="+mj-lt"/>
              <a:buAutoNum type="arabicPeriod" startAt="12"/>
            </a:pPr>
            <a:r>
              <a:rPr lang="en-US" u="none" baseline="0" dirty="0" smtClean="0"/>
              <a:t>When you finish this, open the about.js controller "app/scripts/controllers/about.js":</a:t>
            </a:r>
          </a:p>
          <a:p>
            <a:pPr marL="228600" lvl="0" indent="-228600">
              <a:buFont typeface="+mj-lt"/>
              <a:buAutoNum type="arabicPeriod" startAt="12"/>
            </a:pPr>
            <a:endParaRPr lang="en-US" u="none" baseline="0" dirty="0" smtClean="0"/>
          </a:p>
          <a:p>
            <a:pPr marL="914400" lvl="2" indent="0">
              <a:buFont typeface="+mj-lt"/>
              <a:buNone/>
            </a:pPr>
            <a:r>
              <a:rPr lang="en-US" u="none" baseline="0" dirty="0" err="1" smtClean="0"/>
              <a:t>angular.module</a:t>
            </a:r>
            <a:r>
              <a:rPr lang="en-US" u="none" baseline="0" dirty="0" smtClean="0"/>
              <a:t>('</a:t>
            </a:r>
            <a:r>
              <a:rPr lang="en-US" u="none" baseline="0" dirty="0" err="1" smtClean="0"/>
              <a:t>practiceBApp</a:t>
            </a:r>
            <a:r>
              <a:rPr lang="en-US" u="none" baseline="0" dirty="0" smtClean="0"/>
              <a:t>')</a:t>
            </a:r>
          </a:p>
          <a:p>
            <a:pPr marL="914400" lvl="2" indent="0">
              <a:buFont typeface="+mj-lt"/>
              <a:buNone/>
            </a:pPr>
            <a:r>
              <a:rPr lang="en-US" u="none" baseline="0" dirty="0" smtClean="0"/>
              <a:t>  .controller('</a:t>
            </a:r>
            <a:r>
              <a:rPr lang="en-US" u="none" baseline="0" dirty="0" err="1" smtClean="0"/>
              <a:t>AboutCtrl</a:t>
            </a:r>
            <a:r>
              <a:rPr lang="en-US" u="none" baseline="0" dirty="0" smtClean="0"/>
              <a:t>', function ($scope) {</a:t>
            </a:r>
          </a:p>
          <a:p>
            <a:pPr marL="914400" lvl="2" indent="0">
              <a:buFont typeface="+mj-lt"/>
              <a:buNone/>
            </a:pPr>
            <a:r>
              <a:rPr lang="en-US" u="none" baseline="0" dirty="0" smtClean="0"/>
              <a:t>    $</a:t>
            </a:r>
            <a:r>
              <a:rPr lang="en-US" u="none" baseline="0" dirty="0" err="1" smtClean="0"/>
              <a:t>scope.noScopeDirectiveValue</a:t>
            </a:r>
            <a:r>
              <a:rPr lang="en-US" u="none" baseline="0" dirty="0" smtClean="0"/>
              <a:t> = 'test';</a:t>
            </a:r>
          </a:p>
          <a:p>
            <a:pPr marL="914400" lvl="2" indent="0">
              <a:buFont typeface="+mj-lt"/>
              <a:buNone/>
            </a:pPr>
            <a:r>
              <a:rPr lang="en-US" u="none" baseline="0" dirty="0" smtClean="0"/>
              <a:t>    $</a:t>
            </a:r>
            <a:r>
              <a:rPr lang="en-US" u="none" baseline="0" dirty="0" err="1" smtClean="0"/>
              <a:t>scope.withScopeDirectiveValue</a:t>
            </a:r>
            <a:r>
              <a:rPr lang="en-US" u="none" baseline="0" dirty="0" smtClean="0"/>
              <a:t> = 'test';</a:t>
            </a:r>
          </a:p>
          <a:p>
            <a:pPr marL="914400" lvl="2" indent="0">
              <a:buFont typeface="+mj-lt"/>
              <a:buNone/>
            </a:pPr>
            <a:r>
              <a:rPr lang="en-US" u="none" baseline="0" dirty="0" smtClean="0"/>
              <a:t>  });</a:t>
            </a:r>
          </a:p>
          <a:p>
            <a:pPr marL="228600" lvl="0" indent="-228600">
              <a:buFont typeface="+mj-lt"/>
              <a:buAutoNum type="arabicPeriod" startAt="12"/>
            </a:pPr>
            <a:endParaRPr lang="en-US" u="none" baseline="0" dirty="0" smtClean="0"/>
          </a:p>
          <a:p>
            <a:pPr marL="228600" lvl="0" indent="-228600">
              <a:buFont typeface="+mj-lt"/>
              <a:buAutoNum type="arabicPeriod" startAt="12"/>
            </a:pPr>
            <a:r>
              <a:rPr lang="en-US" u="none" baseline="0" dirty="0" smtClean="0"/>
              <a:t>Open the directive </a:t>
            </a:r>
            <a:r>
              <a:rPr lang="en-US" u="none" baseline="0" dirty="0" err="1" smtClean="0"/>
              <a:t>withScopeDirective</a:t>
            </a:r>
            <a:r>
              <a:rPr lang="en-US" u="none" baseline="0" dirty="0" smtClean="0"/>
              <a:t> </a:t>
            </a:r>
            <a:r>
              <a:rPr lang="en-US" u="none" baseline="0" dirty="0" err="1" smtClean="0"/>
              <a:t>js</a:t>
            </a:r>
            <a:r>
              <a:rPr lang="en-US" u="none" baseline="0" dirty="0" smtClean="0"/>
              <a:t> file and add "</a:t>
            </a:r>
            <a:r>
              <a:rPr lang="en-US" u="sng" baseline="0" dirty="0" smtClean="0"/>
              <a:t>scope</a:t>
            </a:r>
            <a:r>
              <a:rPr lang="en-US" u="none" baseline="0" dirty="0" smtClean="0"/>
              <a:t>: true," in the main return object.</a:t>
            </a:r>
          </a:p>
          <a:p>
            <a:pPr marL="228600" lvl="0" indent="-228600">
              <a:buFont typeface="+mj-lt"/>
              <a:buAutoNum type="arabicPeriod" startAt="12"/>
            </a:pPr>
            <a:r>
              <a:rPr lang="en-US" u="none" baseline="0" dirty="0" smtClean="0"/>
              <a:t>Change the color in the </a:t>
            </a:r>
            <a:r>
              <a:rPr lang="en-US" u="none" baseline="0" dirty="0" err="1" smtClean="0"/>
              <a:t>css</a:t>
            </a:r>
            <a:r>
              <a:rPr lang="en-US" u="none" baseline="0" dirty="0" smtClean="0"/>
              <a:t> to "#ff9966".</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r>
              <a:rPr lang="en-US" baseline="0" dirty="0" smtClean="0"/>
              <a:t>Check if the directive is working by adding it somewhere on the </a:t>
            </a:r>
            <a:r>
              <a:rPr lang="en-US" u="none" baseline="0" dirty="0" smtClean="0"/>
              <a:t>"app/views/about.html":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914400" lvl="2" indent="0">
              <a:buFont typeface="+mj-lt"/>
              <a:buNone/>
            </a:pPr>
            <a:r>
              <a:rPr lang="en-US" u="none" baseline="0" dirty="0" smtClean="0"/>
              <a:t> &lt;h4&gt;parent </a:t>
            </a:r>
            <a:r>
              <a:rPr lang="en-US" u="none" baseline="0" dirty="0" err="1" smtClean="0"/>
              <a:t>withScopeDirectiveValue</a:t>
            </a:r>
            <a:r>
              <a:rPr lang="en-US" u="none" baseline="0" dirty="0" smtClean="0"/>
              <a:t>: {{</a:t>
            </a:r>
            <a:r>
              <a:rPr lang="en-US" u="none" baseline="0" dirty="0" err="1" smtClean="0"/>
              <a:t>withScopeDirectiveValue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withScopeDirectiveValue</a:t>
            </a:r>
            <a:r>
              <a:rPr lang="en-US" u="none" baseline="0" dirty="0" smtClean="0"/>
              <a:t>" placeholder="parent </a:t>
            </a:r>
            <a:r>
              <a:rPr lang="en-US" u="none" baseline="0" dirty="0" err="1" smtClean="0"/>
              <a:t>withScopeDirectiveValue</a:t>
            </a:r>
            <a:r>
              <a:rPr lang="en-US" u="none" baseline="0" dirty="0" smtClean="0"/>
              <a:t>"&gt;</a:t>
            </a:r>
          </a:p>
          <a:p>
            <a:pPr marL="914400" lvl="2" indent="0">
              <a:buFont typeface="+mj-lt"/>
              <a:buNone/>
            </a:pPr>
            <a:r>
              <a:rPr lang="en-US" u="none" baseline="0" dirty="0" smtClean="0"/>
              <a:t>  &lt;with-scope-directive&gt;&lt;/with-scope-directive&gt;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You'll notice the difference of a directive with a scope and one without when you modify the input of each, will produce different results on the parent view, the one with no scope change the parent but the second not, but it inherit the parents value, until the child changes, then it will break the bind. To preserve this bind is common to use a two-way-bind in an isolated scope that will be used in the next practice.</a:t>
            </a:r>
          </a:p>
          <a:p>
            <a:pPr marL="228600" lvl="0" indent="-228600">
              <a:buFont typeface="+mj-lt"/>
              <a:buAutoNum type="arabicPeriod" startAt="12"/>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u="sng" dirty="0" smtClean="0"/>
              <a:t>b) Create an isolated directive with the three different types of binding.</a:t>
            </a:r>
          </a:p>
          <a:p>
            <a:pPr marL="0" lvl="0" indent="0">
              <a:buFont typeface="+mj-lt"/>
              <a:buNone/>
            </a:pPr>
            <a:endParaRPr lang="en-US" u="none" baseline="0" dirty="0" smtClean="0"/>
          </a:p>
          <a:p>
            <a:pPr marL="228600" lvl="0" indent="-228600">
              <a:buFont typeface="+mj-lt"/>
              <a:buAutoNum type="arabicPeriod"/>
            </a:pPr>
            <a:r>
              <a:rPr lang="en-US" u="none" baseline="0" dirty="0" smtClean="0"/>
              <a:t>Copy "with-scope-directive" folder, and paste in the same level, change the names into "isolated-scope-directive".</a:t>
            </a:r>
          </a:p>
          <a:p>
            <a:pPr marL="228600" lvl="0" indent="-228600">
              <a:buFont typeface="+mj-lt"/>
              <a:buAutoNum type="arabicPeriod"/>
            </a:pPr>
            <a:r>
              <a:rPr lang="en-US" u="none" baseline="0" dirty="0" smtClean="0"/>
              <a:t>Replace the "with" to "isolated" inside the files.</a:t>
            </a:r>
          </a:p>
          <a:p>
            <a:pPr marL="228600" lvl="0" indent="-228600">
              <a:buFont typeface="+mj-lt"/>
              <a:buAutoNum type="arabicPeriod"/>
            </a:pPr>
            <a:r>
              <a:rPr lang="en-US" u="none" baseline="0" dirty="0" smtClean="0"/>
              <a:t>Add the paths of the </a:t>
            </a:r>
            <a:r>
              <a:rPr lang="en-US" u="none" baseline="0" dirty="0" err="1" smtClean="0"/>
              <a:t>css</a:t>
            </a:r>
            <a:r>
              <a:rPr lang="en-US" u="none" baseline="0" dirty="0" smtClean="0"/>
              <a:t> and </a:t>
            </a:r>
            <a:r>
              <a:rPr lang="en-US" u="none" baseline="0" dirty="0" err="1" smtClean="0"/>
              <a:t>js</a:t>
            </a:r>
            <a:r>
              <a:rPr lang="en-US" u="none" baseline="0" dirty="0" smtClean="0"/>
              <a:t> into the index.html.</a:t>
            </a:r>
          </a:p>
          <a:p>
            <a:pPr marL="228600" lvl="0" indent="-228600">
              <a:buFont typeface="+mj-lt"/>
              <a:buAutoNum type="arabicPeriod"/>
            </a:pPr>
            <a:r>
              <a:rPr lang="en-US" u="none" baseline="0" dirty="0" smtClean="0"/>
              <a:t>Open the directive </a:t>
            </a:r>
            <a:r>
              <a:rPr lang="en-US" u="none" baseline="0" dirty="0" err="1" smtClean="0"/>
              <a:t>isolatedScopeDirective</a:t>
            </a:r>
            <a:r>
              <a:rPr lang="en-US" u="none" baseline="0" dirty="0" smtClean="0"/>
              <a:t> </a:t>
            </a:r>
            <a:r>
              <a:rPr lang="en-US" u="none" baseline="0" dirty="0" err="1" smtClean="0"/>
              <a:t>js</a:t>
            </a:r>
            <a:r>
              <a:rPr lang="en-US" u="none" baseline="0" dirty="0" smtClean="0"/>
              <a:t> file and change to "</a:t>
            </a:r>
            <a:r>
              <a:rPr lang="en-US" u="sng" baseline="0" dirty="0" smtClean="0"/>
              <a:t>scope</a:t>
            </a:r>
            <a:r>
              <a:rPr lang="en-US" u="none" baseline="0" dirty="0" smtClean="0"/>
              <a:t>: {}," in the main return object</a:t>
            </a:r>
          </a:p>
          <a:p>
            <a:pPr marL="228600" lvl="0" indent="-228600">
              <a:buFont typeface="+mj-lt"/>
              <a:buAutoNum type="arabicPeriod"/>
            </a:pPr>
            <a:r>
              <a:rPr lang="en-US" u="none" baseline="0" dirty="0" smtClean="0"/>
              <a:t>Change the color in the </a:t>
            </a:r>
            <a:r>
              <a:rPr lang="en-US" u="none" baseline="0" dirty="0" err="1" smtClean="0"/>
              <a:t>css</a:t>
            </a:r>
            <a:r>
              <a:rPr lang="en-US" u="none" baseline="0" dirty="0" smtClean="0"/>
              <a:t> to "#99ff66".</a:t>
            </a:r>
          </a:p>
          <a:p>
            <a:pPr marL="228600" lvl="0" indent="-228600">
              <a:buFont typeface="+mj-lt"/>
              <a:buAutoNum type="arabicPeriod"/>
            </a:pPr>
            <a:r>
              <a:rPr lang="en-US" u="none" baseline="0" dirty="0" smtClean="0"/>
              <a:t>Add the default value into the about controller: "$</a:t>
            </a:r>
            <a:r>
              <a:rPr lang="en-US" u="none" baseline="0" dirty="0" err="1" smtClean="0"/>
              <a:t>scope.isolatedScopeDirectiveValue</a:t>
            </a:r>
            <a:r>
              <a:rPr lang="en-US" u="none" baseline="0" dirty="0" smtClean="0"/>
              <a:t> = 'test';"</a:t>
            </a:r>
          </a:p>
          <a:p>
            <a:pPr marL="228600" lvl="0" indent="-228600">
              <a:buFont typeface="+mj-lt"/>
              <a:buAutoNum type="arabicPeriod"/>
            </a:pPr>
            <a:r>
              <a:rPr lang="en-US" u="none" baseline="0" dirty="0" smtClean="0"/>
              <a:t>Add the directive to the "app/views/about.html":</a:t>
            </a:r>
          </a:p>
          <a:p>
            <a:pPr marL="228600" lvl="0" indent="-228600">
              <a:buFont typeface="+mj-lt"/>
              <a:buAutoNum type="arabicPeriod"/>
            </a:pPr>
            <a:endParaRPr lang="en-US" u="none" baseline="0" dirty="0" smtClean="0"/>
          </a:p>
          <a:p>
            <a:pPr marL="914400" lvl="2" indent="0">
              <a:buFont typeface="+mj-lt"/>
              <a:buNone/>
            </a:pPr>
            <a:r>
              <a:rPr lang="en-US" u="none" baseline="0" dirty="0" smtClean="0"/>
              <a:t>&lt;h4&gt;parent </a:t>
            </a:r>
            <a:r>
              <a:rPr lang="en-US" u="none" baseline="0" dirty="0" err="1" smtClean="0"/>
              <a:t>isolatedScopeDirectiveValue</a:t>
            </a:r>
            <a:r>
              <a:rPr lang="en-US" u="none" baseline="0" dirty="0" smtClean="0"/>
              <a:t>: {{</a:t>
            </a:r>
            <a:r>
              <a:rPr lang="en-US" u="none" baseline="0" dirty="0" err="1" smtClean="0"/>
              <a:t>isolatedScopeDirectiveValue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isolatedScopeDirectiveValue</a:t>
            </a:r>
            <a:r>
              <a:rPr lang="en-US" u="none" baseline="0" dirty="0" smtClean="0"/>
              <a:t>" placeholder="parent </a:t>
            </a:r>
            <a:r>
              <a:rPr lang="en-US" u="none" baseline="0" dirty="0" err="1" smtClean="0"/>
              <a:t>isolatedScopeDirectiveValue</a:t>
            </a:r>
            <a:r>
              <a:rPr lang="en-US" u="none" baseline="0" dirty="0" smtClean="0"/>
              <a:t>"&gt;</a:t>
            </a:r>
          </a:p>
          <a:p>
            <a:pPr marL="914400" lvl="2" indent="0">
              <a:buFont typeface="+mj-lt"/>
              <a:buNone/>
            </a:pPr>
            <a:r>
              <a:rPr lang="en-US" u="none" baseline="0" dirty="0" smtClean="0"/>
              <a:t>  &lt;isolated-scope-directive&gt;&lt;/isolated-scope-directive&gt;</a:t>
            </a:r>
          </a:p>
          <a:p>
            <a:pPr marL="228600" lvl="0" indent="-228600">
              <a:buFont typeface="+mj-lt"/>
              <a:buAutoNum type="arabicPeriod"/>
            </a:pPr>
            <a:endParaRPr lang="en-US" u="none" baseline="0" dirty="0" smtClean="0"/>
          </a:p>
          <a:p>
            <a:pPr marL="228600" lvl="0" indent="-228600">
              <a:buFont typeface="+mj-lt"/>
              <a:buAutoNum type="arabicPeriod" startAt="8"/>
            </a:pPr>
            <a:r>
              <a:rPr lang="en-US" u="none" baseline="0" dirty="0" smtClean="0"/>
              <a:t>Run grunt serve.</a:t>
            </a:r>
          </a:p>
          <a:p>
            <a:pPr marL="0" lvl="0" indent="0">
              <a:buFont typeface="+mj-lt"/>
              <a:buNone/>
            </a:pPr>
            <a:r>
              <a:rPr lang="en-US" u="none" baseline="0" dirty="0" smtClean="0"/>
              <a:t>This wont work! Because in isolated scopes you need to specify the attributes from the parent that you'll receive in the directive as a html attribute, and in the directive you need to also specify this in the scope object.</a:t>
            </a:r>
          </a:p>
          <a:p>
            <a:pPr marL="0" lvl="0" indent="0">
              <a:buFont typeface="+mj-lt"/>
              <a:buNone/>
            </a:pPr>
            <a:endParaRPr lang="en-US" u="none" baseline="0" dirty="0" smtClean="0"/>
          </a:p>
          <a:p>
            <a:pPr marL="228600" lvl="0" indent="-228600">
              <a:buFont typeface="+mj-lt"/>
              <a:buAutoNum type="arabicPeriod" startAt="9"/>
            </a:pPr>
            <a:r>
              <a:rPr lang="en-US" u="none" baseline="0" dirty="0" smtClean="0"/>
              <a:t>Let's fix this adding the attribute on the directive html: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9"/>
            </a:pPr>
            <a:r>
              <a:rPr lang="en-US" u="none" baseline="0" dirty="0" smtClean="0"/>
              <a:t>And in the scope of the directive: (Remember that the html attributes should use hyphens and the JavaScript variables will be in camel case).</a:t>
            </a:r>
          </a:p>
          <a:p>
            <a:pPr marL="228600" lvl="0" indent="-228600">
              <a:buFont typeface="+mj-lt"/>
              <a:buAutoNum type="arabicPeriod" startAt="9"/>
            </a:pPr>
            <a:endParaRPr lang="en-US" u="none" baseline="0" dirty="0" smtClean="0"/>
          </a:p>
          <a:p>
            <a:pPr marL="914400" lvl="2" indent="0">
              <a:buFont typeface="+mj-lt"/>
              <a:buNone/>
            </a:pPr>
            <a:r>
              <a:rPr lang="en-US" u="none" baseline="0" dirty="0" smtClean="0"/>
              <a:t>      scope: {</a:t>
            </a:r>
          </a:p>
          <a:p>
            <a:pPr marL="914400" lvl="2" indent="0">
              <a:buFont typeface="+mj-lt"/>
              <a:buNone/>
            </a:pPr>
            <a:r>
              <a:rPr lang="en-US" u="none" baseline="0" dirty="0" smtClean="0"/>
              <a:t>        </a:t>
            </a:r>
            <a:r>
              <a:rPr lang="en-US" u="none" baseline="0" dirty="0" err="1" smtClean="0"/>
              <a:t>isolatedScopeDirectiveValue</a:t>
            </a:r>
            <a:r>
              <a:rPr lang="en-US" u="none" baseline="0" dirty="0" smtClean="0"/>
              <a:t>: '='</a:t>
            </a:r>
          </a:p>
          <a:p>
            <a:pPr marL="914400" lvl="2" indent="0">
              <a:buFont typeface="+mj-lt"/>
              <a:buNone/>
            </a:pPr>
            <a:r>
              <a:rPr lang="en-US" u="none" baseline="0" dirty="0" smtClean="0"/>
              <a:t>      },</a:t>
            </a:r>
          </a:p>
          <a:p>
            <a:pPr marL="914400" lvl="2" indent="0">
              <a:buFont typeface="+mj-lt"/>
              <a:buNone/>
            </a:pPr>
            <a:endParaRPr lang="en-US" u="none" baseline="0" dirty="0" smtClean="0"/>
          </a:p>
          <a:p>
            <a:pPr marL="0" lvl="0" indent="0">
              <a:buFont typeface="+mj-lt"/>
              <a:buNone/>
            </a:pPr>
            <a:r>
              <a:rPr lang="en-US" u="none" baseline="0" dirty="0" smtClean="0"/>
              <a:t>Notice that we put an equal sign, that will create a two-way-binding, meaning that everything that occurs in the parent, will affect the child scope variable and vice versa, but the main difference with no having scope is that you can have in the child other scope variables (or functions) that wont affect the parent scope if is not added in the scope object of the directive declaration.</a:t>
            </a:r>
          </a:p>
          <a:p>
            <a:pPr marL="0" lvl="0" indent="0">
              <a:buFont typeface="+mj-lt"/>
              <a:buNone/>
            </a:pPr>
            <a:endParaRPr lang="en-US" u="none" baseline="0" dirty="0" smtClean="0"/>
          </a:p>
          <a:p>
            <a:pPr marL="228600" lvl="0" indent="-228600">
              <a:buFont typeface="+mj-lt"/>
              <a:buAutoNum type="arabicPeriod" startAt="11"/>
            </a:pPr>
            <a:r>
              <a:rPr lang="en-US" baseline="0" dirty="0" smtClean="0"/>
              <a:t>Now change this equal sign into a '@' (one-way-binding-text). This wont work because the difference is that we are sending a variable in the </a:t>
            </a:r>
            <a:r>
              <a:rPr lang="en-US" u="none" baseline="0" dirty="0" smtClean="0"/>
              <a:t>"isolated-scope-directive-value" and the "@" only accepts strings.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To fix the last step, add the html binding curly braces on the template, this will convert the variable into string first and then sending it into the directive: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11"/>
            </a:pPr>
            <a:r>
              <a:rPr lang="en-US" baseline="0" dirty="0" smtClean="0"/>
              <a:t>Check the result and play with it. When the parent changes the child return into the parent value, keeping a binding when the parent changes but letting the child do with the value changes then.</a:t>
            </a:r>
          </a:p>
          <a:p>
            <a:pPr marL="228600" lvl="0" indent="-228600">
              <a:buFont typeface="+mj-lt"/>
              <a:buAutoNum type="arabicPeriod" startAt="11"/>
            </a:pPr>
            <a:r>
              <a:rPr lang="en-US" baseline="0" dirty="0" smtClean="0"/>
              <a:t>Last, let's change into the '&amp;' and remove the curly braces in the about html. If you check what is the result in the variable, you'll see that is a function and not a value.</a:t>
            </a:r>
          </a:p>
          <a:p>
            <a:pPr marL="228600" lvl="0" indent="-228600">
              <a:buFont typeface="+mj-lt"/>
              <a:buAutoNum type="arabicPeriod" startAt="11"/>
            </a:pPr>
            <a:r>
              <a:rPr lang="en-US" baseline="0" dirty="0" smtClean="0"/>
              <a:t>To get the value of this one-way-bind variable you need to invoke the get function by adding "</a:t>
            </a:r>
            <a:r>
              <a:rPr lang="en-US" baseline="0" dirty="0" err="1" smtClean="0"/>
              <a:t>scope.isolatedScopeDirectiveValue</a:t>
            </a:r>
            <a:r>
              <a:rPr lang="en-US" baseline="0" dirty="0" smtClean="0"/>
              <a:t> = </a:t>
            </a:r>
            <a:r>
              <a:rPr lang="en-US" baseline="0" dirty="0" err="1" smtClean="0"/>
              <a:t>scope.isolatedScopeDirectiveValue</a:t>
            </a:r>
            <a:r>
              <a:rPr lang="en-US" baseline="0" dirty="0" smtClean="0"/>
              <a:t>();" in the link function. Don't forget to add the parameter "scope" on it, the link function have three main parameters: scope, element, </a:t>
            </a:r>
            <a:r>
              <a:rPr lang="en-US" baseline="0" dirty="0" err="1" smtClean="0"/>
              <a:t>attrs</a:t>
            </a:r>
            <a:r>
              <a:rPr lang="en-US" baseline="0" dirty="0" smtClean="0"/>
              <a:t>:</a:t>
            </a:r>
          </a:p>
          <a:p>
            <a:pPr marL="685800" lvl="1" indent="-228600">
              <a:buFont typeface="Arial" panose="020B0604020202020204" pitchFamily="34" charset="0"/>
              <a:buChar char="•"/>
            </a:pPr>
            <a:r>
              <a:rPr lang="en-US" baseline="0" dirty="0" smtClean="0"/>
              <a:t>scope: contains the scope of the directive.</a:t>
            </a:r>
          </a:p>
          <a:p>
            <a:pPr marL="685800" lvl="1" indent="-228600">
              <a:buFont typeface="Arial" panose="020B0604020202020204" pitchFamily="34" charset="0"/>
              <a:buChar char="•"/>
            </a:pPr>
            <a:r>
              <a:rPr lang="en-US" baseline="0" dirty="0" smtClean="0"/>
              <a:t>element: is the html element node, useful to add classes or find a certain selector only inside the directive.</a:t>
            </a:r>
          </a:p>
          <a:p>
            <a:pPr marL="685800" lvl="1" indent="-228600">
              <a:buFont typeface="Arial" panose="020B0604020202020204" pitchFamily="34" charset="0"/>
              <a:buChar char="•"/>
            </a:pPr>
            <a:r>
              <a:rPr lang="en-US" baseline="0" dirty="0" err="1" smtClean="0"/>
              <a:t>attrs</a:t>
            </a:r>
            <a:r>
              <a:rPr lang="en-US" baseline="0" dirty="0" smtClean="0"/>
              <a:t>: it works like an "@" isolated scope variable, because the main difference between this and the scope is that the scope makes a </a:t>
            </a:r>
            <a:r>
              <a:rPr lang="en-US" baseline="0" dirty="0" err="1" smtClean="0"/>
              <a:t>eval</a:t>
            </a:r>
            <a:r>
              <a:rPr lang="en-US" baseline="0" dirty="0" smtClean="0"/>
              <a:t>() on it, and this doesn't. It is recommended to better use the scope values, but it will always depends on your implementation.</a:t>
            </a:r>
          </a:p>
          <a:p>
            <a:pPr marL="228600" lvl="0" indent="-228600">
              <a:buFont typeface="+mj-lt"/>
              <a:buAutoNum type="arabicPeriod" startAt="16"/>
            </a:pPr>
            <a:r>
              <a:rPr lang="en-US" baseline="0" dirty="0" smtClean="0"/>
              <a:t>The result of this will work as a "true" scope, but leaving independent the child of the parent changes after the build of the directive, this is useful for sending parent functions needed inside the child that wont change.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c) Send a directive to a module for portability.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a folder</a:t>
            </a:r>
            <a:r>
              <a:rPr lang="en-US" baseline="0" dirty="0" smtClean="0"/>
              <a:t> named "modules" inside "scripts" folder. (This could be placed in the root main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Copy the "no-scope-directive" folder from the one we did and paste into the "modules"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name of the folder and of the files to "module-no-scope-directive".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Open the files and add the word "module" behind every word that make reference to "</a:t>
            </a:r>
            <a:r>
              <a:rPr lang="en-US" baseline="0" dirty="0" err="1" smtClean="0"/>
              <a:t>noScopeDirective</a:t>
            </a:r>
            <a:r>
              <a:rPr lang="en-US" baseline="0" dirty="0" smtClean="0"/>
              <a:t>"  to now be: "</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color in the </a:t>
            </a:r>
            <a:r>
              <a:rPr lang="en-US" baseline="0" dirty="0" err="1" smtClean="0"/>
              <a:t>css</a:t>
            </a:r>
            <a:r>
              <a:rPr lang="en-US" baseline="0" dirty="0" smtClean="0"/>
              <a:t> to: "#ff6699".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a:t>
            </a:r>
            <a:r>
              <a:rPr lang="en-US" baseline="0" dirty="0" err="1" smtClean="0"/>
              <a:t>url</a:t>
            </a:r>
            <a:r>
              <a:rPr lang="en-US" baseline="0" dirty="0" smtClean="0"/>
              <a:t> in the directive: 'scripts/modules/module-no-scope-directive/module-no-scope-directive.html'.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module that belongs this directive, for do this you should change the creation line to: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angular.module</a:t>
            </a:r>
            <a:r>
              <a:rPr lang="en-US" baseline="0" dirty="0" smtClean="0"/>
              <a:t>('</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dirty="0" smtClean="0"/>
              <a:t>The module </a:t>
            </a:r>
            <a:r>
              <a:rPr lang="en-US" dirty="0" err="1" smtClean="0"/>
              <a:t>js</a:t>
            </a:r>
            <a:r>
              <a:rPr lang="en-US" dirty="0" smtClean="0"/>
              <a:t> file should be included in the index.html</a:t>
            </a:r>
            <a:r>
              <a:rPr lang="en-US" baseline="0" dirty="0" smtClean="0"/>
              <a:t> before the app.js &lt;script&gt;.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Open the app.js, and add the dependency on this module: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endParaRPr lang="en-US" baseline="0"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moduleNoScopeDirective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u="none" baseline="0" dirty="0" smtClean="0"/>
              <a:t>Add the use on the directive in the "app/views/about.html":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&lt;h4&gt;</a:t>
            </a:r>
            <a:r>
              <a:rPr lang="pt-BR" u="none" baseline="0" dirty="0" err="1" smtClean="0"/>
              <a:t>parent</a:t>
            </a:r>
            <a:r>
              <a:rPr lang="pt-BR" u="none" baseline="0" dirty="0" smtClean="0"/>
              <a:t> </a:t>
            </a:r>
            <a:r>
              <a:rPr lang="pt-BR" u="none" baseline="0" dirty="0" err="1" smtClean="0"/>
              <a:t>moduleNoScopeDirectiveValue</a:t>
            </a:r>
            <a:r>
              <a:rPr lang="pt-BR" u="none" baseline="0" dirty="0" smtClean="0"/>
              <a:t>: {{</a:t>
            </a:r>
            <a:r>
              <a:rPr lang="pt-BR" u="none" baseline="0" dirty="0" err="1" smtClean="0"/>
              <a:t>moduleNoScopeDirectiveValue</a:t>
            </a:r>
            <a:r>
              <a:rPr lang="pt-BR" u="none" baseline="0" dirty="0" smtClean="0"/>
              <a:t>}}&lt;/h4&gt;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&lt;module-no-</a:t>
            </a:r>
            <a:r>
              <a:rPr lang="pt-BR" u="none" baseline="0" dirty="0" err="1" smtClean="0"/>
              <a:t>scope</a:t>
            </a:r>
            <a:r>
              <a:rPr lang="pt-BR" u="none" baseline="0" dirty="0" smtClean="0"/>
              <a:t>-</a:t>
            </a:r>
            <a:r>
              <a:rPr lang="pt-BR" u="none" baseline="0" dirty="0" err="1" smtClean="0"/>
              <a:t>directive</a:t>
            </a:r>
            <a:r>
              <a:rPr lang="pt-BR" u="none" baseline="0" dirty="0" smtClean="0"/>
              <a:t>&gt;&lt;/module-no-</a:t>
            </a:r>
            <a:r>
              <a:rPr lang="pt-BR" u="none" baseline="0" dirty="0" err="1" smtClean="0"/>
              <a:t>scope</a:t>
            </a:r>
            <a:r>
              <a:rPr lang="pt-BR" u="none" baseline="0" dirty="0" smtClean="0"/>
              <a:t>-</a:t>
            </a:r>
            <a:r>
              <a:rPr lang="pt-BR" u="none" baseline="0" dirty="0" err="1" smtClean="0"/>
              <a:t>directive</a:t>
            </a:r>
            <a:r>
              <a:rPr lang="pt-BR" u="none" baseline="0" dirty="0" smtClean="0"/>
              <a:t>&gt;</a:t>
            </a: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Run grunt serve.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The directive should work as the copied directive.</a:t>
            </a:r>
          </a:p>
          <a:p>
            <a:endParaRPr lang="en-US" dirty="0" smtClean="0"/>
          </a:p>
          <a:p>
            <a:r>
              <a:rPr lang="en-US" u="sng" dirty="0" smtClean="0"/>
              <a:t>d) Check the run order.</a:t>
            </a:r>
          </a:p>
          <a:p>
            <a:endParaRPr lang="en-US" dirty="0" smtClean="0"/>
          </a:p>
          <a:p>
            <a:pPr marL="228600" indent="-228600">
              <a:buFont typeface="+mj-lt"/>
              <a:buAutoNum type="arabicPeriod"/>
            </a:pPr>
            <a:r>
              <a:rPr lang="en-US" dirty="0" smtClean="0"/>
              <a:t>Add console.log</a:t>
            </a:r>
            <a:r>
              <a:rPr lang="en-US" baseline="0" dirty="0" smtClean="0"/>
              <a:t> in the app.js </a:t>
            </a:r>
            <a:r>
              <a:rPr lang="en-US" baseline="0" dirty="0" err="1" smtClean="0"/>
              <a:t>config</a:t>
            </a:r>
            <a:r>
              <a:rPr lang="en-US" baseline="0" dirty="0" smtClean="0"/>
              <a:t>, the about.js controller, and in the directive change to this:</a:t>
            </a:r>
          </a:p>
          <a:p>
            <a:pPr marL="228600" indent="-228600">
              <a:buFont typeface="+mj-lt"/>
              <a:buAutoNum type="arabicPeriod"/>
            </a:pPr>
            <a:endParaRPr lang="en-US" baseline="0" dirty="0" smtClean="0"/>
          </a:p>
          <a:p>
            <a:pPr marL="914400" lvl="2" indent="0">
              <a:buFont typeface="+mj-lt"/>
              <a:buNone/>
            </a:pPr>
            <a:r>
              <a:rPr lang="en-US" u="none" dirty="0" err="1" smtClean="0"/>
              <a:t>angular.module</a:t>
            </a:r>
            <a:r>
              <a:rPr lang="en-US" u="none" dirty="0" smtClean="0"/>
              <a:t>('</a:t>
            </a:r>
            <a:r>
              <a:rPr lang="en-US" u="none" dirty="0" err="1" smtClean="0"/>
              <a:t>moduleNoScopeDirective</a:t>
            </a:r>
            <a:r>
              <a:rPr lang="en-US" u="none" dirty="0" smtClean="0"/>
              <a:t>', [])</a:t>
            </a:r>
          </a:p>
          <a:p>
            <a:pPr marL="914400" lvl="2" indent="0">
              <a:buFont typeface="+mj-lt"/>
              <a:buNone/>
            </a:pPr>
            <a:r>
              <a:rPr lang="en-US" u="none" dirty="0" smtClean="0"/>
              <a:t>  .directive('</a:t>
            </a:r>
            <a:r>
              <a:rPr lang="en-US" u="none" dirty="0" err="1" smtClean="0"/>
              <a:t>moduleNoScopeDirective</a:t>
            </a:r>
            <a:r>
              <a:rPr lang="en-US" u="none" dirty="0" smtClean="0"/>
              <a:t>', function () {</a:t>
            </a:r>
          </a:p>
          <a:p>
            <a:pPr marL="914400" lvl="2" indent="0">
              <a:buFont typeface="+mj-lt"/>
              <a:buNone/>
            </a:pPr>
            <a:r>
              <a:rPr lang="en-US" u="none" dirty="0" smtClean="0"/>
              <a:t>    return {</a:t>
            </a:r>
          </a:p>
          <a:p>
            <a:pPr marL="914400" lvl="2" indent="0">
              <a:buFont typeface="+mj-lt"/>
              <a:buNone/>
            </a:pPr>
            <a:r>
              <a:rPr lang="en-US" u="none" dirty="0" smtClean="0"/>
              <a:t>      </a:t>
            </a:r>
            <a:r>
              <a:rPr lang="en-US" u="none" dirty="0" err="1" smtClean="0"/>
              <a:t>templateUrl</a:t>
            </a:r>
            <a:r>
              <a:rPr lang="en-US" u="none" dirty="0" smtClean="0"/>
              <a:t>: 'scripts/modules/module-no-scope-directive/module-no-scope-directive.html',</a:t>
            </a:r>
          </a:p>
          <a:p>
            <a:pPr marL="914400" lvl="2" indent="0">
              <a:buFont typeface="+mj-lt"/>
              <a:buNone/>
            </a:pPr>
            <a:r>
              <a:rPr lang="en-US" u="none" dirty="0" smtClean="0"/>
              <a:t>      restrict: 'E',</a:t>
            </a:r>
          </a:p>
          <a:p>
            <a:pPr marL="914400" lvl="2" indent="0">
              <a:buFont typeface="+mj-lt"/>
              <a:buNone/>
            </a:pPr>
            <a:r>
              <a:rPr lang="en-US" u="none" dirty="0" smtClean="0"/>
              <a:t>      replace: 'true',</a:t>
            </a:r>
          </a:p>
          <a:p>
            <a:pPr marL="914400" lvl="2" indent="0">
              <a:buFont typeface="+mj-lt"/>
              <a:buNone/>
            </a:pPr>
            <a:r>
              <a:rPr lang="en-US" u="none" dirty="0" smtClean="0"/>
              <a:t>      controller: function () {</a:t>
            </a:r>
          </a:p>
          <a:p>
            <a:pPr marL="914400" lvl="2" indent="0">
              <a:buFont typeface="+mj-lt"/>
              <a:buNone/>
            </a:pPr>
            <a:r>
              <a:rPr lang="en-US" u="none" dirty="0" smtClean="0"/>
              <a:t>        console.log('directive controller');</a:t>
            </a:r>
          </a:p>
          <a:p>
            <a:pPr marL="914400" lvl="2" indent="0">
              <a:buFont typeface="+mj-lt"/>
              <a:buNone/>
            </a:pPr>
            <a:r>
              <a:rPr lang="en-US" u="none" dirty="0" smtClean="0"/>
              <a:t>      },</a:t>
            </a:r>
          </a:p>
          <a:p>
            <a:pPr marL="914400" lvl="2" indent="0">
              <a:buFont typeface="+mj-lt"/>
              <a:buNone/>
            </a:pPr>
            <a:r>
              <a:rPr lang="en-US" u="none" dirty="0" smtClean="0"/>
              <a:t>      compile: function () {</a:t>
            </a:r>
          </a:p>
          <a:p>
            <a:pPr marL="914400" lvl="2" indent="0">
              <a:buFont typeface="+mj-lt"/>
              <a:buNone/>
            </a:pPr>
            <a:r>
              <a:rPr lang="en-US" u="none" dirty="0" smtClean="0"/>
              <a:t>        return {</a:t>
            </a:r>
          </a:p>
          <a:p>
            <a:pPr marL="914400" lvl="2" indent="0">
              <a:buFont typeface="+mj-lt"/>
              <a:buNone/>
            </a:pPr>
            <a:r>
              <a:rPr lang="en-US" u="none" dirty="0" smtClean="0"/>
              <a:t>          pre: function </a:t>
            </a:r>
            <a:r>
              <a:rPr lang="en-US" u="none" dirty="0" err="1" smtClean="0"/>
              <a:t>preLink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pre');</a:t>
            </a:r>
          </a:p>
          <a:p>
            <a:pPr marL="914400" lvl="2" indent="0">
              <a:buFont typeface="+mj-lt"/>
              <a:buNone/>
            </a:pPr>
            <a:r>
              <a:rPr lang="en-US" u="none" dirty="0" smtClean="0"/>
              <a:t>          },</a:t>
            </a:r>
          </a:p>
          <a:p>
            <a:pPr marL="914400" lvl="2" indent="0">
              <a:buFont typeface="+mj-lt"/>
              <a:buNone/>
            </a:pPr>
            <a:r>
              <a:rPr lang="en-US" u="none" dirty="0" smtClean="0"/>
              <a:t>          post: function </a:t>
            </a:r>
            <a:r>
              <a:rPr lang="en-US" u="none" dirty="0" err="1" smtClean="0"/>
              <a:t>postLink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post');</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endParaRPr lang="en-US" u="none" dirty="0" smtClean="0"/>
          </a:p>
          <a:p>
            <a:pPr marL="228600" indent="-228600">
              <a:buFont typeface="+mj-lt"/>
              <a:buAutoNum type="arabicPeriod"/>
            </a:pPr>
            <a:r>
              <a:rPr lang="en-US" dirty="0" smtClean="0"/>
              <a:t>Verify</a:t>
            </a:r>
            <a:r>
              <a:rPr lang="en-US" baseline="0" dirty="0" smtClean="0"/>
              <a:t> the run order.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33</a:t>
            </a:fld>
            <a:endParaRPr lang="en-US"/>
          </a:p>
        </p:txBody>
      </p:sp>
    </p:spTree>
    <p:extLst>
      <p:ext uri="{BB962C8B-B14F-4D97-AF65-F5344CB8AC3E}">
        <p14:creationId xmlns:p14="http://schemas.microsoft.com/office/powerpoint/2010/main" val="4226972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a:t>
            </a:r>
            <a:r>
              <a:rPr lang="en-US" baseline="0" dirty="0" smtClean="0"/>
              <a:t> applications you may want to make functions and reuse it in some components, views, controllers, etc. so, for that </a:t>
            </a:r>
            <a:r>
              <a:rPr lang="en-US" baseline="0" dirty="0" err="1" smtClean="0"/>
              <a:t>AngularJS</a:t>
            </a:r>
            <a:r>
              <a:rPr lang="en-US" baseline="0" dirty="0" smtClean="0"/>
              <a:t> provides a way to do it with an angular service, factory or provider.</a:t>
            </a:r>
          </a:p>
          <a:p>
            <a:endParaRPr lang="en-US" baseline="0" dirty="0" smtClean="0"/>
          </a:p>
          <a:p>
            <a:r>
              <a:rPr lang="en-US" baseline="0" dirty="0" smtClean="0"/>
              <a:t>In the slide you can see that we are using the $resource factory, which is explained more further in the next lessons. But for introduction you could think this as an object which have functions that you can inject into a controller and use it.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34</a:t>
            </a:fld>
            <a:endParaRPr lang="en-US"/>
          </a:p>
        </p:txBody>
      </p:sp>
    </p:spTree>
    <p:extLst>
      <p:ext uri="{BB962C8B-B14F-4D97-AF65-F5344CB8AC3E}">
        <p14:creationId xmlns:p14="http://schemas.microsoft.com/office/powerpoint/2010/main" val="3140111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Using</a:t>
            </a:r>
            <a:r>
              <a:rPr lang="en-US" baseline="0" dirty="0" smtClean="0"/>
              <a:t> a Service or a Factory is almost the same, but the main difference is:</a:t>
            </a:r>
            <a:endParaRPr lang="en-US" dirty="0" smtClean="0"/>
          </a:p>
          <a:p>
            <a:endParaRPr lang="en-US" dirty="0" smtClean="0"/>
          </a:p>
          <a:p>
            <a:r>
              <a:rPr lang="en-US" dirty="0" smtClean="0"/>
              <a:t>Service: the function that you write will be new-</a:t>
            </a:r>
            <a:r>
              <a:rPr lang="en-US" dirty="0" err="1" smtClean="0"/>
              <a:t>ed</a:t>
            </a:r>
            <a:r>
              <a:rPr lang="en-US" dirty="0" smtClean="0"/>
              <a:t>:</a:t>
            </a:r>
          </a:p>
          <a:p>
            <a:endParaRPr lang="en-US" dirty="0" smtClean="0"/>
          </a:p>
          <a:p>
            <a:r>
              <a:rPr lang="en-US" dirty="0" smtClean="0"/>
              <a:t>  </a:t>
            </a:r>
            <a:r>
              <a:rPr lang="en-US" dirty="0" err="1" smtClean="0"/>
              <a:t>myInjectedService</a:t>
            </a:r>
            <a:r>
              <a:rPr lang="en-US" dirty="0" smtClean="0"/>
              <a:t>  &lt;----  new </a:t>
            </a:r>
            <a:r>
              <a:rPr lang="en-US" dirty="0" err="1" smtClean="0"/>
              <a:t>myServiceFunction</a:t>
            </a:r>
            <a:r>
              <a:rPr lang="en-US" dirty="0" smtClean="0"/>
              <a:t>()</a:t>
            </a:r>
          </a:p>
          <a:p>
            <a:endParaRPr lang="en-US" dirty="0" smtClean="0"/>
          </a:p>
          <a:p>
            <a:r>
              <a:rPr lang="en-US" dirty="0" smtClean="0"/>
              <a:t>Factory: the function (constructor) that you write will be invoked:</a:t>
            </a:r>
          </a:p>
          <a:p>
            <a:endParaRPr lang="en-US" dirty="0" smtClean="0"/>
          </a:p>
          <a:p>
            <a:r>
              <a:rPr lang="en-US" dirty="0" smtClean="0"/>
              <a:t>  </a:t>
            </a:r>
            <a:r>
              <a:rPr lang="en-US" dirty="0" err="1" smtClean="0"/>
              <a:t>myInjectedFactory</a:t>
            </a:r>
            <a:r>
              <a:rPr lang="en-US" dirty="0" smtClean="0"/>
              <a:t>  &lt;---  </a:t>
            </a:r>
            <a:r>
              <a:rPr lang="en-US" dirty="0" err="1" smtClean="0"/>
              <a:t>myFactoryFunction</a:t>
            </a:r>
            <a:r>
              <a:rPr lang="en-US" dirty="0" smtClean="0"/>
              <a:t>()</a:t>
            </a:r>
          </a:p>
          <a:p>
            <a:endParaRPr lang="en-US" dirty="0" smtClean="0"/>
          </a:p>
          <a:p>
            <a:endParaRPr lang="en-US" dirty="0" smtClean="0"/>
          </a:p>
          <a:p>
            <a:r>
              <a:rPr lang="en-US" dirty="0" smtClean="0"/>
              <a:t>So a Factory should be something that only have functions which helps others, and</a:t>
            </a:r>
            <a:r>
              <a:rPr lang="en-US" baseline="0" dirty="0" smtClean="0"/>
              <a:t> in both cases would work the same, so you only have to worry about the semantic of creating the new instance of the Service instead of using a Factory.</a:t>
            </a:r>
          </a:p>
          <a:p>
            <a:endParaRPr lang="en-US" baseline="0" dirty="0" smtClean="0"/>
          </a:p>
          <a:p>
            <a:r>
              <a:rPr lang="en-US" dirty="0" smtClean="0"/>
              <a:t>Also keep in mind that in both cases, angular is helping you manage a singleton. Regardless of where or how many times you inject your service or function, you will get the same reference to the same object or function. (With the exception of when a factory simply returns a value like a number or string. In that case, you will always get the same value, but not a reference.)</a:t>
            </a:r>
          </a:p>
          <a:p>
            <a:endParaRPr lang="en-US" dirty="0" smtClean="0"/>
          </a:p>
          <a:p>
            <a:r>
              <a:rPr lang="en-US" dirty="0" smtClean="0"/>
              <a:t>In the slide</a:t>
            </a:r>
            <a:r>
              <a:rPr lang="en-US" baseline="0" dirty="0" smtClean="0"/>
              <a:t>, we are injecting </a:t>
            </a:r>
            <a:r>
              <a:rPr lang="en-US" baseline="0" dirty="0" err="1" smtClean="0"/>
              <a:t>ngResource</a:t>
            </a:r>
            <a:r>
              <a:rPr lang="en-US" baseline="0" dirty="0" smtClean="0"/>
              <a:t>, which is a module that has the $resource factory which creates a resource object that lets you interact with </a:t>
            </a:r>
            <a:r>
              <a:rPr lang="en-US" baseline="0" dirty="0" err="1" smtClean="0"/>
              <a:t>RESTful</a:t>
            </a:r>
            <a:r>
              <a:rPr lang="en-US" baseline="0" dirty="0" smtClean="0"/>
              <a:t> server-side data sources. So we are making a factory that uses another factory, which is something that you should make on your </a:t>
            </a:r>
            <a:r>
              <a:rPr lang="en-US" baseline="0" dirty="0" err="1" smtClean="0"/>
              <a:t>RESTful</a:t>
            </a:r>
            <a:r>
              <a:rPr lang="en-US" baseline="0" dirty="0" smtClean="0"/>
              <a:t> applications in order to control this services in one place, and not having to change the server configuration in everyplace you needed.</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35</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$resource</a:t>
            </a:r>
            <a:r>
              <a:rPr lang="en-US" baseline="0" dirty="0" smtClean="0"/>
              <a:t> factory usage:</a:t>
            </a:r>
          </a:p>
          <a:p>
            <a:endParaRPr lang="en-US" baseline="0" dirty="0" smtClean="0"/>
          </a:p>
          <a:p>
            <a:r>
              <a:rPr lang="en-US" baseline="0" dirty="0" smtClean="0"/>
              <a:t>Parameters:</a:t>
            </a:r>
          </a:p>
          <a:p>
            <a:endParaRPr lang="en-US" baseline="0" dirty="0" smtClean="0"/>
          </a:p>
          <a:p>
            <a:pPr marL="171450" indent="-171450">
              <a:buFont typeface="Arial" panose="020B0604020202020204" pitchFamily="34" charset="0"/>
              <a:buChar char="•"/>
            </a:pPr>
            <a:r>
              <a:rPr lang="en-US" baseline="0" dirty="0" smtClean="0"/>
              <a:t>url: URL where the $http request will be follow.</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paramDefaults</a:t>
            </a:r>
            <a:r>
              <a:rPr lang="en-US" baseline="0" dirty="0" smtClean="0"/>
              <a:t>: The default parameters that are going to be sent when is executed, but this can be overwritten in the action methods.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actions: </a:t>
            </a:r>
            <a:r>
              <a:rPr lang="en-US" dirty="0" smtClean="0"/>
              <a:t>Hash with declaration of custom actions that should extend the default set of resource actions.</a:t>
            </a:r>
          </a:p>
          <a:p>
            <a:pPr marL="457200" lvl="1" indent="0">
              <a:buFont typeface="Arial" panose="020B0604020202020204" pitchFamily="34" charset="0"/>
              <a:buNone/>
            </a:pPr>
            <a:r>
              <a:rPr lang="en-US" dirty="0" smtClean="0"/>
              <a:t>{ action1: {method:?, </a:t>
            </a:r>
            <a:r>
              <a:rPr lang="en-US" dirty="0" err="1" smtClean="0"/>
              <a:t>params</a:t>
            </a:r>
            <a:r>
              <a:rPr lang="en-US" dirty="0" smtClean="0"/>
              <a:t>:?, </a:t>
            </a:r>
            <a:r>
              <a:rPr lang="en-US" dirty="0" err="1" smtClean="0"/>
              <a:t>isArray</a:t>
            </a:r>
            <a:r>
              <a:rPr lang="en-US" dirty="0" smtClean="0"/>
              <a:t>:?, headers:?, ...}, action2: { method:?, </a:t>
            </a:r>
            <a:r>
              <a:rPr lang="en-US" dirty="0" err="1" smtClean="0"/>
              <a:t>params</a:t>
            </a:r>
            <a:r>
              <a:rPr lang="en-US" dirty="0" smtClean="0"/>
              <a:t>:?, </a:t>
            </a:r>
            <a:r>
              <a:rPr lang="en-US" dirty="0" err="1" smtClean="0"/>
              <a:t>isArray</a:t>
            </a:r>
            <a:r>
              <a:rPr lang="en-US" dirty="0" smtClean="0"/>
              <a:t>:?, headers:?, ... }, ... }</a:t>
            </a:r>
          </a:p>
          <a:p>
            <a:pPr marL="628650" lvl="1" indent="-171450">
              <a:buFont typeface="Courier New" panose="02070309020205020404" pitchFamily="49" charset="0"/>
              <a:buChar char="o"/>
            </a:pPr>
            <a:endParaRPr lang="en-US" dirty="0" smtClean="0"/>
          </a:p>
          <a:p>
            <a:pPr marL="628650" lvl="1" indent="-171450">
              <a:buFont typeface="Courier New" panose="02070309020205020404" pitchFamily="49" charset="0"/>
              <a:buChar char="o"/>
            </a:pPr>
            <a:r>
              <a:rPr lang="en-US" dirty="0" smtClean="0"/>
              <a:t>    action – {string} – The name of action. This name becomes the name of the method on your resource object.</a:t>
            </a:r>
          </a:p>
          <a:p>
            <a:pPr marL="628650" lvl="1" indent="-171450">
              <a:buFont typeface="Courier New" panose="02070309020205020404" pitchFamily="49" charset="0"/>
              <a:buChar char="o"/>
            </a:pPr>
            <a:r>
              <a:rPr lang="en-US" dirty="0" smtClean="0"/>
              <a:t>    method – {string} – Case insensitive HTTP method (e.g. GET, POST, PUT, DELETE, JSONP, </a:t>
            </a:r>
            <a:r>
              <a:rPr lang="en-US" dirty="0" err="1" smtClean="0"/>
              <a:t>etc</a:t>
            </a:r>
            <a:r>
              <a:rPr lang="en-US" dirty="0" smtClean="0"/>
              <a:t>).</a:t>
            </a:r>
          </a:p>
          <a:p>
            <a:pPr marL="628650" lvl="1" indent="-171450">
              <a:buFont typeface="Courier New" panose="02070309020205020404" pitchFamily="49" charset="0"/>
              <a:buChar char="o"/>
            </a:pPr>
            <a:r>
              <a:rPr lang="en-US" dirty="0" smtClean="0"/>
              <a:t>    </a:t>
            </a:r>
            <a:r>
              <a:rPr lang="en-US" dirty="0" err="1" smtClean="0"/>
              <a:t>params</a:t>
            </a:r>
            <a:r>
              <a:rPr lang="en-US" dirty="0" smtClean="0"/>
              <a:t> – {Object=} – Optional set of pre-bound parameters for this action. If any of the parameter value is a function, it will be executed every time when a </a:t>
            </a:r>
            <a:r>
              <a:rPr lang="en-US" dirty="0" err="1" smtClean="0"/>
              <a:t>param</a:t>
            </a:r>
            <a:r>
              <a:rPr lang="en-US" dirty="0" smtClean="0"/>
              <a:t> value needs to be obtained for a request (unless the </a:t>
            </a:r>
            <a:r>
              <a:rPr lang="en-US" dirty="0" err="1" smtClean="0"/>
              <a:t>param</a:t>
            </a:r>
            <a:r>
              <a:rPr lang="en-US" dirty="0" smtClean="0"/>
              <a:t> was overridden).</a:t>
            </a:r>
          </a:p>
          <a:p>
            <a:pPr marL="628650" lvl="1" indent="-171450">
              <a:buFont typeface="Courier New" panose="02070309020205020404" pitchFamily="49" charset="0"/>
              <a:buChar char="o"/>
            </a:pPr>
            <a:r>
              <a:rPr lang="en-US" dirty="0" smtClean="0"/>
              <a:t>    </a:t>
            </a:r>
            <a:r>
              <a:rPr lang="en-US" dirty="0" err="1" smtClean="0"/>
              <a:t>url</a:t>
            </a:r>
            <a:r>
              <a:rPr lang="en-US" dirty="0" smtClean="0"/>
              <a:t> – {string} – action specific </a:t>
            </a:r>
            <a:r>
              <a:rPr lang="en-US" dirty="0" err="1" smtClean="0"/>
              <a:t>url</a:t>
            </a:r>
            <a:r>
              <a:rPr lang="en-US" dirty="0" smtClean="0"/>
              <a:t> override. The </a:t>
            </a:r>
            <a:r>
              <a:rPr lang="en-US" dirty="0" err="1" smtClean="0"/>
              <a:t>url</a:t>
            </a:r>
            <a:r>
              <a:rPr lang="en-US" dirty="0" smtClean="0"/>
              <a:t> </a:t>
            </a:r>
            <a:r>
              <a:rPr lang="en-US" dirty="0" err="1" smtClean="0"/>
              <a:t>templating</a:t>
            </a:r>
            <a:r>
              <a:rPr lang="en-US" dirty="0" smtClean="0"/>
              <a:t> is supported just like for the resource-level </a:t>
            </a:r>
            <a:r>
              <a:rPr lang="en-US" dirty="0" err="1" smtClean="0"/>
              <a:t>urls</a:t>
            </a:r>
            <a:r>
              <a:rPr lang="en-US" dirty="0" smtClean="0"/>
              <a:t>.</a:t>
            </a:r>
          </a:p>
          <a:p>
            <a:pPr marL="628650" lvl="1" indent="-171450">
              <a:buFont typeface="Courier New" panose="02070309020205020404" pitchFamily="49" charset="0"/>
              <a:buChar char="o"/>
            </a:pPr>
            <a:r>
              <a:rPr lang="en-US" dirty="0" smtClean="0"/>
              <a:t>    </a:t>
            </a:r>
            <a:r>
              <a:rPr lang="en-US" dirty="0" err="1" smtClean="0"/>
              <a:t>isArray</a:t>
            </a:r>
            <a:r>
              <a:rPr lang="en-US" dirty="0" smtClean="0"/>
              <a:t> – {</a:t>
            </a:r>
            <a:r>
              <a:rPr lang="en-US" dirty="0" err="1" smtClean="0"/>
              <a:t>boolean</a:t>
            </a:r>
            <a:r>
              <a:rPr lang="en-US" dirty="0" smtClean="0"/>
              <a:t>=} – If true then the returned object for this action is an array, see returns section.</a:t>
            </a:r>
          </a:p>
          <a:p>
            <a:pPr marL="628650" lvl="1" indent="-171450">
              <a:buFont typeface="Courier New" panose="02070309020205020404" pitchFamily="49" charset="0"/>
              <a:buChar char="o"/>
            </a:pPr>
            <a:r>
              <a:rPr lang="en-US" dirty="0" smtClean="0"/>
              <a:t>    </a:t>
            </a:r>
            <a:r>
              <a:rPr lang="en-US" dirty="0" err="1" smtClean="0"/>
              <a:t>transformRequest</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request body and headers and returns its transformed (typically serialized) version. By default, </a:t>
            </a:r>
            <a:r>
              <a:rPr lang="en-US" dirty="0" err="1" smtClean="0"/>
              <a:t>transformRequest</a:t>
            </a:r>
            <a:r>
              <a:rPr lang="en-US" dirty="0" smtClean="0"/>
              <a:t> will contain one function that checks if the request data is an object and serializes to using </a:t>
            </a:r>
            <a:r>
              <a:rPr lang="en-US" dirty="0" err="1" smtClean="0"/>
              <a:t>angular.toJson</a:t>
            </a:r>
            <a:r>
              <a:rPr lang="en-US" dirty="0" smtClean="0"/>
              <a:t>. To prevent this behavior, set </a:t>
            </a:r>
            <a:r>
              <a:rPr lang="en-US" dirty="0" err="1" smtClean="0"/>
              <a:t>transformRequest</a:t>
            </a:r>
            <a:r>
              <a:rPr lang="en-US" dirty="0" smtClean="0"/>
              <a:t> to an empty array: </a:t>
            </a:r>
            <a:r>
              <a:rPr lang="en-US" dirty="0" err="1" smtClean="0"/>
              <a:t>transformRequest</a:t>
            </a:r>
            <a:r>
              <a:rPr lang="en-US" dirty="0" smtClean="0"/>
              <a:t>: []</a:t>
            </a:r>
          </a:p>
          <a:p>
            <a:pPr marL="628650" lvl="1" indent="-171450">
              <a:buFont typeface="Courier New" panose="02070309020205020404" pitchFamily="49" charset="0"/>
              <a:buChar char="o"/>
            </a:pPr>
            <a:r>
              <a:rPr lang="en-US" dirty="0" smtClean="0"/>
              <a:t>    </a:t>
            </a:r>
            <a:r>
              <a:rPr lang="en-US" dirty="0" err="1" smtClean="0"/>
              <a:t>transformResponse</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response body and headers and returns its transformed (typically </a:t>
            </a:r>
            <a:r>
              <a:rPr lang="en-US" dirty="0" err="1" smtClean="0"/>
              <a:t>deserialized</a:t>
            </a:r>
            <a:r>
              <a:rPr lang="en-US" dirty="0" smtClean="0"/>
              <a:t>) version. By default, </a:t>
            </a:r>
            <a:r>
              <a:rPr lang="en-US" dirty="0" err="1" smtClean="0"/>
              <a:t>transformResponse</a:t>
            </a:r>
            <a:r>
              <a:rPr lang="en-US" dirty="0" smtClean="0"/>
              <a:t> will contain one function that checks if the response looks like a JSON string and </a:t>
            </a:r>
            <a:r>
              <a:rPr lang="en-US" dirty="0" err="1" smtClean="0"/>
              <a:t>deserializes</a:t>
            </a:r>
            <a:r>
              <a:rPr lang="en-US" dirty="0" smtClean="0"/>
              <a:t> it using </a:t>
            </a:r>
            <a:r>
              <a:rPr lang="en-US" dirty="0" err="1" smtClean="0"/>
              <a:t>angular.fromJson</a:t>
            </a:r>
            <a:r>
              <a:rPr lang="en-US" dirty="0" smtClean="0"/>
              <a:t>. To prevent this behavior, set </a:t>
            </a:r>
            <a:r>
              <a:rPr lang="en-US" dirty="0" err="1" smtClean="0"/>
              <a:t>transformResponse</a:t>
            </a:r>
            <a:r>
              <a:rPr lang="en-US" dirty="0" smtClean="0"/>
              <a:t> to an empty array: </a:t>
            </a:r>
            <a:r>
              <a:rPr lang="en-US" dirty="0" err="1" smtClean="0"/>
              <a:t>transformResponse</a:t>
            </a:r>
            <a:r>
              <a:rPr lang="en-US" dirty="0" smtClean="0"/>
              <a:t>: []</a:t>
            </a:r>
          </a:p>
          <a:p>
            <a:pPr marL="628650" lvl="1" indent="-171450">
              <a:buFont typeface="Courier New" panose="02070309020205020404" pitchFamily="49" charset="0"/>
              <a:buChar char="o"/>
            </a:pPr>
            <a:r>
              <a:rPr lang="en-US" dirty="0" smtClean="0"/>
              <a:t>    cache – {</a:t>
            </a:r>
            <a:r>
              <a:rPr lang="en-US" dirty="0" err="1" smtClean="0"/>
              <a:t>boolean|Cache</a:t>
            </a:r>
            <a:r>
              <a:rPr lang="en-US" dirty="0" smtClean="0"/>
              <a:t>} – If true, a default $http cache will be used to cache the GET request, otherwise if a cache instance built with $</a:t>
            </a:r>
            <a:r>
              <a:rPr lang="en-US" dirty="0" err="1" smtClean="0"/>
              <a:t>cacheFactory</a:t>
            </a:r>
            <a:r>
              <a:rPr lang="en-US" dirty="0" smtClean="0"/>
              <a:t>, this cache will be used for caching.</a:t>
            </a:r>
          </a:p>
          <a:p>
            <a:pPr marL="628650" lvl="1" indent="-171450">
              <a:buFont typeface="Courier New" panose="02070309020205020404" pitchFamily="49" charset="0"/>
              <a:buChar char="o"/>
            </a:pPr>
            <a:r>
              <a:rPr lang="en-US" dirty="0" smtClean="0"/>
              <a:t>    timeout – {number} – timeout in milliseconds.</a:t>
            </a:r>
          </a:p>
          <a:p>
            <a:pPr marL="628650" lvl="1" indent="-171450">
              <a:buFont typeface="Courier New" panose="02070309020205020404" pitchFamily="49" charset="0"/>
              <a:buChar char="o"/>
            </a:pPr>
            <a:r>
              <a:rPr lang="en-US" dirty="0" smtClean="0"/>
              <a:t>    Note: In contrast to $</a:t>
            </a:r>
            <a:r>
              <a:rPr lang="en-US" dirty="0" err="1" smtClean="0"/>
              <a:t>http.config</a:t>
            </a:r>
            <a:r>
              <a:rPr lang="en-US" dirty="0" smtClean="0"/>
              <a:t>, promises are not supported in $resource, because the same value would be used for multiple requests. If you are looking for a way to cancel requests, you should use the cancellable option.</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set to true, the request made by a "non-instance" call will be cancelled (if not already completed) by calling $</a:t>
            </a:r>
            <a:r>
              <a:rPr lang="en-US" dirty="0" err="1" smtClean="0"/>
              <a:t>cancelRequest</a:t>
            </a:r>
            <a:r>
              <a:rPr lang="en-US" dirty="0" smtClean="0"/>
              <a:t>() on the call's return value. Calling $</a:t>
            </a:r>
            <a:r>
              <a:rPr lang="en-US" dirty="0" err="1" smtClean="0"/>
              <a:t>cancelRequest</a:t>
            </a:r>
            <a:r>
              <a:rPr lang="en-US" dirty="0" smtClean="0"/>
              <a:t>() for a non-cancellable or an already completed/cancelled request will have no effect.</a:t>
            </a:r>
          </a:p>
          <a:p>
            <a:pPr marL="628650" lvl="1" indent="-171450">
              <a:buFont typeface="Courier New" panose="02070309020205020404" pitchFamily="49" charset="0"/>
              <a:buChar char="o"/>
            </a:pPr>
            <a:r>
              <a:rPr lang="en-US" dirty="0" smtClean="0"/>
              <a:t>    </a:t>
            </a:r>
            <a:r>
              <a:rPr lang="en-US" dirty="0" err="1" smtClean="0"/>
              <a:t>withCredentials</a:t>
            </a:r>
            <a:r>
              <a:rPr lang="en-US" dirty="0" smtClean="0"/>
              <a:t> - {</a:t>
            </a:r>
            <a:r>
              <a:rPr lang="en-US" dirty="0" err="1" smtClean="0"/>
              <a:t>boolean</a:t>
            </a:r>
            <a:r>
              <a:rPr lang="en-US" dirty="0" smtClean="0"/>
              <a:t>} - whether to set the </a:t>
            </a:r>
            <a:r>
              <a:rPr lang="en-US" dirty="0" err="1" smtClean="0"/>
              <a:t>withCredentials</a:t>
            </a:r>
            <a:r>
              <a:rPr lang="en-US" dirty="0" smtClean="0"/>
              <a:t> flag on the XHR object. See requests with credentials for more information.</a:t>
            </a:r>
          </a:p>
          <a:p>
            <a:pPr marL="628650" lvl="1" indent="-171450">
              <a:buFont typeface="Courier New" panose="02070309020205020404" pitchFamily="49" charset="0"/>
              <a:buChar char="o"/>
            </a:pPr>
            <a:r>
              <a:rPr lang="en-US" dirty="0" smtClean="0"/>
              <a:t>    </a:t>
            </a:r>
            <a:r>
              <a:rPr lang="en-US" dirty="0" err="1" smtClean="0"/>
              <a:t>responseType</a:t>
            </a:r>
            <a:r>
              <a:rPr lang="en-US" dirty="0" smtClean="0"/>
              <a:t> - {string} - see </a:t>
            </a:r>
            <a:r>
              <a:rPr lang="en-US" dirty="0" err="1" smtClean="0"/>
              <a:t>requestType</a:t>
            </a:r>
            <a:r>
              <a:rPr lang="en-US" dirty="0" smtClean="0"/>
              <a:t>.</a:t>
            </a:r>
          </a:p>
          <a:p>
            <a:pPr marL="628650" lvl="1" indent="-171450">
              <a:buFont typeface="Courier New" panose="02070309020205020404" pitchFamily="49" charset="0"/>
              <a:buChar char="o"/>
            </a:pPr>
            <a:r>
              <a:rPr lang="en-US" dirty="0" smtClean="0"/>
              <a:t>    interceptor - {Object=} - The interceptor object has two optional methods - response and </a:t>
            </a:r>
            <a:r>
              <a:rPr lang="en-US" dirty="0" err="1" smtClean="0"/>
              <a:t>responseError</a:t>
            </a:r>
            <a:r>
              <a:rPr lang="en-US" dirty="0" smtClean="0"/>
              <a:t>. Both response and </a:t>
            </a:r>
            <a:r>
              <a:rPr lang="en-US" dirty="0" err="1" smtClean="0"/>
              <a:t>responseError</a:t>
            </a:r>
            <a:r>
              <a:rPr lang="en-US" dirty="0" smtClean="0"/>
              <a:t> interceptors get called with http response object. See $http interceptors.</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options: Hash with custom settings that should extend the default $</a:t>
            </a:r>
            <a:r>
              <a:rPr lang="en-US" dirty="0" err="1" smtClean="0"/>
              <a:t>resourceProvider</a:t>
            </a:r>
            <a:r>
              <a:rPr lang="en-US" dirty="0" smtClean="0"/>
              <a:t> behavior. </a:t>
            </a:r>
          </a:p>
          <a:p>
            <a:pPr marL="628650" lvl="1" indent="-171450">
              <a:buFont typeface="Courier New" panose="02070309020205020404" pitchFamily="49" charset="0"/>
              <a:buChar char="o"/>
            </a:pPr>
            <a:r>
              <a:rPr lang="en-US" dirty="0" smtClean="0"/>
              <a:t>    </a:t>
            </a:r>
            <a:r>
              <a:rPr lang="en-US" dirty="0" err="1" smtClean="0"/>
              <a:t>stripTrailingSlashes</a:t>
            </a:r>
            <a:r>
              <a:rPr lang="en-US" dirty="0" smtClean="0"/>
              <a:t> – {</a:t>
            </a:r>
            <a:r>
              <a:rPr lang="en-US" dirty="0" err="1" smtClean="0"/>
              <a:t>boolean</a:t>
            </a:r>
            <a:r>
              <a:rPr lang="en-US" dirty="0" smtClean="0"/>
              <a:t>} – If true then the trailing slashes from any calculated URL will be stripped. (Defaults to true.)</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true, the request made by a "non-instance" call will be cancelled (if not already completed) by calling $</a:t>
            </a:r>
            <a:r>
              <a:rPr lang="en-US" dirty="0" err="1" smtClean="0"/>
              <a:t>cancelRequest</a:t>
            </a:r>
            <a:r>
              <a:rPr lang="en-US" dirty="0" smtClean="0"/>
              <a:t>() on the call's return value. This can be overwritten per action. (Defaults to false.)</a:t>
            </a:r>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Returns:</a:t>
            </a:r>
          </a:p>
          <a:p>
            <a:pPr marL="0" lvl="0" indent="0">
              <a:buFont typeface="Courier New" panose="02070309020205020404" pitchFamily="49" charset="0"/>
              <a:buNone/>
            </a:pPr>
            <a:r>
              <a:rPr lang="en-US" dirty="0" smtClean="0"/>
              <a:t>The</a:t>
            </a:r>
            <a:r>
              <a:rPr lang="en-US" baseline="0" dirty="0" smtClean="0"/>
              <a:t> $resource will return a factory with the most used methods in </a:t>
            </a:r>
            <a:r>
              <a:rPr lang="en-US" baseline="0" dirty="0" err="1" smtClean="0"/>
              <a:t>RESTful</a:t>
            </a:r>
            <a:r>
              <a:rPr lang="en-US" baseline="0" dirty="0" smtClean="0"/>
              <a:t> applications with the default values showed in the slide.</a:t>
            </a:r>
          </a:p>
          <a:p>
            <a:pPr marL="0" lvl="0" indent="0">
              <a:buFont typeface="Courier New" panose="02070309020205020404" pitchFamily="49" charset="0"/>
              <a:buNone/>
            </a:pPr>
            <a:endParaRPr lang="en-US" baseline="0" dirty="0" smtClean="0"/>
          </a:p>
          <a:p>
            <a:pPr marL="0" lvl="0" indent="0">
              <a:buFont typeface="Courier New" panose="02070309020205020404" pitchFamily="49" charset="0"/>
              <a:buNone/>
            </a:pPr>
            <a:r>
              <a:rPr lang="en-US" baseline="0" dirty="0" smtClean="0"/>
              <a:t>This methods can be modified with the actions array previous described for customize how is going to interact with the server, </a:t>
            </a:r>
            <a:r>
              <a:rPr lang="en-US" baseline="0" dirty="0" err="1" smtClean="0"/>
              <a:t>eg</a:t>
            </a:r>
            <a:r>
              <a:rPr lang="en-US" baseline="0" dirty="0" smtClean="0"/>
              <a:t>. You can make the default "get" use "POST" method instead of "GET", etc.</a:t>
            </a:r>
            <a:endParaRPr lang="en-US" dirty="0" smtClean="0"/>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References:</a:t>
            </a:r>
          </a:p>
          <a:p>
            <a:pPr marL="0" lvl="0" indent="0">
              <a:buFont typeface="Courier New" panose="02070309020205020404" pitchFamily="49" charset="0"/>
              <a:buNone/>
            </a:pPr>
            <a:r>
              <a:rPr lang="en-US" dirty="0" smtClean="0"/>
              <a:t>https://docs.angularjs.org/api/ngResource/service/$resource</a:t>
            </a:r>
          </a:p>
          <a:p>
            <a:pPr marL="628650" lvl="1"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36</a:t>
            </a:fld>
            <a:endParaRPr lang="en-US"/>
          </a:p>
        </p:txBody>
      </p:sp>
    </p:spTree>
    <p:extLst>
      <p:ext uri="{BB962C8B-B14F-4D97-AF65-F5344CB8AC3E}">
        <p14:creationId xmlns:p14="http://schemas.microsoft.com/office/powerpoint/2010/main" val="21350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$q is</a:t>
            </a:r>
            <a:r>
              <a:rPr lang="en-US" baseline="0" dirty="0" smtClean="0"/>
              <a:t> a</a:t>
            </a:r>
            <a:r>
              <a:rPr lang="en-US" dirty="0" smtClean="0"/>
              <a:t> service that helps you run functions asynchronously, and use their return values (or exceptions) when they are done processing.</a:t>
            </a:r>
          </a:p>
          <a:p>
            <a:endParaRPr lang="en-US" dirty="0" smtClean="0"/>
          </a:p>
          <a:p>
            <a:r>
              <a:rPr lang="en-US" dirty="0" smtClean="0"/>
              <a:t>When you create a function that returns a promise</a:t>
            </a:r>
            <a:r>
              <a:rPr lang="en-US" baseline="0" dirty="0" smtClean="0"/>
              <a:t> created by the defer function of $q, the function won't return until you either resolve or reject that defer, and this is useful for creating communications to the server, and make validations with the resolve of the route, so a user can't access certain HTML from a unauthorized view.</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37</a:t>
            </a:fld>
            <a:endParaRPr lang="en-US"/>
          </a:p>
        </p:txBody>
      </p:sp>
    </p:spTree>
    <p:extLst>
      <p:ext uri="{BB962C8B-B14F-4D97-AF65-F5344CB8AC3E}">
        <p14:creationId xmlns:p14="http://schemas.microsoft.com/office/powerpoint/2010/main" val="2778744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services are substitutable objects that are wired together using dependency injection (DI). You can use services to organize and share code across your app.</a:t>
            </a:r>
          </a:p>
          <a:p>
            <a:endParaRPr lang="en-US" dirty="0" smtClean="0"/>
          </a:p>
          <a:p>
            <a:r>
              <a:rPr lang="en-US" dirty="0" smtClean="0"/>
              <a:t>It is</a:t>
            </a:r>
            <a:r>
              <a:rPr lang="en-US" baseline="0" dirty="0" smtClean="0"/>
              <a:t> recommended to treat a service as an object as standard.</a:t>
            </a:r>
          </a:p>
          <a:p>
            <a:endParaRPr lang="en-US" baseline="0" dirty="0" smtClean="0"/>
          </a:p>
          <a:p>
            <a:r>
              <a:rPr lang="en-US" baseline="0" dirty="0" smtClean="0"/>
              <a:t>An Angular "service" is a singleton object created by a "service factory".  These "service factories" are functions which, in turn, are created by a "service provider". The "service providers" are constructor functions. When instantiated they must contain a property called `$get`, which holds the "service factory"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38</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Providers are the only service you can pass into your .</a:t>
            </a:r>
            <a:r>
              <a:rPr lang="en-US" dirty="0" err="1" smtClean="0"/>
              <a:t>config</a:t>
            </a:r>
            <a:r>
              <a:rPr lang="en-US" dirty="0" smtClean="0"/>
              <a:t>() function. Use a provider when you want to provide module-wide configuration for your service object before making it available.</a:t>
            </a:r>
          </a:p>
          <a:p>
            <a:endParaRPr lang="en-US" dirty="0" smtClean="0"/>
          </a:p>
          <a:p>
            <a:r>
              <a:rPr lang="en-US" dirty="0" smtClean="0"/>
              <a:t>When creating a service with Provider, the only properties/methods that will be available in your controller are those properties/methods which are returned from the $get() function, so it's like a service but with the $get.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39</a:t>
            </a:fld>
            <a:endParaRPr lang="en-US"/>
          </a:p>
        </p:txBody>
      </p:sp>
    </p:spTree>
    <p:extLst>
      <p:ext uri="{BB962C8B-B14F-4D97-AF65-F5344CB8AC3E}">
        <p14:creationId xmlns:p14="http://schemas.microsoft.com/office/powerpoint/2010/main" val="395619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have a way to communicate between $scope,</a:t>
            </a:r>
            <a:r>
              <a:rPr lang="en-US" baseline="0" dirty="0" smtClean="0"/>
              <a:t> using the $</a:t>
            </a:r>
            <a:r>
              <a:rPr lang="en-US" baseline="0" dirty="0" err="1" smtClean="0"/>
              <a:t>rootScope</a:t>
            </a:r>
            <a:r>
              <a:rPr lang="en-US" baseline="0" dirty="0" smtClean="0"/>
              <a:t> and $scope functions:</a:t>
            </a:r>
          </a:p>
          <a:p>
            <a:r>
              <a:rPr lang="en-US" baseline="0" dirty="0" smtClean="0"/>
              <a:t>$broadcast: inform to the child's, grandchild's, etc.</a:t>
            </a:r>
          </a:p>
          <a:p>
            <a:r>
              <a:rPr lang="en-US" baseline="0" dirty="0" smtClean="0"/>
              <a:t>$emit: send a message to the upper $scopes</a:t>
            </a:r>
          </a:p>
          <a:p>
            <a:endParaRPr lang="en-US" baseline="0" dirty="0" smtClean="0"/>
          </a:p>
          <a:p>
            <a:r>
              <a:rPr lang="en-US" baseline="0" dirty="0" smtClean="0"/>
              <a:t>So, for example in the image you can observe the way of the $broadcast will go down, and the $emit go up. So if you want to communicate to a sibling $scope, you should put a way to tell the parent to then tell the sibling to do it; or at the worst case that you can't go to the father, go to the $</a:t>
            </a:r>
            <a:r>
              <a:rPr lang="en-US" baseline="0" dirty="0" err="1" smtClean="0"/>
              <a:t>rootScope</a:t>
            </a:r>
            <a:r>
              <a:rPr lang="en-US" baseline="0" dirty="0" smtClean="0"/>
              <a:t> which is the main scope in an angular instance.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40</a:t>
            </a:fld>
            <a:endParaRPr lang="en-US"/>
          </a:p>
        </p:txBody>
      </p:sp>
    </p:spTree>
    <p:extLst>
      <p:ext uri="{BB962C8B-B14F-4D97-AF65-F5344CB8AC3E}">
        <p14:creationId xmlns:p14="http://schemas.microsoft.com/office/powerpoint/2010/main" val="1772023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$timeout: </a:t>
            </a:r>
            <a:r>
              <a:rPr lang="en-US" baseline="0" dirty="0" smtClean="0"/>
              <a:t> </a:t>
            </a:r>
            <a:r>
              <a:rPr lang="en-US" dirty="0" err="1" smtClean="0"/>
              <a:t>Angular's</a:t>
            </a:r>
            <a:r>
              <a:rPr lang="en-US" dirty="0" smtClean="0"/>
              <a:t> wrapper for </a:t>
            </a:r>
            <a:r>
              <a:rPr lang="en-US" dirty="0" err="1" smtClean="0"/>
              <a:t>window.setTimeout</a:t>
            </a:r>
            <a:r>
              <a:rPr lang="en-US" dirty="0" smtClean="0"/>
              <a:t>. The </a:t>
            </a:r>
            <a:r>
              <a:rPr lang="en-US" dirty="0" err="1" smtClean="0"/>
              <a:t>fn</a:t>
            </a:r>
            <a:r>
              <a:rPr lang="en-US" dirty="0" smtClean="0"/>
              <a:t> function is wrapped into a try/catch block and delegates any exceptions to $</a:t>
            </a:r>
            <a:r>
              <a:rPr lang="en-US" dirty="0" err="1" smtClean="0"/>
              <a:t>exceptionHandler</a:t>
            </a:r>
            <a:r>
              <a:rPr lang="en-US" dirty="0" smtClean="0"/>
              <a:t> service.</a:t>
            </a:r>
          </a:p>
          <a:p>
            <a:endParaRPr lang="en-US" dirty="0" smtClean="0"/>
          </a:p>
          <a:p>
            <a:r>
              <a:rPr lang="en-US" dirty="0" smtClean="0"/>
              <a:t>The return value of calling $timeout is a promise, which will be resolved when the delay has passed and the timeout function, if provided, is executed.</a:t>
            </a:r>
          </a:p>
          <a:p>
            <a:endParaRPr lang="en-US" dirty="0" smtClean="0"/>
          </a:p>
          <a:p>
            <a:r>
              <a:rPr lang="en-US" dirty="0" smtClean="0"/>
              <a:t>To cancel a timeout request, call $</a:t>
            </a:r>
            <a:r>
              <a:rPr lang="en-US" dirty="0" err="1" smtClean="0"/>
              <a:t>timeout.cancel</a:t>
            </a:r>
            <a:r>
              <a:rPr lang="en-US" dirty="0" smtClean="0"/>
              <a:t>(promise).</a:t>
            </a:r>
          </a:p>
          <a:p>
            <a:endParaRPr lang="en-US" dirty="0" smtClean="0"/>
          </a:p>
          <a:p>
            <a:r>
              <a:rPr lang="en-US" dirty="0" smtClean="0"/>
              <a:t>In tests you can use $</a:t>
            </a:r>
            <a:r>
              <a:rPr lang="en-US" dirty="0" err="1" smtClean="0"/>
              <a:t>timeout.flush</a:t>
            </a:r>
            <a:r>
              <a:rPr lang="en-US" dirty="0" smtClean="0"/>
              <a:t>() to synchronously flush the queue of deferred functions.</a:t>
            </a:r>
          </a:p>
          <a:p>
            <a:endParaRPr lang="en-US" dirty="0" smtClean="0"/>
          </a:p>
          <a:p>
            <a:r>
              <a:rPr lang="en-US" dirty="0" smtClean="0"/>
              <a:t>If you only want a promise that will be resolved after some specified delay then you can call $timeout without the </a:t>
            </a:r>
            <a:r>
              <a:rPr lang="en-US" dirty="0" err="1" smtClean="0"/>
              <a:t>fn</a:t>
            </a:r>
            <a:r>
              <a:rPr lang="en-US" dirty="0" smtClean="0"/>
              <a:t>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41</a:t>
            </a:fld>
            <a:endParaRPr lang="en-US"/>
          </a:p>
        </p:txBody>
      </p:sp>
    </p:spTree>
    <p:extLst>
      <p:ext uri="{BB962C8B-B14F-4D97-AF65-F5344CB8AC3E}">
        <p14:creationId xmlns:p14="http://schemas.microsoft.com/office/powerpoint/2010/main" val="266935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 a Factory.</a:t>
            </a:r>
          </a:p>
          <a:p>
            <a:pPr marL="0" indent="0">
              <a:buFont typeface="+mj-lt"/>
              <a:buNone/>
            </a:pPr>
            <a:endParaRPr lang="en-US" dirty="0" smtClean="0"/>
          </a:p>
          <a:p>
            <a:pPr marL="0" indent="0">
              <a:buFont typeface="+mj-lt"/>
              <a:buNone/>
            </a:pPr>
            <a:r>
              <a:rPr lang="en-US" dirty="0" smtClean="0"/>
              <a:t>For this example we are going to use the previous practice (</a:t>
            </a:r>
            <a:r>
              <a:rPr lang="en-US" dirty="0" err="1" smtClean="0"/>
              <a:t>practiceB</a:t>
            </a:r>
            <a:r>
              <a:rPr lang="en-US" dirty="0" smtClean="0"/>
              <a:t>).</a:t>
            </a:r>
          </a:p>
          <a:p>
            <a:pPr marL="228600" indent="-228600">
              <a:buFont typeface="+mj-lt"/>
              <a:buAutoNum type="arabicPeriod"/>
            </a:pPr>
            <a:r>
              <a:rPr lang="en-US" dirty="0" smtClean="0"/>
              <a:t>Create a factory using Yeoman: "</a:t>
            </a:r>
            <a:r>
              <a:rPr lang="en-US" dirty="0" err="1" smtClean="0"/>
              <a:t>yo</a:t>
            </a:r>
            <a:r>
              <a:rPr lang="en-US" dirty="0" smtClean="0"/>
              <a:t> </a:t>
            </a:r>
            <a:r>
              <a:rPr lang="en-US" dirty="0" err="1" smtClean="0"/>
              <a:t>angular:factory</a:t>
            </a:r>
            <a:r>
              <a:rPr lang="en-US" dirty="0" smtClean="0"/>
              <a:t> </a:t>
            </a:r>
            <a:r>
              <a:rPr lang="en-US" dirty="0" err="1" smtClean="0"/>
              <a:t>taxesFactory</a:t>
            </a:r>
            <a:r>
              <a:rPr lang="en-US" dirty="0" smtClean="0"/>
              <a:t>".</a:t>
            </a:r>
          </a:p>
          <a:p>
            <a:pPr marL="228600" indent="-228600">
              <a:buFont typeface="+mj-lt"/>
              <a:buAutoNum type="arabicPeriod"/>
            </a:pPr>
            <a:r>
              <a:rPr lang="en-US" dirty="0" smtClean="0"/>
              <a:t>This will create</a:t>
            </a:r>
            <a:r>
              <a:rPr lang="en-US" baseline="0" dirty="0" smtClean="0"/>
              <a:t> the factory base inside "app/scripts/services" folder. As you could see the generator thinks that a factory is a service, that is a little bit similar, so for order purposes we will keep it in that way, because a service and a factory works as the same, and to be aware that no other service/factory have the same name we could check in only one folder.</a:t>
            </a:r>
          </a:p>
          <a:p>
            <a:pPr marL="228600" indent="-228600">
              <a:buFont typeface="+mj-lt"/>
              <a:buAutoNum type="arabicPeriod"/>
            </a:pPr>
            <a:r>
              <a:rPr lang="en-US" baseline="0" dirty="0" smtClean="0"/>
              <a:t>Yeoman also generates the file with a name all in lowercase, and is not great that, so please change to the camel case version, in the file and in the index.html.</a:t>
            </a:r>
          </a:p>
          <a:p>
            <a:pPr marL="228600" indent="-228600">
              <a:buFont typeface="+mj-lt"/>
              <a:buAutoNum type="arabicPeriod"/>
            </a:pPr>
            <a:r>
              <a:rPr lang="en-US" baseline="0" dirty="0" smtClean="0"/>
              <a:t>Open the factory </a:t>
            </a:r>
            <a:r>
              <a:rPr lang="en-US" baseline="0" dirty="0" err="1" smtClean="0"/>
              <a:t>js</a:t>
            </a:r>
            <a:r>
              <a:rPr lang="en-US" baseline="0" dirty="0" smtClean="0"/>
              <a:t> and replace to:</a:t>
            </a:r>
          </a:p>
          <a:p>
            <a:pPr marL="228600" indent="-228600">
              <a:buFont typeface="+mj-lt"/>
              <a:buAutoNum type="arabicPeriod"/>
            </a:pPr>
            <a:endParaRPr lang="en-US" baseline="0" dirty="0" smtClean="0"/>
          </a:p>
          <a:p>
            <a:pPr marL="914400" lvl="2" indent="0">
              <a:buFont typeface="+mj-lt"/>
              <a:buNone/>
            </a:pPr>
            <a:r>
              <a:rPr lang="en-US" baseline="0" dirty="0" err="1" smtClean="0"/>
              <a:t>angular.module</a:t>
            </a:r>
            <a:r>
              <a:rPr lang="en-US" baseline="0" dirty="0" smtClean="0"/>
              <a:t>('</a:t>
            </a:r>
            <a:r>
              <a:rPr lang="en-US" baseline="0" dirty="0" err="1" smtClean="0"/>
              <a:t>practiceBApp</a:t>
            </a:r>
            <a:r>
              <a:rPr lang="en-US" baseline="0" dirty="0" smtClean="0"/>
              <a:t>')</a:t>
            </a:r>
          </a:p>
          <a:p>
            <a:pPr marL="914400" lvl="2" indent="0">
              <a:buFont typeface="+mj-lt"/>
              <a:buNone/>
            </a:pPr>
            <a:r>
              <a:rPr lang="en-US" baseline="0" dirty="0" smtClean="0"/>
              <a:t>  .factory('</a:t>
            </a:r>
            <a:r>
              <a:rPr lang="en-US" baseline="0" dirty="0" err="1" smtClean="0"/>
              <a:t>taxesFactory</a:t>
            </a:r>
            <a:r>
              <a:rPr lang="en-US" baseline="0" dirty="0" smtClean="0"/>
              <a:t>', function () {</a:t>
            </a:r>
          </a:p>
          <a:p>
            <a:pPr marL="914400" lvl="2" indent="0">
              <a:buFont typeface="+mj-lt"/>
              <a:buNone/>
            </a:pPr>
            <a:r>
              <a:rPr lang="en-US" baseline="0" dirty="0" smtClean="0"/>
              <a:t>    </a:t>
            </a:r>
            <a:r>
              <a:rPr lang="en-US" baseline="0" dirty="0" err="1" smtClean="0"/>
              <a:t>var</a:t>
            </a:r>
            <a:r>
              <a:rPr lang="en-US" baseline="0" dirty="0" smtClean="0"/>
              <a:t> </a:t>
            </a:r>
            <a:r>
              <a:rPr lang="en-US" baseline="0" dirty="0" err="1" smtClean="0"/>
              <a:t>percentOfTaxes</a:t>
            </a:r>
            <a:r>
              <a:rPr lang="en-US" baseline="0" dirty="0" smtClean="0"/>
              <a:t> = 16;</a:t>
            </a:r>
          </a:p>
          <a:p>
            <a:pPr marL="914400" lvl="2" indent="0">
              <a:buFont typeface="+mj-lt"/>
              <a:buNone/>
            </a:pPr>
            <a:endParaRPr lang="en-US" baseline="0" dirty="0" smtClean="0"/>
          </a:p>
          <a:p>
            <a:pPr marL="914400" lvl="2" indent="0">
              <a:buFont typeface="+mj-lt"/>
              <a:buNone/>
            </a:pPr>
            <a:r>
              <a:rPr lang="en-US" baseline="0" dirty="0" smtClean="0"/>
              <a:t>    function </a:t>
            </a:r>
            <a:r>
              <a:rPr lang="en-US" baseline="0" dirty="0" err="1" smtClean="0"/>
              <a:t>getAmountWithTaxes</a:t>
            </a:r>
            <a:r>
              <a:rPr lang="en-US" baseline="0" dirty="0" smtClean="0"/>
              <a:t>(amount) {</a:t>
            </a:r>
          </a:p>
          <a:p>
            <a:pPr marL="914400" lvl="2" indent="0">
              <a:buFont typeface="+mj-lt"/>
              <a:buNone/>
            </a:pPr>
            <a:r>
              <a:rPr lang="en-US" baseline="0" dirty="0" smtClean="0"/>
              <a:t>      if (</a:t>
            </a:r>
            <a:r>
              <a:rPr lang="en-US" baseline="0" dirty="0" err="1" smtClean="0"/>
              <a:t>isNaN</a:t>
            </a:r>
            <a:r>
              <a:rPr lang="en-US" baseline="0" dirty="0" smtClean="0"/>
              <a:t>(amount)) {</a:t>
            </a:r>
          </a:p>
          <a:p>
            <a:pPr marL="914400" lvl="2" indent="0">
              <a:buFont typeface="+mj-lt"/>
              <a:buNone/>
            </a:pPr>
            <a:r>
              <a:rPr lang="en-US" baseline="0" dirty="0" smtClean="0"/>
              <a:t>        return 0;</a:t>
            </a:r>
          </a:p>
          <a:p>
            <a:pPr marL="914400" lvl="2" indent="0">
              <a:buFont typeface="+mj-lt"/>
              <a:buNone/>
            </a:pPr>
            <a:r>
              <a:rPr lang="en-US" baseline="0" dirty="0" smtClean="0"/>
              <a:t>      }</a:t>
            </a:r>
          </a:p>
          <a:p>
            <a:pPr marL="914400" lvl="2" indent="0">
              <a:buFont typeface="+mj-lt"/>
              <a:buNone/>
            </a:pPr>
            <a:r>
              <a:rPr lang="en-US" baseline="0" dirty="0" smtClean="0"/>
              <a:t>      return amount * (1 + (</a:t>
            </a:r>
            <a:r>
              <a:rPr lang="en-US" baseline="0" dirty="0" err="1" smtClean="0"/>
              <a:t>percentOfTaxes</a:t>
            </a:r>
            <a:r>
              <a:rPr lang="en-US" baseline="0" dirty="0" smtClean="0"/>
              <a:t> / 100));</a:t>
            </a:r>
          </a:p>
          <a:p>
            <a:pPr marL="914400" lvl="2" indent="0">
              <a:buFont typeface="+mj-lt"/>
              <a:buNone/>
            </a:pPr>
            <a:r>
              <a:rPr lang="en-US" baseline="0" dirty="0" smtClean="0"/>
              <a:t>    }</a:t>
            </a:r>
          </a:p>
          <a:p>
            <a:pPr marL="914400" lvl="2" indent="0">
              <a:buFont typeface="+mj-lt"/>
              <a:buNone/>
            </a:pPr>
            <a:endParaRPr lang="en-US" baseline="0" dirty="0" smtClean="0"/>
          </a:p>
          <a:p>
            <a:pPr marL="914400" lvl="2" indent="0">
              <a:buFont typeface="+mj-lt"/>
              <a:buNone/>
            </a:pPr>
            <a:r>
              <a:rPr lang="en-US" baseline="0" dirty="0" smtClean="0"/>
              <a:t>    return {</a:t>
            </a:r>
          </a:p>
          <a:p>
            <a:pPr marL="914400" lvl="2" indent="0">
              <a:buFont typeface="+mj-lt"/>
              <a:buNone/>
            </a:pPr>
            <a:r>
              <a:rPr lang="en-US" baseline="0" dirty="0" smtClean="0"/>
              <a:t>      </a:t>
            </a:r>
            <a:r>
              <a:rPr lang="en-US" baseline="0" dirty="0" err="1" smtClean="0"/>
              <a:t>getAmountWithTaxes</a:t>
            </a:r>
            <a:r>
              <a:rPr lang="en-US" baseline="0" dirty="0" smtClean="0"/>
              <a:t>: </a:t>
            </a:r>
            <a:r>
              <a:rPr lang="en-US" baseline="0" dirty="0" err="1" smtClean="0"/>
              <a:t>getAmountWithTaxes</a:t>
            </a:r>
            <a:endParaRPr lang="en-US" baseline="0" dirty="0" smtClean="0"/>
          </a:p>
          <a:p>
            <a:pPr marL="914400" lvl="2" indent="0">
              <a:buFont typeface="+mj-lt"/>
              <a:buNone/>
            </a:pPr>
            <a:r>
              <a:rPr lang="en-US" baseline="0" dirty="0" smtClean="0"/>
              <a:t>    };</a:t>
            </a:r>
          </a:p>
          <a:p>
            <a:pPr marL="914400" lvl="2" indent="0">
              <a:buFont typeface="+mj-lt"/>
              <a:buNone/>
            </a:pPr>
            <a:r>
              <a:rPr lang="en-US" baseline="0" dirty="0" smtClean="0"/>
              <a:t>  });</a:t>
            </a:r>
          </a:p>
          <a:p>
            <a:pPr marL="914400" lvl="2" indent="0">
              <a:buFont typeface="+mj-lt"/>
              <a:buNone/>
            </a:pPr>
            <a:endParaRPr lang="en-US" baseline="0" dirty="0" smtClean="0"/>
          </a:p>
          <a:p>
            <a:pPr marL="0" lvl="0" indent="0">
              <a:buFont typeface="+mj-lt"/>
              <a:buNone/>
            </a:pPr>
            <a:r>
              <a:rPr lang="en-US" baseline="0" dirty="0" smtClean="0"/>
              <a:t>The return is the public API that you'll provide to the application, we are returning the function "</a:t>
            </a:r>
            <a:r>
              <a:rPr lang="en-US" baseline="0" dirty="0" err="1" smtClean="0"/>
              <a:t>getAmountWithTaxes</a:t>
            </a:r>
            <a:r>
              <a:rPr lang="en-US" baseline="0" dirty="0" smtClean="0"/>
              <a:t>", but there's no way to get the value of "</a:t>
            </a:r>
            <a:r>
              <a:rPr lang="en-US" baseline="0" dirty="0" err="1" smtClean="0"/>
              <a:t>percentOfTaxes</a:t>
            </a:r>
            <a:r>
              <a:rPr lang="en-US" baseline="0" dirty="0" smtClean="0"/>
              <a:t>" out, until we add it in the return object.</a:t>
            </a:r>
          </a:p>
          <a:p>
            <a:pPr marL="228600" indent="-228600">
              <a:buFont typeface="+mj-lt"/>
              <a:buAutoNum type="arabicPeriod"/>
            </a:pPr>
            <a:endParaRPr lang="en-US" baseline="0" dirty="0" smtClean="0"/>
          </a:p>
          <a:p>
            <a:pPr marL="228600" indent="-228600">
              <a:buFont typeface="+mj-lt"/>
              <a:buAutoNum type="arabicPeriod"/>
            </a:pPr>
            <a:r>
              <a:rPr lang="en-US" baseline="0" dirty="0" smtClean="0"/>
              <a:t>Now, open the main.js controller and change to this:</a:t>
            </a:r>
          </a:p>
          <a:p>
            <a:pPr marL="228600" indent="-228600">
              <a:buFont typeface="+mj-lt"/>
              <a:buAutoNum type="arabicPeriod"/>
            </a:pPr>
            <a:endParaRPr lang="en-US" baseline="0" dirty="0" smtClean="0"/>
          </a:p>
          <a:p>
            <a:pPr marL="914400" lvl="2" indent="0">
              <a:buFont typeface="+mj-lt"/>
              <a:buNone/>
            </a:pPr>
            <a:r>
              <a:rPr lang="en-US" dirty="0" err="1" smtClean="0"/>
              <a:t>angular.module</a:t>
            </a:r>
            <a:r>
              <a:rPr lang="en-US" dirty="0" smtClean="0"/>
              <a:t>('</a:t>
            </a:r>
            <a:r>
              <a:rPr lang="en-US" dirty="0" err="1" smtClean="0"/>
              <a:t>practiceBApp</a:t>
            </a:r>
            <a:r>
              <a:rPr lang="en-US" dirty="0" smtClean="0"/>
              <a:t>')</a:t>
            </a:r>
          </a:p>
          <a:p>
            <a:pPr marL="914400" lvl="2" indent="0">
              <a:buFont typeface="+mj-lt"/>
              <a:buNone/>
            </a:pPr>
            <a:r>
              <a:rPr lang="en-US" dirty="0" smtClean="0"/>
              <a:t>  .controller('</a:t>
            </a:r>
            <a:r>
              <a:rPr lang="en-US" dirty="0" err="1" smtClean="0"/>
              <a:t>MainCtrl</a:t>
            </a:r>
            <a:r>
              <a:rPr lang="en-US" dirty="0" smtClean="0"/>
              <a:t>', function ($scope, </a:t>
            </a:r>
            <a:r>
              <a:rPr lang="en-US" dirty="0" err="1" smtClean="0"/>
              <a:t>taxesFactory</a:t>
            </a:r>
            <a:r>
              <a:rPr lang="en-US" dirty="0" smtClean="0"/>
              <a:t>) {</a:t>
            </a:r>
          </a:p>
          <a:p>
            <a:pPr marL="914400" lvl="2" indent="0">
              <a:buFont typeface="+mj-lt"/>
              <a:buNone/>
            </a:pPr>
            <a:r>
              <a:rPr lang="en-US" dirty="0" smtClean="0"/>
              <a:t>    $</a:t>
            </a:r>
            <a:r>
              <a:rPr lang="en-US" dirty="0" err="1" smtClean="0"/>
              <a:t>scope.getAmountWithTaxes</a:t>
            </a:r>
            <a:r>
              <a:rPr lang="en-US" dirty="0" smtClean="0"/>
              <a:t> = function () {</a:t>
            </a:r>
          </a:p>
          <a:p>
            <a:pPr marL="914400" lvl="2" indent="0">
              <a:buFont typeface="+mj-lt"/>
              <a:buNone/>
            </a:pPr>
            <a:r>
              <a:rPr lang="en-US" dirty="0" smtClean="0"/>
              <a:t>      return </a:t>
            </a:r>
            <a:r>
              <a:rPr lang="en-US" dirty="0" err="1" smtClean="0"/>
              <a:t>taxesFactory.getAmountWithTaxes</a:t>
            </a:r>
            <a:r>
              <a:rPr lang="en-US" dirty="0" smtClean="0"/>
              <a:t>($</a:t>
            </a:r>
            <a:r>
              <a:rPr lang="en-US" dirty="0" err="1" smtClean="0"/>
              <a:t>scope.factoryValue</a:t>
            </a:r>
            <a:r>
              <a:rPr lang="en-US" dirty="0" smtClean="0"/>
              <a:t>);</a:t>
            </a:r>
          </a:p>
          <a:p>
            <a:pPr marL="914400" lvl="2" indent="0">
              <a:buFont typeface="+mj-lt"/>
              <a:buNone/>
            </a:pPr>
            <a:r>
              <a:rPr lang="en-US" dirty="0" smtClean="0"/>
              <a:t>    }</a:t>
            </a:r>
          </a:p>
          <a:p>
            <a:pPr marL="914400" lvl="2" indent="0">
              <a:buFont typeface="+mj-lt"/>
              <a:buNone/>
            </a:pPr>
            <a:r>
              <a:rPr lang="en-US" dirty="0" smtClean="0"/>
              <a:t>  });</a:t>
            </a:r>
          </a:p>
          <a:p>
            <a:pPr marL="0" indent="0">
              <a:buFont typeface="+mj-lt"/>
              <a:buNone/>
            </a:pPr>
            <a:endParaRPr lang="en-US" dirty="0" smtClean="0"/>
          </a:p>
          <a:p>
            <a:pPr marL="228600" indent="-228600">
              <a:buFont typeface="+mj-lt"/>
              <a:buAutoNum type="arabicPeriod" startAt="6"/>
            </a:pPr>
            <a:r>
              <a:rPr lang="en-US" dirty="0" smtClean="0"/>
              <a:t>Replace all the main.html view to:</a:t>
            </a:r>
          </a:p>
          <a:p>
            <a:pPr marL="0" indent="0">
              <a:buFont typeface="+mj-lt"/>
              <a:buNone/>
            </a:pPr>
            <a:endParaRPr lang="en-US" dirty="0" smtClean="0"/>
          </a:p>
          <a:p>
            <a:pPr marL="914400" lvl="2" indent="0">
              <a:buFont typeface="+mj-lt"/>
              <a:buNone/>
            </a:pPr>
            <a:r>
              <a:rPr lang="en-US" dirty="0" smtClean="0"/>
              <a:t>&lt;div class="main"&gt;</a:t>
            </a:r>
          </a:p>
          <a:p>
            <a:pPr marL="914400" lvl="2" indent="0">
              <a:buFont typeface="+mj-lt"/>
              <a:buNone/>
            </a:pPr>
            <a:r>
              <a:rPr lang="en-US" dirty="0" smtClean="0"/>
              <a:t>  &lt;div class="panel panel-default"&gt;</a:t>
            </a:r>
          </a:p>
          <a:p>
            <a:pPr marL="914400" lvl="2" indent="0">
              <a:buFont typeface="+mj-lt"/>
              <a:buNone/>
            </a:pPr>
            <a:r>
              <a:rPr lang="en-US" dirty="0" smtClean="0"/>
              <a:t>    &lt;div class="panel-heading"&gt;Factory&lt;/div&gt;</a:t>
            </a:r>
          </a:p>
          <a:p>
            <a:pPr marL="914400" lvl="2" indent="0">
              <a:buFont typeface="+mj-lt"/>
              <a:buNone/>
            </a:pPr>
            <a:r>
              <a:rPr lang="en-US" dirty="0" smtClean="0"/>
              <a:t>    &lt;div class="panel-body"&gt;</a:t>
            </a:r>
          </a:p>
          <a:p>
            <a:pPr marL="914400" lvl="2" indent="0">
              <a:buFont typeface="+mj-lt"/>
              <a:buNone/>
            </a:pPr>
            <a:r>
              <a:rPr lang="en-US" dirty="0" smtClean="0"/>
              <a:t>      &lt;input type="text" </a:t>
            </a:r>
            <a:r>
              <a:rPr lang="en-US" dirty="0" err="1" smtClean="0"/>
              <a:t>ng</a:t>
            </a:r>
            <a:r>
              <a:rPr lang="en-US" dirty="0" smtClean="0"/>
              <a:t>-model="</a:t>
            </a:r>
            <a:r>
              <a:rPr lang="en-US" dirty="0" err="1" smtClean="0"/>
              <a:t>factoryValue</a:t>
            </a:r>
            <a:r>
              <a:rPr lang="en-US" dirty="0" smtClean="0"/>
              <a:t>"&gt;</a:t>
            </a:r>
          </a:p>
          <a:p>
            <a:pPr marL="914400" lvl="2" indent="0">
              <a:buFont typeface="+mj-lt"/>
              <a:buNone/>
            </a:pPr>
            <a:r>
              <a:rPr lang="en-US" dirty="0" smtClean="0"/>
              <a:t>      with taxes: &lt;span class="label label-info"&gt; {{</a:t>
            </a:r>
            <a:r>
              <a:rPr lang="en-US" dirty="0" err="1" smtClean="0"/>
              <a:t>getAmountWithTaxes</a:t>
            </a:r>
            <a:r>
              <a:rPr lang="en-US" dirty="0" smtClean="0"/>
              <a:t>() | currency}}&lt;/span&gt;</a:t>
            </a:r>
          </a:p>
          <a:p>
            <a:pPr marL="914400" lvl="2" indent="0">
              <a:buFont typeface="+mj-lt"/>
              <a:buNone/>
            </a:pPr>
            <a:r>
              <a:rPr lang="en-US" dirty="0" smtClean="0"/>
              <a:t>    &lt;/div&gt;</a:t>
            </a:r>
          </a:p>
          <a:p>
            <a:pPr marL="914400" lvl="2" indent="0">
              <a:buFont typeface="+mj-lt"/>
              <a:buNone/>
            </a:pPr>
            <a:r>
              <a:rPr lang="en-US" dirty="0" smtClean="0"/>
              <a:t>  &lt;/div&gt;</a:t>
            </a:r>
          </a:p>
          <a:p>
            <a:pPr marL="914400" lvl="2" indent="0">
              <a:buFont typeface="+mj-lt"/>
              <a:buNone/>
            </a:pPr>
            <a:r>
              <a:rPr lang="en-US" dirty="0" smtClean="0"/>
              <a:t>&lt;/div&gt;</a:t>
            </a:r>
          </a:p>
          <a:p>
            <a:endParaRPr lang="en-US" dirty="0" smtClean="0"/>
          </a:p>
          <a:p>
            <a:pPr marL="228600" indent="-228600">
              <a:buFont typeface="+mj-lt"/>
              <a:buAutoNum type="arabicPeriod" startAt="7"/>
            </a:pPr>
            <a:r>
              <a:rPr lang="en-US" dirty="0" smtClean="0"/>
              <a:t>Run</a:t>
            </a:r>
            <a:r>
              <a:rPr lang="en-US" baseline="0" dirty="0" smtClean="0"/>
              <a:t> "grunt serve".</a:t>
            </a:r>
          </a:p>
          <a:p>
            <a:pPr marL="228600" indent="-228600">
              <a:buFont typeface="+mj-lt"/>
              <a:buAutoNum type="arabicPeriod" startAt="7"/>
            </a:pPr>
            <a:r>
              <a:rPr lang="en-US" baseline="0" dirty="0" smtClean="0"/>
              <a:t>Type something on the input. The Factory will make the operation and return your result.</a:t>
            </a:r>
            <a:endParaRPr lang="en-US" dirty="0" smtClean="0"/>
          </a:p>
          <a:p>
            <a:endParaRPr lang="en-US" dirty="0" smtClean="0"/>
          </a:p>
          <a:p>
            <a:r>
              <a:rPr lang="en-US" u="sng" dirty="0" smtClean="0"/>
              <a:t>b) Create a Service that uses a $resource promise.</a:t>
            </a:r>
          </a:p>
          <a:p>
            <a:endParaRPr lang="en-US" dirty="0" smtClean="0"/>
          </a:p>
          <a:p>
            <a:r>
              <a:rPr lang="en-US" dirty="0" smtClean="0"/>
              <a:t>For this practice we will</a:t>
            </a:r>
            <a:r>
              <a:rPr lang="en-US" baseline="0" dirty="0" smtClean="0"/>
              <a:t> need the </a:t>
            </a:r>
            <a:r>
              <a:rPr lang="en-US" baseline="0" dirty="0" err="1" smtClean="0"/>
              <a:t>nodeJS</a:t>
            </a:r>
            <a:r>
              <a:rPr lang="en-US" baseline="0" dirty="0" smtClean="0"/>
              <a:t> server on the material, that we tested in the "Practical example 1".</a:t>
            </a:r>
            <a:endParaRPr lang="en-US" dirty="0" smtClean="0"/>
          </a:p>
          <a:p>
            <a:pPr marL="228600" indent="-228600">
              <a:buFont typeface="+mj-lt"/>
              <a:buAutoNum type="arabicPeriod"/>
            </a:pPr>
            <a:r>
              <a:rPr lang="en-US" u="none" dirty="0" smtClean="0"/>
              <a:t>Create a service with Yeoman:</a:t>
            </a:r>
            <a:r>
              <a:rPr lang="en-US" u="none" baseline="0" dirty="0" smtClean="0"/>
              <a:t> "</a:t>
            </a:r>
            <a:r>
              <a:rPr lang="en-US" u="none" baseline="0" dirty="0" err="1" smtClean="0"/>
              <a:t>yo</a:t>
            </a:r>
            <a:r>
              <a:rPr lang="en-US" u="none" baseline="0" dirty="0" smtClean="0"/>
              <a:t> </a:t>
            </a:r>
            <a:r>
              <a:rPr lang="en-US" u="none" baseline="0" dirty="0" err="1" smtClean="0"/>
              <a:t>angular:service</a:t>
            </a:r>
            <a:r>
              <a:rPr lang="en-US" u="none" baseline="0" dirty="0" smtClean="0"/>
              <a:t> </a:t>
            </a:r>
            <a:r>
              <a:rPr lang="en-US" u="none" baseline="0" dirty="0" err="1" smtClean="0"/>
              <a:t>apiService</a:t>
            </a:r>
            <a:r>
              <a:rPr lang="en-US" u="none" baseline="0" dirty="0" smtClean="0"/>
              <a:t>".</a:t>
            </a:r>
          </a:p>
          <a:p>
            <a:pPr marL="228600" indent="-228600">
              <a:buFont typeface="+mj-lt"/>
              <a:buAutoNum type="arabicPeriod"/>
            </a:pPr>
            <a:r>
              <a:rPr lang="en-US" u="none" dirty="0" smtClean="0"/>
              <a:t>Change the default name to camel case in the file name and in the index.html.</a:t>
            </a:r>
          </a:p>
          <a:p>
            <a:pPr marL="228600" indent="-228600">
              <a:buFont typeface="+mj-lt"/>
              <a:buAutoNum type="arabicPeriod"/>
            </a:pPr>
            <a:r>
              <a:rPr lang="en-US" u="none" dirty="0" smtClean="0"/>
              <a:t>Replace</a:t>
            </a:r>
            <a:r>
              <a:rPr lang="en-US" u="none" baseline="0" dirty="0" smtClean="0"/>
              <a:t> the content with:</a:t>
            </a:r>
          </a:p>
          <a:p>
            <a:pPr marL="228600" indent="-228600">
              <a:buFont typeface="+mj-lt"/>
              <a:buAutoNum type="arabicPeriod"/>
            </a:pPr>
            <a:endParaRPr lang="en-US" u="none" baseline="0" dirty="0" smtClean="0"/>
          </a:p>
          <a:p>
            <a:pPr marL="914400" lvl="2" indent="0">
              <a:buFont typeface="+mj-lt"/>
              <a:buNone/>
            </a:pPr>
            <a:r>
              <a:rPr lang="en-US" u="none" dirty="0" err="1" smtClean="0"/>
              <a:t>angular.module</a:t>
            </a:r>
            <a:r>
              <a:rPr lang="en-US" u="none" dirty="0" smtClean="0"/>
              <a:t>('</a:t>
            </a:r>
            <a:r>
              <a:rPr lang="en-US" u="none" dirty="0" err="1" smtClean="0"/>
              <a:t>practiceBApp</a:t>
            </a:r>
            <a:r>
              <a:rPr lang="en-US" u="none" dirty="0" smtClean="0"/>
              <a:t>')</a:t>
            </a:r>
          </a:p>
          <a:p>
            <a:pPr marL="914400" lvl="2" indent="0">
              <a:buFont typeface="+mj-lt"/>
              <a:buNone/>
            </a:pPr>
            <a:r>
              <a:rPr lang="en-US" u="none" dirty="0" smtClean="0"/>
              <a:t>  .service('</a:t>
            </a:r>
            <a:r>
              <a:rPr lang="en-US" u="none" dirty="0" err="1" smtClean="0"/>
              <a:t>apiService</a:t>
            </a:r>
            <a:r>
              <a:rPr lang="en-US" u="none" dirty="0" smtClean="0"/>
              <a:t>', function ($http, $q, $resource) {</a:t>
            </a:r>
          </a:p>
          <a:p>
            <a:pPr marL="914400" lvl="2" indent="0">
              <a:buFont typeface="+mj-lt"/>
              <a:buNone/>
            </a:pPr>
            <a:r>
              <a:rPr lang="en-US" u="none" dirty="0" smtClean="0"/>
              <a:t>    $</a:t>
            </a:r>
            <a:r>
              <a:rPr lang="en-US" u="none" dirty="0" err="1" smtClean="0"/>
              <a:t>http.defaults.useXDomain</a:t>
            </a:r>
            <a:r>
              <a:rPr lang="en-US" u="none" dirty="0" smtClean="0"/>
              <a:t> = true;</a:t>
            </a:r>
          </a:p>
          <a:p>
            <a:pPr marL="914400" lvl="2" indent="0">
              <a:buFont typeface="+mj-lt"/>
              <a:buNone/>
            </a:pPr>
            <a:r>
              <a:rPr lang="en-US" u="none" dirty="0" smtClean="0"/>
              <a:t>    </a:t>
            </a:r>
            <a:r>
              <a:rPr lang="en-US" u="none" dirty="0" err="1" smtClean="0"/>
              <a:t>var</a:t>
            </a:r>
            <a:r>
              <a:rPr lang="en-US" u="none" dirty="0" smtClean="0"/>
              <a:t> </a:t>
            </a:r>
            <a:r>
              <a:rPr lang="en-US" u="none" dirty="0" err="1" smtClean="0"/>
              <a:t>baseURL</a:t>
            </a:r>
            <a:r>
              <a:rPr lang="en-US" u="none" dirty="0" smtClean="0"/>
              <a:t> = 'http://127.0.0.1:8084/';</a:t>
            </a:r>
          </a:p>
          <a:p>
            <a:pPr marL="914400" lvl="2" indent="0">
              <a:buFont typeface="+mj-lt"/>
              <a:buNone/>
            </a:pPr>
            <a:endParaRPr lang="en-US" u="none" dirty="0" smtClean="0"/>
          </a:p>
          <a:p>
            <a:pPr marL="914400" lvl="2" indent="0">
              <a:buFont typeface="+mj-lt"/>
              <a:buNone/>
            </a:pPr>
            <a:r>
              <a:rPr lang="en-US" u="none" dirty="0" smtClean="0"/>
              <a:t>    </a:t>
            </a:r>
            <a:r>
              <a:rPr lang="en-US" u="none" dirty="0" err="1" smtClean="0"/>
              <a:t>var</a:t>
            </a:r>
            <a:r>
              <a:rPr lang="en-US" u="none" dirty="0" smtClean="0"/>
              <a:t> </a:t>
            </a:r>
            <a:r>
              <a:rPr lang="en-US" u="none" dirty="0" err="1" smtClean="0"/>
              <a:t>api</a:t>
            </a:r>
            <a:r>
              <a:rPr lang="en-US" u="none" dirty="0" smtClean="0"/>
              <a:t> = {</a:t>
            </a:r>
          </a:p>
          <a:p>
            <a:pPr marL="914400" lvl="2" indent="0">
              <a:buFont typeface="+mj-lt"/>
              <a:buNone/>
            </a:pPr>
            <a:r>
              <a:rPr lang="en-US" u="none" dirty="0" smtClean="0"/>
              <a:t>      get: get</a:t>
            </a:r>
          </a:p>
          <a:p>
            <a:pPr marL="914400" lvl="2" indent="0">
              <a:buFont typeface="+mj-lt"/>
              <a:buNone/>
            </a:pPr>
            <a:r>
              <a:rPr lang="en-US" u="none" dirty="0" smtClean="0"/>
              <a:t>    };</a:t>
            </a:r>
          </a:p>
          <a:p>
            <a:pPr marL="914400" lvl="2" indent="0">
              <a:buFont typeface="+mj-lt"/>
              <a:buNone/>
            </a:pPr>
            <a:endParaRPr lang="en-US" u="none" dirty="0" smtClean="0"/>
          </a:p>
          <a:p>
            <a:pPr marL="914400" lvl="2" indent="0">
              <a:buFont typeface="+mj-lt"/>
              <a:buNone/>
            </a:pPr>
            <a:r>
              <a:rPr lang="en-US" u="none" dirty="0" smtClean="0"/>
              <a:t>    return </a:t>
            </a:r>
            <a:r>
              <a:rPr lang="en-US" u="none" dirty="0" err="1" smtClean="0"/>
              <a:t>api</a:t>
            </a:r>
            <a:r>
              <a:rPr lang="en-US" u="none" dirty="0" smtClean="0"/>
              <a:t>;</a:t>
            </a:r>
          </a:p>
          <a:p>
            <a:pPr marL="914400" lvl="2" indent="0">
              <a:buFont typeface="+mj-lt"/>
              <a:buNone/>
            </a:pPr>
            <a:endParaRPr lang="en-US" u="none" dirty="0" smtClean="0"/>
          </a:p>
          <a:p>
            <a:pPr marL="914400" lvl="2" indent="0">
              <a:buFont typeface="+mj-lt"/>
              <a:buNone/>
            </a:pPr>
            <a:r>
              <a:rPr lang="en-US" u="none" dirty="0" smtClean="0"/>
              <a:t>    function get(</a:t>
            </a:r>
            <a:r>
              <a:rPr lang="en-US" u="none" dirty="0" err="1" smtClean="0"/>
              <a:t>url</a:t>
            </a:r>
            <a:r>
              <a:rPr lang="en-US" u="none" dirty="0" smtClean="0"/>
              <a:t>, </a:t>
            </a:r>
            <a:r>
              <a:rPr lang="en-US" u="none" dirty="0" err="1" smtClean="0"/>
              <a:t>params</a:t>
            </a:r>
            <a:r>
              <a:rPr lang="en-US" u="none" dirty="0" smtClean="0"/>
              <a:t>) {</a:t>
            </a:r>
          </a:p>
          <a:p>
            <a:pPr marL="914400" lvl="2" indent="0">
              <a:buFont typeface="+mj-lt"/>
              <a:buNone/>
            </a:pPr>
            <a:r>
              <a:rPr lang="en-US" u="none" dirty="0" smtClean="0"/>
              <a:t>      </a:t>
            </a:r>
            <a:r>
              <a:rPr lang="en-US" u="none" dirty="0" err="1" smtClean="0"/>
              <a:t>var</a:t>
            </a:r>
            <a:r>
              <a:rPr lang="en-US" u="none" dirty="0" smtClean="0"/>
              <a:t> resource = $resource(</a:t>
            </a:r>
            <a:r>
              <a:rPr lang="en-US" u="none" dirty="0" err="1" smtClean="0"/>
              <a:t>baseURL</a:t>
            </a:r>
            <a:r>
              <a:rPr lang="en-US" u="none" dirty="0" smtClean="0"/>
              <a:t> + </a:t>
            </a:r>
            <a:r>
              <a:rPr lang="en-US" u="none" dirty="0" err="1" smtClean="0"/>
              <a:t>url</a:t>
            </a:r>
            <a:r>
              <a:rPr lang="en-US" u="none" dirty="0" smtClean="0"/>
              <a:t>, {}, {</a:t>
            </a:r>
          </a:p>
          <a:p>
            <a:pPr marL="914400" lvl="2" indent="0">
              <a:buFont typeface="+mj-lt"/>
              <a:buNone/>
            </a:pPr>
            <a:r>
              <a:rPr lang="en-US" u="none" dirty="0" smtClean="0"/>
              <a:t>        'get': {</a:t>
            </a:r>
          </a:p>
          <a:p>
            <a:pPr marL="914400" lvl="2" indent="0">
              <a:buFont typeface="+mj-lt"/>
              <a:buNone/>
            </a:pPr>
            <a:r>
              <a:rPr lang="en-US" u="none" dirty="0" smtClean="0"/>
              <a:t>          method: 'GET',</a:t>
            </a:r>
          </a:p>
          <a:p>
            <a:pPr marL="914400" lvl="2" indent="0">
              <a:buFont typeface="+mj-lt"/>
              <a:buNone/>
            </a:pPr>
            <a:r>
              <a:rPr lang="en-US" u="none" dirty="0" smtClean="0"/>
              <a:t>          cache: false,</a:t>
            </a:r>
          </a:p>
          <a:p>
            <a:pPr marL="914400" lvl="2" indent="0">
              <a:buFont typeface="+mj-lt"/>
              <a:buNone/>
            </a:pPr>
            <a:r>
              <a:rPr lang="en-US" u="none" dirty="0" smtClean="0"/>
              <a:t>          </a:t>
            </a:r>
            <a:r>
              <a:rPr lang="en-US" u="none" dirty="0" err="1" smtClean="0"/>
              <a:t>responseType</a:t>
            </a:r>
            <a:r>
              <a:rPr lang="en-US" u="none" dirty="0" smtClean="0"/>
              <a:t>: 'application/</a:t>
            </a:r>
            <a:r>
              <a:rPr lang="en-US" u="none" dirty="0" err="1" smtClean="0"/>
              <a:t>json</a:t>
            </a:r>
            <a:r>
              <a:rPr lang="en-US" u="none" dirty="0" smtClean="0"/>
              <a:t>'</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endParaRPr lang="en-US" u="none" dirty="0" smtClean="0"/>
          </a:p>
          <a:p>
            <a:pPr marL="914400" lvl="2" indent="0">
              <a:buFont typeface="+mj-lt"/>
              <a:buNone/>
            </a:pPr>
            <a:r>
              <a:rPr lang="en-US" u="none" dirty="0" smtClean="0"/>
              <a:t>      return </a:t>
            </a:r>
            <a:r>
              <a:rPr lang="en-US" u="none" dirty="0" err="1" smtClean="0"/>
              <a:t>resource.get</a:t>
            </a:r>
            <a:r>
              <a:rPr lang="en-US" u="none" dirty="0" smtClean="0"/>
              <a:t>(</a:t>
            </a:r>
            <a:r>
              <a:rPr lang="en-US" u="none" dirty="0" err="1" smtClean="0"/>
              <a:t>params</a:t>
            </a:r>
            <a:r>
              <a:rPr lang="en-US" u="none" dirty="0" smtClean="0"/>
              <a:t>).$promise;</a:t>
            </a:r>
          </a:p>
          <a:p>
            <a:pPr marL="914400" lvl="2" indent="0">
              <a:buFont typeface="+mj-lt"/>
              <a:buNone/>
            </a:pPr>
            <a:r>
              <a:rPr lang="en-US" u="none" dirty="0" smtClean="0"/>
              <a:t>    };</a:t>
            </a:r>
          </a:p>
          <a:p>
            <a:pPr marL="914400" lvl="2" indent="0">
              <a:buFont typeface="+mj-lt"/>
              <a:buNone/>
            </a:pPr>
            <a:r>
              <a:rPr lang="en-US" u="none" dirty="0" smtClean="0"/>
              <a:t>  });</a:t>
            </a:r>
          </a:p>
          <a:p>
            <a:pPr marL="0" indent="0">
              <a:buFont typeface="+mj-lt"/>
              <a:buNone/>
            </a:pPr>
            <a:endParaRPr lang="en-US" u="none" dirty="0" smtClean="0"/>
          </a:p>
          <a:p>
            <a:pPr marL="0" indent="0">
              <a:buFont typeface="+mj-lt"/>
              <a:buNone/>
            </a:pPr>
            <a:r>
              <a:rPr lang="en-US" u="none" dirty="0" smtClean="0"/>
              <a:t>In this example, notice that we are setting up the $resource get function, we can change</a:t>
            </a:r>
            <a:r>
              <a:rPr lang="en-US" u="none" baseline="0" dirty="0" smtClean="0"/>
              <a:t> the values and even make a get with a  POST as method, the cache to false is to no use any cache information and always get the latest information.</a:t>
            </a:r>
          </a:p>
          <a:p>
            <a:pPr marL="0" indent="0">
              <a:buFont typeface="+mj-lt"/>
              <a:buNone/>
            </a:pPr>
            <a:endParaRPr lang="en-US" u="none" dirty="0" smtClean="0"/>
          </a:p>
          <a:p>
            <a:pPr marL="228600" indent="-228600">
              <a:buFont typeface="+mj-lt"/>
              <a:buAutoNum type="arabicPeriod" startAt="4"/>
            </a:pPr>
            <a:r>
              <a:rPr lang="en-US" u="none" dirty="0" smtClean="0"/>
              <a:t>We </a:t>
            </a:r>
            <a:r>
              <a:rPr lang="en-US" u="none" baseline="0" dirty="0" smtClean="0"/>
              <a:t>are using the $resource service, so we need to add the "</a:t>
            </a:r>
            <a:r>
              <a:rPr lang="en-US" u="none" baseline="0" dirty="0" err="1" smtClean="0"/>
              <a:t>ngResource</a:t>
            </a:r>
            <a:r>
              <a:rPr lang="en-US" u="none" baseline="0" dirty="0" smtClean="0"/>
              <a:t>" in the app.js module dependencies.</a:t>
            </a:r>
          </a:p>
          <a:p>
            <a:pPr marL="228600" indent="-228600">
              <a:buFont typeface="+mj-lt"/>
              <a:buAutoNum type="arabicPeriod" startAt="4"/>
            </a:pPr>
            <a:r>
              <a:rPr lang="en-US" u="none" baseline="0" dirty="0" smtClean="0"/>
              <a:t>Go to the main.js controller, inject the "</a:t>
            </a:r>
            <a:r>
              <a:rPr lang="en-US" u="none" baseline="0" dirty="0" err="1" smtClean="0"/>
              <a:t>apiService</a:t>
            </a:r>
            <a:r>
              <a:rPr lang="en-US" u="none" baseline="0" dirty="0" smtClean="0"/>
              <a:t>" and add:</a:t>
            </a:r>
          </a:p>
          <a:p>
            <a:pPr marL="0" indent="0">
              <a:buFont typeface="+mj-lt"/>
              <a:buNone/>
            </a:pPr>
            <a:endParaRPr lang="en-US" u="none" baseline="0" dirty="0" smtClean="0"/>
          </a:p>
          <a:p>
            <a:pPr marL="914400" lvl="2" indent="0">
              <a:buFont typeface="+mj-lt"/>
              <a:buNone/>
            </a:pPr>
            <a:r>
              <a:rPr lang="en-US" u="none" baseline="0" dirty="0" smtClean="0"/>
              <a:t>    </a:t>
            </a:r>
            <a:r>
              <a:rPr lang="en-US" u="none" baseline="0" dirty="0" err="1" smtClean="0"/>
              <a:t>apiService.get</a:t>
            </a:r>
            <a:r>
              <a:rPr lang="en-US" u="none" baseline="0" dirty="0" smtClean="0"/>
              <a:t>('users/', {}).then(function(response){</a:t>
            </a:r>
          </a:p>
          <a:p>
            <a:pPr marL="914400" lvl="2" indent="0">
              <a:buFont typeface="+mj-lt"/>
              <a:buNone/>
            </a:pPr>
            <a:r>
              <a:rPr lang="en-US" u="none" baseline="0" dirty="0" smtClean="0"/>
              <a:t>      $</a:t>
            </a:r>
            <a:r>
              <a:rPr lang="en-US" u="none" baseline="0" dirty="0" err="1" smtClean="0"/>
              <a:t>scope.users</a:t>
            </a:r>
            <a:r>
              <a:rPr lang="en-US" u="none" baseline="0" dirty="0" smtClean="0"/>
              <a:t> = </a:t>
            </a:r>
            <a:r>
              <a:rPr lang="en-US" u="none" baseline="0" dirty="0" err="1" smtClean="0"/>
              <a:t>response.data</a:t>
            </a:r>
            <a:r>
              <a:rPr lang="en-US" u="none" baseline="0" dirty="0" smtClean="0"/>
              <a:t>;</a:t>
            </a:r>
          </a:p>
          <a:p>
            <a:pPr marL="914400" lvl="2" indent="0">
              <a:buFont typeface="+mj-lt"/>
              <a:buNone/>
            </a:pPr>
            <a:r>
              <a:rPr lang="en-US" u="none" baseline="0" dirty="0" smtClean="0"/>
              <a:t>    });</a:t>
            </a:r>
          </a:p>
          <a:p>
            <a:pPr marL="0" indent="0">
              <a:buFont typeface="+mj-lt"/>
              <a:buNone/>
            </a:pPr>
            <a:endParaRPr lang="en-US" u="none" baseline="0" dirty="0" smtClean="0"/>
          </a:p>
          <a:p>
            <a:pPr marL="228600" indent="-228600">
              <a:buFont typeface="+mj-lt"/>
              <a:buAutoNum type="arabicPeriod" startAt="6"/>
            </a:pPr>
            <a:r>
              <a:rPr lang="en-US" u="none" dirty="0" smtClean="0"/>
              <a:t>Open the</a:t>
            </a:r>
            <a:r>
              <a:rPr lang="en-US" u="none" baseline="0" dirty="0" smtClean="0"/>
              <a:t> main.html in the views and add after the Factory panel:</a:t>
            </a:r>
          </a:p>
          <a:p>
            <a:pPr marL="0" indent="0">
              <a:buFont typeface="+mj-lt"/>
              <a:buNone/>
            </a:pPr>
            <a:endParaRPr lang="en-US" u="none" baseline="0" dirty="0" smtClean="0"/>
          </a:p>
          <a:p>
            <a:pPr marL="0" indent="0">
              <a:buFont typeface="+mj-lt"/>
              <a:buNone/>
            </a:pPr>
            <a:r>
              <a:rPr lang="en-US" u="none" dirty="0" smtClean="0"/>
              <a:t>&lt;div class="panel panel-default"&gt;</a:t>
            </a:r>
          </a:p>
          <a:p>
            <a:pPr marL="0" indent="0">
              <a:buFont typeface="+mj-lt"/>
              <a:buNone/>
            </a:pPr>
            <a:r>
              <a:rPr lang="en-US" u="none" dirty="0" smtClean="0"/>
              <a:t>    &lt;div class="panel-heading"&gt;Service&lt;/div&gt;</a:t>
            </a:r>
          </a:p>
          <a:p>
            <a:pPr marL="0" indent="0">
              <a:buFont typeface="+mj-lt"/>
              <a:buNone/>
            </a:pPr>
            <a:r>
              <a:rPr lang="en-US" u="none" dirty="0" smtClean="0"/>
              <a:t>    &lt;div class="panel-body"&gt;</a:t>
            </a:r>
          </a:p>
          <a:p>
            <a:pPr marL="0" indent="0">
              <a:buFont typeface="+mj-lt"/>
              <a:buNone/>
            </a:pPr>
            <a:r>
              <a:rPr lang="en-US" u="none" dirty="0" smtClean="0"/>
              <a:t>      &lt;</a:t>
            </a:r>
            <a:r>
              <a:rPr lang="en-US" u="none" dirty="0" err="1" smtClean="0"/>
              <a:t>ul</a:t>
            </a:r>
            <a:r>
              <a:rPr lang="en-US" u="none" dirty="0" smtClean="0"/>
              <a:t>&gt;</a:t>
            </a:r>
          </a:p>
          <a:p>
            <a:pPr marL="0" indent="0">
              <a:buFont typeface="+mj-lt"/>
              <a:buNone/>
            </a:pPr>
            <a:r>
              <a:rPr lang="en-US" u="none" dirty="0" smtClean="0"/>
              <a:t>        &lt;li </a:t>
            </a:r>
            <a:r>
              <a:rPr lang="en-US" u="none" dirty="0" err="1" smtClean="0"/>
              <a:t>ng</a:t>
            </a:r>
            <a:r>
              <a:rPr lang="en-US" u="none" dirty="0" smtClean="0"/>
              <a:t>-repeat="user in users track by $index"&gt;{{user.name}}&lt;/li&gt;</a:t>
            </a:r>
          </a:p>
          <a:p>
            <a:pPr marL="0" indent="0">
              <a:buFont typeface="+mj-lt"/>
              <a:buNone/>
            </a:pPr>
            <a:r>
              <a:rPr lang="en-US" u="none" dirty="0" smtClean="0"/>
              <a:t>      &lt;/</a:t>
            </a:r>
            <a:r>
              <a:rPr lang="en-US" u="none" dirty="0" err="1" smtClean="0"/>
              <a:t>ul</a:t>
            </a:r>
            <a:r>
              <a:rPr lang="en-US" u="none" dirty="0" smtClean="0"/>
              <a:t>&gt;</a:t>
            </a:r>
          </a:p>
          <a:p>
            <a:pPr marL="0" indent="0">
              <a:buFont typeface="+mj-lt"/>
              <a:buNone/>
            </a:pPr>
            <a:r>
              <a:rPr lang="en-US" u="none" dirty="0" smtClean="0"/>
              <a:t>    &lt;/div&gt;</a:t>
            </a:r>
          </a:p>
          <a:p>
            <a:pPr marL="0" indent="0">
              <a:buFont typeface="+mj-lt"/>
              <a:buNone/>
            </a:pPr>
            <a:r>
              <a:rPr lang="en-US" u="none" dirty="0" smtClean="0"/>
              <a:t>  &lt;/div&gt;</a:t>
            </a:r>
          </a:p>
          <a:p>
            <a:pPr marL="0" indent="0">
              <a:buFont typeface="+mj-lt"/>
              <a:buNone/>
            </a:pPr>
            <a:endParaRPr lang="en-US" u="none" dirty="0" smtClean="0"/>
          </a:p>
          <a:p>
            <a:pPr marL="228600" indent="-228600">
              <a:buFont typeface="+mj-lt"/>
              <a:buAutoNum type="arabicPeriod" startAt="7"/>
            </a:pPr>
            <a:r>
              <a:rPr lang="en-US" u="none" dirty="0" smtClean="0"/>
              <a:t>Run "grunt serve".</a:t>
            </a:r>
          </a:p>
          <a:p>
            <a:pPr marL="0" indent="0">
              <a:buFont typeface="+mj-lt"/>
              <a:buNone/>
            </a:pPr>
            <a:r>
              <a:rPr lang="en-US" u="none" dirty="0" smtClean="0"/>
              <a:t>You'll</a:t>
            </a:r>
            <a:r>
              <a:rPr lang="en-US" u="none" baseline="0" dirty="0" smtClean="0"/>
              <a:t> see the list of users.</a:t>
            </a:r>
          </a:p>
          <a:p>
            <a:pPr marL="0" indent="0">
              <a:buFont typeface="+mj-lt"/>
              <a:buNone/>
            </a:pPr>
            <a:endParaRPr lang="en-US" u="none" baseline="0" dirty="0" smtClean="0"/>
          </a:p>
          <a:p>
            <a:pPr marL="0" indent="0">
              <a:buFont typeface="+mj-lt"/>
              <a:buNone/>
            </a:pPr>
            <a:r>
              <a:rPr lang="en-US" u="sng" baseline="0" dirty="0" smtClean="0"/>
              <a:t>c) Get data before enter a view</a:t>
            </a:r>
          </a:p>
          <a:p>
            <a:pPr marL="0" indent="0">
              <a:buFont typeface="+mj-lt"/>
              <a:buNone/>
            </a:pPr>
            <a:endParaRPr lang="en-US" u="none" baseline="0" dirty="0" smtClean="0"/>
          </a:p>
          <a:p>
            <a:pPr marL="0" indent="0">
              <a:buFont typeface="+mj-lt"/>
              <a:buNone/>
            </a:pPr>
            <a:r>
              <a:rPr lang="en-US" u="none" baseline="0" dirty="0" smtClean="0"/>
              <a:t>The routes and states have a property called "resolve", which is a way to get information before enter to the view, that is useful for restrict some views (user authentication, user roles, etc.), get information to render better certain components, etc.</a:t>
            </a:r>
          </a:p>
          <a:p>
            <a:pPr marL="228600" indent="-228600">
              <a:buFont typeface="+mj-lt"/>
              <a:buAutoNum type="arabicPeriod"/>
            </a:pPr>
            <a:r>
              <a:rPr lang="en-US" u="none" baseline="0" dirty="0" smtClean="0"/>
              <a:t>Open the </a:t>
            </a:r>
            <a:r>
              <a:rPr lang="en-US" u="none" baseline="0" dirty="0" err="1" smtClean="0"/>
              <a:t>apiServices</a:t>
            </a:r>
            <a:r>
              <a:rPr lang="en-US" u="none" baseline="0" dirty="0" smtClean="0"/>
              <a:t> </a:t>
            </a:r>
            <a:r>
              <a:rPr lang="en-US" u="none" baseline="0" dirty="0" err="1" smtClean="0"/>
              <a:t>js</a:t>
            </a:r>
            <a:r>
              <a:rPr lang="en-US" u="none" baseline="0" dirty="0" smtClean="0"/>
              <a:t>, and we are going to mock a server service that takes some seconds to load, to check that the view can't be reached until this resolve promises are resolved:</a:t>
            </a:r>
          </a:p>
          <a:p>
            <a:pPr marL="0" indent="0">
              <a:buFont typeface="+mj-lt"/>
              <a:buNone/>
            </a:pPr>
            <a:endParaRPr lang="en-US" u="none" baseline="0" dirty="0" smtClean="0"/>
          </a:p>
          <a:p>
            <a:pPr marL="914400" lvl="2" indent="0">
              <a:buFont typeface="+mj-lt"/>
              <a:buNone/>
            </a:pPr>
            <a:r>
              <a:rPr lang="en-US" u="none" baseline="0" dirty="0" smtClean="0"/>
              <a:t>    </a:t>
            </a:r>
            <a:r>
              <a:rPr lang="en-US" u="none" baseline="0" dirty="0" err="1" smtClean="0"/>
              <a:t>var</a:t>
            </a:r>
            <a:r>
              <a:rPr lang="en-US" u="none" baseline="0" dirty="0" smtClean="0"/>
              <a:t> </a:t>
            </a:r>
            <a:r>
              <a:rPr lang="en-US" u="none" baseline="0" dirty="0" err="1" smtClean="0"/>
              <a:t>serviceTimeout</a:t>
            </a:r>
            <a:r>
              <a:rPr lang="en-US" u="none" baseline="0" dirty="0" smtClean="0"/>
              <a:t>;</a:t>
            </a:r>
          </a:p>
          <a:p>
            <a:pPr marL="914400" lvl="2" indent="0">
              <a:buFont typeface="+mj-lt"/>
              <a:buNone/>
            </a:pPr>
            <a:r>
              <a:rPr lang="en-US" u="none" baseline="0" dirty="0" smtClean="0"/>
              <a:t>    function wait(milliseconds) {</a:t>
            </a:r>
          </a:p>
          <a:p>
            <a:pPr marL="914400" lvl="2" indent="0">
              <a:buFont typeface="+mj-lt"/>
              <a:buNone/>
            </a:pPr>
            <a:r>
              <a:rPr lang="en-US" u="none" baseline="0" dirty="0" smtClean="0"/>
              <a:t>      </a:t>
            </a:r>
            <a:r>
              <a:rPr lang="en-US" u="none" baseline="0" dirty="0" err="1" smtClean="0"/>
              <a:t>var</a:t>
            </a:r>
            <a:r>
              <a:rPr lang="en-US" u="none" baseline="0" dirty="0" smtClean="0"/>
              <a:t> defer = $</a:t>
            </a:r>
            <a:r>
              <a:rPr lang="en-US" u="none" baseline="0" dirty="0" err="1" smtClean="0"/>
              <a:t>q.defer</a:t>
            </a:r>
            <a:r>
              <a:rPr lang="en-US" u="none" baseline="0" dirty="0" smtClean="0"/>
              <a:t>();</a:t>
            </a:r>
          </a:p>
          <a:p>
            <a:pPr marL="914400" lvl="2" indent="0">
              <a:buFont typeface="+mj-lt"/>
              <a:buNone/>
            </a:pPr>
            <a:r>
              <a:rPr lang="en-US" u="none" baseline="0" dirty="0" smtClean="0"/>
              <a:t>      $</a:t>
            </a:r>
            <a:r>
              <a:rPr lang="en-US" u="none" baseline="0" dirty="0" err="1" smtClean="0"/>
              <a:t>timeout.cancel</a:t>
            </a:r>
            <a:r>
              <a:rPr lang="en-US" u="none" baseline="0" dirty="0" smtClean="0"/>
              <a:t>(</a:t>
            </a:r>
            <a:r>
              <a:rPr lang="en-US" u="none" baseline="0" dirty="0" err="1" smtClean="0"/>
              <a:t>serviceTimeout</a:t>
            </a:r>
            <a:r>
              <a:rPr lang="en-US" u="none" baseline="0" dirty="0" smtClean="0"/>
              <a:t>);</a:t>
            </a:r>
          </a:p>
          <a:p>
            <a:pPr marL="914400" lvl="2" indent="0">
              <a:buFont typeface="+mj-lt"/>
              <a:buNone/>
            </a:pPr>
            <a:r>
              <a:rPr lang="en-US" u="none" baseline="0" dirty="0" smtClean="0"/>
              <a:t>      </a:t>
            </a:r>
            <a:r>
              <a:rPr lang="en-US" u="none" baseline="0" dirty="0" err="1" smtClean="0"/>
              <a:t>serviceTimeout</a:t>
            </a:r>
            <a:r>
              <a:rPr lang="en-US" u="none" baseline="0" dirty="0" smtClean="0"/>
              <a:t> = $timeout(function () {</a:t>
            </a:r>
          </a:p>
          <a:p>
            <a:pPr marL="914400" lvl="2" indent="0">
              <a:buFont typeface="+mj-lt"/>
              <a:buNone/>
            </a:pPr>
            <a:r>
              <a:rPr lang="en-US" u="none" baseline="0" dirty="0" smtClean="0"/>
              <a:t>        </a:t>
            </a:r>
            <a:r>
              <a:rPr lang="en-US" u="none" baseline="0" dirty="0" err="1" smtClean="0"/>
              <a:t>defer.resolve</a:t>
            </a:r>
            <a:r>
              <a:rPr lang="en-US" u="none" baseline="0" dirty="0" smtClean="0"/>
              <a:t>('variable to be returned');</a:t>
            </a:r>
          </a:p>
          <a:p>
            <a:pPr marL="914400" lvl="2" indent="0">
              <a:buFont typeface="+mj-lt"/>
              <a:buNone/>
            </a:pPr>
            <a:r>
              <a:rPr lang="en-US" u="none" baseline="0" dirty="0" smtClean="0"/>
              <a:t>      }, milliseconds);</a:t>
            </a:r>
          </a:p>
          <a:p>
            <a:pPr marL="914400" lvl="2" indent="0">
              <a:buFont typeface="+mj-lt"/>
              <a:buNone/>
            </a:pPr>
            <a:r>
              <a:rPr lang="en-US" u="none" baseline="0" dirty="0" smtClean="0"/>
              <a:t>      return </a:t>
            </a:r>
            <a:r>
              <a:rPr lang="en-US" u="none" baseline="0" dirty="0" err="1" smtClean="0"/>
              <a:t>defer.promise</a:t>
            </a:r>
            <a:r>
              <a:rPr lang="en-US" u="none" baseline="0" dirty="0" smtClean="0"/>
              <a:t>;</a:t>
            </a:r>
          </a:p>
          <a:p>
            <a:pPr marL="914400" lvl="2" indent="0">
              <a:buFont typeface="+mj-lt"/>
              <a:buNone/>
            </a:pPr>
            <a:r>
              <a:rPr lang="en-US" u="none" baseline="0" dirty="0" smtClean="0"/>
              <a:t>    }</a:t>
            </a:r>
          </a:p>
          <a:p>
            <a:pPr marL="0" indent="0">
              <a:buFont typeface="+mj-lt"/>
              <a:buNone/>
            </a:pPr>
            <a:endParaRPr lang="en-US" u="sng" baseline="0" dirty="0" smtClean="0"/>
          </a:p>
          <a:p>
            <a:pPr marL="0" indent="0">
              <a:buFont typeface="+mj-lt"/>
              <a:buNone/>
            </a:pPr>
            <a:r>
              <a:rPr lang="en-US" u="none" baseline="0" dirty="0" smtClean="0"/>
              <a:t>Don't forget to also add the "wait" in the return </a:t>
            </a:r>
            <a:r>
              <a:rPr lang="en-US" u="none" baseline="0" dirty="0" err="1" smtClean="0"/>
              <a:t>api</a:t>
            </a:r>
            <a:r>
              <a:rPr lang="en-US" u="none" baseline="0" dirty="0" smtClean="0"/>
              <a:t> object:</a:t>
            </a:r>
          </a:p>
          <a:p>
            <a:pPr marL="0" indent="0">
              <a:buFont typeface="+mj-lt"/>
              <a:buNone/>
            </a:pPr>
            <a:endParaRPr lang="en-US" u="none" baseline="0" dirty="0" smtClean="0"/>
          </a:p>
          <a:p>
            <a:pPr marL="0" indent="0">
              <a:buFont typeface="+mj-lt"/>
              <a:buNone/>
            </a:pPr>
            <a:r>
              <a:rPr lang="en-US" u="none" baseline="0" dirty="0" smtClean="0"/>
              <a:t>	    </a:t>
            </a:r>
            <a:r>
              <a:rPr lang="en-US" u="none" baseline="0" dirty="0" err="1" smtClean="0"/>
              <a:t>var</a:t>
            </a:r>
            <a:r>
              <a:rPr lang="en-US" u="none" baseline="0" dirty="0" smtClean="0"/>
              <a:t> </a:t>
            </a:r>
            <a:r>
              <a:rPr lang="en-US" u="none" baseline="0" dirty="0" err="1" smtClean="0"/>
              <a:t>api</a:t>
            </a:r>
            <a:r>
              <a:rPr lang="en-US" u="none" baseline="0" dirty="0" smtClean="0"/>
              <a:t> = {</a:t>
            </a:r>
          </a:p>
          <a:p>
            <a:pPr marL="914400" lvl="2" indent="0">
              <a:buFont typeface="+mj-lt"/>
              <a:buNone/>
            </a:pPr>
            <a:r>
              <a:rPr lang="en-US" u="none" baseline="0" dirty="0" smtClean="0"/>
              <a:t>      get: get,</a:t>
            </a:r>
          </a:p>
          <a:p>
            <a:pPr marL="914400" lvl="2" indent="0">
              <a:buFont typeface="+mj-lt"/>
              <a:buNone/>
            </a:pPr>
            <a:r>
              <a:rPr lang="en-US" u="none" baseline="0" dirty="0" smtClean="0"/>
              <a:t>      wait: wait</a:t>
            </a:r>
          </a:p>
          <a:p>
            <a:pPr marL="914400" lvl="2" indent="0">
              <a:buFont typeface="+mj-lt"/>
              <a:buNone/>
            </a:pPr>
            <a:r>
              <a:rPr lang="en-US" u="none" baseline="0" dirty="0" smtClean="0"/>
              <a:t>    };</a:t>
            </a:r>
          </a:p>
          <a:p>
            <a:pPr marL="0" indent="0">
              <a:buFont typeface="+mj-lt"/>
              <a:buNone/>
            </a:pPr>
            <a:endParaRPr lang="en-US" u="none" baseline="0" dirty="0" smtClean="0"/>
          </a:p>
          <a:p>
            <a:pPr marL="228600" indent="-228600">
              <a:buFont typeface="+mj-lt"/>
              <a:buAutoNum type="arabicPeriod" startAt="2"/>
            </a:pPr>
            <a:r>
              <a:rPr lang="en-US" u="none" baseline="0" dirty="0" smtClean="0"/>
              <a:t>Open the app.js and replace the about route to: </a:t>
            </a:r>
          </a:p>
          <a:p>
            <a:pPr marL="0" indent="0">
              <a:buFont typeface="+mj-lt"/>
              <a:buNone/>
            </a:pPr>
            <a:endParaRPr lang="en-US" u="none" baseline="0" dirty="0" smtClean="0"/>
          </a:p>
          <a:p>
            <a:pPr marL="0" indent="0">
              <a:buFont typeface="+mj-lt"/>
              <a:buNone/>
            </a:pPr>
            <a:r>
              <a:rPr lang="en-US" u="none" baseline="0" dirty="0" smtClean="0"/>
              <a:t>	    .state('about', {</a:t>
            </a:r>
          </a:p>
          <a:p>
            <a:pPr marL="914400" lvl="2" indent="0">
              <a:buFont typeface="+mj-lt"/>
              <a:buNone/>
            </a:pPr>
            <a:r>
              <a:rPr lang="en-US" u="none" baseline="0" dirty="0" smtClean="0"/>
              <a:t>        url: '/about',</a:t>
            </a:r>
          </a:p>
          <a:p>
            <a:pPr marL="914400" lvl="2" indent="0">
              <a:buFont typeface="+mj-lt"/>
              <a:buNone/>
            </a:pPr>
            <a:r>
              <a:rPr lang="en-US" u="none" baseline="0" dirty="0" smtClean="0"/>
              <a:t>        </a:t>
            </a:r>
            <a:r>
              <a:rPr lang="en-US" u="none" baseline="0" dirty="0" err="1" smtClean="0"/>
              <a:t>templateUrl</a:t>
            </a:r>
            <a:r>
              <a:rPr lang="en-US" u="none" baseline="0" dirty="0" smtClean="0"/>
              <a:t>: 'views/about.html',</a:t>
            </a:r>
          </a:p>
          <a:p>
            <a:pPr marL="914400" lvl="2" indent="0">
              <a:buFont typeface="+mj-lt"/>
              <a:buNone/>
            </a:pPr>
            <a:r>
              <a:rPr lang="en-US" u="none" baseline="0" dirty="0" smtClean="0"/>
              <a:t>        controller: '</a:t>
            </a:r>
            <a:r>
              <a:rPr lang="en-US" u="none" baseline="0" dirty="0" err="1" smtClean="0"/>
              <a:t>AboutCtrl</a:t>
            </a:r>
            <a:r>
              <a:rPr lang="en-US" u="none" baseline="0" dirty="0" smtClean="0"/>
              <a:t>',</a:t>
            </a:r>
          </a:p>
          <a:p>
            <a:pPr marL="914400" lvl="2" indent="0">
              <a:buFont typeface="+mj-lt"/>
              <a:buNone/>
            </a:pPr>
            <a:r>
              <a:rPr lang="en-US" u="none" baseline="0" dirty="0" smtClean="0"/>
              <a:t>        </a:t>
            </a:r>
            <a:r>
              <a:rPr lang="en-US" u="none" baseline="0" dirty="0" err="1" smtClean="0"/>
              <a:t>controllerAs</a:t>
            </a:r>
            <a:r>
              <a:rPr lang="en-US" u="none" baseline="0" dirty="0" smtClean="0"/>
              <a:t>: '</a:t>
            </a:r>
            <a:r>
              <a:rPr lang="en-US" u="none" baseline="0" dirty="0" err="1" smtClean="0"/>
              <a:t>aboutCtrl</a:t>
            </a:r>
            <a:r>
              <a:rPr lang="en-US" u="none" baseline="0" dirty="0" smtClean="0"/>
              <a:t>',</a:t>
            </a:r>
          </a:p>
          <a:p>
            <a:pPr marL="914400" lvl="2" indent="0">
              <a:buFont typeface="+mj-lt"/>
              <a:buNone/>
            </a:pPr>
            <a:r>
              <a:rPr lang="en-US" u="none" baseline="0" dirty="0" smtClean="0"/>
              <a:t>        resolve: {</a:t>
            </a:r>
          </a:p>
          <a:p>
            <a:pPr marL="914400" lvl="2" indent="0">
              <a:buFont typeface="+mj-lt"/>
              <a:buNone/>
            </a:pPr>
            <a:r>
              <a:rPr lang="en-US" u="none" baseline="0" dirty="0" smtClean="0"/>
              <a:t>          wait: function (</a:t>
            </a:r>
            <a:r>
              <a:rPr lang="en-US" u="none" baseline="0" dirty="0" err="1" smtClean="0"/>
              <a:t>apiService</a:t>
            </a:r>
            <a:r>
              <a:rPr lang="en-US" u="none" baseline="0" dirty="0" smtClean="0"/>
              <a:t>) {</a:t>
            </a:r>
          </a:p>
          <a:p>
            <a:pPr marL="914400" lvl="2" indent="0">
              <a:buFont typeface="+mj-lt"/>
              <a:buNone/>
            </a:pPr>
            <a:r>
              <a:rPr lang="en-US" u="none" baseline="0" dirty="0" smtClean="0"/>
              <a:t>            return </a:t>
            </a:r>
            <a:r>
              <a:rPr lang="en-US" u="sng" baseline="0" dirty="0" err="1" smtClean="0"/>
              <a:t>apiService.wait</a:t>
            </a:r>
            <a:r>
              <a:rPr lang="en-US" u="sng" baseline="0" dirty="0" smtClean="0"/>
              <a:t>(1000</a:t>
            </a:r>
            <a:r>
              <a:rPr lang="en-US" u="none" baseline="0" dirty="0" smtClean="0"/>
              <a:t>);</a:t>
            </a:r>
          </a:p>
          <a:p>
            <a:pPr marL="914400" lvl="2" indent="0">
              <a:buFont typeface="+mj-lt"/>
              <a:buNone/>
            </a:pPr>
            <a:r>
              <a:rPr lang="en-US" u="none" baseline="0" dirty="0" smtClean="0"/>
              <a:t>          }</a:t>
            </a:r>
          </a:p>
          <a:p>
            <a:pPr marL="914400" lvl="2" indent="0">
              <a:buFont typeface="+mj-lt"/>
              <a:buNone/>
            </a:pPr>
            <a:r>
              <a:rPr lang="en-US" u="none" baseline="0" dirty="0" smtClean="0"/>
              <a:t>        }</a:t>
            </a:r>
          </a:p>
          <a:p>
            <a:pPr marL="914400" lvl="2" indent="0">
              <a:buFont typeface="+mj-lt"/>
              <a:buNone/>
            </a:pPr>
            <a:r>
              <a:rPr lang="en-US" u="none" baseline="0" dirty="0" smtClean="0"/>
              <a:t>      })</a:t>
            </a:r>
          </a:p>
          <a:p>
            <a:pPr marL="914400" lvl="2" indent="0">
              <a:buFont typeface="+mj-lt"/>
              <a:buNone/>
            </a:pPr>
            <a:endParaRPr lang="en-US" u="none" baseline="0" dirty="0" smtClean="0"/>
          </a:p>
          <a:p>
            <a:pPr marL="0" lvl="0" indent="0">
              <a:buFont typeface="+mj-lt"/>
              <a:buNone/>
            </a:pPr>
            <a:r>
              <a:rPr lang="en-US" u="none" baseline="0" dirty="0" smtClean="0"/>
              <a:t>We are going to have to wait 1000 milliseconds to enter in the about page.</a:t>
            </a:r>
          </a:p>
          <a:p>
            <a:pPr marL="0" lvl="0" indent="0">
              <a:buFont typeface="+mj-lt"/>
              <a:buNone/>
            </a:pPr>
            <a:r>
              <a:rPr lang="en-US" u="none" baseline="0" dirty="0" smtClean="0"/>
              <a:t>Notice that the resolve is an object that have the "wait" property, this could be named as you want, and be injected in the controller of the respective $route/$state. </a:t>
            </a:r>
          </a:p>
          <a:p>
            <a:pPr marL="0" lvl="0" indent="0">
              <a:buFont typeface="+mj-lt"/>
              <a:buNone/>
            </a:pPr>
            <a:endParaRPr lang="en-US" u="none" baseline="0" dirty="0" smtClean="0"/>
          </a:p>
          <a:p>
            <a:pPr marL="228600" lvl="0" indent="-228600">
              <a:buFont typeface="+mj-lt"/>
              <a:buAutoNum type="arabicPeriod" startAt="3"/>
            </a:pPr>
            <a:r>
              <a:rPr lang="en-US" u="none" baseline="0" dirty="0" smtClean="0"/>
              <a:t>Go to the about.js controller, and inject "wait", then "console.log(wait);" and when you arrive into the view, this will display the string 'variable to be returned', because it's what we put in the "</a:t>
            </a:r>
            <a:r>
              <a:rPr lang="en-US" u="none" baseline="0" dirty="0" err="1" smtClean="0"/>
              <a:t>defer.resolve</a:t>
            </a:r>
            <a:r>
              <a:rPr lang="en-US" u="none" baseline="0" dirty="0" smtClean="0"/>
              <a:t>()", but this could be more meaning information. Also this could be a "</a:t>
            </a:r>
            <a:r>
              <a:rPr lang="en-US" u="none" baseline="0" dirty="0" err="1" smtClean="0"/>
              <a:t>defer.reject</a:t>
            </a:r>
            <a:r>
              <a:rPr lang="en-US" u="none" baseline="0" dirty="0" smtClean="0"/>
              <a:t>()"  that will cause a breakpoint and no longer let the user enter to that view. Please try it by changing the resolve to reject, and watch what happens.</a:t>
            </a:r>
            <a:endParaRPr lang="en-US" u="none" dirty="0" smtClean="0"/>
          </a:p>
          <a:p>
            <a:endParaRPr lang="en-US" dirty="0" smtClean="0"/>
          </a:p>
          <a:p>
            <a:r>
              <a:rPr lang="en-US" u="sng" dirty="0" smtClean="0"/>
              <a:t>d) Creates an event listener triggered by $broadcast and $emit.</a:t>
            </a:r>
          </a:p>
          <a:p>
            <a:endParaRPr lang="en-US" dirty="0" smtClean="0"/>
          </a:p>
          <a:p>
            <a:pPr marL="228600" indent="-228600">
              <a:buFont typeface="+mj-lt"/>
              <a:buAutoNum type="arabicPeriod"/>
            </a:pPr>
            <a:r>
              <a:rPr lang="en-US" dirty="0" smtClean="0"/>
              <a:t>Open the about</a:t>
            </a:r>
            <a:r>
              <a:rPr lang="en-US" baseline="0" dirty="0" smtClean="0"/>
              <a:t>.js controller, and add:</a:t>
            </a:r>
          </a:p>
          <a:p>
            <a:endParaRPr lang="en-US" baseline="0" dirty="0" smtClean="0"/>
          </a:p>
          <a:p>
            <a:r>
              <a:rPr lang="en-US" baseline="0" dirty="0" smtClean="0"/>
              <a:t>	    $</a:t>
            </a:r>
            <a:r>
              <a:rPr lang="en-US" baseline="0" dirty="0" err="1" smtClean="0"/>
              <a:t>scope.$on</a:t>
            </a:r>
            <a:r>
              <a:rPr lang="en-US" baseline="0" dirty="0" smtClean="0"/>
              <a:t>('</a:t>
            </a:r>
            <a:r>
              <a:rPr lang="en-US" baseline="0" dirty="0" err="1" smtClean="0"/>
              <a:t>aboutCtrlListener</a:t>
            </a:r>
            <a:r>
              <a:rPr lang="en-US" baseline="0" dirty="0" smtClean="0"/>
              <a:t>', function (event, </a:t>
            </a:r>
            <a:r>
              <a:rPr lang="en-US" baseline="0" dirty="0" err="1" smtClean="0"/>
              <a:t>args</a:t>
            </a:r>
            <a:r>
              <a:rPr lang="en-US" baseline="0" dirty="0" smtClean="0"/>
              <a:t>) {</a:t>
            </a:r>
          </a:p>
          <a:p>
            <a:pPr lvl="2"/>
            <a:r>
              <a:rPr lang="en-US" baseline="0" dirty="0" smtClean="0"/>
              <a:t>      console.log('from </a:t>
            </a:r>
            <a:r>
              <a:rPr lang="en-US" baseline="0" dirty="0" err="1" smtClean="0"/>
              <a:t>aboutCtrlListener</a:t>
            </a:r>
            <a:r>
              <a:rPr lang="en-US" baseline="0" dirty="0" smtClean="0"/>
              <a:t>');</a:t>
            </a:r>
          </a:p>
          <a:p>
            <a:pPr lvl="2"/>
            <a:r>
              <a:rPr lang="en-US" baseline="0" dirty="0" smtClean="0"/>
              <a:t>      console.log(</a:t>
            </a:r>
            <a:r>
              <a:rPr lang="en-US" baseline="0" dirty="0" err="1" smtClean="0"/>
              <a:t>args</a:t>
            </a:r>
            <a:r>
              <a:rPr lang="en-US" baseline="0" dirty="0" smtClean="0"/>
              <a:t>);</a:t>
            </a:r>
          </a:p>
          <a:p>
            <a:pPr lvl="2"/>
            <a:r>
              <a:rPr lang="en-US" baseline="0" dirty="0" smtClean="0"/>
              <a:t>    });</a:t>
            </a:r>
          </a:p>
          <a:p>
            <a:pPr lvl="2"/>
            <a:endParaRPr lang="en-US" baseline="0" dirty="0" smtClean="0"/>
          </a:p>
          <a:p>
            <a:pPr marL="228600" lvl="0" indent="-228600">
              <a:buFont typeface="+mj-lt"/>
              <a:buAutoNum type="arabicPeriod" startAt="2"/>
            </a:pPr>
            <a:r>
              <a:rPr lang="en-US" baseline="0" dirty="0" smtClean="0"/>
              <a:t>Open the </a:t>
            </a:r>
            <a:r>
              <a:rPr lang="en-US" baseline="0" dirty="0" err="1" smtClean="0"/>
              <a:t>moduleNoScopeDirective</a:t>
            </a:r>
            <a:r>
              <a:rPr lang="en-US" baseline="0" dirty="0" smtClean="0"/>
              <a:t> j and add:</a:t>
            </a:r>
          </a:p>
          <a:p>
            <a:pPr lvl="0"/>
            <a:endParaRPr lang="en-US" baseline="0" dirty="0" smtClean="0"/>
          </a:p>
          <a:p>
            <a:pPr lvl="2"/>
            <a:r>
              <a:rPr lang="en-US" baseline="0" dirty="0" err="1" smtClean="0"/>
              <a:t>scope.$on</a:t>
            </a:r>
            <a:r>
              <a:rPr lang="en-US" baseline="0" dirty="0" smtClean="0"/>
              <a:t>('</a:t>
            </a:r>
            <a:r>
              <a:rPr lang="en-US" baseline="0" dirty="0" err="1" smtClean="0"/>
              <a:t>otherModule</a:t>
            </a:r>
            <a:r>
              <a:rPr lang="en-US" baseline="0" dirty="0" smtClean="0"/>
              <a:t>', function (event, </a:t>
            </a:r>
            <a:r>
              <a:rPr lang="en-US" baseline="0" dirty="0" err="1" smtClean="0"/>
              <a:t>args</a:t>
            </a:r>
            <a:r>
              <a:rPr lang="en-US" baseline="0" dirty="0" smtClean="0"/>
              <a:t>) {</a:t>
            </a:r>
          </a:p>
          <a:p>
            <a:pPr lvl="2"/>
            <a:r>
              <a:rPr lang="en-US" baseline="0" dirty="0" smtClean="0"/>
              <a:t>              console.log('from </a:t>
            </a:r>
            <a:r>
              <a:rPr lang="en-US" baseline="0" dirty="0" err="1" smtClean="0"/>
              <a:t>otherModule</a:t>
            </a:r>
            <a:r>
              <a:rPr lang="en-US" baseline="0" dirty="0" smtClean="0"/>
              <a:t>');</a:t>
            </a:r>
          </a:p>
          <a:p>
            <a:pPr lvl="2"/>
            <a:r>
              <a:rPr lang="en-US" baseline="0" dirty="0" smtClean="0"/>
              <a:t>              console.log(</a:t>
            </a:r>
            <a:r>
              <a:rPr lang="en-US" baseline="0" dirty="0" err="1" smtClean="0"/>
              <a:t>args</a:t>
            </a:r>
            <a:r>
              <a:rPr lang="en-US" baseline="0" dirty="0" smtClean="0"/>
              <a:t>);</a:t>
            </a:r>
          </a:p>
          <a:p>
            <a:pPr lvl="2"/>
            <a:r>
              <a:rPr lang="en-US" baseline="0" dirty="0" smtClean="0"/>
              <a:t> });</a:t>
            </a:r>
          </a:p>
          <a:p>
            <a:pPr lvl="2"/>
            <a:endParaRPr lang="en-US" baseline="0" dirty="0" smtClean="0"/>
          </a:p>
          <a:p>
            <a:pPr marL="228600" lvl="0" indent="-228600">
              <a:buFont typeface="+mj-lt"/>
              <a:buAutoNum type="arabicPeriod" startAt="3"/>
            </a:pPr>
            <a:r>
              <a:rPr lang="en-US" baseline="0" dirty="0" smtClean="0"/>
              <a:t>In the </a:t>
            </a:r>
            <a:r>
              <a:rPr lang="en-US" baseline="0" dirty="0" err="1" smtClean="0"/>
              <a:t>isolatedScopeDirective</a:t>
            </a:r>
            <a:r>
              <a:rPr lang="en-US" baseline="0" dirty="0" smtClean="0"/>
              <a:t> html add a button:</a:t>
            </a:r>
          </a:p>
          <a:p>
            <a:pPr lvl="0"/>
            <a:endParaRPr lang="en-US" baseline="0" dirty="0" smtClean="0"/>
          </a:p>
          <a:p>
            <a:pPr lvl="0"/>
            <a:r>
              <a:rPr lang="en-US" baseline="0" dirty="0" smtClean="0"/>
              <a:t>	&lt;button class="</a:t>
            </a:r>
            <a:r>
              <a:rPr lang="en-US" baseline="0" dirty="0" err="1" smtClean="0"/>
              <a:t>btn</a:t>
            </a:r>
            <a:r>
              <a:rPr lang="en-US" baseline="0" dirty="0" smtClean="0"/>
              <a:t> </a:t>
            </a:r>
            <a:r>
              <a:rPr lang="en-US" baseline="0" dirty="0" err="1" smtClean="0"/>
              <a:t>btn</a:t>
            </a:r>
            <a:r>
              <a:rPr lang="en-US" baseline="0" dirty="0" smtClean="0"/>
              <a:t>-primary" </a:t>
            </a:r>
            <a:r>
              <a:rPr lang="en-US" baseline="0" dirty="0" err="1" smtClean="0"/>
              <a:t>ng</a:t>
            </a:r>
            <a:r>
              <a:rPr lang="en-US" baseline="0" dirty="0" smtClean="0"/>
              <a:t>-click="</a:t>
            </a:r>
            <a:r>
              <a:rPr lang="en-US" baseline="0" dirty="0" err="1" smtClean="0"/>
              <a:t>sendValue</a:t>
            </a:r>
            <a:r>
              <a:rPr lang="en-US" baseline="0" dirty="0" smtClean="0"/>
              <a:t>()"&gt;Send </a:t>
            </a:r>
            <a:r>
              <a:rPr lang="en-US" baseline="0" dirty="0" err="1" smtClean="0"/>
              <a:t>isolatedScopeDirectiveValue</a:t>
            </a:r>
            <a:r>
              <a:rPr lang="en-US" baseline="0" dirty="0" smtClean="0"/>
              <a:t>&lt;/button&gt;</a:t>
            </a:r>
          </a:p>
          <a:p>
            <a:endParaRPr lang="en-US" dirty="0" smtClean="0"/>
          </a:p>
          <a:p>
            <a:pPr marL="228600" indent="-228600">
              <a:buFont typeface="+mj-lt"/>
              <a:buAutoNum type="arabicPeriod" startAt="4"/>
            </a:pPr>
            <a:r>
              <a:rPr lang="en-US" dirty="0" smtClean="0"/>
              <a:t>Open </a:t>
            </a:r>
            <a:r>
              <a:rPr lang="en-US" dirty="0" err="1" smtClean="0"/>
              <a:t>isolatedScopeDirective</a:t>
            </a:r>
            <a:r>
              <a:rPr lang="en-US" dirty="0" smtClean="0"/>
              <a:t> </a:t>
            </a:r>
            <a:r>
              <a:rPr lang="en-US" dirty="0" err="1" smtClean="0"/>
              <a:t>js</a:t>
            </a:r>
            <a:r>
              <a:rPr lang="en-US" dirty="0" smtClean="0"/>
              <a:t>, and add:</a:t>
            </a:r>
          </a:p>
          <a:p>
            <a:endParaRPr lang="en-US" dirty="0" smtClean="0"/>
          </a:p>
          <a:p>
            <a:pPr lvl="2"/>
            <a:r>
              <a:rPr lang="en-US" dirty="0" smtClean="0"/>
              <a:t>        </a:t>
            </a:r>
            <a:r>
              <a:rPr lang="en-US" dirty="0" err="1" smtClean="0"/>
              <a:t>scope.sendValue</a:t>
            </a:r>
            <a:r>
              <a:rPr lang="en-US" dirty="0" smtClean="0"/>
              <a:t> = function(){</a:t>
            </a:r>
          </a:p>
          <a:p>
            <a:pPr lvl="2"/>
            <a:r>
              <a:rPr lang="en-US" dirty="0" smtClean="0"/>
              <a:t>          </a:t>
            </a:r>
            <a:r>
              <a:rPr lang="en-US" dirty="0" err="1" smtClean="0"/>
              <a:t>scope.$emit</a:t>
            </a:r>
            <a:r>
              <a:rPr lang="en-US" dirty="0" smtClean="0"/>
              <a:t>('</a:t>
            </a:r>
            <a:r>
              <a:rPr lang="en-US" dirty="0" err="1" smtClean="0"/>
              <a:t>aboutCtrlListener</a:t>
            </a:r>
            <a:r>
              <a:rPr lang="en-US" dirty="0" smtClean="0"/>
              <a:t>', </a:t>
            </a:r>
            <a:r>
              <a:rPr lang="en-US" dirty="0" err="1" smtClean="0"/>
              <a:t>scope.isolatedScopeDirectiveValue</a:t>
            </a:r>
            <a:r>
              <a:rPr lang="en-US" dirty="0" smtClean="0"/>
              <a:t>);</a:t>
            </a:r>
          </a:p>
          <a:p>
            <a:pPr lvl="2"/>
            <a:r>
              <a:rPr lang="en-US" dirty="0" smtClean="0"/>
              <a:t>          $</a:t>
            </a:r>
            <a:r>
              <a:rPr lang="en-US" dirty="0" err="1" smtClean="0"/>
              <a:t>rootScope</a:t>
            </a:r>
            <a:r>
              <a:rPr lang="en-US" dirty="0" smtClean="0"/>
              <a:t>.$broadcast('</a:t>
            </a:r>
            <a:r>
              <a:rPr lang="en-US" dirty="0" err="1" smtClean="0"/>
              <a:t>otherModule</a:t>
            </a:r>
            <a:r>
              <a:rPr lang="en-US" dirty="0" smtClean="0"/>
              <a:t>', </a:t>
            </a:r>
            <a:r>
              <a:rPr lang="en-US" dirty="0" err="1" smtClean="0"/>
              <a:t>scope.isolatedScopeDirectiveValue</a:t>
            </a:r>
            <a:r>
              <a:rPr lang="en-US" dirty="0" smtClean="0"/>
              <a:t>);</a:t>
            </a:r>
          </a:p>
          <a:p>
            <a:pPr lvl="2"/>
            <a:r>
              <a:rPr lang="en-US" dirty="0" smtClean="0"/>
              <a:t>        };</a:t>
            </a:r>
          </a:p>
          <a:p>
            <a:endParaRPr lang="en-US" dirty="0" smtClean="0"/>
          </a:p>
          <a:p>
            <a:pPr marL="228600" indent="-228600">
              <a:buFont typeface="+mj-lt"/>
              <a:buAutoNum type="arabicPeriod" startAt="5"/>
            </a:pPr>
            <a:r>
              <a:rPr lang="en-US" dirty="0" smtClean="0"/>
              <a:t>Run</a:t>
            </a:r>
            <a:r>
              <a:rPr lang="en-US" baseline="0" dirty="0" smtClean="0"/>
              <a:t> "grunt serve" and go to About page.</a:t>
            </a:r>
          </a:p>
          <a:p>
            <a:r>
              <a:rPr lang="en-US" baseline="0" dirty="0" smtClean="0"/>
              <a:t>When you click on the button the console log, will show the legend and the value sent.</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42</a:t>
            </a:fld>
            <a:endParaRPr lang="en-US"/>
          </a:p>
        </p:txBody>
      </p:sp>
    </p:spTree>
    <p:extLst>
      <p:ext uri="{BB962C8B-B14F-4D97-AF65-F5344CB8AC3E}">
        <p14:creationId xmlns:p14="http://schemas.microsoft.com/office/powerpoint/2010/main" val="1101562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Unit test</a:t>
            </a:r>
          </a:p>
          <a:p>
            <a:endParaRPr lang="en-US" dirty="0" smtClean="0"/>
          </a:p>
          <a:p>
            <a:r>
              <a:rPr lang="en-US" dirty="0" smtClean="0"/>
              <a:t>Unit testing is a software development process in which the smallest testable parts of an application, called units, are individually and independently scrutinized for proper operation. Unit testing is often automated but it can also be done manually.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unit test?</a:t>
            </a:r>
          </a:p>
          <a:p>
            <a:r>
              <a:rPr lang="en-US" dirty="0" smtClean="0"/>
              <a:t>You</a:t>
            </a:r>
            <a:r>
              <a:rPr lang="en-US" baseline="0" dirty="0" smtClean="0"/>
              <a:t> usually test things a couple of times, so somebody, want to automate this process and do it by units. This means that you write code to test your code.</a:t>
            </a:r>
          </a:p>
          <a:p>
            <a:r>
              <a:rPr lang="en-US" baseline="0" dirty="0" smtClean="0"/>
              <a:t>The way to create a test to your code implies that you need certain knowledge on how the things works, and referring to Angular, how you invoke things, create controllers, how the time and data flows in your application, etc. </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43</a:t>
            </a:fld>
            <a:endParaRPr lang="en-US"/>
          </a:p>
        </p:txBody>
      </p:sp>
    </p:spTree>
    <p:extLst>
      <p:ext uri="{BB962C8B-B14F-4D97-AF65-F5344CB8AC3E}">
        <p14:creationId xmlns:p14="http://schemas.microsoft.com/office/powerpoint/2010/main" val="21639926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Jasmine is a behavior-driven development framework for testing JavaScript code. It does not depend on any other JavaScript frameworks. It does not require a DOM. And it has a clean, obvious syntax so that you can easily write tests.</a:t>
            </a:r>
          </a:p>
          <a:p>
            <a:endParaRPr lang="en-US" dirty="0" smtClean="0"/>
          </a:p>
          <a:p>
            <a:r>
              <a:rPr lang="en-US" dirty="0" smtClean="0"/>
              <a:t>http://jasmine.github.io/</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44</a:t>
            </a:fld>
            <a:endParaRPr lang="en-US"/>
          </a:p>
        </p:txBody>
      </p:sp>
    </p:spTree>
    <p:extLst>
      <p:ext uri="{BB962C8B-B14F-4D97-AF65-F5344CB8AC3E}">
        <p14:creationId xmlns:p14="http://schemas.microsoft.com/office/powerpoint/2010/main" val="2809148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anose="020B0604020202020204" pitchFamily="34" charset="0"/>
              <a:buChar char="•"/>
            </a:pPr>
            <a:r>
              <a:rPr lang="en-US" dirty="0" err="1" smtClean="0"/>
              <a:t>toBe</a:t>
            </a:r>
            <a:r>
              <a:rPr lang="en-US" dirty="0" smtClean="0"/>
              <a:t>: to be the exact same</a:t>
            </a:r>
          </a:p>
          <a:p>
            <a:pPr marL="171450" indent="-171450">
              <a:buFont typeface="Arial" panose="020B0604020202020204" pitchFamily="34" charset="0"/>
              <a:buChar char="•"/>
            </a:pPr>
            <a:r>
              <a:rPr lang="en-US" dirty="0" err="1" smtClean="0"/>
              <a:t>toBeDefined</a:t>
            </a:r>
            <a:r>
              <a:rPr lang="en-US" dirty="0" smtClean="0"/>
              <a:t>: not</a:t>
            </a:r>
            <a:r>
              <a:rPr lang="en-US" baseline="0" dirty="0" smtClean="0"/>
              <a:t> send undefined as a </a:t>
            </a:r>
            <a:r>
              <a:rPr lang="en-US" baseline="0" dirty="0" err="1" smtClean="0"/>
              <a:t>typeof</a:t>
            </a:r>
            <a:endParaRPr lang="en-US" dirty="0" smtClean="0"/>
          </a:p>
          <a:p>
            <a:pPr marL="171450" indent="-171450">
              <a:buFont typeface="Arial" panose="020B0604020202020204" pitchFamily="34" charset="0"/>
              <a:buChar char="•"/>
            </a:pPr>
            <a:r>
              <a:rPr lang="en-US" dirty="0" err="1" smtClean="0"/>
              <a:t>toHaveBeenCalled</a:t>
            </a:r>
            <a:r>
              <a:rPr lang="en-US" dirty="0" smtClean="0"/>
              <a:t>: this will use a spy to know if has</a:t>
            </a:r>
            <a:r>
              <a:rPr lang="en-US" baseline="0" dirty="0" smtClean="0"/>
              <a:t> been called.</a:t>
            </a:r>
            <a:endParaRPr lang="en-US" dirty="0" smtClean="0"/>
          </a:p>
          <a:p>
            <a:pPr marL="171450" indent="-171450">
              <a:buFont typeface="Arial" panose="020B0604020202020204" pitchFamily="34" charset="0"/>
              <a:buChar char="•"/>
            </a:pPr>
            <a:r>
              <a:rPr lang="en-US" dirty="0" err="1" smtClean="0"/>
              <a:t>toHaveBeenCalledTimes</a:t>
            </a:r>
            <a:r>
              <a:rPr lang="en-US" dirty="0" smtClean="0"/>
              <a:t>: this count the number of times something</a:t>
            </a:r>
            <a:r>
              <a:rPr lang="en-US" baseline="0" dirty="0" smtClean="0"/>
              <a:t> has been called.</a:t>
            </a:r>
            <a:endParaRPr lang="en-US" dirty="0" smtClean="0"/>
          </a:p>
          <a:p>
            <a:pPr marL="171450" indent="-171450">
              <a:buFont typeface="Arial" panose="020B0604020202020204" pitchFamily="34" charset="0"/>
              <a:buChar char="•"/>
            </a:pPr>
            <a:r>
              <a:rPr lang="en-US" dirty="0" err="1" smtClean="0"/>
              <a:t>toHaveBeenCalledWith</a:t>
            </a:r>
            <a:r>
              <a:rPr lang="en-US" dirty="0" smtClean="0"/>
              <a:t>: comate with what parameters has been called.</a:t>
            </a:r>
          </a:p>
          <a:p>
            <a:pPr marL="171450" indent="-171450">
              <a:buFont typeface="Arial" panose="020B0604020202020204" pitchFamily="34" charset="0"/>
              <a:buChar char="•"/>
            </a:pPr>
            <a:r>
              <a:rPr lang="en-US" dirty="0" err="1" smtClean="0"/>
              <a:t>toEqual</a:t>
            </a:r>
            <a:r>
              <a:rPr lang="en-US" dirty="0" smtClean="0"/>
              <a:t>: to be similar (used for comparing objects and arrays that may have the same values, but in different order)</a:t>
            </a:r>
          </a:p>
          <a:p>
            <a:pPr marL="171450" indent="-171450">
              <a:buFont typeface="Arial" panose="020B0604020202020204" pitchFamily="34" charset="0"/>
              <a:buChar char="•"/>
            </a:pPr>
            <a:r>
              <a:rPr lang="en-US" dirty="0" err="1" smtClean="0"/>
              <a:t>toThrowError</a:t>
            </a:r>
            <a:r>
              <a:rPr lang="en-US" dirty="0" smtClean="0"/>
              <a:t>:</a:t>
            </a:r>
            <a:r>
              <a:rPr lang="en-US" baseline="0" dirty="0" smtClean="0"/>
              <a:t> check if throws a JavaScript error (</a:t>
            </a:r>
            <a:r>
              <a:rPr lang="en-US" baseline="0" dirty="0" err="1" smtClean="0"/>
              <a:t>NaN</a:t>
            </a:r>
            <a:r>
              <a:rPr lang="en-US" baseline="0" dirty="0" smtClean="0"/>
              <a:t>, undefined, etc.)</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45</a:t>
            </a:fld>
            <a:endParaRPr lang="en-US"/>
          </a:p>
        </p:txBody>
      </p:sp>
    </p:spTree>
    <p:extLst>
      <p:ext uri="{BB962C8B-B14F-4D97-AF65-F5344CB8AC3E}">
        <p14:creationId xmlns:p14="http://schemas.microsoft.com/office/powerpoint/2010/main" val="855718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For</a:t>
            </a:r>
            <a:r>
              <a:rPr lang="en-US" baseline="0" dirty="0" smtClean="0"/>
              <a:t> checking that a function is called, you can add a spy on it with </a:t>
            </a:r>
            <a:r>
              <a:rPr lang="en-US" baseline="0" dirty="0" err="1" smtClean="0"/>
              <a:t>spyOn</a:t>
            </a:r>
            <a:r>
              <a:rPr lang="en-US" baseline="0" dirty="0" smtClean="0"/>
              <a:t>, then configure to the following:</a:t>
            </a:r>
          </a:p>
          <a:p>
            <a:pPr marL="171450" lvl="0" indent="-171450">
              <a:buFont typeface="Arial" panose="020B0604020202020204" pitchFamily="34" charset="0"/>
              <a:buChar char="•"/>
            </a:pPr>
            <a:r>
              <a:rPr lang="en-US" dirty="0" err="1" smtClean="0"/>
              <a:t>and.callThrough</a:t>
            </a:r>
            <a:r>
              <a:rPr lang="en-US" dirty="0" smtClean="0"/>
              <a:t>: check that is</a:t>
            </a:r>
            <a:r>
              <a:rPr lang="en-US" baseline="0" dirty="0" smtClean="0"/>
              <a:t> called and let the function do what is supposed to do.</a:t>
            </a:r>
            <a:endParaRPr lang="en-US" dirty="0" smtClean="0"/>
          </a:p>
          <a:p>
            <a:pPr marL="171450" lvl="0" indent="-171450">
              <a:buFont typeface="Arial" panose="020B0604020202020204" pitchFamily="34" charset="0"/>
              <a:buChar char="•"/>
            </a:pPr>
            <a:r>
              <a:rPr lang="en-US" dirty="0" err="1" smtClean="0"/>
              <a:t>and.returnValue</a:t>
            </a:r>
            <a:r>
              <a:rPr lang="en-US" dirty="0" smtClean="0"/>
              <a:t>: spy</a:t>
            </a:r>
            <a:r>
              <a:rPr lang="en-US" baseline="0" dirty="0" smtClean="0"/>
              <a:t> on it and always return a value.</a:t>
            </a:r>
            <a:endParaRPr lang="en-US" dirty="0" smtClean="0"/>
          </a:p>
          <a:p>
            <a:pPr marL="171450" lvl="0" indent="-171450">
              <a:buFont typeface="Arial" panose="020B0604020202020204" pitchFamily="34" charset="0"/>
              <a:buChar char="•"/>
            </a:pPr>
            <a:r>
              <a:rPr lang="en-US" dirty="0" err="1" smtClean="0"/>
              <a:t>and.returnValues</a:t>
            </a:r>
            <a:r>
              <a:rPr lang="en-US" dirty="0" smtClean="0"/>
              <a:t>: return</a:t>
            </a:r>
            <a:r>
              <a:rPr lang="en-US" baseline="0" dirty="0" smtClean="0"/>
              <a:t> an array of values, depending on the number of the call the function is.</a:t>
            </a:r>
            <a:endParaRPr lang="en-US" dirty="0" smtClean="0"/>
          </a:p>
          <a:p>
            <a:pPr marL="171450" lvl="0" indent="-171450">
              <a:buFont typeface="Arial" panose="020B0604020202020204" pitchFamily="34" charset="0"/>
              <a:buChar char="•"/>
            </a:pPr>
            <a:r>
              <a:rPr lang="en-US" dirty="0" err="1" smtClean="0"/>
              <a:t>and.callFake</a:t>
            </a:r>
            <a:r>
              <a:rPr lang="en-US" dirty="0" smtClean="0"/>
              <a:t>:</a:t>
            </a:r>
            <a:r>
              <a:rPr lang="en-US" baseline="0" dirty="0" smtClean="0"/>
              <a:t> completely change the function to what is inside.</a:t>
            </a:r>
            <a:endParaRPr lang="en-US" dirty="0" smtClean="0"/>
          </a:p>
          <a:p>
            <a:pPr marL="171450" lvl="0" indent="-171450">
              <a:buFont typeface="Arial" panose="020B0604020202020204" pitchFamily="34" charset="0"/>
              <a:buChar char="•"/>
            </a:pPr>
            <a:r>
              <a:rPr lang="en-US" dirty="0" err="1" smtClean="0"/>
              <a:t>and.throwError</a:t>
            </a:r>
            <a:r>
              <a:rPr lang="en-US" dirty="0" smtClean="0"/>
              <a:t>: throw a specified error.</a:t>
            </a:r>
          </a:p>
          <a:p>
            <a:pPr marL="171450" lvl="0" indent="-171450">
              <a:buFont typeface="Arial" panose="020B0604020202020204" pitchFamily="34" charset="0"/>
              <a:buChar char="•"/>
            </a:pPr>
            <a:endParaRPr lang="en-US" dirty="0" smtClean="0"/>
          </a:p>
          <a:p>
            <a:pPr marL="0" lvl="0" indent="0">
              <a:buFont typeface="Arial" panose="020B0604020202020204" pitchFamily="34" charset="0"/>
              <a:buNone/>
            </a:pPr>
            <a:r>
              <a:rPr lang="en-US" dirty="0" smtClean="0"/>
              <a:t>If</a:t>
            </a:r>
            <a:r>
              <a:rPr lang="en-US" baseline="0" dirty="0" smtClean="0"/>
              <a:t> you don't have a function to spy on, then you can create a spy on a </a:t>
            </a:r>
            <a:r>
              <a:rPr lang="en-US" baseline="0" dirty="0" err="1" smtClean="0"/>
              <a:t>varible</a:t>
            </a:r>
            <a:r>
              <a:rPr lang="en-US" baseline="0" dirty="0" smtClean="0"/>
              <a:t> with </a:t>
            </a:r>
            <a:r>
              <a:rPr lang="en-US" baseline="0" dirty="0" err="1" smtClean="0"/>
              <a:t>jasmine.createSpy</a:t>
            </a:r>
            <a:r>
              <a:rPr lang="en-US" baseline="0" dirty="0" smtClean="0"/>
              <a:t>().</a:t>
            </a:r>
            <a:endParaRPr lang="en-US" dirty="0" smtClean="0"/>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46</a:t>
            </a:fld>
            <a:endParaRPr lang="en-US"/>
          </a:p>
        </p:txBody>
      </p:sp>
    </p:spTree>
    <p:extLst>
      <p:ext uri="{BB962C8B-B14F-4D97-AF65-F5344CB8AC3E}">
        <p14:creationId xmlns:p14="http://schemas.microsoft.com/office/powerpoint/2010/main" val="2989888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unit test coverage</a:t>
            </a:r>
            <a:r>
              <a:rPr lang="en-US" baseline="0" dirty="0" smtClean="0"/>
              <a:t> it's a way to supervise how much code do you have tested with your unit tests: statements, branches, functions and lines. </a:t>
            </a:r>
          </a:p>
          <a:p>
            <a:endParaRPr lang="en-US" baseline="0" dirty="0" smtClean="0"/>
          </a:p>
          <a:p>
            <a:r>
              <a:rPr lang="en-US" baseline="0" dirty="0" smtClean="0"/>
              <a:t>This could be generated in text or html.</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47</a:t>
            </a:fld>
            <a:endParaRPr lang="en-US"/>
          </a:p>
        </p:txBody>
      </p:sp>
    </p:spTree>
    <p:extLst>
      <p:ext uri="{BB962C8B-B14F-4D97-AF65-F5344CB8AC3E}">
        <p14:creationId xmlns:p14="http://schemas.microsoft.com/office/powerpoint/2010/main" val="649987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navigate in the index.html and found the files you want to </a:t>
            </a:r>
            <a:r>
              <a:rPr lang="en-US" dirty="0" err="1" smtClean="0"/>
              <a:t>chek</a:t>
            </a:r>
            <a:r>
              <a:rPr lang="en-US" dirty="0" smtClean="0"/>
              <a:t> the coverage that will give you line by line what needs</a:t>
            </a:r>
            <a:r>
              <a:rPr lang="en-US" baseline="0" dirty="0" smtClean="0"/>
              <a:t> to be tested.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48</a:t>
            </a:fld>
            <a:endParaRPr lang="en-US"/>
          </a:p>
        </p:txBody>
      </p:sp>
    </p:spTree>
    <p:extLst>
      <p:ext uri="{BB962C8B-B14F-4D97-AF65-F5344CB8AC3E}">
        <p14:creationId xmlns:p14="http://schemas.microsoft.com/office/powerpoint/2010/main" val="3007073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Set up karma coverage.</a:t>
            </a:r>
          </a:p>
          <a:p>
            <a:endParaRPr lang="en-US" dirty="0" smtClean="0"/>
          </a:p>
          <a:p>
            <a:pPr marL="228600" indent="-228600">
              <a:buFont typeface="+mj-lt"/>
              <a:buAutoNum type="arabicPeriod"/>
            </a:pPr>
            <a:r>
              <a:rPr lang="en-US" dirty="0" smtClean="0"/>
              <a:t>I</a:t>
            </a:r>
            <a:r>
              <a:rPr lang="en-US" baseline="0" dirty="0" smtClean="0"/>
              <a:t>nstall the karma-coverage package with: "</a:t>
            </a:r>
            <a:r>
              <a:rPr lang="en-US" baseline="0" dirty="0" err="1" smtClean="0"/>
              <a:t>npm</a:t>
            </a:r>
            <a:r>
              <a:rPr lang="en-US" baseline="0" dirty="0" smtClean="0"/>
              <a:t> install karma-coverage –save-</a:t>
            </a:r>
            <a:r>
              <a:rPr lang="en-US" baseline="0" dirty="0" err="1" smtClean="0"/>
              <a:t>dev</a:t>
            </a:r>
            <a:r>
              <a:rPr lang="en-US" baseline="0" dirty="0" smtClean="0"/>
              <a:t>".</a:t>
            </a:r>
          </a:p>
          <a:p>
            <a:pPr marL="228600" indent="-228600">
              <a:buFont typeface="+mj-lt"/>
              <a:buAutoNum type="arabicPeriod"/>
            </a:pPr>
            <a:r>
              <a:rPr lang="en-US" baseline="0" dirty="0" smtClean="0"/>
              <a:t>Open the test/karma.config.js file and add:</a:t>
            </a:r>
          </a:p>
          <a:p>
            <a:endParaRPr lang="en-US" baseline="0" dirty="0" smtClean="0"/>
          </a:p>
          <a:p>
            <a:r>
              <a:rPr lang="en-US" baseline="0" dirty="0" smtClean="0"/>
              <a:t>    preprocessors: {</a:t>
            </a:r>
          </a:p>
          <a:p>
            <a:r>
              <a:rPr lang="en-US" baseline="0" dirty="0" smtClean="0"/>
              <a:t>      'app/scripts/**/*.</a:t>
            </a:r>
            <a:r>
              <a:rPr lang="en-US" baseline="0" dirty="0" err="1" smtClean="0"/>
              <a:t>js</a:t>
            </a:r>
            <a:r>
              <a:rPr lang="en-US" baseline="0" dirty="0" smtClean="0"/>
              <a:t>': ['coverage']</a:t>
            </a:r>
          </a:p>
          <a:p>
            <a:r>
              <a:rPr lang="en-US" baseline="0" dirty="0" smtClean="0"/>
              <a:t>    },</a:t>
            </a:r>
          </a:p>
          <a:p>
            <a:r>
              <a:rPr lang="en-US" baseline="0" dirty="0" smtClean="0"/>
              <a:t>    </a:t>
            </a:r>
          </a:p>
          <a:p>
            <a:r>
              <a:rPr lang="en-US" baseline="0" dirty="0" smtClean="0"/>
              <a:t>    </a:t>
            </a:r>
            <a:r>
              <a:rPr lang="en-US" baseline="0" dirty="0" err="1" smtClean="0"/>
              <a:t>coverageReporter</a:t>
            </a:r>
            <a:r>
              <a:rPr lang="en-US" baseline="0" dirty="0" smtClean="0"/>
              <a:t>: {</a:t>
            </a:r>
          </a:p>
          <a:p>
            <a:r>
              <a:rPr lang="en-US" baseline="0" dirty="0" smtClean="0"/>
              <a:t>      type: 'html',</a:t>
            </a:r>
          </a:p>
          <a:p>
            <a:r>
              <a:rPr lang="en-US" baseline="0" dirty="0" smtClean="0"/>
              <a:t>      </a:t>
            </a:r>
            <a:r>
              <a:rPr lang="en-US" baseline="0" dirty="0" err="1" smtClean="0"/>
              <a:t>dir</a:t>
            </a:r>
            <a:r>
              <a:rPr lang="en-US" baseline="0" dirty="0" smtClean="0"/>
              <a:t>: 'test/coverage/'</a:t>
            </a:r>
          </a:p>
          <a:p>
            <a:r>
              <a:rPr lang="en-US" baseline="0" dirty="0" smtClean="0"/>
              <a:t>    },</a:t>
            </a:r>
          </a:p>
          <a:p>
            <a:r>
              <a:rPr lang="en-US" baseline="0" dirty="0" smtClean="0"/>
              <a:t>    </a:t>
            </a:r>
          </a:p>
          <a:p>
            <a:r>
              <a:rPr lang="en-US" baseline="0" dirty="0" smtClean="0"/>
              <a:t>    reporters: ['progress', 'coverage'],</a:t>
            </a:r>
          </a:p>
          <a:p>
            <a:endParaRPr lang="en-US" baseline="0" dirty="0" smtClean="0"/>
          </a:p>
          <a:p>
            <a:pPr marL="228600" indent="-228600">
              <a:buFont typeface="+mj-lt"/>
              <a:buAutoNum type="arabicPeriod" startAt="3"/>
            </a:pPr>
            <a:r>
              <a:rPr lang="en-US" baseline="0" dirty="0" smtClean="0"/>
              <a:t>Add "karma-coverage" in the plugins.</a:t>
            </a:r>
          </a:p>
          <a:p>
            <a:pPr marL="228600" indent="-228600">
              <a:buFont typeface="+mj-lt"/>
              <a:buAutoNum type="arabicPeriod" startAt="3"/>
            </a:pPr>
            <a:r>
              <a:rPr lang="en-US" baseline="0" dirty="0" smtClean="0"/>
              <a:t>Replace the files last lines (after the //</a:t>
            </a:r>
            <a:r>
              <a:rPr lang="en-US" baseline="0" dirty="0" err="1" smtClean="0"/>
              <a:t>endbower</a:t>
            </a:r>
            <a:r>
              <a:rPr lang="en-US" baseline="0" dirty="0" smtClean="0"/>
              <a:t>) with:</a:t>
            </a:r>
          </a:p>
          <a:p>
            <a:endParaRPr lang="en-US" baseline="0" dirty="0" smtClean="0"/>
          </a:p>
          <a:p>
            <a:r>
              <a:rPr lang="en-US" baseline="0" dirty="0" smtClean="0"/>
              <a:t>      // </a:t>
            </a:r>
            <a:r>
              <a:rPr lang="en-US" baseline="0" dirty="0" err="1" smtClean="0"/>
              <a:t>endbower</a:t>
            </a:r>
            <a:endParaRPr lang="en-US" baseline="0" dirty="0" smtClean="0"/>
          </a:p>
          <a:p>
            <a:r>
              <a:rPr lang="en-US" baseline="0" dirty="0" smtClean="0"/>
              <a:t>      'app/scripts/**/*.</a:t>
            </a:r>
            <a:r>
              <a:rPr lang="en-US" baseline="0" dirty="0" err="1" smtClean="0"/>
              <a:t>js</a:t>
            </a:r>
            <a:r>
              <a:rPr lang="en-US" baseline="0" dirty="0" smtClean="0"/>
              <a:t>',</a:t>
            </a:r>
          </a:p>
          <a:p>
            <a:r>
              <a:rPr lang="en-US" baseline="0" dirty="0" smtClean="0"/>
              <a:t>      'test/spec/**/*.spec.js'</a:t>
            </a:r>
          </a:p>
          <a:p>
            <a:endParaRPr lang="en-US" baseline="0" dirty="0" smtClean="0"/>
          </a:p>
          <a:p>
            <a:pPr marL="228600" indent="-228600">
              <a:buFont typeface="+mj-lt"/>
              <a:buAutoNum type="arabicPeriod" startAt="5"/>
            </a:pPr>
            <a:r>
              <a:rPr lang="en-US" baseline="0" dirty="0" smtClean="0"/>
              <a:t>Open Gruntfile.js and search for the "spec" word, this will point to every task related with unit test.</a:t>
            </a:r>
          </a:p>
          <a:p>
            <a:pPr marL="228600" indent="-228600">
              <a:buFont typeface="+mj-lt"/>
              <a:buAutoNum type="arabicPeriod" startAt="5"/>
            </a:pPr>
            <a:r>
              <a:rPr lang="en-US" baseline="0" dirty="0" smtClean="0"/>
              <a:t>In every appearance add ".spec.js" as a type for searching, this could be useful for modularization, and search test all over the root folder.</a:t>
            </a:r>
          </a:p>
          <a:p>
            <a:pPr marL="228600" indent="-228600">
              <a:buFont typeface="+mj-lt"/>
              <a:buAutoNum type="arabicPeriod" startAt="5"/>
            </a:pPr>
            <a:r>
              <a:rPr lang="en-US" baseline="0" dirty="0" smtClean="0"/>
              <a:t>Open the "test/spec/directives" folder and rename the no-scope-directive.js file to have the ".spec.js".</a:t>
            </a:r>
          </a:p>
          <a:p>
            <a:pPr marL="228600" indent="-228600">
              <a:buFont typeface="+mj-lt"/>
              <a:buAutoNum type="arabicPeriod" startAt="5"/>
            </a:pPr>
            <a:r>
              <a:rPr lang="en-US" baseline="0" dirty="0" smtClean="0"/>
              <a:t>Run "grunt test".</a:t>
            </a:r>
          </a:p>
          <a:p>
            <a:r>
              <a:rPr lang="en-US" baseline="0" dirty="0" smtClean="0"/>
              <a:t>This will create the "test/coverage" folder, inside you'll have a folder with the name of the </a:t>
            </a:r>
            <a:r>
              <a:rPr lang="en-US" baseline="0" dirty="0" err="1" smtClean="0"/>
              <a:t>PhantomJS</a:t>
            </a:r>
            <a:r>
              <a:rPr lang="en-US" baseline="0" dirty="0" smtClean="0"/>
              <a:t> version.</a:t>
            </a:r>
          </a:p>
          <a:p>
            <a:pPr marL="228600" indent="-228600">
              <a:buFont typeface="+mj-lt"/>
              <a:buAutoNum type="arabicPeriod" startAt="9"/>
            </a:pPr>
            <a:r>
              <a:rPr lang="en-US" baseline="0" dirty="0" smtClean="0"/>
              <a:t>Open until you see an index.html file.</a:t>
            </a:r>
          </a:p>
          <a:p>
            <a:pPr marL="228600" indent="-228600">
              <a:buFont typeface="+mj-lt"/>
              <a:buAutoNum type="arabicPeriod" startAt="9"/>
            </a:pPr>
            <a:r>
              <a:rPr lang="en-US" baseline="0" dirty="0" smtClean="0"/>
              <a:t>Open the index.html with a browser.</a:t>
            </a:r>
          </a:p>
          <a:p>
            <a:r>
              <a:rPr lang="en-US" baseline="0" dirty="0" smtClean="0"/>
              <a:t>You should see a table that will give you every file, showing you the coverage of your unit tests, Every time you run "grunt test" you can refresh the page to get the recent status.</a:t>
            </a:r>
            <a:endParaRPr lang="en-US" dirty="0" smtClean="0"/>
          </a:p>
          <a:p>
            <a:endParaRPr lang="en-US" dirty="0" smtClean="0"/>
          </a:p>
          <a:p>
            <a:r>
              <a:rPr lang="en-US" u="sng" dirty="0" smtClean="0"/>
              <a:t>b) Test a Service.</a:t>
            </a:r>
          </a:p>
          <a:p>
            <a:endParaRPr lang="en-US" dirty="0" smtClean="0"/>
          </a:p>
          <a:p>
            <a:pPr marL="228600" indent="-228600">
              <a:buFont typeface="+mj-lt"/>
              <a:buAutoNum type="arabicPeriod"/>
            </a:pPr>
            <a:r>
              <a:rPr lang="en-US" dirty="0" smtClean="0"/>
              <a:t>Open/Create</a:t>
            </a:r>
            <a:r>
              <a:rPr lang="en-US" baseline="0" dirty="0" smtClean="0"/>
              <a:t> the "test/spec/services/apiservices.spec.js" and add: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baseline="0" dirty="0" smtClean="0"/>
          </a:p>
          <a:p>
            <a:endParaRPr lang="en-US" baseline="0" dirty="0" smtClean="0"/>
          </a:p>
          <a:p>
            <a:pPr lvl="2"/>
            <a:r>
              <a:rPr lang="en-US" dirty="0" smtClean="0"/>
              <a:t>'use strict';</a:t>
            </a:r>
          </a:p>
          <a:p>
            <a:pPr lvl="2"/>
            <a:endParaRPr lang="en-US" dirty="0" smtClean="0"/>
          </a:p>
          <a:p>
            <a:pPr lvl="2"/>
            <a:r>
              <a:rPr lang="en-US" dirty="0" smtClean="0"/>
              <a:t>describe('Service: </a:t>
            </a:r>
            <a:r>
              <a:rPr lang="en-US" dirty="0" err="1" smtClean="0"/>
              <a:t>apiService</a:t>
            </a:r>
            <a:r>
              <a:rPr lang="en-US" dirty="0" smtClean="0"/>
              <a:t>', function () {</a:t>
            </a:r>
          </a:p>
          <a:p>
            <a:pPr lvl="2"/>
            <a:r>
              <a:rPr lang="en-US" dirty="0" smtClean="0"/>
              <a:t>  </a:t>
            </a:r>
            <a:r>
              <a:rPr lang="en-US" dirty="0" err="1" smtClean="0"/>
              <a:t>var</a:t>
            </a:r>
            <a:r>
              <a:rPr lang="en-US" dirty="0" smtClean="0"/>
              <a:t> $</a:t>
            </a:r>
            <a:r>
              <a:rPr lang="en-US" dirty="0" err="1" smtClean="0"/>
              <a:t>httpBackend</a:t>
            </a:r>
            <a:r>
              <a:rPr lang="en-US" dirty="0" smtClean="0"/>
              <a:t>, $timeout;</a:t>
            </a:r>
          </a:p>
          <a:p>
            <a:pPr lvl="2"/>
            <a:endParaRPr lang="en-US" dirty="0" smtClean="0"/>
          </a:p>
          <a:p>
            <a:pPr lvl="2"/>
            <a:r>
              <a:rPr lang="en-US" dirty="0" smtClean="0"/>
              <a:t>  // load the service's module</a:t>
            </a:r>
          </a:p>
          <a:p>
            <a:pPr lvl="2"/>
            <a:r>
              <a:rPr lang="en-US" dirty="0" smtClean="0"/>
              <a:t>  </a:t>
            </a:r>
            <a:r>
              <a:rPr lang="en-US" dirty="0" err="1" smtClean="0"/>
              <a:t>beforeEach</a:t>
            </a:r>
            <a:r>
              <a:rPr lang="en-US" dirty="0" smtClean="0"/>
              <a:t>(module('</a:t>
            </a:r>
            <a:r>
              <a:rPr lang="en-US" dirty="0" err="1" smtClean="0"/>
              <a:t>practiceBApp</a:t>
            </a:r>
            <a:r>
              <a:rPr lang="en-US" dirty="0" smtClean="0"/>
              <a:t>'));</a:t>
            </a:r>
          </a:p>
          <a:p>
            <a:pPr lvl="2"/>
            <a:endParaRPr lang="en-US" dirty="0" smtClean="0"/>
          </a:p>
          <a:p>
            <a:pPr lvl="2"/>
            <a:r>
              <a:rPr lang="en-US" dirty="0" smtClean="0"/>
              <a:t>  </a:t>
            </a:r>
            <a:r>
              <a:rPr lang="en-US" dirty="0" err="1" smtClean="0"/>
              <a:t>beforeEach</a:t>
            </a:r>
            <a:r>
              <a:rPr lang="en-US" dirty="0" smtClean="0"/>
              <a:t>(function () {</a:t>
            </a:r>
          </a:p>
          <a:p>
            <a:pPr lvl="2"/>
            <a:r>
              <a:rPr lang="en-US" dirty="0" smtClean="0"/>
              <a:t>    </a:t>
            </a:r>
            <a:r>
              <a:rPr lang="en-US" dirty="0" err="1" smtClean="0"/>
              <a:t>angular.mock.inject</a:t>
            </a:r>
            <a:r>
              <a:rPr lang="en-US" dirty="0" smtClean="0"/>
              <a:t>(function ($injector) {</a:t>
            </a:r>
          </a:p>
          <a:p>
            <a:pPr lvl="2"/>
            <a:r>
              <a:rPr lang="en-US" dirty="0" smtClean="0"/>
              <a:t>      $</a:t>
            </a:r>
            <a:r>
              <a:rPr lang="en-US" dirty="0" err="1" smtClean="0"/>
              <a:t>httpBackend</a:t>
            </a:r>
            <a:r>
              <a:rPr lang="en-US" dirty="0" smtClean="0"/>
              <a:t> = $</a:t>
            </a:r>
            <a:r>
              <a:rPr lang="en-US" dirty="0" err="1" smtClean="0"/>
              <a:t>injector.get</a:t>
            </a:r>
            <a:r>
              <a:rPr lang="en-US" dirty="0" smtClean="0"/>
              <a:t>('$</a:t>
            </a:r>
            <a:r>
              <a:rPr lang="en-US" dirty="0" err="1" smtClean="0"/>
              <a:t>httpBackend</a:t>
            </a:r>
            <a:r>
              <a:rPr lang="en-US" dirty="0" smtClean="0"/>
              <a:t>');</a:t>
            </a:r>
          </a:p>
          <a:p>
            <a:pPr lvl="2"/>
            <a:r>
              <a:rPr lang="en-US" dirty="0" smtClean="0"/>
              <a:t>      $</a:t>
            </a:r>
            <a:r>
              <a:rPr lang="en-US" dirty="0" err="1" smtClean="0"/>
              <a:t>httpBackend.whenGET</a:t>
            </a:r>
            <a:r>
              <a:rPr lang="en-US" dirty="0" smtClean="0"/>
              <a:t>(/views.*/).respond(200, '');</a:t>
            </a:r>
          </a:p>
          <a:p>
            <a:pPr lvl="2"/>
            <a:r>
              <a:rPr lang="en-US" dirty="0" smtClean="0"/>
              <a:t>    })</a:t>
            </a:r>
          </a:p>
          <a:p>
            <a:pPr lvl="2"/>
            <a:r>
              <a:rPr lang="en-US" dirty="0" smtClean="0"/>
              <a:t>  });</a:t>
            </a:r>
          </a:p>
          <a:p>
            <a:pPr lvl="2"/>
            <a:endParaRPr lang="en-US" dirty="0" smtClean="0"/>
          </a:p>
          <a:p>
            <a:pPr lvl="2"/>
            <a:r>
              <a:rPr lang="en-US" dirty="0" smtClean="0"/>
              <a:t>  // instantiate service</a:t>
            </a:r>
          </a:p>
          <a:p>
            <a:pPr lvl="2"/>
            <a:r>
              <a:rPr lang="en-US" dirty="0" smtClean="0"/>
              <a:t>  </a:t>
            </a:r>
            <a:r>
              <a:rPr lang="en-US" dirty="0" err="1" smtClean="0"/>
              <a:t>var</a:t>
            </a:r>
            <a:r>
              <a:rPr lang="en-US" dirty="0" smtClean="0"/>
              <a:t> </a:t>
            </a:r>
            <a:r>
              <a:rPr lang="en-US" dirty="0" err="1" smtClean="0"/>
              <a:t>apiService</a:t>
            </a:r>
            <a:r>
              <a:rPr lang="en-US" dirty="0" smtClean="0"/>
              <a:t>;</a:t>
            </a:r>
          </a:p>
          <a:p>
            <a:pPr lvl="2"/>
            <a:r>
              <a:rPr lang="en-US" dirty="0" smtClean="0"/>
              <a:t>  </a:t>
            </a:r>
            <a:r>
              <a:rPr lang="en-US" dirty="0" err="1" smtClean="0"/>
              <a:t>beforeEach</a:t>
            </a:r>
            <a:r>
              <a:rPr lang="en-US" dirty="0" smtClean="0"/>
              <a:t>(inject(function (_$timeout_, _</a:t>
            </a:r>
            <a:r>
              <a:rPr lang="en-US" dirty="0" err="1" smtClean="0"/>
              <a:t>apiService</a:t>
            </a:r>
            <a:r>
              <a:rPr lang="en-US" dirty="0" smtClean="0"/>
              <a:t>_) {</a:t>
            </a:r>
          </a:p>
          <a:p>
            <a:pPr lvl="2"/>
            <a:r>
              <a:rPr lang="en-US" dirty="0" smtClean="0"/>
              <a:t>    $timeout = _$timeout_;</a:t>
            </a:r>
          </a:p>
          <a:p>
            <a:pPr lvl="2"/>
            <a:r>
              <a:rPr lang="en-US" dirty="0" smtClean="0"/>
              <a:t>    </a:t>
            </a:r>
            <a:r>
              <a:rPr lang="en-US" dirty="0" err="1" smtClean="0"/>
              <a:t>apiService</a:t>
            </a:r>
            <a:r>
              <a:rPr lang="en-US" dirty="0" smtClean="0"/>
              <a:t> = _</a:t>
            </a:r>
            <a:r>
              <a:rPr lang="en-US" dirty="0" err="1" smtClean="0"/>
              <a:t>apiService</a:t>
            </a:r>
            <a:r>
              <a:rPr lang="en-US" dirty="0" smtClean="0"/>
              <a:t>_;</a:t>
            </a:r>
          </a:p>
          <a:p>
            <a:pPr lvl="2"/>
            <a:r>
              <a:rPr lang="en-US" dirty="0" smtClean="0"/>
              <a:t>  }));</a:t>
            </a:r>
          </a:p>
          <a:p>
            <a:pPr lvl="2"/>
            <a:endParaRPr lang="en-US" dirty="0" smtClean="0"/>
          </a:p>
          <a:p>
            <a:pPr lvl="2"/>
            <a:r>
              <a:rPr lang="en-US" dirty="0" smtClean="0"/>
              <a:t>  it('should do something', function () {</a:t>
            </a:r>
          </a:p>
          <a:p>
            <a:pPr lvl="2"/>
            <a:r>
              <a:rPr lang="en-US" dirty="0" smtClean="0"/>
              <a:t>    expect(!!</a:t>
            </a:r>
            <a:r>
              <a:rPr lang="en-US" dirty="0" err="1" smtClean="0"/>
              <a:t>apiService</a:t>
            </a:r>
            <a:r>
              <a:rPr lang="en-US" dirty="0" smtClean="0"/>
              <a:t>).</a:t>
            </a:r>
            <a:r>
              <a:rPr lang="en-US" dirty="0" err="1" smtClean="0"/>
              <a:t>toBe</a:t>
            </a:r>
            <a:r>
              <a:rPr lang="en-US" dirty="0" smtClean="0"/>
              <a:t>(true);</a:t>
            </a:r>
          </a:p>
          <a:p>
            <a:pPr lvl="2"/>
            <a:r>
              <a:rPr lang="en-US" dirty="0" smtClean="0"/>
              <a:t>  });</a:t>
            </a:r>
          </a:p>
          <a:p>
            <a:pPr lvl="2"/>
            <a:endParaRPr lang="en-US" dirty="0" smtClean="0"/>
          </a:p>
          <a:p>
            <a:pPr lvl="2"/>
            <a:r>
              <a:rPr lang="en-US" dirty="0" smtClean="0"/>
              <a:t>  describe('get', function () {</a:t>
            </a:r>
          </a:p>
          <a:p>
            <a:pPr lvl="2"/>
            <a:r>
              <a:rPr lang="en-US" dirty="0" smtClean="0"/>
              <a:t>    it('should call </a:t>
            </a:r>
            <a:r>
              <a:rPr lang="en-US" dirty="0" err="1" smtClean="0"/>
              <a:t>getUser</a:t>
            </a:r>
            <a:r>
              <a:rPr lang="en-US" dirty="0" smtClean="0"/>
              <a:t> with username', inject(function () {</a:t>
            </a:r>
          </a:p>
          <a:p>
            <a:pPr lvl="2"/>
            <a:r>
              <a:rPr lang="en-US" dirty="0" smtClean="0"/>
              <a:t>      $</a:t>
            </a:r>
            <a:r>
              <a:rPr lang="en-US" dirty="0" err="1" smtClean="0"/>
              <a:t>httpBackend.whenGET</a:t>
            </a:r>
            <a:r>
              <a:rPr lang="en-US" dirty="0" smtClean="0"/>
              <a:t>('http://127.0.0.1:8084/users').respond({</a:t>
            </a:r>
          </a:p>
          <a:p>
            <a:pPr lvl="2"/>
            <a:r>
              <a:rPr lang="en-US" dirty="0" smtClean="0"/>
              <a:t>        data: 'test'</a:t>
            </a:r>
          </a:p>
          <a:p>
            <a:pPr lvl="2"/>
            <a:r>
              <a:rPr lang="en-US" dirty="0" smtClean="0"/>
              <a:t>      });</a:t>
            </a:r>
          </a:p>
          <a:p>
            <a:pPr lvl="2"/>
            <a:endParaRPr lang="en-US" dirty="0" smtClean="0"/>
          </a:p>
          <a:p>
            <a:pPr lvl="2"/>
            <a:r>
              <a:rPr lang="en-US" dirty="0" smtClean="0"/>
              <a:t>      </a:t>
            </a:r>
            <a:r>
              <a:rPr lang="en-US" dirty="0" err="1" smtClean="0"/>
              <a:t>var</a:t>
            </a:r>
            <a:r>
              <a:rPr lang="en-US" dirty="0" smtClean="0"/>
              <a:t> result =</a:t>
            </a:r>
            <a:r>
              <a:rPr lang="en-US" dirty="0" err="1" smtClean="0"/>
              <a:t>apiService.get</a:t>
            </a:r>
            <a:r>
              <a:rPr lang="en-US" dirty="0" smtClean="0"/>
              <a:t>('users/', {});</a:t>
            </a:r>
          </a:p>
          <a:p>
            <a:pPr lvl="2"/>
            <a:endParaRPr lang="en-US" dirty="0" smtClean="0"/>
          </a:p>
          <a:p>
            <a:pPr lvl="2"/>
            <a:r>
              <a:rPr lang="en-US" dirty="0" smtClean="0"/>
              <a:t>      $</a:t>
            </a:r>
            <a:r>
              <a:rPr lang="en-US" dirty="0" err="1" smtClean="0"/>
              <a:t>httpBackend.flush</a:t>
            </a:r>
            <a:r>
              <a:rPr lang="en-US" dirty="0" smtClean="0"/>
              <a:t>();</a:t>
            </a:r>
          </a:p>
          <a:p>
            <a:pPr lvl="2"/>
            <a:endParaRPr lang="en-US" dirty="0" smtClean="0"/>
          </a:p>
          <a:p>
            <a:pPr lvl="2"/>
            <a:r>
              <a:rPr lang="en-US" dirty="0" smtClean="0"/>
              <a:t>      </a:t>
            </a:r>
            <a:r>
              <a:rPr lang="en-US" dirty="0" err="1" smtClean="0"/>
              <a:t>result.then</a:t>
            </a:r>
            <a:r>
              <a:rPr lang="en-US" dirty="0" smtClean="0"/>
              <a:t>(function(response){</a:t>
            </a:r>
          </a:p>
          <a:p>
            <a:pPr lvl="2"/>
            <a:r>
              <a:rPr lang="en-US" dirty="0" smtClean="0"/>
              <a:t>        expect(</a:t>
            </a:r>
            <a:r>
              <a:rPr lang="en-US" dirty="0" err="1" smtClean="0"/>
              <a:t>response.data</a:t>
            </a:r>
            <a:r>
              <a:rPr lang="en-US" dirty="0" smtClean="0"/>
              <a:t>).</a:t>
            </a:r>
            <a:r>
              <a:rPr lang="en-US" dirty="0" err="1" smtClean="0"/>
              <a:t>toEqual</a:t>
            </a:r>
            <a:r>
              <a:rPr lang="en-US" dirty="0" smtClean="0"/>
              <a:t>('test');</a:t>
            </a:r>
          </a:p>
          <a:p>
            <a:pPr lvl="2"/>
            <a:r>
              <a:rPr lang="en-US" dirty="0" smtClean="0"/>
              <a:t>      });</a:t>
            </a:r>
          </a:p>
          <a:p>
            <a:pPr lvl="2"/>
            <a:r>
              <a:rPr lang="en-US" dirty="0" smtClean="0"/>
              <a:t>      </a:t>
            </a:r>
          </a:p>
          <a:p>
            <a:pPr lvl="2"/>
            <a:r>
              <a:rPr lang="en-US" dirty="0" smtClean="0"/>
              <a:t>    }));</a:t>
            </a:r>
          </a:p>
          <a:p>
            <a:pPr lvl="2"/>
            <a:endParaRPr lang="en-US" dirty="0" smtClean="0"/>
          </a:p>
          <a:p>
            <a:pPr lvl="2"/>
            <a:r>
              <a:rPr lang="en-US" dirty="0" smtClean="0"/>
              <a:t>  });</a:t>
            </a:r>
          </a:p>
          <a:p>
            <a:pPr lvl="2"/>
            <a:r>
              <a:rPr lang="en-US" dirty="0" smtClean="0"/>
              <a:t>  </a:t>
            </a:r>
          </a:p>
          <a:p>
            <a:pPr lvl="2"/>
            <a:r>
              <a:rPr lang="en-US" dirty="0" smtClean="0"/>
              <a:t>  describe('wait', function () {</a:t>
            </a:r>
          </a:p>
          <a:p>
            <a:pPr lvl="2"/>
            <a:r>
              <a:rPr lang="en-US" dirty="0" smtClean="0"/>
              <a:t>    it('should call </a:t>
            </a:r>
            <a:r>
              <a:rPr lang="en-US" dirty="0" err="1" smtClean="0"/>
              <a:t>getUser</a:t>
            </a:r>
            <a:r>
              <a:rPr lang="en-US" dirty="0" smtClean="0"/>
              <a:t> with username', inject(function () {</a:t>
            </a:r>
          </a:p>
          <a:p>
            <a:pPr lvl="2"/>
            <a:r>
              <a:rPr lang="en-US" dirty="0" smtClean="0"/>
              <a:t>      </a:t>
            </a:r>
            <a:r>
              <a:rPr lang="en-US" dirty="0" err="1" smtClean="0"/>
              <a:t>var</a:t>
            </a:r>
            <a:r>
              <a:rPr lang="en-US" dirty="0" smtClean="0"/>
              <a:t> result =</a:t>
            </a:r>
            <a:r>
              <a:rPr lang="en-US" dirty="0" err="1" smtClean="0"/>
              <a:t>apiService.wait</a:t>
            </a:r>
            <a:r>
              <a:rPr lang="en-US" dirty="0" smtClean="0"/>
              <a:t>(1000);</a:t>
            </a:r>
          </a:p>
          <a:p>
            <a:pPr lvl="2"/>
            <a:endParaRPr lang="en-US" dirty="0" smtClean="0"/>
          </a:p>
          <a:p>
            <a:pPr lvl="2"/>
            <a:r>
              <a:rPr lang="en-US" dirty="0" smtClean="0"/>
              <a:t>      $</a:t>
            </a:r>
            <a:r>
              <a:rPr lang="en-US" dirty="0" err="1" smtClean="0"/>
              <a:t>timeout.flush</a:t>
            </a:r>
            <a:r>
              <a:rPr lang="en-US" dirty="0" smtClean="0"/>
              <a:t>();</a:t>
            </a:r>
          </a:p>
          <a:p>
            <a:pPr lvl="2"/>
            <a:endParaRPr lang="en-US" dirty="0" smtClean="0"/>
          </a:p>
          <a:p>
            <a:pPr lvl="2"/>
            <a:r>
              <a:rPr lang="en-US" dirty="0" smtClean="0"/>
              <a:t>      </a:t>
            </a:r>
            <a:r>
              <a:rPr lang="en-US" dirty="0" err="1" smtClean="0"/>
              <a:t>result.then</a:t>
            </a:r>
            <a:r>
              <a:rPr lang="en-US" dirty="0" smtClean="0"/>
              <a:t>(function(response){</a:t>
            </a:r>
          </a:p>
          <a:p>
            <a:pPr lvl="2"/>
            <a:r>
              <a:rPr lang="en-US" dirty="0" smtClean="0"/>
              <a:t>        expect(response).</a:t>
            </a:r>
            <a:r>
              <a:rPr lang="en-US" dirty="0" err="1" smtClean="0"/>
              <a:t>toEqual</a:t>
            </a:r>
            <a:r>
              <a:rPr lang="en-US" dirty="0" smtClean="0"/>
              <a:t>('variable to be returned');</a:t>
            </a:r>
          </a:p>
          <a:p>
            <a:pPr lvl="2"/>
            <a:r>
              <a:rPr lang="en-US" dirty="0" smtClean="0"/>
              <a:t>      });</a:t>
            </a:r>
          </a:p>
          <a:p>
            <a:pPr lvl="2"/>
            <a:endParaRPr lang="en-US" dirty="0" smtClean="0"/>
          </a:p>
          <a:p>
            <a:pPr lvl="2"/>
            <a:r>
              <a:rPr lang="en-US" dirty="0" smtClean="0"/>
              <a:t>    }));</a:t>
            </a:r>
          </a:p>
          <a:p>
            <a:pPr lvl="2"/>
            <a:endParaRPr lang="en-US" dirty="0" smtClean="0"/>
          </a:p>
          <a:p>
            <a:pPr lvl="2"/>
            <a:r>
              <a:rPr lang="en-US" dirty="0" smtClean="0"/>
              <a:t>  });</a:t>
            </a:r>
          </a:p>
          <a:p>
            <a:pPr lvl="2"/>
            <a:endParaRPr lang="en-US" dirty="0" smtClean="0"/>
          </a:p>
          <a:p>
            <a:pPr lvl="2"/>
            <a:r>
              <a:rPr lang="en-US" dirty="0" smtClean="0"/>
              <a:t>});</a:t>
            </a:r>
          </a:p>
          <a:p>
            <a:pPr lvl="2"/>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When you</a:t>
            </a:r>
            <a:r>
              <a:rPr lang="en-US" baseline="0" dirty="0" smtClean="0"/>
              <a:t> use the $resource you'll need to mock the $</a:t>
            </a:r>
            <a:r>
              <a:rPr lang="en-US" baseline="0" dirty="0" err="1" smtClean="0"/>
              <a:t>httpBackend</a:t>
            </a:r>
            <a:r>
              <a:rPr lang="en-US" baseline="0" dirty="0" smtClean="0"/>
              <a:t> and to do that you use the </a:t>
            </a:r>
            <a:r>
              <a:rPr lang="en-US" baseline="0" dirty="0" err="1" smtClean="0"/>
              <a:t>whenGET</a:t>
            </a:r>
            <a:r>
              <a:rPr lang="en-US" baseline="0" dirty="0" smtClean="0"/>
              <a:t>, </a:t>
            </a:r>
            <a:r>
              <a:rPr lang="en-US" baseline="0" dirty="0" err="1" smtClean="0"/>
              <a:t>whenPOST</a:t>
            </a:r>
            <a:r>
              <a:rPr lang="en-US" baseline="0" dirty="0" smtClean="0"/>
              <a:t>, etc. With that, you can customize the responses, and test properly your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httpBackend</a:t>
            </a:r>
            <a:r>
              <a:rPr lang="en-US" baseline="0" dirty="0" smtClean="0"/>
              <a:t> and the $timeout have the flush function that will terminate the waiting.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add "describe" and "it" as you want to keep your tests organized.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beforeEach</a:t>
            </a:r>
            <a:r>
              <a:rPr lang="en-US" baseline="0" dirty="0" smtClean="0"/>
              <a:t>", is a way to execute code before every "it" at the level of a "describe", you can group with "describe" to make a "</a:t>
            </a:r>
            <a:r>
              <a:rPr lang="en-US" baseline="0" dirty="0" err="1" smtClean="0"/>
              <a:t>beforeEach</a:t>
            </a:r>
            <a:r>
              <a:rPr lang="en-US" baseline="0" dirty="0" smtClean="0"/>
              <a:t>" different from a bunch of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IMPORTANT: a </a:t>
            </a:r>
            <a:r>
              <a:rPr lang="en-US" baseline="0" dirty="0" err="1" smtClean="0"/>
              <a:t>beforeEach</a:t>
            </a:r>
            <a:r>
              <a:rPr lang="en-US" baseline="0" dirty="0" smtClean="0"/>
              <a:t> inside a </a:t>
            </a:r>
            <a:r>
              <a:rPr lang="en-US" baseline="0" dirty="0" err="1" smtClean="0"/>
              <a:t>beforeEach</a:t>
            </a:r>
            <a:r>
              <a:rPr lang="en-US" baseline="0" dirty="0" smtClean="0"/>
              <a:t> could broke your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test".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Checkout the coverage, as you can see you get an almost 100% coverage, except for testing a private variables and functions, so you should keep this in mind, you don't need to public every thing you do for unit testing coverage.</a:t>
            </a:r>
            <a:endParaRPr lang="en-US" dirty="0" smtClean="0"/>
          </a:p>
          <a:p>
            <a:endParaRPr lang="en-US" dirty="0" smtClean="0"/>
          </a:p>
          <a:p>
            <a:r>
              <a:rPr lang="en-US" u="sng" dirty="0" smtClean="0"/>
              <a:t>c)</a:t>
            </a:r>
            <a:r>
              <a:rPr lang="en-US" u="sng" baseline="0" dirty="0" smtClean="0"/>
              <a:t> </a:t>
            </a:r>
            <a:r>
              <a:rPr lang="en-US" u="sng" dirty="0" smtClean="0"/>
              <a:t>Test a Controller.</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Open/Create</a:t>
            </a:r>
            <a:r>
              <a:rPr lang="en-US" baseline="0" dirty="0" smtClean="0"/>
              <a:t> the "</a:t>
            </a:r>
            <a:r>
              <a:rPr lang="en-US" u="none" baseline="0" dirty="0" smtClean="0"/>
              <a:t>test/spec/controllers/about.spec.js</a:t>
            </a:r>
            <a:r>
              <a:rPr lang="en-US" baseline="0" dirty="0" smtClean="0"/>
              <a:t>" and add: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2"/>
            <a:r>
              <a:rPr lang="en-US" dirty="0" smtClean="0"/>
              <a:t>'use strict';</a:t>
            </a:r>
          </a:p>
          <a:p>
            <a:pPr lvl="2"/>
            <a:endParaRPr lang="en-US" dirty="0" smtClean="0"/>
          </a:p>
          <a:p>
            <a:pPr lvl="2"/>
            <a:r>
              <a:rPr lang="en-US" dirty="0" smtClean="0"/>
              <a:t>describe('Controller: </a:t>
            </a:r>
            <a:r>
              <a:rPr lang="en-US" dirty="0" err="1" smtClean="0"/>
              <a:t>AboutCtrl</a:t>
            </a:r>
            <a:r>
              <a:rPr lang="en-US" dirty="0" smtClean="0"/>
              <a:t>', function () {</a:t>
            </a:r>
          </a:p>
          <a:p>
            <a:pPr lvl="2"/>
            <a:endParaRPr lang="en-US" dirty="0" smtClean="0"/>
          </a:p>
          <a:p>
            <a:pPr lvl="2"/>
            <a:r>
              <a:rPr lang="en-US" dirty="0" smtClean="0"/>
              <a:t>  </a:t>
            </a:r>
            <a:r>
              <a:rPr lang="en-US" dirty="0" err="1" smtClean="0"/>
              <a:t>var</a:t>
            </a:r>
            <a:r>
              <a:rPr lang="en-US" dirty="0" smtClean="0"/>
              <a:t> $</a:t>
            </a:r>
            <a:r>
              <a:rPr lang="en-US" dirty="0" err="1" smtClean="0"/>
              <a:t>httpBackend</a:t>
            </a:r>
            <a:r>
              <a:rPr lang="en-US" dirty="0" smtClean="0"/>
              <a:t>;</a:t>
            </a:r>
          </a:p>
          <a:p>
            <a:pPr lvl="2"/>
            <a:r>
              <a:rPr lang="en-US" dirty="0" smtClean="0"/>
              <a:t>  // load the controller's module</a:t>
            </a:r>
          </a:p>
          <a:p>
            <a:pPr lvl="2"/>
            <a:r>
              <a:rPr lang="en-US" dirty="0" smtClean="0"/>
              <a:t>  </a:t>
            </a:r>
            <a:r>
              <a:rPr lang="en-US" dirty="0" err="1" smtClean="0"/>
              <a:t>beforeEach</a:t>
            </a:r>
            <a:r>
              <a:rPr lang="en-US" dirty="0" smtClean="0"/>
              <a:t>(module('</a:t>
            </a:r>
            <a:r>
              <a:rPr lang="en-US" dirty="0" err="1" smtClean="0"/>
              <a:t>practiceBApp</a:t>
            </a:r>
            <a:r>
              <a:rPr lang="en-US" dirty="0" smtClean="0"/>
              <a:t>'));</a:t>
            </a:r>
          </a:p>
          <a:p>
            <a:pPr lvl="2"/>
            <a:r>
              <a:rPr lang="en-US" dirty="0" smtClean="0"/>
              <a:t>  </a:t>
            </a:r>
          </a:p>
          <a:p>
            <a:pPr lvl="2"/>
            <a:r>
              <a:rPr lang="en-US" dirty="0" smtClean="0"/>
              <a:t>  </a:t>
            </a:r>
            <a:r>
              <a:rPr lang="en-US" dirty="0" err="1" smtClean="0"/>
              <a:t>beforeEach</a:t>
            </a:r>
            <a:r>
              <a:rPr lang="en-US" dirty="0" smtClean="0"/>
              <a:t>(function() {</a:t>
            </a:r>
          </a:p>
          <a:p>
            <a:pPr lvl="2"/>
            <a:r>
              <a:rPr lang="en-US" dirty="0" smtClean="0"/>
              <a:t>    module(function($provide) {</a:t>
            </a:r>
          </a:p>
          <a:p>
            <a:pPr lvl="2"/>
            <a:r>
              <a:rPr lang="en-US" dirty="0" smtClean="0"/>
              <a:t>      $</a:t>
            </a:r>
            <a:r>
              <a:rPr lang="en-US" dirty="0" err="1" smtClean="0"/>
              <a:t>provide.service</a:t>
            </a:r>
            <a:r>
              <a:rPr lang="en-US" dirty="0" smtClean="0"/>
              <a:t>('wait', function() {</a:t>
            </a:r>
          </a:p>
          <a:p>
            <a:pPr lvl="2"/>
            <a:r>
              <a:rPr lang="en-US" dirty="0" smtClean="0"/>
              <a:t>        return '1'</a:t>
            </a:r>
          </a:p>
          <a:p>
            <a:pPr lvl="2"/>
            <a:r>
              <a:rPr lang="en-US" dirty="0" smtClean="0"/>
              <a:t>      });</a:t>
            </a:r>
          </a:p>
          <a:p>
            <a:pPr lvl="2"/>
            <a:r>
              <a:rPr lang="en-US" dirty="0" smtClean="0"/>
              <a:t>    });</a:t>
            </a:r>
          </a:p>
          <a:p>
            <a:pPr lvl="2"/>
            <a:r>
              <a:rPr lang="en-US" dirty="0" smtClean="0"/>
              <a:t>  });</a:t>
            </a:r>
          </a:p>
          <a:p>
            <a:pPr lvl="2"/>
            <a:r>
              <a:rPr lang="en-US" dirty="0" smtClean="0"/>
              <a:t>  </a:t>
            </a:r>
          </a:p>
          <a:p>
            <a:pPr lvl="2"/>
            <a:r>
              <a:rPr lang="en-US" dirty="0" smtClean="0"/>
              <a:t>  </a:t>
            </a:r>
            <a:r>
              <a:rPr lang="en-US" dirty="0" err="1" smtClean="0"/>
              <a:t>beforeEach</a:t>
            </a:r>
            <a:r>
              <a:rPr lang="en-US" dirty="0" smtClean="0"/>
              <a:t>(function () {</a:t>
            </a:r>
          </a:p>
          <a:p>
            <a:pPr lvl="2"/>
            <a:r>
              <a:rPr lang="en-US" dirty="0" smtClean="0"/>
              <a:t>    </a:t>
            </a:r>
            <a:r>
              <a:rPr lang="en-US" dirty="0" err="1" smtClean="0"/>
              <a:t>angular.mock.inject</a:t>
            </a:r>
            <a:r>
              <a:rPr lang="en-US" dirty="0" smtClean="0"/>
              <a:t>(function ($injector) {</a:t>
            </a:r>
          </a:p>
          <a:p>
            <a:pPr lvl="2"/>
            <a:r>
              <a:rPr lang="en-US" dirty="0" smtClean="0"/>
              <a:t>      $</a:t>
            </a:r>
            <a:r>
              <a:rPr lang="en-US" dirty="0" err="1" smtClean="0"/>
              <a:t>httpBackend</a:t>
            </a:r>
            <a:r>
              <a:rPr lang="en-US" dirty="0" smtClean="0"/>
              <a:t> = $</a:t>
            </a:r>
            <a:r>
              <a:rPr lang="en-US" dirty="0" err="1" smtClean="0"/>
              <a:t>injector.get</a:t>
            </a:r>
            <a:r>
              <a:rPr lang="en-US" dirty="0" smtClean="0"/>
              <a:t>('$</a:t>
            </a:r>
            <a:r>
              <a:rPr lang="en-US" dirty="0" err="1" smtClean="0"/>
              <a:t>httpBackend</a:t>
            </a:r>
            <a:r>
              <a:rPr lang="en-US" dirty="0" smtClean="0"/>
              <a:t>');</a:t>
            </a:r>
          </a:p>
          <a:p>
            <a:pPr lvl="2"/>
            <a:r>
              <a:rPr lang="en-US" dirty="0" smtClean="0"/>
              <a:t>      $</a:t>
            </a:r>
            <a:r>
              <a:rPr lang="en-US" dirty="0" err="1" smtClean="0"/>
              <a:t>httpBackend.whenGET</a:t>
            </a:r>
            <a:r>
              <a:rPr lang="en-US" dirty="0" smtClean="0"/>
              <a:t>(/views.*/).respond(200, '');</a:t>
            </a:r>
          </a:p>
          <a:p>
            <a:pPr lvl="2"/>
            <a:r>
              <a:rPr lang="en-US" dirty="0" smtClean="0"/>
              <a:t>    })</a:t>
            </a:r>
          </a:p>
          <a:p>
            <a:pPr lvl="2"/>
            <a:r>
              <a:rPr lang="en-US" dirty="0" smtClean="0"/>
              <a:t>  });</a:t>
            </a:r>
          </a:p>
          <a:p>
            <a:pPr lvl="2"/>
            <a:endParaRPr lang="en-US" dirty="0" smtClean="0"/>
          </a:p>
          <a:p>
            <a:pPr lvl="2"/>
            <a:r>
              <a:rPr lang="en-US" dirty="0" smtClean="0"/>
              <a:t>  </a:t>
            </a:r>
            <a:r>
              <a:rPr lang="en-US" dirty="0" err="1" smtClean="0"/>
              <a:t>var</a:t>
            </a:r>
            <a:r>
              <a:rPr lang="en-US" dirty="0" smtClean="0"/>
              <a:t> </a:t>
            </a:r>
            <a:r>
              <a:rPr lang="en-US" dirty="0" err="1" smtClean="0"/>
              <a:t>AboutCtrl</a:t>
            </a:r>
            <a:r>
              <a:rPr lang="en-US" dirty="0" smtClean="0"/>
              <a:t>,</a:t>
            </a:r>
          </a:p>
          <a:p>
            <a:pPr lvl="2"/>
            <a:r>
              <a:rPr lang="en-US" dirty="0" smtClean="0"/>
              <a:t>      scope, $</a:t>
            </a:r>
            <a:r>
              <a:rPr lang="en-US" dirty="0" err="1" smtClean="0"/>
              <a:t>rootScope</a:t>
            </a:r>
            <a:r>
              <a:rPr lang="en-US" dirty="0" smtClean="0"/>
              <a:t>;</a:t>
            </a:r>
          </a:p>
          <a:p>
            <a:pPr lvl="2"/>
            <a:endParaRPr lang="en-US" dirty="0" smtClean="0"/>
          </a:p>
          <a:p>
            <a:pPr lvl="2"/>
            <a:r>
              <a:rPr lang="en-US" dirty="0" smtClean="0"/>
              <a:t>  // Initialize the controller and a mock scope</a:t>
            </a:r>
          </a:p>
          <a:p>
            <a:pPr lvl="2"/>
            <a:r>
              <a:rPr lang="en-US" dirty="0" smtClean="0"/>
              <a:t>  </a:t>
            </a:r>
            <a:r>
              <a:rPr lang="en-US" dirty="0" err="1" smtClean="0"/>
              <a:t>beforeEach</a:t>
            </a:r>
            <a:r>
              <a:rPr lang="en-US" dirty="0" smtClean="0"/>
              <a:t>(inject(function ($controller, _$</a:t>
            </a:r>
            <a:r>
              <a:rPr lang="en-US" dirty="0" err="1" smtClean="0"/>
              <a:t>rootScope</a:t>
            </a:r>
            <a:r>
              <a:rPr lang="en-US" dirty="0" smtClean="0"/>
              <a:t>_) {</a:t>
            </a:r>
          </a:p>
          <a:p>
            <a:pPr lvl="2"/>
            <a:r>
              <a:rPr lang="en-US" dirty="0" smtClean="0"/>
              <a:t>    $</a:t>
            </a:r>
            <a:r>
              <a:rPr lang="en-US" dirty="0" err="1" smtClean="0"/>
              <a:t>rootScope</a:t>
            </a:r>
            <a:r>
              <a:rPr lang="en-US" dirty="0" smtClean="0"/>
              <a:t> = _$</a:t>
            </a:r>
            <a:r>
              <a:rPr lang="en-US" dirty="0" err="1" smtClean="0"/>
              <a:t>rootScope</a:t>
            </a:r>
            <a:r>
              <a:rPr lang="en-US" dirty="0" smtClean="0"/>
              <a:t>_;</a:t>
            </a:r>
          </a:p>
          <a:p>
            <a:pPr lvl="2"/>
            <a:r>
              <a:rPr lang="en-US" dirty="0" smtClean="0"/>
              <a:t>    scope = $</a:t>
            </a:r>
            <a:r>
              <a:rPr lang="en-US" dirty="0" err="1" smtClean="0"/>
              <a:t>rootScope</a:t>
            </a:r>
            <a:r>
              <a:rPr lang="en-US" dirty="0" smtClean="0"/>
              <a:t>.$new();</a:t>
            </a:r>
          </a:p>
          <a:p>
            <a:pPr lvl="2"/>
            <a:r>
              <a:rPr lang="en-US" dirty="0" smtClean="0"/>
              <a:t>    </a:t>
            </a:r>
            <a:r>
              <a:rPr lang="en-US" dirty="0" err="1" smtClean="0"/>
              <a:t>spyOn</a:t>
            </a:r>
            <a:r>
              <a:rPr lang="en-US" dirty="0" smtClean="0"/>
              <a:t>(</a:t>
            </a:r>
            <a:r>
              <a:rPr lang="en-US" dirty="0" err="1" smtClean="0"/>
              <a:t>scope,'$on</a:t>
            </a:r>
            <a:r>
              <a:rPr lang="en-US" dirty="0" smtClean="0"/>
              <a:t>').</a:t>
            </a:r>
            <a:r>
              <a:rPr lang="en-US" dirty="0" err="1" smtClean="0"/>
              <a:t>and.callThrough</a:t>
            </a:r>
            <a:r>
              <a:rPr lang="en-US" dirty="0" smtClean="0"/>
              <a:t>();</a:t>
            </a:r>
          </a:p>
          <a:p>
            <a:pPr lvl="2"/>
            <a:r>
              <a:rPr lang="en-US" dirty="0" smtClean="0"/>
              <a:t>    </a:t>
            </a:r>
            <a:r>
              <a:rPr lang="en-US" dirty="0" err="1" smtClean="0"/>
              <a:t>AboutCtrl</a:t>
            </a:r>
            <a:r>
              <a:rPr lang="en-US" dirty="0" smtClean="0"/>
              <a:t> = $controller('</a:t>
            </a:r>
            <a:r>
              <a:rPr lang="en-US" dirty="0" err="1" smtClean="0"/>
              <a:t>AboutCtrl</a:t>
            </a:r>
            <a:r>
              <a:rPr lang="en-US" dirty="0" smtClean="0"/>
              <a:t>', {</a:t>
            </a:r>
          </a:p>
          <a:p>
            <a:pPr lvl="2"/>
            <a:r>
              <a:rPr lang="en-US" dirty="0" smtClean="0"/>
              <a:t>      $scope: scope</a:t>
            </a:r>
          </a:p>
          <a:p>
            <a:pPr lvl="2"/>
            <a:r>
              <a:rPr lang="en-US" dirty="0" smtClean="0"/>
              <a:t>      // place here mocked dependencies</a:t>
            </a:r>
          </a:p>
          <a:p>
            <a:pPr lvl="2"/>
            <a:r>
              <a:rPr lang="en-US" dirty="0" smtClean="0"/>
              <a:t>    });</a:t>
            </a:r>
          </a:p>
          <a:p>
            <a:pPr lvl="2"/>
            <a:r>
              <a:rPr lang="en-US" dirty="0" smtClean="0"/>
              <a:t>  }));</a:t>
            </a:r>
          </a:p>
          <a:p>
            <a:pPr lvl="2"/>
            <a:endParaRPr lang="en-US" dirty="0" smtClean="0"/>
          </a:p>
          <a:p>
            <a:pPr lvl="2"/>
            <a:r>
              <a:rPr lang="en-US" dirty="0" smtClean="0"/>
              <a:t>  it('should be defined', function () {</a:t>
            </a:r>
          </a:p>
          <a:p>
            <a:pPr lvl="2"/>
            <a:r>
              <a:rPr lang="en-US" dirty="0" smtClean="0"/>
              <a:t>    expect(</a:t>
            </a:r>
            <a:r>
              <a:rPr lang="en-US" dirty="0" err="1" smtClean="0"/>
              <a:t>AboutCtrl</a:t>
            </a:r>
            <a:r>
              <a:rPr lang="en-US" dirty="0" smtClean="0"/>
              <a:t>).</a:t>
            </a:r>
            <a:r>
              <a:rPr lang="en-US" dirty="0" err="1" smtClean="0"/>
              <a:t>toBeDefined</a:t>
            </a:r>
            <a:r>
              <a:rPr lang="en-US" dirty="0" smtClean="0"/>
              <a:t>();</a:t>
            </a:r>
          </a:p>
          <a:p>
            <a:pPr lvl="2"/>
            <a:r>
              <a:rPr lang="en-US" dirty="0" smtClean="0"/>
              <a:t>  });</a:t>
            </a:r>
          </a:p>
          <a:p>
            <a:pPr lvl="2"/>
            <a:r>
              <a:rPr lang="en-US" dirty="0" smtClean="0"/>
              <a:t>  </a:t>
            </a:r>
          </a:p>
          <a:p>
            <a:pPr lvl="2"/>
            <a:r>
              <a:rPr lang="en-US" dirty="0" smtClean="0"/>
              <a:t>  describe('Controller: </a:t>
            </a:r>
            <a:r>
              <a:rPr lang="en-US" dirty="0" err="1" smtClean="0"/>
              <a:t>AboutCtrl</a:t>
            </a:r>
            <a:r>
              <a:rPr lang="en-US" dirty="0" smtClean="0"/>
              <a:t>', function () {</a:t>
            </a:r>
          </a:p>
          <a:p>
            <a:pPr lvl="2"/>
            <a:r>
              <a:rPr lang="en-US" dirty="0" smtClean="0"/>
              <a:t>    it('should called console.log', function () {</a:t>
            </a:r>
          </a:p>
          <a:p>
            <a:pPr lvl="2"/>
            <a:r>
              <a:rPr lang="en-US" dirty="0" smtClean="0"/>
              <a:t>      $</a:t>
            </a:r>
            <a:r>
              <a:rPr lang="en-US" dirty="0" err="1" smtClean="0"/>
              <a:t>rootScope</a:t>
            </a:r>
            <a:r>
              <a:rPr lang="en-US" dirty="0" smtClean="0"/>
              <a:t>.$broadcast('</a:t>
            </a:r>
            <a:r>
              <a:rPr lang="en-US" dirty="0" err="1" smtClean="0"/>
              <a:t>aboutCtrlListener</a:t>
            </a:r>
            <a:r>
              <a:rPr lang="en-US" dirty="0" smtClean="0"/>
              <a:t>');</a:t>
            </a:r>
          </a:p>
          <a:p>
            <a:pPr lvl="2"/>
            <a:r>
              <a:rPr lang="en-US" dirty="0" smtClean="0"/>
              <a:t>      expect(</a:t>
            </a:r>
            <a:r>
              <a:rPr lang="en-US" dirty="0" err="1" smtClean="0"/>
              <a:t>scope.$on</a:t>
            </a:r>
            <a:r>
              <a:rPr lang="en-US" dirty="0" smtClean="0"/>
              <a:t>).</a:t>
            </a:r>
            <a:r>
              <a:rPr lang="en-US" dirty="0" err="1" smtClean="0"/>
              <a:t>toHaveBeenCalledWith</a:t>
            </a:r>
            <a:r>
              <a:rPr lang="en-US" dirty="0" smtClean="0"/>
              <a:t>('</a:t>
            </a:r>
            <a:r>
              <a:rPr lang="en-US" dirty="0" err="1" smtClean="0"/>
              <a:t>aboutCtrlListener</a:t>
            </a:r>
            <a:r>
              <a:rPr lang="en-US" dirty="0" smtClean="0"/>
              <a:t>', </a:t>
            </a:r>
            <a:r>
              <a:rPr lang="en-US" dirty="0" err="1" smtClean="0"/>
              <a:t>jasmine.any</a:t>
            </a:r>
            <a:r>
              <a:rPr lang="en-US" dirty="0" smtClean="0"/>
              <a:t>(Function));</a:t>
            </a:r>
          </a:p>
          <a:p>
            <a:pPr lvl="2"/>
            <a:r>
              <a:rPr lang="en-US" dirty="0" smtClean="0"/>
              <a:t>    });</a:t>
            </a:r>
          </a:p>
          <a:p>
            <a:pPr lvl="2"/>
            <a:r>
              <a:rPr lang="en-US" dirty="0" smtClean="0"/>
              <a:t>  });</a:t>
            </a:r>
          </a:p>
          <a:p>
            <a:pPr lvl="2"/>
            <a:r>
              <a:rPr lang="en-US" dirty="0" smtClean="0"/>
              <a:t>});</a:t>
            </a:r>
          </a:p>
          <a:p>
            <a:pPr lvl="2"/>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lvl="0"/>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test".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Checkout the coverage, as you can see you get an 100% coverage.</a:t>
            </a:r>
            <a:endParaRPr lang="en-US" dirty="0" smtClean="0"/>
          </a:p>
          <a:p>
            <a:endParaRPr lang="en-US" dirty="0" smtClean="0"/>
          </a:p>
          <a:p>
            <a:r>
              <a:rPr lang="en-US" dirty="0" smtClean="0"/>
              <a:t>Test a directive using a mock</a:t>
            </a:r>
            <a:r>
              <a:rPr lang="en-US"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Open/Create</a:t>
            </a:r>
            <a:r>
              <a:rPr lang="en-US" baseline="0" dirty="0" smtClean="0"/>
              <a:t> the "</a:t>
            </a:r>
            <a:r>
              <a:rPr lang="en-US" u="none" baseline="0" dirty="0" smtClean="0"/>
              <a:t>test/spec/directives/isolated-scope-directive.spec.js</a:t>
            </a:r>
            <a:r>
              <a:rPr lang="en-US" baseline="0" dirty="0" smtClean="0"/>
              <a:t>" and add: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'use strict';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u="none"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describe('Directive: </a:t>
            </a:r>
            <a:r>
              <a:rPr lang="en-US" u="none" dirty="0" err="1" smtClean="0"/>
              <a:t>isolatedScopeDirective</a:t>
            </a:r>
            <a:r>
              <a:rPr lang="en-US" u="none" dirty="0" smtClean="0"/>
              <a:t>',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var</a:t>
            </a:r>
            <a:r>
              <a:rPr lang="en-US" u="none" dirty="0" smtClean="0"/>
              <a:t> $</a:t>
            </a:r>
            <a:r>
              <a:rPr lang="en-US" u="none" dirty="0" err="1" smtClean="0"/>
              <a:t>httpBackend</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u="none"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 load the directive's module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beforeEach</a:t>
            </a:r>
            <a:r>
              <a:rPr lang="en-US" u="none" dirty="0" smtClean="0"/>
              <a:t>(module('</a:t>
            </a:r>
            <a:r>
              <a:rPr lang="en-US" u="none" dirty="0" err="1" smtClean="0"/>
              <a:t>practiceBApp</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beforeEach</a:t>
            </a:r>
            <a:r>
              <a:rPr lang="en-US" u="none" dirty="0" smtClean="0"/>
              <a:t>(function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angular.mock.inject</a:t>
            </a:r>
            <a:r>
              <a:rPr lang="en-US" u="none" dirty="0" smtClean="0"/>
              <a:t>(function ($injector)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httpBackend</a:t>
            </a:r>
            <a:r>
              <a:rPr lang="en-US" u="none" dirty="0" smtClean="0"/>
              <a:t> = $</a:t>
            </a:r>
            <a:r>
              <a:rPr lang="en-US" u="none" dirty="0" err="1" smtClean="0"/>
              <a:t>injector.get</a:t>
            </a:r>
            <a:r>
              <a:rPr lang="en-US" u="none" dirty="0" smtClean="0"/>
              <a:t>('$</a:t>
            </a:r>
            <a:r>
              <a:rPr lang="en-US" u="none" dirty="0" err="1" smtClean="0"/>
              <a:t>httpBackend</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httpBackend.whenGET</a:t>
            </a:r>
            <a:r>
              <a:rPr lang="en-US" u="none" dirty="0" smtClean="0"/>
              <a:t>(/views.*/).respond(200,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httpBackend.whenGET</a:t>
            </a:r>
            <a:r>
              <a:rPr lang="en-US" u="none" dirty="0" smtClean="0"/>
              <a:t>(/scripts.*/).respond(200, '&lt;div&gt;&lt;/div&gt;');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u="none"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var</a:t>
            </a:r>
            <a:r>
              <a:rPr lang="en-US" u="none" dirty="0" smtClean="0"/>
              <a:t> element,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scope;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u="none"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beforeEach</a:t>
            </a:r>
            <a:r>
              <a:rPr lang="en-US" u="none" dirty="0" smtClean="0"/>
              <a:t>(inject(function ($</a:t>
            </a:r>
            <a:r>
              <a:rPr lang="en-US" u="none" dirty="0" err="1" smtClean="0"/>
              <a:t>rootScope</a:t>
            </a:r>
            <a:r>
              <a:rPr lang="en-US" u="none" dirty="0" smtClean="0"/>
              <a:t>, $compile)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scope = $</a:t>
            </a:r>
            <a:r>
              <a:rPr lang="en-US" u="none" dirty="0" err="1" smtClean="0"/>
              <a:t>rootScope</a:t>
            </a:r>
            <a:r>
              <a:rPr lang="en-US" u="none" dirty="0" smtClean="0"/>
              <a:t>.$new();</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scope.isolatedScopeDirectiveValue</a:t>
            </a:r>
            <a:r>
              <a:rPr lang="en-US" u="none" dirty="0" smtClean="0"/>
              <a:t> = 2;</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element = </a:t>
            </a:r>
            <a:r>
              <a:rPr lang="en-US" u="none" dirty="0" err="1" smtClean="0"/>
              <a:t>angular.element</a:t>
            </a:r>
            <a:r>
              <a:rPr lang="en-US" u="none" dirty="0" smtClean="0"/>
              <a:t>('&lt;isolated-scope-directive&gt;&lt;/isolated-scope-directive&gt;');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element = $compile(element)(scope);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scope.$digest</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httpBackend.flush</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it('should have an isolated scope',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var</a:t>
            </a:r>
            <a:r>
              <a:rPr lang="en-US" u="none" dirty="0" smtClean="0"/>
              <a:t> </a:t>
            </a:r>
            <a:r>
              <a:rPr lang="en-US" u="none" dirty="0" err="1" smtClean="0"/>
              <a:t>isolatedScope</a:t>
            </a:r>
            <a:r>
              <a:rPr lang="en-US" u="none" dirty="0" smtClean="0"/>
              <a:t> = </a:t>
            </a:r>
            <a:r>
              <a:rPr lang="en-US" u="none" dirty="0" err="1" smtClean="0"/>
              <a:t>element.isolateScope</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expect(</a:t>
            </a:r>
            <a:r>
              <a:rPr lang="en-US" u="none" dirty="0" err="1" smtClean="0"/>
              <a:t>isolatedScope</a:t>
            </a:r>
            <a:r>
              <a:rPr lang="en-US" u="none" dirty="0" smtClean="0"/>
              <a:t>).</a:t>
            </a:r>
            <a:r>
              <a:rPr lang="en-US" u="none" dirty="0" err="1" smtClean="0"/>
              <a:t>toBeDefined</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u="none"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it('should make hidden element visible',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r>
              <a:rPr lang="en-US" u="none" dirty="0" err="1" smtClean="0"/>
              <a:t>var</a:t>
            </a:r>
            <a:r>
              <a:rPr lang="en-US" u="none" dirty="0" smtClean="0"/>
              <a:t> </a:t>
            </a:r>
            <a:r>
              <a:rPr lang="en-US" u="none" dirty="0" err="1" smtClean="0"/>
              <a:t>isolatedScope</a:t>
            </a:r>
            <a:r>
              <a:rPr lang="en-US" u="none" dirty="0" smtClean="0"/>
              <a:t> = </a:t>
            </a:r>
            <a:r>
              <a:rPr lang="en-US" u="none" dirty="0" err="1" smtClean="0"/>
              <a:t>element.isolateScope</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expect(element).</a:t>
            </a:r>
            <a:r>
              <a:rPr lang="en-US" u="none" dirty="0" err="1" smtClean="0"/>
              <a:t>toBeDefined</a:t>
            </a:r>
            <a:r>
              <a:rPr lang="en-US" u="none"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expect(</a:t>
            </a:r>
            <a:r>
              <a:rPr lang="en-US" u="none" dirty="0" err="1" smtClean="0"/>
              <a:t>isolatedScope.test</a:t>
            </a:r>
            <a:r>
              <a:rPr lang="en-US" u="none" dirty="0" smtClean="0"/>
              <a:t>).</a:t>
            </a:r>
            <a:r>
              <a:rPr lang="en-US" u="none" dirty="0" err="1" smtClean="0"/>
              <a:t>toBe</a:t>
            </a:r>
            <a:r>
              <a:rPr lang="en-US" u="none" dirty="0" smtClean="0"/>
              <a:t>(1);</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u="none" dirty="0" smtClean="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test".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Checkout the coverage, and try to fill the 100%.</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49</a:t>
            </a:fld>
            <a:endParaRPr lang="en-US"/>
          </a:p>
        </p:txBody>
      </p:sp>
    </p:spTree>
    <p:extLst>
      <p:ext uri="{BB962C8B-B14F-4D97-AF65-F5344CB8AC3E}">
        <p14:creationId xmlns:p14="http://schemas.microsoft.com/office/powerpoint/2010/main" val="203269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r>
              <a:rPr lang="en-US" dirty="0" smtClean="0"/>
              <a:t>The $</a:t>
            </a:r>
            <a:r>
              <a:rPr lang="en-US" dirty="0" err="1" smtClean="0"/>
              <a:t>rootScope</a:t>
            </a:r>
            <a:r>
              <a:rPr lang="en-US" dirty="0" smtClean="0"/>
              <a:t>,</a:t>
            </a:r>
            <a:r>
              <a:rPr lang="en-US" baseline="0" dirty="0" smtClean="0"/>
              <a:t> as it name tells, is the main $scope that produces every others scope and inherit some of its functions.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7/10/2016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7/10/2016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6</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directives to teach the difference between scopes: without and with.</a:t>
            </a:r>
          </a:p>
          <a:p>
            <a:pPr marL="514350" indent="-514350">
              <a:buFont typeface="+mj-lt"/>
              <a:buAutoNum type="alphaLcParenR"/>
            </a:pPr>
            <a:r>
              <a:rPr lang="en-US" dirty="0" smtClean="0"/>
              <a:t>Create an isolated directive with the three different types of binding.</a:t>
            </a:r>
          </a:p>
          <a:p>
            <a:pPr marL="514350" indent="-514350">
              <a:buFont typeface="+mj-lt"/>
              <a:buAutoNum type="alphaLcParenR"/>
            </a:pPr>
            <a:r>
              <a:rPr lang="en-US" dirty="0" smtClean="0"/>
              <a:t>Send a directive to a module for portability.</a:t>
            </a:r>
          </a:p>
          <a:p>
            <a:pPr marL="514350" indent="-514350">
              <a:buFont typeface="+mj-lt"/>
              <a:buAutoNum type="alphaLcParenR"/>
            </a:pPr>
            <a:r>
              <a:rPr lang="en-US" dirty="0" smtClean="0"/>
              <a:t>Check the run order.</a:t>
            </a:r>
          </a:p>
        </p:txBody>
      </p:sp>
    </p:spTree>
    <p:extLst>
      <p:ext uri="{BB962C8B-B14F-4D97-AF65-F5344CB8AC3E}">
        <p14:creationId xmlns:p14="http://schemas.microsoft.com/office/powerpoint/2010/main" val="3838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Using</a:t>
            </a:r>
            <a:r>
              <a:rPr lang="es-ES" dirty="0" smtClean="0"/>
              <a:t> a </a:t>
            </a:r>
            <a:r>
              <a:rPr lang="es-ES" dirty="0" err="1" smtClean="0"/>
              <a:t>Service</a:t>
            </a:r>
            <a:r>
              <a:rPr lang="es-ES" dirty="0" smtClean="0"/>
              <a:t>, Factory </a:t>
            </a:r>
            <a:r>
              <a:rPr lang="es-ES" dirty="0" err="1" smtClean="0"/>
              <a:t>or</a:t>
            </a:r>
            <a:r>
              <a:rPr lang="es-ES" dirty="0" smtClean="0"/>
              <a:t> </a:t>
            </a:r>
            <a:r>
              <a:rPr lang="es-ES" dirty="0" err="1" smtClean="0"/>
              <a:t>Provider</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resource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resource.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myFactory</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Factory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Factory;</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$resource</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a:t>$resource(</a:t>
            </a:r>
            <a:r>
              <a:rPr lang="en-US" dirty="0" err="1"/>
              <a:t>url</a:t>
            </a:r>
            <a:r>
              <a:rPr lang="en-US" dirty="0"/>
              <a:t>, [</a:t>
            </a:r>
            <a:r>
              <a:rPr lang="en-US" dirty="0" err="1"/>
              <a:t>paramDefaults</a:t>
            </a:r>
            <a:r>
              <a:rPr lang="en-US" dirty="0"/>
              <a:t>], [actions], options);</a:t>
            </a:r>
          </a:p>
          <a:p>
            <a:endParaRPr lang="en-US" dirty="0" smtClean="0"/>
          </a:p>
          <a:p>
            <a:r>
              <a:rPr lang="en-US" dirty="0" smtClean="0"/>
              <a:t>Returns:</a:t>
            </a:r>
          </a:p>
          <a:p>
            <a:pPr marL="457200" lvl="1" indent="0">
              <a:buNone/>
            </a:pPr>
            <a:r>
              <a:rPr lang="en-US" dirty="0"/>
              <a:t>{ </a:t>
            </a:r>
            <a:endParaRPr lang="en-US" dirty="0" smtClean="0"/>
          </a:p>
          <a:p>
            <a:pPr marL="457200" lvl="1" indent="0">
              <a:buNone/>
            </a:pPr>
            <a:r>
              <a:rPr lang="en-US" dirty="0" smtClean="0"/>
              <a:t>	'get</a:t>
            </a:r>
            <a:r>
              <a:rPr lang="en-US" dirty="0"/>
              <a:t>': {</a:t>
            </a:r>
            <a:r>
              <a:rPr lang="en-US" dirty="0" err="1"/>
              <a:t>method:'GET</a:t>
            </a:r>
            <a:r>
              <a:rPr lang="en-US" dirty="0"/>
              <a:t>'}, </a:t>
            </a:r>
            <a:endParaRPr lang="en-US" dirty="0" smtClean="0"/>
          </a:p>
          <a:p>
            <a:pPr marL="457200" lvl="1" indent="0">
              <a:buNone/>
            </a:pPr>
            <a:r>
              <a:rPr lang="en-US" dirty="0" smtClean="0"/>
              <a:t>	'save</a:t>
            </a:r>
            <a:r>
              <a:rPr lang="en-US" dirty="0"/>
              <a:t>': {</a:t>
            </a:r>
            <a:r>
              <a:rPr lang="en-US" dirty="0" err="1"/>
              <a:t>method:'POST</a:t>
            </a:r>
            <a:r>
              <a:rPr lang="en-US" dirty="0"/>
              <a:t>'}, </a:t>
            </a:r>
            <a:endParaRPr lang="en-US" dirty="0" smtClean="0"/>
          </a:p>
          <a:p>
            <a:pPr marL="457200" lvl="1" indent="0">
              <a:buNone/>
            </a:pPr>
            <a:r>
              <a:rPr lang="en-US" dirty="0" smtClean="0"/>
              <a:t>	'query</a:t>
            </a:r>
            <a:r>
              <a:rPr lang="en-US" dirty="0"/>
              <a:t>': {</a:t>
            </a:r>
            <a:r>
              <a:rPr lang="en-US" dirty="0" err="1"/>
              <a:t>method:'GET</a:t>
            </a:r>
            <a:r>
              <a:rPr lang="en-US" dirty="0"/>
              <a:t>', </a:t>
            </a:r>
            <a:r>
              <a:rPr lang="en-US" dirty="0" err="1"/>
              <a:t>isArray:true</a:t>
            </a:r>
            <a:r>
              <a:rPr lang="en-US" dirty="0"/>
              <a:t>}, </a:t>
            </a:r>
            <a:endParaRPr lang="en-US" dirty="0" smtClean="0"/>
          </a:p>
          <a:p>
            <a:pPr marL="457200" lvl="1" indent="0">
              <a:buNone/>
            </a:pPr>
            <a:r>
              <a:rPr lang="en-US" dirty="0" smtClean="0"/>
              <a:t>	'remove</a:t>
            </a:r>
            <a:r>
              <a:rPr lang="en-US" dirty="0"/>
              <a:t>': {</a:t>
            </a:r>
            <a:r>
              <a:rPr lang="en-US" dirty="0" err="1"/>
              <a:t>method:'DELETE</a:t>
            </a:r>
            <a:r>
              <a:rPr lang="en-US" dirty="0"/>
              <a:t>'}, </a:t>
            </a:r>
            <a:endParaRPr lang="en-US" dirty="0" smtClean="0"/>
          </a:p>
          <a:p>
            <a:pPr marL="457200" lvl="1" indent="0">
              <a:buNone/>
            </a:pPr>
            <a:r>
              <a:rPr lang="en-US" dirty="0" smtClean="0"/>
              <a:t>	'delete</a:t>
            </a:r>
            <a:r>
              <a:rPr lang="en-US" dirty="0"/>
              <a:t>': {</a:t>
            </a:r>
            <a:r>
              <a:rPr lang="en-US" dirty="0" err="1"/>
              <a:t>method:'DELETE</a:t>
            </a:r>
            <a:r>
              <a:rPr lang="en-US" dirty="0"/>
              <a:t>'} </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165264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Promises and $q</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n-US" dirty="0"/>
              <a:t>function </a:t>
            </a:r>
            <a:r>
              <a:rPr lang="en-US" dirty="0" err="1"/>
              <a:t>asyncGreet</a:t>
            </a:r>
            <a:r>
              <a:rPr lang="en-US" dirty="0"/>
              <a:t>(name) {</a:t>
            </a:r>
          </a:p>
          <a:p>
            <a:pPr marL="0" indent="0">
              <a:buNone/>
            </a:pPr>
            <a:r>
              <a:rPr lang="en-US" dirty="0"/>
              <a:t>  </a:t>
            </a:r>
            <a:r>
              <a:rPr lang="en-US" dirty="0" err="1"/>
              <a:t>var</a:t>
            </a:r>
            <a:r>
              <a:rPr lang="en-US" dirty="0"/>
              <a:t> deferred = $</a:t>
            </a:r>
            <a:r>
              <a:rPr lang="en-US" dirty="0" err="1"/>
              <a:t>q.defer</a:t>
            </a:r>
            <a:r>
              <a:rPr lang="en-US" dirty="0"/>
              <a:t>();</a:t>
            </a:r>
          </a:p>
          <a:p>
            <a:pPr marL="0" indent="0">
              <a:buNone/>
            </a:pPr>
            <a:endParaRPr lang="en-US" dirty="0"/>
          </a:p>
          <a:p>
            <a:pPr marL="0" indent="0">
              <a:buNone/>
            </a:pPr>
            <a:r>
              <a:rPr lang="en-US" dirty="0"/>
              <a:t>    if </a:t>
            </a:r>
            <a:r>
              <a:rPr lang="en-US" dirty="0" smtClean="0"/>
              <a:t>(something) </a:t>
            </a:r>
            <a:r>
              <a:rPr lang="en-US" dirty="0"/>
              <a:t>{</a:t>
            </a:r>
          </a:p>
          <a:p>
            <a:pPr marL="0" indent="0">
              <a:buNone/>
            </a:pPr>
            <a:r>
              <a:rPr lang="en-US" dirty="0"/>
              <a:t>      </a:t>
            </a:r>
            <a:r>
              <a:rPr lang="en-US" dirty="0" err="1"/>
              <a:t>deferred.resolve</a:t>
            </a:r>
            <a:r>
              <a:rPr lang="en-US" dirty="0"/>
              <a:t>('Hello, ' + name + '!');</a:t>
            </a:r>
          </a:p>
          <a:p>
            <a:pPr marL="0" indent="0">
              <a:buNone/>
            </a:pPr>
            <a:r>
              <a:rPr lang="en-US" dirty="0"/>
              <a:t>    } else {</a:t>
            </a:r>
          </a:p>
          <a:p>
            <a:pPr marL="0" indent="0">
              <a:buNone/>
            </a:pPr>
            <a:r>
              <a:rPr lang="en-US" dirty="0"/>
              <a:t>      </a:t>
            </a:r>
            <a:r>
              <a:rPr lang="en-US" dirty="0" err="1"/>
              <a:t>deferred.reject</a:t>
            </a:r>
            <a:r>
              <a:rPr lang="en-US" dirty="0"/>
              <a:t>('Greeting ' + name + ' is not allowed.');</a:t>
            </a:r>
          </a:p>
          <a:p>
            <a:pPr marL="0" indent="0">
              <a:buNone/>
            </a:pPr>
            <a:r>
              <a:rPr lang="en-US" dirty="0"/>
              <a:t>    </a:t>
            </a:r>
            <a:r>
              <a:rPr lang="en-US" dirty="0" smtClean="0"/>
              <a:t>}</a:t>
            </a:r>
          </a:p>
          <a:p>
            <a:pPr marL="0" indent="0">
              <a:buNone/>
            </a:pPr>
            <a:endParaRPr lang="en-US" dirty="0"/>
          </a:p>
          <a:p>
            <a:pPr marL="0" indent="0">
              <a:buNone/>
            </a:pPr>
            <a:r>
              <a:rPr lang="en-US" dirty="0"/>
              <a:t>  return </a:t>
            </a:r>
            <a:r>
              <a:rPr lang="en-US" dirty="0" err="1"/>
              <a:t>deferred.promise</a:t>
            </a:r>
            <a:r>
              <a:rPr lang="en-US" dirty="0"/>
              <a:t>;</a:t>
            </a:r>
          </a:p>
          <a:p>
            <a:pPr marL="0" indent="0">
              <a:buNone/>
            </a:pPr>
            <a:r>
              <a:rPr lang="en-US" dirty="0"/>
              <a:t>}</a:t>
            </a:r>
          </a:p>
        </p:txBody>
      </p:sp>
    </p:spTree>
    <p:extLst>
      <p:ext uri="{BB962C8B-B14F-4D97-AF65-F5344CB8AC3E}">
        <p14:creationId xmlns:p14="http://schemas.microsoft.com/office/powerpoint/2010/main" val="38733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s-ES" dirty="0" err="1" smtClean="0"/>
              <a:t>Service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service</a:t>
            </a:r>
            <a:r>
              <a:rPr lang="es-ES" dirty="0" smtClean="0"/>
              <a:t>('</a:t>
            </a:r>
            <a:r>
              <a:rPr lang="es-ES" dirty="0" err="1" smtClean="0"/>
              <a:t>myService</a:t>
            </a:r>
            <a:r>
              <a:rPr lang="es-ES" dirty="0" smtClean="0"/>
              <a:t>','</a:t>
            </a:r>
            <a:r>
              <a:rPr lang="es-ES" dirty="0" err="1" smtClean="0">
                <a:solidFill>
                  <a:schemeClr val="accent2"/>
                </a:solidFill>
              </a:rPr>
              <a:t>myFactory</a:t>
            </a:r>
            <a:r>
              <a:rPr lang="es-ES" dirty="0" smtClean="0"/>
              <a:t>', </a:t>
            </a:r>
            <a:r>
              <a:rPr lang="es-ES" dirty="0" err="1" smtClean="0"/>
              <a:t>function</a:t>
            </a:r>
            <a:r>
              <a:rPr lang="es-ES" dirty="0" smtClean="0"/>
              <a:t>(</a:t>
            </a:r>
            <a:r>
              <a:rPr lang="es-ES" dirty="0" err="1" smtClean="0">
                <a:solidFill>
                  <a:schemeClr val="accent2"/>
                </a:solidFill>
              </a:rPr>
              <a:t>myFactory</a:t>
            </a:r>
            <a:r>
              <a:rPr lang="es-ES" dirty="0" smtClean="0"/>
              <a:t>){</a:t>
            </a:r>
          </a:p>
          <a:p>
            <a:pPr marL="0" indent="0">
              <a:buNone/>
            </a:pPr>
            <a:r>
              <a:rPr lang="es-ES" dirty="0"/>
              <a:t>	</a:t>
            </a:r>
            <a:r>
              <a:rPr lang="es-ES" dirty="0" err="1" smtClean="0"/>
              <a:t>function</a:t>
            </a:r>
            <a:r>
              <a:rPr lang="es-ES" dirty="0" smtClean="0"/>
              <a:t> </a:t>
            </a:r>
            <a:r>
              <a:rPr lang="es-ES" dirty="0" err="1" smtClean="0"/>
              <a:t>getUser</a:t>
            </a:r>
            <a:r>
              <a:rPr lang="es-ES" dirty="0" smtClean="0"/>
              <a:t>(id){</a:t>
            </a:r>
          </a:p>
          <a:p>
            <a:pPr marL="0" indent="0">
              <a:buNone/>
            </a:pPr>
            <a:r>
              <a:rPr lang="es-ES" dirty="0"/>
              <a:t>	</a:t>
            </a:r>
            <a:r>
              <a:rPr lang="es-ES" dirty="0" smtClean="0"/>
              <a:t>	</a:t>
            </a:r>
            <a:r>
              <a:rPr lang="en-US" dirty="0" err="1" smtClean="0"/>
              <a:t>var</a:t>
            </a:r>
            <a:r>
              <a:rPr lang="en-US" dirty="0" smtClean="0"/>
              <a:t> </a:t>
            </a:r>
            <a:r>
              <a:rPr lang="en-US" dirty="0"/>
              <a:t>user = </a:t>
            </a:r>
            <a:r>
              <a:rPr lang="es-ES" dirty="0" err="1">
                <a:solidFill>
                  <a:schemeClr val="accent2"/>
                </a:solidFill>
              </a:rPr>
              <a:t>myFactory</a:t>
            </a:r>
            <a:r>
              <a:rPr lang="en-US" dirty="0" smtClean="0"/>
              <a:t>.get</a:t>
            </a:r>
            <a:r>
              <a:rPr lang="en-US" dirty="0"/>
              <a:t>({userId:123}, </a:t>
            </a:r>
            <a:endParaRPr lang="en-US" dirty="0" smtClean="0"/>
          </a:p>
          <a:p>
            <a:pPr marL="0" indent="0">
              <a:buNone/>
            </a:pPr>
            <a:r>
              <a:rPr lang="en-US" dirty="0"/>
              <a:t>	</a:t>
            </a:r>
            <a:r>
              <a:rPr lang="en-US" dirty="0" smtClean="0"/>
              <a:t>	function(response) </a:t>
            </a:r>
            <a:r>
              <a:rPr lang="en-US" dirty="0"/>
              <a:t>{ </a:t>
            </a:r>
            <a:endParaRPr lang="en-US" dirty="0" smtClean="0"/>
          </a:p>
          <a:p>
            <a:pPr marL="0" indent="0">
              <a:buNone/>
            </a:pPr>
            <a:r>
              <a:rPr lang="en-US" dirty="0"/>
              <a:t>	</a:t>
            </a:r>
            <a:r>
              <a:rPr lang="en-US" dirty="0" smtClean="0"/>
              <a:t>		return response;</a:t>
            </a:r>
          </a:p>
          <a:p>
            <a:pPr marL="0" indent="0">
              <a:buNone/>
            </a:pPr>
            <a:r>
              <a:rPr lang="en-US" dirty="0"/>
              <a:t>	</a:t>
            </a:r>
            <a:r>
              <a:rPr lang="en-US" dirty="0" smtClean="0"/>
              <a:t>	});</a:t>
            </a:r>
          </a:p>
          <a:p>
            <a:pPr marL="0" indent="0">
              <a:buNone/>
            </a:pPr>
            <a:r>
              <a:rPr lang="en-US" dirty="0" smtClean="0"/>
              <a:t>	}</a:t>
            </a:r>
            <a:endParaRPr lang="es-ES" dirty="0" smtClean="0"/>
          </a:p>
          <a:p>
            <a:pPr marL="0" indent="0">
              <a:buNone/>
            </a:pPr>
            <a:r>
              <a:rPr lang="es-ES" dirty="0"/>
              <a:t>	</a:t>
            </a:r>
            <a:r>
              <a:rPr lang="es-ES" dirty="0" err="1" smtClean="0"/>
              <a:t>return</a:t>
            </a:r>
            <a:r>
              <a:rPr lang="es-ES" dirty="0" smtClean="0"/>
              <a:t> {</a:t>
            </a:r>
          </a:p>
          <a:p>
            <a:pPr marL="0" indent="0">
              <a:buNone/>
            </a:pPr>
            <a:r>
              <a:rPr lang="es-ES" dirty="0"/>
              <a:t>	</a:t>
            </a:r>
            <a:r>
              <a:rPr lang="es-ES" dirty="0" smtClean="0"/>
              <a:t>	</a:t>
            </a:r>
            <a:r>
              <a:rPr lang="es-ES" dirty="0" err="1" smtClean="0"/>
              <a:t>getUser</a:t>
            </a:r>
            <a:r>
              <a:rPr lang="es-ES" dirty="0" smtClean="0"/>
              <a:t>: </a:t>
            </a:r>
            <a:r>
              <a:rPr lang="es-ES" dirty="0" err="1" smtClean="0"/>
              <a:t>getUser</a:t>
            </a:r>
            <a:endParaRPr lang="es-ES" dirty="0" smtClean="0"/>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42338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dirty="0" err="1"/>
              <a:t>Angular.module</a:t>
            </a:r>
            <a:r>
              <a:rPr lang="es-ES" dirty="0"/>
              <a:t>('</a:t>
            </a:r>
            <a:r>
              <a:rPr lang="es-ES" dirty="0" err="1"/>
              <a:t>myApp</a:t>
            </a:r>
            <a:r>
              <a:rPr lang="es-ES" dirty="0"/>
              <a:t>',[</a:t>
            </a:r>
            <a:r>
              <a:rPr lang="es-ES" dirty="0">
                <a:solidFill>
                  <a:schemeClr val="accent2"/>
                </a:solidFill>
              </a:rPr>
              <a:t>'</a:t>
            </a:r>
            <a:r>
              <a:rPr lang="es-ES" dirty="0" err="1">
                <a:solidFill>
                  <a:schemeClr val="accent2"/>
                </a:solidFill>
              </a:rPr>
              <a:t>ngResource</a:t>
            </a:r>
            <a:r>
              <a:rPr lang="es-ES" dirty="0">
                <a:solidFill>
                  <a:schemeClr val="accent2"/>
                </a:solidFill>
              </a:rPr>
              <a:t>'</a:t>
            </a:r>
            <a:r>
              <a:rPr lang="es-ES" dirty="0"/>
              <a:t>])</a:t>
            </a:r>
          </a:p>
          <a:p>
            <a:pPr marL="0" indent="0">
              <a:buNone/>
            </a:pPr>
            <a:r>
              <a:rPr lang="es-ES" dirty="0" smtClean="0"/>
              <a:t>.</a:t>
            </a:r>
            <a:r>
              <a:rPr lang="es-ES" dirty="0" err="1" smtClean="0">
                <a:solidFill>
                  <a:schemeClr val="accent2"/>
                </a:solidFill>
              </a:rPr>
              <a:t>provider</a:t>
            </a:r>
            <a:r>
              <a:rPr lang="es-ES" dirty="0" smtClean="0"/>
              <a:t>('</a:t>
            </a:r>
            <a:r>
              <a:rPr lang="es-ES" dirty="0" err="1" smtClean="0"/>
              <a:t>myProvider</a:t>
            </a:r>
            <a:r>
              <a:rPr lang="es-ES" dirty="0" smtClean="0"/>
              <a:t>','</a:t>
            </a:r>
            <a:r>
              <a:rPr lang="es-ES" dirty="0">
                <a:solidFill>
                  <a:schemeClr val="accent2"/>
                </a:solidFill>
              </a:rPr>
              <a:t> </a:t>
            </a:r>
            <a:r>
              <a:rPr lang="es-ES" dirty="0" err="1">
                <a:solidFill>
                  <a:schemeClr val="accent2"/>
                </a:solidFill>
              </a:rPr>
              <a:t>myFactory</a:t>
            </a:r>
            <a:r>
              <a:rPr lang="es-ES" dirty="0">
                <a:solidFill>
                  <a:schemeClr val="accent2"/>
                </a:solidFill>
              </a:rPr>
              <a:t> </a:t>
            </a:r>
            <a:r>
              <a:rPr lang="es-ES" dirty="0" smtClean="0"/>
              <a:t>', </a:t>
            </a:r>
            <a:r>
              <a:rPr lang="es-ES" dirty="0" err="1" smtClean="0"/>
              <a:t>function</a:t>
            </a:r>
            <a:r>
              <a:rPr lang="es-ES" dirty="0" smtClean="0"/>
              <a:t>(</a:t>
            </a:r>
            <a:r>
              <a:rPr lang="es-ES" dirty="0" err="1">
                <a:solidFill>
                  <a:schemeClr val="accent2"/>
                </a:solidFill>
              </a:rPr>
              <a:t>myFactory</a:t>
            </a:r>
            <a:r>
              <a:rPr lang="es-ES" dirty="0" smtClean="0"/>
              <a:t>){</a:t>
            </a:r>
            <a:endParaRPr lang="es-ES" dirty="0"/>
          </a:p>
          <a:p>
            <a:pPr marL="0" indent="0">
              <a:buNone/>
            </a:pPr>
            <a:r>
              <a:rPr lang="es-ES" dirty="0"/>
              <a:t>	</a:t>
            </a:r>
            <a:r>
              <a:rPr lang="es-ES" dirty="0" err="1"/>
              <a:t>function</a:t>
            </a:r>
            <a:r>
              <a:rPr lang="es-ES" dirty="0"/>
              <a:t> </a:t>
            </a:r>
            <a:r>
              <a:rPr lang="es-ES" dirty="0" err="1"/>
              <a:t>getUser</a:t>
            </a:r>
            <a:r>
              <a:rPr lang="es-ES" dirty="0"/>
              <a:t>(id){</a:t>
            </a:r>
          </a:p>
          <a:p>
            <a:pPr marL="0" indent="0">
              <a:buNone/>
            </a:pPr>
            <a:r>
              <a:rPr lang="es-ES" dirty="0"/>
              <a:t>		</a:t>
            </a:r>
            <a:r>
              <a:rPr lang="en-US" dirty="0" err="1"/>
              <a:t>var</a:t>
            </a:r>
            <a:r>
              <a:rPr lang="en-US" dirty="0"/>
              <a:t> user = </a:t>
            </a:r>
            <a:r>
              <a:rPr lang="es-ES" dirty="0" err="1">
                <a:solidFill>
                  <a:schemeClr val="accent2"/>
                </a:solidFill>
              </a:rPr>
              <a:t>myFactory</a:t>
            </a:r>
            <a:r>
              <a:rPr lang="en-US" dirty="0"/>
              <a:t>.get({userId:123}, </a:t>
            </a:r>
          </a:p>
          <a:p>
            <a:pPr marL="0" indent="0">
              <a:buNone/>
            </a:pPr>
            <a:r>
              <a:rPr lang="en-US" dirty="0"/>
              <a:t>		function(response) { </a:t>
            </a:r>
          </a:p>
          <a:p>
            <a:pPr marL="0" indent="0">
              <a:buNone/>
            </a:pPr>
            <a:r>
              <a:rPr lang="en-US" dirty="0"/>
              <a:t>			return response;</a:t>
            </a:r>
          </a:p>
          <a:p>
            <a:pPr marL="0" indent="0">
              <a:buNone/>
            </a:pPr>
            <a:r>
              <a:rPr lang="en-US" dirty="0"/>
              <a:t>		});</a:t>
            </a:r>
          </a:p>
          <a:p>
            <a:pPr marL="0" indent="0">
              <a:buNone/>
            </a:pPr>
            <a:r>
              <a:rPr lang="en-US" dirty="0"/>
              <a:t>	</a:t>
            </a:r>
            <a:r>
              <a:rPr lang="en-US" dirty="0" smtClean="0"/>
              <a:t>}</a:t>
            </a:r>
          </a:p>
          <a:p>
            <a:pPr marL="0" indent="0">
              <a:buNone/>
            </a:pPr>
            <a:r>
              <a:rPr lang="en-US" dirty="0"/>
              <a:t>	</a:t>
            </a:r>
            <a:r>
              <a:rPr lang="en-US" dirty="0" err="1" smtClean="0"/>
              <a:t>this.$get</a:t>
            </a:r>
            <a:r>
              <a:rPr lang="en-US" dirty="0" smtClean="0"/>
              <a:t> = function(){</a:t>
            </a:r>
            <a:endParaRPr lang="es-ES" dirty="0"/>
          </a:p>
          <a:p>
            <a:pPr marL="0" indent="0">
              <a:buNone/>
            </a:pPr>
            <a:r>
              <a:rPr lang="es-ES" dirty="0"/>
              <a:t>	</a:t>
            </a:r>
            <a:r>
              <a:rPr lang="es-ES" dirty="0" smtClean="0"/>
              <a:t>	</a:t>
            </a:r>
            <a:r>
              <a:rPr lang="es-ES" dirty="0" err="1" smtClean="0"/>
              <a:t>return</a:t>
            </a:r>
            <a:r>
              <a:rPr lang="es-ES" dirty="0" smtClean="0"/>
              <a:t> </a:t>
            </a:r>
            <a:r>
              <a:rPr lang="es-ES" dirty="0"/>
              <a:t>{</a:t>
            </a:r>
          </a:p>
          <a:p>
            <a:pPr marL="0" indent="0">
              <a:buNone/>
            </a:pPr>
            <a:r>
              <a:rPr lang="es-ES" dirty="0"/>
              <a:t>		</a:t>
            </a:r>
            <a:r>
              <a:rPr lang="es-ES" dirty="0" smtClean="0"/>
              <a:t>	</a:t>
            </a:r>
            <a:r>
              <a:rPr lang="es-ES" dirty="0" err="1" smtClean="0"/>
              <a:t>getUser</a:t>
            </a:r>
            <a:r>
              <a:rPr lang="es-ES" dirty="0"/>
              <a:t>: </a:t>
            </a:r>
            <a:r>
              <a:rPr lang="es-ES" dirty="0" err="1"/>
              <a:t>getUser</a:t>
            </a:r>
            <a:endParaRPr lang="es-ES" dirty="0"/>
          </a:p>
          <a:p>
            <a:pPr marL="0" indent="0">
              <a:buNone/>
            </a:pPr>
            <a:r>
              <a:rPr lang="es-ES" dirty="0"/>
              <a:t>	</a:t>
            </a:r>
            <a:r>
              <a:rPr lang="es-ES" dirty="0" smtClean="0"/>
              <a:t>	}</a:t>
            </a:r>
          </a:p>
          <a:p>
            <a:pPr marL="0" indent="0">
              <a:buNone/>
            </a:pPr>
            <a:r>
              <a:rPr lang="es-ES" dirty="0" smtClean="0"/>
              <a:t>	};</a:t>
            </a:r>
            <a:endParaRPr lang="es-ES" dirty="0"/>
          </a:p>
          <a:p>
            <a:pPr marL="0" indent="0">
              <a:buNone/>
            </a:pPr>
            <a:r>
              <a:rPr lang="es-ES" dirty="0" smtClean="0"/>
              <a:t>});</a:t>
            </a:r>
            <a:endParaRPr lang="es-ES" dirty="0"/>
          </a:p>
        </p:txBody>
      </p:sp>
    </p:spTree>
    <p:extLst>
      <p:ext uri="{BB962C8B-B14F-4D97-AF65-F5344CB8AC3E}">
        <p14:creationId xmlns:p14="http://schemas.microsoft.com/office/powerpoint/2010/main" val="352786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pothegms.files.wordpress.com/2013/01/color-crayons-he-did-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8103" y="1118615"/>
            <a:ext cx="2537788" cy="236807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US" dirty="0" smtClean="0"/>
              <a:t>$broadcast &amp; $emit</a:t>
            </a:r>
            <a:endParaRPr lang="en-US" dirty="0"/>
          </a:p>
        </p:txBody>
      </p:sp>
      <p:sp>
        <p:nvSpPr>
          <p:cNvPr id="5" name="4 Recortar rectángulo de esquina del mismo lado"/>
          <p:cNvSpPr/>
          <p:nvPr/>
        </p:nvSpPr>
        <p:spPr>
          <a:xfrm>
            <a:off x="3188498" y="1873780"/>
            <a:ext cx="2088232" cy="684076"/>
          </a:xfrm>
          <a:prstGeom prst="snip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
            </a:r>
            <a:r>
              <a:rPr lang="en-US" dirty="0" err="1" smtClean="0"/>
              <a:t>rootScope</a:t>
            </a:r>
            <a:endParaRPr lang="en-US" dirty="0"/>
          </a:p>
        </p:txBody>
      </p:sp>
      <p:sp>
        <p:nvSpPr>
          <p:cNvPr id="13" name="12 Flecha curvada hacia arriba"/>
          <p:cNvSpPr/>
          <p:nvPr/>
        </p:nvSpPr>
        <p:spPr>
          <a:xfrm rot="16200000">
            <a:off x="5448727" y="1986626"/>
            <a:ext cx="648072" cy="489266"/>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4" name="13 CuadroTexto"/>
          <p:cNvSpPr txBox="1"/>
          <p:nvPr/>
        </p:nvSpPr>
        <p:spPr>
          <a:xfrm>
            <a:off x="907994" y="1927823"/>
            <a:ext cx="1224822" cy="923330"/>
          </a:xfrm>
          <a:prstGeom prst="rect">
            <a:avLst/>
          </a:prstGeom>
          <a:noFill/>
        </p:spPr>
        <p:txBody>
          <a:bodyPr wrap="none" rtlCol="0">
            <a:spAutoFit/>
          </a:bodyPr>
          <a:lstStyle/>
          <a:p>
            <a:r>
              <a:rPr lang="en-US" dirty="0" smtClean="0"/>
              <a:t>$emit</a:t>
            </a:r>
          </a:p>
          <a:p>
            <a:endParaRPr lang="en-US" dirty="0" smtClean="0"/>
          </a:p>
          <a:p>
            <a:r>
              <a:rPr lang="en-US" dirty="0" smtClean="0"/>
              <a:t>$broadcast</a:t>
            </a:r>
          </a:p>
        </p:txBody>
      </p:sp>
      <p:sp>
        <p:nvSpPr>
          <p:cNvPr id="15" name="14 Recortar rectángulo de esquina diagonal"/>
          <p:cNvSpPr/>
          <p:nvPr/>
        </p:nvSpPr>
        <p:spPr>
          <a:xfrm>
            <a:off x="1784342" y="3488984"/>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1</a:t>
            </a:r>
            <a:endParaRPr lang="en-US" dirty="0"/>
          </a:p>
        </p:txBody>
      </p:sp>
      <p:sp>
        <p:nvSpPr>
          <p:cNvPr id="16" name="15 Recortar rectángulo de esquina diagonal"/>
          <p:cNvSpPr/>
          <p:nvPr/>
        </p:nvSpPr>
        <p:spPr>
          <a:xfrm>
            <a:off x="4948935" y="3488984"/>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a:t>
            </a:r>
          </a:p>
        </p:txBody>
      </p:sp>
      <p:sp>
        <p:nvSpPr>
          <p:cNvPr id="17" name="16 Recortar rectángulo de esquina diagonal"/>
          <p:cNvSpPr/>
          <p:nvPr/>
        </p:nvSpPr>
        <p:spPr>
          <a:xfrm>
            <a:off x="596210"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1.1</a:t>
            </a:r>
            <a:endParaRPr lang="en-US" dirty="0"/>
          </a:p>
        </p:txBody>
      </p:sp>
      <p:sp>
        <p:nvSpPr>
          <p:cNvPr id="18" name="17 Recortar rectángulo de esquina diagonal"/>
          <p:cNvSpPr/>
          <p:nvPr/>
        </p:nvSpPr>
        <p:spPr>
          <a:xfrm>
            <a:off x="3799108"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2.1</a:t>
            </a:r>
          </a:p>
        </p:txBody>
      </p:sp>
      <p:sp>
        <p:nvSpPr>
          <p:cNvPr id="19" name="18 Recortar rectángulo de esquina diagonal"/>
          <p:cNvSpPr/>
          <p:nvPr/>
        </p:nvSpPr>
        <p:spPr>
          <a:xfrm>
            <a:off x="6284842"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2.2</a:t>
            </a:r>
          </a:p>
        </p:txBody>
      </p:sp>
      <p:cxnSp>
        <p:nvCxnSpPr>
          <p:cNvPr id="27" name="26 Conector recto"/>
          <p:cNvCxnSpPr>
            <a:stCxn id="5" idx="1"/>
            <a:endCxn id="16" idx="3"/>
          </p:cNvCxnSpPr>
          <p:nvPr/>
        </p:nvCxnSpPr>
        <p:spPr>
          <a:xfrm>
            <a:off x="4232614" y="2557856"/>
            <a:ext cx="1688429" cy="931128"/>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5" idx="3"/>
            <a:endCxn id="5" idx="1"/>
          </p:cNvCxnSpPr>
          <p:nvPr/>
        </p:nvCxnSpPr>
        <p:spPr>
          <a:xfrm flipV="1">
            <a:off x="2756450" y="2557856"/>
            <a:ext cx="1476164" cy="931128"/>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5" idx="1"/>
            <a:endCxn id="17" idx="3"/>
          </p:cNvCxnSpPr>
          <p:nvPr/>
        </p:nvCxnSpPr>
        <p:spPr>
          <a:xfrm flipH="1">
            <a:off x="1568318" y="4137056"/>
            <a:ext cx="1188132"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16" idx="1"/>
            <a:endCxn id="18" idx="3"/>
          </p:cNvCxnSpPr>
          <p:nvPr/>
        </p:nvCxnSpPr>
        <p:spPr>
          <a:xfrm flipH="1">
            <a:off x="4771216" y="4137056"/>
            <a:ext cx="1149827"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16" idx="1"/>
            <a:endCxn id="19" idx="3"/>
          </p:cNvCxnSpPr>
          <p:nvPr/>
        </p:nvCxnSpPr>
        <p:spPr>
          <a:xfrm>
            <a:off x="5921043" y="4137056"/>
            <a:ext cx="1335907"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sp>
        <p:nvSpPr>
          <p:cNvPr id="48" name="47 Flecha derecha"/>
          <p:cNvSpPr/>
          <p:nvPr/>
        </p:nvSpPr>
        <p:spPr>
          <a:xfrm rot="1665455">
            <a:off x="5052958" y="293626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Flecha derecha"/>
          <p:cNvSpPr/>
          <p:nvPr/>
        </p:nvSpPr>
        <p:spPr>
          <a:xfrm rot="2229753">
            <a:off x="6476994" y="4630055"/>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Flecha derecha"/>
          <p:cNvSpPr/>
          <p:nvPr/>
        </p:nvSpPr>
        <p:spPr>
          <a:xfrm rot="8312628">
            <a:off x="4331860" y="465839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0 Flecha derecha"/>
          <p:cNvSpPr/>
          <p:nvPr/>
        </p:nvSpPr>
        <p:spPr>
          <a:xfrm rot="8795905">
            <a:off x="3268353" y="302067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3 Flecha derecha"/>
          <p:cNvSpPr/>
          <p:nvPr/>
        </p:nvSpPr>
        <p:spPr>
          <a:xfrm rot="8257568">
            <a:off x="1980231" y="4668022"/>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6 Flecha derecha"/>
          <p:cNvSpPr/>
          <p:nvPr/>
        </p:nvSpPr>
        <p:spPr>
          <a:xfrm rot="19017866">
            <a:off x="1136790" y="4668021"/>
            <a:ext cx="1120388" cy="174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57 Flecha derecha"/>
          <p:cNvSpPr/>
          <p:nvPr/>
        </p:nvSpPr>
        <p:spPr>
          <a:xfrm rot="19496232">
            <a:off x="2323699" y="2966565"/>
            <a:ext cx="1120388" cy="174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59 Rectángulo"/>
          <p:cNvSpPr/>
          <p:nvPr/>
        </p:nvSpPr>
        <p:spPr>
          <a:xfrm>
            <a:off x="562520" y="1960615"/>
            <a:ext cx="304154" cy="34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60 Rectángulo"/>
          <p:cNvSpPr/>
          <p:nvPr/>
        </p:nvSpPr>
        <p:spPr>
          <a:xfrm>
            <a:off x="564077" y="2473672"/>
            <a:ext cx="304154"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61 Flecha izquierda y arriba"/>
          <p:cNvSpPr/>
          <p:nvPr/>
        </p:nvSpPr>
        <p:spPr>
          <a:xfrm rot="12869857">
            <a:off x="5702413" y="4844927"/>
            <a:ext cx="629966" cy="576441"/>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962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n-US" dirty="0"/>
              <a:t>$timeout([</a:t>
            </a:r>
            <a:r>
              <a:rPr lang="en-US" dirty="0" err="1"/>
              <a:t>fn</a:t>
            </a:r>
            <a:r>
              <a:rPr lang="en-US" dirty="0"/>
              <a:t>], [delay], [</a:t>
            </a:r>
            <a:r>
              <a:rPr lang="en-US" dirty="0" err="1"/>
              <a:t>invokeApply</a:t>
            </a:r>
            <a:r>
              <a:rPr lang="en-US" dirty="0"/>
              <a:t>], [Pass</a:t>
            </a:r>
            <a:r>
              <a:rPr lang="en-US" dirty="0" smtClean="0"/>
              <a:t>]);</a:t>
            </a:r>
          </a:p>
          <a:p>
            <a:pPr marL="0" indent="0">
              <a:buNone/>
            </a:pPr>
            <a:endParaRPr lang="en-US" dirty="0"/>
          </a:p>
          <a:p>
            <a:pPr marL="0" indent="0" algn="ctr">
              <a:buNone/>
            </a:pPr>
            <a:r>
              <a:rPr lang="en-US" sz="3500" dirty="0" smtClean="0">
                <a:solidFill>
                  <a:srgbClr val="FF0000"/>
                </a:solidFill>
              </a:rPr>
              <a:t>Cancel your $timeouts!</a:t>
            </a:r>
            <a:endParaRPr lang="es-ES" sz="3500" dirty="0" smtClean="0">
              <a:solidFill>
                <a:srgbClr val="FF0000"/>
              </a:solidFill>
            </a:endParaRPr>
          </a:p>
          <a:p>
            <a:pPr marL="0" indent="0">
              <a:buNone/>
            </a:pPr>
            <a:endParaRPr lang="es-ES" dirty="0" smtClean="0"/>
          </a:p>
          <a:p>
            <a:pPr marL="0" indent="0">
              <a:buNone/>
            </a:pPr>
            <a:r>
              <a:rPr lang="es-ES" sz="2800" dirty="0" err="1" smtClean="0"/>
              <a:t>Example</a:t>
            </a:r>
            <a:r>
              <a:rPr lang="es-ES" sz="2800" dirty="0" smtClean="0"/>
              <a:t>:</a:t>
            </a:r>
          </a:p>
          <a:p>
            <a:pPr marL="0" indent="0">
              <a:buNone/>
            </a:pPr>
            <a:r>
              <a:rPr lang="es-ES" sz="2800" dirty="0" smtClean="0"/>
              <a:t>Var </a:t>
            </a:r>
            <a:r>
              <a:rPr lang="es-ES" sz="2800" dirty="0" err="1" smtClean="0"/>
              <a:t>timeout</a:t>
            </a:r>
            <a:r>
              <a:rPr lang="es-ES" sz="2800" dirty="0" smtClean="0"/>
              <a:t>;</a:t>
            </a:r>
          </a:p>
          <a:p>
            <a:pPr marL="0" indent="0">
              <a:buNone/>
            </a:pPr>
            <a:r>
              <a:rPr lang="es-ES" sz="2800" dirty="0" smtClean="0"/>
              <a:t>$</a:t>
            </a:r>
            <a:r>
              <a:rPr lang="es-ES" sz="2800" dirty="0" err="1" smtClean="0"/>
              <a:t>timeout.cancel</a:t>
            </a:r>
            <a:r>
              <a:rPr lang="es-ES" sz="2800" dirty="0" smtClean="0"/>
              <a:t>(</a:t>
            </a:r>
            <a:r>
              <a:rPr lang="es-ES" sz="2800" dirty="0" err="1" smtClean="0"/>
              <a:t>timeout</a:t>
            </a:r>
            <a:r>
              <a:rPr lang="es-ES" sz="2800" dirty="0" smtClean="0"/>
              <a:t>);</a:t>
            </a:r>
          </a:p>
          <a:p>
            <a:pPr marL="0" indent="0">
              <a:buNone/>
            </a:pPr>
            <a:r>
              <a:rPr lang="es-ES" sz="2800" dirty="0" err="1"/>
              <a:t>t</a:t>
            </a:r>
            <a:r>
              <a:rPr lang="es-ES" sz="2800" dirty="0" err="1" smtClean="0"/>
              <a:t>imeout</a:t>
            </a:r>
            <a:r>
              <a:rPr lang="es-ES" sz="2800" dirty="0" smtClean="0"/>
              <a:t> = $</a:t>
            </a:r>
            <a:r>
              <a:rPr lang="es-ES" sz="2800" dirty="0" err="1"/>
              <a:t>timeout</a:t>
            </a:r>
            <a:r>
              <a:rPr lang="es-ES" sz="2800" dirty="0"/>
              <a:t>(</a:t>
            </a:r>
            <a:r>
              <a:rPr lang="es-ES" sz="2800" dirty="0" err="1"/>
              <a:t>function</a:t>
            </a:r>
            <a:r>
              <a:rPr lang="es-ES" sz="2800" dirty="0" smtClean="0"/>
              <a:t>(){</a:t>
            </a:r>
          </a:p>
          <a:p>
            <a:pPr marL="0" indent="0">
              <a:buNone/>
            </a:pPr>
            <a:r>
              <a:rPr lang="es-ES" sz="2100" dirty="0">
                <a:solidFill>
                  <a:schemeClr val="tx1">
                    <a:lumMod val="50000"/>
                    <a:lumOff val="50000"/>
                  </a:schemeClr>
                </a:solidFill>
              </a:rPr>
              <a:t>	</a:t>
            </a:r>
            <a:r>
              <a:rPr lang="es-ES" sz="2100" dirty="0" smtClean="0">
                <a:solidFill>
                  <a:schemeClr val="tx1">
                    <a:lumMod val="50000"/>
                    <a:lumOff val="50000"/>
                  </a:schemeClr>
                </a:solidFill>
              </a:rPr>
              <a:t>//</a:t>
            </a:r>
            <a:r>
              <a:rPr lang="es-ES" sz="2100" dirty="0" err="1" smtClean="0">
                <a:solidFill>
                  <a:schemeClr val="tx1">
                    <a:lumMod val="50000"/>
                    <a:lumOff val="50000"/>
                  </a:schemeClr>
                </a:solidFill>
              </a:rPr>
              <a:t>wait</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until</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everything</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on</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the</a:t>
            </a:r>
            <a:r>
              <a:rPr lang="es-ES" sz="2100" dirty="0" smtClean="0">
                <a:solidFill>
                  <a:schemeClr val="tx1">
                    <a:lumMod val="50000"/>
                    <a:lumOff val="50000"/>
                  </a:schemeClr>
                </a:solidFill>
              </a:rPr>
              <a:t> DOM </a:t>
            </a:r>
            <a:r>
              <a:rPr lang="es-ES" sz="2100" dirty="0" err="1" smtClean="0">
                <a:solidFill>
                  <a:schemeClr val="tx1">
                    <a:lumMod val="50000"/>
                    <a:lumOff val="50000"/>
                  </a:schemeClr>
                </a:solidFill>
              </a:rPr>
              <a:t>is</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covered</a:t>
            </a:r>
            <a:r>
              <a:rPr lang="es-ES" sz="2100" dirty="0" smtClean="0">
                <a:solidFill>
                  <a:schemeClr val="tx1">
                    <a:lumMod val="50000"/>
                    <a:lumOff val="50000"/>
                  </a:schemeClr>
                </a:solidFill>
              </a:rPr>
              <a:t> in Angular</a:t>
            </a:r>
          </a:p>
          <a:p>
            <a:pPr marL="0" indent="0">
              <a:buNone/>
            </a:pPr>
            <a:r>
              <a:rPr lang="es-ES" sz="2800" dirty="0" smtClean="0"/>
              <a:t>	$</a:t>
            </a:r>
            <a:r>
              <a:rPr lang="es-ES" sz="2800" dirty="0" err="1" smtClean="0"/>
              <a:t>scope.something</a:t>
            </a:r>
            <a:r>
              <a:rPr lang="es-ES" sz="2800" dirty="0" smtClean="0"/>
              <a:t> = $</a:t>
            </a:r>
            <a:r>
              <a:rPr lang="es-ES" sz="2800" dirty="0" err="1" smtClean="0"/>
              <a:t>scope.changeable</a:t>
            </a:r>
            <a:r>
              <a:rPr lang="es-ES" sz="2800" dirty="0" smtClean="0"/>
              <a:t>;</a:t>
            </a:r>
          </a:p>
          <a:p>
            <a:pPr marL="0" indent="0">
              <a:buNone/>
            </a:pPr>
            <a:r>
              <a:rPr lang="es-ES" sz="2800" dirty="0" smtClean="0"/>
              <a:t>});</a:t>
            </a:r>
            <a:endParaRPr lang="en-US" sz="2800"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7</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Factory.</a:t>
            </a:r>
          </a:p>
          <a:p>
            <a:pPr marL="514350" indent="-514350">
              <a:buFont typeface="+mj-lt"/>
              <a:buAutoNum type="alphaLcParenR"/>
            </a:pPr>
            <a:r>
              <a:rPr lang="en-US" dirty="0" smtClean="0"/>
              <a:t>Create a Service that uses a $resource promise.</a:t>
            </a:r>
          </a:p>
          <a:p>
            <a:pPr marL="514350" indent="-514350">
              <a:buFont typeface="+mj-lt"/>
              <a:buAutoNum type="alphaLcParenR"/>
            </a:pPr>
            <a:r>
              <a:rPr lang="en-US" dirty="0" smtClean="0"/>
              <a:t>Get data before enter a view.</a:t>
            </a:r>
          </a:p>
          <a:p>
            <a:pPr marL="514350" indent="-514350">
              <a:buFont typeface="+mj-lt"/>
              <a:buAutoNum type="alphaLcParenR"/>
            </a:pPr>
            <a:r>
              <a:rPr lang="en-US" dirty="0" smtClean="0"/>
              <a:t>Creates an event listener triggered by $broadcast and $emit.</a:t>
            </a:r>
          </a:p>
          <a:p>
            <a:pPr marL="514350" indent="-514350">
              <a:buFont typeface="+mj-lt"/>
              <a:buAutoNum type="alphaLcParenR"/>
            </a:pPr>
            <a:endParaRPr lang="en-US" dirty="0"/>
          </a:p>
        </p:txBody>
      </p:sp>
    </p:spTree>
    <p:extLst>
      <p:ext uri="{BB962C8B-B14F-4D97-AF65-F5344CB8AC3E}">
        <p14:creationId xmlns:p14="http://schemas.microsoft.com/office/powerpoint/2010/main" val="4019529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pPr marL="0" indent="0">
              <a:buNone/>
            </a:pPr>
            <a:r>
              <a:rPr lang="en-US" dirty="0"/>
              <a:t>Why test</a:t>
            </a:r>
            <a:r>
              <a:rPr lang="en-US" dirty="0" smtClean="0"/>
              <a:t>?</a:t>
            </a:r>
          </a:p>
          <a:p>
            <a:pPr marL="0" indent="0">
              <a:buNone/>
            </a:pPr>
            <a:endParaRPr lang="en-US" dirty="0"/>
          </a:p>
          <a:p>
            <a:pPr marL="0" indent="0">
              <a:buNone/>
            </a:pPr>
            <a:endParaRPr lang="en-US" dirty="0" smtClean="0"/>
          </a:p>
        </p:txBody>
      </p:sp>
      <p:graphicFrame>
        <p:nvGraphicFramePr>
          <p:cNvPr id="4" name="3 Tabla"/>
          <p:cNvGraphicFramePr>
            <a:graphicFrameLocks noGrp="1"/>
          </p:cNvGraphicFramePr>
          <p:nvPr>
            <p:extLst>
              <p:ext uri="{D42A27DB-BD31-4B8C-83A1-F6EECF244321}">
                <p14:modId xmlns:p14="http://schemas.microsoft.com/office/powerpoint/2010/main" val="3853760457"/>
              </p:ext>
            </p:extLst>
          </p:nvPr>
        </p:nvGraphicFramePr>
        <p:xfrm>
          <a:off x="611560" y="2276874"/>
          <a:ext cx="8136904" cy="3821448"/>
        </p:xfrm>
        <a:graphic>
          <a:graphicData uri="http://schemas.openxmlformats.org/drawingml/2006/table">
            <a:tbl>
              <a:tblPr firstRow="1" bandRow="1">
                <a:tableStyleId>{21E4AEA4-8DFA-4A89-87EB-49C32662AFE0}</a:tableStyleId>
              </a:tblPr>
              <a:tblGrid>
                <a:gridCol w="4068452"/>
                <a:gridCol w="4068452"/>
              </a:tblGrid>
              <a:tr h="569061">
                <a:tc>
                  <a:txBody>
                    <a:bodyPr/>
                    <a:lstStyle/>
                    <a:p>
                      <a:r>
                        <a:rPr lang="en-US" dirty="0" smtClean="0"/>
                        <a:t>Pros</a:t>
                      </a:r>
                      <a:endParaRPr lang="en-US" dirty="0"/>
                    </a:p>
                  </a:txBody>
                  <a:tcPr/>
                </a:tc>
                <a:tc>
                  <a:txBody>
                    <a:bodyPr/>
                    <a:lstStyle/>
                    <a:p>
                      <a:r>
                        <a:rPr lang="en-US" dirty="0" smtClean="0"/>
                        <a:t>Cons</a:t>
                      </a:r>
                      <a:endParaRPr lang="en-US" dirty="0"/>
                    </a:p>
                  </a:txBody>
                  <a:tcPr/>
                </a:tc>
              </a:tr>
              <a:tr h="1403166">
                <a:tc>
                  <a:txBody>
                    <a:bodyPr/>
                    <a:lstStyle/>
                    <a:p>
                      <a:r>
                        <a:rPr lang="en-US" dirty="0" smtClean="0"/>
                        <a:t>Give you a better knowledge on how your application works.</a:t>
                      </a:r>
                      <a:endParaRPr lang="en-US" dirty="0"/>
                    </a:p>
                  </a:txBody>
                  <a:tcPr/>
                </a:tc>
                <a:tc>
                  <a:txBody>
                    <a:bodyPr/>
                    <a:lstStyle/>
                    <a:p>
                      <a:r>
                        <a:rPr lang="en-US" dirty="0" smtClean="0"/>
                        <a:t>Takes </a:t>
                      </a:r>
                      <a:r>
                        <a:rPr lang="en-US" baseline="0" dirty="0" smtClean="0"/>
                        <a:t> a lot of time learning it.</a:t>
                      </a:r>
                      <a:endParaRPr lang="en-US" dirty="0"/>
                    </a:p>
                  </a:txBody>
                  <a:tcPr/>
                </a:tc>
              </a:tr>
              <a:tr h="569061">
                <a:tc>
                  <a:txBody>
                    <a:bodyPr/>
                    <a:lstStyle/>
                    <a:p>
                      <a:r>
                        <a:rPr lang="en-US" dirty="0" smtClean="0"/>
                        <a:t>It gives you </a:t>
                      </a:r>
                      <a:r>
                        <a:rPr lang="en-US" baseline="0" dirty="0" smtClean="0"/>
                        <a:t>a quality on your code.</a:t>
                      </a:r>
                      <a:endParaRPr lang="en-US" dirty="0"/>
                    </a:p>
                  </a:txBody>
                  <a:tcPr/>
                </a:tc>
                <a:tc>
                  <a:txBody>
                    <a:bodyPr/>
                    <a:lstStyle/>
                    <a:p>
                      <a:r>
                        <a:rPr lang="en-US" dirty="0" smtClean="0"/>
                        <a:t>Not friendly with quick</a:t>
                      </a:r>
                      <a:r>
                        <a:rPr lang="en-US" baseline="0" dirty="0" smtClean="0"/>
                        <a:t> changes.</a:t>
                      </a:r>
                      <a:endParaRPr lang="en-US" dirty="0"/>
                    </a:p>
                  </a:txBody>
                  <a:tcPr/>
                </a:tc>
              </a:tr>
              <a:tr h="569061">
                <a:tc>
                  <a:txBody>
                    <a:bodyPr/>
                    <a:lstStyle/>
                    <a:p>
                      <a:r>
                        <a:rPr lang="en-US" dirty="0" smtClean="0"/>
                        <a:t>Is a </a:t>
                      </a:r>
                      <a:r>
                        <a:rPr lang="en-US" baseline="0" dirty="0" smtClean="0"/>
                        <a:t>great way in large projects to makes sure that your code wont affect others</a:t>
                      </a:r>
                      <a:endParaRPr lang="en-US" dirty="0"/>
                    </a:p>
                  </a:txBody>
                  <a:tcPr/>
                </a:tc>
                <a:tc>
                  <a:txBody>
                    <a:bodyPr/>
                    <a:lstStyle/>
                    <a:p>
                      <a:r>
                        <a:rPr lang="en-US" dirty="0" smtClean="0"/>
                        <a:t>It gets tricky</a:t>
                      </a:r>
                      <a:r>
                        <a:rPr lang="en-US" baseline="0" dirty="0" smtClean="0"/>
                        <a:t> and give you false positives. (Is still programmed by a human)</a:t>
                      </a:r>
                      <a:endParaRPr lang="en-US" dirty="0"/>
                    </a:p>
                  </a:txBody>
                  <a:tcPr/>
                </a:tc>
              </a:tr>
              <a:tr h="569061">
                <a:tc>
                  <a:txBody>
                    <a:bodyPr/>
                    <a:lstStyle/>
                    <a:p>
                      <a:r>
                        <a:rPr lang="en-US" dirty="0" smtClean="0"/>
                        <a:t>Auto-document</a:t>
                      </a:r>
                      <a:r>
                        <a:rPr lang="en-US" baseline="0" dirty="0" smtClean="0"/>
                        <a:t> your code on what does</a:t>
                      </a:r>
                      <a:endParaRPr lang="en-US" dirty="0"/>
                    </a:p>
                  </a:txBody>
                  <a:tcPr/>
                </a:tc>
                <a:tc>
                  <a:txBody>
                    <a:bodyPr/>
                    <a:lstStyle/>
                    <a:p>
                      <a:r>
                        <a:rPr lang="en-US" dirty="0" smtClean="0"/>
                        <a:t>Takes a lot of time checking all the possibilities</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1510273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Jasmine</a:t>
            </a:r>
            <a:endParaRPr lang="en-US" dirty="0"/>
          </a:p>
        </p:txBody>
      </p:sp>
      <p:sp>
        <p:nvSpPr>
          <p:cNvPr id="3" name="2 Marcador de contenido"/>
          <p:cNvSpPr>
            <a:spLocks noGrp="1"/>
          </p:cNvSpPr>
          <p:nvPr>
            <p:ph idx="1"/>
          </p:nvPr>
        </p:nvSpPr>
        <p:spPr/>
        <p:txBody>
          <a:bodyPr>
            <a:normAutofit/>
          </a:bodyPr>
          <a:lstStyle/>
          <a:p>
            <a:pPr marL="0" indent="0">
              <a:buNone/>
            </a:pPr>
            <a:r>
              <a:rPr lang="en-US" dirty="0" smtClean="0"/>
              <a:t>describe</a:t>
            </a:r>
            <a:r>
              <a:rPr lang="en-US" dirty="0"/>
              <a:t>(</a:t>
            </a:r>
            <a:r>
              <a:rPr lang="en-US" dirty="0">
                <a:solidFill>
                  <a:srgbClr val="FF0000"/>
                </a:solidFill>
              </a:rPr>
              <a:t>"A suite is just a function"</a:t>
            </a:r>
            <a:r>
              <a:rPr lang="en-US" dirty="0"/>
              <a:t>, function() {</a:t>
            </a:r>
          </a:p>
          <a:p>
            <a:pPr marL="0" indent="0">
              <a:buNone/>
            </a:pPr>
            <a:r>
              <a:rPr lang="en-US" dirty="0"/>
              <a:t>  </a:t>
            </a:r>
            <a:r>
              <a:rPr lang="en-US" dirty="0" err="1"/>
              <a:t>var</a:t>
            </a:r>
            <a:r>
              <a:rPr lang="en-US" dirty="0"/>
              <a:t> a</a:t>
            </a:r>
            <a:r>
              <a:rPr lang="en-US" dirty="0" smtClean="0"/>
              <a:t>;</a:t>
            </a:r>
            <a:endParaRPr lang="en-US" dirty="0"/>
          </a:p>
          <a:p>
            <a:pPr marL="0" indent="0">
              <a:buNone/>
            </a:pPr>
            <a:r>
              <a:rPr lang="en-US" dirty="0"/>
              <a:t>  it(</a:t>
            </a:r>
            <a:r>
              <a:rPr lang="en-US" dirty="0">
                <a:solidFill>
                  <a:srgbClr val="FF0000"/>
                </a:solidFill>
              </a:rPr>
              <a:t>"and so is a spec"</a:t>
            </a:r>
            <a:r>
              <a:rPr lang="en-US" dirty="0"/>
              <a:t>, function() {</a:t>
            </a:r>
          </a:p>
          <a:p>
            <a:pPr marL="0" indent="0">
              <a:buNone/>
            </a:pPr>
            <a:r>
              <a:rPr lang="en-US" dirty="0"/>
              <a:t>    a = true</a:t>
            </a:r>
            <a:r>
              <a:rPr lang="en-US" dirty="0" smtClean="0"/>
              <a:t>;</a:t>
            </a:r>
            <a:endParaRPr lang="en-US" dirty="0"/>
          </a:p>
          <a:p>
            <a:pPr marL="0" indent="0">
              <a:buNone/>
            </a:pPr>
            <a:r>
              <a:rPr lang="en-US" dirty="0"/>
              <a:t>    </a:t>
            </a:r>
            <a:r>
              <a:rPr lang="en-US" dirty="0">
                <a:solidFill>
                  <a:srgbClr val="FF0000"/>
                </a:solidFill>
              </a:rPr>
              <a:t>expect</a:t>
            </a:r>
            <a:r>
              <a:rPr lang="en-US" dirty="0"/>
              <a:t>(a).</a:t>
            </a:r>
            <a:r>
              <a:rPr lang="en-US" dirty="0" err="1">
                <a:solidFill>
                  <a:srgbClr val="FF0000"/>
                </a:solidFill>
              </a:rPr>
              <a:t>toBe</a:t>
            </a:r>
            <a:r>
              <a:rPr lang="en-US" dirty="0"/>
              <a:t>(true);</a:t>
            </a:r>
          </a:p>
          <a:p>
            <a:pPr marL="0" indent="0">
              <a:buNone/>
            </a:pPr>
            <a:r>
              <a:rPr lang="en-US" dirty="0"/>
              <a:t>  });</a:t>
            </a:r>
          </a:p>
          <a:p>
            <a:pPr marL="0" indent="0">
              <a:buNone/>
            </a:pPr>
            <a:r>
              <a:rPr lang="en-US" dirty="0" smtClean="0"/>
              <a:t>});</a:t>
            </a:r>
            <a:endParaRPr lang="en-US" dirty="0"/>
          </a:p>
        </p:txBody>
      </p:sp>
      <p:pic>
        <p:nvPicPr>
          <p:cNvPr id="4" name="Picture 2" descr="https://pbs.twimg.com/media/B-iWUjeIgAAiXn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4077072"/>
            <a:ext cx="1872208" cy="155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20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media-cache-ak0.pinimg.com/564x/70/be/05/70be0532ba8bce9e88d14a0f1ec9b465.jpg"/>
          <p:cNvPicPr>
            <a:picLocks noChangeAspect="1" noChangeArrowheads="1"/>
          </p:cNvPicPr>
          <p:nvPr/>
        </p:nvPicPr>
        <p:blipFill rotWithShape="1">
          <a:blip r:embed="rId3">
            <a:extLst>
              <a:ext uri="{28A0092B-C50C-407E-A947-70E740481C1C}">
                <a14:useLocalDpi xmlns:a14="http://schemas.microsoft.com/office/drawing/2010/main" val="0"/>
              </a:ext>
            </a:extLst>
          </a:blip>
          <a:srcRect l="14399" r="13921"/>
          <a:stretch/>
        </p:blipFill>
        <p:spPr bwMode="auto">
          <a:xfrm>
            <a:off x="5406712" y="2157938"/>
            <a:ext cx="3413760" cy="3790950"/>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endParaRPr lang="en-US" dirty="0"/>
          </a:p>
          <a:p>
            <a:r>
              <a:rPr lang="en-US" dirty="0" err="1" smtClean="0"/>
              <a:t>toBe</a:t>
            </a:r>
            <a:endParaRPr lang="en-US" dirty="0" smtClean="0"/>
          </a:p>
          <a:p>
            <a:r>
              <a:rPr lang="en-US" dirty="0" err="1" smtClean="0"/>
              <a:t>toBeDefined</a:t>
            </a:r>
            <a:endParaRPr lang="en-US" dirty="0" smtClean="0"/>
          </a:p>
          <a:p>
            <a:r>
              <a:rPr lang="en-US" dirty="0" err="1" smtClean="0"/>
              <a:t>toHaveBeenCalled</a:t>
            </a:r>
            <a:endParaRPr lang="en-US" dirty="0" smtClean="0"/>
          </a:p>
          <a:p>
            <a:r>
              <a:rPr lang="en-US" dirty="0" err="1"/>
              <a:t>toHaveBeenCalledTimes</a:t>
            </a:r>
            <a:endParaRPr lang="en-US" dirty="0" smtClean="0"/>
          </a:p>
          <a:p>
            <a:r>
              <a:rPr lang="en-US" dirty="0" err="1" smtClean="0"/>
              <a:t>toHaveBeenCalledWith</a:t>
            </a:r>
            <a:endParaRPr lang="en-US" dirty="0" smtClean="0"/>
          </a:p>
          <a:p>
            <a:r>
              <a:rPr lang="en-US" dirty="0" err="1" smtClean="0"/>
              <a:t>toEqual</a:t>
            </a:r>
            <a:endParaRPr lang="en-US" dirty="0" smtClean="0"/>
          </a:p>
          <a:p>
            <a:r>
              <a:rPr lang="en-US" dirty="0" err="1"/>
              <a:t>toThrowError</a:t>
            </a:r>
            <a:endParaRPr lang="en-US" dirty="0"/>
          </a:p>
        </p:txBody>
      </p:sp>
    </p:spTree>
    <p:extLst>
      <p:ext uri="{BB962C8B-B14F-4D97-AF65-F5344CB8AC3E}">
        <p14:creationId xmlns:p14="http://schemas.microsoft.com/office/powerpoint/2010/main" val="646225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vignette1.wikia.nocookie.net/johnnyenglish/images/3/31/Johnny_english_bild_1.jpg/revision/latest?cb=20111021193413"/>
          <p:cNvPicPr>
            <a:picLocks noChangeAspect="1" noChangeArrowheads="1"/>
          </p:cNvPicPr>
          <p:nvPr/>
        </p:nvPicPr>
        <p:blipFill rotWithShape="1">
          <a:blip r:embed="rId3">
            <a:extLst>
              <a:ext uri="{28A0092B-C50C-407E-A947-70E740481C1C}">
                <a14:useLocalDpi xmlns:a14="http://schemas.microsoft.com/office/drawing/2010/main" val="0"/>
              </a:ext>
            </a:extLst>
          </a:blip>
          <a:srcRect r="3994" b="3208"/>
          <a:stretch/>
        </p:blipFill>
        <p:spPr bwMode="auto">
          <a:xfrm>
            <a:off x="4464402" y="1557536"/>
            <a:ext cx="4356070" cy="4391744"/>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Spy</a:t>
            </a:r>
            <a:endParaRPr lang="en-US" dirty="0"/>
          </a:p>
        </p:txBody>
      </p:sp>
      <p:sp>
        <p:nvSpPr>
          <p:cNvPr id="3" name="2 Marcador de contenido"/>
          <p:cNvSpPr>
            <a:spLocks noGrp="1"/>
          </p:cNvSpPr>
          <p:nvPr>
            <p:ph idx="1"/>
          </p:nvPr>
        </p:nvSpPr>
        <p:spPr/>
        <p:txBody>
          <a:bodyPr/>
          <a:lstStyle/>
          <a:p>
            <a:r>
              <a:rPr lang="en-US" dirty="0" err="1"/>
              <a:t>spyOn</a:t>
            </a:r>
            <a:r>
              <a:rPr lang="en-US" dirty="0"/>
              <a:t>(foo, '</a:t>
            </a:r>
            <a:r>
              <a:rPr lang="en-US" dirty="0" err="1"/>
              <a:t>setBar</a:t>
            </a:r>
            <a:r>
              <a:rPr lang="en-US" dirty="0" smtClean="0"/>
              <a:t>');</a:t>
            </a:r>
          </a:p>
          <a:p>
            <a:pPr lvl="1"/>
            <a:r>
              <a:rPr lang="en-US" dirty="0" err="1" smtClean="0"/>
              <a:t>and.callThrough</a:t>
            </a:r>
            <a:endParaRPr lang="en-US" dirty="0" smtClean="0"/>
          </a:p>
          <a:p>
            <a:pPr lvl="1"/>
            <a:r>
              <a:rPr lang="en-US" dirty="0" err="1" smtClean="0"/>
              <a:t>and.returnValue</a:t>
            </a:r>
            <a:endParaRPr lang="en-US" dirty="0" smtClean="0"/>
          </a:p>
          <a:p>
            <a:pPr lvl="1"/>
            <a:r>
              <a:rPr lang="en-US" dirty="0" err="1" smtClean="0"/>
              <a:t>and.returnValues</a:t>
            </a:r>
            <a:endParaRPr lang="en-US" dirty="0" smtClean="0"/>
          </a:p>
          <a:p>
            <a:pPr lvl="1"/>
            <a:r>
              <a:rPr lang="en-US" dirty="0" err="1" smtClean="0"/>
              <a:t>and.callFake</a:t>
            </a:r>
            <a:endParaRPr lang="en-US" dirty="0" smtClean="0"/>
          </a:p>
          <a:p>
            <a:pPr lvl="1"/>
            <a:r>
              <a:rPr lang="en-US" dirty="0" err="1" smtClean="0"/>
              <a:t>and.throwError</a:t>
            </a:r>
            <a:endParaRPr lang="en-US" dirty="0"/>
          </a:p>
          <a:p>
            <a:r>
              <a:rPr lang="en-US" dirty="0" err="1" smtClean="0"/>
              <a:t>jasmine.createSpy</a:t>
            </a:r>
            <a:r>
              <a:rPr lang="en-US" dirty="0" smtClean="0"/>
              <a:t>()</a:t>
            </a:r>
            <a:endParaRPr lang="en-US" dirty="0"/>
          </a:p>
          <a:p>
            <a:endParaRPr lang="en-US" dirty="0"/>
          </a:p>
        </p:txBody>
      </p:sp>
    </p:spTree>
    <p:extLst>
      <p:ext uri="{BB962C8B-B14F-4D97-AF65-F5344CB8AC3E}">
        <p14:creationId xmlns:p14="http://schemas.microsoft.com/office/powerpoint/2010/main" val="3663148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 coverage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1954279"/>
            <a:ext cx="8496944" cy="3562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48557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599406"/>
            <a:ext cx="632460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Título"/>
          <p:cNvSpPr>
            <a:spLocks noGrp="1"/>
          </p:cNvSpPr>
          <p:nvPr>
            <p:ph type="title"/>
          </p:nvPr>
        </p:nvSpPr>
        <p:spPr/>
        <p:txBody>
          <a:bodyPr/>
          <a:lstStyle/>
          <a:p>
            <a:r>
              <a:rPr lang="en-US" dirty="0" smtClean="0"/>
              <a:t>Unit test coverage report</a:t>
            </a:r>
            <a:endParaRPr lang="en-US" dirty="0"/>
          </a:p>
        </p:txBody>
      </p:sp>
    </p:spTree>
    <p:extLst>
      <p:ext uri="{BB962C8B-B14F-4D97-AF65-F5344CB8AC3E}">
        <p14:creationId xmlns:p14="http://schemas.microsoft.com/office/powerpoint/2010/main" val="2415164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Set up karma coverage.</a:t>
            </a:r>
          </a:p>
          <a:p>
            <a:pPr marL="514350" indent="-514350">
              <a:buFont typeface="+mj-lt"/>
              <a:buAutoNum type="alphaLcParenR"/>
            </a:pPr>
            <a:r>
              <a:rPr lang="en-US" dirty="0" smtClean="0"/>
              <a:t>Test a Service.</a:t>
            </a:r>
          </a:p>
          <a:p>
            <a:pPr marL="514350" indent="-514350">
              <a:buFont typeface="+mj-lt"/>
              <a:buAutoNum type="alphaLcParenR"/>
            </a:pPr>
            <a:r>
              <a:rPr lang="en-US" dirty="0"/>
              <a:t>T</a:t>
            </a:r>
            <a:r>
              <a:rPr lang="en-US" dirty="0" smtClean="0"/>
              <a:t>est a Controller</a:t>
            </a:r>
            <a:r>
              <a:rPr lang="en-US" dirty="0" smtClean="0"/>
              <a:t>.</a:t>
            </a:r>
          </a:p>
          <a:p>
            <a:pPr marL="514350" indent="-514350">
              <a:buFont typeface="+mj-lt"/>
              <a:buAutoNum type="alphaLcParenR"/>
            </a:pPr>
            <a:r>
              <a:rPr lang="en-US" dirty="0" smtClean="0"/>
              <a:t>Test a directive.</a:t>
            </a:r>
            <a:endParaRPr lang="en-US" dirty="0" smtClean="0"/>
          </a:p>
        </p:txBody>
      </p:sp>
    </p:spTree>
    <p:extLst>
      <p:ext uri="{BB962C8B-B14F-4D97-AF65-F5344CB8AC3E}">
        <p14:creationId xmlns:p14="http://schemas.microsoft.com/office/powerpoint/2010/main" val="71997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3354</TotalTime>
  <Words>12609</Words>
  <Application>Microsoft Office PowerPoint</Application>
  <PresentationFormat>Presentación en pantalla (4:3)</PresentationFormat>
  <Paragraphs>1948</Paragraphs>
  <Slides>50</Slides>
  <Notes>47</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Run order</vt:lpstr>
      <vt:lpstr>Practical example 6</vt:lpstr>
      <vt:lpstr>Using a Service, Factory or Provider</vt:lpstr>
      <vt:lpstr>Factory</vt:lpstr>
      <vt:lpstr>$resource</vt:lpstr>
      <vt:lpstr>Promises and $q</vt:lpstr>
      <vt:lpstr>Service</vt:lpstr>
      <vt:lpstr>Provider</vt:lpstr>
      <vt:lpstr>$broadcast &amp; $emit</vt:lpstr>
      <vt:lpstr>$timeout</vt:lpstr>
      <vt:lpstr>Practical example 7</vt:lpstr>
      <vt:lpstr>Unit test</vt:lpstr>
      <vt:lpstr>Jasmine</vt:lpstr>
      <vt:lpstr>Presentación de PowerPoint</vt:lpstr>
      <vt:lpstr>Spy</vt:lpstr>
      <vt:lpstr>Unit test coverage</vt:lpstr>
      <vt:lpstr>Unit test coverage report</vt:lpstr>
      <vt:lpstr>Practical example 8</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396</cp:revision>
  <dcterms:created xsi:type="dcterms:W3CDTF">2014-06-27T01:37:53Z</dcterms:created>
  <dcterms:modified xsi:type="dcterms:W3CDTF">2016-07-11T02:55:22Z</dcterms:modified>
</cp:coreProperties>
</file>