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94" r:id="rId22"/>
    <p:sldId id="297" r:id="rId23"/>
    <p:sldId id="295" r:id="rId24"/>
    <p:sldId id="296" r:id="rId25"/>
    <p:sldId id="288" r:id="rId26"/>
    <p:sldId id="269" r:id="rId27"/>
    <p:sldId id="270" r:id="rId28"/>
    <p:sldId id="272" r:id="rId29"/>
    <p:sldId id="273" r:id="rId30"/>
    <p:sldId id="271" r:id="rId31"/>
    <p:sldId id="280" r:id="rId32"/>
    <p:sldId id="291" r:id="rId33"/>
    <p:sldId id="289" r:id="rId34"/>
    <p:sldId id="277" r:id="rId35"/>
    <p:sldId id="278" r:id="rId36"/>
    <p:sldId id="299" r:id="rId37"/>
    <p:sldId id="300" r:id="rId38"/>
    <p:sldId id="298" r:id="rId39"/>
    <p:sldId id="290" r:id="rId40"/>
    <p:sldId id="279" r:id="rId41"/>
    <p:sldId id="292" r:id="rId42"/>
    <p:sldId id="293" r:id="rId43"/>
    <p:sldId id="28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913" autoAdjust="0"/>
    <p:restoredTop sz="54400" autoAdjust="0"/>
  </p:normalViewPr>
  <p:slideViewPr>
    <p:cSldViewPr>
      <p:cViewPr varScale="1">
        <p:scale>
          <a:sx n="62" d="100"/>
          <a:sy n="62" d="100"/>
        </p:scale>
        <p:origin x="-3024" y="-78"/>
      </p:cViewPr>
      <p:guideLst>
        <p:guide orient="horz" pos="2160"/>
        <p:guide pos="2880"/>
      </p:guideLst>
    </p:cSldViewPr>
  </p:slideViewPr>
  <p:outlineViewPr>
    <p:cViewPr>
      <p:scale>
        <a:sx n="33" d="100"/>
        <a:sy n="33" d="100"/>
      </p:scale>
      <p:origin x="0" y="24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6/18/2016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a:t>
            </a:r>
            <a:r>
              <a:rPr lang="en-US" dirty="0" err="1" smtClean="0"/>
              <a:t>practiceAApp.controller:MainCtrl</a:t>
            </a:r>
            <a:endParaRPr lang="en-US" dirty="0" smtClean="0"/>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a:t>
            </a:r>
            <a:r>
              <a:rPr lang="en-US" dirty="0" err="1" smtClean="0"/>
              <a:t>practiceAApp</a:t>
            </a:r>
            <a:endParaRPr lang="en-US" dirty="0" smtClean="0"/>
          </a:p>
          <a:p>
            <a:pPr marL="0" indent="0">
              <a:buFont typeface="+mj-lt"/>
              <a:buNone/>
            </a:pPr>
            <a:r>
              <a:rPr lang="en-US" dirty="0" smtClean="0"/>
              <a:t> */</a:t>
            </a:r>
          </a:p>
          <a:p>
            <a:pPr marL="0" indent="0">
              <a:buFont typeface="+mj-lt"/>
              <a:buNone/>
            </a:pPr>
            <a:r>
              <a:rPr lang="en-US" dirty="0" err="1" smtClean="0"/>
              <a:t>angular.module</a:t>
            </a:r>
            <a:r>
              <a:rPr lang="en-US" dirty="0" smtClean="0"/>
              <a:t>('</a:t>
            </a:r>
            <a:r>
              <a:rPr lang="en-US" dirty="0" err="1" smtClean="0"/>
              <a:t>practiceAApp</a:t>
            </a:r>
            <a:r>
              <a:rPr lang="en-US" dirty="0" smtClean="0"/>
              <a:t>')</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inject a dependency module you should do when</a:t>
            </a:r>
            <a:r>
              <a:rPr lang="en-US" baseline="0" dirty="0" smtClean="0"/>
              <a:t> you declare the module where you want to use it.</a:t>
            </a:r>
          </a:p>
          <a:p>
            <a:endParaRPr lang="en-US" baseline="0" dirty="0" smtClean="0"/>
          </a:p>
          <a:p>
            <a:r>
              <a:rPr lang="en-US" baseline="0" dirty="0" smtClean="0"/>
              <a:t>In the slide you see that for the module "</a:t>
            </a:r>
            <a:r>
              <a:rPr lang="en-US" baseline="0" dirty="0" err="1" smtClean="0"/>
              <a:t>myApp</a:t>
            </a:r>
            <a:r>
              <a:rPr lang="en-US" baseline="0" dirty="0" smtClean="0"/>
              <a:t>" we are injecting the dependency to </a:t>
            </a:r>
            <a:r>
              <a:rPr lang="en-US" baseline="0" dirty="0" err="1" smtClean="0"/>
              <a:t>ngResource</a:t>
            </a:r>
            <a:r>
              <a:rPr lang="en-US" baseline="0" dirty="0" smtClean="0"/>
              <a:t>, so we can use one of its properties: $resource.</a:t>
            </a:r>
          </a:p>
          <a:p>
            <a:endParaRPr lang="en-US" baseline="0" dirty="0" smtClean="0"/>
          </a:p>
          <a:p>
            <a:r>
              <a:rPr lang="en-US" baseline="0" dirty="0" smtClean="0"/>
              <a:t>1. Implicit Annotation</a:t>
            </a:r>
          </a:p>
          <a:p>
            <a:endParaRPr lang="en-US" baseline="0" dirty="0" smtClean="0"/>
          </a:p>
          <a:p>
            <a:r>
              <a:rPr lang="en-US" baseline="0" dirty="0" smtClean="0"/>
              <a:t>You can either specify a constructor function which takes as parameters all the dependencies. And yes, the names need to be the same as when these components were registered:</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function ($http, </a:t>
            </a:r>
            <a:r>
              <a:rPr lang="en-US" baseline="0" dirty="0" err="1" smtClean="0"/>
              <a:t>myService</a:t>
            </a:r>
            <a:r>
              <a:rPr lang="en-US" baseline="0" dirty="0" smtClean="0"/>
              <a:t>) {</a:t>
            </a:r>
          </a:p>
          <a:p>
            <a:pPr lvl="2"/>
            <a:r>
              <a:rPr lang="en-US" baseline="0" dirty="0" smtClean="0"/>
              <a:t>    // ..</a:t>
            </a:r>
          </a:p>
          <a:p>
            <a:pPr lvl="2"/>
            <a:r>
              <a:rPr lang="en-US" baseline="0" dirty="0" smtClean="0"/>
              <a:t>});</a:t>
            </a:r>
          </a:p>
          <a:p>
            <a:endParaRPr lang="en-US" baseline="0" dirty="0" smtClean="0"/>
          </a:p>
          <a:p>
            <a:r>
              <a:rPr lang="en-US" baseline="0" dirty="0" smtClean="0"/>
              <a:t>2. Inline Array Annotation</a:t>
            </a:r>
          </a:p>
          <a:p>
            <a:endParaRPr lang="en-US" baseline="0" dirty="0" smtClean="0"/>
          </a:p>
          <a:p>
            <a:r>
              <a:rPr lang="en-US" baseline="0" dirty="0" smtClean="0"/>
              <a:t>Or you can use a notation using an array, where the last parameter is the constructor function with all the </a:t>
            </a:r>
            <a:r>
              <a:rPr lang="en-US" baseline="0" dirty="0" err="1" smtClean="0"/>
              <a:t>injectables</a:t>
            </a:r>
            <a:r>
              <a:rPr lang="en-US" baseline="0" dirty="0" smtClean="0"/>
              <a:t> (variable names do not matter in this case). The other values in the array need to be strings that match the names of the </a:t>
            </a:r>
            <a:r>
              <a:rPr lang="en-US" baseline="0" dirty="0" err="1" smtClean="0"/>
              <a:t>injectables</a:t>
            </a:r>
            <a:r>
              <a:rPr lang="en-US" baseline="0" dirty="0" smtClean="0"/>
              <a:t>. Angular can this way detect the order of the </a:t>
            </a:r>
            <a:r>
              <a:rPr lang="en-US" baseline="0" dirty="0" err="1" smtClean="0"/>
              <a:t>injectables</a:t>
            </a:r>
            <a:r>
              <a:rPr lang="en-US" baseline="0" dirty="0" smtClean="0"/>
              <a:t> and do so appropriately.</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htt</a:t>
            </a:r>
            <a:r>
              <a:rPr lang="en-US" baseline="0" dirty="0" smtClean="0"/>
              <a:t>', '</a:t>
            </a:r>
            <a:r>
              <a:rPr lang="en-US" baseline="0" dirty="0" err="1" smtClean="0"/>
              <a:t>myService</a:t>
            </a:r>
            <a:r>
              <a:rPr lang="en-US" baseline="0" dirty="0" smtClean="0"/>
              <a:t>', function ($h, m) {</a:t>
            </a:r>
          </a:p>
          <a:p>
            <a:pPr lvl="2"/>
            <a:r>
              <a:rPr lang="en-US" baseline="0" dirty="0" smtClean="0"/>
              <a:t>    // ..</a:t>
            </a:r>
          </a:p>
          <a:p>
            <a:pPr lvl="2"/>
            <a:r>
              <a:rPr lang="en-US" baseline="0" dirty="0" smtClean="0"/>
              <a:t>}]);</a:t>
            </a:r>
          </a:p>
          <a:p>
            <a:endParaRPr lang="en-US" baseline="0" dirty="0" smtClean="0"/>
          </a:p>
          <a:p>
            <a:r>
              <a:rPr lang="en-US" baseline="0" dirty="0" smtClean="0"/>
              <a:t>3. $inject Property Annotation</a:t>
            </a:r>
          </a:p>
          <a:p>
            <a:endParaRPr lang="en-US" baseline="0" dirty="0" smtClean="0"/>
          </a:p>
          <a:p>
            <a:r>
              <a:rPr lang="en-US" baseline="0" dirty="0" smtClean="0"/>
              <a:t>A third option is to specify the $inject-property on the constructor function:</a:t>
            </a:r>
          </a:p>
          <a:p>
            <a:endParaRPr lang="en-US" baseline="0" dirty="0" smtClean="0"/>
          </a:p>
          <a:p>
            <a:pPr lvl="2"/>
            <a:r>
              <a:rPr lang="en-US" baseline="0" dirty="0" smtClean="0"/>
              <a:t>function </a:t>
            </a:r>
            <a:r>
              <a:rPr lang="en-US" baseline="0" dirty="0" err="1" smtClean="0"/>
              <a:t>MyController</a:t>
            </a:r>
            <a:r>
              <a:rPr lang="en-US" baseline="0" dirty="0" smtClean="0"/>
              <a:t>($http, </a:t>
            </a:r>
            <a:r>
              <a:rPr lang="en-US" baseline="0" dirty="0" err="1" smtClean="0"/>
              <a:t>myService</a:t>
            </a:r>
            <a:r>
              <a:rPr lang="en-US" baseline="0" dirty="0" smtClean="0"/>
              <a:t>) {</a:t>
            </a:r>
          </a:p>
          <a:p>
            <a:pPr lvl="2"/>
            <a:r>
              <a:rPr lang="en-US" baseline="0" dirty="0" smtClean="0"/>
              <a:t>    // ..</a:t>
            </a:r>
          </a:p>
          <a:p>
            <a:pPr lvl="2"/>
            <a:r>
              <a:rPr lang="en-US" baseline="0" dirty="0" smtClean="0"/>
              <a:t>}</a:t>
            </a:r>
          </a:p>
          <a:p>
            <a:pPr lvl="2"/>
            <a:r>
              <a:rPr lang="en-US" baseline="0" dirty="0" err="1" smtClean="0"/>
              <a:t>MyController</a:t>
            </a:r>
            <a:r>
              <a:rPr lang="en-US" baseline="0" dirty="0" smtClean="0"/>
              <a:t>.$inject = ['$http', '</a:t>
            </a:r>
            <a:r>
              <a:rPr lang="en-US" baseline="0" dirty="0" err="1" smtClean="0"/>
              <a:t>myService</a:t>
            </a:r>
            <a:r>
              <a:rPr lang="en-US" baseline="0" dirty="0" smtClean="0"/>
              <a:t>'];</a:t>
            </a:r>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MyController</a:t>
            </a:r>
            <a:r>
              <a:rPr lang="en-US" baseline="0" dirty="0" smtClean="0"/>
              <a:t>);</a:t>
            </a:r>
          </a:p>
          <a:p>
            <a:endParaRPr lang="en-US" baseline="0" dirty="0" smtClean="0"/>
          </a:p>
          <a:p>
            <a:r>
              <a:rPr lang="en-US" baseline="0" dirty="0" smtClean="0"/>
              <a:t>I recommend to use the 2 or 3, because sometimes the minified version could have problems with the renaming.</a:t>
            </a:r>
          </a:p>
          <a:p>
            <a:endParaRPr lang="en-US" baseline="0" dirty="0" smtClean="0"/>
          </a:p>
          <a:p>
            <a:r>
              <a:rPr lang="en-US" baseline="0" dirty="0" smtClean="0"/>
              <a:t>Therefore, there's a better way to make this easy, and is using the number 1, and also using the </a:t>
            </a:r>
            <a:r>
              <a:rPr lang="en-US" baseline="0" dirty="0" err="1" smtClean="0"/>
              <a:t>ngAnnotate</a:t>
            </a:r>
            <a:r>
              <a:rPr lang="en-US" baseline="0" dirty="0" smtClean="0"/>
              <a:t> grunt task, that will make the 2 annotation for you where you add it. This will be covered in the next Practice.</a:t>
            </a:r>
          </a:p>
          <a:p>
            <a:endParaRPr lang="en-US" baseline="0" dirty="0" smtClean="0"/>
          </a:p>
          <a:p>
            <a:r>
              <a:rPr lang="en-US" baseline="0" dirty="0" smtClean="0"/>
              <a:t>To reduce this errors </a:t>
            </a:r>
            <a:r>
              <a:rPr lang="en-US" baseline="0" dirty="0" err="1" smtClean="0"/>
              <a:t>AngularJS</a:t>
            </a:r>
            <a:r>
              <a:rPr lang="en-US" baseline="0" dirty="0" smtClean="0"/>
              <a:t> 1.3 also have it's way to do it by setting the </a:t>
            </a:r>
            <a:r>
              <a:rPr lang="en-US" dirty="0" err="1" smtClean="0"/>
              <a:t>ng</a:t>
            </a:r>
            <a:r>
              <a:rPr lang="en-US" dirty="0" smtClean="0"/>
              <a:t>-strict-di</a:t>
            </a:r>
            <a:r>
              <a:rPr lang="en-US" baseline="0" dirty="0" smtClean="0"/>
              <a:t> mode which will throw errors every time you create something that could have problems in the minified version. You just have to put the parameter next to the </a:t>
            </a:r>
            <a:r>
              <a:rPr lang="en-US" baseline="0" dirty="0" err="1" smtClean="0"/>
              <a:t>ng</a:t>
            </a:r>
            <a:r>
              <a:rPr lang="en-US" baseline="0" dirty="0" smtClean="0"/>
              <a:t>-app like this:</a:t>
            </a:r>
          </a:p>
          <a:p>
            <a:endParaRPr lang="en-US" baseline="0" dirty="0" smtClean="0"/>
          </a:p>
          <a:p>
            <a:r>
              <a:rPr lang="en-US" baseline="0" dirty="0" smtClean="0"/>
              <a:t>	&lt;body </a:t>
            </a:r>
            <a:r>
              <a:rPr lang="en-US" baseline="0" dirty="0" err="1" smtClean="0"/>
              <a:t>ng</a:t>
            </a:r>
            <a:r>
              <a:rPr lang="en-US" baseline="0" dirty="0" smtClean="0"/>
              <a:t>-app="</a:t>
            </a:r>
            <a:r>
              <a:rPr lang="en-US" baseline="0" dirty="0" err="1" smtClean="0"/>
              <a:t>myApp</a:t>
            </a:r>
            <a:r>
              <a:rPr lang="en-US" baseline="0" dirty="0" smtClean="0"/>
              <a:t>" </a:t>
            </a:r>
            <a:r>
              <a:rPr lang="en-US" dirty="0" err="1" smtClean="0"/>
              <a:t>ng</a:t>
            </a:r>
            <a:r>
              <a:rPr lang="en-US" dirty="0" smtClean="0"/>
              <a:t>-strict-di&gt;…</a:t>
            </a:r>
          </a:p>
          <a:p>
            <a:endParaRPr lang="en-US" baseline="0" dirty="0" smtClean="0"/>
          </a:p>
          <a:p>
            <a:endParaRPr lang="en-US" baseline="0" dirty="0" smtClean="0"/>
          </a:p>
          <a:p>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Routing is the way on how an</a:t>
            </a:r>
            <a:r>
              <a:rPr lang="en-US" baseline="0" dirty="0" smtClean="0"/>
              <a:t> application is forwarded.</a:t>
            </a:r>
          </a:p>
          <a:p>
            <a:endParaRPr lang="en-US" baseline="0" dirty="0" smtClean="0"/>
          </a:p>
          <a:p>
            <a:r>
              <a:rPr lang="en-US" baseline="0" dirty="0" smtClean="0"/>
              <a:t>In angular you have the module </a:t>
            </a:r>
            <a:r>
              <a:rPr lang="en-US" baseline="0" dirty="0" err="1" smtClean="0"/>
              <a:t>ngRoute</a:t>
            </a:r>
            <a:r>
              <a:rPr lang="en-US" baseline="0" dirty="0" smtClean="0"/>
              <a:t>, to make the application be able to change from view to view.</a:t>
            </a:r>
          </a:p>
          <a:p>
            <a:endParaRPr lang="en-US" baseline="0" dirty="0" smtClean="0"/>
          </a:p>
          <a:p>
            <a:r>
              <a:rPr lang="en-US" baseline="0" dirty="0" err="1" smtClean="0"/>
              <a:t>ngRoute</a:t>
            </a:r>
            <a:r>
              <a:rPr lang="en-US" baseline="0" dirty="0" smtClean="0"/>
              <a:t> makes an instantiation of the system that provides $route, which is used in conjunction with the $</a:t>
            </a:r>
            <a:r>
              <a:rPr lang="en-US" baseline="0" dirty="0" err="1" smtClean="0"/>
              <a:t>routeProvider</a:t>
            </a:r>
            <a:r>
              <a:rPr lang="en-US" baseline="0" dirty="0" smtClean="0"/>
              <a:t> and the </a:t>
            </a:r>
            <a:r>
              <a:rPr lang="en-US" baseline="0" dirty="0" err="1" smtClean="0"/>
              <a:t>ngView</a:t>
            </a:r>
            <a:r>
              <a:rPr lang="en-US" baseline="0" dirty="0" smtClean="0"/>
              <a:t>.</a:t>
            </a:r>
          </a:p>
          <a:p>
            <a:endParaRPr lang="en-US" baseline="0" dirty="0" smtClean="0"/>
          </a:p>
          <a:p>
            <a:r>
              <a:rPr lang="en-US" baseline="0" dirty="0" smtClean="0"/>
              <a:t>With $</a:t>
            </a:r>
            <a:r>
              <a:rPr lang="en-US" baseline="0" dirty="0" err="1" smtClean="0"/>
              <a:t>routeProvider</a:t>
            </a:r>
            <a:r>
              <a:rPr lang="en-US" baseline="0" dirty="0" smtClean="0"/>
              <a:t> we are able to configure the routes, this should be in the "</a:t>
            </a:r>
            <a:r>
              <a:rPr lang="en-US" baseline="0" dirty="0" err="1" smtClean="0"/>
              <a:t>config</a:t>
            </a:r>
            <a:r>
              <a:rPr lang="en-US" baseline="0" dirty="0" smtClean="0"/>
              <a:t>" method of the </a:t>
            </a:r>
            <a:r>
              <a:rPr lang="en-US" baseline="0" dirty="0" err="1" smtClean="0"/>
              <a:t>AngularJS</a:t>
            </a:r>
            <a:r>
              <a:rPr lang="en-US" baseline="0" dirty="0" smtClean="0"/>
              <a:t> application. To set up we use the "when(path, route)" method:</a:t>
            </a:r>
          </a:p>
          <a:p>
            <a:endParaRPr lang="en-US" baseline="0" dirty="0" smtClean="0"/>
          </a:p>
          <a:p>
            <a:r>
              <a:rPr lang="en-US" baseline="0" dirty="0" smtClean="0"/>
              <a:t>path	</a:t>
            </a:r>
          </a:p>
          <a:p>
            <a:r>
              <a:rPr lang="en-US" baseline="0" dirty="0" smtClean="0"/>
              <a:t>	This will have the relative path where the route will be activated. This could contain parameters by using ":" before the variable, </a:t>
            </a:r>
            <a:r>
              <a:rPr lang="en-US" baseline="0" dirty="0" err="1" smtClean="0"/>
              <a:t>eg</a:t>
            </a:r>
            <a:r>
              <a:rPr lang="en-US" baseline="0" dirty="0" smtClean="0"/>
              <a:t>. "/user/:</a:t>
            </a:r>
            <a:r>
              <a:rPr lang="en-US" baseline="0" dirty="0" err="1" smtClean="0"/>
              <a:t>userID</a:t>
            </a:r>
            <a:r>
              <a:rPr lang="en-US" baseline="0" dirty="0" smtClean="0"/>
              <a:t>"</a:t>
            </a:r>
          </a:p>
          <a:p>
            <a:r>
              <a:rPr lang="en-US" baseline="0" dirty="0" smtClean="0"/>
              <a:t>route</a:t>
            </a:r>
          </a:p>
          <a:p>
            <a:r>
              <a:rPr lang="en-US" baseline="0" dirty="0" smtClean="0"/>
              <a:t>	The route is the configuration of the route:</a:t>
            </a:r>
          </a:p>
          <a:p>
            <a:endParaRPr lang="en-US" baseline="0" dirty="0" smtClean="0"/>
          </a:p>
          <a:p>
            <a:pPr marL="171450" indent="-171450">
              <a:buFont typeface="Arial" panose="020B0604020202020204" pitchFamily="34" charset="0"/>
              <a:buChar char="•"/>
            </a:pPr>
            <a:r>
              <a:rPr lang="en-US" baseline="0" dirty="0" smtClean="0"/>
              <a:t>    controller – {(</a:t>
            </a:r>
            <a:r>
              <a:rPr lang="en-US" baseline="0" dirty="0" err="1" smtClean="0"/>
              <a:t>string|Function</a:t>
            </a:r>
            <a:r>
              <a:rPr lang="en-US" baseline="0" dirty="0" smtClean="0"/>
              <a:t>)=} – Controller </a:t>
            </a:r>
            <a:r>
              <a:rPr lang="en-US" baseline="0" dirty="0" err="1" smtClean="0"/>
              <a:t>fn</a:t>
            </a:r>
            <a:r>
              <a:rPr lang="en-US" baseline="0" dirty="0" smtClean="0"/>
              <a:t> that should be associated with newly created scope or the name of a registered controller if passed as a string.</a:t>
            </a:r>
          </a:p>
          <a:p>
            <a:pPr marL="171450" indent="-171450">
              <a:buFont typeface="Arial" panose="020B0604020202020204" pitchFamily="34" charset="0"/>
              <a:buChar char="•"/>
            </a:pPr>
            <a:r>
              <a:rPr lang="en-US" baseline="0" dirty="0" smtClean="0"/>
              <a:t>    </a:t>
            </a:r>
            <a:r>
              <a:rPr lang="en-US" baseline="0" dirty="0" err="1" smtClean="0"/>
              <a:t>controllerAs</a:t>
            </a:r>
            <a:r>
              <a:rPr lang="en-US" baseline="0" dirty="0" smtClean="0"/>
              <a:t> – {string=} – An identifier name for a reference to the controller. If present, the controller will be published to scope under the </a:t>
            </a:r>
            <a:r>
              <a:rPr lang="en-US" baseline="0" dirty="0" err="1" smtClean="0"/>
              <a:t>controllerAs</a:t>
            </a:r>
            <a:r>
              <a:rPr lang="en-US" baseline="0" dirty="0" smtClean="0"/>
              <a:t> name.</a:t>
            </a:r>
          </a:p>
          <a:p>
            <a:pPr marL="171450" indent="-171450">
              <a:buFont typeface="Arial" panose="020B0604020202020204" pitchFamily="34" charset="0"/>
              <a:buChar char="•"/>
            </a:pPr>
            <a:r>
              <a:rPr lang="en-US" baseline="0" dirty="0" smtClean="0"/>
              <a:t>    template – {(</a:t>
            </a:r>
            <a:r>
              <a:rPr lang="en-US" baseline="0" dirty="0" err="1" smtClean="0"/>
              <a:t>string|Function</a:t>
            </a:r>
            <a:r>
              <a:rPr lang="en-US" baseline="0" dirty="0" smtClean="0"/>
              <a:t>)=} – html template as a string or a function that returns an html template as a string which should be used by </a:t>
            </a:r>
            <a:r>
              <a:rPr lang="en-US" baseline="0" dirty="0" err="1" smtClean="0"/>
              <a:t>ngView</a:t>
            </a:r>
            <a:r>
              <a:rPr lang="en-US" baseline="0" dirty="0" smtClean="0"/>
              <a:t> or </a:t>
            </a:r>
            <a:r>
              <a:rPr lang="en-US" baseline="0" dirty="0" err="1" smtClean="0"/>
              <a:t>ngInclude</a:t>
            </a:r>
            <a:r>
              <a:rPr lang="en-US" baseline="0" dirty="0" smtClean="0"/>
              <a:t> directives. This property takes precedence over </a:t>
            </a:r>
            <a:r>
              <a:rPr lang="en-US" baseline="0" dirty="0" err="1" smtClean="0"/>
              <a:t>templateUrl</a:t>
            </a:r>
            <a:r>
              <a:rPr lang="en-US" baseline="0" dirty="0" smtClean="0"/>
              <a:t>.</a:t>
            </a:r>
          </a:p>
          <a:p>
            <a:pPr marL="171450" indent="-171450">
              <a:buFont typeface="Arial" panose="020B0604020202020204" pitchFamily="34" charset="0"/>
              <a:buChar char="•"/>
            </a:pPr>
            <a:r>
              <a:rPr lang="en-US" baseline="0" dirty="0" smtClean="0"/>
              <a:t>    </a:t>
            </a:r>
            <a:r>
              <a:rPr lang="en-US" baseline="0" dirty="0" err="1" smtClean="0"/>
              <a:t>templateUrl</a:t>
            </a:r>
            <a:r>
              <a:rPr lang="en-US" baseline="0" dirty="0" smtClean="0"/>
              <a:t> – {(</a:t>
            </a:r>
            <a:r>
              <a:rPr lang="en-US" baseline="0" dirty="0" err="1" smtClean="0"/>
              <a:t>string|Function</a:t>
            </a:r>
            <a:r>
              <a:rPr lang="en-US" baseline="0" dirty="0" smtClean="0"/>
              <a:t>)=} – path or function that returns a path to an html template that should be used by </a:t>
            </a:r>
            <a:r>
              <a:rPr lang="en-US" baseline="0" dirty="0" err="1" smtClean="0"/>
              <a:t>ngView</a:t>
            </a:r>
            <a:r>
              <a:rPr lang="en-US" baseline="0" dirty="0" smtClean="0"/>
              <a:t>.</a:t>
            </a:r>
          </a:p>
          <a:p>
            <a:pPr marL="171450" indent="-171450">
              <a:buFont typeface="Arial" panose="020B0604020202020204" pitchFamily="34" charset="0"/>
              <a:buChar char="•"/>
            </a:pPr>
            <a:r>
              <a:rPr lang="en-US" baseline="0" dirty="0" smtClean="0"/>
              <a:t>    resolve - {Object.&lt;string, Function&gt;=} - 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baseline="0" dirty="0" err="1" smtClean="0"/>
              <a:t>routeChangeSuccess</a:t>
            </a:r>
            <a:r>
              <a:rPr lang="en-US" baseline="0" dirty="0" smtClean="0"/>
              <a:t> event is fired. If any of the promises are rejected the $</a:t>
            </a:r>
            <a:r>
              <a:rPr lang="en-US" baseline="0" dirty="0" err="1" smtClean="0"/>
              <a:t>routeChangeError</a:t>
            </a:r>
            <a:r>
              <a:rPr lang="en-US" baseline="0" dirty="0" smtClean="0"/>
              <a:t> event is fired. For easier access to the resolved dependencies from the template, the resolve map will be available on the scope of the route, under $resolve (by default) or a custom name specified by the </a:t>
            </a:r>
            <a:r>
              <a:rPr lang="en-US" baseline="0" dirty="0" err="1" smtClean="0"/>
              <a:t>resolveAs</a:t>
            </a:r>
            <a:r>
              <a:rPr lang="en-US" baseline="0" dirty="0" smtClean="0"/>
              <a:t> property (see below). This can be particularly useful, when working with components as route templates.</a:t>
            </a:r>
          </a:p>
          <a:p>
            <a:pPr marL="171450" indent="-171450">
              <a:buFont typeface="Arial" panose="020B0604020202020204" pitchFamily="34" charset="0"/>
              <a:buChar char="•"/>
            </a:pPr>
            <a:r>
              <a:rPr lang="en-US" baseline="0" dirty="0" smtClean="0"/>
              <a:t>    </a:t>
            </a:r>
            <a:r>
              <a:rPr lang="en-US" baseline="0" dirty="0" err="1" smtClean="0"/>
              <a:t>resolveAs</a:t>
            </a:r>
            <a:r>
              <a:rPr lang="en-US" baseline="0" dirty="0" smtClean="0"/>
              <a:t> - {string=} - The name under which the resolve map will be available on the scope of the route. If omitted, defaults to $resolve.</a:t>
            </a:r>
          </a:p>
          <a:p>
            <a:pPr marL="171450" indent="-171450">
              <a:buFont typeface="Arial" panose="020B0604020202020204" pitchFamily="34" charset="0"/>
              <a:buChar char="•"/>
            </a:pPr>
            <a:r>
              <a:rPr lang="en-US" baseline="0" dirty="0" smtClean="0"/>
              <a:t>    </a:t>
            </a:r>
            <a:r>
              <a:rPr lang="en-US" baseline="0" dirty="0" err="1" smtClean="0"/>
              <a:t>redirectTo</a:t>
            </a:r>
            <a:r>
              <a:rPr lang="en-US" baseline="0" dirty="0" smtClean="0"/>
              <a:t> – {(</a:t>
            </a:r>
            <a:r>
              <a:rPr lang="en-US" baseline="0" dirty="0" err="1" smtClean="0"/>
              <a:t>string|Function</a:t>
            </a:r>
            <a:r>
              <a:rPr lang="en-US" baseline="0" dirty="0" smtClean="0"/>
              <a:t>)=} – value to update $location path with and trigger route redirection.</a:t>
            </a:r>
          </a:p>
          <a:p>
            <a:pPr marL="171450" indent="-171450">
              <a:buFont typeface="Arial" panose="020B0604020202020204" pitchFamily="34" charset="0"/>
              <a:buChar char="•"/>
            </a:pPr>
            <a:r>
              <a:rPr lang="en-US" baseline="0" dirty="0" smtClean="0"/>
              <a:t>    </a:t>
            </a:r>
            <a:r>
              <a:rPr lang="en-US" baseline="0" dirty="0" err="1" smtClean="0"/>
              <a:t>resolveRedirectTo</a:t>
            </a:r>
            <a:r>
              <a:rPr lang="en-US" baseline="0" dirty="0" smtClean="0"/>
              <a:t> – {Function=} – a function that will (eventually) return the value to update $location URL with and trigger route redirection. In contrast to </a:t>
            </a:r>
            <a:r>
              <a:rPr lang="en-US" baseline="0" dirty="0" err="1" smtClean="0"/>
              <a:t>redirectTo</a:t>
            </a:r>
            <a:r>
              <a:rPr lang="en-US" baseline="0" dirty="0" smtClean="0"/>
              <a:t>, dependencies can be injected into </a:t>
            </a:r>
            <a:r>
              <a:rPr lang="en-US" baseline="0" dirty="0" err="1" smtClean="0"/>
              <a:t>resolveRedirectTo</a:t>
            </a:r>
            <a:r>
              <a:rPr lang="en-US" baseline="0" dirty="0" smtClean="0"/>
              <a:t> and the return value can be either a string or a promise that will be resolved to a string.</a:t>
            </a:r>
          </a:p>
          <a:p>
            <a:pPr marL="0" indent="0">
              <a:buFont typeface="Arial" panose="020B0604020202020204" pitchFamily="34" charset="0"/>
              <a:buNone/>
            </a:pPr>
            <a:r>
              <a:rPr lang="en-US" baseline="0" dirty="0" smtClean="0"/>
              <a:t>    </a:t>
            </a:r>
            <a:r>
              <a:rPr lang="en-US" baseline="0" dirty="0" err="1" smtClean="0"/>
              <a:t>redirectTo</a:t>
            </a:r>
            <a:r>
              <a:rPr lang="en-US" baseline="0" dirty="0" smtClean="0"/>
              <a:t> takes precedence over </a:t>
            </a:r>
            <a:r>
              <a:rPr lang="en-US" baseline="0" dirty="0" err="1" smtClean="0"/>
              <a:t>resolveRedirectTo</a:t>
            </a:r>
            <a:r>
              <a:rPr lang="en-US" baseline="0" dirty="0" smtClean="0"/>
              <a:t>, so specifying both on the same route definition, will cause the latter to be ignored.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References:</a:t>
            </a:r>
          </a:p>
          <a:p>
            <a:pPr marL="0" indent="0">
              <a:buFont typeface="Arial" panose="020B0604020202020204" pitchFamily="34" charset="0"/>
              <a:buNone/>
            </a:pPr>
            <a:r>
              <a:rPr lang="en-US" baseline="0" dirty="0" smtClean="0"/>
              <a:t>https://docs.angularjs.org/api/ngRoute/service/$route</a:t>
            </a:r>
          </a:p>
          <a:p>
            <a:pPr marL="0" indent="0">
              <a:buFont typeface="Arial" panose="020B0604020202020204" pitchFamily="34" charset="0"/>
              <a:buNone/>
            </a:pPr>
            <a:r>
              <a:rPr lang="en-US" baseline="0" dirty="0" smtClean="0"/>
              <a:t>https://docs.angularjs.org/api/ngRoute/provider/$routeProvider</a:t>
            </a:r>
          </a:p>
          <a:p>
            <a:pPr mar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19</a:t>
            </a:fld>
            <a:endParaRPr lang="en-US"/>
          </a:p>
        </p:txBody>
      </p:sp>
    </p:spTree>
    <p:extLst>
      <p:ext uri="{BB962C8B-B14F-4D97-AF65-F5344CB8AC3E}">
        <p14:creationId xmlns:p14="http://schemas.microsoft.com/office/powerpoint/2010/main" val="1277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20</a:t>
            </a:fld>
            <a:endParaRPr lang="en-US"/>
          </a:p>
        </p:txBody>
      </p:sp>
    </p:spTree>
    <p:extLst>
      <p:ext uri="{BB962C8B-B14F-4D97-AF65-F5344CB8AC3E}">
        <p14:creationId xmlns:p14="http://schemas.microsoft.com/office/powerpoint/2010/main" val="20199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router of the previous lessons</a:t>
            </a:r>
            <a:r>
              <a:rPr lang="en-US" baseline="0" dirty="0" smtClean="0"/>
              <a:t> only supports to have only one </a:t>
            </a:r>
            <a:r>
              <a:rPr lang="en-US" baseline="0" dirty="0" err="1" smtClean="0"/>
              <a:t>ng</a:t>
            </a:r>
            <a:r>
              <a:rPr lang="en-US" baseline="0" dirty="0" smtClean="0"/>
              <a:t>-view in all the module HTML, but we may have an application which have multiple parts that we want to manage independently with its own view, resolve, controller, etc. </a:t>
            </a:r>
          </a:p>
          <a:p>
            <a:endParaRPr lang="en-US" baseline="0" dirty="0" smtClean="0"/>
          </a:p>
          <a:p>
            <a:r>
              <a:rPr lang="en-US" baseline="0" dirty="0" err="1" smtClean="0"/>
              <a:t>AngularJS</a:t>
            </a:r>
            <a:r>
              <a:rPr lang="en-US" baseline="0" dirty="0" smtClean="0"/>
              <a:t> have a way to do that and is using the module </a:t>
            </a:r>
            <a:r>
              <a:rPr lang="en-US" baseline="0" dirty="0" err="1" smtClean="0"/>
              <a:t>ui</a:t>
            </a:r>
            <a:r>
              <a:rPr lang="en-US" baseline="0" dirty="0" smtClean="0"/>
              <a:t>-router, which will have the functionality needed to support this.</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21</a:t>
            </a:fld>
            <a:endParaRPr lang="en-US"/>
          </a:p>
        </p:txBody>
      </p:sp>
    </p:spTree>
    <p:extLst>
      <p:ext uri="{BB962C8B-B14F-4D97-AF65-F5344CB8AC3E}">
        <p14:creationId xmlns:p14="http://schemas.microsoft.com/office/powerpoint/2010/main" val="153957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stateProvider</a:t>
            </a:r>
            <a:r>
              <a:rPr lang="en-US" baseline="0" dirty="0" smtClean="0"/>
              <a:t> work very similar to the $</a:t>
            </a:r>
            <a:r>
              <a:rPr lang="en-US" baseline="0" dirty="0" err="1" smtClean="0"/>
              <a:t>routeProvider</a:t>
            </a:r>
            <a:r>
              <a:rPr lang="en-US" baseline="0" dirty="0" smtClean="0"/>
              <a:t>.</a:t>
            </a:r>
          </a:p>
          <a:p>
            <a:endParaRPr lang="en-US" baseline="0" dirty="0" smtClean="0"/>
          </a:p>
          <a:p>
            <a:r>
              <a:rPr lang="en-US" baseline="0" dirty="0" err="1" smtClean="0"/>
              <a:t>Ui</a:t>
            </a:r>
            <a:r>
              <a:rPr lang="en-US" baseline="0" dirty="0" smtClean="0"/>
              <a:t>-router shouldn't be mixed with </a:t>
            </a:r>
            <a:r>
              <a:rPr lang="en-US" baseline="0" dirty="0" err="1" smtClean="0"/>
              <a:t>routeProvider</a:t>
            </a:r>
            <a:r>
              <a:rPr lang="en-US" baseline="0" dirty="0" smtClean="0"/>
              <a:t>, the </a:t>
            </a:r>
            <a:r>
              <a:rPr lang="en-US" baseline="0" dirty="0" err="1" smtClean="0"/>
              <a:t>ui</a:t>
            </a:r>
            <a:r>
              <a:rPr lang="en-US" baseline="0" dirty="0" smtClean="0"/>
              <a:t>-router module has it's own way to manage routing so to start an application you should first plan which one you'll going to use. I recommend use </a:t>
            </a:r>
            <a:r>
              <a:rPr lang="en-US" baseline="0" dirty="0" err="1" smtClean="0"/>
              <a:t>ui</a:t>
            </a:r>
            <a:r>
              <a:rPr lang="en-US" baseline="0" dirty="0" smtClean="0"/>
              <a:t>-route and its states for complex and large applications, and for simple applications/websites use </a:t>
            </a:r>
            <a:r>
              <a:rPr lang="en-US" baseline="0" dirty="0" err="1" smtClean="0"/>
              <a:t>ngRoute</a:t>
            </a:r>
            <a:r>
              <a:rPr lang="en-US" baseline="0" dirty="0" smtClean="0"/>
              <a:t>.</a:t>
            </a:r>
          </a:p>
          <a:p>
            <a:endParaRPr lang="en-US" baseline="0" dirty="0" smtClean="0"/>
          </a:p>
          <a:p>
            <a:r>
              <a:rPr lang="en-US" baseline="0" dirty="0" smtClean="0"/>
              <a:t>One of the main differences is a way to split views and manage the controllers/views depending on the state. This will bring the way to divide the work, reuse functionalities, etc. </a:t>
            </a:r>
          </a:p>
          <a:p>
            <a:endParaRPr lang="en-US" baseline="0" dirty="0" smtClean="0"/>
          </a:p>
          <a:p>
            <a:r>
              <a:rPr lang="en-US" baseline="0" dirty="0" smtClean="0"/>
              <a:t>Like </a:t>
            </a:r>
            <a:r>
              <a:rPr lang="en-US" baseline="0" dirty="0" err="1" smtClean="0"/>
              <a:t>ngRoute</a:t>
            </a:r>
            <a:r>
              <a:rPr lang="en-US" baseline="0" dirty="0" smtClean="0"/>
              <a:t>, you also have URL Routing:</a:t>
            </a:r>
          </a:p>
          <a:p>
            <a:pPr marL="171450" indent="-171450">
              <a:buFont typeface="Arial" panose="020B0604020202020204" pitchFamily="34" charset="0"/>
              <a:buChar char="•"/>
            </a:pPr>
            <a:r>
              <a:rPr lang="en-US" baseline="0" dirty="0" smtClean="0"/>
              <a:t>    '/hello/' - Matches only if the path is exactly '/hello/'. There is no special treatment for trailing slashes, and patterns have to match the entire path, not just a prefix.</a:t>
            </a:r>
          </a:p>
          <a:p>
            <a:pPr marL="171450" indent="-171450">
              <a:buFont typeface="Arial" panose="020B0604020202020204" pitchFamily="34" charset="0"/>
              <a:buChar char="•"/>
            </a:pPr>
            <a:r>
              <a:rPr lang="en-US" baseline="0" dirty="0" smtClean="0"/>
              <a:t>    '/user/:id' - Matches '/user/bob' or '/user/1234!!!' or even '/user/' but not '/user' or '/user/bob/details'. The second path segment will be captured as the parameter 'id'.</a:t>
            </a:r>
          </a:p>
          <a:p>
            <a:pPr marL="171450" indent="-171450">
              <a:buFont typeface="Arial" panose="020B0604020202020204" pitchFamily="34" charset="0"/>
              <a:buChar char="•"/>
            </a:pPr>
            <a:r>
              <a:rPr lang="en-US" baseline="0" dirty="0" smtClean="0"/>
              <a:t>    '/user/{id}' - Same as the previous example, but using curly brace syntax.</a:t>
            </a:r>
          </a:p>
          <a:p>
            <a:pPr marL="171450" indent="-171450">
              <a:buFont typeface="Arial" panose="020B0604020202020204" pitchFamily="34" charset="0"/>
              <a:buChar char="•"/>
            </a:pPr>
            <a:r>
              <a:rPr lang="en-US" baseline="0" dirty="0" smtClean="0"/>
              <a:t>    '/user/{</a:t>
            </a:r>
            <a:r>
              <a:rPr lang="en-US" baseline="0" dirty="0" err="1" smtClean="0"/>
              <a:t>id:int</a:t>
            </a:r>
            <a:r>
              <a:rPr lang="en-US" baseline="0" dirty="0" smtClean="0"/>
              <a:t>}' - The </a:t>
            </a:r>
            <a:r>
              <a:rPr lang="en-US" baseline="0" dirty="0" err="1" smtClean="0"/>
              <a:t>param</a:t>
            </a:r>
            <a:r>
              <a:rPr lang="en-US" baseline="0" dirty="0" smtClean="0"/>
              <a:t> is interpreted as Integer.</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22</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a:t>
            </a:r>
            <a:r>
              <a:rPr lang="en-US" baseline="0" dirty="0" smtClean="0"/>
              <a:t>can manage hierarchy in the states for communicate that you maybe need the parent "resolve", or be more organized with your code.</a:t>
            </a:r>
          </a:p>
          <a:p>
            <a:endParaRPr lang="en-US" baseline="0" dirty="0" smtClean="0"/>
          </a:p>
          <a:p>
            <a:r>
              <a:rPr lang="en-US" baseline="0" dirty="0" smtClean="0"/>
              <a:t>States can be nested within each other. There are several ways of nesting states:</a:t>
            </a:r>
          </a:p>
          <a:p>
            <a:pPr marL="228600" indent="-228600">
              <a:buFont typeface="+mj-lt"/>
              <a:buAutoNum type="arabicPeriod"/>
            </a:pPr>
            <a:r>
              <a:rPr lang="en-US" baseline="0" dirty="0" smtClean="0"/>
              <a:t>Using 'dot notation'. For example .state('</a:t>
            </a:r>
            <a:r>
              <a:rPr lang="en-US" baseline="0" dirty="0" err="1" smtClean="0"/>
              <a:t>contacts.list</a:t>
            </a:r>
            <a:r>
              <a:rPr lang="en-US" baseline="0" dirty="0" smtClean="0"/>
              <a:t>', {}).</a:t>
            </a:r>
          </a:p>
          <a:p>
            <a:pPr marL="228600" indent="-228600">
              <a:buFont typeface="+mj-lt"/>
              <a:buAutoNum type="arabicPeriod"/>
            </a:pPr>
            <a:r>
              <a:rPr lang="en-US" baseline="0" dirty="0" smtClean="0"/>
              <a:t>Use the </a:t>
            </a:r>
            <a:r>
              <a:rPr lang="en-US" baseline="0" dirty="0" err="1" smtClean="0"/>
              <a:t>ui-router.stateHelper</a:t>
            </a:r>
            <a:r>
              <a:rPr lang="en-US" baseline="0" dirty="0" smtClean="0"/>
              <a:t> to build states from a nested state tree.</a:t>
            </a:r>
          </a:p>
          <a:p>
            <a:pPr marL="228600" indent="-228600">
              <a:buFont typeface="+mj-lt"/>
              <a:buAutoNum type="arabicPeriod"/>
            </a:pPr>
            <a:r>
              <a:rPr lang="en-US" baseline="0" dirty="0" smtClean="0"/>
              <a:t>Using the parent property with the parent name as string. For example: parent: 'contacts'</a:t>
            </a:r>
          </a:p>
          <a:p>
            <a:pPr marL="228600" indent="-228600">
              <a:buFont typeface="+mj-lt"/>
              <a:buAutoNum type="arabicPeriod"/>
            </a:pPr>
            <a:r>
              <a:rPr lang="en-US" baseline="0" dirty="0" smtClean="0"/>
              <a:t>Using the parent property with the parent object. For example parent: contacts</a:t>
            </a:r>
          </a:p>
          <a:p>
            <a:endParaRPr lang="en-US" baseline="0" dirty="0" smtClean="0"/>
          </a:p>
          <a:p>
            <a:r>
              <a:rPr lang="en-US" baseline="0" dirty="0" smtClean="0"/>
              <a:t>In the slide we can see that contacts is the parent of the contact list by the 4 way, but you can also do with the other ways.</a:t>
            </a:r>
          </a:p>
          <a:p>
            <a:endParaRPr lang="en-US" baseline="0" dirty="0" smtClean="0"/>
          </a:p>
          <a:p>
            <a:r>
              <a:rPr lang="en-US" baseline="0" dirty="0" smtClean="0"/>
              <a:t>For example purposes I add a resolve on the parent state, </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23</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smtClean="0"/>
              <a:t>“That's just the first part. What others call you, you become. It's a terrible magic that everyone can do — so do it. Call yourself what you wish to become.”</a:t>
            </a:r>
          </a:p>
          <a:p>
            <a:r>
              <a:rPr lang="en-US" sz="1200" dirty="0" smtClean="0"/>
              <a:t>― </a:t>
            </a:r>
            <a:r>
              <a:rPr lang="en-US" sz="1200" dirty="0" err="1" smtClean="0"/>
              <a:t>Catherynne</a:t>
            </a:r>
            <a:r>
              <a:rPr lang="en-US" sz="1200" dirty="0" smtClean="0"/>
              <a:t> M. Valente</a:t>
            </a:r>
          </a:p>
          <a:p>
            <a:endParaRPr lang="en-US" sz="1200" dirty="0" smtClean="0"/>
          </a:p>
          <a:p>
            <a:r>
              <a:rPr lang="en-US" sz="1200" dirty="0" smtClean="0"/>
              <a:t>views: { </a:t>
            </a:r>
          </a:p>
          <a:p>
            <a:pPr lvl="1"/>
            <a:r>
              <a:rPr lang="en-US" sz="1200" dirty="0" smtClean="0"/>
              <a:t>// Relatively targets the 'detail' view in this state's parent state, 'contacts'. // &lt;div </a:t>
            </a:r>
            <a:r>
              <a:rPr lang="en-US" sz="1200" dirty="0" err="1" smtClean="0"/>
              <a:t>ui</a:t>
            </a:r>
            <a:r>
              <a:rPr lang="en-US" sz="1200" dirty="0" smtClean="0"/>
              <a:t>-view='detail'/&gt; within contacts.html </a:t>
            </a:r>
          </a:p>
          <a:p>
            <a:pPr lvl="1"/>
            <a:r>
              <a:rPr lang="en-US" sz="1200" dirty="0" smtClean="0"/>
              <a:t>"detail" : { }, </a:t>
            </a:r>
          </a:p>
          <a:p>
            <a:pPr lvl="1"/>
            <a:r>
              <a:rPr lang="en-US" sz="1200" dirty="0" smtClean="0"/>
              <a:t>// Relatively targets the unnamed view in this state's parent state, 'contacts'. </a:t>
            </a:r>
          </a:p>
          <a:p>
            <a:pPr lvl="1"/>
            <a:r>
              <a:rPr lang="en-US" sz="1200" dirty="0" smtClean="0"/>
              <a:t>// &lt;div </a:t>
            </a:r>
            <a:r>
              <a:rPr lang="en-US" sz="1200" dirty="0" err="1" smtClean="0"/>
              <a:t>ui</a:t>
            </a:r>
            <a:r>
              <a:rPr lang="en-US" sz="1200" dirty="0" smtClean="0"/>
              <a:t>-view/&gt; within contacts.html </a:t>
            </a:r>
          </a:p>
          <a:p>
            <a:pPr lvl="1"/>
            <a:r>
              <a:rPr lang="en-US" sz="1200" dirty="0" smtClean="0"/>
              <a:t>"" : { },</a:t>
            </a:r>
          </a:p>
          <a:p>
            <a:pPr lvl="1"/>
            <a:r>
              <a:rPr lang="en-US" sz="1200" dirty="0" smtClean="0"/>
              <a:t>// Targets any view within this state or an ancestor // </a:t>
            </a:r>
          </a:p>
          <a:p>
            <a:pPr lvl="1"/>
            <a:r>
              <a:rPr lang="en-US" sz="1200" dirty="0" smtClean="0"/>
              <a:t>// Absolutely targets the 'info' view in this state, '</a:t>
            </a:r>
            <a:r>
              <a:rPr lang="en-US" sz="1200" dirty="0" err="1" smtClean="0"/>
              <a:t>contacts.detail</a:t>
            </a:r>
            <a:r>
              <a:rPr lang="en-US" sz="1200" dirty="0" smtClean="0"/>
              <a:t>'. </a:t>
            </a:r>
          </a:p>
          <a:p>
            <a:pPr lvl="1"/>
            <a:r>
              <a:rPr lang="en-US" sz="1200" dirty="0" smtClean="0"/>
              <a:t>// &lt;div </a:t>
            </a:r>
            <a:r>
              <a:rPr lang="en-US" sz="1200" dirty="0" err="1" smtClean="0"/>
              <a:t>ui</a:t>
            </a:r>
            <a:r>
              <a:rPr lang="en-US" sz="1200" dirty="0" smtClean="0"/>
              <a:t>-view='info'/&gt; within contacts.detail.html </a:t>
            </a:r>
          </a:p>
          <a:p>
            <a:pPr lvl="1"/>
            <a:r>
              <a:rPr lang="en-US" sz="1200" dirty="0" smtClean="0"/>
              <a:t>"</a:t>
            </a:r>
            <a:r>
              <a:rPr lang="en-US" sz="1200" dirty="0" err="1" smtClean="0"/>
              <a:t>info@contacts.detail</a:t>
            </a:r>
            <a:r>
              <a:rPr lang="en-US" sz="1200" dirty="0" smtClean="0"/>
              <a:t>" : { } </a:t>
            </a:r>
          </a:p>
          <a:p>
            <a:pPr lvl="1"/>
            <a:r>
              <a:rPr lang="en-US" sz="1200" dirty="0" smtClean="0"/>
              <a:t>// Absolutely targets the 'detail' view in the 'contacts' state. </a:t>
            </a:r>
          </a:p>
          <a:p>
            <a:pPr lvl="1"/>
            <a:r>
              <a:rPr lang="en-US" sz="1200" dirty="0" smtClean="0"/>
              <a:t>// &lt;div </a:t>
            </a:r>
            <a:r>
              <a:rPr lang="en-US" sz="1200" dirty="0" err="1" smtClean="0"/>
              <a:t>ui</a:t>
            </a:r>
            <a:r>
              <a:rPr lang="en-US" sz="1200" dirty="0" smtClean="0"/>
              <a:t>-view='detail'/&gt; within contacts.html </a:t>
            </a:r>
          </a:p>
          <a:p>
            <a:pPr lvl="1"/>
            <a:r>
              <a:rPr lang="en-US" sz="1200" dirty="0" smtClean="0"/>
              <a:t>"</a:t>
            </a:r>
            <a:r>
              <a:rPr lang="en-US" sz="1200" dirty="0" err="1" smtClean="0"/>
              <a:t>detail@contacts</a:t>
            </a:r>
            <a:r>
              <a:rPr lang="en-US" sz="1200" dirty="0" smtClean="0"/>
              <a:t>" : { } </a:t>
            </a:r>
          </a:p>
          <a:p>
            <a:pPr lvl="1"/>
            <a:r>
              <a:rPr lang="en-US" sz="1200" dirty="0" smtClean="0"/>
              <a:t>// Absolutely targets the unnamed view in parent 'contacts' state. </a:t>
            </a:r>
          </a:p>
          <a:p>
            <a:pPr lvl="1"/>
            <a:r>
              <a:rPr lang="en-US" sz="1200" dirty="0" smtClean="0"/>
              <a:t>// &lt;div </a:t>
            </a:r>
            <a:r>
              <a:rPr lang="en-US" sz="1200" dirty="0" err="1" smtClean="0"/>
              <a:t>ui</a:t>
            </a:r>
            <a:r>
              <a:rPr lang="en-US" sz="1200" dirty="0" smtClean="0"/>
              <a:t>-view/&gt; within contacts.html </a:t>
            </a:r>
          </a:p>
          <a:p>
            <a:pPr lvl="1"/>
            <a:r>
              <a:rPr lang="en-US" sz="1200" dirty="0" smtClean="0"/>
              <a:t>"@contacts" : { } </a:t>
            </a:r>
          </a:p>
          <a:p>
            <a:pPr lvl="1"/>
            <a:r>
              <a:rPr lang="en-US" sz="1200" dirty="0" smtClean="0"/>
              <a:t>// absolutely targets the 'status' view in root unnamed state. </a:t>
            </a:r>
          </a:p>
          <a:p>
            <a:pPr lvl="1"/>
            <a:r>
              <a:rPr lang="en-US" sz="1200" dirty="0" smtClean="0"/>
              <a:t>// &lt;div </a:t>
            </a:r>
            <a:r>
              <a:rPr lang="en-US" sz="1200" dirty="0" err="1" smtClean="0"/>
              <a:t>ui</a:t>
            </a:r>
            <a:r>
              <a:rPr lang="en-US" sz="1200" dirty="0" smtClean="0"/>
              <a:t>-view='status'/&gt; within index.html </a:t>
            </a:r>
          </a:p>
          <a:p>
            <a:pPr lvl="1"/>
            <a:r>
              <a:rPr lang="en-US" sz="1200" dirty="0" smtClean="0"/>
              <a:t>"status@" : { } </a:t>
            </a:r>
          </a:p>
          <a:p>
            <a:pPr lvl="1"/>
            <a:r>
              <a:rPr lang="en-US" sz="1200" dirty="0" smtClean="0"/>
              <a:t>// absolutely targets the unnamed view in root unnamed state. </a:t>
            </a:r>
          </a:p>
          <a:p>
            <a:pPr lvl="1"/>
            <a:r>
              <a:rPr lang="en-US" sz="1200" dirty="0" smtClean="0"/>
              <a:t>// &lt;div </a:t>
            </a:r>
            <a:r>
              <a:rPr lang="en-US" sz="1200" dirty="0" err="1" smtClean="0"/>
              <a:t>ui</a:t>
            </a:r>
            <a:r>
              <a:rPr lang="en-US" sz="1200" dirty="0" smtClean="0"/>
              <a:t>-view/&gt; within index.html </a:t>
            </a:r>
          </a:p>
          <a:p>
            <a:pPr lvl="1"/>
            <a:r>
              <a:rPr lang="en-US" sz="1200" dirty="0" smtClean="0"/>
              <a:t>"@" : { } </a:t>
            </a:r>
          </a:p>
          <a:p>
            <a:r>
              <a:rPr lang="en-US" sz="1200" dirty="0" smtClean="0"/>
              <a:t>}</a:t>
            </a:r>
          </a:p>
          <a:p>
            <a:endParaRPr lang="en-US" sz="1200" dirty="0" smtClean="0"/>
          </a:p>
          <a:p>
            <a:r>
              <a:rPr lang="en-US" sz="1200" dirty="0" smtClean="0"/>
              <a:t>References:</a:t>
            </a:r>
          </a:p>
          <a:p>
            <a:r>
              <a:rPr lang="en-US" sz="1200" dirty="0" smtClean="0"/>
              <a:t>https://github.com/angular-ui/ui-router/wiki/Multiple-Named-Views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24</a:t>
            </a:fld>
            <a:endParaRPr lang="en-US"/>
          </a:p>
        </p:txBody>
      </p:sp>
    </p:spTree>
    <p:extLst>
      <p:ext uri="{BB962C8B-B14F-4D97-AF65-F5344CB8AC3E}">
        <p14:creationId xmlns:p14="http://schemas.microsoft.com/office/powerpoint/2010/main" val="242291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Creates a new route manually and with Yeoman.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Font typeface="+mj-lt"/>
              <a:buAutoNum type="arabicPeriod"/>
            </a:pPr>
            <a:r>
              <a:rPr lang="en-US" dirty="0" smtClean="0"/>
              <a:t>Open "app/scripts/app.js" and add a new route like this:</a:t>
            </a:r>
          </a:p>
          <a:p>
            <a:pPr marL="0" indent="0">
              <a:buFont typeface="+mj-lt"/>
              <a:buNone/>
            </a:pPr>
            <a:endParaRPr lang="en-US" dirty="0" smtClean="0"/>
          </a:p>
          <a:p>
            <a:pPr marL="457200" lvl="1" indent="0">
              <a:buFont typeface="+mj-lt"/>
              <a:buNone/>
            </a:pPr>
            <a:r>
              <a:rPr lang="en-US" dirty="0" smtClean="0"/>
              <a:t>.when('/test', {</a:t>
            </a:r>
          </a:p>
          <a:p>
            <a:pPr marL="457200" lvl="1" indent="0">
              <a:buFont typeface="+mj-lt"/>
              <a:buNone/>
            </a:pPr>
            <a:r>
              <a:rPr lang="en-US" dirty="0" smtClean="0"/>
              <a:t>        </a:t>
            </a:r>
            <a:r>
              <a:rPr lang="en-US" dirty="0" err="1" smtClean="0"/>
              <a:t>templateUrl</a:t>
            </a:r>
            <a:r>
              <a:rPr lang="en-US" dirty="0" smtClean="0"/>
              <a:t>: 'views/test.html',</a:t>
            </a:r>
          </a:p>
          <a:p>
            <a:pPr marL="457200" lvl="1" indent="0">
              <a:buFont typeface="+mj-lt"/>
              <a:buNone/>
            </a:pPr>
            <a:r>
              <a:rPr lang="en-US" dirty="0" smtClean="0"/>
              <a:t>        controller: '</a:t>
            </a:r>
            <a:r>
              <a:rPr lang="en-US" dirty="0" err="1" smtClean="0"/>
              <a:t>TestCtrl</a:t>
            </a:r>
            <a:r>
              <a:rPr lang="en-US" dirty="0" smtClean="0"/>
              <a:t>',</a:t>
            </a:r>
          </a:p>
          <a:p>
            <a:pPr marL="457200" lvl="1" indent="0">
              <a:buFont typeface="+mj-lt"/>
              <a:buNone/>
            </a:pPr>
            <a:r>
              <a:rPr lang="en-US" dirty="0" smtClean="0"/>
              <a:t>        </a:t>
            </a:r>
            <a:r>
              <a:rPr lang="en-US" dirty="0" err="1" smtClean="0"/>
              <a:t>controllerAs</a:t>
            </a:r>
            <a:r>
              <a:rPr lang="en-US" dirty="0" smtClean="0"/>
              <a:t>: '</a:t>
            </a:r>
            <a:r>
              <a:rPr lang="en-US" dirty="0" err="1" smtClean="0"/>
              <a:t>testCtrl</a:t>
            </a:r>
            <a:r>
              <a:rPr lang="en-US" dirty="0" smtClean="0"/>
              <a:t>'</a:t>
            </a:r>
          </a:p>
          <a:p>
            <a:pPr marL="457200" lvl="1" indent="0">
              <a:buFont typeface="+mj-lt"/>
              <a:buNone/>
            </a:pPr>
            <a:r>
              <a:rPr lang="en-US" dirty="0" smtClean="0"/>
              <a:t>})</a:t>
            </a:r>
          </a:p>
          <a:p>
            <a:pPr marL="457200" lvl="1" indent="0">
              <a:buFont typeface="+mj-lt"/>
              <a:buNone/>
            </a:pPr>
            <a:endParaRPr lang="en-US" dirty="0" smtClean="0"/>
          </a:p>
          <a:p>
            <a:pPr marL="228600" indent="-228600">
              <a:buFont typeface="+mj-lt"/>
              <a:buAutoNum type="arabicPeriod" startAt="2"/>
            </a:pPr>
            <a:r>
              <a:rPr lang="en-US" dirty="0" smtClean="0"/>
              <a:t>Create the corresponding</a:t>
            </a:r>
            <a:r>
              <a:rPr lang="en-US" baseline="0" dirty="0" smtClean="0"/>
              <a:t> controller and view, the controller should be go inside the "app/scripts/controllers" folder, and the view inside "app/views" folder. </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Note: This folder locations could change depending on your implementation, for modular purposes there's a better way to put this files, but for simple projects and for example purposes we are keep following the Yeoman's generator default structure.</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For this example the content of the controller could be copy from other controller and add a simple console.log that express that you are loading that controller, then replace the name to "</a:t>
            </a:r>
            <a:r>
              <a:rPr lang="en-US" baseline="0" dirty="0" err="1" smtClean="0">
                <a:solidFill>
                  <a:schemeClr val="bg1">
                    <a:lumMod val="50000"/>
                  </a:schemeClr>
                </a:solidFill>
              </a:rPr>
              <a:t>TestCtrl</a:t>
            </a:r>
            <a:r>
              <a:rPr lang="en-US" baseline="0" dirty="0" smtClean="0">
                <a:solidFill>
                  <a:schemeClr val="bg1">
                    <a:lumMod val="50000"/>
                  </a:schemeClr>
                </a:solidFill>
              </a:rPr>
              <a:t>". </a:t>
            </a:r>
          </a:p>
          <a:p>
            <a:pPr marL="0" indent="0">
              <a:buFont typeface="+mj-lt"/>
              <a:buNone/>
            </a:pPr>
            <a:r>
              <a:rPr lang="en-US" baseline="0" dirty="0" smtClean="0">
                <a:solidFill>
                  <a:schemeClr val="bg1">
                    <a:lumMod val="50000"/>
                  </a:schemeClr>
                </a:solidFill>
              </a:rPr>
              <a:t>For the view it could contain a simple "&lt;div&gt;From testing view&lt;/div&gt;".</a:t>
            </a:r>
          </a:p>
          <a:p>
            <a:pPr marL="0" indent="0">
              <a:buFont typeface="+mj-lt"/>
              <a:buNone/>
            </a:pPr>
            <a:endParaRPr lang="en-US" baseline="0" dirty="0" smtClean="0">
              <a:solidFill>
                <a:schemeClr val="bg1">
                  <a:lumMod val="50000"/>
                </a:schemeClr>
              </a:solidFill>
            </a:endParaRPr>
          </a:p>
          <a:p>
            <a:pPr marL="228600" indent="-228600">
              <a:buFont typeface="+mj-lt"/>
              <a:buAutoNum type="arabicPeriod" startAt="3"/>
            </a:pPr>
            <a:r>
              <a:rPr lang="en-US" dirty="0" smtClean="0"/>
              <a:t>Add in the "app/index.html" a button</a:t>
            </a:r>
            <a:r>
              <a:rPr lang="en-US" baseline="0" dirty="0" smtClean="0"/>
              <a:t> to follow to our "/test" path.</a:t>
            </a:r>
          </a:p>
          <a:p>
            <a:pPr marL="0" indent="0">
              <a:buFont typeface="+mj-lt"/>
              <a:buNone/>
            </a:pPr>
            <a:endParaRPr lang="en-US" dirty="0" smtClean="0"/>
          </a:p>
          <a:p>
            <a:pPr marL="0" indent="0">
              <a:buFont typeface="+mj-lt"/>
              <a:buNone/>
            </a:pPr>
            <a:r>
              <a:rPr lang="en-US" dirty="0" smtClean="0"/>
              <a:t>	&lt;a </a:t>
            </a:r>
            <a:r>
              <a:rPr lang="en-US" dirty="0" err="1" smtClean="0"/>
              <a:t>ng-href</a:t>
            </a:r>
            <a:r>
              <a:rPr lang="en-US" dirty="0" smtClean="0"/>
              <a:t>="#/test"&gt;Test&lt;/a&gt;</a:t>
            </a:r>
          </a:p>
          <a:p>
            <a:pPr marL="0" indent="0">
              <a:buFont typeface="+mj-lt"/>
              <a:buNone/>
            </a:pPr>
            <a:endParaRPr lang="en-US" dirty="0" smtClean="0"/>
          </a:p>
          <a:p>
            <a:pPr marL="0" indent="0">
              <a:buFont typeface="+mj-lt"/>
              <a:buNone/>
            </a:pPr>
            <a:r>
              <a:rPr lang="en-US" dirty="0" smtClean="0"/>
              <a:t>Is recommended the use of "</a:t>
            </a:r>
            <a:r>
              <a:rPr lang="en-US" dirty="0" err="1" smtClean="0"/>
              <a:t>ng-href</a:t>
            </a:r>
            <a:r>
              <a:rPr lang="en-US" dirty="0" smtClean="0"/>
              <a:t>" instead</a:t>
            </a:r>
            <a:r>
              <a:rPr lang="en-US" baseline="0" dirty="0" smtClean="0"/>
              <a:t> of the classic HTML </a:t>
            </a:r>
            <a:r>
              <a:rPr lang="en-US" baseline="0" dirty="0" err="1" smtClean="0"/>
              <a:t>href</a:t>
            </a:r>
            <a:r>
              <a:rPr lang="en-US" baseline="0" dirty="0" smtClean="0"/>
              <a:t>, for using better the angular environment, almost just like "</a:t>
            </a:r>
            <a:r>
              <a:rPr lang="en-US" baseline="0" dirty="0" err="1" smtClean="0"/>
              <a:t>ng</a:t>
            </a:r>
            <a:r>
              <a:rPr lang="en-US" baseline="0" dirty="0" smtClean="0"/>
              <a:t>-click </a:t>
            </a:r>
            <a:r>
              <a:rPr lang="en-US" baseline="0" dirty="0" err="1" smtClean="0"/>
              <a:t>vs</a:t>
            </a:r>
            <a:r>
              <a:rPr lang="en-US" baseline="0" dirty="0" smtClean="0"/>
              <a:t> </a:t>
            </a:r>
            <a:r>
              <a:rPr lang="en-US" baseline="0" dirty="0" err="1" smtClean="0"/>
              <a:t>onClick</a:t>
            </a:r>
            <a:r>
              <a:rPr lang="en-US" baseline="0" dirty="0" smtClean="0"/>
              <a:t>" viewed in previous lesson.</a:t>
            </a:r>
          </a:p>
          <a:p>
            <a:pPr marL="0" indent="0">
              <a:buFont typeface="+mj-lt"/>
              <a:buNone/>
            </a:pPr>
            <a:endParaRPr lang="en-US" baseline="0" dirty="0" smtClean="0"/>
          </a:p>
          <a:p>
            <a:pPr marL="228600" indent="-228600">
              <a:buFont typeface="+mj-lt"/>
              <a:buAutoNum type="arabicPeriod" startAt="4"/>
            </a:pPr>
            <a:r>
              <a:rPr lang="en-US" baseline="0" dirty="0" smtClean="0"/>
              <a:t>Run "grunt serve", the application will now have the new button "Test", click it, and you should see the view and the console.log you previous add.</a:t>
            </a:r>
          </a:p>
          <a:p>
            <a:pPr marL="228600" indent="-228600">
              <a:buFont typeface="+mj-lt"/>
              <a:buAutoNum type="arabicPeriod" startAt="4"/>
            </a:pPr>
            <a:r>
              <a:rPr lang="en-US" baseline="0" dirty="0" smtClean="0"/>
              <a:t>The next step is doing this more automatically, So we are going to open a Command Prompt in the root of the project.</a:t>
            </a:r>
          </a:p>
          <a:p>
            <a:pPr marL="228600" indent="-228600">
              <a:buFont typeface="+mj-lt"/>
              <a:buAutoNum type="arabicPeriod" startAt="4"/>
            </a:pPr>
            <a:r>
              <a:rPr lang="en-US" baseline="0" dirty="0" smtClean="0"/>
              <a:t>Run "</a:t>
            </a:r>
            <a:r>
              <a:rPr lang="en-US" baseline="0" dirty="0" err="1" smtClean="0"/>
              <a:t>yo</a:t>
            </a:r>
            <a:r>
              <a:rPr lang="en-US" baseline="0" dirty="0" smtClean="0"/>
              <a:t> </a:t>
            </a:r>
            <a:r>
              <a:rPr lang="en-US" baseline="0" dirty="0" err="1" smtClean="0"/>
              <a:t>angular:route</a:t>
            </a:r>
            <a:r>
              <a:rPr lang="en-US" baseline="0" dirty="0" smtClean="0"/>
              <a:t> test2". This will create the controller and the view for us.</a:t>
            </a:r>
          </a:p>
          <a:p>
            <a:pPr marL="0" indent="0">
              <a:buFont typeface="+mj-lt"/>
              <a:buNone/>
            </a:pPr>
            <a:endParaRPr lang="en-US" baseline="0" dirty="0" smtClean="0"/>
          </a:p>
          <a:p>
            <a:pPr marL="0" indent="0">
              <a:buFont typeface="+mj-lt"/>
              <a:buNone/>
            </a:pPr>
            <a:r>
              <a:rPr lang="en-US" baseline="0" dirty="0" smtClean="0"/>
              <a:t>Note: I don't recommend much the use of this method to create your application, this dependent to the angular version of the generator, and could change without and create </a:t>
            </a:r>
            <a:r>
              <a:rPr lang="en-US" baseline="0" dirty="0" err="1" smtClean="0"/>
              <a:t>desorder</a:t>
            </a:r>
            <a:r>
              <a:rPr lang="en-US" baseline="0" dirty="0" smtClean="0"/>
              <a:t>. But is good to know it exists a way to automatically do this for quick applications. </a:t>
            </a:r>
          </a:p>
          <a:p>
            <a:pPr marL="0" indent="0">
              <a:buFont typeface="+mj-lt"/>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dirty="0" smtClean="0"/>
              <a:t>Add in the "app/index.html" a button</a:t>
            </a:r>
            <a:r>
              <a:rPr lang="en-US" baseline="0" dirty="0" smtClean="0"/>
              <a:t> to follow to our "/test2" path.</a:t>
            </a:r>
            <a:r>
              <a:rPr lang="en-US"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&lt;a </a:t>
            </a:r>
            <a:r>
              <a:rPr lang="en-US" dirty="0" err="1" smtClean="0"/>
              <a:t>ng-href</a:t>
            </a:r>
            <a:r>
              <a:rPr lang="en-US" dirty="0" smtClean="0"/>
              <a:t>="#/test2"&gt;Test 2&lt;/a&gt;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endParaRPr lang="en-US" dirty="0" smtClean="0"/>
          </a:p>
          <a:p>
            <a:pPr marL="228600" indent="-228600">
              <a:buFont typeface="+mj-lt"/>
              <a:buAutoNum type="arabicPeriod" startAt="8"/>
            </a:pPr>
            <a:r>
              <a:rPr lang="en-US" dirty="0" smtClean="0"/>
              <a:t>Run "grunt serve". And you should see that you add a new route that</a:t>
            </a:r>
            <a:r>
              <a:rPr lang="en-US" baseline="0" dirty="0" smtClean="0"/>
              <a:t> could be accessed by pressing the button "Test 2".</a:t>
            </a:r>
            <a:endParaRPr lang="en-US" dirty="0" smtClean="0"/>
          </a:p>
          <a:p>
            <a:endParaRPr lang="en-US" dirty="0" smtClean="0"/>
          </a:p>
          <a:p>
            <a:r>
              <a:rPr lang="en-US" u="sng" dirty="0" smtClean="0"/>
              <a:t>b) Create a project using states.</a:t>
            </a:r>
          </a:p>
          <a:p>
            <a:pPr marL="228600" indent="-228600">
              <a:buFont typeface="+mj-lt"/>
              <a:buAutoNum type="arabicPeriod"/>
            </a:pPr>
            <a:r>
              <a:rPr lang="en-US" dirty="0" smtClean="0"/>
              <a:t>Create a new</a:t>
            </a:r>
            <a:r>
              <a:rPr lang="en-US" baseline="0" dirty="0" smtClean="0"/>
              <a:t> folder outside the </a:t>
            </a:r>
            <a:r>
              <a:rPr lang="en-US" baseline="0" dirty="0" err="1" smtClean="0"/>
              <a:t>practiceA</a:t>
            </a:r>
            <a:r>
              <a:rPr lang="en-US" baseline="0" dirty="0" smtClean="0"/>
              <a:t>, and create a new Yeoman project inside with "</a:t>
            </a:r>
            <a:r>
              <a:rPr lang="en-US" baseline="0" dirty="0" err="1" smtClean="0"/>
              <a:t>yo</a:t>
            </a:r>
            <a:r>
              <a:rPr lang="en-US" baseline="0" dirty="0" smtClean="0"/>
              <a:t> angular </a:t>
            </a:r>
            <a:r>
              <a:rPr lang="en-US" baseline="0" dirty="0" err="1" smtClean="0"/>
              <a:t>practiceB</a:t>
            </a:r>
            <a:r>
              <a:rPr lang="en-US" baseline="0" dirty="0" smtClean="0"/>
              <a:t>". We are going to leave the </a:t>
            </a:r>
            <a:r>
              <a:rPr lang="en-US" baseline="0" dirty="0" err="1" smtClean="0"/>
              <a:t>ngResource</a:t>
            </a:r>
            <a:r>
              <a:rPr lang="en-US" baseline="0" dirty="0" smtClean="0"/>
              <a:t> and the </a:t>
            </a:r>
            <a:r>
              <a:rPr lang="en-US" baseline="0" dirty="0" err="1" smtClean="0"/>
              <a:t>ngRoute</a:t>
            </a:r>
            <a:r>
              <a:rPr lang="en-US" baseline="0" dirty="0" smtClean="0"/>
              <a:t>, to simplify the example but those are not necessary because we are going to use </a:t>
            </a:r>
            <a:r>
              <a:rPr lang="en-US" baseline="0" dirty="0" err="1" smtClean="0"/>
              <a:t>ui</a:t>
            </a:r>
            <a:r>
              <a:rPr lang="en-US" baseline="0" dirty="0" smtClean="0"/>
              <a:t>-router. There's a Yeoman generator for this (https://www.npmjs.com/package/generator-angular-ui-router), but I rather to go for the angular generator because is maintained by more people, and also I don't recommend use the generators for creating routes, directives, etc. because for me is better </a:t>
            </a:r>
            <a:r>
              <a:rPr lang="en-US" baseline="0" dirty="0" err="1" smtClean="0"/>
              <a:t>copy-paste&amp;remove</a:t>
            </a:r>
            <a:r>
              <a:rPr lang="en-US" baseline="0" dirty="0" smtClean="0"/>
              <a:t> my own already set controllers.</a:t>
            </a:r>
          </a:p>
          <a:p>
            <a:pPr marL="228600" indent="-228600">
              <a:buFont typeface="+mj-lt"/>
              <a:buAutoNum type="arabicPeriod"/>
            </a:pPr>
            <a:r>
              <a:rPr lang="en-US" baseline="0" dirty="0" smtClean="0"/>
              <a:t>Once is created we need to install the </a:t>
            </a:r>
            <a:r>
              <a:rPr lang="en-US" baseline="0" dirty="0" err="1" smtClean="0"/>
              <a:t>ui</a:t>
            </a:r>
            <a:r>
              <a:rPr lang="en-US" baseline="0" dirty="0" smtClean="0"/>
              <a:t>-router, for this we are going to use Bower: "bower install </a:t>
            </a:r>
            <a:r>
              <a:rPr lang="en-US" dirty="0" smtClean="0"/>
              <a:t>angular-</a:t>
            </a:r>
            <a:r>
              <a:rPr lang="en-US" dirty="0" err="1" smtClean="0"/>
              <a:t>ui</a:t>
            </a:r>
            <a:r>
              <a:rPr lang="en-US" dirty="0" smtClean="0"/>
              <a:t>-router</a:t>
            </a:r>
            <a:r>
              <a:rPr lang="en-US" baseline="0" dirty="0" smtClean="0"/>
              <a:t> --save"</a:t>
            </a:r>
            <a:r>
              <a:rPr lang="en-US" u="sng"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"app/scripts/app.js" and change the dependencies:</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Remove "</a:t>
            </a:r>
            <a:r>
              <a:rPr lang="en-US" dirty="0" err="1" smtClean="0"/>
              <a:t>ngRoute</a:t>
            </a:r>
            <a:r>
              <a:rPr lang="en-US" dirty="0" smtClean="0"/>
              <a:t>" and "</a:t>
            </a:r>
            <a:r>
              <a:rPr lang="en-US" dirty="0" err="1" smtClean="0"/>
              <a:t>ngResource</a:t>
            </a:r>
            <a:r>
              <a:rPr lang="en-US"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Add "</a:t>
            </a:r>
            <a:r>
              <a:rPr lang="en-US" dirty="0" err="1" smtClean="0"/>
              <a:t>ui.router</a:t>
            </a:r>
            <a:r>
              <a:rPr lang="en-US"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Create the states: </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Modify</a:t>
            </a:r>
            <a:r>
              <a:rPr lang="en-US" baseline="0" dirty="0" smtClean="0"/>
              <a:t> the "</a:t>
            </a:r>
            <a:r>
              <a:rPr lang="en-US" baseline="0" dirty="0" err="1" smtClean="0"/>
              <a:t>config</a:t>
            </a:r>
            <a:r>
              <a:rPr lang="en-US" baseline="0" dirty="0" smtClean="0"/>
              <a:t>", and use the $</a:t>
            </a:r>
            <a:r>
              <a:rPr lang="en-US" baseline="0" dirty="0" err="1" smtClean="0"/>
              <a:t>stateProvider</a:t>
            </a:r>
            <a:r>
              <a:rPr lang="en-US" baseline="0" dirty="0" smtClean="0"/>
              <a:t> instead of the $</a:t>
            </a:r>
            <a:r>
              <a:rPr lang="en-US" baseline="0" dirty="0" err="1" smtClean="0"/>
              <a:t>routeProvider</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Convert the "when" to the "state" word.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Add the parameter "</a:t>
            </a:r>
            <a:r>
              <a:rPr lang="en-US" baseline="0" dirty="0" err="1" smtClean="0"/>
              <a:t>url</a:t>
            </a:r>
            <a:r>
              <a:rPr lang="en-US" baseline="0" dirty="0" smtClean="0"/>
              <a:t>" followed with the corresponding value, </a:t>
            </a:r>
            <a:r>
              <a:rPr lang="en-US" baseline="0" dirty="0" err="1" smtClean="0"/>
              <a:t>eg</a:t>
            </a:r>
            <a:r>
              <a:rPr lang="en-US" baseline="0" dirty="0" smtClean="0"/>
              <a:t>. "/", "/about", etc.</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Delete the "otherwise" method and instead of it you should add a state for the 404.</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The app.js should be like:</a:t>
            </a: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baseline="0"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config</a:t>
            </a:r>
            <a:r>
              <a:rPr lang="en-US" dirty="0" smtClean="0"/>
              <a:t>(function ($</a:t>
            </a:r>
            <a:r>
              <a:rPr lang="en-US" dirty="0" err="1" smtClean="0"/>
              <a:t>stateProvider</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stateProvider</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.state('main',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'views/main.html',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.state('about',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'/about',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'views/about.html',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.state('404',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'*path',</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template: '&lt;div&gt;404 Not found!&lt;/div&gt;'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228600" indent="-228600">
              <a:buFont typeface="+mj-lt"/>
              <a:buAutoNum type="arabicPeriod"/>
            </a:pPr>
            <a:endParaRPr lang="en-US" u="none" baseline="0" dirty="0" smtClean="0"/>
          </a:p>
          <a:p>
            <a:pPr marL="228600" indent="-228600">
              <a:buFont typeface="+mj-lt"/>
              <a:buAutoNum type="arabicPeriod" startAt="5"/>
            </a:pPr>
            <a:r>
              <a:rPr lang="en-US" u="none" baseline="0" dirty="0" smtClean="0"/>
              <a:t>Edit </a:t>
            </a:r>
            <a:r>
              <a:rPr lang="en-US" dirty="0" smtClean="0"/>
              <a:t>"app/index.html" and change the "</a:t>
            </a:r>
            <a:r>
              <a:rPr lang="en-US" dirty="0" err="1" smtClean="0"/>
              <a:t>ng</a:t>
            </a:r>
            <a:r>
              <a:rPr lang="en-US" dirty="0" smtClean="0"/>
              <a:t>-view" to "</a:t>
            </a:r>
            <a:r>
              <a:rPr lang="en-US" dirty="0" err="1" smtClean="0"/>
              <a:t>ui</a:t>
            </a:r>
            <a:r>
              <a:rPr lang="en-US" dirty="0" smtClean="0"/>
              <a:t>-view".</a:t>
            </a:r>
          </a:p>
          <a:p>
            <a:pPr marL="228600" indent="-228600">
              <a:buFont typeface="+mj-lt"/>
              <a:buAutoNum type="arabicPeriod" startAt="5"/>
            </a:pPr>
            <a:r>
              <a:rPr lang="en-US" u="none" baseline="0" dirty="0" smtClean="0"/>
              <a:t>Run "grunt serve". You'll see that the application now works with the states, in the URL type a random state to check the 404 message.</a:t>
            </a:r>
          </a:p>
          <a:p>
            <a:pPr marL="228600" indent="-228600">
              <a:buFont typeface="+mj-lt"/>
              <a:buAutoNum type="arabicPeriod" startAt="5"/>
            </a:pPr>
            <a:endParaRPr lang="en-US" u="none" baseline="0" dirty="0" smtClean="0"/>
          </a:p>
          <a:p>
            <a:pPr marL="0" indent="0">
              <a:buFont typeface="+mj-lt"/>
              <a:buNone/>
            </a:pPr>
            <a:r>
              <a:rPr lang="en-US" u="sng" baseline="0" dirty="0" smtClean="0"/>
              <a:t>c) Create an example of multiple views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pPr marL="0" indent="0">
              <a:buFont typeface="+mj-lt"/>
              <a:buNone/>
            </a:pPr>
            <a:r>
              <a:rPr lang="en-US" u="none" baseline="0" dirty="0" smtClean="0"/>
              <a:t>We are going to use the about page, adding two parts in it, and with buttons change the views inside.</a:t>
            </a:r>
          </a:p>
          <a:p>
            <a:pPr marL="228600" indent="-228600">
              <a:buFont typeface="+mj-lt"/>
              <a:buAutoNum type="arabicPeriod"/>
            </a:pPr>
            <a:r>
              <a:rPr lang="en-US" u="none" baseline="0" dirty="0" smtClean="0"/>
              <a:t>We have to create the views, for that you could add files in the "app/views" folder, or use the Yeoman's angular generator: "</a:t>
            </a:r>
            <a:r>
              <a:rPr lang="en-US" u="none" baseline="0" dirty="0" err="1" smtClean="0"/>
              <a:t>yo</a:t>
            </a:r>
            <a:r>
              <a:rPr lang="en-US" u="none" baseline="0" dirty="0" smtClean="0"/>
              <a:t> </a:t>
            </a:r>
            <a:r>
              <a:rPr lang="en-US" u="none" baseline="0" dirty="0" err="1" smtClean="0"/>
              <a:t>angular:view</a:t>
            </a:r>
            <a:r>
              <a:rPr lang="en-US" u="none" baseline="0" dirty="0" smtClean="0"/>
              <a:t> exampleView1", change the number and add until you have 4 different views.</a:t>
            </a:r>
          </a:p>
          <a:p>
            <a:pPr marL="228600" indent="-228600">
              <a:buFont typeface="+mj-lt"/>
              <a:buAutoNum type="arabicPeriod"/>
            </a:pPr>
            <a:r>
              <a:rPr lang="en-US" u="none" baseline="0" dirty="0" smtClean="0"/>
              <a:t>Go the desired template where you're going to have multiple views, in this example we are going to use the about, so please open the "app/views/about.html".</a:t>
            </a:r>
          </a:p>
          <a:p>
            <a:pPr marL="228600" indent="-228600">
              <a:buFont typeface="+mj-lt"/>
              <a:buAutoNum type="arabicPeriod"/>
            </a:pPr>
            <a:r>
              <a:rPr lang="en-US" u="none" baseline="0" dirty="0" smtClean="0"/>
              <a:t>Replace with the following code:</a:t>
            </a:r>
          </a:p>
          <a:p>
            <a:pPr marL="0" indent="0">
              <a:buFont typeface="+mj-lt"/>
              <a:buNone/>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u="none" baseline="0" dirty="0" smtClean="0"/>
          </a:p>
          <a:p>
            <a:pPr marL="457200" lvl="1" indent="0">
              <a:buFont typeface="+mj-lt"/>
              <a:buNone/>
            </a:pPr>
            <a:r>
              <a:rPr lang="en-US" u="none" baseline="0" dirty="0" smtClean="0"/>
              <a:t>&lt;div&gt;</a:t>
            </a:r>
          </a:p>
          <a:p>
            <a:pPr marL="457200" lvl="1" indent="0">
              <a:buFont typeface="+mj-lt"/>
              <a:buNone/>
            </a:pPr>
            <a:r>
              <a:rPr lang="en-US" u="none" baseline="0" dirty="0" smtClean="0"/>
              <a:t>  &lt;h2&gt;This is the about view.&lt;/h2&gt;</a:t>
            </a:r>
          </a:p>
          <a:p>
            <a:pPr marL="457200" lvl="1" indent="0">
              <a:buFont typeface="+mj-lt"/>
              <a:buNone/>
            </a:pPr>
            <a:r>
              <a:rPr lang="en-US" u="none" baseline="0" dirty="0" smtClean="0"/>
              <a:t>  &lt;div class="</a:t>
            </a:r>
            <a:r>
              <a:rPr lang="en-US" u="none" baseline="0" dirty="0" err="1" smtClean="0"/>
              <a:t>navbar</a:t>
            </a:r>
            <a:r>
              <a:rPr lang="en-US" u="none" baseline="0" dirty="0" smtClean="0"/>
              <a:t> </a:t>
            </a:r>
            <a:r>
              <a:rPr lang="en-US" u="none" baseline="0" dirty="0" err="1" smtClean="0"/>
              <a:t>navbar</a:t>
            </a:r>
            <a:r>
              <a:rPr lang="en-US" u="none" baseline="0" dirty="0" smtClean="0"/>
              <a:t>-default" role="navigation"&gt;</a:t>
            </a:r>
          </a:p>
          <a:p>
            <a:pPr marL="457200" lvl="1" indent="0">
              <a:buFont typeface="+mj-lt"/>
              <a:buNone/>
            </a:pPr>
            <a:r>
              <a:rPr lang="en-US" u="none" baseline="0" dirty="0" smtClean="0"/>
              <a:t>    &lt;div class="container"&gt;</a:t>
            </a:r>
          </a:p>
          <a:p>
            <a:pPr marL="457200" lvl="1" indent="0">
              <a:buFont typeface="+mj-lt"/>
              <a:buNone/>
            </a:pPr>
            <a:r>
              <a:rPr lang="en-US" u="none" baseline="0" dirty="0" smtClean="0"/>
              <a:t>      &lt;div class="collapse </a:t>
            </a:r>
            <a:r>
              <a:rPr lang="en-US" u="none" baseline="0" dirty="0" err="1" smtClean="0"/>
              <a:t>navbar</a:t>
            </a:r>
            <a:r>
              <a:rPr lang="en-US" u="none" baseline="0" dirty="0" smtClean="0"/>
              <a:t>-collapse" id="</a:t>
            </a:r>
            <a:r>
              <a:rPr lang="en-US" u="none" baseline="0" dirty="0" err="1" smtClean="0"/>
              <a:t>js</a:t>
            </a:r>
            <a:r>
              <a:rPr lang="en-US" u="none" baseline="0" dirty="0" smtClean="0"/>
              <a:t>-</a:t>
            </a:r>
            <a:r>
              <a:rPr lang="en-US" u="none" baseline="0" dirty="0" err="1" smtClean="0"/>
              <a:t>navbar</a:t>
            </a:r>
            <a:r>
              <a:rPr lang="en-US" u="none" baseline="0" dirty="0" smtClean="0"/>
              <a:t>-collapse"&gt;</a:t>
            </a:r>
          </a:p>
          <a:p>
            <a:pPr marL="457200" lvl="1" indent="0">
              <a:buFont typeface="+mj-lt"/>
              <a:buNone/>
            </a:pPr>
            <a:r>
              <a:rPr lang="en-US" u="none" baseline="0" dirty="0" smtClean="0"/>
              <a:t>        &lt;</a:t>
            </a:r>
            <a:r>
              <a:rPr lang="en-US" u="none" baseline="0" dirty="0" err="1" smtClean="0"/>
              <a:t>ul</a:t>
            </a:r>
            <a:r>
              <a:rPr lang="en-US" u="none" baseline="0" dirty="0" smtClean="0"/>
              <a:t> class="</a:t>
            </a:r>
            <a:r>
              <a:rPr lang="en-US" u="none" baseline="0" dirty="0" err="1" smtClean="0"/>
              <a:t>nav</a:t>
            </a:r>
            <a:r>
              <a:rPr lang="en-US" u="none" baseline="0" dirty="0" smtClean="0"/>
              <a:t> </a:t>
            </a:r>
            <a:r>
              <a:rPr lang="en-US" u="none" baseline="0" dirty="0" err="1" smtClean="0"/>
              <a:t>navbar-nav</a:t>
            </a:r>
            <a:r>
              <a:rPr lang="en-US" u="none" baseline="0" dirty="0" smtClean="0"/>
              <a:t>"&gt;</a:t>
            </a:r>
          </a:p>
          <a:p>
            <a:pPr marL="457200" lvl="1" indent="0">
              <a:buFont typeface="+mj-lt"/>
              <a:buNone/>
            </a:pPr>
            <a:r>
              <a:rPr lang="en-US" u="none" baseline="0" dirty="0" smtClean="0"/>
              <a:t>          &lt;li&gt;&lt;a </a:t>
            </a:r>
            <a:r>
              <a:rPr lang="en-US" u="none" baseline="0" dirty="0" err="1" smtClean="0"/>
              <a:t>ui-sref</a:t>
            </a:r>
            <a:r>
              <a:rPr lang="en-US" u="none" baseline="0" dirty="0" smtClean="0"/>
              <a:t>="about.example1"&gt;1 y 2&lt;/a&gt;&lt;/li&gt;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="about.example2"&gt;2 y 3&lt;/a&gt;&lt;/li&gt;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="about.example3"&gt;3 y 4&lt;/a&gt;&lt;/li&gt;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="about.example4"&gt;4 y 1&lt;/a&gt;&lt;/li&gt;</a:t>
            </a:r>
          </a:p>
          <a:p>
            <a:pPr marL="457200" lvl="1" indent="0">
              <a:buFont typeface="+mj-lt"/>
              <a:buNone/>
            </a:pPr>
            <a:r>
              <a:rPr lang="en-US" u="none" baseline="0" dirty="0" smtClean="0"/>
              <a:t>        &lt;/</a:t>
            </a:r>
            <a:r>
              <a:rPr lang="en-US" u="none" baseline="0" dirty="0" err="1" smtClean="0"/>
              <a:t>ul</a:t>
            </a:r>
            <a:r>
              <a:rPr lang="en-US" u="none" baseline="0" dirty="0" smtClean="0"/>
              <a:t>&gt;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aboutContent</a:t>
            </a:r>
            <a:r>
              <a:rPr lang="en-US" u="none" baseline="0" dirty="0" smtClean="0"/>
              <a:t>"&gt;&lt;/div&gt;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aboutFooter</a:t>
            </a:r>
            <a:r>
              <a:rPr lang="en-US" u="none" baseline="0" dirty="0" smtClean="0"/>
              <a:t>"&gt;&lt;/div&gt;</a:t>
            </a:r>
          </a:p>
          <a:p>
            <a:pPr marL="457200" lvl="1" indent="0">
              <a:buFont typeface="+mj-lt"/>
              <a:buNone/>
            </a:pPr>
            <a:r>
              <a:rPr lang="en-US" u="none" baseline="0" dirty="0" smtClean="0"/>
              <a:t>&lt;/div&gt;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u="none" baseline="0" dirty="0" smtClean="0"/>
          </a:p>
          <a:p>
            <a:pPr marL="228600" indent="-228600">
              <a:buFont typeface="+mj-lt"/>
              <a:buAutoNum type="arabicPeriod" startAt="4"/>
            </a:pPr>
            <a:r>
              <a:rPr lang="en-US" dirty="0" smtClean="0"/>
              <a:t>Open "app/scripts/app.js" and add the states for the 4 examples like this:</a:t>
            </a:r>
          </a:p>
          <a:p>
            <a:pPr marL="0" indent="0">
              <a:buFont typeface="+mj-lt"/>
              <a:buNone/>
            </a:pPr>
            <a:endParaRPr lang="en-US" dirty="0" smtClean="0"/>
          </a:p>
          <a:p>
            <a:pPr marL="0" indent="0">
              <a:buFont typeface="+mj-lt"/>
              <a:buNone/>
            </a:pPr>
            <a:r>
              <a:rPr lang="en-US" dirty="0" smtClean="0"/>
              <a:t>.state('about.example1', {</a:t>
            </a:r>
          </a:p>
          <a:p>
            <a:pPr marL="0" indent="0">
              <a:buFont typeface="+mj-lt"/>
              <a:buNone/>
            </a:pPr>
            <a:r>
              <a:rPr lang="en-US" dirty="0" smtClean="0"/>
              <a:t>        parent: 'about',</a:t>
            </a:r>
          </a:p>
          <a:p>
            <a:pPr marL="0" indent="0">
              <a:buFont typeface="+mj-lt"/>
              <a:buNone/>
            </a:pPr>
            <a:r>
              <a:rPr lang="en-US" dirty="0" smtClean="0"/>
              <a:t>        views: {</a:t>
            </a:r>
          </a:p>
          <a:p>
            <a:pPr marL="0" indent="0">
              <a:buFont typeface="+mj-lt"/>
              <a:buNone/>
            </a:pPr>
            <a:r>
              <a:rPr lang="en-US" dirty="0" smtClean="0"/>
              <a:t>          </a:t>
            </a:r>
            <a:r>
              <a:rPr lang="en-US" dirty="0" err="1" smtClean="0"/>
              <a:t>aboutContent</a:t>
            </a:r>
            <a:r>
              <a:rPr lang="en-US" dirty="0" smtClean="0"/>
              <a:t>: {</a:t>
            </a:r>
          </a:p>
          <a:p>
            <a:pPr marL="0" indent="0">
              <a:buFont typeface="+mj-lt"/>
              <a:buNone/>
            </a:pPr>
            <a:r>
              <a:rPr lang="en-US" dirty="0" smtClean="0"/>
              <a:t>            </a:t>
            </a:r>
            <a:r>
              <a:rPr lang="en-US" dirty="0" err="1" smtClean="0"/>
              <a:t>templateUrl</a:t>
            </a:r>
            <a:r>
              <a:rPr lang="en-US" dirty="0" smtClean="0"/>
              <a:t>: 'views/exampleview1.html'</a:t>
            </a:r>
          </a:p>
          <a:p>
            <a:pPr marL="0" indent="0">
              <a:buFont typeface="+mj-lt"/>
              <a:buNone/>
            </a:pPr>
            <a:r>
              <a:rPr lang="en-US" dirty="0" smtClean="0"/>
              <a:t>          },</a:t>
            </a:r>
          </a:p>
          <a:p>
            <a:pPr marL="0" indent="0">
              <a:buFont typeface="+mj-lt"/>
              <a:buNone/>
            </a:pPr>
            <a:r>
              <a:rPr lang="en-US" dirty="0" smtClean="0"/>
              <a:t>          </a:t>
            </a:r>
            <a:r>
              <a:rPr lang="en-US" dirty="0" err="1" smtClean="0"/>
              <a:t>aboutFooter</a:t>
            </a:r>
            <a:r>
              <a:rPr lang="en-US" dirty="0" smtClean="0"/>
              <a:t>: {</a:t>
            </a:r>
          </a:p>
          <a:p>
            <a:pPr marL="0" indent="0">
              <a:buFont typeface="+mj-lt"/>
              <a:buNone/>
            </a:pPr>
            <a:r>
              <a:rPr lang="en-US" dirty="0" smtClean="0"/>
              <a:t>            </a:t>
            </a:r>
            <a:r>
              <a:rPr lang="en-US" dirty="0" err="1" smtClean="0"/>
              <a:t>templateUrl</a:t>
            </a:r>
            <a:r>
              <a:rPr lang="en-US" dirty="0" smtClean="0"/>
              <a:t>: 'views/exampleview2.html'</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u="none" baseline="0" dirty="0" smtClean="0"/>
          </a:p>
          <a:p>
            <a:pPr marL="228600" indent="-228600">
              <a:buFont typeface="+mj-lt"/>
              <a:buAutoNum type="arabicPeriod" startAt="5"/>
            </a:pPr>
            <a:r>
              <a:rPr lang="en-US" u="none" baseline="0" dirty="0" smtClean="0"/>
              <a:t> Add the rest of the states: "</a:t>
            </a:r>
            <a:r>
              <a:rPr lang="en-US" dirty="0" smtClean="0"/>
              <a:t>about.example2</a:t>
            </a:r>
            <a:r>
              <a:rPr lang="en-US" u="none" baseline="0" dirty="0" smtClean="0"/>
              <a:t>", "</a:t>
            </a:r>
            <a:r>
              <a:rPr lang="en-US" dirty="0" smtClean="0"/>
              <a:t>about.example3</a:t>
            </a:r>
            <a:r>
              <a:rPr lang="en-US" u="none" baseline="0" dirty="0" smtClean="0"/>
              <a:t>" y "</a:t>
            </a:r>
            <a:r>
              <a:rPr lang="en-US" dirty="0" smtClean="0"/>
              <a:t>about.example4</a:t>
            </a:r>
            <a:r>
              <a:rPr lang="en-US" u="none" baseline="0" dirty="0" smtClean="0"/>
              <a:t>" making combination of the templates in the views.</a:t>
            </a:r>
          </a:p>
          <a:p>
            <a:pPr marL="228600" indent="-228600">
              <a:buFont typeface="+mj-lt"/>
              <a:buAutoNum type="arabicPeriod" startAt="5"/>
            </a:pPr>
            <a:r>
              <a:rPr lang="en-US" u="none" baseline="0" dirty="0" smtClean="0"/>
              <a:t>Run "grunt serve". </a:t>
            </a:r>
          </a:p>
          <a:p>
            <a:pPr marL="228600" indent="-228600">
              <a:buFont typeface="+mj-lt"/>
              <a:buAutoNum type="arabicPeriod" startAt="5"/>
            </a:pPr>
            <a:r>
              <a:rPr lang="en-US" u="none" baseline="0" dirty="0" smtClean="0"/>
              <a:t>Go to "About" section.</a:t>
            </a:r>
          </a:p>
          <a:p>
            <a:pPr marL="228600" indent="-228600">
              <a:buFont typeface="+mj-lt"/>
              <a:buAutoNum type="arabicPeriod" startAt="5"/>
            </a:pPr>
            <a:r>
              <a:rPr lang="en-US" u="none" baseline="0" dirty="0" smtClean="0"/>
              <a:t>Click on the various buttons in the </a:t>
            </a:r>
            <a:r>
              <a:rPr lang="en-US" u="none" baseline="0" dirty="0" err="1" smtClean="0"/>
              <a:t>navbar</a:t>
            </a:r>
            <a:r>
              <a:rPr lang="en-US" u="none" baseline="0" dirty="0" smtClean="0"/>
              <a:t> added and observe the results.</a:t>
            </a:r>
          </a:p>
          <a:p>
            <a:pPr marL="228600" indent="-228600">
              <a:buFont typeface="+mj-lt"/>
              <a:buAutoNum type="arabicPeriod" startAt="5"/>
            </a:pPr>
            <a:endParaRPr lang="en-US" u="none" baseline="0" dirty="0" smtClean="0"/>
          </a:p>
          <a:p>
            <a:pPr marL="0" indent="0">
              <a:buFont typeface="+mj-lt"/>
              <a:buNone/>
            </a:pPr>
            <a:r>
              <a:rPr lang="en-US" u="none" baseline="0" dirty="0" smtClean="0"/>
              <a:t>As you can see, in the example only we use a simple HTML template to change, but this also works with controllers, resolve and the other properties a state can be configured.</a:t>
            </a:r>
          </a:p>
          <a:p>
            <a:pPr marL="228600" indent="-228600">
              <a:buFont typeface="+mj-lt"/>
              <a:buAutoNum type="alphaLcParenR"/>
            </a:pPr>
            <a:endParaRPr lang="en-US" baseline="0" dirty="0" smtClean="0"/>
          </a:p>
          <a:p>
            <a:pPr marL="0" indent="0">
              <a:buFont typeface="+mj-lt"/>
              <a:buNone/>
            </a:pPr>
            <a:r>
              <a:rPr lang="en-US" baseline="0" dirty="0" smtClean="0"/>
              <a:t>References:</a:t>
            </a:r>
          </a:p>
          <a:p>
            <a:pPr marL="0" indent="0">
              <a:buFont typeface="+mj-lt"/>
              <a:buNone/>
            </a:pPr>
            <a:r>
              <a:rPr lang="en-US" dirty="0" smtClean="0"/>
              <a:t>https://github.com/yeoman/generator-angular</a:t>
            </a:r>
          </a:p>
          <a:p>
            <a:pPr marL="0" indent="0">
              <a:buFont typeface="+mj-lt"/>
              <a:buNone/>
            </a:pPr>
            <a:r>
              <a:rPr lang="en-US" dirty="0" smtClean="0"/>
              <a:t>https://www.npmjs.com/package/generator-angular-ui-router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25</a:t>
            </a:fld>
            <a:endParaRPr lang="en-US"/>
          </a:p>
        </p:txBody>
      </p:sp>
    </p:spTree>
    <p:extLst>
      <p:ext uri="{BB962C8B-B14F-4D97-AF65-F5344CB8AC3E}">
        <p14:creationId xmlns:p14="http://schemas.microsoft.com/office/powerpoint/2010/main" val="378500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AngularJS</a:t>
            </a:r>
            <a:r>
              <a:rPr lang="en-US" dirty="0" smtClean="0"/>
              <a:t> lets you extend HTML with new attributes and functionalities.</a:t>
            </a:r>
          </a:p>
          <a:p>
            <a:endParaRPr lang="en-US" dirty="0" smtClean="0"/>
          </a:p>
          <a:p>
            <a:r>
              <a:rPr lang="en-US" dirty="0" smtClean="0"/>
              <a:t>In the slide we can appreciate that we are creating the "my-new-tag" element, that uses the</a:t>
            </a:r>
            <a:r>
              <a:rPr lang="en-US" baseline="0" dirty="0" smtClean="0"/>
              <a:t> </a:t>
            </a:r>
            <a:r>
              <a:rPr lang="en-US" baseline="0" dirty="0" err="1" smtClean="0"/>
              <a:t>AngularJS</a:t>
            </a:r>
            <a:r>
              <a:rPr lang="en-US" baseline="0" dirty="0" smtClean="0"/>
              <a:t> $compile system to creates a element that a browser can understand.</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26</a:t>
            </a:fld>
            <a:endParaRPr lang="en-US"/>
          </a:p>
        </p:txBody>
      </p:sp>
    </p:spTree>
    <p:extLst>
      <p:ext uri="{BB962C8B-B14F-4D97-AF65-F5344CB8AC3E}">
        <p14:creationId xmlns:p14="http://schemas.microsoft.com/office/powerpoint/2010/main" val="363368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a:t>
            </a:r>
            <a:r>
              <a:rPr lang="en-US" baseline="0" dirty="0" smtClean="0"/>
              <a:t> directive can be match in the browser with a various names, this optional names was created in a way that every browser can have customized attributes and elements.</a:t>
            </a:r>
          </a:p>
          <a:p>
            <a:endParaRPr lang="en-US" baseline="0" dirty="0" smtClean="0"/>
          </a:p>
          <a:p>
            <a:r>
              <a:rPr lang="en-US" baseline="0" dirty="0" smtClean="0"/>
              <a:t>In the slide we can observe that the directive "</a:t>
            </a:r>
            <a:r>
              <a:rPr lang="en-US" baseline="0" dirty="0" err="1" smtClean="0"/>
              <a:t>ngRepeat</a:t>
            </a:r>
            <a:r>
              <a:rPr lang="en-US" baseline="0" dirty="0" smtClean="0"/>
              <a:t>" can be put in the displayed forms, the ones in red are the most common and I recommend to use, the others could be deprecated in the future, because aren't much popular.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27</a:t>
            </a:fld>
            <a:endParaRPr lang="en-US"/>
          </a:p>
        </p:txBody>
      </p:sp>
    </p:spTree>
    <p:extLst>
      <p:ext uri="{BB962C8B-B14F-4D97-AF65-F5344CB8AC3E}">
        <p14:creationId xmlns:p14="http://schemas.microsoft.com/office/powerpoint/2010/main" val="85303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slide shows how you can create a "</a:t>
            </a:r>
            <a:r>
              <a:rPr lang="en-US" dirty="0" err="1" smtClean="0"/>
              <a:t>myButton</a:t>
            </a:r>
            <a:r>
              <a:rPr lang="en-US" dirty="0" smtClean="0"/>
              <a:t>" directive in the module "</a:t>
            </a:r>
            <a:r>
              <a:rPr lang="en-US" dirty="0" err="1" smtClean="0"/>
              <a:t>myApp</a:t>
            </a:r>
            <a:r>
              <a:rPr lang="en-US" dirty="0" smtClean="0"/>
              <a:t>".</a:t>
            </a:r>
          </a:p>
          <a:p>
            <a:endParaRPr lang="en-US" dirty="0" smtClean="0"/>
          </a:p>
          <a:p>
            <a:r>
              <a:rPr lang="en-US" dirty="0" smtClean="0"/>
              <a:t>The</a:t>
            </a:r>
            <a:r>
              <a:rPr lang="en-US" baseline="0" dirty="0" smtClean="0"/>
              <a:t> names in the directive have to be in camel case notation to work, this will be translated to HTML with hyphens: "</a:t>
            </a:r>
            <a:r>
              <a:rPr lang="en-US" baseline="0" dirty="0" err="1" smtClean="0"/>
              <a:t>myButton</a:t>
            </a:r>
            <a:r>
              <a:rPr lang="en-US" baseline="0" dirty="0" smtClean="0"/>
              <a:t>" in the HTML templates is mapped with "my-button". (the same for the scope attributes).</a:t>
            </a:r>
          </a:p>
          <a:p>
            <a:endParaRPr lang="en-US" baseline="0" dirty="0" smtClean="0"/>
          </a:p>
          <a:p>
            <a:r>
              <a:rPr lang="en-US" baseline="0" dirty="0" smtClean="0"/>
              <a:t>The more used properties in a directive are:</a:t>
            </a:r>
          </a:p>
          <a:p>
            <a:endParaRPr lang="en-US" baseline="0" dirty="0" smtClean="0"/>
          </a:p>
          <a:p>
            <a:r>
              <a:rPr lang="en-US" baseline="0" dirty="0" smtClean="0"/>
              <a:t>restrict:		This could have the letters:</a:t>
            </a:r>
          </a:p>
          <a:p>
            <a:pPr marL="2000250" lvl="4" indent="-171450">
              <a:buFont typeface="Arial" panose="020B0604020202020204" pitchFamily="34" charset="0"/>
              <a:buChar char="•"/>
            </a:pPr>
            <a:r>
              <a:rPr lang="en-US" baseline="0" dirty="0" smtClean="0"/>
              <a:t>E - element: &lt;my-button&gt;</a:t>
            </a:r>
          </a:p>
          <a:p>
            <a:pPr marL="2000250" lvl="4" indent="-171450">
              <a:buFont typeface="Arial" panose="020B0604020202020204" pitchFamily="34" charset="0"/>
              <a:buChar char="•"/>
            </a:pPr>
            <a:r>
              <a:rPr lang="en-US" baseline="0" dirty="0" smtClean="0"/>
              <a:t>A - attribute: &lt;div my-button&gt;&lt;/div&gt;</a:t>
            </a:r>
          </a:p>
          <a:p>
            <a:pPr marL="2000250" lvl="4" indent="-171450">
              <a:buFont typeface="Arial" panose="020B0604020202020204" pitchFamily="34" charset="0"/>
              <a:buChar char="•"/>
            </a:pPr>
            <a:r>
              <a:rPr lang="en-US" baseline="0" dirty="0" smtClean="0"/>
              <a:t>C - class: &lt;div class="my-button"&gt;&lt;/div&gt;</a:t>
            </a:r>
          </a:p>
          <a:p>
            <a:pPr marL="1543050" lvl="3"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replace: 		As the name tells, is for making the html that creates the directive being replaced by the html of the directive in the code sent to the browser. Is recommended to replace always when you can to reduce the HTML code size.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template or </a:t>
            </a:r>
            <a:r>
              <a:rPr lang="en-US" baseline="0" dirty="0" err="1" smtClean="0"/>
              <a:t>templateUrl</a:t>
            </a:r>
            <a:r>
              <a:rPr lang="en-US" baseline="0" dirty="0" smtClean="0"/>
              <a:t>: 	Is to point the directive where are the template to follow, if you have a big structure of HTML for your directive, is always recommended to use the </a:t>
            </a:r>
            <a:r>
              <a:rPr lang="en-US" baseline="0" dirty="0" err="1" smtClean="0"/>
              <a:t>templateUrl</a:t>
            </a:r>
            <a:r>
              <a:rPr lang="en-US" baseline="0" dirty="0" smtClean="0"/>
              <a: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err="1" smtClean="0"/>
              <a:t>transclude</a:t>
            </a:r>
            <a:r>
              <a:rPr lang="en-US" baseline="0" dirty="0" smtClean="0"/>
              <a:t>:</a:t>
            </a:r>
            <a:r>
              <a:rPr lang="en-US" baseline="0" dirty="0"/>
              <a:t> </a:t>
            </a:r>
            <a:r>
              <a:rPr lang="en-US" baseline="0" dirty="0" smtClean="0"/>
              <a:t>		This is a little bit difficult to understand, but is the ability of the directive to receive code inside a directive, and then uses it inside. This creates a </a:t>
            </a:r>
            <a:r>
              <a:rPr lang="en-US" baseline="0" dirty="0" err="1" smtClean="0"/>
              <a:t>ChildScope</a:t>
            </a:r>
            <a:r>
              <a:rPr lang="en-US" baseline="0" dirty="0" smtClean="0"/>
              <a:t> that may loose the original scope (This will be covered in the future lessons), </a:t>
            </a:r>
            <a:r>
              <a:rPr lang="en-US" baseline="0" dirty="0" err="1" smtClean="0"/>
              <a:t>eg</a:t>
            </a:r>
            <a:r>
              <a:rPr lang="en-US" baseline="0" dirty="0" smtClean="0"/>
              <a:t>. &lt;my-button&gt;&lt;other-directive&gt;Something&lt;/other-directive&gt;&lt;/my-button&gt;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scope:		This will tell the type of scope the directive will have. This will be covered in the next lesson.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compile: 		Is the functions that will be executed in the compile stage.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link:		Is the function execute when the directive is already compiled and ready for DOM manipulation.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controller:		You can also add the controller you want in the directive, but because the controller function execution is too late when the directive compiles and is ready, it should be use in a very specific cases.</a:t>
            </a:r>
          </a:p>
          <a:p>
            <a:pPr marL="0" lv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28</a:t>
            </a:fld>
            <a:endParaRPr lang="en-US"/>
          </a:p>
        </p:txBody>
      </p:sp>
    </p:spTree>
    <p:extLst>
      <p:ext uri="{BB962C8B-B14F-4D97-AF65-F5344CB8AC3E}">
        <p14:creationId xmlns:p14="http://schemas.microsoft.com/office/powerpoint/2010/main" val="2083353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Like we previous check the scope of something limits</a:t>
            </a:r>
            <a:r>
              <a:rPr lang="en-US" baseline="0" dirty="0" smtClean="0"/>
              <a:t> to change things inside/outside. So, when making directives you may need to control the functionality inside, or use the information outside.</a:t>
            </a:r>
          </a:p>
          <a:p>
            <a:endParaRPr lang="en-US" baseline="0" dirty="0" smtClean="0"/>
          </a:p>
          <a:p>
            <a:r>
              <a:rPr lang="en-US" baseline="0" dirty="0" smtClean="0"/>
              <a:t>The types of scopes available for a directive are:</a:t>
            </a:r>
          </a:p>
          <a:p>
            <a:endParaRPr lang="en-US" baseline="0" dirty="0" smtClean="0"/>
          </a:p>
          <a:p>
            <a:r>
              <a:rPr lang="en-US" baseline="0" dirty="0" smtClean="0"/>
              <a:t>false: Directive uses its parent scope.</a:t>
            </a:r>
          </a:p>
          <a:p>
            <a:endParaRPr lang="en-US" baseline="0" dirty="0" smtClean="0"/>
          </a:p>
          <a:p>
            <a:r>
              <a:rPr lang="en-US" baseline="0" dirty="0" smtClean="0"/>
              <a:t>true: </a:t>
            </a:r>
            <a:r>
              <a:rPr lang="en-US" dirty="0" smtClean="0"/>
              <a:t>Directive gets a new scope</a:t>
            </a:r>
            <a:r>
              <a:rPr lang="en-US" baseline="0" dirty="0" smtClean="0"/>
              <a:t> </a:t>
            </a:r>
            <a:r>
              <a:rPr lang="en-US" dirty="0" smtClean="0"/>
              <a:t>prototypically inherited from</a:t>
            </a:r>
            <a:r>
              <a:rPr lang="en-US" baseline="0" dirty="0" smtClean="0"/>
              <a:t> the parent scope</a:t>
            </a:r>
            <a:r>
              <a:rPr lang="en-US" dirty="0" smtClean="0"/>
              <a:t>.</a:t>
            </a:r>
            <a:endParaRPr lang="en-US" baseline="0" dirty="0" smtClean="0"/>
          </a:p>
          <a:p>
            <a:endParaRPr lang="en-US" baseline="0" dirty="0" smtClean="0"/>
          </a:p>
          <a:p>
            <a:r>
              <a:rPr lang="en-US" baseline="0" dirty="0" smtClean="0"/>
              <a:t>Isolated  {}: Directive gets a new isolated scope completely detached from its parent scope.</a:t>
            </a:r>
          </a:p>
          <a:p>
            <a:endParaRPr lang="en-US" baseline="0" dirty="0" smtClean="0"/>
          </a:p>
          <a:p>
            <a:r>
              <a:rPr lang="en-US" baseline="0" dirty="0" smtClean="0"/>
              <a:t>When you select an Isolated scope you have options to get information from the parent, this by adding the scope variables values in camel case, that in the template will go with hyphens as an attribute, </a:t>
            </a:r>
            <a:r>
              <a:rPr lang="en-US" baseline="0" dirty="0" err="1" smtClean="0"/>
              <a:t>eg</a:t>
            </a:r>
            <a:r>
              <a:rPr lang="en-US" baseline="0" dirty="0" smtClean="0"/>
              <a:t>:</a:t>
            </a:r>
          </a:p>
          <a:p>
            <a:endParaRPr lang="en-US" baseline="0" dirty="0" smtClean="0"/>
          </a:p>
          <a:p>
            <a:r>
              <a:rPr lang="en-US" baseline="0" dirty="0" smtClean="0"/>
              <a:t>	scope:{</a:t>
            </a:r>
          </a:p>
          <a:p>
            <a:r>
              <a:rPr lang="en-US" baseline="0" dirty="0" smtClean="0"/>
              <a:t>		</a:t>
            </a:r>
            <a:r>
              <a:rPr lang="en-US" baseline="0" dirty="0" err="1" smtClean="0"/>
              <a:t>camelCase</a:t>
            </a:r>
            <a:r>
              <a:rPr lang="en-US" baseline="0" dirty="0" smtClean="0"/>
              <a:t>: '=</a:t>
            </a:r>
            <a:r>
              <a:rPr lang="en-US" baseline="0" dirty="0" err="1" smtClean="0"/>
              <a:t>attributeInCamelCase</a:t>
            </a:r>
            <a:r>
              <a:rPr lang="en-US" baseline="0" dirty="0" smtClean="0"/>
              <a:t>'</a:t>
            </a:r>
          </a:p>
          <a:p>
            <a:r>
              <a:rPr lang="en-US" baseline="0" dirty="0" smtClean="0"/>
              <a:t>	}</a:t>
            </a:r>
          </a:p>
          <a:p>
            <a:endParaRPr lang="en-US" baseline="0" dirty="0" smtClean="0"/>
          </a:p>
          <a:p>
            <a:r>
              <a:rPr lang="en-US" baseline="0" dirty="0" err="1" smtClean="0"/>
              <a:t>Inisde</a:t>
            </a:r>
            <a:r>
              <a:rPr lang="en-US" baseline="0" dirty="0" smtClean="0"/>
              <a:t> the directive you will get the value with "</a:t>
            </a:r>
            <a:r>
              <a:rPr lang="en-US" baseline="0" dirty="0" err="1" smtClean="0"/>
              <a:t>scope.camelCase</a:t>
            </a:r>
            <a:r>
              <a:rPr lang="en-US" baseline="0" dirty="0" smtClean="0"/>
              <a:t>", and in the template will go as: "&lt;directive attribute-in-camel-case="</a:t>
            </a:r>
            <a:r>
              <a:rPr lang="en-US" baseline="0" dirty="0" err="1" smtClean="0"/>
              <a:t>someValue</a:t>
            </a:r>
            <a:r>
              <a:rPr lang="en-US" baseline="0" dirty="0" smtClean="0"/>
              <a:t>"&gt;&lt;/directive&gt;", if you omit the name and only have the sign, </a:t>
            </a:r>
            <a:r>
              <a:rPr lang="en-US" baseline="0" dirty="0" err="1" smtClean="0"/>
              <a:t>AngularJS</a:t>
            </a:r>
            <a:r>
              <a:rPr lang="en-US" baseline="0" dirty="0" smtClean="0"/>
              <a:t> will assume that is going to be the same name as the scope.</a:t>
            </a:r>
          </a:p>
          <a:p>
            <a:endParaRPr lang="en-US" baseline="0" dirty="0" smtClean="0"/>
          </a:p>
          <a:p>
            <a:r>
              <a:rPr lang="en-US" baseline="0" dirty="0" smtClean="0"/>
              <a:t>The signs in the directive's scope will mean:</a:t>
            </a:r>
          </a:p>
          <a:p>
            <a:endParaRPr lang="en-US" baseline="0" dirty="0" smtClean="0"/>
          </a:p>
          <a:p>
            <a:pPr marL="171450" indent="-171450">
              <a:buFont typeface="Arial" panose="020B0604020202020204" pitchFamily="34" charset="0"/>
              <a:buChar char="•"/>
            </a:pPr>
            <a:r>
              <a:rPr lang="en-US" baseline="0" dirty="0" smtClean="0"/>
              <a:t>'@' – Text binding, is only to get string values. </a:t>
            </a:r>
          </a:p>
          <a:p>
            <a:pPr marL="171450" indent="-171450">
              <a:buFont typeface="Arial" panose="020B0604020202020204" pitchFamily="34" charset="0"/>
              <a:buChar char="•"/>
            </a:pPr>
            <a:r>
              <a:rPr lang="en-US" baseline="0" dirty="0" smtClean="0"/>
              <a:t>'&amp;' – On way binding, I to pass from the parent a value, but isolate the value in a get function to let the parent be independent on how the children treat the variable.</a:t>
            </a:r>
          </a:p>
          <a:p>
            <a:pPr marL="171450" indent="-171450">
              <a:buFont typeface="Arial" panose="020B0604020202020204" pitchFamily="34" charset="0"/>
              <a:buChar char="•"/>
            </a:pPr>
            <a:r>
              <a:rPr lang="en-US" baseline="0" dirty="0" smtClean="0"/>
              <a:t>'=' – Two way binding, Pass the value, and if the value is changed inside the value will update the parents value.</a:t>
            </a:r>
          </a:p>
          <a:p>
            <a:pPr marL="171450" indent="-171450">
              <a:buFont typeface="Arial" panose="020B0604020202020204" pitchFamily="34" charset="0"/>
              <a:buChar char="•"/>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29</a:t>
            </a:fld>
            <a:endParaRPr lang="en-US"/>
          </a:p>
        </p:txBody>
      </p:sp>
    </p:spTree>
    <p:extLst>
      <p:ext uri="{BB962C8B-B14F-4D97-AF65-F5344CB8AC3E}">
        <p14:creationId xmlns:p14="http://schemas.microsoft.com/office/powerpoint/2010/main" val="223833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Controller Function Executes</a:t>
            </a:r>
          </a:p>
          <a:p>
            <a:endParaRPr lang="en-US" dirty="0" smtClean="0"/>
          </a:p>
          <a:p>
            <a:r>
              <a:rPr lang="en-US" dirty="0" smtClean="0"/>
              <a:t>The first function to execute for each instance is the controller function. It is here where the code can initialize a scope object as any good controller function will do.</a:t>
            </a:r>
          </a:p>
          <a:p>
            <a:r>
              <a:rPr lang="en-US" dirty="0" smtClean="0"/>
              <a:t>Note the controller can also take an $element argument and receive a reference to the simple element clone that will appear in the DOM.</a:t>
            </a:r>
          </a:p>
          <a:p>
            <a:r>
              <a:rPr lang="en-US" dirty="0" smtClean="0"/>
              <a:t>The element will look just like the element in the previous picture because the framework hasn’t performed the </a:t>
            </a:r>
            <a:r>
              <a:rPr lang="en-US" dirty="0" err="1" smtClean="0"/>
              <a:t>transclusion</a:t>
            </a:r>
            <a:r>
              <a:rPr lang="en-US" dirty="0" smtClean="0"/>
              <a:t> or setup data binding, but it is the element that will live in the DOM, unlike the element reference in compile.</a:t>
            </a:r>
          </a:p>
          <a:p>
            <a:r>
              <a:rPr lang="en-US" dirty="0" smtClean="0"/>
              <a:t>However, we try to keep controllers from referencing elements directly. You generally want to limit direct element interaction to the post link function.</a:t>
            </a:r>
          </a:p>
          <a:p>
            <a:endParaRPr lang="en-US" dirty="0" smtClean="0"/>
          </a:p>
          <a:p>
            <a:r>
              <a:rPr lang="en-US" b="0" u="sng" dirty="0" smtClean="0"/>
              <a:t>Pre-link Executes</a:t>
            </a:r>
          </a:p>
          <a:p>
            <a:endParaRPr lang="en-US" dirty="0" smtClean="0"/>
          </a:p>
          <a:p>
            <a:r>
              <a:rPr lang="en-US" dirty="0" smtClean="0"/>
              <a:t>Element In Angular Pre </a:t>
            </a:r>
            <a:r>
              <a:rPr lang="en-US" dirty="0" err="1" smtClean="0"/>
              <a:t>LinkBy</a:t>
            </a:r>
            <a:r>
              <a:rPr lang="en-US" dirty="0" smtClean="0"/>
              <a:t> the time we reach the pre-link function (the function attached to the pre property of the object returned from compile), we’ll have both a scope initialized by the controller function, and a reference to a real element that will appear in the DOM.</a:t>
            </a:r>
          </a:p>
          <a:p>
            <a:r>
              <a:rPr lang="en-US" dirty="0" smtClean="0"/>
              <a:t>However, we still don’t have </a:t>
            </a:r>
            <a:r>
              <a:rPr lang="en-US" dirty="0" err="1" smtClean="0"/>
              <a:t>transcluded</a:t>
            </a:r>
            <a:r>
              <a:rPr lang="en-US" dirty="0" smtClean="0"/>
              <a:t> content and the template isn’t linked to the scope because the bindings aren’t setup.</a:t>
            </a:r>
          </a:p>
          <a:p>
            <a:r>
              <a:rPr lang="en-US" dirty="0" smtClean="0"/>
              <a:t>The pre link function is only useful in a couple special scenarios, which is why you can return a function from compile instead of an object and the function will be considered by the framework as the post link function.</a:t>
            </a:r>
          </a:p>
          <a:p>
            <a:endParaRPr lang="en-US" dirty="0" smtClean="0"/>
          </a:p>
          <a:p>
            <a:r>
              <a:rPr lang="en-US" u="sng" dirty="0" smtClean="0"/>
              <a:t>Post-link Executes</a:t>
            </a:r>
          </a:p>
          <a:p>
            <a:endParaRPr lang="en-US" dirty="0" smtClean="0"/>
          </a:p>
          <a:p>
            <a:r>
              <a:rPr lang="en-US" dirty="0" smtClean="0"/>
              <a:t>Element in </a:t>
            </a:r>
            <a:r>
              <a:rPr lang="en-US" dirty="0" err="1" smtClean="0"/>
              <a:t>AngularJS</a:t>
            </a:r>
            <a:r>
              <a:rPr lang="en-US" dirty="0" smtClean="0"/>
              <a:t> Post </a:t>
            </a:r>
            <a:r>
              <a:rPr lang="en-US" dirty="0" err="1" smtClean="0"/>
              <a:t>LinkPost</a:t>
            </a:r>
            <a:r>
              <a:rPr lang="en-US" dirty="0" smtClean="0"/>
              <a:t> link is the last function to execute. Now the </a:t>
            </a:r>
            <a:r>
              <a:rPr lang="en-US" dirty="0" err="1" smtClean="0"/>
              <a:t>transclusion</a:t>
            </a:r>
            <a:r>
              <a:rPr lang="en-US" dirty="0" smtClean="0"/>
              <a:t> is complete, the template is linked to a scope, and the view will update with data bound values after the next digest cycle.</a:t>
            </a:r>
          </a:p>
          <a:p>
            <a:r>
              <a:rPr lang="en-US" dirty="0" smtClean="0"/>
              <a:t>In post-link it is safe to manipulate the DOM, attach event handlers, inspect child elements, and setup observations on attributes and watches on the scope.</a:t>
            </a:r>
          </a:p>
          <a:p>
            <a:endParaRPr lang="en-US" dirty="0" smtClean="0"/>
          </a:p>
          <a:p>
            <a:endParaRPr lang="en-US" dirty="0" smtClean="0"/>
          </a:p>
          <a:p>
            <a:r>
              <a:rPr lang="en-US" dirty="0" smtClean="0"/>
              <a:t>Resume:</a:t>
            </a:r>
          </a:p>
          <a:p>
            <a:pPr marL="171450" indent="-171450">
              <a:buFont typeface="Arial" panose="020B0604020202020204" pitchFamily="34" charset="0"/>
              <a:buChar char="•"/>
            </a:pPr>
            <a:r>
              <a:rPr lang="en-US" dirty="0" smtClean="0"/>
              <a:t>Steps:</a:t>
            </a:r>
          </a:p>
          <a:p>
            <a:pPr marL="685800" lvl="1" indent="-228600">
              <a:buFont typeface="+mj-lt"/>
              <a:buAutoNum type="arabicParenR"/>
            </a:pPr>
            <a:r>
              <a:rPr lang="en-US" dirty="0" smtClean="0"/>
              <a:t>Controller gets executed first</a:t>
            </a:r>
          </a:p>
          <a:p>
            <a:pPr marL="685800" lvl="1" indent="-228600">
              <a:buFont typeface="+mj-lt"/>
              <a:buAutoNum type="arabicParenR"/>
            </a:pPr>
            <a:r>
              <a:rPr lang="en-US" dirty="0" smtClean="0"/>
              <a:t>Pre-link gets executed next</a:t>
            </a:r>
          </a:p>
          <a:p>
            <a:pPr marL="685800" lvl="1" indent="-228600">
              <a:buFont typeface="+mj-lt"/>
              <a:buAutoNum type="arabicParenR"/>
            </a:pPr>
            <a:r>
              <a:rPr lang="en-US" dirty="0" smtClean="0"/>
              <a:t>Post-link gets executed last</a:t>
            </a:r>
          </a:p>
          <a:p>
            <a:pPr marL="171450" indent="-171450">
              <a:buFont typeface="Arial" panose="020B0604020202020204" pitchFamily="34" charset="0"/>
              <a:buChar char="•"/>
            </a:pPr>
            <a:r>
              <a:rPr lang="en-US" dirty="0" smtClean="0"/>
              <a:t>compile - use for template DOM manipulation (i.e., manipulation of </a:t>
            </a:r>
            <a:r>
              <a:rPr lang="en-US" dirty="0" err="1" smtClean="0"/>
              <a:t>tElement</a:t>
            </a:r>
            <a:r>
              <a:rPr lang="en-US" dirty="0" smtClean="0"/>
              <a:t> = template element), hence manipulations that apply to all DOM clones of the template associated with the directive.</a:t>
            </a:r>
          </a:p>
          <a:p>
            <a:pPr marL="171450" indent="-171450">
              <a:buFont typeface="Arial" panose="020B0604020202020204" pitchFamily="34" charset="0"/>
              <a:buChar char="•"/>
            </a:pPr>
            <a:r>
              <a:rPr lang="en-US" dirty="0" smtClean="0"/>
              <a:t>link - use for registering DOM listeners (i.e., $watch expressions on the instance scope) as well as instance DOM manipulation (i.e., manipulation of </a:t>
            </a:r>
            <a:r>
              <a:rPr lang="en-US" dirty="0" err="1" smtClean="0"/>
              <a:t>iElement</a:t>
            </a:r>
            <a:r>
              <a:rPr lang="en-US" dirty="0" smtClean="0"/>
              <a:t> = individual instance element).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30</a:t>
            </a:fld>
            <a:endParaRPr lang="en-US"/>
          </a:p>
        </p:txBody>
      </p:sp>
    </p:spTree>
    <p:extLst>
      <p:ext uri="{BB962C8B-B14F-4D97-AF65-F5344CB8AC3E}">
        <p14:creationId xmlns:p14="http://schemas.microsoft.com/office/powerpoint/2010/main" val="123058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C://…/practiceA'.</a:t>
            </a:r>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a:t>
            </a:r>
            <a:r>
              <a:rPr lang="en-US" baseline="0" noProof="0" dirty="0" err="1" smtClean="0"/>
              <a:t>practiceA</a:t>
            </a:r>
            <a:r>
              <a:rPr lang="en-US" baseline="0" noProof="0" dirty="0" smtClean="0"/>
              <a:t>'. 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t>
            </a:r>
            <a:r>
              <a:rPr lang="en-US" baseline="0" noProof="0" dirty="0" err="1" smtClean="0"/>
              <a:t>practiceA</a:t>
            </a:r>
            <a:r>
              <a:rPr lang="en-US" baseline="0" noProof="0" dirty="0" smtClean="0"/>
              <a:t>)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file.</a:t>
            </a:r>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As you can see in the image it explains</a:t>
            </a:r>
            <a:r>
              <a:rPr lang="en-US" baseline="0" dirty="0" smtClean="0"/>
              <a:t> when the compile </a:t>
            </a:r>
            <a:r>
              <a:rPr lang="en-US" baseline="0" dirty="0" err="1" smtClean="0"/>
              <a:t>preLink</a:t>
            </a:r>
            <a:r>
              <a:rPr lang="en-US" baseline="0" dirty="0" smtClean="0"/>
              <a:t>, and </a:t>
            </a:r>
            <a:r>
              <a:rPr lang="en-US" baseline="0" dirty="0" err="1" smtClean="0"/>
              <a:t>postLink</a:t>
            </a:r>
            <a:r>
              <a:rPr lang="en-US" baseline="0" dirty="0" smtClean="0"/>
              <a:t> works.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31</a:t>
            </a:fld>
            <a:endParaRPr lang="en-US"/>
          </a:p>
        </p:txBody>
      </p:sp>
    </p:spTree>
    <p:extLst>
      <p:ext uri="{BB962C8B-B14F-4D97-AF65-F5344CB8AC3E}">
        <p14:creationId xmlns:p14="http://schemas.microsoft.com/office/powerpoint/2010/main" val="286287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In</a:t>
            </a:r>
            <a:r>
              <a:rPr lang="en-US" baseline="0" dirty="0" smtClean="0"/>
              <a:t> applications you may want to make functions and reuse it in some components, views, controllers, etc. so, for that </a:t>
            </a:r>
            <a:r>
              <a:rPr lang="en-US" baseline="0" dirty="0" err="1" smtClean="0"/>
              <a:t>AngularJS</a:t>
            </a:r>
            <a:r>
              <a:rPr lang="en-US" baseline="0" dirty="0" smtClean="0"/>
              <a:t> provides a way to do it with an angular service, factory or provider.</a:t>
            </a:r>
          </a:p>
          <a:p>
            <a:endParaRPr lang="en-US" baseline="0" dirty="0" smtClean="0"/>
          </a:p>
          <a:p>
            <a:r>
              <a:rPr lang="en-US" baseline="0" dirty="0" smtClean="0"/>
              <a:t>In the slide you can see that we are using the $resource factory, which is explained more further in the next lessons. But for introduction you could think this as an object which have functions that you can inject into a controller and use it.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34</a:t>
            </a:fld>
            <a:endParaRPr lang="en-US"/>
          </a:p>
        </p:txBody>
      </p:sp>
    </p:spTree>
    <p:extLst>
      <p:ext uri="{BB962C8B-B14F-4D97-AF65-F5344CB8AC3E}">
        <p14:creationId xmlns:p14="http://schemas.microsoft.com/office/powerpoint/2010/main" val="3140111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Using</a:t>
            </a:r>
            <a:r>
              <a:rPr lang="en-US" baseline="0" dirty="0" smtClean="0"/>
              <a:t> a Service or a Factory is almost the same, but the main difference is:</a:t>
            </a:r>
            <a:endParaRPr lang="en-US" dirty="0" smtClean="0"/>
          </a:p>
          <a:p>
            <a:endParaRPr lang="en-US" dirty="0" smtClean="0"/>
          </a:p>
          <a:p>
            <a:r>
              <a:rPr lang="en-US" dirty="0" smtClean="0"/>
              <a:t>Service: the function that you write will be new-</a:t>
            </a:r>
            <a:r>
              <a:rPr lang="en-US" dirty="0" err="1" smtClean="0"/>
              <a:t>ed</a:t>
            </a:r>
            <a:r>
              <a:rPr lang="en-US" dirty="0" smtClean="0"/>
              <a:t>:</a:t>
            </a:r>
          </a:p>
          <a:p>
            <a:endParaRPr lang="en-US" dirty="0" smtClean="0"/>
          </a:p>
          <a:p>
            <a:r>
              <a:rPr lang="en-US" dirty="0" smtClean="0"/>
              <a:t>  </a:t>
            </a:r>
            <a:r>
              <a:rPr lang="en-US" dirty="0" err="1" smtClean="0"/>
              <a:t>myInjectedService</a:t>
            </a:r>
            <a:r>
              <a:rPr lang="en-US" dirty="0" smtClean="0"/>
              <a:t>  &lt;----  new </a:t>
            </a:r>
            <a:r>
              <a:rPr lang="en-US" dirty="0" err="1" smtClean="0"/>
              <a:t>myServiceFunction</a:t>
            </a:r>
            <a:r>
              <a:rPr lang="en-US" dirty="0" smtClean="0"/>
              <a:t>()</a:t>
            </a:r>
          </a:p>
          <a:p>
            <a:endParaRPr lang="en-US" dirty="0" smtClean="0"/>
          </a:p>
          <a:p>
            <a:r>
              <a:rPr lang="en-US" dirty="0" smtClean="0"/>
              <a:t>Factory: the function (constructor) that you write will be invoked:</a:t>
            </a:r>
          </a:p>
          <a:p>
            <a:endParaRPr lang="en-US" dirty="0" smtClean="0"/>
          </a:p>
          <a:p>
            <a:r>
              <a:rPr lang="en-US" dirty="0" smtClean="0"/>
              <a:t>  </a:t>
            </a:r>
            <a:r>
              <a:rPr lang="en-US" dirty="0" err="1" smtClean="0"/>
              <a:t>myInjectedFactory</a:t>
            </a:r>
            <a:r>
              <a:rPr lang="en-US" dirty="0" smtClean="0"/>
              <a:t>  &lt;---  </a:t>
            </a:r>
            <a:r>
              <a:rPr lang="en-US" dirty="0" err="1" smtClean="0"/>
              <a:t>myFactoryFunction</a:t>
            </a:r>
            <a:r>
              <a:rPr lang="en-US" dirty="0" smtClean="0"/>
              <a:t>()</a:t>
            </a:r>
          </a:p>
          <a:p>
            <a:endParaRPr lang="en-US" dirty="0" smtClean="0"/>
          </a:p>
          <a:p>
            <a:endParaRPr lang="en-US" dirty="0" smtClean="0"/>
          </a:p>
          <a:p>
            <a:r>
              <a:rPr lang="en-US" dirty="0" smtClean="0"/>
              <a:t>So a Factory should be something that only have functions which helps others, and</a:t>
            </a:r>
            <a:r>
              <a:rPr lang="en-US" baseline="0" dirty="0" smtClean="0"/>
              <a:t> in both cases would work the same, so you only have to worry about the semantic of creating the new instance of the Service instead of using a Factory.</a:t>
            </a:r>
          </a:p>
          <a:p>
            <a:endParaRPr lang="en-US" baseline="0" dirty="0" smtClean="0"/>
          </a:p>
          <a:p>
            <a:r>
              <a:rPr lang="en-US" dirty="0" smtClean="0"/>
              <a:t>Also keep in mind that in both cases, angular is helping you manage a singleton. Regardless of where or how many times you inject your service or function, you will get the same reference to the same object or function. (With the exception of when a factory simply returns a value like a number or string. In that case, you will always get the same value, but not a reference.)</a:t>
            </a:r>
          </a:p>
          <a:p>
            <a:endParaRPr lang="en-US" dirty="0" smtClean="0"/>
          </a:p>
          <a:p>
            <a:r>
              <a:rPr lang="en-US" dirty="0" smtClean="0"/>
              <a:t>In the slide</a:t>
            </a:r>
            <a:r>
              <a:rPr lang="en-US" baseline="0" dirty="0" smtClean="0"/>
              <a:t>, we are injecting </a:t>
            </a:r>
            <a:r>
              <a:rPr lang="en-US" baseline="0" dirty="0" err="1" smtClean="0"/>
              <a:t>ngResource</a:t>
            </a:r>
            <a:r>
              <a:rPr lang="en-US" baseline="0" dirty="0" smtClean="0"/>
              <a:t>, which is a module that has the $resource factory which creates a resource object that lets you interact with </a:t>
            </a:r>
            <a:r>
              <a:rPr lang="en-US" baseline="0" dirty="0" err="1" smtClean="0"/>
              <a:t>RESTful</a:t>
            </a:r>
            <a:r>
              <a:rPr lang="en-US" baseline="0" dirty="0" smtClean="0"/>
              <a:t> server-side data sources. So we are making a factory that uses another factory, which is something that you should make on your </a:t>
            </a:r>
            <a:r>
              <a:rPr lang="en-US" baseline="0" dirty="0" err="1" smtClean="0"/>
              <a:t>RESTful</a:t>
            </a:r>
            <a:r>
              <a:rPr lang="en-US" baseline="0" dirty="0" smtClean="0"/>
              <a:t> applications in order to control this services in one place, and not having to change the server configuration in everyplace you needed.</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35</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$resource</a:t>
            </a:r>
            <a:r>
              <a:rPr lang="en-US" baseline="0" dirty="0" smtClean="0"/>
              <a:t> factory usage:</a:t>
            </a:r>
          </a:p>
          <a:p>
            <a:endParaRPr lang="en-US" baseline="0" dirty="0" smtClean="0"/>
          </a:p>
          <a:p>
            <a:r>
              <a:rPr lang="en-US" baseline="0" dirty="0" smtClean="0"/>
              <a:t>Parameters:</a:t>
            </a:r>
          </a:p>
          <a:p>
            <a:endParaRPr lang="en-US" baseline="0" dirty="0" smtClean="0"/>
          </a:p>
          <a:p>
            <a:pPr marL="171450" indent="-171450">
              <a:buFont typeface="Arial" panose="020B0604020202020204" pitchFamily="34" charset="0"/>
              <a:buChar char="•"/>
            </a:pPr>
            <a:r>
              <a:rPr lang="en-US" baseline="0" dirty="0" smtClean="0"/>
              <a:t>url: URL where the $http request will be follow.</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err="1" smtClean="0"/>
              <a:t>paramDefaults</a:t>
            </a:r>
            <a:r>
              <a:rPr lang="en-US" baseline="0" dirty="0" smtClean="0"/>
              <a:t>: The default parameters that are going to be sent when is executed, but this can be overwritten in the action methods.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actions: </a:t>
            </a:r>
            <a:r>
              <a:rPr lang="en-US" dirty="0" smtClean="0"/>
              <a:t>Hash with declaration of custom actions that should extend the default set of resource actions.</a:t>
            </a:r>
          </a:p>
          <a:p>
            <a:pPr marL="457200" lvl="1" indent="0">
              <a:buFont typeface="Arial" panose="020B0604020202020204" pitchFamily="34" charset="0"/>
              <a:buNone/>
            </a:pPr>
            <a:r>
              <a:rPr lang="en-US" dirty="0" smtClean="0"/>
              <a:t>{ action1: {method:?, </a:t>
            </a:r>
            <a:r>
              <a:rPr lang="en-US" dirty="0" err="1" smtClean="0"/>
              <a:t>params</a:t>
            </a:r>
            <a:r>
              <a:rPr lang="en-US" dirty="0" smtClean="0"/>
              <a:t>:?, </a:t>
            </a:r>
            <a:r>
              <a:rPr lang="en-US" dirty="0" err="1" smtClean="0"/>
              <a:t>isArray</a:t>
            </a:r>
            <a:r>
              <a:rPr lang="en-US" dirty="0" smtClean="0"/>
              <a:t>:?, headers:?, ...}, action2: { method:?, </a:t>
            </a:r>
            <a:r>
              <a:rPr lang="en-US" dirty="0" err="1" smtClean="0"/>
              <a:t>params</a:t>
            </a:r>
            <a:r>
              <a:rPr lang="en-US" dirty="0" smtClean="0"/>
              <a:t>:?, </a:t>
            </a:r>
            <a:r>
              <a:rPr lang="en-US" dirty="0" err="1" smtClean="0"/>
              <a:t>isArray</a:t>
            </a:r>
            <a:r>
              <a:rPr lang="en-US" dirty="0" smtClean="0"/>
              <a:t>:?, headers:?, ... }, ... }</a:t>
            </a:r>
          </a:p>
          <a:p>
            <a:pPr marL="628650" lvl="1" indent="-171450">
              <a:buFont typeface="Courier New" panose="02070309020205020404" pitchFamily="49" charset="0"/>
              <a:buChar char="o"/>
            </a:pPr>
            <a:endParaRPr lang="en-US" dirty="0" smtClean="0"/>
          </a:p>
          <a:p>
            <a:pPr marL="628650" lvl="1" indent="-171450">
              <a:buFont typeface="Courier New" panose="02070309020205020404" pitchFamily="49" charset="0"/>
              <a:buChar char="o"/>
            </a:pPr>
            <a:r>
              <a:rPr lang="en-US" dirty="0" smtClean="0"/>
              <a:t>    action – {string} – The name of action. This name becomes the name of the method on your resource object.</a:t>
            </a:r>
          </a:p>
          <a:p>
            <a:pPr marL="628650" lvl="1" indent="-171450">
              <a:buFont typeface="Courier New" panose="02070309020205020404" pitchFamily="49" charset="0"/>
              <a:buChar char="o"/>
            </a:pPr>
            <a:r>
              <a:rPr lang="en-US" dirty="0" smtClean="0"/>
              <a:t>    method – {string} – Case insensitive HTTP method (e.g. GET, POST, PUT, DELETE, JSONP, </a:t>
            </a:r>
            <a:r>
              <a:rPr lang="en-US" dirty="0" err="1" smtClean="0"/>
              <a:t>etc</a:t>
            </a:r>
            <a:r>
              <a:rPr lang="en-US" dirty="0" smtClean="0"/>
              <a:t>).</a:t>
            </a:r>
          </a:p>
          <a:p>
            <a:pPr marL="628650" lvl="1" indent="-171450">
              <a:buFont typeface="Courier New" panose="02070309020205020404" pitchFamily="49" charset="0"/>
              <a:buChar char="o"/>
            </a:pPr>
            <a:r>
              <a:rPr lang="en-US" dirty="0" smtClean="0"/>
              <a:t>    </a:t>
            </a:r>
            <a:r>
              <a:rPr lang="en-US" dirty="0" err="1" smtClean="0"/>
              <a:t>params</a:t>
            </a:r>
            <a:r>
              <a:rPr lang="en-US" dirty="0" smtClean="0"/>
              <a:t> – {Object=} – Optional set of pre-bound parameters for this action. If any of the parameter value is a function, it will be executed every time when a </a:t>
            </a:r>
            <a:r>
              <a:rPr lang="en-US" dirty="0" err="1" smtClean="0"/>
              <a:t>param</a:t>
            </a:r>
            <a:r>
              <a:rPr lang="en-US" dirty="0" smtClean="0"/>
              <a:t> value needs to be obtained for a request (unless the </a:t>
            </a:r>
            <a:r>
              <a:rPr lang="en-US" dirty="0" err="1" smtClean="0"/>
              <a:t>param</a:t>
            </a:r>
            <a:r>
              <a:rPr lang="en-US" dirty="0" smtClean="0"/>
              <a:t> was overridden).</a:t>
            </a:r>
          </a:p>
          <a:p>
            <a:pPr marL="628650" lvl="1" indent="-171450">
              <a:buFont typeface="Courier New" panose="02070309020205020404" pitchFamily="49" charset="0"/>
              <a:buChar char="o"/>
            </a:pPr>
            <a:r>
              <a:rPr lang="en-US" dirty="0" smtClean="0"/>
              <a:t>    </a:t>
            </a:r>
            <a:r>
              <a:rPr lang="en-US" dirty="0" err="1" smtClean="0"/>
              <a:t>url</a:t>
            </a:r>
            <a:r>
              <a:rPr lang="en-US" dirty="0" smtClean="0"/>
              <a:t> – {string} – action specific </a:t>
            </a:r>
            <a:r>
              <a:rPr lang="en-US" dirty="0" err="1" smtClean="0"/>
              <a:t>url</a:t>
            </a:r>
            <a:r>
              <a:rPr lang="en-US" dirty="0" smtClean="0"/>
              <a:t> override. The </a:t>
            </a:r>
            <a:r>
              <a:rPr lang="en-US" dirty="0" err="1" smtClean="0"/>
              <a:t>url</a:t>
            </a:r>
            <a:r>
              <a:rPr lang="en-US" dirty="0" smtClean="0"/>
              <a:t> </a:t>
            </a:r>
            <a:r>
              <a:rPr lang="en-US" dirty="0" err="1" smtClean="0"/>
              <a:t>templating</a:t>
            </a:r>
            <a:r>
              <a:rPr lang="en-US" dirty="0" smtClean="0"/>
              <a:t> is supported just like for the resource-level </a:t>
            </a:r>
            <a:r>
              <a:rPr lang="en-US" dirty="0" err="1" smtClean="0"/>
              <a:t>urls</a:t>
            </a:r>
            <a:r>
              <a:rPr lang="en-US" dirty="0" smtClean="0"/>
              <a:t>.</a:t>
            </a:r>
          </a:p>
          <a:p>
            <a:pPr marL="628650" lvl="1" indent="-171450">
              <a:buFont typeface="Courier New" panose="02070309020205020404" pitchFamily="49" charset="0"/>
              <a:buChar char="o"/>
            </a:pPr>
            <a:r>
              <a:rPr lang="en-US" dirty="0" smtClean="0"/>
              <a:t>    </a:t>
            </a:r>
            <a:r>
              <a:rPr lang="en-US" dirty="0" err="1" smtClean="0"/>
              <a:t>isArray</a:t>
            </a:r>
            <a:r>
              <a:rPr lang="en-US" dirty="0" smtClean="0"/>
              <a:t> – {</a:t>
            </a:r>
            <a:r>
              <a:rPr lang="en-US" dirty="0" err="1" smtClean="0"/>
              <a:t>boolean</a:t>
            </a:r>
            <a:r>
              <a:rPr lang="en-US" dirty="0" smtClean="0"/>
              <a:t>=} – If true then the returned object for this action is an array, see returns section.</a:t>
            </a:r>
          </a:p>
          <a:p>
            <a:pPr marL="628650" lvl="1" indent="-171450">
              <a:buFont typeface="Courier New" panose="02070309020205020404" pitchFamily="49" charset="0"/>
              <a:buChar char="o"/>
            </a:pPr>
            <a:r>
              <a:rPr lang="en-US" dirty="0" smtClean="0"/>
              <a:t>    </a:t>
            </a:r>
            <a:r>
              <a:rPr lang="en-US" dirty="0" err="1" smtClean="0"/>
              <a:t>transformRequest</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request body and headers and returns its transformed (typically serialized) version. By default, </a:t>
            </a:r>
            <a:r>
              <a:rPr lang="en-US" dirty="0" err="1" smtClean="0"/>
              <a:t>transformRequest</a:t>
            </a:r>
            <a:r>
              <a:rPr lang="en-US" dirty="0" smtClean="0"/>
              <a:t> will contain one function that checks if the request data is an object and serializes to using </a:t>
            </a:r>
            <a:r>
              <a:rPr lang="en-US" dirty="0" err="1" smtClean="0"/>
              <a:t>angular.toJson</a:t>
            </a:r>
            <a:r>
              <a:rPr lang="en-US" dirty="0" smtClean="0"/>
              <a:t>. To prevent this behavior, set </a:t>
            </a:r>
            <a:r>
              <a:rPr lang="en-US" dirty="0" err="1" smtClean="0"/>
              <a:t>transformRequest</a:t>
            </a:r>
            <a:r>
              <a:rPr lang="en-US" dirty="0" smtClean="0"/>
              <a:t> to an empty array: </a:t>
            </a:r>
            <a:r>
              <a:rPr lang="en-US" dirty="0" err="1" smtClean="0"/>
              <a:t>transformRequest</a:t>
            </a:r>
            <a:r>
              <a:rPr lang="en-US" dirty="0" smtClean="0"/>
              <a:t>: []</a:t>
            </a:r>
          </a:p>
          <a:p>
            <a:pPr marL="628650" lvl="1" indent="-171450">
              <a:buFont typeface="Courier New" panose="02070309020205020404" pitchFamily="49" charset="0"/>
              <a:buChar char="o"/>
            </a:pPr>
            <a:r>
              <a:rPr lang="en-US" dirty="0" smtClean="0"/>
              <a:t>    </a:t>
            </a:r>
            <a:r>
              <a:rPr lang="en-US" dirty="0" err="1" smtClean="0"/>
              <a:t>transformResponse</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response body and headers and returns its transformed (typically </a:t>
            </a:r>
            <a:r>
              <a:rPr lang="en-US" dirty="0" err="1" smtClean="0"/>
              <a:t>deserialized</a:t>
            </a:r>
            <a:r>
              <a:rPr lang="en-US" dirty="0" smtClean="0"/>
              <a:t>) version. By default, </a:t>
            </a:r>
            <a:r>
              <a:rPr lang="en-US" dirty="0" err="1" smtClean="0"/>
              <a:t>transformResponse</a:t>
            </a:r>
            <a:r>
              <a:rPr lang="en-US" dirty="0" smtClean="0"/>
              <a:t> will contain one function that checks if the response looks like a JSON string and </a:t>
            </a:r>
            <a:r>
              <a:rPr lang="en-US" dirty="0" err="1" smtClean="0"/>
              <a:t>deserializes</a:t>
            </a:r>
            <a:r>
              <a:rPr lang="en-US" dirty="0" smtClean="0"/>
              <a:t> it using </a:t>
            </a:r>
            <a:r>
              <a:rPr lang="en-US" dirty="0" err="1" smtClean="0"/>
              <a:t>angular.fromJson</a:t>
            </a:r>
            <a:r>
              <a:rPr lang="en-US" dirty="0" smtClean="0"/>
              <a:t>. To prevent this behavior, set </a:t>
            </a:r>
            <a:r>
              <a:rPr lang="en-US" dirty="0" err="1" smtClean="0"/>
              <a:t>transformResponse</a:t>
            </a:r>
            <a:r>
              <a:rPr lang="en-US" dirty="0" smtClean="0"/>
              <a:t> to an empty array: </a:t>
            </a:r>
            <a:r>
              <a:rPr lang="en-US" dirty="0" err="1" smtClean="0"/>
              <a:t>transformResponse</a:t>
            </a:r>
            <a:r>
              <a:rPr lang="en-US" dirty="0" smtClean="0"/>
              <a:t>: []</a:t>
            </a:r>
          </a:p>
          <a:p>
            <a:pPr marL="628650" lvl="1" indent="-171450">
              <a:buFont typeface="Courier New" panose="02070309020205020404" pitchFamily="49" charset="0"/>
              <a:buChar char="o"/>
            </a:pPr>
            <a:r>
              <a:rPr lang="en-US" dirty="0" smtClean="0"/>
              <a:t>    cache – {</a:t>
            </a:r>
            <a:r>
              <a:rPr lang="en-US" dirty="0" err="1" smtClean="0"/>
              <a:t>boolean|Cache</a:t>
            </a:r>
            <a:r>
              <a:rPr lang="en-US" dirty="0" smtClean="0"/>
              <a:t>} – If true, a default $http cache will be used to cache the GET request, otherwise if a cache instance built with $</a:t>
            </a:r>
            <a:r>
              <a:rPr lang="en-US" dirty="0" err="1" smtClean="0"/>
              <a:t>cacheFactory</a:t>
            </a:r>
            <a:r>
              <a:rPr lang="en-US" dirty="0" smtClean="0"/>
              <a:t>, this cache will be used for caching.</a:t>
            </a:r>
          </a:p>
          <a:p>
            <a:pPr marL="628650" lvl="1" indent="-171450">
              <a:buFont typeface="Courier New" panose="02070309020205020404" pitchFamily="49" charset="0"/>
              <a:buChar char="o"/>
            </a:pPr>
            <a:r>
              <a:rPr lang="en-US" dirty="0" smtClean="0"/>
              <a:t>    timeout – {number} – timeout in milliseconds.</a:t>
            </a:r>
          </a:p>
          <a:p>
            <a:pPr marL="628650" lvl="1" indent="-171450">
              <a:buFont typeface="Courier New" panose="02070309020205020404" pitchFamily="49" charset="0"/>
              <a:buChar char="o"/>
            </a:pPr>
            <a:r>
              <a:rPr lang="en-US" dirty="0" smtClean="0"/>
              <a:t>    Note: In contrast to $</a:t>
            </a:r>
            <a:r>
              <a:rPr lang="en-US" dirty="0" err="1" smtClean="0"/>
              <a:t>http.config</a:t>
            </a:r>
            <a:r>
              <a:rPr lang="en-US" dirty="0" smtClean="0"/>
              <a:t>, promises are not supported in $resource, because the same value would be used for multiple requests. If you are looking for a way to cancel requests, you should use the cancellable option.</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set to true, the request made by a "non-instance" call will be cancelled (if not already completed) by calling $</a:t>
            </a:r>
            <a:r>
              <a:rPr lang="en-US" dirty="0" err="1" smtClean="0"/>
              <a:t>cancelRequest</a:t>
            </a:r>
            <a:r>
              <a:rPr lang="en-US" dirty="0" smtClean="0"/>
              <a:t>() on the call's return value. Calling $</a:t>
            </a:r>
            <a:r>
              <a:rPr lang="en-US" dirty="0" err="1" smtClean="0"/>
              <a:t>cancelRequest</a:t>
            </a:r>
            <a:r>
              <a:rPr lang="en-US" dirty="0" smtClean="0"/>
              <a:t>() for a non-cancellable or an already completed/cancelled request will have no effect.</a:t>
            </a:r>
          </a:p>
          <a:p>
            <a:pPr marL="628650" lvl="1" indent="-171450">
              <a:buFont typeface="Courier New" panose="02070309020205020404" pitchFamily="49" charset="0"/>
              <a:buChar char="o"/>
            </a:pPr>
            <a:r>
              <a:rPr lang="en-US" dirty="0" smtClean="0"/>
              <a:t>    </a:t>
            </a:r>
            <a:r>
              <a:rPr lang="en-US" dirty="0" err="1" smtClean="0"/>
              <a:t>withCredentials</a:t>
            </a:r>
            <a:r>
              <a:rPr lang="en-US" dirty="0" smtClean="0"/>
              <a:t> - {</a:t>
            </a:r>
            <a:r>
              <a:rPr lang="en-US" dirty="0" err="1" smtClean="0"/>
              <a:t>boolean</a:t>
            </a:r>
            <a:r>
              <a:rPr lang="en-US" dirty="0" smtClean="0"/>
              <a:t>} - whether to set the </a:t>
            </a:r>
            <a:r>
              <a:rPr lang="en-US" dirty="0" err="1" smtClean="0"/>
              <a:t>withCredentials</a:t>
            </a:r>
            <a:r>
              <a:rPr lang="en-US" dirty="0" smtClean="0"/>
              <a:t> flag on the XHR object. See requests with credentials for more information.</a:t>
            </a:r>
          </a:p>
          <a:p>
            <a:pPr marL="628650" lvl="1" indent="-171450">
              <a:buFont typeface="Courier New" panose="02070309020205020404" pitchFamily="49" charset="0"/>
              <a:buChar char="o"/>
            </a:pPr>
            <a:r>
              <a:rPr lang="en-US" dirty="0" smtClean="0"/>
              <a:t>    </a:t>
            </a:r>
            <a:r>
              <a:rPr lang="en-US" dirty="0" err="1" smtClean="0"/>
              <a:t>responseType</a:t>
            </a:r>
            <a:r>
              <a:rPr lang="en-US" dirty="0" smtClean="0"/>
              <a:t> - {string} - see </a:t>
            </a:r>
            <a:r>
              <a:rPr lang="en-US" dirty="0" err="1" smtClean="0"/>
              <a:t>requestType</a:t>
            </a:r>
            <a:r>
              <a:rPr lang="en-US" dirty="0" smtClean="0"/>
              <a:t>.</a:t>
            </a:r>
          </a:p>
          <a:p>
            <a:pPr marL="628650" lvl="1" indent="-171450">
              <a:buFont typeface="Courier New" panose="02070309020205020404" pitchFamily="49" charset="0"/>
              <a:buChar char="o"/>
            </a:pPr>
            <a:r>
              <a:rPr lang="en-US" dirty="0" smtClean="0"/>
              <a:t>    interceptor - {Object=} - The interceptor object has two optional methods - response and </a:t>
            </a:r>
            <a:r>
              <a:rPr lang="en-US" dirty="0" err="1" smtClean="0"/>
              <a:t>responseError</a:t>
            </a:r>
            <a:r>
              <a:rPr lang="en-US" dirty="0" smtClean="0"/>
              <a:t>. Both response and </a:t>
            </a:r>
            <a:r>
              <a:rPr lang="en-US" dirty="0" err="1" smtClean="0"/>
              <a:t>responseError</a:t>
            </a:r>
            <a:r>
              <a:rPr lang="en-US" dirty="0" smtClean="0"/>
              <a:t> interceptors get called with http response object. See $http interceptors.</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options: Hash with custom settings that should extend the default $</a:t>
            </a:r>
            <a:r>
              <a:rPr lang="en-US" dirty="0" err="1" smtClean="0"/>
              <a:t>resourceProvider</a:t>
            </a:r>
            <a:r>
              <a:rPr lang="en-US" dirty="0" smtClean="0"/>
              <a:t> behavior. </a:t>
            </a:r>
          </a:p>
          <a:p>
            <a:pPr marL="628650" lvl="1" indent="-171450">
              <a:buFont typeface="Courier New" panose="02070309020205020404" pitchFamily="49" charset="0"/>
              <a:buChar char="o"/>
            </a:pPr>
            <a:r>
              <a:rPr lang="en-US" dirty="0" smtClean="0"/>
              <a:t>    </a:t>
            </a:r>
            <a:r>
              <a:rPr lang="en-US" dirty="0" err="1" smtClean="0"/>
              <a:t>stripTrailingSlashes</a:t>
            </a:r>
            <a:r>
              <a:rPr lang="en-US" dirty="0" smtClean="0"/>
              <a:t> – {</a:t>
            </a:r>
            <a:r>
              <a:rPr lang="en-US" dirty="0" err="1" smtClean="0"/>
              <a:t>boolean</a:t>
            </a:r>
            <a:r>
              <a:rPr lang="en-US" dirty="0" smtClean="0"/>
              <a:t>} – If true then the trailing slashes from any calculated URL will be stripped. (Defaults to true.)</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true, the request made by a "non-instance" call will be cancelled (if not already completed) by calling $</a:t>
            </a:r>
            <a:r>
              <a:rPr lang="en-US" dirty="0" err="1" smtClean="0"/>
              <a:t>cancelRequest</a:t>
            </a:r>
            <a:r>
              <a:rPr lang="en-US" dirty="0" smtClean="0"/>
              <a:t>() on the call's return value. This can be overwritten per action. (Defaults to false.)</a:t>
            </a:r>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Returns:</a:t>
            </a:r>
          </a:p>
          <a:p>
            <a:pPr marL="0" lvl="0" indent="0">
              <a:buFont typeface="Courier New" panose="02070309020205020404" pitchFamily="49" charset="0"/>
              <a:buNone/>
            </a:pPr>
            <a:r>
              <a:rPr lang="en-US" dirty="0" smtClean="0"/>
              <a:t>The</a:t>
            </a:r>
            <a:r>
              <a:rPr lang="en-US" baseline="0" dirty="0" smtClean="0"/>
              <a:t> $resource will return a factory with the most used methods in </a:t>
            </a:r>
            <a:r>
              <a:rPr lang="en-US" baseline="0" dirty="0" err="1" smtClean="0"/>
              <a:t>RESTful</a:t>
            </a:r>
            <a:r>
              <a:rPr lang="en-US" baseline="0" dirty="0" smtClean="0"/>
              <a:t> applications with the default values showed in the slide.</a:t>
            </a:r>
          </a:p>
          <a:p>
            <a:pPr marL="0" lvl="0" indent="0">
              <a:buFont typeface="Courier New" panose="02070309020205020404" pitchFamily="49" charset="0"/>
              <a:buNone/>
            </a:pPr>
            <a:endParaRPr lang="en-US" baseline="0" dirty="0" smtClean="0"/>
          </a:p>
          <a:p>
            <a:pPr marL="0" lvl="0" indent="0">
              <a:buFont typeface="Courier New" panose="02070309020205020404" pitchFamily="49" charset="0"/>
              <a:buNone/>
            </a:pPr>
            <a:r>
              <a:rPr lang="en-US" baseline="0" dirty="0" smtClean="0"/>
              <a:t>This methods can be modified with the actions array previous described for customize how is going to interact with the server, </a:t>
            </a:r>
            <a:r>
              <a:rPr lang="en-US" baseline="0" dirty="0" err="1" smtClean="0"/>
              <a:t>eg</a:t>
            </a:r>
            <a:r>
              <a:rPr lang="en-US" baseline="0" dirty="0" smtClean="0"/>
              <a:t>. You can make the default "get" use "POST" method instead of "GET", etc.</a:t>
            </a:r>
            <a:endParaRPr lang="en-US" dirty="0" smtClean="0"/>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References:</a:t>
            </a:r>
          </a:p>
          <a:p>
            <a:pPr marL="0" lvl="0" indent="0">
              <a:buFont typeface="Courier New" panose="02070309020205020404" pitchFamily="49" charset="0"/>
              <a:buNone/>
            </a:pPr>
            <a:r>
              <a:rPr lang="en-US" dirty="0" smtClean="0"/>
              <a:t>https://docs.angularjs.org/api/ngResource/service/$resource</a:t>
            </a:r>
          </a:p>
          <a:p>
            <a:pPr marL="628650" lvl="1"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36</a:t>
            </a:fld>
            <a:endParaRPr lang="en-US"/>
          </a:p>
        </p:txBody>
      </p:sp>
    </p:spTree>
    <p:extLst>
      <p:ext uri="{BB962C8B-B14F-4D97-AF65-F5344CB8AC3E}">
        <p14:creationId xmlns:p14="http://schemas.microsoft.com/office/powerpoint/2010/main" val="2135091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$q is</a:t>
            </a:r>
            <a:r>
              <a:rPr lang="en-US" baseline="0" dirty="0" smtClean="0"/>
              <a:t> a</a:t>
            </a:r>
            <a:r>
              <a:rPr lang="en-US" dirty="0" smtClean="0"/>
              <a:t> service that helps you run functions asynchronously, and use their return values (or exceptions) when they are done processing.</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37</a:t>
            </a:fld>
            <a:endParaRPr lang="en-US"/>
          </a:p>
        </p:txBody>
      </p:sp>
    </p:spTree>
    <p:extLst>
      <p:ext uri="{BB962C8B-B14F-4D97-AF65-F5344CB8AC3E}">
        <p14:creationId xmlns:p14="http://schemas.microsoft.com/office/powerpoint/2010/main" val="2778744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Angular services are substitutable objects that are wired together using dependency injection (DI). You can use services to organize and share code across your app.</a:t>
            </a:r>
          </a:p>
          <a:p>
            <a:endParaRPr lang="en-US" dirty="0" smtClean="0"/>
          </a:p>
          <a:p>
            <a:r>
              <a:rPr lang="en-US" dirty="0" smtClean="0"/>
              <a:t>It is</a:t>
            </a:r>
            <a:r>
              <a:rPr lang="en-US" baseline="0" dirty="0" smtClean="0"/>
              <a:t> recommended to treat a service as an object as standard.</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38</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Providers are the only service you can pass into your .</a:t>
            </a:r>
            <a:r>
              <a:rPr lang="en-US" dirty="0" err="1" smtClean="0"/>
              <a:t>config</a:t>
            </a:r>
            <a:r>
              <a:rPr lang="en-US" dirty="0" smtClean="0"/>
              <a:t>() function. Use a provider when you want to provide module-wide configuration for your service object before making it available.</a:t>
            </a:r>
          </a:p>
          <a:p>
            <a:endParaRPr lang="en-US" dirty="0" smtClean="0"/>
          </a:p>
          <a:p>
            <a:r>
              <a:rPr lang="en-US" dirty="0" smtClean="0"/>
              <a:t>When creating a service with Provider, the only properties/methods that will be available in your controller are those properties/methods which are returned from the $get() function, so it's like a service but with the $get.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39</a:t>
            </a:fld>
            <a:endParaRPr lang="en-US"/>
          </a:p>
        </p:txBody>
      </p:sp>
    </p:spTree>
    <p:extLst>
      <p:ext uri="{BB962C8B-B14F-4D97-AF65-F5344CB8AC3E}">
        <p14:creationId xmlns:p14="http://schemas.microsoft.com/office/powerpoint/2010/main" val="3956195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$timeout: </a:t>
            </a:r>
            <a:r>
              <a:rPr lang="en-US" baseline="0" dirty="0" smtClean="0"/>
              <a:t> </a:t>
            </a:r>
            <a:r>
              <a:rPr lang="en-US" dirty="0" err="1" smtClean="0"/>
              <a:t>Angular's</a:t>
            </a:r>
            <a:r>
              <a:rPr lang="en-US" dirty="0" smtClean="0"/>
              <a:t> wrapper for </a:t>
            </a:r>
            <a:r>
              <a:rPr lang="en-US" dirty="0" err="1" smtClean="0"/>
              <a:t>window.setTimeout</a:t>
            </a:r>
            <a:r>
              <a:rPr lang="en-US" dirty="0" smtClean="0"/>
              <a:t>. The </a:t>
            </a:r>
            <a:r>
              <a:rPr lang="en-US" dirty="0" err="1" smtClean="0"/>
              <a:t>fn</a:t>
            </a:r>
            <a:r>
              <a:rPr lang="en-US" dirty="0" smtClean="0"/>
              <a:t> function is wrapped into a try/catch block and delegates any exceptions to $</a:t>
            </a:r>
            <a:r>
              <a:rPr lang="en-US" dirty="0" err="1" smtClean="0"/>
              <a:t>exceptionHandler</a:t>
            </a:r>
            <a:r>
              <a:rPr lang="en-US" dirty="0" smtClean="0"/>
              <a:t> service.</a:t>
            </a:r>
          </a:p>
          <a:p>
            <a:endParaRPr lang="en-US" dirty="0" smtClean="0"/>
          </a:p>
          <a:p>
            <a:r>
              <a:rPr lang="en-US" dirty="0" smtClean="0"/>
              <a:t>The return value of calling $timeout is a promise, which will be resolved when the delay has passed and the timeout function, if provided, is executed.</a:t>
            </a:r>
          </a:p>
          <a:p>
            <a:endParaRPr lang="en-US" dirty="0" smtClean="0"/>
          </a:p>
          <a:p>
            <a:r>
              <a:rPr lang="en-US" dirty="0" smtClean="0"/>
              <a:t>To cancel a timeout request, call $</a:t>
            </a:r>
            <a:r>
              <a:rPr lang="en-US" dirty="0" err="1" smtClean="0"/>
              <a:t>timeout.cancel</a:t>
            </a:r>
            <a:r>
              <a:rPr lang="en-US" dirty="0" smtClean="0"/>
              <a:t>(promise).</a:t>
            </a:r>
          </a:p>
          <a:p>
            <a:endParaRPr lang="en-US" dirty="0" smtClean="0"/>
          </a:p>
          <a:p>
            <a:r>
              <a:rPr lang="en-US" dirty="0" smtClean="0"/>
              <a:t>In tests you can use $</a:t>
            </a:r>
            <a:r>
              <a:rPr lang="en-US" dirty="0" err="1" smtClean="0"/>
              <a:t>timeout.flush</a:t>
            </a:r>
            <a:r>
              <a:rPr lang="en-US" dirty="0" smtClean="0"/>
              <a:t>() to synchronously flush the queue of deferred functions.</a:t>
            </a:r>
          </a:p>
          <a:p>
            <a:endParaRPr lang="en-US" dirty="0" smtClean="0"/>
          </a:p>
          <a:p>
            <a:r>
              <a:rPr lang="en-US" dirty="0" smtClean="0"/>
              <a:t>If you only want a promise that will be resolved after some specified delay then you can call $timeout without the </a:t>
            </a:r>
            <a:r>
              <a:rPr lang="en-US" dirty="0" err="1" smtClean="0"/>
              <a:t>fn</a:t>
            </a:r>
            <a:r>
              <a:rPr lang="en-US" dirty="0" smtClean="0"/>
              <a:t> function.</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40</a:t>
            </a:fld>
            <a:endParaRPr lang="en-US"/>
          </a:p>
        </p:txBody>
      </p:sp>
    </p:spTree>
    <p:extLst>
      <p:ext uri="{BB962C8B-B14F-4D97-AF65-F5344CB8AC3E}">
        <p14:creationId xmlns:p14="http://schemas.microsoft.com/office/powerpoint/2010/main" val="266935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slide, or by adding the </a:t>
            </a:r>
            <a:r>
              <a:rPr lang="en-US" baseline="0" dirty="0" err="1" smtClean="0"/>
              <a:t>ng</a:t>
            </a:r>
            <a:r>
              <a:rPr lang="en-US" baseline="0" dirty="0" smtClean="0"/>
              <a:t>-controller="</a:t>
            </a:r>
            <a:r>
              <a:rPr lang="en-US" baseline="0" dirty="0" err="1" smtClean="0"/>
              <a:t>MyController</a:t>
            </a:r>
            <a:r>
              <a:rPr lang="en-US" baseline="0" dirty="0" smtClean="0"/>
              <a:t>" in the html.</a:t>
            </a:r>
          </a:p>
          <a:p>
            <a:endParaRPr lang="en-US" baseline="0" dirty="0" smtClean="0"/>
          </a:p>
          <a:p>
            <a:r>
              <a:rPr lang="en-US" baseline="0" dirty="0" smtClean="0"/>
              <a:t>The controller names should start with a capital letter as standard.</a:t>
            </a:r>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None/>
            </a:pPr>
            <a:endParaRPr lang="en-US" dirty="0" smtClean="0"/>
          </a:p>
          <a:p>
            <a:pPr marL="0" indent="0">
              <a:buNone/>
            </a:pPr>
            <a:r>
              <a:rPr lang="en-US" dirty="0" smtClean="0"/>
              <a:t>a)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6/18/2016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6/18/2016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3</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a:t>',['</a:t>
            </a:r>
            <a:r>
              <a:rPr lang="es-ES" dirty="0" err="1">
                <a:solidFill>
                  <a:schemeClr val="accent2"/>
                </a:solidFill>
              </a:rPr>
              <a:t>ngRoute</a:t>
            </a:r>
            <a:r>
              <a:rPr lang="es-ES" sz="2800" dirty="0"/>
              <a:t>'])</a:t>
            </a:r>
            <a:endParaRPr lang="es-ES" sz="2800" dirty="0" smtClean="0"/>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pic>
        <p:nvPicPr>
          <p:cNvPr id="1026" name="Picture 2" descr="https://raw.githubusercontent.com/wiki/angular-ui/ui-router/MultipleNamedViews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371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t>
            </a:r>
            <a:r>
              <a:rPr lang="en-US" dirty="0" err="1" smtClean="0"/>
              <a:t>stateProvider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smtClean="0"/>
              <a:t>.</a:t>
            </a:r>
            <a:r>
              <a:rPr lang="es-ES" dirty="0" err="1" smtClean="0">
                <a:solidFill>
                  <a:schemeClr val="accent2"/>
                </a:solidFill>
              </a:rPr>
              <a:t>state</a:t>
            </a:r>
            <a:r>
              <a:rPr lang="es-ES" dirty="0" smtClean="0"/>
              <a:t>(</a:t>
            </a:r>
            <a:r>
              <a:rPr lang="es-ES" dirty="0" smtClean="0">
                <a:solidFill>
                  <a:schemeClr val="accent2"/>
                </a:solidFill>
              </a:rPr>
              <a:t>'</a:t>
            </a:r>
            <a:r>
              <a:rPr lang="es-ES" dirty="0" err="1" smtClean="0">
                <a:solidFill>
                  <a:schemeClr val="accent2"/>
                </a:solidFill>
              </a:rPr>
              <a:t>report</a:t>
            </a:r>
            <a:r>
              <a:rPr lang="es-ES" dirty="0" smtClean="0">
                <a:solidFill>
                  <a:schemeClr val="accent2"/>
                </a:solidFill>
              </a:rPr>
              <a:t>'</a:t>
            </a:r>
            <a:r>
              <a:rPr lang="es-ES" dirty="0" smtClean="0"/>
              <a:t>, </a:t>
            </a:r>
            <a:r>
              <a:rPr lang="en-US" dirty="0" smtClean="0"/>
              <a:t>{ </a:t>
            </a:r>
          </a:p>
          <a:p>
            <a:pPr marL="0" indent="0">
              <a:buNone/>
            </a:pPr>
            <a:r>
              <a:rPr lang="en-US" dirty="0"/>
              <a:t>	</a:t>
            </a:r>
            <a:r>
              <a:rPr lang="en-US" dirty="0" smtClean="0"/>
              <a:t>     url</a:t>
            </a:r>
            <a:r>
              <a:rPr lang="en-US" dirty="0"/>
              <a:t>: </a:t>
            </a:r>
            <a:r>
              <a:rPr lang="en-US" dirty="0" smtClean="0"/>
              <a:t>"/report",</a:t>
            </a:r>
          </a:p>
          <a:p>
            <a:pPr marL="0" indent="0">
              <a:buNone/>
            </a:pPr>
            <a:r>
              <a:rPr lang="en-US" dirty="0" smtClean="0"/>
              <a:t>	     views: {</a:t>
            </a:r>
          </a:p>
          <a:p>
            <a:pPr marL="0" indent="0">
              <a:buNone/>
            </a:pPr>
            <a:r>
              <a:rPr lang="en-US" dirty="0" smtClean="0"/>
              <a:t>		</a:t>
            </a:r>
            <a:r>
              <a:rPr lang="en-US" sz="3000" dirty="0" smtClean="0"/>
              <a:t>'filters</a:t>
            </a:r>
            <a:r>
              <a:rPr lang="en-US" sz="3100" dirty="0" smtClean="0"/>
              <a:t>': { </a:t>
            </a:r>
          </a:p>
          <a:p>
            <a:pPr marL="0" indent="0">
              <a:buNone/>
            </a:pPr>
            <a:r>
              <a:rPr lang="en-US" sz="3100" dirty="0" smtClean="0"/>
              <a:t>			</a:t>
            </a:r>
            <a:r>
              <a:rPr lang="en-US" sz="3100" dirty="0" err="1" smtClean="0"/>
              <a:t>templateUrl</a:t>
            </a:r>
            <a:r>
              <a:rPr lang="en-US" sz="3100" dirty="0" smtClean="0"/>
              <a:t>: 'report-filters.html',</a:t>
            </a:r>
          </a:p>
          <a:p>
            <a:pPr marL="0" indent="0">
              <a:buNone/>
            </a:pPr>
            <a:r>
              <a:rPr lang="en-US" sz="3100" dirty="0" smtClean="0"/>
              <a:t>			controller: function($scope){ ... } </a:t>
            </a:r>
          </a:p>
          <a:p>
            <a:pPr marL="0" indent="0">
              <a:buNone/>
            </a:pPr>
            <a:r>
              <a:rPr lang="en-US" sz="3100" dirty="0" smtClean="0"/>
              <a:t>		}, </a:t>
            </a:r>
          </a:p>
          <a:p>
            <a:pPr marL="0" indent="0">
              <a:buNone/>
            </a:pPr>
            <a:r>
              <a:rPr lang="en-US" sz="3000" dirty="0" smtClean="0"/>
              <a:t>		'</a:t>
            </a:r>
            <a:r>
              <a:rPr lang="en-US" sz="3000" dirty="0" err="1" smtClean="0"/>
              <a:t>tabledata</a:t>
            </a:r>
            <a:r>
              <a:rPr lang="en-US" sz="3000" dirty="0" smtClean="0"/>
              <a:t>': {}, </a:t>
            </a:r>
          </a:p>
          <a:p>
            <a:pPr marL="0" indent="0">
              <a:buNone/>
            </a:pPr>
            <a:r>
              <a:rPr lang="en-US" sz="3000" dirty="0" smtClean="0"/>
              <a:t>		'graph': {}</a:t>
            </a:r>
          </a:p>
          <a:p>
            <a:pPr marL="0" indent="0">
              <a:buNone/>
            </a:pPr>
            <a:r>
              <a:rPr lang="en-US" sz="3000" dirty="0" smtClean="0"/>
              <a:t>	      }</a:t>
            </a:r>
          </a:p>
          <a:p>
            <a:pPr marL="0" indent="0">
              <a:buNone/>
            </a:pPr>
            <a:r>
              <a:rPr lang="en-US" dirty="0" smtClean="0"/>
              <a:t>	}</a:t>
            </a:r>
            <a:r>
              <a:rPr lang="es-ES" dirty="0" smtClean="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13411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States hierarchy</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'contacts', </a:t>
            </a:r>
            <a:r>
              <a:rPr lang="en-US" dirty="0">
                <a:solidFill>
                  <a:schemeClr val="bg1">
                    <a:lumMod val="50000"/>
                  </a:schemeClr>
                </a:solidFill>
              </a:rPr>
              <a:t>//mandatory </a:t>
            </a:r>
            <a:r>
              <a:rPr lang="en-US" dirty="0"/>
              <a:t>					</a:t>
            </a:r>
            <a:r>
              <a:rPr lang="en-US" dirty="0" err="1"/>
              <a:t>templateUrl</a:t>
            </a:r>
            <a:r>
              <a:rPr lang="en-US" dirty="0"/>
              <a:t>: 'contacts.html' </a:t>
            </a:r>
            <a:r>
              <a:rPr lang="en-US" dirty="0" smtClean="0"/>
              <a:t>,</a:t>
            </a:r>
          </a:p>
          <a:p>
            <a:pPr marL="0" indent="0">
              <a:buNone/>
            </a:pPr>
            <a:r>
              <a:rPr lang="en-US" dirty="0"/>
              <a:t>	</a:t>
            </a:r>
            <a:r>
              <a:rPr lang="en-US" dirty="0" smtClean="0"/>
              <a:t>	resolve: function(){ return {</a:t>
            </a:r>
            <a:r>
              <a:rPr lang="en-US" dirty="0" err="1" smtClean="0"/>
              <a:t>userInfo</a:t>
            </a:r>
            <a:r>
              <a:rPr lang="en-US" dirty="0" smtClean="0"/>
              <a:t>: … } }</a:t>
            </a:r>
            <a:endParaRPr lang="en-US" dirty="0"/>
          </a:p>
          <a:p>
            <a:pPr marL="0" indent="0">
              <a:buNone/>
            </a:pPr>
            <a:r>
              <a:rPr lang="en-US" dirty="0"/>
              <a:t>	}</a:t>
            </a:r>
            <a:r>
              <a:rPr lang="es-ES" dirty="0"/>
              <a:t>)</a:t>
            </a:r>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a:t>
            </a:r>
            <a:r>
              <a:rPr lang="en-US" dirty="0" err="1"/>
              <a:t>contacts.list</a:t>
            </a:r>
            <a:r>
              <a:rPr lang="en-US" dirty="0"/>
              <a:t>', </a:t>
            </a:r>
            <a:r>
              <a:rPr lang="en-US" dirty="0">
                <a:solidFill>
                  <a:schemeClr val="bg1">
                    <a:lumMod val="50000"/>
                  </a:schemeClr>
                </a:solidFill>
              </a:rPr>
              <a:t>//mandatory</a:t>
            </a:r>
            <a:r>
              <a:rPr lang="en-US" dirty="0"/>
              <a:t>. </a:t>
            </a:r>
          </a:p>
          <a:p>
            <a:pPr marL="0" indent="0">
              <a:buNone/>
            </a:pPr>
            <a:r>
              <a:rPr lang="en-US" dirty="0"/>
              <a:t>		parent: contacts, </a:t>
            </a:r>
            <a:r>
              <a:rPr lang="en-US" dirty="0">
                <a:solidFill>
                  <a:schemeClr val="bg1">
                    <a:lumMod val="50000"/>
                  </a:schemeClr>
                </a:solidFill>
              </a:rPr>
              <a:t>//mandatory </a:t>
            </a:r>
          </a:p>
          <a:p>
            <a:pPr marL="0" indent="0">
              <a:buNone/>
            </a:pPr>
            <a:r>
              <a:rPr lang="en-US" dirty="0"/>
              <a:t>		</a:t>
            </a:r>
            <a:r>
              <a:rPr lang="en-US" dirty="0" err="1"/>
              <a:t>templateUrl</a:t>
            </a:r>
            <a:r>
              <a:rPr lang="en-US" dirty="0"/>
              <a:t>: 'contacts.list.html' </a:t>
            </a:r>
          </a:p>
          <a:p>
            <a:pPr marL="0" indent="0">
              <a:buNone/>
            </a:pPr>
            <a:r>
              <a:rPr lang="en-US" dirty="0"/>
              <a:t>	}</a:t>
            </a:r>
            <a:r>
              <a:rPr lang="es-ES" dirty="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34787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-view naming</a:t>
            </a:r>
            <a:endParaRPr lang="en-US" dirty="0"/>
          </a:p>
        </p:txBody>
      </p:sp>
      <p:sp>
        <p:nvSpPr>
          <p:cNvPr id="3" name="2 Marcador de contenido"/>
          <p:cNvSpPr>
            <a:spLocks noGrp="1"/>
          </p:cNvSpPr>
          <p:nvPr>
            <p:ph idx="1"/>
          </p:nvPr>
        </p:nvSpPr>
        <p:spPr/>
        <p:txBody>
          <a:bodyPr>
            <a:noAutofit/>
          </a:bodyPr>
          <a:lstStyle/>
          <a:p>
            <a:pPr>
              <a:buFont typeface="Wingdings" panose="05000000000000000000" pitchFamily="2" charset="2"/>
              <a:buChar char="q"/>
            </a:pPr>
            <a:r>
              <a:rPr lang="en-US" sz="2000" dirty="0" smtClean="0"/>
              <a:t>"</a:t>
            </a:r>
            <a:r>
              <a:rPr lang="en-US" sz="2000" dirty="0"/>
              <a:t>detail" : { }, </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&lt;div </a:t>
            </a:r>
            <a:r>
              <a:rPr lang="en-US" sz="2000" dirty="0" err="1">
                <a:solidFill>
                  <a:schemeClr val="bg1">
                    <a:lumMod val="50000"/>
                  </a:schemeClr>
                </a:solidFill>
              </a:rPr>
              <a:t>ui</a:t>
            </a:r>
            <a:r>
              <a:rPr lang="en-US" sz="2000" dirty="0">
                <a:solidFill>
                  <a:schemeClr val="bg1">
                    <a:lumMod val="50000"/>
                  </a:schemeClr>
                </a:solidFill>
              </a:rPr>
              <a:t>-view='detail'/&gt; </a:t>
            </a:r>
            <a:endParaRPr lang="en-US" sz="2000" dirty="0" smtClean="0">
              <a:solidFill>
                <a:schemeClr val="bg1">
                  <a:lumMod val="50000"/>
                </a:schemeClr>
              </a:solidFill>
            </a:endParaRP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a:t>
            </a:r>
          </a:p>
          <a:p>
            <a:pPr>
              <a:buFont typeface="Wingdings" panose="05000000000000000000" pitchFamily="2" charset="2"/>
              <a:buChar char="q"/>
            </a:pPr>
            <a:r>
              <a:rPr lang="en-US" sz="2000" dirty="0" smtClean="0"/>
              <a:t>"</a:t>
            </a:r>
            <a:r>
              <a:rPr lang="en-US" sz="2000" dirty="0" err="1"/>
              <a:t>info@contacts.detail</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-view='info'/&gt;  in the '</a:t>
            </a:r>
            <a:r>
              <a:rPr lang="en-US" sz="2000" dirty="0" err="1">
                <a:solidFill>
                  <a:schemeClr val="bg1">
                    <a:lumMod val="50000"/>
                  </a:schemeClr>
                </a:solidFill>
              </a:rPr>
              <a:t>contacts.detail</a:t>
            </a:r>
            <a:r>
              <a:rPr lang="en-US" sz="2000" dirty="0">
                <a:solidFill>
                  <a:schemeClr val="bg1">
                    <a:lumMod val="50000"/>
                  </a:schemeClr>
                </a:solidFill>
              </a:rPr>
              <a:t>' state</a:t>
            </a:r>
          </a:p>
          <a:p>
            <a:pPr>
              <a:buFont typeface="Wingdings" panose="05000000000000000000" pitchFamily="2" charset="2"/>
              <a:buChar char="q"/>
            </a:pPr>
            <a:r>
              <a:rPr lang="en-US" sz="2000" dirty="0" smtClean="0"/>
              <a:t>"</a:t>
            </a:r>
            <a:r>
              <a:rPr lang="en-US" sz="2000" dirty="0" err="1"/>
              <a:t>detail@contacts</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-view='detail'/&gt;  in the 'contacts' state</a:t>
            </a:r>
          </a:p>
          <a:p>
            <a:pPr>
              <a:buFont typeface="Wingdings" panose="05000000000000000000" pitchFamily="2" charset="2"/>
              <a:buChar char="q"/>
            </a:pPr>
            <a:r>
              <a:rPr lang="en-US" sz="2000" dirty="0" smtClean="0"/>
              <a:t>"@</a:t>
            </a:r>
            <a:r>
              <a:rPr lang="en-US" sz="2000" dirty="0"/>
              <a:t>contacts"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'contacts' state</a:t>
            </a:r>
            <a:endParaRPr lang="en-US" sz="2000" dirty="0" smtClean="0">
              <a:solidFill>
                <a:schemeClr val="bg1">
                  <a:lumMod val="50000"/>
                </a:schemeClr>
              </a:solidFill>
            </a:endParaRPr>
          </a:p>
          <a:p>
            <a:pPr>
              <a:buFont typeface="Wingdings" panose="05000000000000000000" pitchFamily="2" charset="2"/>
              <a:buChar char="q"/>
            </a:pPr>
            <a:r>
              <a:rPr lang="en-US" sz="2000" dirty="0" smtClean="0"/>
              <a:t>"</a:t>
            </a:r>
            <a:r>
              <a:rPr lang="en-US" sz="2000" dirty="0"/>
              <a:t>status@"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-view='status'/&gt;  in the root unnamed state</a:t>
            </a: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root unnamed state</a:t>
            </a:r>
          </a:p>
        </p:txBody>
      </p:sp>
    </p:spTree>
    <p:extLst>
      <p:ext uri="{BB962C8B-B14F-4D97-AF65-F5344CB8AC3E}">
        <p14:creationId xmlns:p14="http://schemas.microsoft.com/office/powerpoint/2010/main" val="28182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5</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new route manually and with Yeoman.</a:t>
            </a:r>
          </a:p>
          <a:p>
            <a:pPr marL="514350" indent="-514350">
              <a:buFont typeface="+mj-lt"/>
              <a:buAutoNum type="alphaLcParenR"/>
            </a:pPr>
            <a:r>
              <a:rPr lang="en-US" dirty="0" smtClean="0"/>
              <a:t>Create a project using states instead of routes.</a:t>
            </a:r>
          </a:p>
          <a:p>
            <a:pPr marL="514350" indent="-514350">
              <a:buFont typeface="+mj-lt"/>
              <a:buAutoNum type="alphaLcParenR"/>
            </a:pPr>
            <a:r>
              <a:rPr lang="en-US" dirty="0" smtClean="0"/>
              <a:t>Create an example of multiple views.</a:t>
            </a:r>
            <a:endParaRPr lang="en-US" dirty="0"/>
          </a:p>
          <a:p>
            <a:pPr marL="514350" indent="-514350">
              <a:buFont typeface="+mj-lt"/>
              <a:buAutoNum type="alphaLcParenR"/>
            </a:pPr>
            <a:endParaRPr lang="en-US" dirty="0"/>
          </a:p>
        </p:txBody>
      </p:sp>
    </p:spTree>
    <p:extLst>
      <p:ext uri="{BB962C8B-B14F-4D97-AF65-F5344CB8AC3E}">
        <p14:creationId xmlns:p14="http://schemas.microsoft.com/office/powerpoint/2010/main" val="381892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miNewTag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solidFill>
                  <a:schemeClr val="accent2"/>
                </a:solidFill>
              </a:rPr>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a:t>
            </a:r>
            <a:r>
              <a:rPr lang="es-ES" dirty="0" smtClean="0">
                <a:solidFill>
                  <a:schemeClr val="accent2"/>
                </a:solidFill>
              </a:rPr>
              <a:t>data-</a:t>
            </a:r>
            <a:r>
              <a:rPr lang="es-ES" dirty="0" err="1" smtClean="0">
                <a:solidFill>
                  <a:schemeClr val="accent2"/>
                </a:solidFill>
              </a:rPr>
              <a:t>ng</a:t>
            </a:r>
            <a:r>
              <a:rPr lang="es-ES" dirty="0" smtClean="0">
                <a:solidFill>
                  <a:schemeClr val="accent2"/>
                </a:solidFill>
              </a:rPr>
              <a:t>-</a:t>
            </a:r>
            <a:r>
              <a:rPr lang="es-ES" dirty="0" err="1" smtClean="0">
                <a:solidFill>
                  <a:schemeClr val="accent2"/>
                </a:solidFill>
              </a:rPr>
              <a:t>repeat</a:t>
            </a:r>
            <a:endParaRPr lang="es-ES" dirty="0" smtClean="0">
              <a:solidFill>
                <a:schemeClr val="accent2"/>
              </a:solidFill>
            </a:endParaRPr>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1 Título"/>
          <p:cNvSpPr>
            <a:spLocks noGrp="1"/>
          </p:cNvSpPr>
          <p:nvPr>
            <p:ph type="title"/>
          </p:nvPr>
        </p:nvSpPr>
        <p:spPr/>
        <p:txBody>
          <a:bodyPr/>
          <a:lstStyle/>
          <a:p>
            <a:r>
              <a:rPr lang="es-ES" dirty="0" err="1" smtClean="0"/>
              <a:t>Create</a:t>
            </a:r>
            <a:r>
              <a:rPr lang="es-ES" dirty="0" smtClean="0"/>
              <a:t> a </a:t>
            </a:r>
            <a:r>
              <a:rPr lang="es-ES" dirty="0" err="1" smtClean="0"/>
              <a:t>Directive</a:t>
            </a:r>
            <a:endParaRPr lang="en-US" dirty="0"/>
          </a:p>
        </p:txBody>
      </p:sp>
      <p:sp>
        <p:nvSpPr>
          <p:cNvPr id="3" name="2 Marcador de contenido"/>
          <p:cNvSpPr>
            <a:spLocks noGrp="1"/>
          </p:cNvSpPr>
          <p:nvPr>
            <p:ph idx="1"/>
          </p:nvPr>
        </p:nvSpPr>
        <p:spPr>
          <a:xfrm>
            <a:off x="457200" y="1484784"/>
            <a:ext cx="8229600" cy="4525963"/>
          </a:xfrm>
        </p:spPr>
        <p:txBody>
          <a:bodyPr>
            <a:noAutofit/>
          </a:bodyPr>
          <a:lstStyle/>
          <a:p>
            <a:pPr marL="0" indent="0">
              <a:buNone/>
            </a:pPr>
            <a:r>
              <a:rPr lang="es-ES" sz="1600" dirty="0" err="1" smtClean="0"/>
              <a:t>Angular.module</a:t>
            </a:r>
            <a:r>
              <a:rPr lang="es-ES" sz="1600" dirty="0" smtClean="0"/>
              <a:t>('</a:t>
            </a:r>
            <a:r>
              <a:rPr lang="es-ES" sz="1600" dirty="0" err="1" smtClean="0"/>
              <a:t>myApp</a:t>
            </a:r>
            <a:r>
              <a:rPr lang="es-ES" sz="1600" dirty="0" smtClean="0"/>
              <a:t>',[])</a:t>
            </a:r>
          </a:p>
          <a:p>
            <a:pPr marL="0" indent="0">
              <a:buNone/>
            </a:pPr>
            <a:r>
              <a:rPr lang="es-ES" sz="1800" dirty="0" smtClean="0"/>
              <a:t>.</a:t>
            </a:r>
            <a:r>
              <a:rPr lang="es-ES" sz="1800" dirty="0" err="1" smtClean="0"/>
              <a:t>directive</a:t>
            </a:r>
            <a:r>
              <a:rPr lang="es-ES" sz="1800" dirty="0" smtClean="0"/>
              <a:t>( '</a:t>
            </a:r>
            <a:r>
              <a:rPr lang="es-ES" sz="1800" dirty="0" err="1" smtClean="0"/>
              <a:t>myButton</a:t>
            </a:r>
            <a:r>
              <a:rPr lang="es-ES" sz="1800" dirty="0" smtClean="0"/>
              <a:t>', </a:t>
            </a:r>
            <a:r>
              <a:rPr lang="es-ES" sz="1800" dirty="0" err="1" smtClean="0"/>
              <a:t>function</a:t>
            </a:r>
            <a:r>
              <a:rPr lang="es-ES" sz="1800" dirty="0" smtClean="0"/>
              <a:t>(){</a:t>
            </a:r>
          </a:p>
          <a:p>
            <a:pPr marL="0" indent="0">
              <a:buNone/>
            </a:pPr>
            <a:r>
              <a:rPr lang="es-ES" sz="1800" dirty="0" smtClean="0"/>
              <a:t>	</a:t>
            </a:r>
            <a:r>
              <a:rPr lang="es-ES" sz="1800" dirty="0" err="1" smtClean="0"/>
              <a:t>return</a:t>
            </a:r>
            <a:r>
              <a:rPr lang="es-ES" sz="1800" dirty="0" smtClean="0"/>
              <a:t> {</a:t>
            </a:r>
          </a:p>
          <a:p>
            <a:pPr marL="0" indent="0">
              <a:buNone/>
            </a:pPr>
            <a:r>
              <a:rPr lang="es-ES" sz="1800" dirty="0"/>
              <a:t>		</a:t>
            </a:r>
            <a:r>
              <a:rPr lang="es-ES" sz="1800" dirty="0" err="1" smtClean="0"/>
              <a:t>restrict</a:t>
            </a:r>
            <a:r>
              <a:rPr lang="es-ES" sz="1800" dirty="0" smtClean="0"/>
              <a:t>: 'EAC',</a:t>
            </a:r>
          </a:p>
          <a:p>
            <a:pPr marL="0" indent="0">
              <a:buNone/>
            </a:pPr>
            <a:r>
              <a:rPr lang="es-ES" sz="1800" dirty="0"/>
              <a:t>	</a:t>
            </a:r>
            <a:r>
              <a:rPr lang="es-ES" sz="1800" dirty="0" smtClean="0"/>
              <a:t>	</a:t>
            </a:r>
            <a:r>
              <a:rPr lang="es-ES" sz="1800" dirty="0" err="1" smtClean="0"/>
              <a:t>replace</a:t>
            </a:r>
            <a:r>
              <a:rPr lang="es-ES" sz="1800" dirty="0" smtClean="0"/>
              <a:t>: true,</a:t>
            </a:r>
          </a:p>
          <a:p>
            <a:pPr marL="0" indent="0">
              <a:buNone/>
            </a:pPr>
            <a:r>
              <a:rPr lang="es-ES" sz="1800" dirty="0"/>
              <a:t>	</a:t>
            </a:r>
            <a:r>
              <a:rPr lang="es-ES" sz="1800" dirty="0" smtClean="0"/>
              <a:t>	</a:t>
            </a:r>
            <a:r>
              <a:rPr lang="es-ES" sz="1800" dirty="0" err="1" smtClean="0"/>
              <a:t>template</a:t>
            </a:r>
            <a:r>
              <a:rPr lang="es-ES" sz="1800" dirty="0" smtClean="0"/>
              <a:t>: '&lt;div</a:t>
            </a:r>
            <a:r>
              <a:rPr lang="es-ES" sz="1800" u="sng" dirty="0" smtClean="0"/>
              <a:t>&gt;&lt;/</a:t>
            </a:r>
            <a:r>
              <a:rPr lang="es-ES" sz="1800" dirty="0" smtClean="0"/>
              <a:t>div&gt;',  // </a:t>
            </a:r>
            <a:r>
              <a:rPr lang="es-ES" sz="1800" dirty="0" err="1" smtClean="0"/>
              <a:t>or</a:t>
            </a:r>
            <a:r>
              <a:rPr lang="es-ES" sz="1800" dirty="0" smtClean="0"/>
              <a:t> </a:t>
            </a:r>
            <a:r>
              <a:rPr lang="es-ES" sz="1800" dirty="0" err="1" smtClean="0"/>
              <a:t>templateUrl</a:t>
            </a:r>
            <a:r>
              <a:rPr lang="es-ES" sz="1800" dirty="0" smtClean="0"/>
              <a:t>: </a:t>
            </a:r>
            <a:r>
              <a:rPr lang="es-ES" sz="1800" dirty="0"/>
              <a:t>'url.html</a:t>
            </a:r>
            <a:r>
              <a:rPr lang="es-ES" sz="1800" dirty="0" smtClean="0"/>
              <a:t>',</a:t>
            </a:r>
          </a:p>
          <a:p>
            <a:pPr marL="0" indent="0">
              <a:buNone/>
            </a:pPr>
            <a:r>
              <a:rPr lang="es-ES" sz="1800" dirty="0"/>
              <a:t>	</a:t>
            </a:r>
            <a:r>
              <a:rPr lang="es-ES" sz="1800" dirty="0" smtClean="0"/>
              <a:t>	</a:t>
            </a:r>
            <a:r>
              <a:rPr lang="es-ES" sz="1800" dirty="0" err="1" smtClean="0"/>
              <a:t>transclude</a:t>
            </a:r>
            <a:r>
              <a:rPr lang="es-ES" sz="1800" dirty="0" smtClean="0"/>
              <a:t>: true,   // </a:t>
            </a:r>
            <a:r>
              <a:rPr lang="es-ES" sz="1800" dirty="0" err="1" smtClean="0"/>
              <a:t>for</a:t>
            </a:r>
            <a:r>
              <a:rPr lang="es-ES" sz="1800" dirty="0" smtClean="0"/>
              <a:t> </a:t>
            </a:r>
            <a:r>
              <a:rPr lang="es-ES" sz="1800" dirty="0" err="1" smtClean="0"/>
              <a:t>arbitrary</a:t>
            </a:r>
            <a:r>
              <a:rPr lang="es-ES" sz="1800" dirty="0" smtClean="0"/>
              <a:t> </a:t>
            </a:r>
            <a:r>
              <a:rPr lang="es-ES" sz="1800" dirty="0" err="1" smtClean="0"/>
              <a:t>content</a:t>
            </a:r>
            <a:endParaRPr lang="es-ES" sz="1800" dirty="0" smtClean="0"/>
          </a:p>
          <a:p>
            <a:pPr marL="0" indent="0">
              <a:buNone/>
            </a:pPr>
            <a:r>
              <a:rPr lang="es-ES" sz="1800" dirty="0"/>
              <a:t>	</a:t>
            </a:r>
            <a:r>
              <a:rPr lang="es-ES" sz="1800" dirty="0" smtClean="0"/>
              <a:t>	</a:t>
            </a:r>
            <a:r>
              <a:rPr lang="es-ES" sz="1800" dirty="0" err="1" smtClean="0"/>
              <a:t>scope</a:t>
            </a:r>
            <a:r>
              <a:rPr lang="es-ES" sz="1800" dirty="0" smtClean="0"/>
              <a:t>: {},</a:t>
            </a:r>
          </a:p>
          <a:p>
            <a:pPr marL="0" indent="0">
              <a:buNone/>
            </a:pPr>
            <a:r>
              <a:rPr lang="es-ES" sz="1800" dirty="0"/>
              <a:t>	</a:t>
            </a:r>
            <a:r>
              <a:rPr lang="es-ES" sz="1800" dirty="0" smtClean="0"/>
              <a:t>	compile: </a:t>
            </a:r>
            <a:r>
              <a:rPr lang="es-ES" sz="1800" dirty="0" err="1" smtClean="0"/>
              <a:t>function</a:t>
            </a:r>
            <a:r>
              <a:rPr lang="es-ES" sz="1800" dirty="0" smtClean="0"/>
              <a:t>(){}</a:t>
            </a:r>
          </a:p>
          <a:p>
            <a:pPr marL="0" indent="0">
              <a:buNone/>
            </a:pPr>
            <a:r>
              <a:rPr lang="es-ES" sz="1800" dirty="0"/>
              <a:t>	</a:t>
            </a:r>
            <a:r>
              <a:rPr lang="es-ES" sz="1800" dirty="0" smtClean="0"/>
              <a:t>	link: </a:t>
            </a:r>
            <a:r>
              <a:rPr lang="es-ES" sz="1800" dirty="0" err="1" smtClean="0"/>
              <a:t>function</a:t>
            </a:r>
            <a:r>
              <a:rPr lang="es-ES" sz="1800" dirty="0" smtClean="0"/>
              <a:t>(){}</a:t>
            </a:r>
          </a:p>
          <a:p>
            <a:pPr marL="0" indent="0">
              <a:buNone/>
            </a:pPr>
            <a:r>
              <a:rPr lang="es-ES" sz="1800" dirty="0" smtClean="0"/>
              <a:t>		….</a:t>
            </a:r>
          </a:p>
          <a:p>
            <a:pPr marL="0" indent="0">
              <a:buNone/>
            </a:pPr>
            <a:r>
              <a:rPr lang="es-ES" sz="1800" dirty="0" smtClean="0"/>
              <a:t>	}</a:t>
            </a:r>
          </a:p>
          <a:p>
            <a:pPr marL="0" indent="0">
              <a:buNone/>
            </a:pPr>
            <a:r>
              <a:rPr lang="es-ES" sz="1800"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Scopes</a:t>
            </a:r>
            <a:r>
              <a:rPr lang="es-ES" dirty="0" smtClean="0"/>
              <a:t> </a:t>
            </a:r>
            <a:r>
              <a:rPr lang="es-ES" dirty="0" err="1" smtClean="0"/>
              <a:t>types</a:t>
            </a:r>
            <a:r>
              <a:rPr lang="es-ES" dirty="0" smtClean="0"/>
              <a:t> &amp; </a:t>
            </a:r>
            <a:r>
              <a:rPr lang="es-ES" dirty="0" err="1"/>
              <a:t>I</a:t>
            </a:r>
            <a:r>
              <a:rPr lang="es-ES" dirty="0" err="1" smtClean="0"/>
              <a:t>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t>
            </a:r>
            <a:r>
              <a:rPr lang="es-ES" dirty="0" smtClean="0"/>
              <a:t>ompile / link</a:t>
            </a:r>
            <a:endParaRPr lang="en-US" dirty="0"/>
          </a:p>
        </p:txBody>
      </p:sp>
      <p:pic>
        <p:nvPicPr>
          <p:cNvPr id="1026" name="Picture 2" descr="http://www.jvandemo.com/content/images/2014/Aug/cyc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64904"/>
            <a:ext cx="8552426"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Run order</a:t>
            </a:r>
            <a:endParaRPr lang="en-US" dirty="0"/>
          </a:p>
        </p:txBody>
      </p:sp>
      <p:sp>
        <p:nvSpPr>
          <p:cNvPr id="3" name="2 Marcador de contenido"/>
          <p:cNvSpPr>
            <a:spLocks noGrp="1"/>
          </p:cNvSpPr>
          <p:nvPr>
            <p:ph idx="1"/>
          </p:nvPr>
        </p:nvSpPr>
        <p:spPr/>
        <p:txBody>
          <a:bodyPr/>
          <a:lstStyle/>
          <a:p>
            <a:pPr marL="514350" indent="-514350">
              <a:buFont typeface="+mj-lt"/>
              <a:buAutoNum type="arabicPeriod"/>
            </a:pPr>
            <a:r>
              <a:rPr lang="en-US" dirty="0" err="1"/>
              <a:t>c</a:t>
            </a:r>
            <a:r>
              <a:rPr lang="en-US" dirty="0" err="1" smtClean="0"/>
              <a:t>onfig</a:t>
            </a:r>
            <a:endParaRPr lang="en-US" dirty="0" smtClean="0"/>
          </a:p>
          <a:p>
            <a:pPr marL="514350" indent="-514350">
              <a:buFont typeface="+mj-lt"/>
              <a:buAutoNum type="arabicPeriod"/>
            </a:pPr>
            <a:r>
              <a:rPr lang="en-US" dirty="0"/>
              <a:t>r</a:t>
            </a:r>
            <a:r>
              <a:rPr lang="en-US" dirty="0" smtClean="0"/>
              <a:t>un</a:t>
            </a:r>
          </a:p>
          <a:p>
            <a:pPr marL="514350" indent="-514350">
              <a:buFont typeface="+mj-lt"/>
              <a:buAutoNum type="arabicPeriod"/>
            </a:pPr>
            <a:r>
              <a:rPr lang="en-US" dirty="0" smtClean="0"/>
              <a:t>Directive compile</a:t>
            </a:r>
          </a:p>
          <a:p>
            <a:pPr marL="514350" indent="-514350">
              <a:buFont typeface="+mj-lt"/>
              <a:buAutoNum type="arabicPeriod"/>
            </a:pPr>
            <a:r>
              <a:rPr lang="en-US" dirty="0"/>
              <a:t>c</a:t>
            </a:r>
            <a:r>
              <a:rPr lang="en-US" dirty="0" smtClean="0"/>
              <a:t>ontroller</a:t>
            </a:r>
          </a:p>
          <a:p>
            <a:pPr marL="514350" indent="-514350">
              <a:buFont typeface="+mj-lt"/>
              <a:buAutoNum type="arabicPeriod"/>
            </a:pPr>
            <a:r>
              <a:rPr lang="en-US" dirty="0" smtClean="0"/>
              <a:t>Directive link</a:t>
            </a:r>
            <a:endParaRPr lang="en-US" dirty="0"/>
          </a:p>
        </p:txBody>
      </p:sp>
    </p:spTree>
    <p:extLst>
      <p:ext uri="{BB962C8B-B14F-4D97-AF65-F5344CB8AC3E}">
        <p14:creationId xmlns:p14="http://schemas.microsoft.com/office/powerpoint/2010/main" val="253949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6</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directive</a:t>
            </a:r>
            <a:r>
              <a:rPr lang="en-US" dirty="0" smtClean="0"/>
              <a:t> without scope.</a:t>
            </a:r>
          </a:p>
          <a:p>
            <a:pPr marL="514350" indent="-514350">
              <a:buFont typeface="+mj-lt"/>
              <a:buAutoNum type="alphaLcParenR"/>
            </a:pPr>
            <a:r>
              <a:rPr lang="en-US" dirty="0" smtClean="0"/>
              <a:t>Create a directive with scope.</a:t>
            </a:r>
          </a:p>
          <a:p>
            <a:pPr marL="514350" indent="-514350">
              <a:buFont typeface="+mj-lt"/>
              <a:buAutoNum type="alphaLcParenR"/>
            </a:pPr>
            <a:r>
              <a:rPr lang="en-US" dirty="0" smtClean="0"/>
              <a:t>Create a directive with an isolated scope.</a:t>
            </a:r>
          </a:p>
          <a:p>
            <a:pPr marL="514350" indent="-514350">
              <a:buFont typeface="+mj-lt"/>
              <a:buAutoNum type="alphaLcParenR"/>
            </a:pPr>
            <a:r>
              <a:rPr lang="en-US" dirty="0" smtClean="0"/>
              <a:t>Differences between compile and link functions.</a:t>
            </a:r>
            <a:endParaRPr lang="en-US" dirty="0" smtClean="0"/>
          </a:p>
        </p:txBody>
      </p:sp>
    </p:spTree>
    <p:extLst>
      <p:ext uri="{BB962C8B-B14F-4D97-AF65-F5344CB8AC3E}">
        <p14:creationId xmlns:p14="http://schemas.microsoft.com/office/powerpoint/2010/main" val="383815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Using</a:t>
            </a:r>
            <a:r>
              <a:rPr lang="es-ES" dirty="0" smtClean="0"/>
              <a:t> a </a:t>
            </a:r>
            <a:r>
              <a:rPr lang="es-ES" dirty="0" err="1" smtClean="0"/>
              <a:t>Service</a:t>
            </a:r>
            <a:r>
              <a:rPr lang="es-ES" dirty="0" smtClean="0"/>
              <a:t>, Factory </a:t>
            </a:r>
            <a:r>
              <a:rPr lang="es-ES" dirty="0" err="1" smtClean="0"/>
              <a:t>or</a:t>
            </a:r>
            <a:r>
              <a:rPr lang="es-ES" dirty="0" smtClean="0"/>
              <a:t> </a:t>
            </a:r>
            <a:r>
              <a:rPr lang="es-ES" dirty="0" err="1" smtClean="0"/>
              <a:t>Provider</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resource</a:t>
            </a:r>
            <a:r>
              <a:rPr lang="es-ES" sz="2800" dirty="0" smtClean="0"/>
              <a:t> </a:t>
            </a:r>
            <a:r>
              <a:rPr lang="es-ES" sz="2800" dirty="0" smtClean="0"/>
              <a:t>=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resource.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a:t>
            </a:r>
            <a:r>
              <a:rPr lang="es-ES" dirty="0" smtClean="0"/>
              <a:t>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smtClean="0"/>
              <a:t>'</a:t>
            </a:r>
            <a:r>
              <a:rPr lang="es-ES" dirty="0" err="1" smtClean="0"/>
              <a:t>myFactory</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a:t>
            </a:r>
            <a:r>
              <a:rPr lang="es-ES" dirty="0" smtClean="0"/>
              <a:t>Factory </a:t>
            </a:r>
            <a:r>
              <a:rPr lang="es-ES" dirty="0" smtClean="0"/>
              <a:t>=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a:t>
            </a:r>
            <a:r>
              <a:rPr lang="es-ES" dirty="0" smtClean="0"/>
              <a:t>Factory;</a:t>
            </a:r>
            <a:endParaRPr lang="es-ES" dirty="0" smtClean="0"/>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$resource</a:t>
            </a:r>
            <a:endParaRPr lang="en-US" dirty="0"/>
          </a:p>
        </p:txBody>
      </p:sp>
      <p:sp>
        <p:nvSpPr>
          <p:cNvPr id="3" name="2 Marcador de contenido"/>
          <p:cNvSpPr>
            <a:spLocks noGrp="1"/>
          </p:cNvSpPr>
          <p:nvPr>
            <p:ph idx="1"/>
          </p:nvPr>
        </p:nvSpPr>
        <p:spPr/>
        <p:txBody>
          <a:bodyPr>
            <a:normAutofit fontScale="92500" lnSpcReduction="20000"/>
          </a:bodyPr>
          <a:lstStyle/>
          <a:p>
            <a:pPr marL="0" indent="0">
              <a:buNone/>
            </a:pPr>
            <a:r>
              <a:rPr lang="en-US" dirty="0"/>
              <a:t>$resource(</a:t>
            </a:r>
            <a:r>
              <a:rPr lang="en-US" dirty="0" err="1"/>
              <a:t>url</a:t>
            </a:r>
            <a:r>
              <a:rPr lang="en-US" dirty="0"/>
              <a:t>, [</a:t>
            </a:r>
            <a:r>
              <a:rPr lang="en-US" dirty="0" err="1"/>
              <a:t>paramDefaults</a:t>
            </a:r>
            <a:r>
              <a:rPr lang="en-US" dirty="0"/>
              <a:t>], [actions], options);</a:t>
            </a:r>
          </a:p>
          <a:p>
            <a:endParaRPr lang="en-US" dirty="0" smtClean="0"/>
          </a:p>
          <a:p>
            <a:r>
              <a:rPr lang="en-US" dirty="0" smtClean="0"/>
              <a:t>Returns:</a:t>
            </a:r>
          </a:p>
          <a:p>
            <a:pPr marL="457200" lvl="1" indent="0">
              <a:buNone/>
            </a:pPr>
            <a:r>
              <a:rPr lang="en-US" dirty="0"/>
              <a:t>{ </a:t>
            </a:r>
            <a:endParaRPr lang="en-US" dirty="0" smtClean="0"/>
          </a:p>
          <a:p>
            <a:pPr marL="457200" lvl="1" indent="0">
              <a:buNone/>
            </a:pPr>
            <a:r>
              <a:rPr lang="en-US" dirty="0" smtClean="0"/>
              <a:t>	'get</a:t>
            </a:r>
            <a:r>
              <a:rPr lang="en-US" dirty="0"/>
              <a:t>': {</a:t>
            </a:r>
            <a:r>
              <a:rPr lang="en-US" dirty="0" err="1"/>
              <a:t>method:'GET</a:t>
            </a:r>
            <a:r>
              <a:rPr lang="en-US" dirty="0"/>
              <a:t>'}, </a:t>
            </a:r>
            <a:endParaRPr lang="en-US" dirty="0" smtClean="0"/>
          </a:p>
          <a:p>
            <a:pPr marL="457200" lvl="1" indent="0">
              <a:buNone/>
            </a:pPr>
            <a:r>
              <a:rPr lang="en-US" dirty="0" smtClean="0"/>
              <a:t>	'save</a:t>
            </a:r>
            <a:r>
              <a:rPr lang="en-US" dirty="0"/>
              <a:t>': {</a:t>
            </a:r>
            <a:r>
              <a:rPr lang="en-US" dirty="0" err="1"/>
              <a:t>method:'POST</a:t>
            </a:r>
            <a:r>
              <a:rPr lang="en-US" dirty="0"/>
              <a:t>'}, </a:t>
            </a:r>
            <a:endParaRPr lang="en-US" dirty="0" smtClean="0"/>
          </a:p>
          <a:p>
            <a:pPr marL="457200" lvl="1" indent="0">
              <a:buNone/>
            </a:pPr>
            <a:r>
              <a:rPr lang="en-US" dirty="0" smtClean="0"/>
              <a:t>	'query</a:t>
            </a:r>
            <a:r>
              <a:rPr lang="en-US" dirty="0"/>
              <a:t>': {</a:t>
            </a:r>
            <a:r>
              <a:rPr lang="en-US" dirty="0" err="1"/>
              <a:t>method:'GET</a:t>
            </a:r>
            <a:r>
              <a:rPr lang="en-US" dirty="0"/>
              <a:t>', </a:t>
            </a:r>
            <a:r>
              <a:rPr lang="en-US" dirty="0" err="1"/>
              <a:t>isArray:true</a:t>
            </a:r>
            <a:r>
              <a:rPr lang="en-US" dirty="0"/>
              <a:t>}, </a:t>
            </a:r>
            <a:endParaRPr lang="en-US" dirty="0" smtClean="0"/>
          </a:p>
          <a:p>
            <a:pPr marL="457200" lvl="1" indent="0">
              <a:buNone/>
            </a:pPr>
            <a:r>
              <a:rPr lang="en-US" dirty="0" smtClean="0"/>
              <a:t>	'remove</a:t>
            </a:r>
            <a:r>
              <a:rPr lang="en-US" dirty="0"/>
              <a:t>': {</a:t>
            </a:r>
            <a:r>
              <a:rPr lang="en-US" dirty="0" err="1"/>
              <a:t>method:'DELETE</a:t>
            </a:r>
            <a:r>
              <a:rPr lang="en-US" dirty="0"/>
              <a:t>'}, </a:t>
            </a:r>
            <a:endParaRPr lang="en-US" dirty="0" smtClean="0"/>
          </a:p>
          <a:p>
            <a:pPr marL="457200" lvl="1" indent="0">
              <a:buNone/>
            </a:pPr>
            <a:r>
              <a:rPr lang="en-US" dirty="0" smtClean="0"/>
              <a:t>	'delete</a:t>
            </a:r>
            <a:r>
              <a:rPr lang="en-US" dirty="0"/>
              <a:t>': {</a:t>
            </a:r>
            <a:r>
              <a:rPr lang="en-US" dirty="0" err="1"/>
              <a:t>method:'DELETE</a:t>
            </a:r>
            <a:r>
              <a:rPr lang="en-US" dirty="0"/>
              <a:t>'} </a:t>
            </a:r>
            <a:endParaRPr lang="en-US" dirty="0" smtClean="0"/>
          </a:p>
          <a:p>
            <a:pPr marL="457200" lvl="1" indent="0">
              <a:buNone/>
            </a:pPr>
            <a:r>
              <a:rPr lang="en-US" dirty="0" smtClean="0"/>
              <a:t>};</a:t>
            </a:r>
            <a:endParaRPr lang="en-US" dirty="0"/>
          </a:p>
        </p:txBody>
      </p:sp>
    </p:spTree>
    <p:extLst>
      <p:ext uri="{BB962C8B-B14F-4D97-AF65-F5344CB8AC3E}">
        <p14:creationId xmlns:p14="http://schemas.microsoft.com/office/powerpoint/2010/main" val="165264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Promises and $q</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n-US" dirty="0"/>
              <a:t>function </a:t>
            </a:r>
            <a:r>
              <a:rPr lang="en-US" dirty="0" err="1"/>
              <a:t>asyncGreet</a:t>
            </a:r>
            <a:r>
              <a:rPr lang="en-US" dirty="0"/>
              <a:t>(name) {</a:t>
            </a:r>
          </a:p>
          <a:p>
            <a:pPr marL="0" indent="0">
              <a:buNone/>
            </a:pPr>
            <a:r>
              <a:rPr lang="en-US" dirty="0"/>
              <a:t>  </a:t>
            </a:r>
            <a:r>
              <a:rPr lang="en-US" dirty="0" err="1"/>
              <a:t>var</a:t>
            </a:r>
            <a:r>
              <a:rPr lang="en-US" dirty="0"/>
              <a:t> deferred = $</a:t>
            </a:r>
            <a:r>
              <a:rPr lang="en-US" dirty="0" err="1"/>
              <a:t>q.defer</a:t>
            </a:r>
            <a:r>
              <a:rPr lang="en-US" dirty="0"/>
              <a:t>();</a:t>
            </a:r>
          </a:p>
          <a:p>
            <a:pPr marL="0" indent="0">
              <a:buNone/>
            </a:pPr>
            <a:endParaRPr lang="en-US" dirty="0"/>
          </a:p>
          <a:p>
            <a:pPr marL="0" indent="0">
              <a:buNone/>
            </a:pPr>
            <a:r>
              <a:rPr lang="en-US" dirty="0"/>
              <a:t>    if </a:t>
            </a:r>
            <a:r>
              <a:rPr lang="en-US" dirty="0" smtClean="0"/>
              <a:t>(something) </a:t>
            </a:r>
            <a:r>
              <a:rPr lang="en-US" dirty="0"/>
              <a:t>{</a:t>
            </a:r>
          </a:p>
          <a:p>
            <a:pPr marL="0" indent="0">
              <a:buNone/>
            </a:pPr>
            <a:r>
              <a:rPr lang="en-US" dirty="0"/>
              <a:t>      </a:t>
            </a:r>
            <a:r>
              <a:rPr lang="en-US" dirty="0" err="1"/>
              <a:t>deferred.resolve</a:t>
            </a:r>
            <a:r>
              <a:rPr lang="en-US" dirty="0"/>
              <a:t>('Hello, ' + name + '!');</a:t>
            </a:r>
          </a:p>
          <a:p>
            <a:pPr marL="0" indent="0">
              <a:buNone/>
            </a:pPr>
            <a:r>
              <a:rPr lang="en-US" dirty="0"/>
              <a:t>    } else {</a:t>
            </a:r>
          </a:p>
          <a:p>
            <a:pPr marL="0" indent="0">
              <a:buNone/>
            </a:pPr>
            <a:r>
              <a:rPr lang="en-US" dirty="0"/>
              <a:t>      </a:t>
            </a:r>
            <a:r>
              <a:rPr lang="en-US" dirty="0" err="1"/>
              <a:t>deferred.reject</a:t>
            </a:r>
            <a:r>
              <a:rPr lang="en-US" dirty="0"/>
              <a:t>('Greeting ' + name + ' is not allowed.');</a:t>
            </a:r>
          </a:p>
          <a:p>
            <a:pPr marL="0" indent="0">
              <a:buNone/>
            </a:pPr>
            <a:r>
              <a:rPr lang="en-US" dirty="0"/>
              <a:t>    </a:t>
            </a:r>
            <a:r>
              <a:rPr lang="en-US" dirty="0" smtClean="0"/>
              <a:t>}</a:t>
            </a:r>
          </a:p>
          <a:p>
            <a:pPr marL="0" indent="0">
              <a:buNone/>
            </a:pPr>
            <a:endParaRPr lang="en-US" dirty="0"/>
          </a:p>
          <a:p>
            <a:pPr marL="0" indent="0">
              <a:buNone/>
            </a:pPr>
            <a:r>
              <a:rPr lang="en-US" dirty="0"/>
              <a:t>  return </a:t>
            </a:r>
            <a:r>
              <a:rPr lang="en-US" dirty="0" err="1"/>
              <a:t>deferred.promise</a:t>
            </a:r>
            <a:r>
              <a:rPr lang="en-US" dirty="0"/>
              <a:t>;</a:t>
            </a:r>
          </a:p>
          <a:p>
            <a:pPr marL="0" indent="0">
              <a:buNone/>
            </a:pPr>
            <a:r>
              <a:rPr lang="en-US" dirty="0"/>
              <a:t>}</a:t>
            </a:r>
          </a:p>
        </p:txBody>
      </p:sp>
    </p:spTree>
    <p:extLst>
      <p:ext uri="{BB962C8B-B14F-4D97-AF65-F5344CB8AC3E}">
        <p14:creationId xmlns:p14="http://schemas.microsoft.com/office/powerpoint/2010/main" val="3873398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s-ES" dirty="0" err="1" smtClean="0"/>
              <a:t>Service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service</a:t>
            </a:r>
            <a:r>
              <a:rPr lang="es-ES" dirty="0" smtClean="0"/>
              <a:t>('</a:t>
            </a:r>
            <a:r>
              <a:rPr lang="es-ES" dirty="0" err="1" smtClean="0"/>
              <a:t>myService</a:t>
            </a:r>
            <a:r>
              <a:rPr lang="es-ES" dirty="0" smtClean="0"/>
              <a:t>','</a:t>
            </a:r>
            <a:r>
              <a:rPr lang="es-ES" dirty="0" err="1" smtClean="0">
                <a:solidFill>
                  <a:schemeClr val="accent2"/>
                </a:solidFill>
              </a:rPr>
              <a:t>myFactory</a:t>
            </a:r>
            <a:r>
              <a:rPr lang="es-ES" dirty="0" smtClean="0"/>
              <a:t>', </a:t>
            </a:r>
            <a:r>
              <a:rPr lang="es-ES" dirty="0" err="1" smtClean="0"/>
              <a:t>function</a:t>
            </a:r>
            <a:r>
              <a:rPr lang="es-ES" dirty="0" smtClean="0"/>
              <a:t>(</a:t>
            </a:r>
            <a:r>
              <a:rPr lang="es-ES" dirty="0" err="1" smtClean="0">
                <a:solidFill>
                  <a:schemeClr val="accent2"/>
                </a:solidFill>
              </a:rPr>
              <a:t>myFactory</a:t>
            </a:r>
            <a:r>
              <a:rPr lang="es-ES" dirty="0" smtClean="0"/>
              <a:t>){</a:t>
            </a:r>
          </a:p>
          <a:p>
            <a:pPr marL="0" indent="0">
              <a:buNone/>
            </a:pPr>
            <a:r>
              <a:rPr lang="es-ES" dirty="0"/>
              <a:t>	</a:t>
            </a:r>
            <a:r>
              <a:rPr lang="es-ES" dirty="0" err="1" smtClean="0"/>
              <a:t>function</a:t>
            </a:r>
            <a:r>
              <a:rPr lang="es-ES" dirty="0" smtClean="0"/>
              <a:t> </a:t>
            </a:r>
            <a:r>
              <a:rPr lang="es-ES" dirty="0" err="1" smtClean="0"/>
              <a:t>getUser</a:t>
            </a:r>
            <a:r>
              <a:rPr lang="es-ES" dirty="0" smtClean="0"/>
              <a:t>(id){</a:t>
            </a:r>
          </a:p>
          <a:p>
            <a:pPr marL="0" indent="0">
              <a:buNone/>
            </a:pPr>
            <a:r>
              <a:rPr lang="es-ES" dirty="0"/>
              <a:t>	</a:t>
            </a:r>
            <a:r>
              <a:rPr lang="es-ES" dirty="0" smtClean="0"/>
              <a:t>	</a:t>
            </a:r>
            <a:r>
              <a:rPr lang="en-US" dirty="0" err="1" smtClean="0"/>
              <a:t>var</a:t>
            </a:r>
            <a:r>
              <a:rPr lang="en-US" dirty="0" smtClean="0"/>
              <a:t> </a:t>
            </a:r>
            <a:r>
              <a:rPr lang="en-US" dirty="0"/>
              <a:t>user = </a:t>
            </a:r>
            <a:r>
              <a:rPr lang="es-ES" dirty="0" err="1">
                <a:solidFill>
                  <a:schemeClr val="accent2"/>
                </a:solidFill>
              </a:rPr>
              <a:t>myFactory</a:t>
            </a:r>
            <a:r>
              <a:rPr lang="en-US" dirty="0" smtClean="0"/>
              <a:t>.get</a:t>
            </a:r>
            <a:r>
              <a:rPr lang="en-US" dirty="0"/>
              <a:t>({userId:123}, </a:t>
            </a:r>
            <a:endParaRPr lang="en-US" dirty="0" smtClean="0"/>
          </a:p>
          <a:p>
            <a:pPr marL="0" indent="0">
              <a:buNone/>
            </a:pPr>
            <a:r>
              <a:rPr lang="en-US" dirty="0"/>
              <a:t>	</a:t>
            </a:r>
            <a:r>
              <a:rPr lang="en-US" dirty="0" smtClean="0"/>
              <a:t>	function(response) </a:t>
            </a:r>
            <a:r>
              <a:rPr lang="en-US" dirty="0"/>
              <a:t>{ </a:t>
            </a:r>
            <a:endParaRPr lang="en-US" dirty="0" smtClean="0"/>
          </a:p>
          <a:p>
            <a:pPr marL="0" indent="0">
              <a:buNone/>
            </a:pPr>
            <a:r>
              <a:rPr lang="en-US" dirty="0"/>
              <a:t>	</a:t>
            </a:r>
            <a:r>
              <a:rPr lang="en-US" dirty="0" smtClean="0"/>
              <a:t>		return response;</a:t>
            </a:r>
          </a:p>
          <a:p>
            <a:pPr marL="0" indent="0">
              <a:buNone/>
            </a:pPr>
            <a:r>
              <a:rPr lang="en-US" dirty="0"/>
              <a:t>	</a:t>
            </a:r>
            <a:r>
              <a:rPr lang="en-US" dirty="0" smtClean="0"/>
              <a:t>	});</a:t>
            </a:r>
          </a:p>
          <a:p>
            <a:pPr marL="0" indent="0">
              <a:buNone/>
            </a:pPr>
            <a:r>
              <a:rPr lang="en-US" dirty="0" smtClean="0"/>
              <a:t>	}</a:t>
            </a:r>
            <a:endParaRPr lang="es-ES" dirty="0" smtClean="0"/>
          </a:p>
          <a:p>
            <a:pPr marL="0" indent="0">
              <a:buNone/>
            </a:pPr>
            <a:r>
              <a:rPr lang="es-ES" dirty="0"/>
              <a:t>	</a:t>
            </a:r>
            <a:r>
              <a:rPr lang="es-ES" dirty="0" err="1" smtClean="0"/>
              <a:t>return</a:t>
            </a:r>
            <a:r>
              <a:rPr lang="es-ES" dirty="0" smtClean="0"/>
              <a:t> </a:t>
            </a:r>
            <a:r>
              <a:rPr lang="es-ES" dirty="0" smtClean="0"/>
              <a:t>{</a:t>
            </a:r>
          </a:p>
          <a:p>
            <a:pPr marL="0" indent="0">
              <a:buNone/>
            </a:pPr>
            <a:r>
              <a:rPr lang="es-ES" dirty="0"/>
              <a:t>	</a:t>
            </a:r>
            <a:r>
              <a:rPr lang="es-ES" dirty="0" smtClean="0"/>
              <a:t>	</a:t>
            </a:r>
            <a:r>
              <a:rPr lang="es-ES" dirty="0" err="1" smtClean="0"/>
              <a:t>getUser</a:t>
            </a:r>
            <a:r>
              <a:rPr lang="es-ES" dirty="0" smtClean="0"/>
              <a:t>: </a:t>
            </a:r>
            <a:r>
              <a:rPr lang="es-ES" dirty="0" err="1" smtClean="0"/>
              <a:t>getUser</a:t>
            </a:r>
            <a:endParaRPr lang="es-ES" dirty="0" smtClean="0"/>
          </a:p>
          <a:p>
            <a:pPr marL="0" indent="0">
              <a:buNone/>
            </a:pPr>
            <a:r>
              <a:rPr lang="es-ES" dirty="0"/>
              <a:t>	</a:t>
            </a:r>
            <a:r>
              <a:rPr lang="es-ES" dirty="0" smtClean="0"/>
              <a:t>};</a:t>
            </a:r>
            <a:endParaRPr lang="es-ES" dirty="0" smtClean="0"/>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4233838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dirty="0" err="1"/>
              <a:t>Angular.module</a:t>
            </a:r>
            <a:r>
              <a:rPr lang="es-ES" dirty="0"/>
              <a:t>('</a:t>
            </a:r>
            <a:r>
              <a:rPr lang="es-ES" dirty="0" err="1"/>
              <a:t>myApp</a:t>
            </a:r>
            <a:r>
              <a:rPr lang="es-ES" dirty="0"/>
              <a:t>',[</a:t>
            </a:r>
            <a:r>
              <a:rPr lang="es-ES" dirty="0">
                <a:solidFill>
                  <a:schemeClr val="accent2"/>
                </a:solidFill>
              </a:rPr>
              <a:t>'</a:t>
            </a:r>
            <a:r>
              <a:rPr lang="es-ES" dirty="0" err="1">
                <a:solidFill>
                  <a:schemeClr val="accent2"/>
                </a:solidFill>
              </a:rPr>
              <a:t>ngResource</a:t>
            </a:r>
            <a:r>
              <a:rPr lang="es-ES" dirty="0">
                <a:solidFill>
                  <a:schemeClr val="accent2"/>
                </a:solidFill>
              </a:rPr>
              <a:t>'</a:t>
            </a:r>
            <a:r>
              <a:rPr lang="es-ES" dirty="0"/>
              <a:t>])</a:t>
            </a:r>
          </a:p>
          <a:p>
            <a:pPr marL="0" indent="0">
              <a:buNone/>
            </a:pPr>
            <a:r>
              <a:rPr lang="es-ES" dirty="0" smtClean="0"/>
              <a:t>.</a:t>
            </a:r>
            <a:r>
              <a:rPr lang="es-ES" dirty="0" err="1" smtClean="0">
                <a:solidFill>
                  <a:schemeClr val="accent2"/>
                </a:solidFill>
              </a:rPr>
              <a:t>provider</a:t>
            </a:r>
            <a:r>
              <a:rPr lang="es-ES" dirty="0" smtClean="0"/>
              <a:t>('</a:t>
            </a:r>
            <a:r>
              <a:rPr lang="es-ES" dirty="0" err="1" smtClean="0"/>
              <a:t>myProvider</a:t>
            </a:r>
            <a:r>
              <a:rPr lang="es-ES" dirty="0" smtClean="0"/>
              <a:t>','</a:t>
            </a:r>
            <a:r>
              <a:rPr lang="es-ES" dirty="0">
                <a:solidFill>
                  <a:schemeClr val="accent2"/>
                </a:solidFill>
              </a:rPr>
              <a:t> </a:t>
            </a:r>
            <a:r>
              <a:rPr lang="es-ES" dirty="0" err="1">
                <a:solidFill>
                  <a:schemeClr val="accent2"/>
                </a:solidFill>
              </a:rPr>
              <a:t>myFactory</a:t>
            </a:r>
            <a:r>
              <a:rPr lang="es-ES" dirty="0">
                <a:solidFill>
                  <a:schemeClr val="accent2"/>
                </a:solidFill>
              </a:rPr>
              <a:t> </a:t>
            </a:r>
            <a:r>
              <a:rPr lang="es-ES" dirty="0" smtClean="0"/>
              <a:t>', </a:t>
            </a:r>
            <a:r>
              <a:rPr lang="es-ES" dirty="0" err="1" smtClean="0"/>
              <a:t>function</a:t>
            </a:r>
            <a:r>
              <a:rPr lang="es-ES" dirty="0" smtClean="0"/>
              <a:t>(</a:t>
            </a:r>
            <a:r>
              <a:rPr lang="es-ES" dirty="0" err="1">
                <a:solidFill>
                  <a:schemeClr val="accent2"/>
                </a:solidFill>
              </a:rPr>
              <a:t>myFactory</a:t>
            </a:r>
            <a:r>
              <a:rPr lang="es-ES" dirty="0" smtClean="0"/>
              <a:t>){</a:t>
            </a:r>
            <a:endParaRPr lang="es-ES" dirty="0"/>
          </a:p>
          <a:p>
            <a:pPr marL="0" indent="0">
              <a:buNone/>
            </a:pPr>
            <a:r>
              <a:rPr lang="es-ES" dirty="0"/>
              <a:t>	</a:t>
            </a:r>
            <a:r>
              <a:rPr lang="es-ES" dirty="0" err="1"/>
              <a:t>function</a:t>
            </a:r>
            <a:r>
              <a:rPr lang="es-ES" dirty="0"/>
              <a:t> </a:t>
            </a:r>
            <a:r>
              <a:rPr lang="es-ES" dirty="0" err="1"/>
              <a:t>getUser</a:t>
            </a:r>
            <a:r>
              <a:rPr lang="es-ES" dirty="0"/>
              <a:t>(id){</a:t>
            </a:r>
          </a:p>
          <a:p>
            <a:pPr marL="0" indent="0">
              <a:buNone/>
            </a:pPr>
            <a:r>
              <a:rPr lang="es-ES" dirty="0"/>
              <a:t>		</a:t>
            </a:r>
            <a:r>
              <a:rPr lang="en-US" dirty="0" err="1"/>
              <a:t>var</a:t>
            </a:r>
            <a:r>
              <a:rPr lang="en-US" dirty="0"/>
              <a:t> user = </a:t>
            </a:r>
            <a:r>
              <a:rPr lang="es-ES" dirty="0" err="1">
                <a:solidFill>
                  <a:schemeClr val="accent2"/>
                </a:solidFill>
              </a:rPr>
              <a:t>myFactory</a:t>
            </a:r>
            <a:r>
              <a:rPr lang="en-US" dirty="0"/>
              <a:t>.get({userId:123}, </a:t>
            </a:r>
          </a:p>
          <a:p>
            <a:pPr marL="0" indent="0">
              <a:buNone/>
            </a:pPr>
            <a:r>
              <a:rPr lang="en-US" dirty="0"/>
              <a:t>		function(response) { </a:t>
            </a:r>
          </a:p>
          <a:p>
            <a:pPr marL="0" indent="0">
              <a:buNone/>
            </a:pPr>
            <a:r>
              <a:rPr lang="en-US" dirty="0"/>
              <a:t>			return response;</a:t>
            </a:r>
          </a:p>
          <a:p>
            <a:pPr marL="0" indent="0">
              <a:buNone/>
            </a:pPr>
            <a:r>
              <a:rPr lang="en-US" dirty="0"/>
              <a:t>		});</a:t>
            </a:r>
          </a:p>
          <a:p>
            <a:pPr marL="0" indent="0">
              <a:buNone/>
            </a:pPr>
            <a:r>
              <a:rPr lang="en-US" dirty="0"/>
              <a:t>	</a:t>
            </a:r>
            <a:r>
              <a:rPr lang="en-US" dirty="0" smtClean="0"/>
              <a:t>}</a:t>
            </a:r>
          </a:p>
          <a:p>
            <a:pPr marL="0" indent="0">
              <a:buNone/>
            </a:pPr>
            <a:r>
              <a:rPr lang="en-US" dirty="0"/>
              <a:t>	</a:t>
            </a:r>
            <a:r>
              <a:rPr lang="en-US" dirty="0" err="1" smtClean="0"/>
              <a:t>this.$get</a:t>
            </a:r>
            <a:r>
              <a:rPr lang="en-US" dirty="0" smtClean="0"/>
              <a:t> = function(){</a:t>
            </a:r>
            <a:endParaRPr lang="es-ES" dirty="0"/>
          </a:p>
          <a:p>
            <a:pPr marL="0" indent="0">
              <a:buNone/>
            </a:pPr>
            <a:r>
              <a:rPr lang="es-ES" dirty="0"/>
              <a:t>	</a:t>
            </a:r>
            <a:r>
              <a:rPr lang="es-ES" dirty="0" smtClean="0"/>
              <a:t>	</a:t>
            </a:r>
            <a:r>
              <a:rPr lang="es-ES" dirty="0" err="1" smtClean="0"/>
              <a:t>return</a:t>
            </a:r>
            <a:r>
              <a:rPr lang="es-ES" dirty="0" smtClean="0"/>
              <a:t> </a:t>
            </a:r>
            <a:r>
              <a:rPr lang="es-ES" dirty="0"/>
              <a:t>{</a:t>
            </a:r>
          </a:p>
          <a:p>
            <a:pPr marL="0" indent="0">
              <a:buNone/>
            </a:pPr>
            <a:r>
              <a:rPr lang="es-ES" dirty="0"/>
              <a:t>		</a:t>
            </a:r>
            <a:r>
              <a:rPr lang="es-ES" dirty="0" smtClean="0"/>
              <a:t>	</a:t>
            </a:r>
            <a:r>
              <a:rPr lang="es-ES" dirty="0" err="1" smtClean="0"/>
              <a:t>getUser</a:t>
            </a:r>
            <a:r>
              <a:rPr lang="es-ES" dirty="0"/>
              <a:t>: </a:t>
            </a:r>
            <a:r>
              <a:rPr lang="es-ES" dirty="0" err="1"/>
              <a:t>getUser</a:t>
            </a:r>
            <a:endParaRPr lang="es-ES" dirty="0"/>
          </a:p>
          <a:p>
            <a:pPr marL="0" indent="0">
              <a:buNone/>
            </a:pPr>
            <a:r>
              <a:rPr lang="es-ES" dirty="0"/>
              <a:t>	</a:t>
            </a:r>
            <a:r>
              <a:rPr lang="es-ES" dirty="0" smtClean="0"/>
              <a:t>	}</a:t>
            </a:r>
          </a:p>
          <a:p>
            <a:pPr marL="0" indent="0">
              <a:buNone/>
            </a:pPr>
            <a:r>
              <a:rPr lang="es-ES" dirty="0" smtClean="0"/>
              <a:t>	};</a:t>
            </a:r>
            <a:endParaRPr lang="es-ES" dirty="0"/>
          </a:p>
          <a:p>
            <a:pPr marL="0" indent="0">
              <a:buNone/>
            </a:pPr>
            <a:r>
              <a:rPr lang="es-ES" dirty="0" smtClean="0"/>
              <a:t>});</a:t>
            </a:r>
            <a:endParaRPr lang="es-ES" dirty="0"/>
          </a:p>
        </p:txBody>
      </p:sp>
    </p:spTree>
    <p:extLst>
      <p:ext uri="{BB962C8B-B14F-4D97-AF65-F5344CB8AC3E}">
        <p14:creationId xmlns:p14="http://schemas.microsoft.com/office/powerpoint/2010/main" val="352786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lstStyle/>
          <a:p>
            <a:pPr marL="0" indent="0">
              <a:buNone/>
            </a:pPr>
            <a:r>
              <a:rPr lang="en-US" dirty="0"/>
              <a:t>$timeout([</a:t>
            </a:r>
            <a:r>
              <a:rPr lang="en-US" dirty="0" err="1"/>
              <a:t>fn</a:t>
            </a:r>
            <a:r>
              <a:rPr lang="en-US" dirty="0"/>
              <a:t>], [delay], [</a:t>
            </a:r>
            <a:r>
              <a:rPr lang="en-US" dirty="0" err="1"/>
              <a:t>invokeApply</a:t>
            </a:r>
            <a:r>
              <a:rPr lang="en-US" dirty="0"/>
              <a:t>], [Pass</a:t>
            </a:r>
            <a:r>
              <a:rPr lang="en-US" dirty="0" smtClean="0"/>
              <a:t>]);</a:t>
            </a:r>
            <a:endParaRPr lang="es-ES" dirty="0" smtClean="0"/>
          </a:p>
          <a:p>
            <a:pPr marL="0" indent="0">
              <a:buNone/>
            </a:pPr>
            <a:endParaRPr lang="es-ES" dirty="0" smtClean="0"/>
          </a:p>
          <a:p>
            <a:pPr marL="0" indent="0">
              <a:buNone/>
            </a:pPr>
            <a:r>
              <a:rPr lang="es-ES" dirty="0" err="1" smtClean="0"/>
              <a:t>Example</a:t>
            </a:r>
            <a:r>
              <a:rPr lang="es-ES" dirty="0" smtClean="0"/>
              <a:t>:</a:t>
            </a:r>
            <a:endParaRPr lang="es-ES" dirty="0" smtClean="0"/>
          </a:p>
          <a:p>
            <a:pPr marL="0" indent="0">
              <a:buNone/>
            </a:pPr>
            <a:r>
              <a:rPr lang="es-ES" dirty="0" smtClean="0"/>
              <a:t>$</a:t>
            </a:r>
            <a:r>
              <a:rPr lang="es-ES" dirty="0" err="1" smtClean="0"/>
              <a:t>timeout</a:t>
            </a:r>
            <a:r>
              <a:rPr lang="es-ES" dirty="0" smtClean="0"/>
              <a:t>(</a:t>
            </a:r>
            <a:r>
              <a:rPr lang="es-ES" dirty="0" err="1" smtClean="0"/>
              <a:t>function</a:t>
            </a:r>
            <a:r>
              <a:rPr lang="es-ES" dirty="0" smtClean="0"/>
              <a:t>(){</a:t>
            </a:r>
          </a:p>
          <a:p>
            <a:pPr marL="0" indent="0">
              <a:buNone/>
            </a:pPr>
            <a:r>
              <a:rPr lang="es-ES" sz="2400" dirty="0">
                <a:solidFill>
                  <a:schemeClr val="tx1">
                    <a:lumMod val="50000"/>
                    <a:lumOff val="50000"/>
                  </a:schemeClr>
                </a:solidFill>
              </a:rPr>
              <a:t>	</a:t>
            </a:r>
            <a:r>
              <a:rPr lang="es-ES" sz="2400" dirty="0" smtClean="0">
                <a:solidFill>
                  <a:schemeClr val="tx1">
                    <a:lumMod val="50000"/>
                    <a:lumOff val="50000"/>
                  </a:schemeClr>
                </a:solidFill>
              </a:rPr>
              <a:t>//</a:t>
            </a:r>
            <a:r>
              <a:rPr lang="es-ES" sz="2400" dirty="0" err="1" smtClean="0">
                <a:solidFill>
                  <a:schemeClr val="tx1">
                    <a:lumMod val="50000"/>
                    <a:lumOff val="50000"/>
                  </a:schemeClr>
                </a:solidFill>
              </a:rPr>
              <a:t>wait</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until</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everything</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on</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the</a:t>
            </a:r>
            <a:r>
              <a:rPr lang="es-ES" sz="2400" dirty="0" smtClean="0">
                <a:solidFill>
                  <a:schemeClr val="tx1">
                    <a:lumMod val="50000"/>
                    <a:lumOff val="50000"/>
                  </a:schemeClr>
                </a:solidFill>
              </a:rPr>
              <a:t> DOM </a:t>
            </a:r>
            <a:r>
              <a:rPr lang="es-ES" sz="2400" dirty="0" err="1" smtClean="0">
                <a:solidFill>
                  <a:schemeClr val="tx1">
                    <a:lumMod val="50000"/>
                    <a:lumOff val="50000"/>
                  </a:schemeClr>
                </a:solidFill>
              </a:rPr>
              <a:t>is</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covered</a:t>
            </a:r>
            <a:r>
              <a:rPr lang="es-ES" sz="2400" dirty="0" smtClean="0">
                <a:solidFill>
                  <a:schemeClr val="tx1">
                    <a:lumMod val="50000"/>
                    <a:lumOff val="50000"/>
                  </a:schemeClr>
                </a:solidFill>
              </a:rPr>
              <a:t> in Angular</a:t>
            </a:r>
          </a:p>
          <a:p>
            <a:pPr marL="0" indent="0">
              <a:buNone/>
            </a:pPr>
            <a:r>
              <a:rPr lang="es-ES" dirty="0" smtClean="0"/>
              <a:t>	$</a:t>
            </a:r>
            <a:r>
              <a:rPr lang="es-ES" dirty="0" err="1" smtClean="0"/>
              <a:t>scope.something</a:t>
            </a:r>
            <a:r>
              <a:rPr lang="es-ES" dirty="0" smtClean="0"/>
              <a:t> = $</a:t>
            </a:r>
            <a:r>
              <a:rPr lang="es-ES" dirty="0" err="1" smtClean="0"/>
              <a:t>scope.changeable</a:t>
            </a:r>
            <a:r>
              <a:rPr lang="es-ES" dirty="0" smtClean="0"/>
              <a:t>;</a:t>
            </a:r>
          </a:p>
          <a:p>
            <a:pPr marL="0" indent="0">
              <a:buNone/>
            </a:pPr>
            <a:r>
              <a:rPr lang="es-ES" dirty="0" smtClean="0"/>
              <a:t>});</a:t>
            </a:r>
            <a:endParaRPr lang="en-US"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4019529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a:t>
            </a:r>
            <a:endParaRPr lang="en-US" dirty="0"/>
          </a:p>
        </p:txBody>
      </p:sp>
      <p:sp>
        <p:nvSpPr>
          <p:cNvPr id="3" name="2 Marcador de contenido"/>
          <p:cNvSpPr>
            <a:spLocks noGrp="1"/>
          </p:cNvSpPr>
          <p:nvPr>
            <p:ph idx="1"/>
          </p:nvPr>
        </p:nvSpPr>
        <p:spPr/>
        <p:txBody>
          <a:bodyPr/>
          <a:lstStyle/>
          <a:p>
            <a:r>
              <a:rPr lang="en-US" dirty="0" smtClean="0"/>
              <a:t>Jasmine</a:t>
            </a:r>
          </a:p>
          <a:p>
            <a:r>
              <a:rPr lang="en-US" dirty="0" smtClean="0"/>
              <a:t>How to test</a:t>
            </a:r>
            <a:endParaRPr lang="en-US" dirty="0"/>
          </a:p>
        </p:txBody>
      </p:sp>
    </p:spTree>
    <p:extLst>
      <p:ext uri="{BB962C8B-B14F-4D97-AF65-F5344CB8AC3E}">
        <p14:creationId xmlns:p14="http://schemas.microsoft.com/office/powerpoint/2010/main" val="1510273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2</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2007</TotalTime>
  <Words>8850</Words>
  <Application>Microsoft Office PowerPoint</Application>
  <PresentationFormat>Presentación en pantalla (4:3)</PresentationFormat>
  <Paragraphs>1257</Paragraphs>
  <Slides>43</Slides>
  <Notes>37</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Tema de Office</vt:lpstr>
      <vt:lpstr>Presentación de PowerPoint</vt:lpstr>
      <vt:lpstr>Introduction</vt:lpstr>
      <vt:lpstr>Tools</vt:lpstr>
      <vt:lpstr>Practical example 1</vt:lpstr>
      <vt:lpstr>Data binding</vt:lpstr>
      <vt:lpstr>Introduction to Modules and Controllers</vt:lpstr>
      <vt:lpstr>Scope</vt:lpstr>
      <vt:lpstr>Practical example 2</vt:lpstr>
      <vt:lpstr>ng-show / ng-hide</vt:lpstr>
      <vt:lpstr>ng-repeat</vt:lpstr>
      <vt:lpstr>ng-click</vt:lpstr>
      <vt:lpstr>ng-change</vt:lpstr>
      <vt:lpstr>ng-options</vt:lpstr>
      <vt:lpstr>Practical example 3</vt:lpstr>
      <vt:lpstr>Filters</vt:lpstr>
      <vt:lpstr>Custom filter</vt:lpstr>
      <vt:lpstr>Practical example 4</vt:lpstr>
      <vt:lpstr>Dependency injection</vt:lpstr>
      <vt:lpstr>Routing</vt:lpstr>
      <vt:lpstr>Presentación de PowerPoint</vt:lpstr>
      <vt:lpstr>ui-router</vt:lpstr>
      <vt:lpstr>$stateProvider</vt:lpstr>
      <vt:lpstr>States hierarchy</vt:lpstr>
      <vt:lpstr>ui-view naming</vt:lpstr>
      <vt:lpstr>Practical example 5</vt:lpstr>
      <vt:lpstr>Directives</vt:lpstr>
      <vt:lpstr>Presentación de PowerPoint</vt:lpstr>
      <vt:lpstr>Create a Directive</vt:lpstr>
      <vt:lpstr>Scopes types &amp; Isolated scope</vt:lpstr>
      <vt:lpstr>compile / link</vt:lpstr>
      <vt:lpstr>compile / link</vt:lpstr>
      <vt:lpstr>Run order</vt:lpstr>
      <vt:lpstr>Practical example 6</vt:lpstr>
      <vt:lpstr>Using a Service, Factory or Provider</vt:lpstr>
      <vt:lpstr>Factory</vt:lpstr>
      <vt:lpstr>$resource</vt:lpstr>
      <vt:lpstr>Promises and $q</vt:lpstr>
      <vt:lpstr>Service</vt:lpstr>
      <vt:lpstr>Provider</vt:lpstr>
      <vt:lpstr>$timeout</vt:lpstr>
      <vt:lpstr>Presentación de PowerPoint</vt:lpstr>
      <vt:lpstr>Unit test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279</cp:revision>
  <dcterms:created xsi:type="dcterms:W3CDTF">2014-06-27T01:37:53Z</dcterms:created>
  <dcterms:modified xsi:type="dcterms:W3CDTF">2016-06-18T20:16:12Z</dcterms:modified>
</cp:coreProperties>
</file>