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82" r:id="rId3"/>
    <p:sldId id="283" r:id="rId4"/>
    <p:sldId id="284" r:id="rId5"/>
    <p:sldId id="257" r:id="rId6"/>
    <p:sldId id="258" r:id="rId7"/>
    <p:sldId id="275" r:id="rId8"/>
    <p:sldId id="285" r:id="rId9"/>
    <p:sldId id="259" r:id="rId10"/>
    <p:sldId id="260" r:id="rId11"/>
    <p:sldId id="261" r:id="rId12"/>
    <p:sldId id="262" r:id="rId13"/>
    <p:sldId id="263" r:id="rId14"/>
    <p:sldId id="286" r:id="rId15"/>
    <p:sldId id="267" r:id="rId16"/>
    <p:sldId id="268" r:id="rId17"/>
    <p:sldId id="287" r:id="rId18"/>
    <p:sldId id="264" r:id="rId19"/>
    <p:sldId id="265" r:id="rId20"/>
    <p:sldId id="266" r:id="rId21"/>
    <p:sldId id="294" r:id="rId22"/>
    <p:sldId id="297" r:id="rId23"/>
    <p:sldId id="295" r:id="rId24"/>
    <p:sldId id="296" r:id="rId25"/>
    <p:sldId id="288" r:id="rId26"/>
    <p:sldId id="269" r:id="rId27"/>
    <p:sldId id="270" r:id="rId28"/>
    <p:sldId id="272" r:id="rId29"/>
    <p:sldId id="273" r:id="rId30"/>
    <p:sldId id="271" r:id="rId31"/>
    <p:sldId id="280" r:id="rId32"/>
    <p:sldId id="291" r:id="rId33"/>
    <p:sldId id="289" r:id="rId34"/>
    <p:sldId id="277" r:id="rId35"/>
    <p:sldId id="278" r:id="rId36"/>
    <p:sldId id="299" r:id="rId37"/>
    <p:sldId id="300" r:id="rId38"/>
    <p:sldId id="298" r:id="rId39"/>
    <p:sldId id="290" r:id="rId40"/>
    <p:sldId id="301" r:id="rId41"/>
    <p:sldId id="279" r:id="rId42"/>
    <p:sldId id="292" r:id="rId43"/>
    <p:sldId id="293" r:id="rId44"/>
    <p:sldId id="302" r:id="rId45"/>
    <p:sldId id="303" r:id="rId46"/>
    <p:sldId id="304" r:id="rId47"/>
    <p:sldId id="305" r:id="rId48"/>
    <p:sldId id="28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913" autoAdjust="0"/>
    <p:restoredTop sz="54400" autoAdjust="0"/>
  </p:normalViewPr>
  <p:slideViewPr>
    <p:cSldViewPr>
      <p:cViewPr varScale="1">
        <p:scale>
          <a:sx n="62" d="100"/>
          <a:sy n="62" d="100"/>
        </p:scale>
        <p:origin x="-3024" y="-78"/>
      </p:cViewPr>
      <p:guideLst>
        <p:guide orient="horz" pos="2160"/>
        <p:guide pos="2880"/>
      </p:guideLst>
    </p:cSldViewPr>
  </p:slideViewPr>
  <p:outlineViewPr>
    <p:cViewPr>
      <p:scale>
        <a:sx n="33" d="100"/>
        <a:sy n="33" d="100"/>
      </p:scale>
      <p:origin x="0" y="248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E2E14-9055-46DC-B02D-FE5CA11B9CDD}" type="datetimeFigureOut">
              <a:rPr lang="en-US" smtClean="0"/>
              <a:t>7/10/2016</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2C6109-0EF7-4E6B-B279-6389DF78298C}" type="slidenum">
              <a:rPr lang="en-US" smtClean="0"/>
              <a:t>‹Nº›</a:t>
            </a:fld>
            <a:endParaRPr lang="en-US"/>
          </a:p>
        </p:txBody>
      </p:sp>
    </p:spTree>
    <p:extLst>
      <p:ext uri="{BB962C8B-B14F-4D97-AF65-F5344CB8AC3E}">
        <p14:creationId xmlns:p14="http://schemas.microsoft.com/office/powerpoint/2010/main" val="337302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Angular</a:t>
            </a:r>
            <a:r>
              <a:rPr lang="es-ES" baseline="0" dirty="0" err="1" smtClean="0"/>
              <a:t>JS</a:t>
            </a:r>
            <a:r>
              <a:rPr lang="es-ES" baseline="0" dirty="0" smtClean="0"/>
              <a:t> </a:t>
            </a:r>
            <a:r>
              <a:rPr lang="es-ES" baseline="0" dirty="0" err="1" smtClean="0"/>
              <a:t>is</a:t>
            </a:r>
            <a:r>
              <a:rPr lang="es-ES" baseline="0" dirty="0" smtClean="0"/>
              <a:t> a MVC JavaScript </a:t>
            </a:r>
            <a:r>
              <a:rPr lang="es-ES" baseline="0" dirty="0" err="1" smtClean="0"/>
              <a:t>framework</a:t>
            </a:r>
            <a:r>
              <a:rPr lang="es-ES" baseline="0" dirty="0" smtClean="0"/>
              <a:t> </a:t>
            </a:r>
          </a:p>
          <a:p>
            <a:endParaRPr lang="es-ES" baseline="0" dirty="0" smtClean="0"/>
          </a:p>
          <a:p>
            <a:r>
              <a:rPr lang="es-ES" baseline="0" dirty="0" err="1" smtClean="0"/>
              <a:t>Why</a:t>
            </a:r>
            <a:r>
              <a:rPr lang="es-ES" baseline="0" dirty="0" smtClean="0"/>
              <a:t> </a:t>
            </a:r>
            <a:r>
              <a:rPr lang="es-ES" baseline="0" dirty="0" err="1" smtClean="0"/>
              <a:t>AngularJS</a:t>
            </a:r>
            <a:r>
              <a:rPr lang="es-ES" baseline="0" dirty="0" smtClean="0"/>
              <a:t>?</a:t>
            </a:r>
          </a:p>
          <a:p>
            <a:r>
              <a:rPr lang="en-US" dirty="0" smtClean="0"/>
              <a:t>HTML is great for declaring static documents, but it falters when we try to use it for declaring dynamic views in web-applications. </a:t>
            </a:r>
            <a:r>
              <a:rPr lang="en-US" dirty="0" err="1" smtClean="0"/>
              <a:t>AngularJS</a:t>
            </a:r>
            <a:r>
              <a:rPr lang="en-US" dirty="0" smtClean="0"/>
              <a:t> lets you extend HTML vocabulary for your application. The resulting environment is extraordinarily expressive, readable, and quick to develop. </a:t>
            </a:r>
          </a:p>
          <a:p>
            <a:endParaRPr lang="es-ES" dirty="0" smtClean="0"/>
          </a:p>
          <a:p>
            <a:r>
              <a:rPr lang="es-ES" dirty="0" err="1" smtClean="0"/>
              <a:t>Alternatives</a:t>
            </a:r>
            <a:endParaRPr lang="es-ES" dirty="0" smtClean="0"/>
          </a:p>
          <a:p>
            <a:r>
              <a:rPr lang="es-ES" dirty="0" err="1" smtClean="0"/>
              <a:t>You</a:t>
            </a:r>
            <a:r>
              <a:rPr lang="es-ES" baseline="0" dirty="0" smtClean="0"/>
              <a:t> </a:t>
            </a:r>
            <a:r>
              <a:rPr lang="es-ES" baseline="0" dirty="0" err="1" smtClean="0"/>
              <a:t>have</a:t>
            </a:r>
            <a:r>
              <a:rPr lang="es-ES" baseline="0" dirty="0" smtClean="0"/>
              <a:t> </a:t>
            </a:r>
            <a:r>
              <a:rPr lang="es-ES" baseline="0" dirty="0" err="1" smtClean="0"/>
              <a:t>alternatives</a:t>
            </a:r>
            <a:r>
              <a:rPr lang="es-ES" baseline="0" dirty="0" smtClean="0"/>
              <a:t> </a:t>
            </a:r>
            <a:r>
              <a:rPr lang="es-ES" baseline="0" dirty="0" err="1" smtClean="0"/>
              <a:t>like</a:t>
            </a:r>
            <a:r>
              <a:rPr lang="es-ES" baseline="0" dirty="0" smtClean="0"/>
              <a:t>:</a:t>
            </a:r>
          </a:p>
          <a:p>
            <a:pPr marL="171450" indent="-171450">
              <a:buFontTx/>
              <a:buChar char="-"/>
            </a:pPr>
            <a:r>
              <a:rPr lang="es-ES" baseline="0" dirty="0" err="1" smtClean="0"/>
              <a:t>Backbone</a:t>
            </a:r>
            <a:r>
              <a:rPr lang="es-ES" baseline="0" dirty="0" smtClean="0"/>
              <a:t>: </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that</a:t>
            </a:r>
            <a:r>
              <a:rPr lang="es-ES" baseline="0" dirty="0" smtClean="0"/>
              <a:t> </a:t>
            </a:r>
            <a:r>
              <a:rPr lang="es-ES" baseline="0" dirty="0" err="1" smtClean="0"/>
              <a:t>you</a:t>
            </a:r>
            <a:r>
              <a:rPr lang="es-ES" baseline="0" dirty="0" smtClean="0"/>
              <a:t> </a:t>
            </a:r>
            <a:r>
              <a:rPr lang="es-ES" baseline="0" dirty="0" err="1" smtClean="0"/>
              <a:t>depend</a:t>
            </a:r>
            <a:r>
              <a:rPr lang="es-ES" baseline="0" dirty="0" smtClean="0"/>
              <a:t> </a:t>
            </a:r>
            <a:r>
              <a:rPr lang="es-ES" baseline="0" dirty="0" err="1" smtClean="0"/>
              <a:t>on</a:t>
            </a:r>
            <a:r>
              <a:rPr lang="es-ES" baseline="0" dirty="0" smtClean="0"/>
              <a:t> </a:t>
            </a:r>
            <a:r>
              <a:rPr lang="es-ES" baseline="0" dirty="0" err="1" smtClean="0"/>
              <a:t>it</a:t>
            </a:r>
            <a:r>
              <a:rPr lang="es-ES" baseline="0" dirty="0" smtClean="0"/>
              <a:t>, </a:t>
            </a:r>
            <a:r>
              <a:rPr lang="es-ES" baseline="0" dirty="0" err="1" smtClean="0"/>
              <a:t>the</a:t>
            </a:r>
            <a:r>
              <a:rPr lang="es-ES" baseline="0" dirty="0" smtClean="0"/>
              <a:t> </a:t>
            </a:r>
            <a:r>
              <a:rPr lang="es-ES" baseline="0" dirty="0" err="1" smtClean="0"/>
              <a:t>version</a:t>
            </a:r>
            <a:r>
              <a:rPr lang="es-ES" baseline="0" dirty="0" smtClean="0"/>
              <a:t> </a:t>
            </a:r>
            <a:r>
              <a:rPr lang="es-ES" baseline="0" dirty="0" err="1" smtClean="0"/>
              <a:t>needed</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RequireJS</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on</a:t>
            </a:r>
            <a:r>
              <a:rPr lang="es-ES" baseline="0" dirty="0" smtClean="0"/>
              <a:t> more </a:t>
            </a:r>
            <a:r>
              <a:rPr lang="es-ES" baseline="0" dirty="0" err="1" smtClean="0"/>
              <a:t>complex</a:t>
            </a:r>
            <a:r>
              <a:rPr lang="es-ES" baseline="0" dirty="0" smtClean="0"/>
              <a:t> </a:t>
            </a:r>
            <a:r>
              <a:rPr lang="es-ES" baseline="0" dirty="0" err="1" smtClean="0"/>
              <a:t>dependency</a:t>
            </a:r>
            <a:r>
              <a:rPr lang="es-ES" baseline="0" dirty="0" smtClean="0"/>
              <a:t> </a:t>
            </a:r>
            <a:r>
              <a:rPr lang="es-ES" baseline="0" dirty="0" err="1" smtClean="0"/>
              <a:t>configuration</a:t>
            </a:r>
            <a:r>
              <a:rPr lang="es-ES" baseline="0" dirty="0" smtClean="0"/>
              <a:t>.</a:t>
            </a:r>
          </a:p>
          <a:p>
            <a:pPr marL="171450" lvl="0" indent="-171450">
              <a:buFontTx/>
              <a:buChar char="-"/>
            </a:pPr>
            <a:r>
              <a:rPr lang="es-ES" baseline="0" dirty="0" err="1" smtClean="0"/>
              <a:t>Ember</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a:t>
            </a:r>
          </a:p>
          <a:p>
            <a:pPr marL="628650" lvl="1" indent="-171450">
              <a:buFontTx/>
              <a:buChar char="-"/>
            </a:pPr>
            <a:r>
              <a:rPr lang="es-ES" baseline="0" dirty="0" err="1" smtClean="0"/>
              <a:t>Changed</a:t>
            </a:r>
            <a:r>
              <a:rPr lang="es-ES" baseline="0" dirty="0" smtClean="0"/>
              <a:t> a </a:t>
            </a:r>
            <a:r>
              <a:rPr lang="es-ES" baseline="0" dirty="0" err="1" smtClean="0"/>
              <a:t>lot</a:t>
            </a:r>
            <a:r>
              <a:rPr lang="es-ES" baseline="0" dirty="0" smtClean="0"/>
              <a:t> in </a:t>
            </a:r>
            <a:r>
              <a:rPr lang="es-ES" baseline="0" dirty="0" err="1" smtClean="0"/>
              <a:t>the</a:t>
            </a:r>
            <a:r>
              <a:rPr lang="es-ES" baseline="0" dirty="0" smtClean="0"/>
              <a:t> </a:t>
            </a:r>
            <a:r>
              <a:rPr lang="es-ES" baseline="0" dirty="0" err="1" smtClean="0"/>
              <a:t>last</a:t>
            </a:r>
            <a:r>
              <a:rPr lang="es-ES" baseline="0" dirty="0" smtClean="0"/>
              <a:t>, so </a:t>
            </a:r>
            <a:r>
              <a:rPr lang="es-ES" baseline="0" dirty="0" err="1" smtClean="0"/>
              <a:t>it</a:t>
            </a:r>
            <a:r>
              <a:rPr lang="es-ES" baseline="0" dirty="0" smtClean="0"/>
              <a:t> </a:t>
            </a:r>
            <a:r>
              <a:rPr lang="es-ES" baseline="0" dirty="0" err="1" smtClean="0"/>
              <a:t>have</a:t>
            </a:r>
            <a:r>
              <a:rPr lang="es-ES" baseline="0" dirty="0" smtClean="0"/>
              <a:t> a </a:t>
            </a:r>
            <a:r>
              <a:rPr lang="es-ES" baseline="0" dirty="0" err="1" smtClean="0"/>
              <a:t>lot</a:t>
            </a:r>
            <a:r>
              <a:rPr lang="es-ES" baseline="0" dirty="0" smtClean="0"/>
              <a:t> of </a:t>
            </a:r>
            <a:r>
              <a:rPr lang="es-ES" baseline="0" dirty="0" err="1" smtClean="0"/>
              <a:t>outdated</a:t>
            </a:r>
            <a:r>
              <a:rPr lang="es-ES" baseline="0" dirty="0" smtClean="0"/>
              <a:t> </a:t>
            </a:r>
            <a:r>
              <a:rPr lang="es-ES" baseline="0" dirty="0" err="1" smtClean="0"/>
              <a:t>documentation</a:t>
            </a:r>
            <a:r>
              <a:rPr lang="es-ES" baseline="0" dirty="0" smtClean="0"/>
              <a:t>.</a:t>
            </a:r>
          </a:p>
          <a:p>
            <a:pPr marL="628650" lvl="1" indent="-171450">
              <a:buFontTx/>
              <a:buChar char="-"/>
            </a:pPr>
            <a:r>
              <a:rPr lang="en-US" baseline="0" dirty="0" smtClean="0"/>
              <a:t>Handlebars pollutes the DOM with many &lt;script&gt; tags which it uses as markers to keep the templates up to date with your model.</a:t>
            </a:r>
            <a:endParaRPr lang="es-ES" baseline="0" dirty="0" smtClean="0"/>
          </a:p>
          <a:p>
            <a:pPr marL="0" lvl="0" indent="0">
              <a:buFontTx/>
              <a:buNone/>
            </a:pPr>
            <a:endParaRPr lang="es-ES" baseline="0" dirty="0" smtClean="0"/>
          </a:p>
          <a:p>
            <a:pPr marL="0" lvl="0" indent="0">
              <a:buFontTx/>
              <a:buNone/>
            </a:pPr>
            <a:r>
              <a:rPr lang="es-ES" baseline="0" dirty="0" smtClean="0"/>
              <a:t>Angular can be </a:t>
            </a:r>
            <a:r>
              <a:rPr lang="es-ES" baseline="0" dirty="0" err="1" smtClean="0"/>
              <a:t>with</a:t>
            </a:r>
            <a:r>
              <a:rPr lang="es-ES" baseline="0" dirty="0" smtClean="0"/>
              <a:t>:</a:t>
            </a:r>
          </a:p>
          <a:p>
            <a:pPr marL="171450" lvl="0" indent="-171450">
              <a:buFont typeface="Arial" panose="020B0604020202020204" pitchFamily="34" charset="0"/>
              <a:buChar char="•"/>
            </a:pPr>
            <a:r>
              <a:rPr lang="es-ES" baseline="0" dirty="0" err="1" smtClean="0"/>
              <a:t>jQuery</a:t>
            </a:r>
            <a:r>
              <a:rPr lang="es-ES" baseline="0" dirty="0" smtClean="0"/>
              <a:t> and </a:t>
            </a:r>
            <a:r>
              <a:rPr lang="es-ES" baseline="0" dirty="0" err="1" smtClean="0"/>
              <a:t>plug-ins</a:t>
            </a:r>
            <a:endParaRPr lang="es-ES" baseline="0" dirty="0" smtClean="0"/>
          </a:p>
          <a:p>
            <a:pPr marL="171450" lvl="0" indent="-171450">
              <a:buFont typeface="Arial" panose="020B0604020202020204" pitchFamily="34" charset="0"/>
              <a:buChar char="•"/>
            </a:pPr>
            <a:r>
              <a:rPr lang="es-ES" baseline="0" dirty="0" err="1" smtClean="0"/>
              <a:t>Polymer</a:t>
            </a:r>
            <a:endParaRPr lang="es-ES" baseline="0" dirty="0" smtClean="0"/>
          </a:p>
          <a:p>
            <a:pPr marL="171450" lvl="0" indent="-171450">
              <a:buFont typeface="Arial" panose="020B0604020202020204" pitchFamily="34" charset="0"/>
              <a:buChar char="•"/>
            </a:pPr>
            <a:r>
              <a:rPr lang="es-ES" baseline="0" dirty="0" err="1" smtClean="0"/>
              <a:t>Legacy</a:t>
            </a:r>
            <a:r>
              <a:rPr lang="es-ES" baseline="0" dirty="0" smtClean="0"/>
              <a:t> </a:t>
            </a:r>
            <a:r>
              <a:rPr lang="es-ES" baseline="0" dirty="0" err="1" smtClean="0"/>
              <a:t>code</a:t>
            </a:r>
            <a:endParaRPr lang="es-ES" baseline="0" dirty="0" smtClean="0"/>
          </a:p>
          <a:p>
            <a:pPr marL="0" lv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a:t>
            </a:fld>
            <a:endParaRPr lang="en-US"/>
          </a:p>
        </p:txBody>
      </p:sp>
    </p:spTree>
    <p:extLst>
      <p:ext uri="{BB962C8B-B14F-4D97-AF65-F5344CB8AC3E}">
        <p14:creationId xmlns:p14="http://schemas.microsoft.com/office/powerpoint/2010/main" val="2480661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ngClick</a:t>
            </a:r>
            <a:r>
              <a:rPr lang="en-US" dirty="0" smtClean="0"/>
              <a:t> directive allows you to specify custom behavior when an element is clicked.</a:t>
            </a:r>
          </a:p>
          <a:p>
            <a:endParaRPr lang="en-US" dirty="0" smtClean="0"/>
          </a:p>
          <a:p>
            <a:r>
              <a:rPr lang="en-US" dirty="0" smtClean="0"/>
              <a:t>Is the </a:t>
            </a:r>
            <a:r>
              <a:rPr lang="en-US" dirty="0" err="1" smtClean="0"/>
              <a:t>AngularJS</a:t>
            </a:r>
            <a:r>
              <a:rPr lang="en-US" dirty="0" smtClean="0"/>
              <a:t> way for</a:t>
            </a:r>
            <a:r>
              <a:rPr lang="en-US" baseline="0" dirty="0" smtClean="0"/>
              <a:t> the </a:t>
            </a:r>
            <a:r>
              <a:rPr lang="en-US" baseline="0" dirty="0" err="1" smtClean="0"/>
              <a:t>onClick</a:t>
            </a:r>
            <a:r>
              <a:rPr lang="en-US" baseline="0" dirty="0" smtClean="0"/>
              <a:t> in html, but this also includes the angular environment which is necessary to make angular functions work better, you could use $</a:t>
            </a:r>
            <a:r>
              <a:rPr lang="en-US" baseline="0" dirty="0" err="1" smtClean="0"/>
              <a:t>scope.$apply</a:t>
            </a:r>
            <a:r>
              <a:rPr lang="en-US" baseline="0" dirty="0" smtClean="0"/>
              <a:t> to emulate the </a:t>
            </a:r>
            <a:r>
              <a:rPr lang="en-US" baseline="0" dirty="0" err="1" smtClean="0"/>
              <a:t>ng</a:t>
            </a:r>
            <a:r>
              <a:rPr lang="en-US" baseline="0" dirty="0" smtClean="0"/>
              <a:t>-click with </a:t>
            </a:r>
            <a:r>
              <a:rPr lang="en-US" baseline="0" dirty="0" err="1" smtClean="0"/>
              <a:t>onClick</a:t>
            </a:r>
            <a:r>
              <a:rPr lang="en-US" baseline="0" dirty="0" smtClean="0"/>
              <a:t>, but is not </a:t>
            </a:r>
            <a:r>
              <a:rPr lang="en-US" baseline="0" dirty="0" err="1" smtClean="0"/>
              <a:t>recomended</a:t>
            </a:r>
            <a:r>
              <a:rPr lang="en-US" baseline="0" dirty="0" smtClean="0"/>
              <a:t> to mix to prevent weird behaviors.</a:t>
            </a:r>
          </a:p>
          <a:p>
            <a:endParaRPr lang="en-US" baseline="0" dirty="0" smtClean="0"/>
          </a:p>
          <a:p>
            <a:r>
              <a:rPr lang="en-US" baseline="0" dirty="0" smtClean="0"/>
              <a:t>Also </a:t>
            </a:r>
            <a:r>
              <a:rPr lang="en-US" baseline="0" dirty="0" err="1" smtClean="0"/>
              <a:t>AngularJS</a:t>
            </a:r>
            <a:r>
              <a:rPr lang="en-US" baseline="0" dirty="0" smtClean="0"/>
              <a:t> includes the $event, that is similar to the "event" in JavaScript but like the </a:t>
            </a:r>
            <a:r>
              <a:rPr lang="en-US" baseline="0" dirty="0" err="1" smtClean="0"/>
              <a:t>onClick</a:t>
            </a:r>
            <a:r>
              <a:rPr lang="en-US" baseline="0" dirty="0" smtClean="0"/>
              <a:t>, it comes with the angular environment.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11</a:t>
            </a:fld>
            <a:endParaRPr lang="en-US"/>
          </a:p>
        </p:txBody>
      </p:sp>
    </p:spTree>
    <p:extLst>
      <p:ext uri="{BB962C8B-B14F-4D97-AF65-F5344CB8AC3E}">
        <p14:creationId xmlns:p14="http://schemas.microsoft.com/office/powerpoint/2010/main" val="168177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Evaluate the given expression when the user changes the input. The expression is evaluated immediately, unlike the JavaScript </a:t>
            </a:r>
            <a:r>
              <a:rPr lang="en-US" dirty="0" err="1" smtClean="0"/>
              <a:t>onchange</a:t>
            </a:r>
            <a:r>
              <a:rPr lang="en-US" dirty="0" smtClean="0"/>
              <a:t> event which only triggers at the end of a change (usually, when the user leaves the form element or presses the return key).</a:t>
            </a:r>
          </a:p>
          <a:p>
            <a:endParaRPr lang="en-US" dirty="0" smtClean="0"/>
          </a:p>
          <a:p>
            <a:r>
              <a:rPr lang="en-US" dirty="0" smtClean="0"/>
              <a:t>The </a:t>
            </a:r>
            <a:r>
              <a:rPr lang="en-US" dirty="0" err="1" smtClean="0"/>
              <a:t>ngChange</a:t>
            </a:r>
            <a:r>
              <a:rPr lang="en-US" dirty="0" smtClean="0"/>
              <a:t> expression is only evaluated when a change in the input value causes a new value to be committed to the model.</a:t>
            </a:r>
          </a:p>
          <a:p>
            <a:endParaRPr lang="en-US" dirty="0" smtClean="0"/>
          </a:p>
          <a:p>
            <a:r>
              <a:rPr lang="en-US" dirty="0" smtClean="0"/>
              <a:t>It will not be evaluated:</a:t>
            </a:r>
          </a:p>
          <a:p>
            <a:endParaRPr lang="en-US" dirty="0" smtClean="0"/>
          </a:p>
          <a:p>
            <a:pPr marL="171450" indent="-171450">
              <a:buFont typeface="Arial" panose="020B0604020202020204" pitchFamily="34" charset="0"/>
              <a:buChar char="•"/>
            </a:pPr>
            <a:r>
              <a:rPr lang="en-US" dirty="0" smtClean="0"/>
              <a:t>if the value returned from the $parsers transformation pipeline has not changed</a:t>
            </a:r>
          </a:p>
          <a:p>
            <a:pPr marL="171450" indent="-171450">
              <a:buFont typeface="Arial" panose="020B0604020202020204" pitchFamily="34" charset="0"/>
              <a:buChar char="•"/>
            </a:pPr>
            <a:r>
              <a:rPr lang="en-US" dirty="0" smtClean="0"/>
              <a:t>if the input has continued to be invalid since the model will stay null</a:t>
            </a:r>
          </a:p>
          <a:p>
            <a:pPr marL="171450" indent="-171450">
              <a:buFont typeface="Arial" panose="020B0604020202020204" pitchFamily="34" charset="0"/>
              <a:buChar char="•"/>
            </a:pPr>
            <a:r>
              <a:rPr lang="en-US" dirty="0" smtClean="0"/>
              <a:t>if the model is changed programmatically and not by a change to the input value</a:t>
            </a:r>
          </a:p>
          <a:p>
            <a:endParaRPr lang="en-US" dirty="0" smtClean="0"/>
          </a:p>
          <a:p>
            <a:r>
              <a:rPr lang="en-US" dirty="0" smtClean="0"/>
              <a:t>Note, this directive requires </a:t>
            </a:r>
            <a:r>
              <a:rPr lang="en-US" dirty="0" err="1" smtClean="0"/>
              <a:t>ngModel</a:t>
            </a:r>
            <a:r>
              <a:rPr lang="en-US" dirty="0" smtClean="0"/>
              <a:t> to be present.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12</a:t>
            </a:fld>
            <a:endParaRPr lang="en-US"/>
          </a:p>
        </p:txBody>
      </p:sp>
    </p:spTree>
    <p:extLst>
      <p:ext uri="{BB962C8B-B14F-4D97-AF65-F5344CB8AC3E}">
        <p14:creationId xmlns:p14="http://schemas.microsoft.com/office/powerpoint/2010/main" val="1812803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ngOptions</a:t>
            </a:r>
            <a:r>
              <a:rPr lang="en-US" dirty="0" smtClean="0"/>
              <a:t> attribute can be used to dynamically generate a list of &lt;option&gt; elements for the &lt;select&gt; element using the array or object obtained by evaluating the </a:t>
            </a:r>
            <a:r>
              <a:rPr lang="en-US" dirty="0" err="1" smtClean="0"/>
              <a:t>ngOptions</a:t>
            </a:r>
            <a:r>
              <a:rPr lang="en-US" dirty="0" smtClean="0"/>
              <a:t> comprehension expression.</a:t>
            </a:r>
          </a:p>
          <a:p>
            <a:endParaRPr lang="en-US" dirty="0" smtClean="0"/>
          </a:p>
          <a:p>
            <a:r>
              <a:rPr lang="en-US" dirty="0" smtClean="0"/>
              <a:t>In many cases, </a:t>
            </a:r>
            <a:r>
              <a:rPr lang="en-US" dirty="0" err="1" smtClean="0"/>
              <a:t>ngRepeat</a:t>
            </a:r>
            <a:r>
              <a:rPr lang="en-US" dirty="0" smtClean="0"/>
              <a:t> can be used on &lt;option&gt; elements instead of </a:t>
            </a:r>
            <a:r>
              <a:rPr lang="en-US" dirty="0" err="1" smtClean="0"/>
              <a:t>ngOptions</a:t>
            </a:r>
            <a:r>
              <a:rPr lang="en-US" dirty="0" smtClean="0"/>
              <a:t> to achieve a similar result. However, </a:t>
            </a:r>
            <a:r>
              <a:rPr lang="en-US" dirty="0" err="1" smtClean="0"/>
              <a:t>ngOptions</a:t>
            </a:r>
            <a:r>
              <a:rPr lang="en-US" dirty="0" smtClean="0"/>
              <a:t> provides some benefits such as reducing memory and increasing speed by not creating a new scope for each repeated instance, as well as providing more flexibility in how the &lt;select&gt;'s model is assigned via the select as part of the comprehension expression. </a:t>
            </a:r>
            <a:r>
              <a:rPr lang="en-US" dirty="0" err="1" smtClean="0"/>
              <a:t>ngOptions</a:t>
            </a:r>
            <a:r>
              <a:rPr lang="en-US" dirty="0" smtClean="0"/>
              <a:t> should be used when the &lt;select&gt; model needs to be bound to a non-string value. This is because an option element can only be bound to string values at present.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13</a:t>
            </a:fld>
            <a:endParaRPr lang="en-US"/>
          </a:p>
        </p:txBody>
      </p:sp>
    </p:spTree>
    <p:extLst>
      <p:ext uri="{BB962C8B-B14F-4D97-AF65-F5344CB8AC3E}">
        <p14:creationId xmlns:p14="http://schemas.microsoft.com/office/powerpoint/2010/main" val="73529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change the TestCtrl2</a:t>
            </a:r>
            <a:r>
              <a:rPr lang="en-US" baseline="0" dirty="0" smtClean="0"/>
              <a:t> &lt;div&gt; into</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&lt;div </a:t>
            </a:r>
            <a:r>
              <a:rPr lang="en-US" dirty="0" err="1" smtClean="0"/>
              <a:t>ng</a:t>
            </a:r>
            <a:r>
              <a:rPr lang="en-US" dirty="0" smtClean="0"/>
              <a:t>-controller="TestCtrl2"&gt;</a:t>
            </a:r>
          </a:p>
          <a:p>
            <a:r>
              <a:rPr lang="en-US" dirty="0" smtClean="0"/>
              <a:t>  {{test}}</a:t>
            </a:r>
          </a:p>
          <a:p>
            <a:r>
              <a:rPr lang="en-US" dirty="0" smtClean="0"/>
              <a:t>  &lt;div class="panel panel-default"&gt;</a:t>
            </a:r>
          </a:p>
          <a:p>
            <a:r>
              <a:rPr lang="en-US" dirty="0" smtClean="0"/>
              <a:t>    &lt;div class="panel-heading"&gt;</a:t>
            </a:r>
            <a:r>
              <a:rPr lang="en-US" dirty="0" err="1" smtClean="0"/>
              <a:t>ng</a:t>
            </a:r>
            <a:r>
              <a:rPr lang="en-US" dirty="0" smtClean="0"/>
              <a:t>-show&lt;/div&gt;</a:t>
            </a:r>
          </a:p>
          <a:p>
            <a:r>
              <a:rPr lang="en-US" dirty="0" smtClean="0"/>
              <a:t>    &lt;div class="panel-body"&gt;</a:t>
            </a:r>
          </a:p>
          <a:p>
            <a:r>
              <a:rPr lang="en-US" dirty="0" smtClean="0"/>
              <a:t>      &lt;div class="checkbox"&gt;</a:t>
            </a:r>
          </a:p>
          <a:p>
            <a:r>
              <a:rPr lang="en-US" dirty="0" smtClean="0"/>
              <a:t>        &lt;label&gt;</a:t>
            </a:r>
          </a:p>
          <a:p>
            <a:r>
              <a:rPr lang="en-US" dirty="0" smtClean="0"/>
              <a:t>          &lt;input type="checkbox" </a:t>
            </a:r>
            <a:r>
              <a:rPr lang="en-US" dirty="0" err="1" smtClean="0"/>
              <a:t>ng</a:t>
            </a:r>
            <a:r>
              <a:rPr lang="en-US" dirty="0" smtClean="0"/>
              <a:t>-model="</a:t>
            </a:r>
            <a:r>
              <a:rPr lang="en-US" dirty="0" err="1" smtClean="0"/>
              <a:t>showSomething</a:t>
            </a:r>
            <a:r>
              <a:rPr lang="en-US" dirty="0" smtClean="0"/>
              <a:t>"&gt;Show Something&lt;/label&gt;</a:t>
            </a:r>
          </a:p>
          <a:p>
            <a:r>
              <a:rPr lang="en-US" dirty="0" smtClean="0"/>
              <a:t>      &lt;/div&gt;</a:t>
            </a:r>
          </a:p>
          <a:p>
            <a:r>
              <a:rPr lang="en-US" dirty="0" smtClean="0"/>
              <a:t>      &lt;div class="alert alert-warning" </a:t>
            </a:r>
            <a:r>
              <a:rPr lang="en-US" dirty="0" err="1" smtClean="0"/>
              <a:t>ng</a:t>
            </a:r>
            <a:r>
              <a:rPr lang="en-US" dirty="0" smtClean="0"/>
              <a:t>-show="</a:t>
            </a:r>
            <a:r>
              <a:rPr lang="en-US" dirty="0" err="1" smtClean="0"/>
              <a:t>showSomething</a:t>
            </a:r>
            <a:r>
              <a:rPr lang="en-US" dirty="0" smtClean="0"/>
              <a:t>"&gt;Something&lt;/div&gt;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-repeat&lt;/div&gt;</a:t>
            </a:r>
          </a:p>
          <a:p>
            <a:r>
              <a:rPr lang="en-US" dirty="0" smtClean="0"/>
              <a:t>    &lt;div class="panel-body"&gt;</a:t>
            </a:r>
          </a:p>
          <a:p>
            <a:r>
              <a:rPr lang="en-US" dirty="0" smtClean="0"/>
              <a:t>      &lt;div class="alert alert-info" </a:t>
            </a:r>
            <a:r>
              <a:rPr lang="en-US" dirty="0" err="1" smtClean="0"/>
              <a:t>ng</a:t>
            </a:r>
            <a:r>
              <a:rPr lang="en-US" dirty="0" smtClean="0"/>
              <a:t>-repeat="item in </a:t>
            </a:r>
            <a:r>
              <a:rPr lang="en-US" dirty="0" err="1" smtClean="0"/>
              <a:t>repeatArray</a:t>
            </a:r>
            <a:r>
              <a:rPr lang="en-US" dirty="0" smtClean="0"/>
              <a:t>"&gt;{{$index+1}} : {{item}}&lt;/div&gt;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-click&lt;/div&gt;</a:t>
            </a:r>
          </a:p>
          <a:p>
            <a:r>
              <a:rPr lang="en-US" dirty="0" smtClean="0"/>
              <a:t>    &lt;div class="panel-body" </a:t>
            </a:r>
            <a:r>
              <a:rPr lang="en-US" dirty="0" err="1" smtClean="0"/>
              <a:t>ng</a:t>
            </a:r>
            <a:r>
              <a:rPr lang="en-US" dirty="0" smtClean="0"/>
              <a:t>-click="</a:t>
            </a:r>
            <a:r>
              <a:rPr lang="en-US" dirty="0" err="1" smtClean="0"/>
              <a:t>clickParent</a:t>
            </a:r>
            <a:r>
              <a:rPr lang="en-US" dirty="0" smtClean="0"/>
              <a:t>($event)"&gt;</a:t>
            </a:r>
          </a:p>
          <a:p>
            <a:r>
              <a:rPr lang="en-US" dirty="0" smtClean="0"/>
              <a:t>      Parent</a:t>
            </a:r>
          </a:p>
          <a:p>
            <a:r>
              <a:rPr lang="en-US" dirty="0" smtClean="0"/>
              <a:t>      &lt;button class="</a:t>
            </a:r>
            <a:r>
              <a:rPr lang="en-US" dirty="0" err="1" smtClean="0"/>
              <a:t>btn</a:t>
            </a:r>
            <a:r>
              <a:rPr lang="en-US" dirty="0" smtClean="0"/>
              <a:t> </a:t>
            </a:r>
            <a:r>
              <a:rPr lang="en-US" dirty="0" err="1" smtClean="0"/>
              <a:t>btn</a:t>
            </a:r>
            <a:r>
              <a:rPr lang="en-US" dirty="0" smtClean="0"/>
              <a:t>-info" </a:t>
            </a:r>
            <a:r>
              <a:rPr lang="en-US" dirty="0" err="1" smtClean="0"/>
              <a:t>ng</a:t>
            </a:r>
            <a:r>
              <a:rPr lang="en-US" dirty="0" smtClean="0"/>
              <a:t>-click="</a:t>
            </a:r>
            <a:r>
              <a:rPr lang="en-US" dirty="0" err="1" smtClean="0"/>
              <a:t>clickChild</a:t>
            </a:r>
            <a:r>
              <a:rPr lang="en-US" dirty="0" smtClean="0"/>
              <a:t>($event)"&gt;Child&lt;/button&gt;</a:t>
            </a:r>
          </a:p>
          <a:p>
            <a:r>
              <a:rPr lang="en-US" dirty="0" smtClean="0"/>
              <a:t>      &lt;button class="</a:t>
            </a:r>
            <a:r>
              <a:rPr lang="en-US" dirty="0" err="1" smtClean="0"/>
              <a:t>btn</a:t>
            </a:r>
            <a:r>
              <a:rPr lang="en-US" dirty="0" smtClean="0"/>
              <a:t> </a:t>
            </a:r>
            <a:r>
              <a:rPr lang="en-US" dirty="0" err="1" smtClean="0"/>
              <a:t>btn</a:t>
            </a:r>
            <a:r>
              <a:rPr lang="en-US" dirty="0" smtClean="0"/>
              <a:t>-danger" </a:t>
            </a:r>
            <a:r>
              <a:rPr lang="en-US" dirty="0" err="1" smtClean="0"/>
              <a:t>onClick</a:t>
            </a:r>
            <a:r>
              <a:rPr lang="en-US" dirty="0" smtClean="0"/>
              <a:t>="</a:t>
            </a:r>
            <a:r>
              <a:rPr lang="en-US" dirty="0" err="1" smtClean="0"/>
              <a:t>onClickNotWork</a:t>
            </a:r>
            <a:r>
              <a:rPr lang="en-US" dirty="0" smtClean="0"/>
              <a:t>(event)"&gt;wrong </a:t>
            </a:r>
            <a:r>
              <a:rPr lang="en-US" dirty="0" err="1" smtClean="0"/>
              <a:t>onClick</a:t>
            </a:r>
            <a:r>
              <a:rPr lang="en-US" dirty="0" smtClean="0"/>
              <a:t>&lt;/button&gt;</a:t>
            </a:r>
          </a:p>
          <a:p>
            <a:r>
              <a:rPr lang="en-US" dirty="0" smtClean="0"/>
              <a:t>      &lt;button class="</a:t>
            </a:r>
            <a:r>
              <a:rPr lang="en-US" dirty="0" err="1" smtClean="0"/>
              <a:t>btn</a:t>
            </a:r>
            <a:r>
              <a:rPr lang="en-US" dirty="0" smtClean="0"/>
              <a:t> </a:t>
            </a:r>
            <a:r>
              <a:rPr lang="en-US" dirty="0" err="1" smtClean="0"/>
              <a:t>btn</a:t>
            </a:r>
            <a:r>
              <a:rPr lang="en-US" dirty="0" smtClean="0"/>
              <a:t>-success" </a:t>
            </a:r>
            <a:r>
              <a:rPr lang="en-US" dirty="0" err="1" smtClean="0"/>
              <a:t>onClick</a:t>
            </a:r>
            <a:r>
              <a:rPr lang="en-US" dirty="0" smtClean="0"/>
              <a:t>="</a:t>
            </a:r>
            <a:r>
              <a:rPr lang="en-US" dirty="0" err="1" smtClean="0"/>
              <a:t>onClickFromOutside</a:t>
            </a:r>
            <a:r>
              <a:rPr lang="en-US" dirty="0" smtClean="0"/>
              <a:t>(event)"&gt;Click From Outside Angular&lt;/button&gt;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-change&lt;/div&gt;</a:t>
            </a:r>
          </a:p>
          <a:p>
            <a:r>
              <a:rPr lang="en-US" dirty="0" smtClean="0"/>
              <a:t>    &lt;div class="panel-body"&gt;</a:t>
            </a:r>
          </a:p>
          <a:p>
            <a:r>
              <a:rPr lang="en-US" dirty="0" smtClean="0"/>
              <a:t>      &lt;input type="text" </a:t>
            </a:r>
            <a:r>
              <a:rPr lang="en-US" dirty="0" err="1" smtClean="0"/>
              <a:t>ng</a:t>
            </a:r>
            <a:r>
              <a:rPr lang="en-US" dirty="0" smtClean="0"/>
              <a:t>-change="</a:t>
            </a:r>
            <a:r>
              <a:rPr lang="en-US" dirty="0" err="1" smtClean="0"/>
              <a:t>removeSpaces</a:t>
            </a:r>
            <a:r>
              <a:rPr lang="en-US" dirty="0" smtClean="0"/>
              <a:t>()" </a:t>
            </a:r>
            <a:r>
              <a:rPr lang="en-US" dirty="0" err="1" smtClean="0"/>
              <a:t>ng</a:t>
            </a:r>
            <a:r>
              <a:rPr lang="en-US" dirty="0" smtClean="0"/>
              <a:t>-model="</a:t>
            </a:r>
            <a:r>
              <a:rPr lang="en-US" dirty="0" err="1" smtClean="0"/>
              <a:t>url</a:t>
            </a:r>
            <a:r>
              <a:rPr lang="en-US" dirty="0" smtClean="0"/>
              <a:t>"&gt;</a:t>
            </a:r>
          </a:p>
          <a:p>
            <a:r>
              <a:rPr lang="en-US" dirty="0" smtClean="0"/>
              <a:t>      &lt;label&gt;{{</a:t>
            </a:r>
            <a:r>
              <a:rPr lang="en-US" dirty="0" err="1" smtClean="0"/>
              <a:t>url</a:t>
            </a:r>
            <a:r>
              <a:rPr lang="en-US" dirty="0" smtClean="0"/>
              <a:t>}}&lt;/label&gt;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-options&lt;/div&gt;</a:t>
            </a:r>
          </a:p>
          <a:p>
            <a:r>
              <a:rPr lang="en-US" dirty="0" smtClean="0"/>
              <a:t>    &lt;div class="panel-body"&gt;</a:t>
            </a:r>
          </a:p>
          <a:p>
            <a:r>
              <a:rPr lang="en-US" dirty="0" smtClean="0"/>
              <a:t>      &lt;select </a:t>
            </a:r>
            <a:r>
              <a:rPr lang="en-US" dirty="0" err="1" smtClean="0"/>
              <a:t>ng</a:t>
            </a:r>
            <a:r>
              <a:rPr lang="en-US" dirty="0" smtClean="0"/>
              <a:t>-options="person.id as person.name for person in people" </a:t>
            </a:r>
            <a:r>
              <a:rPr lang="en-US" dirty="0" err="1" smtClean="0"/>
              <a:t>ng</a:t>
            </a:r>
            <a:r>
              <a:rPr lang="en-US" dirty="0" smtClean="0"/>
              <a:t>-model="</a:t>
            </a:r>
            <a:r>
              <a:rPr lang="en-US" dirty="0" err="1" smtClean="0"/>
              <a:t>selectedPerson</a:t>
            </a:r>
            <a:r>
              <a:rPr lang="en-US" dirty="0" smtClean="0"/>
              <a:t>"&gt;&lt;/select&gt;</a:t>
            </a:r>
          </a:p>
          <a:p>
            <a:r>
              <a:rPr lang="en-US" dirty="0" smtClean="0"/>
              <a:t>      &lt;span class="label label-primary"&gt;id: {{</a:t>
            </a:r>
            <a:r>
              <a:rPr lang="en-US" dirty="0" err="1" smtClean="0"/>
              <a:t>selectedPerson</a:t>
            </a:r>
            <a:r>
              <a:rPr lang="en-US" dirty="0" smtClean="0"/>
              <a:t>}}&lt;/span&gt;</a:t>
            </a:r>
          </a:p>
          <a:p>
            <a:r>
              <a:rPr lang="en-US" dirty="0" smtClean="0"/>
              <a:t>    &lt;/div&gt;</a:t>
            </a:r>
          </a:p>
          <a:p>
            <a:r>
              <a:rPr lang="en-US" dirty="0" smtClean="0"/>
              <a:t>  &lt;/div&gt;</a:t>
            </a:r>
          </a:p>
          <a:p>
            <a:r>
              <a:rPr lang="en-US" dirty="0" smtClean="0"/>
              <a:t>&lt;/div&gt;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endParaRPr lang="en-US" dirty="0" smtClean="0"/>
          </a:p>
          <a:p>
            <a:pPr marL="228600" indent="-228600">
              <a:buFont typeface="+mj-lt"/>
              <a:buAutoNum type="arabicPeriod" startAt="2"/>
            </a:pPr>
            <a:r>
              <a:rPr lang="en-US" dirty="0" smtClean="0"/>
              <a:t>Open "app/scripts/controllers/main.js" and update it until you have this:</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'use strict';</a:t>
            </a:r>
          </a:p>
          <a:p>
            <a:pPr marL="0" indent="0">
              <a:buFont typeface="+mj-lt"/>
              <a:buNone/>
            </a:pPr>
            <a:endParaRPr lang="en-US" dirty="0" smtClean="0"/>
          </a:p>
          <a:p>
            <a:pPr marL="0" indent="0">
              <a:buFont typeface="+mj-lt"/>
              <a:buNone/>
            </a:pPr>
            <a:r>
              <a:rPr lang="en-US" dirty="0" smtClean="0"/>
              <a:t>/**</a:t>
            </a:r>
          </a:p>
          <a:p>
            <a:pPr marL="0" indent="0">
              <a:buFont typeface="+mj-lt"/>
              <a:buNone/>
            </a:pPr>
            <a:r>
              <a:rPr lang="en-US" dirty="0" smtClean="0"/>
              <a:t> * @</a:t>
            </a:r>
            <a:r>
              <a:rPr lang="en-US" dirty="0" err="1" smtClean="0"/>
              <a:t>ngdoc</a:t>
            </a:r>
            <a:r>
              <a:rPr lang="en-US" dirty="0" smtClean="0"/>
              <a:t> function</a:t>
            </a:r>
          </a:p>
          <a:p>
            <a:pPr marL="0" indent="0">
              <a:buFont typeface="+mj-lt"/>
              <a:buNone/>
            </a:pPr>
            <a:r>
              <a:rPr lang="en-US" dirty="0" smtClean="0"/>
              <a:t> * @name </a:t>
            </a:r>
            <a:r>
              <a:rPr lang="en-US" dirty="0" err="1" smtClean="0"/>
              <a:t>practiceAApp.controller:MainCtrl</a:t>
            </a:r>
            <a:endParaRPr lang="en-US" dirty="0" smtClean="0"/>
          </a:p>
          <a:p>
            <a:pPr marL="0" indent="0">
              <a:buFont typeface="+mj-lt"/>
              <a:buNone/>
            </a:pPr>
            <a:r>
              <a:rPr lang="en-US" dirty="0" smtClean="0"/>
              <a:t> * @description</a:t>
            </a:r>
          </a:p>
          <a:p>
            <a:pPr marL="0" indent="0">
              <a:buFont typeface="+mj-lt"/>
              <a:buNone/>
            </a:pPr>
            <a:r>
              <a:rPr lang="en-US" dirty="0" smtClean="0"/>
              <a:t> * # </a:t>
            </a:r>
            <a:r>
              <a:rPr lang="en-US" dirty="0" err="1" smtClean="0"/>
              <a:t>MainCtrl</a:t>
            </a:r>
            <a:endParaRPr lang="en-US" dirty="0" smtClean="0"/>
          </a:p>
          <a:p>
            <a:pPr marL="0" indent="0">
              <a:buFont typeface="+mj-lt"/>
              <a:buNone/>
            </a:pPr>
            <a:r>
              <a:rPr lang="en-US" dirty="0" smtClean="0"/>
              <a:t> * Controller of the </a:t>
            </a:r>
            <a:r>
              <a:rPr lang="en-US" dirty="0" err="1" smtClean="0"/>
              <a:t>practiceAApp</a:t>
            </a:r>
            <a:endParaRPr lang="en-US" dirty="0" smtClean="0"/>
          </a:p>
          <a:p>
            <a:pPr marL="0" indent="0">
              <a:buFont typeface="+mj-lt"/>
              <a:buNone/>
            </a:pPr>
            <a:r>
              <a:rPr lang="en-US" dirty="0" smtClean="0"/>
              <a:t> */</a:t>
            </a:r>
          </a:p>
          <a:p>
            <a:pPr marL="0" indent="0">
              <a:buFont typeface="+mj-lt"/>
              <a:buNone/>
            </a:pPr>
            <a:r>
              <a:rPr lang="en-US" dirty="0" err="1" smtClean="0"/>
              <a:t>angular.module</a:t>
            </a:r>
            <a:r>
              <a:rPr lang="en-US" dirty="0" smtClean="0"/>
              <a:t>('</a:t>
            </a:r>
            <a:r>
              <a:rPr lang="en-US" dirty="0" err="1" smtClean="0"/>
              <a:t>practiceAApp</a:t>
            </a:r>
            <a:r>
              <a:rPr lang="en-US" dirty="0" smtClean="0"/>
              <a:t>')</a:t>
            </a:r>
          </a:p>
          <a:p>
            <a:pPr marL="0" indent="0">
              <a:buFont typeface="+mj-lt"/>
              <a:buNone/>
            </a:pPr>
            <a:r>
              <a:rPr lang="en-US" dirty="0" smtClean="0"/>
              <a:t>  .controller('</a:t>
            </a:r>
            <a:r>
              <a:rPr lang="en-US" dirty="0" err="1" smtClean="0"/>
              <a:t>MainCtrl</a:t>
            </a:r>
            <a:r>
              <a:rPr lang="en-US" dirty="0" smtClean="0"/>
              <a:t>', function () {</a:t>
            </a:r>
          </a:p>
          <a:p>
            <a:pPr marL="0" indent="0">
              <a:buFont typeface="+mj-lt"/>
              <a:buNone/>
            </a:pPr>
            <a:r>
              <a:rPr lang="en-US" dirty="0" smtClean="0"/>
              <a:t>    </a:t>
            </a:r>
            <a:r>
              <a:rPr lang="en-US" dirty="0" err="1" smtClean="0"/>
              <a:t>this.awesomeThings</a:t>
            </a:r>
            <a:r>
              <a:rPr lang="en-US" dirty="0" smtClean="0"/>
              <a:t> = [</a:t>
            </a:r>
          </a:p>
          <a:p>
            <a:pPr marL="0" indent="0">
              <a:buFont typeface="+mj-lt"/>
              <a:buNone/>
            </a:pPr>
            <a:r>
              <a:rPr lang="en-US" dirty="0" smtClean="0"/>
              <a:t>      'HTML5 Boilerplate',</a:t>
            </a:r>
          </a:p>
          <a:p>
            <a:pPr marL="0" indent="0">
              <a:buFont typeface="+mj-lt"/>
              <a:buNone/>
            </a:pPr>
            <a:r>
              <a:rPr lang="en-US" dirty="0" smtClean="0"/>
              <a:t>      '</a:t>
            </a:r>
            <a:r>
              <a:rPr lang="en-US" dirty="0" err="1" smtClean="0"/>
              <a:t>AngularJS</a:t>
            </a:r>
            <a:r>
              <a:rPr lang="en-US" dirty="0" smtClean="0"/>
              <a:t>',</a:t>
            </a:r>
          </a:p>
          <a:p>
            <a:pPr marL="0" indent="0">
              <a:buFont typeface="+mj-lt"/>
              <a:buNone/>
            </a:pPr>
            <a:r>
              <a:rPr lang="en-US" dirty="0" smtClean="0"/>
              <a:t>      'Karma'</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.controller('TestCtrl1', function ($scope) {</a:t>
            </a:r>
          </a:p>
          <a:p>
            <a:pPr marL="0" indent="0">
              <a:buFont typeface="+mj-lt"/>
              <a:buNone/>
            </a:pPr>
            <a:r>
              <a:rPr lang="en-US" dirty="0" smtClean="0"/>
              <a:t>  $</a:t>
            </a:r>
            <a:r>
              <a:rPr lang="en-US" dirty="0" err="1" smtClean="0"/>
              <a:t>scope.test</a:t>
            </a:r>
            <a:r>
              <a:rPr lang="en-US" dirty="0" smtClean="0"/>
              <a:t> =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TestCtrl2Scope = $scope;</a:t>
            </a:r>
          </a:p>
          <a:p>
            <a:pPr marL="0" indent="0">
              <a:buFont typeface="+mj-lt"/>
              <a:buNone/>
            </a:pPr>
            <a:r>
              <a:rPr lang="en-US" dirty="0" smtClean="0"/>
              <a:t>  $</a:t>
            </a:r>
            <a:r>
              <a:rPr lang="en-US" dirty="0" err="1" smtClean="0"/>
              <a:t>scope.test</a:t>
            </a:r>
            <a:r>
              <a:rPr lang="en-US" dirty="0" smtClean="0"/>
              <a:t> = 'TestCtrl2';</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-repeat example*/</a:t>
            </a:r>
          </a:p>
          <a:p>
            <a:pPr marL="0" indent="0">
              <a:buFont typeface="+mj-lt"/>
              <a:buNone/>
            </a:pPr>
            <a:r>
              <a:rPr lang="en-US" dirty="0" smtClean="0"/>
              <a:t>  $</a:t>
            </a:r>
            <a:r>
              <a:rPr lang="en-US" dirty="0" err="1" smtClean="0"/>
              <a:t>scope.repeatArray</a:t>
            </a:r>
            <a:r>
              <a:rPr lang="en-US" dirty="0" smtClean="0"/>
              <a:t> = ['</a:t>
            </a:r>
            <a:r>
              <a:rPr lang="en-US" dirty="0" err="1" smtClean="0"/>
              <a:t>uno</a:t>
            </a:r>
            <a:r>
              <a:rPr lang="en-US" dirty="0" smtClean="0"/>
              <a:t>','dos','</a:t>
            </a:r>
            <a:r>
              <a:rPr lang="en-US" dirty="0" err="1" smtClean="0"/>
              <a:t>tres</a:t>
            </a:r>
            <a:r>
              <a:rPr lang="en-US" dirty="0" smtClean="0"/>
              <a:t>'];</a:t>
            </a:r>
          </a:p>
          <a:p>
            <a:pPr marL="0" indent="0">
              <a:buFont typeface="+mj-lt"/>
              <a:buNone/>
            </a:pPr>
            <a:r>
              <a:rPr lang="en-US" dirty="0" smtClean="0"/>
              <a:t>  /* </a:t>
            </a:r>
            <a:r>
              <a:rPr lang="en-US" dirty="0" err="1" smtClean="0"/>
              <a:t>ng</a:t>
            </a:r>
            <a:r>
              <a:rPr lang="en-US" dirty="0" smtClean="0"/>
              <a:t>-repeat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a:t>
            </a:r>
          </a:p>
          <a:p>
            <a:pPr marL="0" indent="0">
              <a:buFont typeface="+mj-lt"/>
              <a:buNone/>
            </a:pPr>
            <a:r>
              <a:rPr lang="en-US" dirty="0" smtClean="0"/>
              <a:t>  $</a:t>
            </a:r>
            <a:r>
              <a:rPr lang="en-US" dirty="0" err="1" smtClean="0"/>
              <a:t>scope.clickParent</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alert('Parent');</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r>
              <a:rPr lang="en-US" dirty="0" err="1" smtClean="0"/>
              <a:t>scope.clickChild</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scope.test</a:t>
            </a:r>
            <a:r>
              <a:rPr lang="en-US" dirty="0" smtClean="0"/>
              <a:t>);</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a:t>
            </a:r>
          </a:p>
          <a:p>
            <a:pPr marL="0" indent="0">
              <a:buFont typeface="+mj-lt"/>
              <a:buNone/>
            </a:pPr>
            <a:r>
              <a:rPr lang="en-US" dirty="0" smtClean="0"/>
              <a:t>  $</a:t>
            </a:r>
            <a:r>
              <a:rPr lang="en-US" dirty="0" err="1" smtClean="0"/>
              <a:t>scope.removeSpaces</a:t>
            </a:r>
            <a:r>
              <a:rPr lang="en-US" dirty="0" smtClean="0"/>
              <a:t> = function(){</a:t>
            </a:r>
          </a:p>
          <a:p>
            <a:pPr marL="0" indent="0">
              <a:buFont typeface="+mj-lt"/>
              <a:buNone/>
            </a:pPr>
            <a:r>
              <a:rPr lang="en-US" dirty="0" smtClean="0"/>
              <a:t>    $scope.url = $</a:t>
            </a:r>
            <a:r>
              <a:rPr lang="en-US" dirty="0" err="1" smtClean="0"/>
              <a:t>scope.url.replace</a:t>
            </a:r>
            <a:r>
              <a:rPr lang="en-US" dirty="0" smtClean="0"/>
              <a:t>(/\s+/g,'-');</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-options example*/</a:t>
            </a:r>
          </a:p>
          <a:p>
            <a:pPr marL="0" indent="0">
              <a:buFont typeface="+mj-lt"/>
              <a:buNone/>
            </a:pPr>
            <a:r>
              <a:rPr lang="en-US" dirty="0" smtClean="0"/>
              <a:t>  $</a:t>
            </a:r>
            <a:r>
              <a:rPr lang="en-US" dirty="0" err="1" smtClean="0"/>
              <a:t>scope.people</a:t>
            </a:r>
            <a:r>
              <a:rPr lang="en-US" dirty="0" smtClean="0"/>
              <a:t>=[{id:1, name: "Luis"},{id:2, name: "</a:t>
            </a:r>
            <a:r>
              <a:rPr lang="en-US" dirty="0" err="1" smtClean="0"/>
              <a:t>María</a:t>
            </a:r>
            <a:r>
              <a:rPr lang="en-US" dirty="0" smtClean="0"/>
              <a:t>"}];</a:t>
            </a:r>
          </a:p>
          <a:p>
            <a:pPr marL="0" indent="0">
              <a:buFont typeface="+mj-lt"/>
              <a:buNone/>
            </a:pPr>
            <a:r>
              <a:rPr lang="en-US" dirty="0" smtClean="0"/>
              <a:t>  /* </a:t>
            </a:r>
            <a:r>
              <a:rPr lang="en-US" dirty="0" err="1" smtClean="0"/>
              <a:t>ng</a:t>
            </a:r>
            <a:r>
              <a:rPr lang="en-US" dirty="0" smtClean="0"/>
              <a:t>-options example end*/</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dirty="0" smtClean="0"/>
          </a:p>
          <a:p>
            <a:pPr marL="0" indent="0">
              <a:buFont typeface="+mj-lt"/>
              <a:buNone/>
            </a:pPr>
            <a:r>
              <a:rPr lang="en-US" dirty="0" smtClean="0"/>
              <a:t>/* </a:t>
            </a:r>
            <a:r>
              <a:rPr lang="en-US" dirty="0" err="1" smtClean="0"/>
              <a:t>ng</a:t>
            </a:r>
            <a:r>
              <a:rPr lang="en-US" dirty="0" smtClean="0"/>
              <a:t>-click example p2*/</a:t>
            </a:r>
          </a:p>
          <a:p>
            <a:pPr marL="0" indent="0">
              <a:buFont typeface="+mj-lt"/>
              <a:buNone/>
            </a:pPr>
            <a:r>
              <a:rPr lang="en-US" dirty="0" err="1" smtClean="0"/>
              <a:t>var</a:t>
            </a:r>
            <a:r>
              <a:rPr lang="en-US" dirty="0" smtClean="0"/>
              <a:t> TestCtrl2Scope;</a:t>
            </a:r>
          </a:p>
          <a:p>
            <a:pPr marL="0" indent="0">
              <a:buFont typeface="+mj-lt"/>
              <a:buNone/>
            </a:pPr>
            <a:endParaRPr lang="en-US" dirty="0" smtClean="0"/>
          </a:p>
          <a:p>
            <a:pPr marL="0" indent="0">
              <a:buFont typeface="+mj-lt"/>
              <a:buNone/>
            </a:pPr>
            <a:r>
              <a:rPr lang="en-US" dirty="0" smtClean="0"/>
              <a:t>function </a:t>
            </a:r>
            <a:r>
              <a:rPr lang="en-US" dirty="0" err="1" smtClean="0"/>
              <a:t>onClickNotWork</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typeof</a:t>
            </a:r>
            <a:r>
              <a:rPr lang="en-US" dirty="0" smtClean="0"/>
              <a:t> $scope);</a:t>
            </a:r>
          </a:p>
          <a:p>
            <a:pPr marL="0" indent="0">
              <a:buFont typeface="+mj-lt"/>
              <a:buNone/>
            </a:pPr>
            <a:r>
              <a:rPr lang="en-US" dirty="0" smtClean="0"/>
              <a:t>}</a:t>
            </a:r>
          </a:p>
          <a:p>
            <a:pPr marL="0" indent="0">
              <a:buFont typeface="+mj-lt"/>
              <a:buNone/>
            </a:pPr>
            <a:endParaRPr lang="en-US" dirty="0" smtClean="0"/>
          </a:p>
          <a:p>
            <a:pPr marL="0" indent="0">
              <a:buFont typeface="+mj-lt"/>
              <a:buNone/>
            </a:pPr>
            <a:r>
              <a:rPr lang="en-US" dirty="0" smtClean="0"/>
              <a:t>function </a:t>
            </a:r>
            <a:r>
              <a:rPr lang="en-US" dirty="0" err="1" smtClean="0"/>
              <a:t>onClickFromOutside</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TestCtrl2Scope.$apply(function(){</a:t>
            </a:r>
          </a:p>
          <a:p>
            <a:pPr marL="0" indent="0">
              <a:buFont typeface="+mj-lt"/>
              <a:buNone/>
            </a:pPr>
            <a:r>
              <a:rPr lang="en-US" dirty="0" smtClean="0"/>
              <a:t>    alert(TestCtrl2Scope.test);</a:t>
            </a:r>
          </a:p>
          <a:p>
            <a:pPr marL="0" indent="0">
              <a:buFont typeface="+mj-lt"/>
              <a:buNone/>
            </a:pPr>
            <a:r>
              <a:rPr lang="en-US" dirty="0" smtClean="0"/>
              <a:t>  });</a:t>
            </a:r>
          </a:p>
          <a:p>
            <a:pPr marL="0" indent="0">
              <a:buFont typeface="+mj-lt"/>
              <a:buNone/>
            </a:pPr>
            <a:r>
              <a:rPr lang="en-US" dirty="0" smtClean="0"/>
              <a:t>}</a:t>
            </a:r>
          </a:p>
          <a:p>
            <a:pPr marL="0" indent="0">
              <a:buFont typeface="+mj-lt"/>
              <a:buNone/>
            </a:pPr>
            <a:r>
              <a:rPr lang="en-US" dirty="0" smtClean="0"/>
              <a:t>/* </a:t>
            </a:r>
            <a:r>
              <a:rPr lang="en-US" dirty="0" err="1" smtClean="0"/>
              <a:t>ng</a:t>
            </a:r>
            <a:r>
              <a:rPr lang="en-US" dirty="0" smtClean="0"/>
              <a:t>-click example p2 end*/</a:t>
            </a:r>
          </a:p>
          <a:p>
            <a:pPr marL="0" indent="0">
              <a:buFont typeface="+mj-lt"/>
              <a:buNone/>
            </a:pPr>
            <a:endParaRPr lang="en-US" dirty="0" smtClean="0"/>
          </a:p>
          <a:p>
            <a:pPr marL="0" indent="0">
              <a:buFont typeface="+mj-lt"/>
              <a:buNone/>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a:t>
            </a:r>
            <a:r>
              <a:rPr lang="en-US" baseline="0" dirty="0" smtClean="0"/>
              <a:t> 'grunt serve'.</a:t>
            </a:r>
          </a:p>
          <a:p>
            <a:pPr marL="228600" indent="-228600">
              <a:buFont typeface="+mj-lt"/>
              <a:buAutoNum type="arabicPeriod" startAt="3"/>
            </a:pPr>
            <a:endParaRPr lang="en-US" baseline="0" dirty="0" smtClean="0"/>
          </a:p>
          <a:p>
            <a:pPr marL="0" indent="0">
              <a:buFont typeface="+mj-lt"/>
              <a:buNone/>
            </a:pPr>
            <a:r>
              <a:rPr lang="en-US" baseline="0" dirty="0" smtClean="0"/>
              <a:t>We add a use for the directives described in the previous lessons:</a:t>
            </a:r>
          </a:p>
          <a:p>
            <a:pPr marL="0" indent="0">
              <a:buFont typeface="+mj-lt"/>
              <a:buNone/>
            </a:pPr>
            <a:r>
              <a:rPr lang="en-US" baseline="0" dirty="0" err="1" smtClean="0"/>
              <a:t>ng</a:t>
            </a:r>
            <a:r>
              <a:rPr lang="en-US" baseline="0" dirty="0" smtClean="0"/>
              <a:t>-show/</a:t>
            </a:r>
            <a:r>
              <a:rPr lang="en-US" baseline="0" dirty="0" err="1" smtClean="0"/>
              <a:t>ng</a:t>
            </a:r>
            <a:r>
              <a:rPr lang="en-US" baseline="0" dirty="0" smtClean="0"/>
              <a:t>-hide: We add a checkbox with the </a:t>
            </a:r>
            <a:r>
              <a:rPr lang="en-US" baseline="0" dirty="0" err="1" smtClean="0"/>
              <a:t>ng</a:t>
            </a:r>
            <a:r>
              <a:rPr lang="en-US" baseline="0" dirty="0" smtClean="0"/>
              <a:t>-model that toggles between showing a div or not, the </a:t>
            </a:r>
            <a:r>
              <a:rPr lang="en-US" baseline="0" dirty="0" err="1" smtClean="0"/>
              <a:t>ng</a:t>
            </a:r>
            <a:r>
              <a:rPr lang="en-US" baseline="0" dirty="0" smtClean="0"/>
              <a:t>-hide works the same, just for sematic of the exercise we use the </a:t>
            </a:r>
            <a:r>
              <a:rPr lang="en-US" baseline="0" dirty="0" err="1" smtClean="0"/>
              <a:t>ng</a:t>
            </a:r>
            <a:r>
              <a:rPr lang="en-US" baseline="0" dirty="0" smtClean="0"/>
              <a:t>-show.</a:t>
            </a:r>
          </a:p>
          <a:p>
            <a:pPr marL="0" indent="0">
              <a:buFont typeface="+mj-lt"/>
              <a:buNone/>
            </a:pPr>
            <a:r>
              <a:rPr lang="en-US" dirty="0" err="1" smtClean="0"/>
              <a:t>ng</a:t>
            </a:r>
            <a:r>
              <a:rPr lang="en-US" dirty="0" smtClean="0"/>
              <a:t>-repeat: we create alerts with an array defined in the controller, this could use objects</a:t>
            </a:r>
            <a:r>
              <a:rPr lang="en-US" baseline="0" dirty="0" smtClean="0"/>
              <a:t> instead of strings and works very straight forward.</a:t>
            </a:r>
          </a:p>
          <a:p>
            <a:pPr marL="0" indent="0">
              <a:buFont typeface="+mj-lt"/>
              <a:buNone/>
            </a:pPr>
            <a:r>
              <a:rPr lang="en-US" dirty="0" err="1" smtClean="0"/>
              <a:t>ng</a:t>
            </a:r>
            <a:r>
              <a:rPr lang="en-US" dirty="0" smtClean="0"/>
              <a:t>-click: the</a:t>
            </a:r>
            <a:r>
              <a:rPr lang="en-US" baseline="0" dirty="0" smtClean="0"/>
              <a:t> example that we add, have two parts, the correct of using it and the one that uses the </a:t>
            </a:r>
            <a:r>
              <a:rPr lang="en-US" baseline="0" dirty="0" err="1" smtClean="0"/>
              <a:t>onClick</a:t>
            </a:r>
            <a:r>
              <a:rPr lang="en-US" baseline="0" dirty="0" smtClean="0"/>
              <a:t> instead, notice that we add the $event and the event respectively, please feel free to play with the code.</a:t>
            </a:r>
          </a:p>
          <a:p>
            <a:pPr marL="0" indent="0">
              <a:buFont typeface="+mj-lt"/>
              <a:buNone/>
            </a:pPr>
            <a:r>
              <a:rPr lang="en-US" dirty="0" err="1" smtClean="0"/>
              <a:t>ng</a:t>
            </a:r>
            <a:r>
              <a:rPr lang="en-US" dirty="0" smtClean="0"/>
              <a:t>-change: this example</a:t>
            </a:r>
            <a:r>
              <a:rPr lang="en-US" baseline="0" dirty="0" smtClean="0"/>
              <a:t> will change the spaces you type into hyphens when you insert another value at the end, this should use a $filter instead, but for keep the practice simple we put a function.</a:t>
            </a:r>
          </a:p>
          <a:p>
            <a:pPr marL="0" indent="0">
              <a:buFont typeface="+mj-lt"/>
              <a:buNone/>
            </a:pPr>
            <a:r>
              <a:rPr lang="en-US" baseline="0" dirty="0" err="1" smtClean="0"/>
              <a:t>ng</a:t>
            </a:r>
            <a:r>
              <a:rPr lang="en-US" baseline="0" dirty="0" smtClean="0"/>
              <a:t>-options: This a example of the ways you can implement a </a:t>
            </a:r>
            <a:r>
              <a:rPr lang="en-US" baseline="0" dirty="0" err="1" smtClean="0"/>
              <a:t>ng</a:t>
            </a:r>
            <a:r>
              <a:rPr lang="en-US" baseline="0" dirty="0" smtClean="0"/>
              <a:t>-options that change the model when you choose in the &lt;select&gt;</a:t>
            </a:r>
          </a:p>
          <a:p>
            <a:pPr marL="0" indent="0">
              <a:buFont typeface="+mj-lt"/>
              <a:buNone/>
            </a:pP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14</a:t>
            </a:fld>
            <a:endParaRPr lang="en-US"/>
          </a:p>
        </p:txBody>
      </p:sp>
    </p:spTree>
    <p:extLst>
      <p:ext uri="{BB962C8B-B14F-4D97-AF65-F5344CB8AC3E}">
        <p14:creationId xmlns:p14="http://schemas.microsoft.com/office/powerpoint/2010/main" val="3149178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There are two ways to filter</a:t>
            </a:r>
            <a:r>
              <a:rPr lang="en-US" baseline="0" dirty="0" smtClean="0"/>
              <a:t> something, the slide show have the inline template way to do it.</a:t>
            </a:r>
          </a:p>
          <a:p>
            <a:endParaRPr lang="en-US" baseline="0" dirty="0" smtClean="0"/>
          </a:p>
          <a:p>
            <a:r>
              <a:rPr lang="en-US" baseline="0" dirty="0" smtClean="0"/>
              <a:t>The other way is by using the $filter on JavaScript, you should inject the dependency '$filter' (Add in the parameters of your controller function, this will be explained further in the next lesson), and then use it in the code like this:</a:t>
            </a:r>
          </a:p>
          <a:p>
            <a:endParaRPr lang="en-US" baseline="0" dirty="0" smtClean="0"/>
          </a:p>
          <a:p>
            <a:r>
              <a:rPr lang="en-US" baseline="0" dirty="0" smtClean="0"/>
              <a:t>$scope. </a:t>
            </a:r>
            <a:r>
              <a:rPr lang="en-US" baseline="0" dirty="0" err="1" smtClean="0"/>
              <a:t>filteredArray</a:t>
            </a:r>
            <a:r>
              <a:rPr lang="en-US" baseline="0" dirty="0" smtClean="0"/>
              <a:t> = $filter('</a:t>
            </a:r>
            <a:r>
              <a:rPr lang="en-US" baseline="0" dirty="0" err="1" smtClean="0"/>
              <a:t>filterName</a:t>
            </a:r>
            <a:r>
              <a:rPr lang="en-US" baseline="0" dirty="0" smtClean="0"/>
              <a:t>')(array, </a:t>
            </a:r>
            <a:r>
              <a:rPr lang="en-US" baseline="0" dirty="0" err="1" smtClean="0"/>
              <a:t>expressionToCompareWith</a:t>
            </a:r>
            <a:r>
              <a:rPr lang="en-US" baseline="0" dirty="0" smtClean="0"/>
              <a:t>, comparator);</a:t>
            </a:r>
          </a:p>
          <a:p>
            <a:endParaRPr lang="en-US" baseline="0" dirty="0" smtClean="0"/>
          </a:p>
          <a:p>
            <a:r>
              <a:rPr lang="en-US" baseline="0" dirty="0" smtClean="0"/>
              <a:t>You have the basic filters in angular:</a:t>
            </a:r>
            <a:endParaRPr lang="en-US" dirty="0" smtClean="0"/>
          </a:p>
          <a:p>
            <a:endParaRPr lang="en-US" dirty="0" smtClean="0"/>
          </a:p>
          <a:p>
            <a:r>
              <a:rPr lang="en-US" dirty="0" smtClean="0"/>
              <a:t>filter 	Selects a subset of items from array and returns it as a new array.</a:t>
            </a:r>
          </a:p>
          <a:p>
            <a:endParaRPr lang="en-US" dirty="0" smtClean="0"/>
          </a:p>
          <a:p>
            <a:r>
              <a:rPr lang="en-US" dirty="0" smtClean="0"/>
              <a:t>currency 	Formats a number as a currency (</a:t>
            </a:r>
            <a:r>
              <a:rPr lang="en-US" dirty="0" err="1" smtClean="0"/>
              <a:t>ie</a:t>
            </a:r>
            <a:r>
              <a:rPr lang="en-US" dirty="0" smtClean="0"/>
              <a:t> $1,234.56). When no currency symbol is provided, default symbol for current locale is used.</a:t>
            </a:r>
          </a:p>
          <a:p>
            <a:endParaRPr lang="en-US" dirty="0" smtClean="0"/>
          </a:p>
          <a:p>
            <a:r>
              <a:rPr lang="en-US" dirty="0" smtClean="0"/>
              <a:t>number 	Formats a number as text.</a:t>
            </a:r>
          </a:p>
          <a:p>
            <a:endParaRPr lang="en-US" dirty="0" smtClean="0"/>
          </a:p>
          <a:p>
            <a:r>
              <a:rPr lang="en-US" dirty="0" smtClean="0"/>
              <a:t>date 	Formats date to a string based on the requested format.</a:t>
            </a:r>
          </a:p>
          <a:p>
            <a:endParaRPr lang="en-US" dirty="0" smtClean="0"/>
          </a:p>
          <a:p>
            <a:r>
              <a:rPr lang="en-US" dirty="0" err="1" smtClean="0"/>
              <a:t>json</a:t>
            </a:r>
            <a:r>
              <a:rPr lang="en-US" dirty="0" smtClean="0"/>
              <a:t> 	Allows you to convert a JavaScript object into JSON string.</a:t>
            </a:r>
          </a:p>
          <a:p>
            <a:endParaRPr lang="en-US" dirty="0" smtClean="0"/>
          </a:p>
          <a:p>
            <a:r>
              <a:rPr lang="en-US" dirty="0" smtClean="0"/>
              <a:t>lowercase 	Converts string to lowercase.</a:t>
            </a:r>
          </a:p>
          <a:p>
            <a:endParaRPr lang="en-US" dirty="0" smtClean="0"/>
          </a:p>
          <a:p>
            <a:r>
              <a:rPr lang="en-US" dirty="0" smtClean="0"/>
              <a:t>uppercase 	Converts string to uppercase.</a:t>
            </a:r>
          </a:p>
          <a:p>
            <a:endParaRPr lang="en-US" dirty="0" smtClean="0"/>
          </a:p>
          <a:p>
            <a:r>
              <a:rPr lang="en-US" dirty="0" err="1" smtClean="0"/>
              <a:t>limitTo</a:t>
            </a:r>
            <a:r>
              <a:rPr lang="en-US" dirty="0" smtClean="0"/>
              <a:t> 	Creates a new array or string containing only a specified number of elements. The elements are taken from either the beginning or the end of the source array, string or number, as specified by the value and sign (positive or negative) of limit. If a number is used as input, it is converted to a string.</a:t>
            </a:r>
          </a:p>
          <a:p>
            <a:endParaRPr lang="en-US" dirty="0" smtClean="0"/>
          </a:p>
          <a:p>
            <a:r>
              <a:rPr lang="en-US" dirty="0" err="1" smtClean="0"/>
              <a:t>orderBy</a:t>
            </a:r>
            <a:r>
              <a:rPr lang="en-US" dirty="0" smtClean="0"/>
              <a:t> 	Orders a specified array by the expression predicate. It is ordered alphabetically for strings and numerically for numbers. Note: if you notice numbers are not being sorted as expected, make sure they are actually being saved as numbers and not strings. Array-like values (e.g. </a:t>
            </a:r>
            <a:r>
              <a:rPr lang="en-US" dirty="0" err="1" smtClean="0"/>
              <a:t>NodeLists</a:t>
            </a:r>
            <a:r>
              <a:rPr lang="en-US" dirty="0" smtClean="0"/>
              <a:t>, </a:t>
            </a:r>
            <a:r>
              <a:rPr lang="en-US" dirty="0" err="1" smtClean="0"/>
              <a:t>jQuery</a:t>
            </a:r>
            <a:r>
              <a:rPr lang="en-US" dirty="0" smtClean="0"/>
              <a:t> objects, </a:t>
            </a:r>
            <a:r>
              <a:rPr lang="en-US" dirty="0" err="1" smtClean="0"/>
              <a:t>TypedArrays</a:t>
            </a:r>
            <a:r>
              <a:rPr lang="en-US" dirty="0" smtClean="0"/>
              <a:t>, Strings, </a:t>
            </a:r>
            <a:r>
              <a:rPr lang="en-US" dirty="0" err="1" smtClean="0"/>
              <a:t>etc</a:t>
            </a:r>
            <a:r>
              <a:rPr lang="en-US" dirty="0" smtClean="0"/>
              <a:t>) are also supported.</a:t>
            </a:r>
          </a:p>
          <a:p>
            <a:endParaRPr lang="en-US" dirty="0" smtClean="0"/>
          </a:p>
          <a:p>
            <a:endParaRPr lang="en-US" dirty="0" smtClean="0"/>
          </a:p>
          <a:p>
            <a:r>
              <a:rPr lang="en-US" dirty="0" smtClean="0"/>
              <a:t>References:</a:t>
            </a:r>
          </a:p>
          <a:p>
            <a:r>
              <a:rPr lang="en-US" dirty="0" smtClean="0"/>
              <a:t>https://docs.angularjs.org/api/ng/filter/filter</a:t>
            </a:r>
          </a:p>
          <a:p>
            <a:r>
              <a:rPr lang="en-US" dirty="0" smtClean="0"/>
              <a:t>https://docs.angularjs.org/api/ng/filter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15</a:t>
            </a:fld>
            <a:endParaRPr lang="en-US"/>
          </a:p>
        </p:txBody>
      </p:sp>
    </p:spTree>
    <p:extLst>
      <p:ext uri="{BB962C8B-B14F-4D97-AF65-F5344CB8AC3E}">
        <p14:creationId xmlns:p14="http://schemas.microsoft.com/office/powerpoint/2010/main" val="286634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create a custom filter inside certain module to use it.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16</a:t>
            </a:fld>
            <a:endParaRPr lang="en-US"/>
          </a:p>
        </p:txBody>
      </p:sp>
    </p:spTree>
    <p:extLst>
      <p:ext uri="{BB962C8B-B14F-4D97-AF65-F5344CB8AC3E}">
        <p14:creationId xmlns:p14="http://schemas.microsoft.com/office/powerpoint/2010/main" val="391054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Font typeface="+mj-lt"/>
              <a:buNone/>
            </a:pPr>
            <a:endParaRPr lang="en-US" dirty="0" smtClean="0"/>
          </a:p>
          <a:p>
            <a:pPr marL="0" indent="0">
              <a:buFont typeface="+mj-lt"/>
              <a:buNone/>
            </a:pPr>
            <a:r>
              <a:rPr lang="en-US" dirty="0" smtClean="0"/>
              <a:t>a) Use some pre-defined filters.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add:</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a:t>
            </a:r>
            <a:r>
              <a:rPr lang="en-US" dirty="0" err="1" smtClean="0"/>
              <a:t>ng</a:t>
            </a:r>
            <a:r>
              <a:rPr lang="en-US" dirty="0" smtClean="0"/>
              <a:t>-controller="Practice4"&gt;</a:t>
            </a:r>
          </a:p>
          <a:p>
            <a:pPr marL="0" indent="0">
              <a:buFont typeface="+mj-lt"/>
              <a:buNone/>
            </a:pPr>
            <a:r>
              <a:rPr lang="en-US" dirty="0" smtClean="0"/>
              <a:t>  &lt;div class="panel panel-default"&gt;</a:t>
            </a:r>
          </a:p>
          <a:p>
            <a:pPr marL="0" indent="0">
              <a:buFont typeface="+mj-lt"/>
              <a:buNone/>
            </a:pPr>
            <a:r>
              <a:rPr lang="en-US" dirty="0" smtClean="0"/>
              <a:t>    &lt;div class="panel-heading"&gt;Pre-defined filters&lt;/div&gt;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preFilters</a:t>
            </a:r>
            <a:r>
              <a:rPr lang="en-US" dirty="0" smtClean="0"/>
              <a:t>"&gt;</a:t>
            </a:r>
          </a:p>
          <a:p>
            <a:pPr marL="0" indent="0">
              <a:buFont typeface="+mj-lt"/>
              <a:buNone/>
            </a:pPr>
            <a:r>
              <a:rPr lang="en-US" dirty="0" smtClean="0"/>
              <a:t>      &lt;span class="label label-primary"&gt;{{</a:t>
            </a:r>
            <a:r>
              <a:rPr lang="en-US" dirty="0" err="1" smtClean="0"/>
              <a:t>preFilters</a:t>
            </a:r>
            <a:r>
              <a:rPr lang="en-US" dirty="0" smtClean="0"/>
              <a:t> | currency : "£" }}&lt;/span&gt;</a:t>
            </a:r>
          </a:p>
          <a:p>
            <a:pPr marL="0" indent="0">
              <a:buFont typeface="+mj-lt"/>
              <a:buNone/>
            </a:pPr>
            <a:r>
              <a:rPr lang="en-US" dirty="0" smtClean="0"/>
              <a:t>      &lt;span class="label label-info"&gt;{{</a:t>
            </a:r>
            <a:r>
              <a:rPr lang="en-US" dirty="0" err="1" smtClean="0"/>
              <a:t>preFilters</a:t>
            </a:r>
            <a:r>
              <a:rPr lang="en-US" dirty="0" smtClean="0"/>
              <a:t> | number:2 }}&lt;/span&gt;</a:t>
            </a:r>
          </a:p>
          <a:p>
            <a:pPr marL="0" indent="0">
              <a:buFont typeface="+mj-lt"/>
              <a:buNone/>
            </a:pPr>
            <a:r>
              <a:rPr lang="en-US" dirty="0" smtClean="0"/>
              <a:t>      &lt;span class="label label-warning"&gt;{{</a:t>
            </a:r>
            <a:r>
              <a:rPr lang="en-US" dirty="0" err="1" smtClean="0"/>
              <a:t>preFilters</a:t>
            </a:r>
            <a:r>
              <a:rPr lang="en-US" dirty="0" smtClean="0"/>
              <a:t> | uppercase}}&lt;/span&gt;</a:t>
            </a:r>
          </a:p>
          <a:p>
            <a:pPr marL="0" indent="0">
              <a:buFont typeface="+mj-lt"/>
              <a:buNone/>
            </a:pPr>
            <a:r>
              <a:rPr lang="en-US" dirty="0" smtClean="0"/>
              <a:t>      &lt;span class="label label-danger"&gt;{{</a:t>
            </a:r>
            <a:r>
              <a:rPr lang="en-US" dirty="0" err="1" smtClean="0"/>
              <a:t>preFilters</a:t>
            </a:r>
            <a:r>
              <a:rPr lang="en-US" dirty="0" smtClean="0"/>
              <a:t> | lowercase}}&lt;/span&gt;</a:t>
            </a:r>
          </a:p>
          <a:p>
            <a:pPr marL="0" indent="0">
              <a:buFont typeface="+mj-lt"/>
              <a:buNone/>
            </a:pPr>
            <a:r>
              <a:rPr lang="en-US" dirty="0" smtClean="0"/>
              <a:t>      &lt;</a:t>
            </a:r>
            <a:r>
              <a:rPr lang="en-US" dirty="0" err="1" smtClean="0"/>
              <a:t>hr</a:t>
            </a:r>
            <a:r>
              <a:rPr lang="en-US" dirty="0" smtClean="0"/>
              <a:t>&gt;</a:t>
            </a:r>
          </a:p>
          <a:p>
            <a:pPr marL="0" indent="0">
              <a:buFont typeface="+mj-lt"/>
              <a:buNone/>
            </a:pPr>
            <a:r>
              <a:rPr lang="en-US" dirty="0" smtClean="0"/>
              <a:t>      &lt;input type="text" </a:t>
            </a:r>
            <a:r>
              <a:rPr lang="en-US" dirty="0" err="1" smtClean="0"/>
              <a:t>ng</a:t>
            </a:r>
            <a:r>
              <a:rPr lang="en-US" dirty="0" smtClean="0"/>
              <a:t>-model="</a:t>
            </a:r>
            <a:r>
              <a:rPr lang="en-US" dirty="0" err="1" smtClean="0"/>
              <a:t>searchText</a:t>
            </a:r>
            <a:r>
              <a:rPr lang="en-US" dirty="0" smtClean="0"/>
              <a:t>"&gt;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filterArray|filter:searchText</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  &lt;div class="panel panel-default"&gt;</a:t>
            </a:r>
          </a:p>
          <a:p>
            <a:pPr marL="0" indent="0">
              <a:buFont typeface="+mj-lt"/>
              <a:buNone/>
            </a:pPr>
            <a:r>
              <a:rPr lang="en-US" dirty="0" smtClean="0"/>
              <a:t>    &lt;div class="panel-heading"&gt;filter from JavaScript&lt;/div&gt;</a:t>
            </a:r>
          </a:p>
          <a:p>
            <a:pPr marL="0" indent="0">
              <a:buFont typeface="+mj-lt"/>
              <a:buNone/>
            </a:pPr>
            <a:r>
              <a:rPr lang="en-US" dirty="0" smtClean="0"/>
              <a:t>    &lt;div class="panel-body"&gt;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filteredArray</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next controller:</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.controller('Practice4', function ($scope, $filter)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scope.filterArray</a:t>
            </a:r>
            <a:r>
              <a:rPr lang="en-US" dirty="0" smtClean="0"/>
              <a:t>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1, name: "Luis"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2, name: "</a:t>
            </a:r>
            <a:r>
              <a:rPr lang="en-US" dirty="0" err="1" smtClean="0"/>
              <a:t>María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3, name: "Lucia"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4, name: "Juan"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5, name: "</a:t>
            </a:r>
            <a:r>
              <a:rPr lang="en-US" dirty="0" err="1" smtClean="0"/>
              <a:t>Sofía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scope.filteredArray</a:t>
            </a:r>
            <a:r>
              <a:rPr lang="en-US" dirty="0" smtClean="0"/>
              <a:t> = $filter('filter')($</a:t>
            </a:r>
            <a:r>
              <a:rPr lang="en-US" dirty="0" err="1" smtClean="0"/>
              <a:t>scope.filterArray</a:t>
            </a:r>
            <a:r>
              <a:rPr lang="en-US" dirty="0" smtClean="0"/>
              <a:t>,{name:'</a:t>
            </a:r>
            <a:r>
              <a:rPr lang="en-US" dirty="0" err="1" smtClean="0"/>
              <a:t>lu</a:t>
            </a: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 'grunt serve'.</a:t>
            </a:r>
          </a:p>
          <a:p>
            <a:pPr marL="0" indent="0">
              <a:buFont typeface="+mj-lt"/>
              <a:buNone/>
            </a:pPr>
            <a:endParaRPr lang="en-US" dirty="0" smtClean="0"/>
          </a:p>
          <a:p>
            <a:pPr marL="0" indent="0">
              <a:buFont typeface="+mj-lt"/>
              <a:buNone/>
            </a:pPr>
            <a:r>
              <a:rPr lang="en-US" dirty="0" smtClean="0"/>
              <a:t>Type</a:t>
            </a:r>
            <a:r>
              <a:rPr lang="en-US" baseline="0" dirty="0" smtClean="0"/>
              <a:t> something in the text fields:</a:t>
            </a:r>
          </a:p>
          <a:p>
            <a:pPr marL="171450" indent="-171450">
              <a:buFont typeface="Arial" panose="020B0604020202020204" pitchFamily="34" charset="0"/>
              <a:buChar char="•"/>
            </a:pPr>
            <a:r>
              <a:rPr lang="en-US" baseline="0" dirty="0" smtClean="0"/>
              <a:t>In the first you'll see how the format works in the labels.</a:t>
            </a:r>
          </a:p>
          <a:p>
            <a:pPr marL="171450" indent="-171450">
              <a:buFont typeface="Arial" panose="020B0604020202020204" pitchFamily="34" charset="0"/>
              <a:buChar char="•"/>
            </a:pPr>
            <a:r>
              <a:rPr lang="en-US" baseline="0" dirty="0" smtClean="0"/>
              <a:t>The second is a search for the table below.</a:t>
            </a:r>
            <a:endParaRPr lang="en-US" dirty="0" smtClean="0"/>
          </a:p>
          <a:p>
            <a:pPr marL="228600" indent="-228600">
              <a:buFont typeface="+mj-lt"/>
              <a:buAutoNum type="arabicPeriod" startAt="2"/>
            </a:pPr>
            <a:endParaRPr lang="en-US" dirty="0" smtClean="0"/>
          </a:p>
          <a:p>
            <a:pPr marL="0" indent="0">
              <a:buFont typeface="+mj-lt"/>
              <a:buNone/>
            </a:pPr>
            <a:r>
              <a:rPr lang="en-US" dirty="0" smtClean="0"/>
              <a:t>b) Create a custom filter and test it.</a:t>
            </a:r>
          </a:p>
          <a:p>
            <a:pPr marL="228600" indent="-228600">
              <a:buFont typeface="+mj-lt"/>
              <a:buAutoNum type="arabicPeriod"/>
            </a:pPr>
            <a:r>
              <a:rPr lang="en-US" dirty="0" smtClean="0"/>
              <a:t>In the "app/views/main.html" add inside the Practice4</a:t>
            </a:r>
            <a:r>
              <a:rPr lang="en-US" baseline="0" dirty="0" smtClean="0"/>
              <a:t> div</a:t>
            </a:r>
            <a:r>
              <a:rPr lang="en-US" dirty="0" smtClean="0"/>
              <a:t>:</a:t>
            </a:r>
          </a:p>
          <a:p>
            <a:pPr marL="0" indent="0">
              <a:buFont typeface="+mj-lt"/>
              <a:buNone/>
            </a:pPr>
            <a:endParaRPr lang="en-US" u="sng"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class="panel panel-default"&gt;</a:t>
            </a:r>
          </a:p>
          <a:p>
            <a:pPr marL="0" indent="0">
              <a:buFont typeface="+mj-lt"/>
              <a:buNone/>
            </a:pPr>
            <a:r>
              <a:rPr lang="en-US" dirty="0" smtClean="0"/>
              <a:t>    &lt;div class="panel-heading"&gt;Custom filter&lt;/div&gt;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customFilter</a:t>
            </a:r>
            <a:r>
              <a:rPr lang="en-US" dirty="0" smtClean="0"/>
              <a:t>"&gt;</a:t>
            </a:r>
          </a:p>
          <a:p>
            <a:pPr marL="0" indent="0">
              <a:buFont typeface="+mj-lt"/>
              <a:buNone/>
            </a:pPr>
            <a:r>
              <a:rPr lang="en-US" dirty="0" smtClean="0"/>
              <a:t>      &lt;span class="label label-primary"&gt;{{</a:t>
            </a:r>
            <a:r>
              <a:rPr lang="en-US" dirty="0" err="1" smtClean="0"/>
              <a:t>customFilter</a:t>
            </a:r>
            <a:r>
              <a:rPr lang="en-US" dirty="0" smtClean="0"/>
              <a:t> | </a:t>
            </a:r>
            <a:r>
              <a:rPr lang="en-US" dirty="0" err="1" smtClean="0"/>
              <a:t>bytesFormat</a:t>
            </a:r>
            <a:r>
              <a:rPr lang="en-US" dirty="0" smtClean="0"/>
              <a:t> }}&lt;/span&gt;</a:t>
            </a:r>
          </a:p>
          <a:p>
            <a:pPr marL="0" indent="0">
              <a:buFont typeface="+mj-lt"/>
              <a:buNone/>
            </a:pPr>
            <a:r>
              <a:rPr lang="en-US" dirty="0" smtClean="0"/>
              <a:t>    &lt;/div&gt;</a:t>
            </a:r>
          </a:p>
          <a:p>
            <a:pPr marL="0" indent="0">
              <a:buFont typeface="+mj-lt"/>
              <a:buNone/>
            </a:pPr>
            <a:r>
              <a:rPr lang="en-US" dirty="0" smtClean="0"/>
              <a:t>  &lt;/div&gt;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customized</a:t>
            </a:r>
            <a:r>
              <a:rPr lang="en-US" baseline="0" dirty="0" smtClean="0"/>
              <a:t> filter</a:t>
            </a:r>
            <a:r>
              <a:rPr lang="en-US" dirty="0" smtClean="0"/>
              <a:t>:</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.filter('</a:t>
            </a:r>
            <a:r>
              <a:rPr lang="en-US" dirty="0" err="1" smtClean="0"/>
              <a:t>bytesFormat</a:t>
            </a:r>
            <a:r>
              <a:rPr lang="en-US" dirty="0" smtClean="0"/>
              <a:t>', function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function (size)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a:t>
            </a:r>
            <a:r>
              <a:rPr lang="en-US" dirty="0" err="1" smtClean="0"/>
              <a:t>isNaN</a:t>
            </a:r>
            <a:r>
              <a:rPr lang="en-US" dirty="0" smtClean="0"/>
              <a:t>(size))</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0;</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size + ' Bytes';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Kb';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Mb';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Gb';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Tb';</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Type</a:t>
            </a:r>
            <a:r>
              <a:rPr lang="en-US" baseline="0" dirty="0" smtClean="0"/>
              <a:t> a value in the </a:t>
            </a:r>
            <a:r>
              <a:rPr lang="en-US" baseline="0" dirty="0" err="1" smtClean="0"/>
              <a:t>tesxt</a:t>
            </a:r>
            <a:r>
              <a:rPr lang="en-US" baseline="0" dirty="0" smtClean="0"/>
              <a:t> field, and in the following label you'll see the transformation of the value.</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17</a:t>
            </a:fld>
            <a:endParaRPr lang="en-US"/>
          </a:p>
        </p:txBody>
      </p:sp>
    </p:spTree>
    <p:extLst>
      <p:ext uri="{BB962C8B-B14F-4D97-AF65-F5344CB8AC3E}">
        <p14:creationId xmlns:p14="http://schemas.microsoft.com/office/powerpoint/2010/main" val="481820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inject a dependency module you should do when</a:t>
            </a:r>
            <a:r>
              <a:rPr lang="en-US" baseline="0" dirty="0" smtClean="0"/>
              <a:t> you declare the module where you want to use it.</a:t>
            </a:r>
          </a:p>
          <a:p>
            <a:endParaRPr lang="en-US" baseline="0" dirty="0" smtClean="0"/>
          </a:p>
          <a:p>
            <a:r>
              <a:rPr lang="en-US" baseline="0" dirty="0" smtClean="0"/>
              <a:t>In the slide you see that for the module "</a:t>
            </a:r>
            <a:r>
              <a:rPr lang="en-US" baseline="0" dirty="0" err="1" smtClean="0"/>
              <a:t>myApp</a:t>
            </a:r>
            <a:r>
              <a:rPr lang="en-US" baseline="0" dirty="0" smtClean="0"/>
              <a:t>" we are injecting the dependency to </a:t>
            </a:r>
            <a:r>
              <a:rPr lang="en-US" baseline="0" dirty="0" err="1" smtClean="0"/>
              <a:t>ngResource</a:t>
            </a:r>
            <a:r>
              <a:rPr lang="en-US" baseline="0" dirty="0" smtClean="0"/>
              <a:t>, so we can use one of its properties: $resource.</a:t>
            </a:r>
          </a:p>
          <a:p>
            <a:endParaRPr lang="en-US" baseline="0" dirty="0" smtClean="0"/>
          </a:p>
          <a:p>
            <a:r>
              <a:rPr lang="en-US" baseline="0" dirty="0" smtClean="0"/>
              <a:t>1. Implicit Annotation</a:t>
            </a:r>
          </a:p>
          <a:p>
            <a:endParaRPr lang="en-US" baseline="0" dirty="0" smtClean="0"/>
          </a:p>
          <a:p>
            <a:r>
              <a:rPr lang="en-US" baseline="0" dirty="0" smtClean="0"/>
              <a:t>You can either specify a constructor function which takes as parameters all the dependencies. And yes, the names need to be the same as when these components were registered:</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function ($http, </a:t>
            </a:r>
            <a:r>
              <a:rPr lang="en-US" baseline="0" dirty="0" err="1" smtClean="0"/>
              <a:t>myService</a:t>
            </a:r>
            <a:r>
              <a:rPr lang="en-US" baseline="0" dirty="0" smtClean="0"/>
              <a:t>) {</a:t>
            </a:r>
          </a:p>
          <a:p>
            <a:pPr lvl="2"/>
            <a:r>
              <a:rPr lang="en-US" baseline="0" dirty="0" smtClean="0"/>
              <a:t>    // ..</a:t>
            </a:r>
          </a:p>
          <a:p>
            <a:pPr lvl="2"/>
            <a:r>
              <a:rPr lang="en-US" baseline="0" dirty="0" smtClean="0"/>
              <a:t>});</a:t>
            </a:r>
          </a:p>
          <a:p>
            <a:endParaRPr lang="en-US" baseline="0" dirty="0" smtClean="0"/>
          </a:p>
          <a:p>
            <a:r>
              <a:rPr lang="en-US" baseline="0" dirty="0" smtClean="0"/>
              <a:t>2. Inline Array Annotation</a:t>
            </a:r>
          </a:p>
          <a:p>
            <a:endParaRPr lang="en-US" baseline="0" dirty="0" smtClean="0"/>
          </a:p>
          <a:p>
            <a:r>
              <a:rPr lang="en-US" baseline="0" dirty="0" smtClean="0"/>
              <a:t>Or you can use a notation using an array, where the last parameter is the constructor function with all the </a:t>
            </a:r>
            <a:r>
              <a:rPr lang="en-US" baseline="0" dirty="0" err="1" smtClean="0"/>
              <a:t>injectables</a:t>
            </a:r>
            <a:r>
              <a:rPr lang="en-US" baseline="0" dirty="0" smtClean="0"/>
              <a:t> (variable names do not matter in this case). The other values in the array need to be strings that match the names of the </a:t>
            </a:r>
            <a:r>
              <a:rPr lang="en-US" baseline="0" dirty="0" err="1" smtClean="0"/>
              <a:t>injectables</a:t>
            </a:r>
            <a:r>
              <a:rPr lang="en-US" baseline="0" dirty="0" smtClean="0"/>
              <a:t>. Angular can this way detect the order of the </a:t>
            </a:r>
            <a:r>
              <a:rPr lang="en-US" baseline="0" dirty="0" err="1" smtClean="0"/>
              <a:t>injectables</a:t>
            </a:r>
            <a:r>
              <a:rPr lang="en-US" baseline="0" dirty="0" smtClean="0"/>
              <a:t> and do so appropriately.</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htt</a:t>
            </a:r>
            <a:r>
              <a:rPr lang="en-US" baseline="0" dirty="0" smtClean="0"/>
              <a:t>', '</a:t>
            </a:r>
            <a:r>
              <a:rPr lang="en-US" baseline="0" dirty="0" err="1" smtClean="0"/>
              <a:t>myService</a:t>
            </a:r>
            <a:r>
              <a:rPr lang="en-US" baseline="0" dirty="0" smtClean="0"/>
              <a:t>', function ($h, m) {</a:t>
            </a:r>
          </a:p>
          <a:p>
            <a:pPr lvl="2"/>
            <a:r>
              <a:rPr lang="en-US" baseline="0" dirty="0" smtClean="0"/>
              <a:t>    // ..</a:t>
            </a:r>
          </a:p>
          <a:p>
            <a:pPr lvl="2"/>
            <a:r>
              <a:rPr lang="en-US" baseline="0" dirty="0" smtClean="0"/>
              <a:t>}]);</a:t>
            </a:r>
          </a:p>
          <a:p>
            <a:endParaRPr lang="en-US" baseline="0" dirty="0" smtClean="0"/>
          </a:p>
          <a:p>
            <a:r>
              <a:rPr lang="en-US" baseline="0" dirty="0" smtClean="0"/>
              <a:t>3. $inject Property Annotation</a:t>
            </a:r>
          </a:p>
          <a:p>
            <a:endParaRPr lang="en-US" baseline="0" dirty="0" smtClean="0"/>
          </a:p>
          <a:p>
            <a:r>
              <a:rPr lang="en-US" baseline="0" dirty="0" smtClean="0"/>
              <a:t>A third option is to specify the $inject-property on the constructor function:</a:t>
            </a:r>
          </a:p>
          <a:p>
            <a:endParaRPr lang="en-US" baseline="0" dirty="0" smtClean="0"/>
          </a:p>
          <a:p>
            <a:pPr lvl="2"/>
            <a:r>
              <a:rPr lang="en-US" baseline="0" dirty="0" smtClean="0"/>
              <a:t>function </a:t>
            </a:r>
            <a:r>
              <a:rPr lang="en-US" baseline="0" dirty="0" err="1" smtClean="0"/>
              <a:t>MyController</a:t>
            </a:r>
            <a:r>
              <a:rPr lang="en-US" baseline="0" dirty="0" smtClean="0"/>
              <a:t>($http, </a:t>
            </a:r>
            <a:r>
              <a:rPr lang="en-US" baseline="0" dirty="0" err="1" smtClean="0"/>
              <a:t>myService</a:t>
            </a:r>
            <a:r>
              <a:rPr lang="en-US" baseline="0" dirty="0" smtClean="0"/>
              <a:t>) {</a:t>
            </a:r>
          </a:p>
          <a:p>
            <a:pPr lvl="2"/>
            <a:r>
              <a:rPr lang="en-US" baseline="0" dirty="0" smtClean="0"/>
              <a:t>    // ..</a:t>
            </a:r>
          </a:p>
          <a:p>
            <a:pPr lvl="2"/>
            <a:r>
              <a:rPr lang="en-US" baseline="0" dirty="0" smtClean="0"/>
              <a:t>}</a:t>
            </a:r>
          </a:p>
          <a:p>
            <a:pPr lvl="2"/>
            <a:r>
              <a:rPr lang="en-US" baseline="0" dirty="0" err="1" smtClean="0"/>
              <a:t>MyController</a:t>
            </a:r>
            <a:r>
              <a:rPr lang="en-US" baseline="0" dirty="0" smtClean="0"/>
              <a:t>.$inject = ['$http', '</a:t>
            </a:r>
            <a:r>
              <a:rPr lang="en-US" baseline="0" dirty="0" err="1" smtClean="0"/>
              <a:t>myService</a:t>
            </a:r>
            <a:r>
              <a:rPr lang="en-US" baseline="0" dirty="0" smtClean="0"/>
              <a:t>'];</a:t>
            </a:r>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MyController</a:t>
            </a:r>
            <a:r>
              <a:rPr lang="en-US" baseline="0" dirty="0" smtClean="0"/>
              <a:t>);</a:t>
            </a:r>
          </a:p>
          <a:p>
            <a:endParaRPr lang="en-US" baseline="0" dirty="0" smtClean="0"/>
          </a:p>
          <a:p>
            <a:r>
              <a:rPr lang="en-US" baseline="0" dirty="0" smtClean="0"/>
              <a:t>I recommend to use the 2 or 3, because sometimes the minified version could have problems with the renaming.</a:t>
            </a:r>
          </a:p>
          <a:p>
            <a:endParaRPr lang="en-US" baseline="0" dirty="0" smtClean="0"/>
          </a:p>
          <a:p>
            <a:r>
              <a:rPr lang="en-US" baseline="0" dirty="0" smtClean="0"/>
              <a:t>Therefore, there's a better way to make this easy, and is using the number 1, and also using the </a:t>
            </a:r>
            <a:r>
              <a:rPr lang="en-US" baseline="0" dirty="0" err="1" smtClean="0"/>
              <a:t>ngAnnotate</a:t>
            </a:r>
            <a:r>
              <a:rPr lang="en-US" baseline="0" dirty="0" smtClean="0"/>
              <a:t> grunt task, that will make the 2 annotation for you where you add it. This will be covered in the next Practice.</a:t>
            </a:r>
          </a:p>
          <a:p>
            <a:endParaRPr lang="en-US" baseline="0" dirty="0" smtClean="0"/>
          </a:p>
          <a:p>
            <a:r>
              <a:rPr lang="en-US" baseline="0" dirty="0" smtClean="0"/>
              <a:t>To reduce this errors </a:t>
            </a:r>
            <a:r>
              <a:rPr lang="en-US" baseline="0" dirty="0" err="1" smtClean="0"/>
              <a:t>AngularJS</a:t>
            </a:r>
            <a:r>
              <a:rPr lang="en-US" baseline="0" dirty="0" smtClean="0"/>
              <a:t> 1.3 also have it's way to do it by setting the </a:t>
            </a:r>
            <a:r>
              <a:rPr lang="en-US" dirty="0" err="1" smtClean="0"/>
              <a:t>ng</a:t>
            </a:r>
            <a:r>
              <a:rPr lang="en-US" dirty="0" smtClean="0"/>
              <a:t>-strict-di</a:t>
            </a:r>
            <a:r>
              <a:rPr lang="en-US" baseline="0" dirty="0" smtClean="0"/>
              <a:t> mode which will throw errors every time you create something that could have problems in the minified version. You just have to put the parameter next to the </a:t>
            </a:r>
            <a:r>
              <a:rPr lang="en-US" baseline="0" dirty="0" err="1" smtClean="0"/>
              <a:t>ng</a:t>
            </a:r>
            <a:r>
              <a:rPr lang="en-US" baseline="0" dirty="0" smtClean="0"/>
              <a:t>-app like this:</a:t>
            </a:r>
          </a:p>
          <a:p>
            <a:endParaRPr lang="en-US" baseline="0" dirty="0" smtClean="0"/>
          </a:p>
          <a:p>
            <a:r>
              <a:rPr lang="en-US" baseline="0" dirty="0" smtClean="0"/>
              <a:t>	&lt;body </a:t>
            </a:r>
            <a:r>
              <a:rPr lang="en-US" baseline="0" dirty="0" err="1" smtClean="0"/>
              <a:t>ng</a:t>
            </a:r>
            <a:r>
              <a:rPr lang="en-US" baseline="0" dirty="0" smtClean="0"/>
              <a:t>-app="</a:t>
            </a:r>
            <a:r>
              <a:rPr lang="en-US" baseline="0" dirty="0" err="1" smtClean="0"/>
              <a:t>myApp</a:t>
            </a:r>
            <a:r>
              <a:rPr lang="en-US" baseline="0" dirty="0" smtClean="0"/>
              <a:t>" </a:t>
            </a:r>
            <a:r>
              <a:rPr lang="en-US" dirty="0" err="1" smtClean="0"/>
              <a:t>ng</a:t>
            </a:r>
            <a:r>
              <a:rPr lang="en-US" dirty="0" smtClean="0"/>
              <a:t>-strict-di&gt;…</a:t>
            </a:r>
          </a:p>
          <a:p>
            <a:endParaRPr lang="en-US" baseline="0" dirty="0" smtClean="0"/>
          </a:p>
          <a:p>
            <a:endParaRPr lang="en-US" baseline="0" dirty="0" smtClean="0"/>
          </a:p>
          <a:p>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18</a:t>
            </a:fld>
            <a:endParaRPr lang="en-US"/>
          </a:p>
        </p:txBody>
      </p:sp>
    </p:spTree>
    <p:extLst>
      <p:ext uri="{BB962C8B-B14F-4D97-AF65-F5344CB8AC3E}">
        <p14:creationId xmlns:p14="http://schemas.microsoft.com/office/powerpoint/2010/main" val="283041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Routing is the way on how an</a:t>
            </a:r>
            <a:r>
              <a:rPr lang="en-US" baseline="0" dirty="0" smtClean="0"/>
              <a:t> application is forwarded.</a:t>
            </a:r>
          </a:p>
          <a:p>
            <a:endParaRPr lang="en-US" baseline="0" dirty="0" smtClean="0"/>
          </a:p>
          <a:p>
            <a:r>
              <a:rPr lang="en-US" baseline="0" dirty="0" smtClean="0"/>
              <a:t>In angular you have the module </a:t>
            </a:r>
            <a:r>
              <a:rPr lang="en-US" baseline="0" dirty="0" err="1" smtClean="0"/>
              <a:t>ngRoute</a:t>
            </a:r>
            <a:r>
              <a:rPr lang="en-US" baseline="0" dirty="0" smtClean="0"/>
              <a:t>, to make the application be able to change from view to view.</a:t>
            </a:r>
          </a:p>
          <a:p>
            <a:endParaRPr lang="en-US" baseline="0" dirty="0" smtClean="0"/>
          </a:p>
          <a:p>
            <a:r>
              <a:rPr lang="en-US" baseline="0" dirty="0" err="1" smtClean="0"/>
              <a:t>ngRoute</a:t>
            </a:r>
            <a:r>
              <a:rPr lang="en-US" baseline="0" dirty="0" smtClean="0"/>
              <a:t> makes an instantiation of the system that provides $route, which is used in conjunction with the $</a:t>
            </a:r>
            <a:r>
              <a:rPr lang="en-US" baseline="0" dirty="0" err="1" smtClean="0"/>
              <a:t>routeProvider</a:t>
            </a:r>
            <a:r>
              <a:rPr lang="en-US" baseline="0" dirty="0" smtClean="0"/>
              <a:t> and the </a:t>
            </a:r>
            <a:r>
              <a:rPr lang="en-US" baseline="0" dirty="0" err="1" smtClean="0"/>
              <a:t>ngView</a:t>
            </a:r>
            <a:r>
              <a:rPr lang="en-US" baseline="0" dirty="0" smtClean="0"/>
              <a:t>.</a:t>
            </a:r>
          </a:p>
          <a:p>
            <a:endParaRPr lang="en-US" baseline="0" dirty="0" smtClean="0"/>
          </a:p>
          <a:p>
            <a:r>
              <a:rPr lang="en-US" baseline="0" dirty="0" smtClean="0"/>
              <a:t>With $</a:t>
            </a:r>
            <a:r>
              <a:rPr lang="en-US" baseline="0" dirty="0" err="1" smtClean="0"/>
              <a:t>routeProvider</a:t>
            </a:r>
            <a:r>
              <a:rPr lang="en-US" baseline="0" dirty="0" smtClean="0"/>
              <a:t> we are able to configure the routes, this should be in the "</a:t>
            </a:r>
            <a:r>
              <a:rPr lang="en-US" baseline="0" dirty="0" err="1" smtClean="0"/>
              <a:t>config</a:t>
            </a:r>
            <a:r>
              <a:rPr lang="en-US" baseline="0" dirty="0" smtClean="0"/>
              <a:t>" method of the </a:t>
            </a:r>
            <a:r>
              <a:rPr lang="en-US" baseline="0" dirty="0" err="1" smtClean="0"/>
              <a:t>AngularJS</a:t>
            </a:r>
            <a:r>
              <a:rPr lang="en-US" baseline="0" dirty="0" smtClean="0"/>
              <a:t> application. To set up we use the "when(path, route)" method:</a:t>
            </a:r>
          </a:p>
          <a:p>
            <a:endParaRPr lang="en-US" baseline="0" dirty="0" smtClean="0"/>
          </a:p>
          <a:p>
            <a:r>
              <a:rPr lang="en-US" baseline="0" dirty="0" smtClean="0"/>
              <a:t>path	</a:t>
            </a:r>
          </a:p>
          <a:p>
            <a:r>
              <a:rPr lang="en-US" baseline="0" dirty="0" smtClean="0"/>
              <a:t>	This will have the relative path where the route will be activated. This could contain parameters by using ":" before the variable, </a:t>
            </a:r>
            <a:r>
              <a:rPr lang="en-US" baseline="0" dirty="0" err="1" smtClean="0"/>
              <a:t>eg</a:t>
            </a:r>
            <a:r>
              <a:rPr lang="en-US" baseline="0" dirty="0" smtClean="0"/>
              <a:t>. "/user/:</a:t>
            </a:r>
            <a:r>
              <a:rPr lang="en-US" baseline="0" dirty="0" err="1" smtClean="0"/>
              <a:t>userID</a:t>
            </a:r>
            <a:r>
              <a:rPr lang="en-US" baseline="0" dirty="0" smtClean="0"/>
              <a:t>"</a:t>
            </a:r>
          </a:p>
          <a:p>
            <a:r>
              <a:rPr lang="en-US" baseline="0" dirty="0" smtClean="0"/>
              <a:t>route</a:t>
            </a:r>
          </a:p>
          <a:p>
            <a:r>
              <a:rPr lang="en-US" baseline="0" dirty="0" smtClean="0"/>
              <a:t>	The route is the configuration of the route:</a:t>
            </a:r>
          </a:p>
          <a:p>
            <a:endParaRPr lang="en-US" baseline="0" dirty="0" smtClean="0"/>
          </a:p>
          <a:p>
            <a:pPr marL="171450" indent="-171450">
              <a:buFont typeface="Arial" panose="020B0604020202020204" pitchFamily="34" charset="0"/>
              <a:buChar char="•"/>
            </a:pPr>
            <a:r>
              <a:rPr lang="en-US" baseline="0" dirty="0" smtClean="0"/>
              <a:t>    controller – {(</a:t>
            </a:r>
            <a:r>
              <a:rPr lang="en-US" baseline="0" dirty="0" err="1" smtClean="0"/>
              <a:t>string|Function</a:t>
            </a:r>
            <a:r>
              <a:rPr lang="en-US" baseline="0" dirty="0" smtClean="0"/>
              <a:t>)=} – Controller </a:t>
            </a:r>
            <a:r>
              <a:rPr lang="en-US" baseline="0" dirty="0" err="1" smtClean="0"/>
              <a:t>fn</a:t>
            </a:r>
            <a:r>
              <a:rPr lang="en-US" baseline="0" dirty="0" smtClean="0"/>
              <a:t> that should be associated with newly created scope or the name of a registered controller if passed as a string.</a:t>
            </a:r>
          </a:p>
          <a:p>
            <a:pPr marL="171450" indent="-171450">
              <a:buFont typeface="Arial" panose="020B0604020202020204" pitchFamily="34" charset="0"/>
              <a:buChar char="•"/>
            </a:pPr>
            <a:r>
              <a:rPr lang="en-US" baseline="0" dirty="0" smtClean="0"/>
              <a:t>    </a:t>
            </a:r>
            <a:r>
              <a:rPr lang="en-US" baseline="0" dirty="0" err="1" smtClean="0"/>
              <a:t>controllerAs</a:t>
            </a:r>
            <a:r>
              <a:rPr lang="en-US" baseline="0" dirty="0" smtClean="0"/>
              <a:t> – {string=} – An identifier name for a reference to the controller. If present, the controller will be published to scope under the </a:t>
            </a:r>
            <a:r>
              <a:rPr lang="en-US" baseline="0" dirty="0" err="1" smtClean="0"/>
              <a:t>controllerAs</a:t>
            </a:r>
            <a:r>
              <a:rPr lang="en-US" baseline="0" dirty="0" smtClean="0"/>
              <a:t> name.</a:t>
            </a:r>
          </a:p>
          <a:p>
            <a:pPr marL="171450" indent="-171450">
              <a:buFont typeface="Arial" panose="020B0604020202020204" pitchFamily="34" charset="0"/>
              <a:buChar char="•"/>
            </a:pPr>
            <a:r>
              <a:rPr lang="en-US" baseline="0" dirty="0" smtClean="0"/>
              <a:t>    template – {(</a:t>
            </a:r>
            <a:r>
              <a:rPr lang="en-US" baseline="0" dirty="0" err="1" smtClean="0"/>
              <a:t>string|Function</a:t>
            </a:r>
            <a:r>
              <a:rPr lang="en-US" baseline="0" dirty="0" smtClean="0"/>
              <a:t>)=} – html template as a string or a function that returns an html template as a string which should be used by </a:t>
            </a:r>
            <a:r>
              <a:rPr lang="en-US" baseline="0" dirty="0" err="1" smtClean="0"/>
              <a:t>ngView</a:t>
            </a:r>
            <a:r>
              <a:rPr lang="en-US" baseline="0" dirty="0" smtClean="0"/>
              <a:t> or </a:t>
            </a:r>
            <a:r>
              <a:rPr lang="en-US" baseline="0" dirty="0" err="1" smtClean="0"/>
              <a:t>ngInclude</a:t>
            </a:r>
            <a:r>
              <a:rPr lang="en-US" baseline="0" dirty="0" smtClean="0"/>
              <a:t> directives. This property takes precedence over </a:t>
            </a:r>
            <a:r>
              <a:rPr lang="en-US" baseline="0" dirty="0" err="1" smtClean="0"/>
              <a:t>templateUrl</a:t>
            </a:r>
            <a:r>
              <a:rPr lang="en-US" baseline="0" dirty="0" smtClean="0"/>
              <a:t>.</a:t>
            </a:r>
          </a:p>
          <a:p>
            <a:pPr marL="171450" indent="-171450">
              <a:buFont typeface="Arial" panose="020B0604020202020204" pitchFamily="34" charset="0"/>
              <a:buChar char="•"/>
            </a:pPr>
            <a:r>
              <a:rPr lang="en-US" baseline="0" dirty="0" smtClean="0"/>
              <a:t>    </a:t>
            </a:r>
            <a:r>
              <a:rPr lang="en-US" baseline="0" dirty="0" err="1" smtClean="0"/>
              <a:t>templateUrl</a:t>
            </a:r>
            <a:r>
              <a:rPr lang="en-US" baseline="0" dirty="0" smtClean="0"/>
              <a:t> – {(</a:t>
            </a:r>
            <a:r>
              <a:rPr lang="en-US" baseline="0" dirty="0" err="1" smtClean="0"/>
              <a:t>string|Function</a:t>
            </a:r>
            <a:r>
              <a:rPr lang="en-US" baseline="0" dirty="0" smtClean="0"/>
              <a:t>)=} – path or function that returns a path to an html template that should be used by </a:t>
            </a:r>
            <a:r>
              <a:rPr lang="en-US" baseline="0" dirty="0" err="1" smtClean="0"/>
              <a:t>ngView</a:t>
            </a:r>
            <a:r>
              <a:rPr lang="en-US" baseline="0" dirty="0" smtClean="0"/>
              <a:t>.</a:t>
            </a:r>
          </a:p>
          <a:p>
            <a:pPr marL="171450" indent="-171450">
              <a:buFont typeface="Arial" panose="020B0604020202020204" pitchFamily="34" charset="0"/>
              <a:buChar char="•"/>
            </a:pPr>
            <a:r>
              <a:rPr lang="en-US" baseline="0" dirty="0" smtClean="0"/>
              <a:t>    resolve - {Object.&lt;string, Function&gt;=} - An optional map of dependencies which should be injected into the controller. If any of these dependencies are promises, the router will wait for them all to be resolved or one to be rejected before the controller is instantiated. If all the promises are resolved successfully, the values of the resolved promises are injected and $</a:t>
            </a:r>
            <a:r>
              <a:rPr lang="en-US" baseline="0" dirty="0" err="1" smtClean="0"/>
              <a:t>routeChangeSuccess</a:t>
            </a:r>
            <a:r>
              <a:rPr lang="en-US" baseline="0" dirty="0" smtClean="0"/>
              <a:t> event is fired. If any of the promises are rejected the $</a:t>
            </a:r>
            <a:r>
              <a:rPr lang="en-US" baseline="0" dirty="0" err="1" smtClean="0"/>
              <a:t>routeChangeError</a:t>
            </a:r>
            <a:r>
              <a:rPr lang="en-US" baseline="0" dirty="0" smtClean="0"/>
              <a:t> event is fired. For easier access to the resolved dependencies from the template, the resolve map will be available on the scope of the route, under $resolve (by default) or a custom name specified by the </a:t>
            </a:r>
            <a:r>
              <a:rPr lang="en-US" baseline="0" dirty="0" err="1" smtClean="0"/>
              <a:t>resolveAs</a:t>
            </a:r>
            <a:r>
              <a:rPr lang="en-US" baseline="0" dirty="0" smtClean="0"/>
              <a:t> property (see below). This can be particularly useful, when working with components as route templates.</a:t>
            </a:r>
          </a:p>
          <a:p>
            <a:pPr marL="171450" indent="-171450">
              <a:buFont typeface="Arial" panose="020B0604020202020204" pitchFamily="34" charset="0"/>
              <a:buChar char="•"/>
            </a:pPr>
            <a:r>
              <a:rPr lang="en-US" baseline="0" dirty="0" smtClean="0"/>
              <a:t>    </a:t>
            </a:r>
            <a:r>
              <a:rPr lang="en-US" baseline="0" dirty="0" err="1" smtClean="0"/>
              <a:t>resolveAs</a:t>
            </a:r>
            <a:r>
              <a:rPr lang="en-US" baseline="0" dirty="0" smtClean="0"/>
              <a:t> - {string=} - The name under which the resolve map will be available on the scope of the route. If omitted, defaults to $resolve.</a:t>
            </a:r>
          </a:p>
          <a:p>
            <a:pPr marL="171450" indent="-171450">
              <a:buFont typeface="Arial" panose="020B0604020202020204" pitchFamily="34" charset="0"/>
              <a:buChar char="•"/>
            </a:pPr>
            <a:r>
              <a:rPr lang="en-US" baseline="0" dirty="0" smtClean="0"/>
              <a:t>    </a:t>
            </a:r>
            <a:r>
              <a:rPr lang="en-US" baseline="0" dirty="0" err="1" smtClean="0"/>
              <a:t>redirectTo</a:t>
            </a:r>
            <a:r>
              <a:rPr lang="en-US" baseline="0" dirty="0" smtClean="0"/>
              <a:t> – {(</a:t>
            </a:r>
            <a:r>
              <a:rPr lang="en-US" baseline="0" dirty="0" err="1" smtClean="0"/>
              <a:t>string|Function</a:t>
            </a:r>
            <a:r>
              <a:rPr lang="en-US" baseline="0" dirty="0" smtClean="0"/>
              <a:t>)=} – value to update $location path with and trigger route redirection.</a:t>
            </a:r>
          </a:p>
          <a:p>
            <a:pPr marL="171450" indent="-171450">
              <a:buFont typeface="Arial" panose="020B0604020202020204" pitchFamily="34" charset="0"/>
              <a:buChar char="•"/>
            </a:pPr>
            <a:r>
              <a:rPr lang="en-US" baseline="0" dirty="0" smtClean="0"/>
              <a:t>    </a:t>
            </a:r>
            <a:r>
              <a:rPr lang="en-US" baseline="0" dirty="0" err="1" smtClean="0"/>
              <a:t>resolveRedirectTo</a:t>
            </a:r>
            <a:r>
              <a:rPr lang="en-US" baseline="0" dirty="0" smtClean="0"/>
              <a:t> – {Function=} – a function that will (eventually) return the value to update $location URL with and trigger route redirection. In contrast to </a:t>
            </a:r>
            <a:r>
              <a:rPr lang="en-US" baseline="0" dirty="0" err="1" smtClean="0"/>
              <a:t>redirectTo</a:t>
            </a:r>
            <a:r>
              <a:rPr lang="en-US" baseline="0" dirty="0" smtClean="0"/>
              <a:t>, dependencies can be injected into </a:t>
            </a:r>
            <a:r>
              <a:rPr lang="en-US" baseline="0" dirty="0" err="1" smtClean="0"/>
              <a:t>resolveRedirectTo</a:t>
            </a:r>
            <a:r>
              <a:rPr lang="en-US" baseline="0" dirty="0" smtClean="0"/>
              <a:t> and the return value can be either a string or a promise that will be resolved to a string.</a:t>
            </a:r>
          </a:p>
          <a:p>
            <a:pPr marL="0" indent="0">
              <a:buFont typeface="Arial" panose="020B0604020202020204" pitchFamily="34" charset="0"/>
              <a:buNone/>
            </a:pPr>
            <a:r>
              <a:rPr lang="en-US" baseline="0" dirty="0" smtClean="0"/>
              <a:t>    </a:t>
            </a:r>
            <a:r>
              <a:rPr lang="en-US" baseline="0" dirty="0" err="1" smtClean="0"/>
              <a:t>redirectTo</a:t>
            </a:r>
            <a:r>
              <a:rPr lang="en-US" baseline="0" dirty="0" smtClean="0"/>
              <a:t> takes precedence over </a:t>
            </a:r>
            <a:r>
              <a:rPr lang="en-US" baseline="0" dirty="0" err="1" smtClean="0"/>
              <a:t>resolveRedirectTo</a:t>
            </a:r>
            <a:r>
              <a:rPr lang="en-US" baseline="0" dirty="0" smtClean="0"/>
              <a:t>, so specifying both on the same route definition, will cause the latter to be ignored.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References:</a:t>
            </a:r>
          </a:p>
          <a:p>
            <a:pPr marL="0" indent="0">
              <a:buFont typeface="Arial" panose="020B0604020202020204" pitchFamily="34" charset="0"/>
              <a:buNone/>
            </a:pPr>
            <a:r>
              <a:rPr lang="en-US" baseline="0" dirty="0" smtClean="0"/>
              <a:t>https://docs.angularjs.org/api/ngRoute/service/$route</a:t>
            </a:r>
          </a:p>
          <a:p>
            <a:pPr marL="0" indent="0">
              <a:buFont typeface="Arial" panose="020B0604020202020204" pitchFamily="34" charset="0"/>
              <a:buNone/>
            </a:pPr>
            <a:r>
              <a:rPr lang="en-US" baseline="0" dirty="0" smtClean="0"/>
              <a:t>https://docs.angularjs.org/api/ngRoute/provider/$routeProvider</a:t>
            </a:r>
          </a:p>
          <a:p>
            <a:pPr mar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19</a:t>
            </a:fld>
            <a:endParaRPr lang="en-US"/>
          </a:p>
        </p:txBody>
      </p:sp>
    </p:spTree>
    <p:extLst>
      <p:ext uri="{BB962C8B-B14F-4D97-AF65-F5344CB8AC3E}">
        <p14:creationId xmlns:p14="http://schemas.microsoft.com/office/powerpoint/2010/main" val="12776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20</a:t>
            </a:fld>
            <a:endParaRPr lang="en-US"/>
          </a:p>
        </p:txBody>
      </p:sp>
    </p:spTree>
    <p:extLst>
      <p:ext uri="{BB962C8B-B14F-4D97-AF65-F5344CB8AC3E}">
        <p14:creationId xmlns:p14="http://schemas.microsoft.com/office/powerpoint/2010/main" val="201992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dirty="0" err="1" smtClean="0"/>
              <a:t>Yeoman</a:t>
            </a:r>
            <a:endParaRPr lang="es-ES" b="1" dirty="0" smtClean="0"/>
          </a:p>
          <a:p>
            <a:r>
              <a:rPr lang="en-US" dirty="0" smtClean="0"/>
              <a:t>Scaffolds out a new application, writing your build configuration (</a:t>
            </a:r>
            <a:r>
              <a:rPr lang="en-US" dirty="0" err="1" smtClean="0"/>
              <a:t>e.g</a:t>
            </a:r>
            <a:r>
              <a:rPr lang="en-US" dirty="0" smtClean="0"/>
              <a:t> </a:t>
            </a:r>
            <a:r>
              <a:rPr lang="en-US" dirty="0" err="1" smtClean="0"/>
              <a:t>Gruntfile</a:t>
            </a:r>
            <a:r>
              <a:rPr lang="en-US" dirty="0" smtClean="0"/>
              <a:t>, </a:t>
            </a:r>
            <a:r>
              <a:rPr lang="en-US" dirty="0" err="1" smtClean="0"/>
              <a:t>Gulpfile</a:t>
            </a:r>
            <a:r>
              <a:rPr lang="en-US" dirty="0" smtClean="0"/>
              <a:t>) and pulling in relevant build tasks and package manager dependencies (Bower, </a:t>
            </a:r>
            <a:r>
              <a:rPr lang="en-US" dirty="0" err="1" smtClean="0"/>
              <a:t>npm</a:t>
            </a:r>
            <a:r>
              <a:rPr lang="en-US" dirty="0" smtClean="0"/>
              <a:t>) that you might need for your build.</a:t>
            </a:r>
          </a:p>
          <a:p>
            <a:endParaRPr lang="es-ES" dirty="0" smtClean="0"/>
          </a:p>
          <a:p>
            <a:r>
              <a:rPr lang="es-ES" b="1" dirty="0" err="1" smtClean="0"/>
              <a:t>Grunt</a:t>
            </a:r>
            <a:endParaRPr lang="es-ES" b="1" dirty="0" smtClean="0"/>
          </a:p>
          <a:p>
            <a:r>
              <a:rPr lang="en-US" dirty="0" smtClean="0"/>
              <a:t>The Build System is used to build, preview and test your project. Grunt and Gulp are two popular options.</a:t>
            </a:r>
          </a:p>
          <a:p>
            <a:endParaRPr lang="es-ES" dirty="0" smtClean="0"/>
          </a:p>
          <a:p>
            <a:r>
              <a:rPr lang="es-ES" b="1" dirty="0" err="1" smtClean="0"/>
              <a:t>Bower</a:t>
            </a:r>
            <a:endParaRPr lang="es-ES" b="1" dirty="0" smtClean="0"/>
          </a:p>
          <a:p>
            <a:r>
              <a:rPr lang="en-US" dirty="0" smtClean="0"/>
              <a:t>The Package Manager is used for dependency management, so that you no longer have to manually download and manage your scripts. Bower and </a:t>
            </a:r>
            <a:r>
              <a:rPr lang="en-US" dirty="0" err="1" smtClean="0"/>
              <a:t>npm</a:t>
            </a:r>
            <a:r>
              <a:rPr lang="en-US" dirty="0" smtClean="0"/>
              <a:t> are two popular options.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a:t>
            </a:fld>
            <a:endParaRPr lang="en-US"/>
          </a:p>
        </p:txBody>
      </p:sp>
    </p:spTree>
    <p:extLst>
      <p:ext uri="{BB962C8B-B14F-4D97-AF65-F5344CB8AC3E}">
        <p14:creationId xmlns:p14="http://schemas.microsoft.com/office/powerpoint/2010/main" val="3334945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router of the previous lessons</a:t>
            </a:r>
            <a:r>
              <a:rPr lang="en-US" baseline="0" dirty="0" smtClean="0"/>
              <a:t> only supports to have only one </a:t>
            </a:r>
            <a:r>
              <a:rPr lang="en-US" baseline="0" dirty="0" err="1" smtClean="0"/>
              <a:t>ng</a:t>
            </a:r>
            <a:r>
              <a:rPr lang="en-US" baseline="0" dirty="0" smtClean="0"/>
              <a:t>-view in all the module HTML, but we may have an application which have multiple parts that we want to manage independently with its own view, resolve, controller, etc. </a:t>
            </a:r>
          </a:p>
          <a:p>
            <a:endParaRPr lang="en-US" baseline="0" dirty="0" smtClean="0"/>
          </a:p>
          <a:p>
            <a:r>
              <a:rPr lang="en-US" baseline="0" dirty="0" err="1" smtClean="0"/>
              <a:t>AngularJS</a:t>
            </a:r>
            <a:r>
              <a:rPr lang="en-US" baseline="0" dirty="0" smtClean="0"/>
              <a:t> have a way to do that and is using the module </a:t>
            </a:r>
            <a:r>
              <a:rPr lang="en-US" baseline="0" dirty="0" err="1" smtClean="0"/>
              <a:t>ui</a:t>
            </a:r>
            <a:r>
              <a:rPr lang="en-US" baseline="0" dirty="0" smtClean="0"/>
              <a:t>-router, which will have the functionality needed to support this.</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21</a:t>
            </a:fld>
            <a:endParaRPr lang="en-US"/>
          </a:p>
        </p:txBody>
      </p:sp>
    </p:spTree>
    <p:extLst>
      <p:ext uri="{BB962C8B-B14F-4D97-AF65-F5344CB8AC3E}">
        <p14:creationId xmlns:p14="http://schemas.microsoft.com/office/powerpoint/2010/main" val="1539576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stateProvider</a:t>
            </a:r>
            <a:r>
              <a:rPr lang="en-US" baseline="0" dirty="0" smtClean="0"/>
              <a:t> work very similar to the $</a:t>
            </a:r>
            <a:r>
              <a:rPr lang="en-US" baseline="0" dirty="0" err="1" smtClean="0"/>
              <a:t>routeProvider</a:t>
            </a:r>
            <a:r>
              <a:rPr lang="en-US" baseline="0" dirty="0" smtClean="0"/>
              <a:t>.</a:t>
            </a:r>
          </a:p>
          <a:p>
            <a:endParaRPr lang="en-US" baseline="0" dirty="0" smtClean="0"/>
          </a:p>
          <a:p>
            <a:r>
              <a:rPr lang="en-US" baseline="0" dirty="0" err="1" smtClean="0"/>
              <a:t>Ui</a:t>
            </a:r>
            <a:r>
              <a:rPr lang="en-US" baseline="0" dirty="0" smtClean="0"/>
              <a:t>-router shouldn't be mixed with </a:t>
            </a:r>
            <a:r>
              <a:rPr lang="en-US" baseline="0" dirty="0" err="1" smtClean="0"/>
              <a:t>routeProvider</a:t>
            </a:r>
            <a:r>
              <a:rPr lang="en-US" baseline="0" dirty="0" smtClean="0"/>
              <a:t>, the </a:t>
            </a:r>
            <a:r>
              <a:rPr lang="en-US" baseline="0" dirty="0" err="1" smtClean="0"/>
              <a:t>ui</a:t>
            </a:r>
            <a:r>
              <a:rPr lang="en-US" baseline="0" dirty="0" smtClean="0"/>
              <a:t>-router module has it's own way to manage routing so to start an application you should first plan which one you'll going to use. I recommend use </a:t>
            </a:r>
            <a:r>
              <a:rPr lang="en-US" baseline="0" dirty="0" err="1" smtClean="0"/>
              <a:t>ui</a:t>
            </a:r>
            <a:r>
              <a:rPr lang="en-US" baseline="0" dirty="0" smtClean="0"/>
              <a:t>-route and its states for complex and large applications, and for simple applications/websites use </a:t>
            </a:r>
            <a:r>
              <a:rPr lang="en-US" baseline="0" dirty="0" err="1" smtClean="0"/>
              <a:t>ngRoute</a:t>
            </a:r>
            <a:r>
              <a:rPr lang="en-US" baseline="0" dirty="0" smtClean="0"/>
              <a:t>.</a:t>
            </a:r>
          </a:p>
          <a:p>
            <a:endParaRPr lang="en-US" baseline="0" dirty="0" smtClean="0"/>
          </a:p>
          <a:p>
            <a:r>
              <a:rPr lang="en-US" baseline="0" dirty="0" smtClean="0"/>
              <a:t>One of the main differences is a way to split views and manage the controllers/views depending on the state. This will bring the way to divide the work, reuse functionalities, etc. </a:t>
            </a:r>
          </a:p>
          <a:p>
            <a:endParaRPr lang="en-US" baseline="0" dirty="0" smtClean="0"/>
          </a:p>
          <a:p>
            <a:r>
              <a:rPr lang="en-US" baseline="0" dirty="0" smtClean="0"/>
              <a:t>Like </a:t>
            </a:r>
            <a:r>
              <a:rPr lang="en-US" baseline="0" dirty="0" err="1" smtClean="0"/>
              <a:t>ngRoute</a:t>
            </a:r>
            <a:r>
              <a:rPr lang="en-US" baseline="0" dirty="0" smtClean="0"/>
              <a:t>, you also have URL Routing:</a:t>
            </a:r>
          </a:p>
          <a:p>
            <a:pPr marL="171450" indent="-171450">
              <a:buFont typeface="Arial" panose="020B0604020202020204" pitchFamily="34" charset="0"/>
              <a:buChar char="•"/>
            </a:pPr>
            <a:r>
              <a:rPr lang="en-US" baseline="0" dirty="0" smtClean="0"/>
              <a:t>    '/hello/' - Matches only if the path is exactly '/hello/'. There is no special treatment for trailing slashes, and patterns have to match the entire path, not just a prefix.</a:t>
            </a:r>
          </a:p>
          <a:p>
            <a:pPr marL="171450" indent="-171450">
              <a:buFont typeface="Arial" panose="020B0604020202020204" pitchFamily="34" charset="0"/>
              <a:buChar char="•"/>
            </a:pPr>
            <a:r>
              <a:rPr lang="en-US" baseline="0" dirty="0" smtClean="0"/>
              <a:t>    '/user/:id' - Matches '/user/bob' or '/user/1234!!!' or even '/user/' but not '/user' or '/user/bob/details'. The second path segment will be captured as the parameter 'id'.</a:t>
            </a:r>
          </a:p>
          <a:p>
            <a:pPr marL="171450" indent="-171450">
              <a:buFont typeface="Arial" panose="020B0604020202020204" pitchFamily="34" charset="0"/>
              <a:buChar char="•"/>
            </a:pPr>
            <a:r>
              <a:rPr lang="en-US" baseline="0" dirty="0" smtClean="0"/>
              <a:t>    '/user/{id}' - Same as the previous example, but using curly brace syntax.</a:t>
            </a:r>
          </a:p>
          <a:p>
            <a:pPr marL="171450" indent="-171450">
              <a:buFont typeface="Arial" panose="020B0604020202020204" pitchFamily="34" charset="0"/>
              <a:buChar char="•"/>
            </a:pPr>
            <a:r>
              <a:rPr lang="en-US" baseline="0" dirty="0" smtClean="0"/>
              <a:t>    '/user/{</a:t>
            </a:r>
            <a:r>
              <a:rPr lang="en-US" baseline="0" dirty="0" err="1" smtClean="0"/>
              <a:t>id:int</a:t>
            </a:r>
            <a:r>
              <a:rPr lang="en-US" baseline="0" dirty="0" smtClean="0"/>
              <a:t>}' - The </a:t>
            </a:r>
            <a:r>
              <a:rPr lang="en-US" baseline="0" dirty="0" err="1" smtClean="0"/>
              <a:t>param</a:t>
            </a:r>
            <a:r>
              <a:rPr lang="en-US" baseline="0" dirty="0" smtClean="0"/>
              <a:t> is interpreted as Integer.</a:t>
            </a:r>
          </a:p>
          <a:p>
            <a:endParaRPr lang="en-US" baseline="0" dirty="0" smtClean="0"/>
          </a:p>
          <a:p>
            <a:r>
              <a:rPr lang="en-US" baseline="0" dirty="0" smtClean="0"/>
              <a:t>You use the </a:t>
            </a:r>
            <a:r>
              <a:rPr lang="en-US" dirty="0" smtClean="0"/>
              <a:t>$</a:t>
            </a:r>
            <a:r>
              <a:rPr lang="en-US" dirty="0" err="1" smtClean="0"/>
              <a:t>urlRouterProvider</a:t>
            </a:r>
            <a:r>
              <a:rPr lang="en-US" dirty="0" smtClean="0"/>
              <a:t> in combination to set</a:t>
            </a:r>
            <a:r>
              <a:rPr lang="en-US" baseline="0" dirty="0" smtClean="0"/>
              <a:t> up the otherwise route that makes a redirect to the state you want.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22</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a:t>
            </a:r>
            <a:r>
              <a:rPr lang="en-US" baseline="0" dirty="0" smtClean="0"/>
              <a:t>can manage hierarchy in the states for communicate that you maybe need the parent "resolve", or be more organized with your code.</a:t>
            </a:r>
          </a:p>
          <a:p>
            <a:endParaRPr lang="en-US" baseline="0" dirty="0" smtClean="0"/>
          </a:p>
          <a:p>
            <a:r>
              <a:rPr lang="en-US" baseline="0" dirty="0" smtClean="0"/>
              <a:t>States can be nested within each other. There are several ways of nesting states:</a:t>
            </a:r>
          </a:p>
          <a:p>
            <a:pPr marL="228600" indent="-228600">
              <a:buFont typeface="+mj-lt"/>
              <a:buAutoNum type="arabicPeriod"/>
            </a:pPr>
            <a:r>
              <a:rPr lang="en-US" baseline="0" dirty="0" smtClean="0"/>
              <a:t>Using 'dot notation'. For example .state('</a:t>
            </a:r>
            <a:r>
              <a:rPr lang="en-US" baseline="0" dirty="0" err="1" smtClean="0"/>
              <a:t>contacts.list</a:t>
            </a:r>
            <a:r>
              <a:rPr lang="en-US" baseline="0" dirty="0" smtClean="0"/>
              <a:t>', {}).</a:t>
            </a:r>
          </a:p>
          <a:p>
            <a:pPr marL="228600" indent="-228600">
              <a:buFont typeface="+mj-lt"/>
              <a:buAutoNum type="arabicPeriod"/>
            </a:pPr>
            <a:r>
              <a:rPr lang="en-US" baseline="0" dirty="0" smtClean="0"/>
              <a:t>Use the </a:t>
            </a:r>
            <a:r>
              <a:rPr lang="en-US" baseline="0" dirty="0" err="1" smtClean="0"/>
              <a:t>ui-router.stateHelper</a:t>
            </a:r>
            <a:r>
              <a:rPr lang="en-US" baseline="0" dirty="0" smtClean="0"/>
              <a:t> to build states from a nested state tree.</a:t>
            </a:r>
          </a:p>
          <a:p>
            <a:pPr marL="228600" indent="-228600">
              <a:buFont typeface="+mj-lt"/>
              <a:buAutoNum type="arabicPeriod"/>
            </a:pPr>
            <a:r>
              <a:rPr lang="en-US" baseline="0" dirty="0" smtClean="0"/>
              <a:t>Using the parent property with the parent name as string. For example: parent: 'contacts'</a:t>
            </a:r>
          </a:p>
          <a:p>
            <a:pPr marL="228600" indent="-228600">
              <a:buFont typeface="+mj-lt"/>
              <a:buAutoNum type="arabicPeriod"/>
            </a:pPr>
            <a:r>
              <a:rPr lang="en-US" baseline="0" dirty="0" smtClean="0"/>
              <a:t>Using the parent property with the parent object. For example parent: contacts</a:t>
            </a:r>
          </a:p>
          <a:p>
            <a:endParaRPr lang="en-US" baseline="0" dirty="0" smtClean="0"/>
          </a:p>
          <a:p>
            <a:r>
              <a:rPr lang="en-US" baseline="0" dirty="0" smtClean="0"/>
              <a:t>In the slide we can see that contacts is the parent of the contact list by the 4 way, but you can also do with the other ways.</a:t>
            </a:r>
          </a:p>
          <a:p>
            <a:endParaRPr lang="en-US" baseline="0" dirty="0" smtClean="0"/>
          </a:p>
          <a:p>
            <a:r>
              <a:rPr lang="en-US" baseline="0" dirty="0" smtClean="0"/>
              <a:t>For example purposes I add a resolve on the parent state, </a:t>
            </a:r>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23</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smtClean="0"/>
              <a:t>“That's just the first part. What others call you, you become. It's a terrible magic that everyone can do — so do it. Call yourself what you wish to become.”</a:t>
            </a:r>
          </a:p>
          <a:p>
            <a:r>
              <a:rPr lang="en-US" sz="1200" dirty="0" smtClean="0"/>
              <a:t>― </a:t>
            </a:r>
            <a:r>
              <a:rPr lang="en-US" sz="1200" dirty="0" err="1" smtClean="0"/>
              <a:t>Catherynne</a:t>
            </a:r>
            <a:r>
              <a:rPr lang="en-US" sz="1200" dirty="0" smtClean="0"/>
              <a:t> M. Valente</a:t>
            </a:r>
          </a:p>
          <a:p>
            <a:endParaRPr lang="en-US" sz="1200" dirty="0" smtClean="0"/>
          </a:p>
          <a:p>
            <a:r>
              <a:rPr lang="en-US" sz="1200" dirty="0" smtClean="0"/>
              <a:t>views: { </a:t>
            </a:r>
          </a:p>
          <a:p>
            <a:pPr lvl="1"/>
            <a:r>
              <a:rPr lang="en-US" sz="1200" dirty="0" smtClean="0"/>
              <a:t>// Relatively targets the 'detail' view in this state's parent state, 'contacts'. // &lt;div </a:t>
            </a:r>
            <a:r>
              <a:rPr lang="en-US" sz="1200" dirty="0" err="1" smtClean="0"/>
              <a:t>ui</a:t>
            </a:r>
            <a:r>
              <a:rPr lang="en-US" sz="1200" dirty="0" smtClean="0"/>
              <a:t>-view='detail'/&gt; within contacts.html </a:t>
            </a:r>
          </a:p>
          <a:p>
            <a:pPr lvl="1"/>
            <a:r>
              <a:rPr lang="en-US" sz="1200" dirty="0" smtClean="0"/>
              <a:t>"detail" : { }, </a:t>
            </a:r>
          </a:p>
          <a:p>
            <a:pPr lvl="1"/>
            <a:r>
              <a:rPr lang="en-US" sz="1200" dirty="0" smtClean="0"/>
              <a:t>// Relatively targets the unnamed view in this state's parent state, 'contacts'. </a:t>
            </a:r>
          </a:p>
          <a:p>
            <a:pPr lvl="1"/>
            <a:r>
              <a:rPr lang="en-US" sz="1200" dirty="0" smtClean="0"/>
              <a:t>// &lt;div </a:t>
            </a:r>
            <a:r>
              <a:rPr lang="en-US" sz="1200" dirty="0" err="1" smtClean="0"/>
              <a:t>ui</a:t>
            </a:r>
            <a:r>
              <a:rPr lang="en-US" sz="1200" dirty="0" smtClean="0"/>
              <a:t>-view/&gt; within contacts.html </a:t>
            </a:r>
          </a:p>
          <a:p>
            <a:pPr lvl="1"/>
            <a:r>
              <a:rPr lang="en-US" sz="1200" dirty="0" smtClean="0"/>
              <a:t>"" : { },</a:t>
            </a:r>
          </a:p>
          <a:p>
            <a:pPr lvl="1"/>
            <a:r>
              <a:rPr lang="en-US" sz="1200" dirty="0" smtClean="0"/>
              <a:t>// Targets any view within this state or an ancestor // </a:t>
            </a:r>
          </a:p>
          <a:p>
            <a:pPr lvl="1"/>
            <a:r>
              <a:rPr lang="en-US" sz="1200" dirty="0" smtClean="0"/>
              <a:t>// Absolutely targets the 'info' view in this state, '</a:t>
            </a:r>
            <a:r>
              <a:rPr lang="en-US" sz="1200" dirty="0" err="1" smtClean="0"/>
              <a:t>contacts.detail</a:t>
            </a:r>
            <a:r>
              <a:rPr lang="en-US" sz="1200" dirty="0" smtClean="0"/>
              <a:t>'. </a:t>
            </a:r>
          </a:p>
          <a:p>
            <a:pPr lvl="1"/>
            <a:r>
              <a:rPr lang="en-US" sz="1200" dirty="0" smtClean="0"/>
              <a:t>// &lt;div </a:t>
            </a:r>
            <a:r>
              <a:rPr lang="en-US" sz="1200" dirty="0" err="1" smtClean="0"/>
              <a:t>ui</a:t>
            </a:r>
            <a:r>
              <a:rPr lang="en-US" sz="1200" dirty="0" smtClean="0"/>
              <a:t>-view='info'/&gt; within contacts.detail.html </a:t>
            </a:r>
          </a:p>
          <a:p>
            <a:pPr lvl="1"/>
            <a:r>
              <a:rPr lang="en-US" sz="1200" dirty="0" smtClean="0"/>
              <a:t>"</a:t>
            </a:r>
            <a:r>
              <a:rPr lang="en-US" sz="1200" dirty="0" err="1" smtClean="0"/>
              <a:t>info@contacts.detail</a:t>
            </a:r>
            <a:r>
              <a:rPr lang="en-US" sz="1200" dirty="0" smtClean="0"/>
              <a:t>" : { } </a:t>
            </a:r>
          </a:p>
          <a:p>
            <a:pPr lvl="1"/>
            <a:r>
              <a:rPr lang="en-US" sz="1200" dirty="0" smtClean="0"/>
              <a:t>// Absolutely targets the 'detail' view in the 'contacts' state. </a:t>
            </a:r>
          </a:p>
          <a:p>
            <a:pPr lvl="1"/>
            <a:r>
              <a:rPr lang="en-US" sz="1200" dirty="0" smtClean="0"/>
              <a:t>// &lt;div </a:t>
            </a:r>
            <a:r>
              <a:rPr lang="en-US" sz="1200" dirty="0" err="1" smtClean="0"/>
              <a:t>ui</a:t>
            </a:r>
            <a:r>
              <a:rPr lang="en-US" sz="1200" dirty="0" smtClean="0"/>
              <a:t>-view='detail'/&gt; within contacts.html </a:t>
            </a:r>
          </a:p>
          <a:p>
            <a:pPr lvl="1"/>
            <a:r>
              <a:rPr lang="en-US" sz="1200" dirty="0" smtClean="0"/>
              <a:t>"</a:t>
            </a:r>
            <a:r>
              <a:rPr lang="en-US" sz="1200" dirty="0" err="1" smtClean="0"/>
              <a:t>detail@contacts</a:t>
            </a:r>
            <a:r>
              <a:rPr lang="en-US" sz="1200" dirty="0" smtClean="0"/>
              <a:t>" : { } </a:t>
            </a:r>
          </a:p>
          <a:p>
            <a:pPr lvl="1"/>
            <a:r>
              <a:rPr lang="en-US" sz="1200" dirty="0" smtClean="0"/>
              <a:t>// Absolutely targets the unnamed view in parent 'contacts' state. </a:t>
            </a:r>
          </a:p>
          <a:p>
            <a:pPr lvl="1"/>
            <a:r>
              <a:rPr lang="en-US" sz="1200" dirty="0" smtClean="0"/>
              <a:t>// &lt;div </a:t>
            </a:r>
            <a:r>
              <a:rPr lang="en-US" sz="1200" dirty="0" err="1" smtClean="0"/>
              <a:t>ui</a:t>
            </a:r>
            <a:r>
              <a:rPr lang="en-US" sz="1200" dirty="0" smtClean="0"/>
              <a:t>-view/&gt; within contacts.html </a:t>
            </a:r>
          </a:p>
          <a:p>
            <a:pPr lvl="1"/>
            <a:r>
              <a:rPr lang="en-US" sz="1200" dirty="0" smtClean="0"/>
              <a:t>"@contacts" : { } </a:t>
            </a:r>
          </a:p>
          <a:p>
            <a:pPr lvl="1"/>
            <a:r>
              <a:rPr lang="en-US" sz="1200" dirty="0" smtClean="0"/>
              <a:t>// absolutely targets the 'status' view in root unnamed state. </a:t>
            </a:r>
          </a:p>
          <a:p>
            <a:pPr lvl="1"/>
            <a:r>
              <a:rPr lang="en-US" sz="1200" dirty="0" smtClean="0"/>
              <a:t>// &lt;div </a:t>
            </a:r>
            <a:r>
              <a:rPr lang="en-US" sz="1200" dirty="0" err="1" smtClean="0"/>
              <a:t>ui</a:t>
            </a:r>
            <a:r>
              <a:rPr lang="en-US" sz="1200" dirty="0" smtClean="0"/>
              <a:t>-view='status'/&gt; within index.html </a:t>
            </a:r>
          </a:p>
          <a:p>
            <a:pPr lvl="1"/>
            <a:r>
              <a:rPr lang="en-US" sz="1200" dirty="0" smtClean="0"/>
              <a:t>"status@" : { } </a:t>
            </a:r>
          </a:p>
          <a:p>
            <a:pPr lvl="1"/>
            <a:r>
              <a:rPr lang="en-US" sz="1200" dirty="0" smtClean="0"/>
              <a:t>// absolutely targets the unnamed view in root unnamed state. </a:t>
            </a:r>
          </a:p>
          <a:p>
            <a:pPr lvl="1"/>
            <a:r>
              <a:rPr lang="en-US" sz="1200" dirty="0" smtClean="0"/>
              <a:t>// &lt;div </a:t>
            </a:r>
            <a:r>
              <a:rPr lang="en-US" sz="1200" dirty="0" err="1" smtClean="0"/>
              <a:t>ui</a:t>
            </a:r>
            <a:r>
              <a:rPr lang="en-US" sz="1200" dirty="0" smtClean="0"/>
              <a:t>-view/&gt; within index.html </a:t>
            </a:r>
          </a:p>
          <a:p>
            <a:pPr lvl="1"/>
            <a:r>
              <a:rPr lang="en-US" sz="1200" dirty="0" smtClean="0"/>
              <a:t>"@" : { } </a:t>
            </a:r>
          </a:p>
          <a:p>
            <a:r>
              <a:rPr lang="en-US" sz="1200" dirty="0" smtClean="0"/>
              <a:t>}</a:t>
            </a:r>
          </a:p>
          <a:p>
            <a:endParaRPr lang="en-US" sz="1200" dirty="0" smtClean="0"/>
          </a:p>
          <a:p>
            <a:r>
              <a:rPr lang="en-US" sz="1200" dirty="0" smtClean="0"/>
              <a:t>References:</a:t>
            </a:r>
          </a:p>
          <a:p>
            <a:r>
              <a:rPr lang="en-US" sz="1200" dirty="0" smtClean="0"/>
              <a:t>https://github.com/angular-ui/ui-router/wiki/Multiple-Named-Views</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24</a:t>
            </a:fld>
            <a:endParaRPr lang="en-US"/>
          </a:p>
        </p:txBody>
      </p:sp>
    </p:spTree>
    <p:extLst>
      <p:ext uri="{BB962C8B-B14F-4D97-AF65-F5344CB8AC3E}">
        <p14:creationId xmlns:p14="http://schemas.microsoft.com/office/powerpoint/2010/main" val="2422910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a) Creates a new route manually and with Yeoman.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indent="-228600">
              <a:buFont typeface="+mj-lt"/>
              <a:buAutoNum type="arabicPeriod"/>
            </a:pPr>
            <a:r>
              <a:rPr lang="en-US" dirty="0" smtClean="0"/>
              <a:t>Open "app/scripts/app.js" and add a new route like this:</a:t>
            </a:r>
          </a:p>
          <a:p>
            <a:pPr marL="0" indent="0">
              <a:buFont typeface="+mj-lt"/>
              <a:buNone/>
            </a:pPr>
            <a:endParaRPr lang="en-US" dirty="0" smtClean="0"/>
          </a:p>
          <a:p>
            <a:pPr marL="457200" lvl="1" indent="0">
              <a:buFont typeface="+mj-lt"/>
              <a:buNone/>
            </a:pPr>
            <a:r>
              <a:rPr lang="en-US" dirty="0" smtClean="0"/>
              <a:t>.when('/test', {</a:t>
            </a:r>
          </a:p>
          <a:p>
            <a:pPr marL="457200" lvl="1" indent="0">
              <a:buFont typeface="+mj-lt"/>
              <a:buNone/>
            </a:pPr>
            <a:r>
              <a:rPr lang="en-US" dirty="0" smtClean="0"/>
              <a:t>        </a:t>
            </a:r>
            <a:r>
              <a:rPr lang="en-US" dirty="0" err="1" smtClean="0"/>
              <a:t>templateUrl</a:t>
            </a:r>
            <a:r>
              <a:rPr lang="en-US" dirty="0" smtClean="0"/>
              <a:t>: 'views/test.html',</a:t>
            </a:r>
          </a:p>
          <a:p>
            <a:pPr marL="457200" lvl="1" indent="0">
              <a:buFont typeface="+mj-lt"/>
              <a:buNone/>
            </a:pPr>
            <a:r>
              <a:rPr lang="en-US" dirty="0" smtClean="0"/>
              <a:t>        controller: '</a:t>
            </a:r>
            <a:r>
              <a:rPr lang="en-US" dirty="0" err="1" smtClean="0"/>
              <a:t>TestCtrl</a:t>
            </a:r>
            <a:r>
              <a:rPr lang="en-US" dirty="0" smtClean="0"/>
              <a:t>',</a:t>
            </a:r>
          </a:p>
          <a:p>
            <a:pPr marL="457200" lvl="1" indent="0">
              <a:buFont typeface="+mj-lt"/>
              <a:buNone/>
            </a:pPr>
            <a:r>
              <a:rPr lang="en-US" dirty="0" smtClean="0"/>
              <a:t>        </a:t>
            </a:r>
            <a:r>
              <a:rPr lang="en-US" dirty="0" err="1" smtClean="0"/>
              <a:t>controllerAs</a:t>
            </a:r>
            <a:r>
              <a:rPr lang="en-US" dirty="0" smtClean="0"/>
              <a:t>: '</a:t>
            </a:r>
            <a:r>
              <a:rPr lang="en-US" dirty="0" err="1" smtClean="0"/>
              <a:t>testCtrl</a:t>
            </a:r>
            <a:r>
              <a:rPr lang="en-US" dirty="0" smtClean="0"/>
              <a:t>'</a:t>
            </a:r>
          </a:p>
          <a:p>
            <a:pPr marL="457200" lvl="1" indent="0">
              <a:buFont typeface="+mj-lt"/>
              <a:buNone/>
            </a:pPr>
            <a:r>
              <a:rPr lang="en-US" dirty="0" smtClean="0"/>
              <a:t>})</a:t>
            </a:r>
          </a:p>
          <a:p>
            <a:pPr marL="457200" lvl="1" indent="0">
              <a:buFont typeface="+mj-lt"/>
              <a:buNone/>
            </a:pPr>
            <a:endParaRPr lang="en-US" dirty="0" smtClean="0"/>
          </a:p>
          <a:p>
            <a:pPr marL="228600" indent="-228600">
              <a:buFont typeface="+mj-lt"/>
              <a:buAutoNum type="arabicPeriod" startAt="2"/>
            </a:pPr>
            <a:r>
              <a:rPr lang="en-US" dirty="0" smtClean="0"/>
              <a:t>Create the corresponding</a:t>
            </a:r>
            <a:r>
              <a:rPr lang="en-US" baseline="0" dirty="0" smtClean="0"/>
              <a:t> controller and view, the controller should be go inside the "app/scripts/controllers" folder, and the view inside "app/views" folder. </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Note: This folder locations could change depending on your implementation, for modular purposes there's a better way to put this files, but for simple projects and for example purposes we are keep following the Yeoman's generator default structure.</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For this example the content of the controller could be copy from other controller and add a simple console.log that express that you are loading that controller, then replace the name to "</a:t>
            </a:r>
            <a:r>
              <a:rPr lang="en-US" baseline="0" dirty="0" err="1" smtClean="0">
                <a:solidFill>
                  <a:schemeClr val="bg1">
                    <a:lumMod val="50000"/>
                  </a:schemeClr>
                </a:solidFill>
              </a:rPr>
              <a:t>TestCtrl</a:t>
            </a:r>
            <a:r>
              <a:rPr lang="en-US" baseline="0" dirty="0" smtClean="0">
                <a:solidFill>
                  <a:schemeClr val="bg1">
                    <a:lumMod val="50000"/>
                  </a:schemeClr>
                </a:solidFill>
              </a:rPr>
              <a:t>". </a:t>
            </a:r>
          </a:p>
          <a:p>
            <a:pPr marL="0" indent="0">
              <a:buFont typeface="+mj-lt"/>
              <a:buNone/>
            </a:pPr>
            <a:r>
              <a:rPr lang="en-US" baseline="0" dirty="0" smtClean="0">
                <a:solidFill>
                  <a:schemeClr val="bg1">
                    <a:lumMod val="50000"/>
                  </a:schemeClr>
                </a:solidFill>
              </a:rPr>
              <a:t>For the view it could contain a simple "&lt;div&gt;From testing view&lt;/div&gt;".</a:t>
            </a:r>
          </a:p>
          <a:p>
            <a:pPr marL="0" indent="0">
              <a:buFont typeface="+mj-lt"/>
              <a:buNone/>
            </a:pPr>
            <a:endParaRPr lang="en-US" baseline="0" dirty="0" smtClean="0">
              <a:solidFill>
                <a:schemeClr val="bg1">
                  <a:lumMod val="50000"/>
                </a:schemeClr>
              </a:solidFill>
            </a:endParaRPr>
          </a:p>
          <a:p>
            <a:pPr marL="228600" indent="-228600">
              <a:buFont typeface="+mj-lt"/>
              <a:buAutoNum type="arabicPeriod" startAt="3"/>
            </a:pPr>
            <a:r>
              <a:rPr lang="en-US" dirty="0" smtClean="0"/>
              <a:t>Add in the "app/index.html" a button</a:t>
            </a:r>
            <a:r>
              <a:rPr lang="en-US" baseline="0" dirty="0" smtClean="0"/>
              <a:t> to follow to our "/test" path.</a:t>
            </a:r>
          </a:p>
          <a:p>
            <a:pPr marL="0" indent="0">
              <a:buFont typeface="+mj-lt"/>
              <a:buNone/>
            </a:pPr>
            <a:endParaRPr lang="en-US" dirty="0" smtClean="0"/>
          </a:p>
          <a:p>
            <a:pPr marL="0" indent="0">
              <a:buFont typeface="+mj-lt"/>
              <a:buNone/>
            </a:pPr>
            <a:r>
              <a:rPr lang="en-US" dirty="0" smtClean="0"/>
              <a:t>	&lt;a </a:t>
            </a:r>
            <a:r>
              <a:rPr lang="en-US" dirty="0" err="1" smtClean="0"/>
              <a:t>ng-href</a:t>
            </a:r>
            <a:r>
              <a:rPr lang="en-US" dirty="0" smtClean="0"/>
              <a:t>="#/test"&gt;Test&lt;/a&gt;</a:t>
            </a:r>
          </a:p>
          <a:p>
            <a:pPr marL="0" indent="0">
              <a:buFont typeface="+mj-lt"/>
              <a:buNone/>
            </a:pPr>
            <a:endParaRPr lang="en-US" dirty="0" smtClean="0"/>
          </a:p>
          <a:p>
            <a:pPr marL="0" indent="0">
              <a:buFont typeface="+mj-lt"/>
              <a:buNone/>
            </a:pPr>
            <a:r>
              <a:rPr lang="en-US" dirty="0" smtClean="0"/>
              <a:t>Is recommended the use of "</a:t>
            </a:r>
            <a:r>
              <a:rPr lang="en-US" dirty="0" err="1" smtClean="0"/>
              <a:t>ng-href</a:t>
            </a:r>
            <a:r>
              <a:rPr lang="en-US" dirty="0" smtClean="0"/>
              <a:t>" instead</a:t>
            </a:r>
            <a:r>
              <a:rPr lang="en-US" baseline="0" dirty="0" smtClean="0"/>
              <a:t> of the classic HTML </a:t>
            </a:r>
            <a:r>
              <a:rPr lang="en-US" baseline="0" dirty="0" err="1" smtClean="0"/>
              <a:t>href</a:t>
            </a:r>
            <a:r>
              <a:rPr lang="en-US" baseline="0" dirty="0" smtClean="0"/>
              <a:t>, for using better the angular environment, almost just like "</a:t>
            </a:r>
            <a:r>
              <a:rPr lang="en-US" baseline="0" dirty="0" err="1" smtClean="0"/>
              <a:t>ng</a:t>
            </a:r>
            <a:r>
              <a:rPr lang="en-US" baseline="0" dirty="0" smtClean="0"/>
              <a:t>-click </a:t>
            </a:r>
            <a:r>
              <a:rPr lang="en-US" baseline="0" dirty="0" err="1" smtClean="0"/>
              <a:t>vs</a:t>
            </a:r>
            <a:r>
              <a:rPr lang="en-US" baseline="0" dirty="0" smtClean="0"/>
              <a:t> </a:t>
            </a:r>
            <a:r>
              <a:rPr lang="en-US" baseline="0" dirty="0" err="1" smtClean="0"/>
              <a:t>onClick</a:t>
            </a:r>
            <a:r>
              <a:rPr lang="en-US" baseline="0" dirty="0" smtClean="0"/>
              <a:t>" viewed in previous lesson.</a:t>
            </a:r>
          </a:p>
          <a:p>
            <a:pPr marL="0" indent="0">
              <a:buFont typeface="+mj-lt"/>
              <a:buNone/>
            </a:pPr>
            <a:endParaRPr lang="en-US" baseline="0" dirty="0" smtClean="0"/>
          </a:p>
          <a:p>
            <a:pPr marL="228600" indent="-228600">
              <a:buFont typeface="+mj-lt"/>
              <a:buAutoNum type="arabicPeriod" startAt="4"/>
            </a:pPr>
            <a:r>
              <a:rPr lang="en-US" baseline="0" dirty="0" smtClean="0"/>
              <a:t>Run "grunt serve", the application will now have the new button "Test", click it, and you should see the view and the console.log you previous add.</a:t>
            </a:r>
          </a:p>
          <a:p>
            <a:pPr marL="228600" indent="-228600">
              <a:buFont typeface="+mj-lt"/>
              <a:buAutoNum type="arabicPeriod" startAt="4"/>
            </a:pPr>
            <a:r>
              <a:rPr lang="en-US" baseline="0" dirty="0" smtClean="0"/>
              <a:t>The next step is doing this more automatically, So we are going to open a Command Prompt in the root of the project.</a:t>
            </a:r>
          </a:p>
          <a:p>
            <a:pPr marL="228600" indent="-228600">
              <a:buFont typeface="+mj-lt"/>
              <a:buAutoNum type="arabicPeriod" startAt="4"/>
            </a:pPr>
            <a:r>
              <a:rPr lang="en-US" baseline="0" dirty="0" smtClean="0"/>
              <a:t>Run "</a:t>
            </a:r>
            <a:r>
              <a:rPr lang="en-US" baseline="0" dirty="0" err="1" smtClean="0"/>
              <a:t>yo</a:t>
            </a:r>
            <a:r>
              <a:rPr lang="en-US" baseline="0" dirty="0" smtClean="0"/>
              <a:t> </a:t>
            </a:r>
            <a:r>
              <a:rPr lang="en-US" baseline="0" dirty="0" err="1" smtClean="0"/>
              <a:t>angular:route</a:t>
            </a:r>
            <a:r>
              <a:rPr lang="en-US" baseline="0" dirty="0" smtClean="0"/>
              <a:t> test2". This will create the controller and the view for us.</a:t>
            </a:r>
          </a:p>
          <a:p>
            <a:pPr marL="0" indent="0">
              <a:buFont typeface="+mj-lt"/>
              <a:buNone/>
            </a:pPr>
            <a:endParaRPr lang="en-US" baseline="0" dirty="0" smtClean="0"/>
          </a:p>
          <a:p>
            <a:pPr marL="0" indent="0">
              <a:buFont typeface="+mj-lt"/>
              <a:buNone/>
            </a:pPr>
            <a:r>
              <a:rPr lang="en-US" baseline="0" dirty="0" smtClean="0"/>
              <a:t>Note: I don't recommend much the use of this method to create your application, this dependent to the angular version of the generator, and could change without and create </a:t>
            </a:r>
            <a:r>
              <a:rPr lang="en-US" baseline="0" dirty="0" err="1" smtClean="0"/>
              <a:t>desorder</a:t>
            </a:r>
            <a:r>
              <a:rPr lang="en-US" baseline="0" dirty="0" smtClean="0"/>
              <a:t>. But is good to know it exists a way to automatically do this for quick applications. </a:t>
            </a:r>
          </a:p>
          <a:p>
            <a:pPr marL="0" indent="0">
              <a:buFont typeface="+mj-lt"/>
              <a:buNone/>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dirty="0" smtClean="0"/>
              <a:t>Add in the "app/index.html" a button</a:t>
            </a:r>
            <a:r>
              <a:rPr lang="en-US" baseline="0" dirty="0" smtClean="0"/>
              <a:t> to follow to our "/test2" path.</a:t>
            </a:r>
            <a:r>
              <a:rPr lang="en-US"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&lt;a </a:t>
            </a:r>
            <a:r>
              <a:rPr lang="en-US" dirty="0" err="1" smtClean="0"/>
              <a:t>ng-href</a:t>
            </a:r>
            <a:r>
              <a:rPr lang="en-US" dirty="0" smtClean="0"/>
              <a:t>="#/test2"&gt;Test 2&lt;/a&gt;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endParaRPr lang="en-US" dirty="0" smtClean="0"/>
          </a:p>
          <a:p>
            <a:pPr marL="228600" indent="-228600">
              <a:buFont typeface="+mj-lt"/>
              <a:buAutoNum type="arabicPeriod" startAt="8"/>
            </a:pPr>
            <a:r>
              <a:rPr lang="en-US" dirty="0" smtClean="0"/>
              <a:t>Run "grunt serve". And you should see that you add a new route that</a:t>
            </a:r>
            <a:r>
              <a:rPr lang="en-US" baseline="0" dirty="0" smtClean="0"/>
              <a:t> could be accessed by pressing the button "Test 2".</a:t>
            </a:r>
            <a:endParaRPr lang="en-US" dirty="0" smtClean="0"/>
          </a:p>
          <a:p>
            <a:endParaRPr lang="en-US" dirty="0" smtClean="0"/>
          </a:p>
          <a:p>
            <a:r>
              <a:rPr lang="en-US" u="sng" dirty="0" smtClean="0"/>
              <a:t>b) Create a project using states.</a:t>
            </a:r>
          </a:p>
          <a:p>
            <a:pPr marL="228600" indent="-228600">
              <a:buFont typeface="+mj-lt"/>
              <a:buAutoNum type="arabicPeriod"/>
            </a:pPr>
            <a:r>
              <a:rPr lang="en-US" dirty="0" smtClean="0"/>
              <a:t>Create a new</a:t>
            </a:r>
            <a:r>
              <a:rPr lang="en-US" baseline="0" dirty="0" smtClean="0"/>
              <a:t> folder outside the </a:t>
            </a:r>
            <a:r>
              <a:rPr lang="en-US" baseline="0" dirty="0" err="1" smtClean="0"/>
              <a:t>practiceA</a:t>
            </a:r>
            <a:r>
              <a:rPr lang="en-US" baseline="0" dirty="0" smtClean="0"/>
              <a:t>, and create a new Yeoman project inside with "</a:t>
            </a:r>
            <a:r>
              <a:rPr lang="en-US" baseline="0" dirty="0" err="1" smtClean="0"/>
              <a:t>yo</a:t>
            </a:r>
            <a:r>
              <a:rPr lang="en-US" baseline="0" dirty="0" smtClean="0"/>
              <a:t> angular </a:t>
            </a:r>
            <a:r>
              <a:rPr lang="en-US" baseline="0" dirty="0" err="1" smtClean="0"/>
              <a:t>practiceB</a:t>
            </a:r>
            <a:r>
              <a:rPr lang="en-US" baseline="0" dirty="0" smtClean="0"/>
              <a:t>". We are going to leave the </a:t>
            </a:r>
            <a:r>
              <a:rPr lang="en-US" baseline="0" dirty="0" err="1" smtClean="0"/>
              <a:t>ngResource</a:t>
            </a:r>
            <a:r>
              <a:rPr lang="en-US" baseline="0" dirty="0" smtClean="0"/>
              <a:t> and the </a:t>
            </a:r>
            <a:r>
              <a:rPr lang="en-US" baseline="0" dirty="0" err="1" smtClean="0"/>
              <a:t>ngRoute</a:t>
            </a:r>
            <a:r>
              <a:rPr lang="en-US" baseline="0" dirty="0" smtClean="0"/>
              <a:t>, to simplify the example but those are not necessary because we are going to use </a:t>
            </a:r>
            <a:r>
              <a:rPr lang="en-US" baseline="0" dirty="0" err="1" smtClean="0"/>
              <a:t>ui</a:t>
            </a:r>
            <a:r>
              <a:rPr lang="en-US" baseline="0" dirty="0" smtClean="0"/>
              <a:t>-router. There's a Yeoman generator for this (https://www.npmjs.com/package/generator-angular-ui-router), but I rather to go for the angular generator because is maintained by more people, and also I don't recommend use the generators for creating routes, directives, etc. because for me is better </a:t>
            </a:r>
            <a:r>
              <a:rPr lang="en-US" baseline="0" dirty="0" err="1" smtClean="0"/>
              <a:t>copy-paste&amp;remove</a:t>
            </a:r>
            <a:r>
              <a:rPr lang="en-US" baseline="0" dirty="0" smtClean="0"/>
              <a:t> my own already set controllers.</a:t>
            </a:r>
          </a:p>
          <a:p>
            <a:pPr marL="228600" indent="-228600">
              <a:buFont typeface="+mj-lt"/>
              <a:buAutoNum type="arabicPeriod"/>
            </a:pPr>
            <a:r>
              <a:rPr lang="en-US" baseline="0" dirty="0" smtClean="0"/>
              <a:t>Once is created we need to install the </a:t>
            </a:r>
            <a:r>
              <a:rPr lang="en-US" baseline="0" dirty="0" err="1" smtClean="0"/>
              <a:t>ui</a:t>
            </a:r>
            <a:r>
              <a:rPr lang="en-US" baseline="0" dirty="0" smtClean="0"/>
              <a:t>-router, for this we are going to use Bower: "bower install </a:t>
            </a:r>
            <a:r>
              <a:rPr lang="en-US" dirty="0" smtClean="0"/>
              <a:t>angular-</a:t>
            </a:r>
            <a:r>
              <a:rPr lang="en-US" dirty="0" err="1" smtClean="0"/>
              <a:t>ui</a:t>
            </a:r>
            <a:r>
              <a:rPr lang="en-US" dirty="0" smtClean="0"/>
              <a:t>-router</a:t>
            </a:r>
            <a:r>
              <a:rPr lang="en-US" baseline="0" dirty="0" smtClean="0"/>
              <a:t> --save"</a:t>
            </a:r>
            <a:r>
              <a:rPr lang="en-US" u="sng"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"app/scripts/app.js" and change the dependencies:</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Remove "</a:t>
            </a:r>
            <a:r>
              <a:rPr lang="en-US" dirty="0" err="1" smtClean="0"/>
              <a:t>ngRoute</a:t>
            </a:r>
            <a:r>
              <a:rPr lang="en-US" dirty="0" smtClean="0"/>
              <a:t>" and "</a:t>
            </a:r>
            <a:r>
              <a:rPr lang="en-US" dirty="0" err="1" smtClean="0"/>
              <a:t>ngResource</a:t>
            </a:r>
            <a:r>
              <a:rPr lang="en-US"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Add "</a:t>
            </a:r>
            <a:r>
              <a:rPr lang="en-US" dirty="0" err="1" smtClean="0"/>
              <a:t>ui.router</a:t>
            </a:r>
            <a:r>
              <a:rPr lang="en-US"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Create the states: </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Modify</a:t>
            </a:r>
            <a:r>
              <a:rPr lang="en-US" baseline="0" dirty="0" smtClean="0"/>
              <a:t> the "</a:t>
            </a:r>
            <a:r>
              <a:rPr lang="en-US" baseline="0" dirty="0" err="1" smtClean="0"/>
              <a:t>config</a:t>
            </a:r>
            <a:r>
              <a:rPr lang="en-US" baseline="0" dirty="0" smtClean="0"/>
              <a:t>", and use the $</a:t>
            </a:r>
            <a:r>
              <a:rPr lang="en-US" baseline="0" dirty="0" err="1" smtClean="0"/>
              <a:t>stateProvider</a:t>
            </a:r>
            <a:r>
              <a:rPr lang="en-US" baseline="0" dirty="0" smtClean="0"/>
              <a:t> instead of the $</a:t>
            </a:r>
            <a:r>
              <a:rPr lang="en-US" baseline="0" dirty="0" err="1" smtClean="0"/>
              <a:t>routeProvider</a:t>
            </a:r>
            <a:r>
              <a:rPr lang="en-US"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Convert the "when" to the "state" word.</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Add the parameter "</a:t>
            </a:r>
            <a:r>
              <a:rPr lang="en-US" baseline="0" dirty="0" err="1" smtClean="0"/>
              <a:t>url</a:t>
            </a:r>
            <a:r>
              <a:rPr lang="en-US" baseline="0" dirty="0" smtClean="0"/>
              <a:t>" followed with the corresponding value, </a:t>
            </a:r>
            <a:r>
              <a:rPr lang="en-US" baseline="0" dirty="0" err="1" smtClean="0"/>
              <a:t>eg</a:t>
            </a:r>
            <a:r>
              <a:rPr lang="en-US" baseline="0" dirty="0" smtClean="0"/>
              <a:t>. "/", "/about", etc.</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Delete the "otherwise" method and instead of it you should add a state for the 404.</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The app.js should be like:</a:t>
            </a:r>
          </a:p>
          <a:p>
            <a:pPr marL="457200" marR="0" lvl="1"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baseline="0"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angular</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.module('</a:t>
            </a:r>
            <a:r>
              <a:rPr lang="en-US" dirty="0" err="1" smtClean="0"/>
              <a:t>practiceBApp</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ngAnimate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ngCookies</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ui.router</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ngSanitize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ngTouch</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config</a:t>
            </a:r>
            <a:r>
              <a:rPr lang="en-US" dirty="0" smtClean="0"/>
              <a:t>(function ($</a:t>
            </a:r>
            <a:r>
              <a:rPr lang="en-US" dirty="0" err="1" smtClean="0"/>
              <a:t>stateProvider</a:t>
            </a:r>
            <a:r>
              <a:rPr lang="en-US" dirty="0" smtClean="0"/>
              <a:t>, $</a:t>
            </a:r>
            <a:r>
              <a:rPr lang="en-US" dirty="0" err="1" smtClean="0"/>
              <a:t>urlRouterProvider</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r>
              <a:rPr lang="en-US" dirty="0" smtClean="0"/>
              <a:t>$</a:t>
            </a:r>
            <a:r>
              <a:rPr lang="en-US" dirty="0" err="1" smtClean="0"/>
              <a:t>urlRouterProvider.otherwise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stateProvider</a:t>
            </a:r>
            <a:endParaRPr lang="en-US"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.state('main',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'views/main.html',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.state('about',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'/about',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'views/about.html',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.state('404',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t>
            </a:r>
            <a:r>
              <a:rPr lang="en-US" u="sng" dirty="0" smtClean="0"/>
              <a:t>'/*</a:t>
            </a:r>
            <a:r>
              <a:rPr lang="en-US" dirty="0" smtClean="0"/>
              <a:t>path',</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template: '&lt;div&gt;404 Not found!&lt;/div&gt;'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228600" indent="-228600">
              <a:buFont typeface="+mj-lt"/>
              <a:buAutoNum type="arabicPeriod"/>
            </a:pPr>
            <a:endParaRPr lang="en-US" u="none" baseline="0" dirty="0" smtClean="0"/>
          </a:p>
          <a:p>
            <a:pPr marL="228600" indent="-228600">
              <a:buFont typeface="+mj-lt"/>
              <a:buAutoNum type="arabicPeriod" startAt="5"/>
            </a:pPr>
            <a:r>
              <a:rPr lang="en-US" u="none" baseline="0" dirty="0" smtClean="0"/>
              <a:t>Edit </a:t>
            </a:r>
            <a:r>
              <a:rPr lang="en-US" dirty="0" smtClean="0"/>
              <a:t>"app/index.html" and change the "</a:t>
            </a:r>
            <a:r>
              <a:rPr lang="en-US" dirty="0" err="1" smtClean="0"/>
              <a:t>ng</a:t>
            </a:r>
            <a:r>
              <a:rPr lang="en-US" dirty="0" smtClean="0"/>
              <a:t>-view" to "</a:t>
            </a:r>
            <a:r>
              <a:rPr lang="en-US" dirty="0" err="1" smtClean="0"/>
              <a:t>ui</a:t>
            </a:r>
            <a:r>
              <a:rPr lang="en-US" dirty="0" smtClean="0"/>
              <a:t>-view" and the </a:t>
            </a:r>
            <a:r>
              <a:rPr lang="en-US" dirty="0" err="1" smtClean="0"/>
              <a:t>navbar</a:t>
            </a:r>
            <a:r>
              <a:rPr lang="en-US" dirty="0" smtClean="0"/>
              <a:t> to:</a:t>
            </a:r>
          </a:p>
          <a:p>
            <a:pPr marL="228600" indent="-228600">
              <a:buFont typeface="+mj-lt"/>
              <a:buAutoNum type="arabicPeriod" startAt="5"/>
            </a:pPr>
            <a:endParaRPr lang="en-US" dirty="0" smtClean="0"/>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ui-sref</a:t>
            </a:r>
            <a:r>
              <a:rPr lang="en-US" dirty="0" smtClean="0"/>
              <a:t>="main"&gt;Home&lt;/a&gt;&lt;/li&gt;</a:t>
            </a:r>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ui-sref</a:t>
            </a:r>
            <a:r>
              <a:rPr lang="en-US" dirty="0" smtClean="0"/>
              <a:t>="about"&gt;About&lt;/a&gt;&lt;/li&gt;</a:t>
            </a:r>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ng-href</a:t>
            </a:r>
            <a:r>
              <a:rPr lang="en-US" dirty="0" smtClean="0"/>
              <a:t>="#/4"&gt;404&lt;/a&gt;&lt;/li&gt;</a:t>
            </a:r>
          </a:p>
          <a:p>
            <a:pPr marL="228600" indent="-228600">
              <a:buFont typeface="+mj-lt"/>
              <a:buAutoNum type="arabicPeriod" startAt="5"/>
            </a:pPr>
            <a:endParaRPr lang="en-US" dirty="0" smtClean="0"/>
          </a:p>
          <a:p>
            <a:pPr marL="228600" indent="-228600">
              <a:buFont typeface="+mj-lt"/>
              <a:buAutoNum type="arabicPeriod" startAt="6"/>
            </a:pPr>
            <a:r>
              <a:rPr lang="en-US" u="none" baseline="0" dirty="0" smtClean="0"/>
              <a:t>Run "grunt serve". You'll see that the application now works with the states, in the URL type a random state after the "#/" to check the 404 message.</a:t>
            </a:r>
          </a:p>
          <a:p>
            <a:pPr marL="228600" indent="-228600">
              <a:buFont typeface="+mj-lt"/>
              <a:buAutoNum type="arabicPeriod" startAt="6"/>
            </a:pPr>
            <a:endParaRPr lang="en-US" u="none" baseline="0" dirty="0" smtClean="0"/>
          </a:p>
          <a:p>
            <a:pPr marL="0" indent="0">
              <a:buFont typeface="+mj-lt"/>
              <a:buNone/>
            </a:pPr>
            <a:r>
              <a:rPr lang="en-US" u="none" baseline="0" dirty="0" smtClean="0"/>
              <a:t>The difference on using the </a:t>
            </a:r>
            <a:r>
              <a:rPr lang="en-US" u="none" baseline="0" dirty="0" err="1" smtClean="0"/>
              <a:t>ui-sref</a:t>
            </a:r>
            <a:r>
              <a:rPr lang="en-US" u="none" baseline="0" dirty="0" smtClean="0"/>
              <a:t> is to send to use a state instead of a </a:t>
            </a:r>
            <a:r>
              <a:rPr lang="en-US" u="none" baseline="0" dirty="0" err="1" smtClean="0"/>
              <a:t>url</a:t>
            </a:r>
            <a:r>
              <a:rPr lang="en-US" u="none" baseline="0" dirty="0" smtClean="0"/>
              <a:t>, and bind some effects like the </a:t>
            </a:r>
            <a:r>
              <a:rPr lang="en-US" u="none" baseline="0" dirty="0" err="1" smtClean="0"/>
              <a:t>ui</a:t>
            </a:r>
            <a:r>
              <a:rPr lang="en-US" u="none" baseline="0" dirty="0" smtClean="0"/>
              <a:t>-</a:t>
            </a:r>
            <a:r>
              <a:rPr lang="en-US" u="none" baseline="0" dirty="0" err="1" smtClean="0"/>
              <a:t>sref</a:t>
            </a:r>
            <a:r>
              <a:rPr lang="en-US" u="none" baseline="0" dirty="0" smtClean="0"/>
              <a:t>-active, but it also works with the angular </a:t>
            </a:r>
            <a:r>
              <a:rPr lang="en-US" u="none" baseline="0" dirty="0" err="1" smtClean="0"/>
              <a:t>ng-href</a:t>
            </a:r>
            <a:r>
              <a:rPr lang="en-US" u="none" baseline="0" dirty="0" smtClean="0"/>
              <a:t> and </a:t>
            </a:r>
            <a:r>
              <a:rPr lang="en-US" u="none" baseline="0" dirty="0" err="1" smtClean="0"/>
              <a:t>href</a:t>
            </a:r>
            <a:r>
              <a:rPr lang="en-US" u="none" baseline="0" dirty="0" smtClean="0"/>
              <a:t> pointing to a URL.</a:t>
            </a:r>
          </a:p>
          <a:p>
            <a:pPr marL="228600" indent="-228600">
              <a:buFont typeface="+mj-lt"/>
              <a:buAutoNum type="arabicPeriod" startAt="6"/>
            </a:pPr>
            <a:endParaRPr lang="en-US" u="none" baseline="0" dirty="0" smtClean="0"/>
          </a:p>
          <a:p>
            <a:pPr marL="0" indent="0">
              <a:buFont typeface="+mj-lt"/>
              <a:buNone/>
            </a:pPr>
            <a:r>
              <a:rPr lang="en-US" u="sng" baseline="0" dirty="0" smtClean="0"/>
              <a:t>c) Create an example of multiple views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practiceB</a:t>
            </a:r>
            <a:r>
              <a:rPr lang="en-US" baseline="0" dirty="0" smtClean="0"/>
              <a:t>).</a:t>
            </a:r>
          </a:p>
          <a:p>
            <a:pPr marL="0" indent="0">
              <a:buFont typeface="+mj-lt"/>
              <a:buNone/>
            </a:pPr>
            <a:r>
              <a:rPr lang="en-US" u="none" baseline="0" dirty="0" smtClean="0"/>
              <a:t>We are going to use the about page, adding two parts in it, and with buttons change the views inside.</a:t>
            </a:r>
          </a:p>
          <a:p>
            <a:pPr marL="228600" indent="-228600">
              <a:buFont typeface="+mj-lt"/>
              <a:buAutoNum type="arabicPeriod"/>
            </a:pPr>
            <a:r>
              <a:rPr lang="en-US" u="none" baseline="0" dirty="0" smtClean="0"/>
              <a:t>We have to create the views, for that you could add files in the "app/views" folder, or use the Yeoman's angular generator: "</a:t>
            </a:r>
            <a:r>
              <a:rPr lang="en-US" u="none" baseline="0" dirty="0" err="1" smtClean="0"/>
              <a:t>yo</a:t>
            </a:r>
            <a:r>
              <a:rPr lang="en-US" u="none" baseline="0" dirty="0" smtClean="0"/>
              <a:t> </a:t>
            </a:r>
            <a:r>
              <a:rPr lang="en-US" u="none" baseline="0" dirty="0" err="1" smtClean="0"/>
              <a:t>angular:view</a:t>
            </a:r>
            <a:r>
              <a:rPr lang="en-US" u="none" baseline="0" dirty="0" smtClean="0"/>
              <a:t> exampleView1", change the number and add until you have 4 different views.</a:t>
            </a:r>
          </a:p>
          <a:p>
            <a:pPr marL="228600" indent="-228600">
              <a:buFont typeface="+mj-lt"/>
              <a:buAutoNum type="arabicPeriod"/>
            </a:pPr>
            <a:r>
              <a:rPr lang="en-US" u="none" baseline="0" dirty="0" smtClean="0"/>
              <a:t>Go the desired template where you're going to have multiple views, in this example we are going to use the about, so please open the "app/views/about.html".</a:t>
            </a:r>
          </a:p>
          <a:p>
            <a:pPr marL="228600" indent="-228600">
              <a:buFont typeface="+mj-lt"/>
              <a:buAutoNum type="arabicPeriod"/>
            </a:pPr>
            <a:r>
              <a:rPr lang="en-US" u="none" baseline="0" dirty="0" smtClean="0"/>
              <a:t>Replace with the following code:</a:t>
            </a:r>
          </a:p>
          <a:p>
            <a:pPr marL="0" indent="0">
              <a:buFont typeface="+mj-lt"/>
              <a:buNone/>
            </a:pP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u="none" baseline="0" dirty="0" smtClean="0"/>
          </a:p>
          <a:p>
            <a:pPr marL="457200" lvl="1" indent="0">
              <a:buFont typeface="+mj-lt"/>
              <a:buNone/>
            </a:pPr>
            <a:r>
              <a:rPr lang="en-US" u="none" baseline="0" dirty="0" smtClean="0"/>
              <a:t>&lt;div&gt;</a:t>
            </a:r>
          </a:p>
          <a:p>
            <a:pPr marL="457200" lvl="1" indent="0">
              <a:buFont typeface="+mj-lt"/>
              <a:buNone/>
            </a:pPr>
            <a:r>
              <a:rPr lang="en-US" u="none" baseline="0" dirty="0" smtClean="0"/>
              <a:t>  &lt;h2&gt;This is the about view.&lt;/h2&gt;</a:t>
            </a:r>
          </a:p>
          <a:p>
            <a:pPr marL="457200" lvl="1" indent="0">
              <a:buFont typeface="+mj-lt"/>
              <a:buNone/>
            </a:pPr>
            <a:r>
              <a:rPr lang="en-US" u="none" baseline="0" dirty="0" smtClean="0"/>
              <a:t>  &lt;div class="</a:t>
            </a:r>
            <a:r>
              <a:rPr lang="en-US" u="none" baseline="0" dirty="0" err="1" smtClean="0"/>
              <a:t>navbar</a:t>
            </a:r>
            <a:r>
              <a:rPr lang="en-US" u="none" baseline="0" dirty="0" smtClean="0"/>
              <a:t> </a:t>
            </a:r>
            <a:r>
              <a:rPr lang="en-US" u="none" baseline="0" dirty="0" err="1" smtClean="0"/>
              <a:t>navbar</a:t>
            </a:r>
            <a:r>
              <a:rPr lang="en-US" u="none" baseline="0" dirty="0" smtClean="0"/>
              <a:t>-default" role="navigation"&gt;</a:t>
            </a:r>
          </a:p>
          <a:p>
            <a:pPr marL="457200" lvl="1" indent="0">
              <a:buFont typeface="+mj-lt"/>
              <a:buNone/>
            </a:pPr>
            <a:r>
              <a:rPr lang="en-US" u="none" baseline="0" dirty="0" smtClean="0"/>
              <a:t>    &lt;div class="container"&gt;</a:t>
            </a:r>
          </a:p>
          <a:p>
            <a:pPr marL="457200" lvl="1" indent="0">
              <a:buFont typeface="+mj-lt"/>
              <a:buNone/>
            </a:pPr>
            <a:r>
              <a:rPr lang="en-US" u="none" baseline="0" dirty="0" smtClean="0"/>
              <a:t>      &lt;div class="collapse </a:t>
            </a:r>
            <a:r>
              <a:rPr lang="en-US" u="none" baseline="0" dirty="0" err="1" smtClean="0"/>
              <a:t>navbar</a:t>
            </a:r>
            <a:r>
              <a:rPr lang="en-US" u="none" baseline="0" dirty="0" smtClean="0"/>
              <a:t>-collapse" id="</a:t>
            </a:r>
            <a:r>
              <a:rPr lang="en-US" u="none" baseline="0" dirty="0" err="1" smtClean="0"/>
              <a:t>js</a:t>
            </a:r>
            <a:r>
              <a:rPr lang="en-US" u="none" baseline="0" dirty="0" smtClean="0"/>
              <a:t>-</a:t>
            </a:r>
            <a:r>
              <a:rPr lang="en-US" u="none" baseline="0" dirty="0" err="1" smtClean="0"/>
              <a:t>navbar</a:t>
            </a:r>
            <a:r>
              <a:rPr lang="en-US" u="none" baseline="0" dirty="0" smtClean="0"/>
              <a:t>-collapse"&gt;</a:t>
            </a:r>
          </a:p>
          <a:p>
            <a:pPr marL="457200" lvl="1" indent="0">
              <a:buFont typeface="+mj-lt"/>
              <a:buNone/>
            </a:pPr>
            <a:r>
              <a:rPr lang="en-US" u="none" baseline="0" dirty="0" smtClean="0"/>
              <a:t>        &lt;</a:t>
            </a:r>
            <a:r>
              <a:rPr lang="en-US" u="none" baseline="0" dirty="0" err="1" smtClean="0"/>
              <a:t>ul</a:t>
            </a:r>
            <a:r>
              <a:rPr lang="en-US" u="none" baseline="0" dirty="0" smtClean="0"/>
              <a:t> class="</a:t>
            </a:r>
            <a:r>
              <a:rPr lang="en-US" u="none" baseline="0" dirty="0" err="1" smtClean="0"/>
              <a:t>nav</a:t>
            </a:r>
            <a:r>
              <a:rPr lang="en-US" u="none" baseline="0" dirty="0" smtClean="0"/>
              <a:t> </a:t>
            </a:r>
            <a:r>
              <a:rPr lang="en-US" u="none" baseline="0" dirty="0" err="1" smtClean="0"/>
              <a:t>navbar-nav</a:t>
            </a:r>
            <a:r>
              <a:rPr lang="en-US" u="none" baseline="0" dirty="0" smtClean="0"/>
              <a:t>"&gt;</a:t>
            </a:r>
          </a:p>
          <a:p>
            <a:pPr marL="457200" lvl="1" indent="0">
              <a:buFont typeface="+mj-lt"/>
              <a:buNone/>
            </a:pPr>
            <a:r>
              <a:rPr lang="en-US" u="none" baseline="0" dirty="0" smtClean="0"/>
              <a:t>          &lt;li&gt;&lt;a </a:t>
            </a:r>
            <a:r>
              <a:rPr lang="en-US" u="none" baseline="0" dirty="0" err="1" smtClean="0"/>
              <a:t>ui-sref</a:t>
            </a:r>
            <a:r>
              <a:rPr lang="en-US" u="none" baseline="0" dirty="0" smtClean="0"/>
              <a:t>="about.example1"&gt;1 y 2&lt;/a&gt;&lt;/li&gt;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="about.example2"&gt;2 y 3&lt;/a&gt;&lt;/li&gt;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="about.example3"&gt;3 y 4&lt;/a&gt;&lt;/li&gt;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="about.example4"&gt;4 y 1&lt;/a&gt;&lt;/li&gt;</a:t>
            </a:r>
          </a:p>
          <a:p>
            <a:pPr marL="457200" lvl="1" indent="0">
              <a:buFont typeface="+mj-lt"/>
              <a:buNone/>
            </a:pPr>
            <a:r>
              <a:rPr lang="en-US" u="none" baseline="0" dirty="0" smtClean="0"/>
              <a:t>        &lt;/</a:t>
            </a:r>
            <a:r>
              <a:rPr lang="en-US" u="none" baseline="0" dirty="0" err="1" smtClean="0"/>
              <a:t>ul</a:t>
            </a:r>
            <a:r>
              <a:rPr lang="en-US" u="none" baseline="0" dirty="0" smtClean="0"/>
              <a:t>&gt;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aboutContent</a:t>
            </a:r>
            <a:r>
              <a:rPr lang="en-US" u="none" baseline="0" dirty="0" smtClean="0"/>
              <a:t>"&gt;&lt;/div&gt;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aboutFooter</a:t>
            </a:r>
            <a:r>
              <a:rPr lang="en-US" u="none" baseline="0" dirty="0" smtClean="0"/>
              <a:t>"&gt;&lt;/div&gt;</a:t>
            </a:r>
          </a:p>
          <a:p>
            <a:pPr marL="457200" lvl="1" indent="0">
              <a:buFont typeface="+mj-lt"/>
              <a:buNone/>
            </a:pPr>
            <a:r>
              <a:rPr lang="en-US" u="none" baseline="0" dirty="0" smtClean="0"/>
              <a:t>&lt;/div&gt;</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u="none" baseline="0" dirty="0" smtClean="0"/>
          </a:p>
          <a:p>
            <a:pPr marL="228600" indent="-228600">
              <a:buFont typeface="+mj-lt"/>
              <a:buAutoNum type="arabicPeriod" startAt="4"/>
            </a:pPr>
            <a:r>
              <a:rPr lang="en-US" dirty="0" smtClean="0"/>
              <a:t>Open "app/scripts/app.js" and add the states for the 4 examples like this:</a:t>
            </a:r>
          </a:p>
          <a:p>
            <a:pPr marL="0" indent="0">
              <a:buFont typeface="+mj-lt"/>
              <a:buNone/>
            </a:pPr>
            <a:endParaRPr lang="en-US" dirty="0" smtClean="0"/>
          </a:p>
          <a:p>
            <a:pPr marL="0" indent="0">
              <a:buFont typeface="+mj-lt"/>
              <a:buNone/>
            </a:pPr>
            <a:r>
              <a:rPr lang="en-US" dirty="0" smtClean="0"/>
              <a:t>.state('about.example1', {</a:t>
            </a:r>
          </a:p>
          <a:p>
            <a:pPr marL="0" indent="0">
              <a:buFont typeface="+mj-lt"/>
              <a:buNone/>
            </a:pPr>
            <a:r>
              <a:rPr lang="en-US" dirty="0" smtClean="0"/>
              <a:t>        parent: 'about',</a:t>
            </a:r>
          </a:p>
          <a:p>
            <a:pPr marL="0" indent="0">
              <a:buFont typeface="+mj-lt"/>
              <a:buNone/>
            </a:pPr>
            <a:r>
              <a:rPr lang="en-US" dirty="0" smtClean="0"/>
              <a:t>        views: {</a:t>
            </a:r>
          </a:p>
          <a:p>
            <a:pPr marL="0" indent="0">
              <a:buFont typeface="+mj-lt"/>
              <a:buNone/>
            </a:pPr>
            <a:r>
              <a:rPr lang="en-US" dirty="0" smtClean="0"/>
              <a:t>          </a:t>
            </a:r>
            <a:r>
              <a:rPr lang="en-US" dirty="0" err="1" smtClean="0"/>
              <a:t>aboutContent</a:t>
            </a:r>
            <a:r>
              <a:rPr lang="en-US" dirty="0" smtClean="0"/>
              <a:t>: {</a:t>
            </a:r>
          </a:p>
          <a:p>
            <a:pPr marL="0" indent="0">
              <a:buFont typeface="+mj-lt"/>
              <a:buNone/>
            </a:pPr>
            <a:r>
              <a:rPr lang="en-US" dirty="0" smtClean="0"/>
              <a:t>            </a:t>
            </a:r>
            <a:r>
              <a:rPr lang="en-US" dirty="0" err="1" smtClean="0"/>
              <a:t>templateUrl</a:t>
            </a:r>
            <a:r>
              <a:rPr lang="en-US" dirty="0" smtClean="0"/>
              <a:t>: 'views/exampleview1.html'</a:t>
            </a:r>
          </a:p>
          <a:p>
            <a:pPr marL="0" indent="0">
              <a:buFont typeface="+mj-lt"/>
              <a:buNone/>
            </a:pPr>
            <a:r>
              <a:rPr lang="en-US" dirty="0" smtClean="0"/>
              <a:t>          },</a:t>
            </a:r>
          </a:p>
          <a:p>
            <a:pPr marL="0" indent="0">
              <a:buFont typeface="+mj-lt"/>
              <a:buNone/>
            </a:pPr>
            <a:r>
              <a:rPr lang="en-US" dirty="0" smtClean="0"/>
              <a:t>          </a:t>
            </a:r>
            <a:r>
              <a:rPr lang="en-US" dirty="0" err="1" smtClean="0"/>
              <a:t>aboutFooter</a:t>
            </a:r>
            <a:r>
              <a:rPr lang="en-US" dirty="0" smtClean="0"/>
              <a:t>: {</a:t>
            </a:r>
          </a:p>
          <a:p>
            <a:pPr marL="0" indent="0">
              <a:buFont typeface="+mj-lt"/>
              <a:buNone/>
            </a:pPr>
            <a:r>
              <a:rPr lang="en-US" dirty="0" smtClean="0"/>
              <a:t>            </a:t>
            </a:r>
            <a:r>
              <a:rPr lang="en-US" dirty="0" err="1" smtClean="0"/>
              <a:t>templateUrl</a:t>
            </a:r>
            <a:r>
              <a:rPr lang="en-US" dirty="0" smtClean="0"/>
              <a:t>: 'views/exampleview2.html'</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u="none" baseline="0" dirty="0" smtClean="0"/>
          </a:p>
          <a:p>
            <a:pPr marL="228600" indent="-228600">
              <a:buFont typeface="+mj-lt"/>
              <a:buAutoNum type="arabicPeriod" startAt="5"/>
            </a:pPr>
            <a:r>
              <a:rPr lang="en-US" u="none" baseline="0" dirty="0" smtClean="0"/>
              <a:t> Add the rest of the states: "</a:t>
            </a:r>
            <a:r>
              <a:rPr lang="en-US" dirty="0" smtClean="0"/>
              <a:t>about.example2</a:t>
            </a:r>
            <a:r>
              <a:rPr lang="en-US" u="none" baseline="0" dirty="0" smtClean="0"/>
              <a:t>", "</a:t>
            </a:r>
            <a:r>
              <a:rPr lang="en-US" dirty="0" smtClean="0"/>
              <a:t>about.example3</a:t>
            </a:r>
            <a:r>
              <a:rPr lang="en-US" u="none" baseline="0" dirty="0" smtClean="0"/>
              <a:t>" y "</a:t>
            </a:r>
            <a:r>
              <a:rPr lang="en-US" dirty="0" smtClean="0"/>
              <a:t>about.example4</a:t>
            </a:r>
            <a:r>
              <a:rPr lang="en-US" u="none" baseline="0" dirty="0" smtClean="0"/>
              <a:t>" making combination of the templates in the views.</a:t>
            </a:r>
          </a:p>
          <a:p>
            <a:pPr marL="228600" indent="-228600">
              <a:buFont typeface="+mj-lt"/>
              <a:buAutoNum type="arabicPeriod" startAt="5"/>
            </a:pPr>
            <a:r>
              <a:rPr lang="en-US" u="none" baseline="0" dirty="0" smtClean="0"/>
              <a:t>Run "grunt serve". </a:t>
            </a:r>
          </a:p>
          <a:p>
            <a:pPr marL="228600" indent="-228600">
              <a:buFont typeface="+mj-lt"/>
              <a:buAutoNum type="arabicPeriod" startAt="5"/>
            </a:pPr>
            <a:r>
              <a:rPr lang="en-US" u="none" baseline="0" dirty="0" smtClean="0"/>
              <a:t>Go to "About" section.</a:t>
            </a:r>
          </a:p>
          <a:p>
            <a:pPr marL="228600" indent="-228600">
              <a:buFont typeface="+mj-lt"/>
              <a:buAutoNum type="arabicPeriod" startAt="5"/>
            </a:pPr>
            <a:r>
              <a:rPr lang="en-US" u="none" baseline="0" dirty="0" smtClean="0"/>
              <a:t>Click on the various buttons in the </a:t>
            </a:r>
            <a:r>
              <a:rPr lang="en-US" u="none" baseline="0" dirty="0" err="1" smtClean="0"/>
              <a:t>navbar</a:t>
            </a:r>
            <a:r>
              <a:rPr lang="en-US" u="none" baseline="0" dirty="0" smtClean="0"/>
              <a:t> added and observe the results.</a:t>
            </a:r>
          </a:p>
          <a:p>
            <a:pPr marL="228600" indent="-228600">
              <a:buFont typeface="+mj-lt"/>
              <a:buAutoNum type="arabicPeriod" startAt="5"/>
            </a:pPr>
            <a:endParaRPr lang="en-US" u="none" baseline="0" dirty="0" smtClean="0"/>
          </a:p>
          <a:p>
            <a:pPr marL="0" indent="0">
              <a:buFont typeface="+mj-lt"/>
              <a:buNone/>
            </a:pPr>
            <a:r>
              <a:rPr lang="en-US" u="none" baseline="0" dirty="0" smtClean="0"/>
              <a:t>As you can see, in the example only we use a simple HTML template to change, but this also works with controllers, resolve and the other properties a state can be configured.</a:t>
            </a:r>
          </a:p>
          <a:p>
            <a:pPr marL="228600" indent="-228600">
              <a:buFont typeface="+mj-lt"/>
              <a:buAutoNum type="alphaLcParenR"/>
            </a:pPr>
            <a:endParaRPr lang="en-US" baseline="0" dirty="0" smtClean="0"/>
          </a:p>
          <a:p>
            <a:pPr marL="0" indent="0">
              <a:buFont typeface="+mj-lt"/>
              <a:buNone/>
            </a:pPr>
            <a:r>
              <a:rPr lang="en-US" baseline="0" dirty="0" smtClean="0"/>
              <a:t>References:</a:t>
            </a:r>
          </a:p>
          <a:p>
            <a:pPr marL="0" indent="0">
              <a:buFont typeface="+mj-lt"/>
              <a:buNone/>
            </a:pPr>
            <a:r>
              <a:rPr lang="en-US" dirty="0" smtClean="0"/>
              <a:t>https://github.com/yeoman/generator-angular</a:t>
            </a:r>
          </a:p>
          <a:p>
            <a:pPr marL="0" indent="0">
              <a:buFont typeface="+mj-lt"/>
              <a:buNone/>
            </a:pPr>
            <a:r>
              <a:rPr lang="en-US" dirty="0" smtClean="0"/>
              <a:t>https://www.npmjs.com/package/generator-angular-ui-router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25</a:t>
            </a:fld>
            <a:endParaRPr lang="en-US"/>
          </a:p>
        </p:txBody>
      </p:sp>
    </p:spTree>
    <p:extLst>
      <p:ext uri="{BB962C8B-B14F-4D97-AF65-F5344CB8AC3E}">
        <p14:creationId xmlns:p14="http://schemas.microsoft.com/office/powerpoint/2010/main" val="3785007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AngularJS</a:t>
            </a:r>
            <a:r>
              <a:rPr lang="en-US" dirty="0" smtClean="0"/>
              <a:t> lets you extend HTML with new attributes and functionalities.</a:t>
            </a:r>
          </a:p>
          <a:p>
            <a:endParaRPr lang="en-US" dirty="0" smtClean="0"/>
          </a:p>
          <a:p>
            <a:r>
              <a:rPr lang="en-US" dirty="0" smtClean="0"/>
              <a:t>In the slide we can appreciate that we are creating the "my-new-tag" element, that uses the</a:t>
            </a:r>
            <a:r>
              <a:rPr lang="en-US" baseline="0" dirty="0" smtClean="0"/>
              <a:t> </a:t>
            </a:r>
            <a:r>
              <a:rPr lang="en-US" baseline="0" dirty="0" err="1" smtClean="0"/>
              <a:t>AngularJS</a:t>
            </a:r>
            <a:r>
              <a:rPr lang="en-US" baseline="0" dirty="0" smtClean="0"/>
              <a:t> $compile system to creates a element that a browser can understand.</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26</a:t>
            </a:fld>
            <a:endParaRPr lang="en-US"/>
          </a:p>
        </p:txBody>
      </p:sp>
    </p:spTree>
    <p:extLst>
      <p:ext uri="{BB962C8B-B14F-4D97-AF65-F5344CB8AC3E}">
        <p14:creationId xmlns:p14="http://schemas.microsoft.com/office/powerpoint/2010/main" val="3633688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a:t>
            </a:r>
            <a:r>
              <a:rPr lang="en-US" baseline="0" dirty="0" smtClean="0"/>
              <a:t> directive can be match in the browser with a various names, this optional names was created in a way that every browser can have customized attributes and elements.</a:t>
            </a:r>
          </a:p>
          <a:p>
            <a:endParaRPr lang="en-US" baseline="0" dirty="0" smtClean="0"/>
          </a:p>
          <a:p>
            <a:r>
              <a:rPr lang="en-US" baseline="0" dirty="0" smtClean="0"/>
              <a:t>In the slide we can observe that the directive "</a:t>
            </a:r>
            <a:r>
              <a:rPr lang="en-US" baseline="0" dirty="0" err="1" smtClean="0"/>
              <a:t>ngRepeat</a:t>
            </a:r>
            <a:r>
              <a:rPr lang="en-US" baseline="0" dirty="0" smtClean="0"/>
              <a:t>" can be put in the displayed forms, the ones in red are the most common and I recommend to use, the others could be deprecated in the future, because aren't much popular.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27</a:t>
            </a:fld>
            <a:endParaRPr lang="en-US"/>
          </a:p>
        </p:txBody>
      </p:sp>
    </p:spTree>
    <p:extLst>
      <p:ext uri="{BB962C8B-B14F-4D97-AF65-F5344CB8AC3E}">
        <p14:creationId xmlns:p14="http://schemas.microsoft.com/office/powerpoint/2010/main" val="853035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slide shows how you can create a "</a:t>
            </a:r>
            <a:r>
              <a:rPr lang="en-US" dirty="0" err="1" smtClean="0"/>
              <a:t>myButton</a:t>
            </a:r>
            <a:r>
              <a:rPr lang="en-US" dirty="0" smtClean="0"/>
              <a:t>" directive in the module "</a:t>
            </a:r>
            <a:r>
              <a:rPr lang="en-US" dirty="0" err="1" smtClean="0"/>
              <a:t>myApp</a:t>
            </a:r>
            <a:r>
              <a:rPr lang="en-US" dirty="0" smtClean="0"/>
              <a:t>".</a:t>
            </a:r>
          </a:p>
          <a:p>
            <a:endParaRPr lang="en-US" dirty="0" smtClean="0"/>
          </a:p>
          <a:p>
            <a:r>
              <a:rPr lang="en-US" dirty="0" smtClean="0"/>
              <a:t>The</a:t>
            </a:r>
            <a:r>
              <a:rPr lang="en-US" baseline="0" dirty="0" smtClean="0"/>
              <a:t> names in the directive have to be in camel case notation to work, this will be translated to HTML with hyphens: "</a:t>
            </a:r>
            <a:r>
              <a:rPr lang="en-US" baseline="0" dirty="0" err="1" smtClean="0"/>
              <a:t>myButton</a:t>
            </a:r>
            <a:r>
              <a:rPr lang="en-US" baseline="0" dirty="0" smtClean="0"/>
              <a:t>" in the HTML templates is mapped with "my-button". (the same for the scope attributes).</a:t>
            </a:r>
          </a:p>
          <a:p>
            <a:endParaRPr lang="en-US" baseline="0" dirty="0" smtClean="0"/>
          </a:p>
          <a:p>
            <a:r>
              <a:rPr lang="en-US" baseline="0" dirty="0" smtClean="0"/>
              <a:t>The more used properties in a directive are:</a:t>
            </a:r>
          </a:p>
          <a:p>
            <a:endParaRPr lang="en-US" baseline="0" dirty="0" smtClean="0"/>
          </a:p>
          <a:p>
            <a:r>
              <a:rPr lang="en-US" baseline="0" dirty="0" smtClean="0"/>
              <a:t>restrict:		This could have the letters:</a:t>
            </a:r>
          </a:p>
          <a:p>
            <a:pPr marL="2000250" lvl="4" indent="-171450">
              <a:buFont typeface="Arial" panose="020B0604020202020204" pitchFamily="34" charset="0"/>
              <a:buChar char="•"/>
            </a:pPr>
            <a:r>
              <a:rPr lang="en-US" baseline="0" dirty="0" smtClean="0"/>
              <a:t>E - element: &lt;my-button&gt;</a:t>
            </a:r>
          </a:p>
          <a:p>
            <a:pPr marL="2000250" lvl="4" indent="-171450">
              <a:buFont typeface="Arial" panose="020B0604020202020204" pitchFamily="34" charset="0"/>
              <a:buChar char="•"/>
            </a:pPr>
            <a:r>
              <a:rPr lang="en-US" baseline="0" dirty="0" smtClean="0"/>
              <a:t>A - attribute: &lt;div my-button&gt;&lt;/div&gt;</a:t>
            </a:r>
          </a:p>
          <a:p>
            <a:pPr marL="2000250" lvl="4" indent="-171450">
              <a:buFont typeface="Arial" panose="020B0604020202020204" pitchFamily="34" charset="0"/>
              <a:buChar char="•"/>
            </a:pPr>
            <a:r>
              <a:rPr lang="en-US" baseline="0" dirty="0" smtClean="0"/>
              <a:t>C - class: &lt;div class="my-button"&gt;&lt;/div&gt;</a:t>
            </a:r>
          </a:p>
          <a:p>
            <a:pPr marL="1543050" lvl="3"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aseline="0" dirty="0" smtClean="0"/>
              <a:t>replace: 		As the name tells, is for making the html that creates the directive being replaced by the html of the directive in the code sent to the browser. Is recommended to replace always when you can to reduce the HTML code size.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template or </a:t>
            </a:r>
            <a:r>
              <a:rPr lang="en-US" baseline="0" dirty="0" err="1" smtClean="0"/>
              <a:t>templateUrl</a:t>
            </a:r>
            <a:r>
              <a:rPr lang="en-US" baseline="0" dirty="0" smtClean="0"/>
              <a:t>: 	Is to point the directive where are the template to follow, if you have a big structure of HTML for your directive, is always recommended to use the </a:t>
            </a:r>
            <a:r>
              <a:rPr lang="en-US" baseline="0" dirty="0" err="1" smtClean="0"/>
              <a:t>templateUrl</a:t>
            </a:r>
            <a:r>
              <a:rPr lang="en-US" baseline="0" dirty="0" smtClean="0"/>
              <a: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err="1" smtClean="0"/>
              <a:t>transclude</a:t>
            </a:r>
            <a:r>
              <a:rPr lang="en-US" baseline="0" dirty="0" smtClean="0"/>
              <a:t>:</a:t>
            </a:r>
            <a:r>
              <a:rPr lang="en-US" baseline="0" dirty="0"/>
              <a:t> </a:t>
            </a:r>
            <a:r>
              <a:rPr lang="en-US" baseline="0" dirty="0" smtClean="0"/>
              <a:t>		This is a little bit difficult to understand, but is the ability of the directive to receive code inside a directive, and then uses it inside. This creates a </a:t>
            </a:r>
            <a:r>
              <a:rPr lang="en-US" baseline="0" dirty="0" err="1" smtClean="0"/>
              <a:t>ChildScope</a:t>
            </a:r>
            <a:r>
              <a:rPr lang="en-US" baseline="0" dirty="0" smtClean="0"/>
              <a:t> that may loose the original scope (This will be covered in the future lessons), </a:t>
            </a:r>
            <a:r>
              <a:rPr lang="en-US" baseline="0" dirty="0" err="1" smtClean="0"/>
              <a:t>eg</a:t>
            </a:r>
            <a:r>
              <a:rPr lang="en-US" baseline="0" dirty="0" smtClean="0"/>
              <a:t>. &lt;my-button&gt;&lt;other-directive&gt;Something&lt;/other-directive&gt;&lt;/my-button&gt;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scope:		This will tell the type of scope the directive will have. This will be covered in the next lesson.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compile: 		Is the functions that will be executed in the compile stage.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link:		Is the function execute when the directive is already compiled and ready for DOM manipulation.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controller:		You can also add the controller you want in the directive, but because the controller function execution is too late when the directive compiles and is ready, it should be use in a very specific cases.</a:t>
            </a:r>
          </a:p>
          <a:p>
            <a:pPr marL="0" lv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28</a:t>
            </a:fld>
            <a:endParaRPr lang="en-US"/>
          </a:p>
        </p:txBody>
      </p:sp>
    </p:spTree>
    <p:extLst>
      <p:ext uri="{BB962C8B-B14F-4D97-AF65-F5344CB8AC3E}">
        <p14:creationId xmlns:p14="http://schemas.microsoft.com/office/powerpoint/2010/main" val="2083353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Like we previous check the scope of something limits</a:t>
            </a:r>
            <a:r>
              <a:rPr lang="en-US" baseline="0" dirty="0" smtClean="0"/>
              <a:t> to change things inside/outside. So, when making directives you may need to control the functionality inside, or use the information outside.</a:t>
            </a:r>
          </a:p>
          <a:p>
            <a:endParaRPr lang="en-US" baseline="0" dirty="0" smtClean="0"/>
          </a:p>
          <a:p>
            <a:r>
              <a:rPr lang="en-US" baseline="0" dirty="0" smtClean="0"/>
              <a:t>The types of scopes available for a directive are:</a:t>
            </a:r>
          </a:p>
          <a:p>
            <a:endParaRPr lang="en-US" baseline="0" dirty="0" smtClean="0"/>
          </a:p>
          <a:p>
            <a:r>
              <a:rPr lang="en-US" baseline="0" dirty="0" smtClean="0"/>
              <a:t>false: Directive uses its parent scope.</a:t>
            </a:r>
          </a:p>
          <a:p>
            <a:endParaRPr lang="en-US" baseline="0" dirty="0" smtClean="0"/>
          </a:p>
          <a:p>
            <a:r>
              <a:rPr lang="en-US" baseline="0" dirty="0" smtClean="0"/>
              <a:t>true: </a:t>
            </a:r>
            <a:r>
              <a:rPr lang="en-US" dirty="0" smtClean="0"/>
              <a:t>Directive gets a new scope</a:t>
            </a:r>
            <a:r>
              <a:rPr lang="en-US" baseline="0" dirty="0" smtClean="0"/>
              <a:t> </a:t>
            </a:r>
            <a:r>
              <a:rPr lang="en-US" dirty="0" smtClean="0"/>
              <a:t>prototypically inherited from</a:t>
            </a:r>
            <a:r>
              <a:rPr lang="en-US" baseline="0" dirty="0" smtClean="0"/>
              <a:t> the parent scope</a:t>
            </a:r>
            <a:r>
              <a:rPr lang="en-US" dirty="0" smtClean="0"/>
              <a:t>.</a:t>
            </a:r>
            <a:endParaRPr lang="en-US" baseline="0" dirty="0" smtClean="0"/>
          </a:p>
          <a:p>
            <a:endParaRPr lang="en-US" baseline="0" dirty="0" smtClean="0"/>
          </a:p>
          <a:p>
            <a:r>
              <a:rPr lang="en-US" baseline="0" dirty="0" smtClean="0"/>
              <a:t>Isolated  {}: Directive gets a new isolated scope completely detached from its parent scope.</a:t>
            </a:r>
          </a:p>
          <a:p>
            <a:endParaRPr lang="en-US" baseline="0" dirty="0" smtClean="0"/>
          </a:p>
          <a:p>
            <a:r>
              <a:rPr lang="en-US" baseline="0" dirty="0" smtClean="0"/>
              <a:t>When you select an Isolated scope you have options to get information from the parent, this by adding the scope variables values in camel case, that in the template will go with hyphens as an attribute, </a:t>
            </a:r>
            <a:r>
              <a:rPr lang="en-US" baseline="0" dirty="0" err="1" smtClean="0"/>
              <a:t>eg</a:t>
            </a:r>
            <a:r>
              <a:rPr lang="en-US" baseline="0" dirty="0" smtClean="0"/>
              <a:t>:</a:t>
            </a:r>
          </a:p>
          <a:p>
            <a:endParaRPr lang="en-US" baseline="0" dirty="0" smtClean="0"/>
          </a:p>
          <a:p>
            <a:r>
              <a:rPr lang="en-US" baseline="0" dirty="0" smtClean="0"/>
              <a:t>	scope:{</a:t>
            </a:r>
          </a:p>
          <a:p>
            <a:r>
              <a:rPr lang="en-US" baseline="0" dirty="0" smtClean="0"/>
              <a:t>		</a:t>
            </a:r>
            <a:r>
              <a:rPr lang="en-US" baseline="0" dirty="0" err="1" smtClean="0"/>
              <a:t>camelCase</a:t>
            </a:r>
            <a:r>
              <a:rPr lang="en-US" baseline="0" dirty="0" smtClean="0"/>
              <a:t>: '=</a:t>
            </a:r>
            <a:r>
              <a:rPr lang="en-US" baseline="0" dirty="0" err="1" smtClean="0"/>
              <a:t>attributeInCamelCase</a:t>
            </a:r>
            <a:r>
              <a:rPr lang="en-US" baseline="0" dirty="0" smtClean="0"/>
              <a:t>'</a:t>
            </a:r>
          </a:p>
          <a:p>
            <a:r>
              <a:rPr lang="en-US" baseline="0" dirty="0" smtClean="0"/>
              <a:t>	}</a:t>
            </a:r>
          </a:p>
          <a:p>
            <a:endParaRPr lang="en-US" baseline="0" dirty="0" smtClean="0"/>
          </a:p>
          <a:p>
            <a:r>
              <a:rPr lang="en-US" baseline="0" dirty="0" err="1" smtClean="0"/>
              <a:t>Inisde</a:t>
            </a:r>
            <a:r>
              <a:rPr lang="en-US" baseline="0" dirty="0" smtClean="0"/>
              <a:t> the directive you will get the value with "</a:t>
            </a:r>
            <a:r>
              <a:rPr lang="en-US" baseline="0" dirty="0" err="1" smtClean="0"/>
              <a:t>scope.camelCase</a:t>
            </a:r>
            <a:r>
              <a:rPr lang="en-US" baseline="0" dirty="0" smtClean="0"/>
              <a:t>", and in the template will go as: "&lt;directive attribute-in-camel-case="</a:t>
            </a:r>
            <a:r>
              <a:rPr lang="en-US" baseline="0" dirty="0" err="1" smtClean="0"/>
              <a:t>someValue</a:t>
            </a:r>
            <a:r>
              <a:rPr lang="en-US" baseline="0" dirty="0" smtClean="0"/>
              <a:t>"&gt;&lt;/directive&gt;", if you omit the name and only have the sign, </a:t>
            </a:r>
            <a:r>
              <a:rPr lang="en-US" baseline="0" dirty="0" err="1" smtClean="0"/>
              <a:t>AngularJS</a:t>
            </a:r>
            <a:r>
              <a:rPr lang="en-US" baseline="0" dirty="0" smtClean="0"/>
              <a:t> will assume that is going to be the same name as the scope.</a:t>
            </a:r>
          </a:p>
          <a:p>
            <a:endParaRPr lang="en-US" baseline="0" dirty="0" smtClean="0"/>
          </a:p>
          <a:p>
            <a:r>
              <a:rPr lang="en-US" baseline="0" dirty="0" smtClean="0"/>
              <a:t>The signs in the directive's scope will mean:</a:t>
            </a:r>
          </a:p>
          <a:p>
            <a:endParaRPr lang="en-US" baseline="0" dirty="0" smtClean="0"/>
          </a:p>
          <a:p>
            <a:pPr marL="171450" indent="-171450">
              <a:buFont typeface="Arial" panose="020B0604020202020204" pitchFamily="34" charset="0"/>
              <a:buChar char="•"/>
            </a:pPr>
            <a:r>
              <a:rPr lang="en-US" baseline="0" dirty="0" smtClean="0"/>
              <a:t>'@' – Text binding, is only to get string values. </a:t>
            </a:r>
          </a:p>
          <a:p>
            <a:pPr marL="171450" indent="-171450">
              <a:buFont typeface="Arial" panose="020B0604020202020204" pitchFamily="34" charset="0"/>
              <a:buChar char="•"/>
            </a:pPr>
            <a:r>
              <a:rPr lang="en-US" baseline="0" dirty="0" smtClean="0"/>
              <a:t>'&amp;' – On way binding, I to pass from the parent a value, but isolate the value in a get function to let the parent be independent on how the children treat the variable.</a:t>
            </a:r>
          </a:p>
          <a:p>
            <a:pPr marL="171450" indent="-171450">
              <a:buFont typeface="Arial" panose="020B0604020202020204" pitchFamily="34" charset="0"/>
              <a:buChar char="•"/>
            </a:pPr>
            <a:r>
              <a:rPr lang="en-US" baseline="0" dirty="0" smtClean="0"/>
              <a:t>'=' – Two way binding, Pass the value, and if the value is changed inside the value will update the parents value.</a:t>
            </a:r>
          </a:p>
          <a:p>
            <a:pPr marL="171450" indent="-171450">
              <a:buFont typeface="Arial" panose="020B0604020202020204" pitchFamily="34" charset="0"/>
              <a:buChar char="•"/>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29</a:t>
            </a:fld>
            <a:endParaRPr lang="en-US"/>
          </a:p>
        </p:txBody>
      </p:sp>
    </p:spTree>
    <p:extLst>
      <p:ext uri="{BB962C8B-B14F-4D97-AF65-F5344CB8AC3E}">
        <p14:creationId xmlns:p14="http://schemas.microsoft.com/office/powerpoint/2010/main" val="2238330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Controller Function Executes</a:t>
            </a:r>
          </a:p>
          <a:p>
            <a:endParaRPr lang="en-US" dirty="0" smtClean="0"/>
          </a:p>
          <a:p>
            <a:r>
              <a:rPr lang="en-US" dirty="0" smtClean="0"/>
              <a:t>The first function to execute for each instance is the controller function. It is here where the code can initialize a scope object as any good controller function will do.</a:t>
            </a:r>
          </a:p>
          <a:p>
            <a:r>
              <a:rPr lang="en-US" dirty="0" smtClean="0"/>
              <a:t>Note the controller can also take an $element argument and receive a reference to the simple element clone that will appear in the DOM.</a:t>
            </a:r>
          </a:p>
          <a:p>
            <a:r>
              <a:rPr lang="en-US" dirty="0" smtClean="0"/>
              <a:t>The element will look just like the element in the previous picture because the framework hasn’t performed the </a:t>
            </a:r>
            <a:r>
              <a:rPr lang="en-US" dirty="0" err="1" smtClean="0"/>
              <a:t>transclusion</a:t>
            </a:r>
            <a:r>
              <a:rPr lang="en-US" dirty="0" smtClean="0"/>
              <a:t> or setup data binding, but it is the element that will live in the DOM, unlike the element reference in compile.</a:t>
            </a:r>
          </a:p>
          <a:p>
            <a:r>
              <a:rPr lang="en-US" dirty="0" smtClean="0"/>
              <a:t>However, we try to keep controllers from referencing elements directly. You generally want to limit direct element interaction to the post link function.</a:t>
            </a:r>
          </a:p>
          <a:p>
            <a:endParaRPr lang="en-US" dirty="0" smtClean="0"/>
          </a:p>
          <a:p>
            <a:r>
              <a:rPr lang="en-US" b="0" u="sng" dirty="0" smtClean="0"/>
              <a:t>Pre-link Executes</a:t>
            </a:r>
          </a:p>
          <a:p>
            <a:endParaRPr lang="en-US" dirty="0" smtClean="0"/>
          </a:p>
          <a:p>
            <a:r>
              <a:rPr lang="en-US" dirty="0" smtClean="0"/>
              <a:t>Element In Angular Pre </a:t>
            </a:r>
            <a:r>
              <a:rPr lang="en-US" dirty="0" err="1" smtClean="0"/>
              <a:t>LinkBy</a:t>
            </a:r>
            <a:r>
              <a:rPr lang="en-US" dirty="0" smtClean="0"/>
              <a:t> the time we reach the pre-link function (the function attached to the pre property of the object returned from compile), we’ll have both a scope initialized by the controller function, and a reference to a real element that will appear in the DOM.</a:t>
            </a:r>
          </a:p>
          <a:p>
            <a:r>
              <a:rPr lang="en-US" dirty="0" smtClean="0"/>
              <a:t>However, we still don’t have </a:t>
            </a:r>
            <a:r>
              <a:rPr lang="en-US" dirty="0" err="1" smtClean="0"/>
              <a:t>transcluded</a:t>
            </a:r>
            <a:r>
              <a:rPr lang="en-US" dirty="0" smtClean="0"/>
              <a:t> content and the template isn’t linked to the scope because the bindings aren’t setup.</a:t>
            </a:r>
          </a:p>
          <a:p>
            <a:r>
              <a:rPr lang="en-US" dirty="0" smtClean="0"/>
              <a:t>The pre link function is only useful in a couple special scenarios, which is why you can return a function from compile instead of an object and the function will be considered by the framework as the post link function.</a:t>
            </a:r>
          </a:p>
          <a:p>
            <a:endParaRPr lang="en-US" dirty="0" smtClean="0"/>
          </a:p>
          <a:p>
            <a:r>
              <a:rPr lang="en-US" u="sng" dirty="0" smtClean="0"/>
              <a:t>Post-link Executes</a:t>
            </a:r>
          </a:p>
          <a:p>
            <a:endParaRPr lang="en-US" dirty="0" smtClean="0"/>
          </a:p>
          <a:p>
            <a:r>
              <a:rPr lang="en-US" dirty="0" smtClean="0"/>
              <a:t>Element in </a:t>
            </a:r>
            <a:r>
              <a:rPr lang="en-US" dirty="0" err="1" smtClean="0"/>
              <a:t>AngularJS</a:t>
            </a:r>
            <a:r>
              <a:rPr lang="en-US" dirty="0" smtClean="0"/>
              <a:t> Post </a:t>
            </a:r>
            <a:r>
              <a:rPr lang="en-US" dirty="0" err="1" smtClean="0"/>
              <a:t>LinkPost</a:t>
            </a:r>
            <a:r>
              <a:rPr lang="en-US" dirty="0" smtClean="0"/>
              <a:t> link is the last function to execute. Now the </a:t>
            </a:r>
            <a:r>
              <a:rPr lang="en-US" dirty="0" err="1" smtClean="0"/>
              <a:t>transclusion</a:t>
            </a:r>
            <a:r>
              <a:rPr lang="en-US" dirty="0" smtClean="0"/>
              <a:t> is complete, the template is linked to a scope, and the view will update with data bound values after the next digest cycle.</a:t>
            </a:r>
          </a:p>
          <a:p>
            <a:r>
              <a:rPr lang="en-US" dirty="0" smtClean="0"/>
              <a:t>In post-link it is safe to manipulate the DOM, attach event handlers, inspect child elements, and setup observations on attributes and watches on the scope.</a:t>
            </a:r>
          </a:p>
          <a:p>
            <a:endParaRPr lang="en-US" dirty="0" smtClean="0"/>
          </a:p>
          <a:p>
            <a:endParaRPr lang="en-US" dirty="0" smtClean="0"/>
          </a:p>
          <a:p>
            <a:r>
              <a:rPr lang="en-US" dirty="0" smtClean="0"/>
              <a:t>Resume:</a:t>
            </a:r>
          </a:p>
          <a:p>
            <a:pPr marL="171450" indent="-171450">
              <a:buFont typeface="Arial" panose="020B0604020202020204" pitchFamily="34" charset="0"/>
              <a:buChar char="•"/>
            </a:pPr>
            <a:r>
              <a:rPr lang="en-US" dirty="0" smtClean="0"/>
              <a:t>Steps:</a:t>
            </a:r>
          </a:p>
          <a:p>
            <a:pPr marL="685800" lvl="1" indent="-228600">
              <a:buFont typeface="+mj-lt"/>
              <a:buAutoNum type="arabicParenR"/>
            </a:pPr>
            <a:r>
              <a:rPr lang="en-US" dirty="0" smtClean="0"/>
              <a:t>Controller gets executed first</a:t>
            </a:r>
          </a:p>
          <a:p>
            <a:pPr marL="685800" lvl="1" indent="-228600">
              <a:buFont typeface="+mj-lt"/>
              <a:buAutoNum type="arabicParenR"/>
            </a:pPr>
            <a:r>
              <a:rPr lang="en-US" dirty="0" smtClean="0"/>
              <a:t>Pre-link gets executed next</a:t>
            </a:r>
          </a:p>
          <a:p>
            <a:pPr marL="685800" lvl="1" indent="-228600">
              <a:buFont typeface="+mj-lt"/>
              <a:buAutoNum type="arabicParenR"/>
            </a:pPr>
            <a:r>
              <a:rPr lang="en-US" dirty="0" smtClean="0"/>
              <a:t>Post-link gets executed last</a:t>
            </a:r>
          </a:p>
          <a:p>
            <a:pPr marL="171450" indent="-171450">
              <a:buFont typeface="Arial" panose="020B0604020202020204" pitchFamily="34" charset="0"/>
              <a:buChar char="•"/>
            </a:pPr>
            <a:r>
              <a:rPr lang="en-US" dirty="0" smtClean="0"/>
              <a:t>compile - use for template DOM manipulation (i.e., manipulation of </a:t>
            </a:r>
            <a:r>
              <a:rPr lang="en-US" dirty="0" err="1" smtClean="0"/>
              <a:t>tElement</a:t>
            </a:r>
            <a:r>
              <a:rPr lang="en-US" dirty="0" smtClean="0"/>
              <a:t> = template element), hence manipulations that apply to all DOM clones of the template associated with the directive.</a:t>
            </a:r>
          </a:p>
          <a:p>
            <a:pPr marL="171450" indent="-171450">
              <a:buFont typeface="Arial" panose="020B0604020202020204" pitchFamily="34" charset="0"/>
              <a:buChar char="•"/>
            </a:pPr>
            <a:r>
              <a:rPr lang="en-US" dirty="0" smtClean="0"/>
              <a:t>link - use for registering DOM listeners (i.e., $watch expressions on the instance scope) as well as instance DOM manipulation (i.e., manipulation of </a:t>
            </a:r>
            <a:r>
              <a:rPr lang="en-US" dirty="0" err="1" smtClean="0"/>
              <a:t>iElement</a:t>
            </a:r>
            <a:r>
              <a:rPr lang="en-US" dirty="0" smtClean="0"/>
              <a:t> = individual instance element).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30</a:t>
            </a:fld>
            <a:endParaRPr lang="en-US"/>
          </a:p>
        </p:txBody>
      </p:sp>
    </p:spTree>
    <p:extLst>
      <p:ext uri="{BB962C8B-B14F-4D97-AF65-F5344CB8AC3E}">
        <p14:creationId xmlns:p14="http://schemas.microsoft.com/office/powerpoint/2010/main" val="1230588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mj-lt"/>
              <a:buNone/>
            </a:pPr>
            <a:r>
              <a:rPr lang="es-ES" noProof="0" dirty="0" smtClean="0"/>
              <a:t>a</a:t>
            </a:r>
            <a:r>
              <a:rPr lang="en-US" noProof="0" dirty="0" smtClean="0"/>
              <a:t>) Try Yeoman, Grunt and Bower to make a simple </a:t>
            </a:r>
            <a:r>
              <a:rPr lang="en-US" noProof="0" dirty="0" err="1" smtClean="0"/>
              <a:t>AngularJS</a:t>
            </a:r>
            <a:r>
              <a:rPr lang="en-US" noProof="0" dirty="0" smtClean="0"/>
              <a:t> application.</a:t>
            </a:r>
          </a:p>
          <a:p>
            <a:pPr marL="0" indent="0">
              <a:buFont typeface="+mj-lt"/>
              <a:buNone/>
            </a:pPr>
            <a:endParaRPr lang="es-ES" dirty="0" smtClean="0"/>
          </a:p>
          <a:p>
            <a:pPr marL="228600" indent="-228600">
              <a:buFont typeface="+mj-lt"/>
              <a:buAutoNum type="arabicPeriod"/>
            </a:pPr>
            <a:r>
              <a:rPr lang="en-US" noProof="0" dirty="0" smtClean="0"/>
              <a:t>To start, we need</a:t>
            </a:r>
            <a:r>
              <a:rPr lang="en-US" baseline="0" noProof="0" dirty="0" smtClean="0"/>
              <a:t> to get </a:t>
            </a:r>
            <a:r>
              <a:rPr lang="en-US" baseline="0" noProof="0" dirty="0" err="1" smtClean="0"/>
              <a:t>nodeJS</a:t>
            </a:r>
            <a:r>
              <a:rPr lang="en-US" baseline="0" noProof="0" dirty="0" smtClean="0"/>
              <a:t> installed, for that we should go to the webpage https://nodejs.org/, download the installer and follow the steps.</a:t>
            </a:r>
          </a:p>
          <a:p>
            <a:pPr marL="228600" indent="-228600">
              <a:buFont typeface="+mj-lt"/>
              <a:buAutoNum type="arabicPeriod"/>
            </a:pPr>
            <a:r>
              <a:rPr lang="en-US" baseline="0" noProof="0" dirty="0" smtClean="0"/>
              <a:t>Test if node is working properly by using the next command: '</a:t>
            </a:r>
            <a:r>
              <a:rPr lang="en-US" baseline="0" noProof="0" dirty="0" smtClean="0">
                <a:solidFill>
                  <a:schemeClr val="accent1"/>
                </a:solidFill>
              </a:rPr>
              <a:t>node –v'</a:t>
            </a:r>
            <a:r>
              <a:rPr lang="en-US" baseline="0" noProof="0" dirty="0" smtClean="0"/>
              <a:t> (this will tell you the version of the node you have installed)</a:t>
            </a:r>
          </a:p>
          <a:p>
            <a:pPr marL="228600" indent="-228600">
              <a:buFont typeface="+mj-lt"/>
              <a:buAutoNum type="arabicPeriod"/>
            </a:pPr>
            <a:r>
              <a:rPr lang="en-US" baseline="0" noProof="0" dirty="0" smtClean="0"/>
              <a:t>Install the Yeoman with the </a:t>
            </a:r>
            <a:r>
              <a:rPr lang="en-US" baseline="0" noProof="0" dirty="0" err="1" smtClean="0"/>
              <a:t>angularJS</a:t>
            </a:r>
            <a:r>
              <a:rPr lang="en-US" baseline="0" noProof="0" dirty="0" smtClean="0"/>
              <a:t> generator</a:t>
            </a:r>
            <a:r>
              <a:rPr lang="es-ES" baseline="0" dirty="0" smtClean="0"/>
              <a:t>: '</a:t>
            </a:r>
            <a:r>
              <a:rPr lang="sv-SE" dirty="0" smtClean="0"/>
              <a:t>npm install -g grunt-cli bower yo generator-karma generator-angular'</a:t>
            </a:r>
          </a:p>
          <a:p>
            <a:pPr marL="228600" indent="-228600">
              <a:buFont typeface="+mj-lt"/>
              <a:buAutoNum type="arabicPeriod"/>
            </a:pPr>
            <a:r>
              <a:rPr lang="en-US" baseline="0" noProof="0" dirty="0" smtClean="0"/>
              <a:t>Create</a:t>
            </a:r>
            <a:r>
              <a:rPr lang="es-ES" baseline="0" dirty="0" smtClean="0"/>
              <a:t> a folder </a:t>
            </a:r>
            <a:r>
              <a:rPr lang="en-US" baseline="0" noProof="0" dirty="0" smtClean="0"/>
              <a:t>for the practice </a:t>
            </a:r>
            <a:r>
              <a:rPr lang="es-ES" baseline="0" dirty="0" smtClean="0"/>
              <a:t>and </a:t>
            </a:r>
            <a:r>
              <a:rPr lang="en-US" baseline="0" noProof="0" dirty="0" smtClean="0"/>
              <a:t>inside</a:t>
            </a:r>
            <a:r>
              <a:rPr lang="es-ES" baseline="0" dirty="0" smtClean="0"/>
              <a:t> open </a:t>
            </a:r>
            <a:r>
              <a:rPr lang="en-US" baseline="0" noProof="0" dirty="0" smtClean="0"/>
              <a:t>the command prompt by clicking on the file browser path and type '</a:t>
            </a:r>
            <a:r>
              <a:rPr lang="en-US" baseline="0" noProof="0" dirty="0" err="1" smtClean="0"/>
              <a:t>cmd</a:t>
            </a:r>
            <a:r>
              <a:rPr lang="en-US" baseline="0" noProof="0" dirty="0" smtClean="0"/>
              <a:t>' and press "Enter". This will open a command prompt on the folder you are, if this is not happen please use the method of enter with the use of the command </a:t>
            </a:r>
            <a:r>
              <a:rPr lang="es-ES" baseline="0" dirty="0" smtClean="0"/>
              <a:t>'cd C://…/practiceA'.</a:t>
            </a:r>
          </a:p>
          <a:p>
            <a:pPr marL="228600" indent="-228600">
              <a:buFont typeface="+mj-lt"/>
              <a:buAutoNum type="arabicPeriod"/>
            </a:pPr>
            <a:r>
              <a:rPr lang="en-US" baseline="0" noProof="0" dirty="0" smtClean="0"/>
              <a:t>Create the application by running the command: '</a:t>
            </a:r>
            <a:r>
              <a:rPr lang="en-US" baseline="0" noProof="0" dirty="0" err="1" smtClean="0"/>
              <a:t>yo</a:t>
            </a:r>
            <a:r>
              <a:rPr lang="en-US" baseline="0" noProof="0" dirty="0" smtClean="0"/>
              <a:t> angular </a:t>
            </a:r>
            <a:r>
              <a:rPr lang="en-US" baseline="0" noProof="0" dirty="0" err="1" smtClean="0"/>
              <a:t>practiceA</a:t>
            </a:r>
            <a:r>
              <a:rPr lang="en-US" baseline="0" noProof="0" dirty="0" smtClean="0"/>
              <a:t>'. This will download, install and execute the necessary to build a start-up application.</a:t>
            </a:r>
          </a:p>
          <a:p>
            <a:pPr marL="228600" indent="-228600">
              <a:buFont typeface="+mj-lt"/>
              <a:buAutoNum type="arabicPeriod"/>
            </a:pPr>
            <a:r>
              <a:rPr lang="en-US" baseline="0" noProof="0" dirty="0" smtClean="0"/>
              <a:t>Check your application by running: 'grunt serve'.</a:t>
            </a:r>
          </a:p>
          <a:p>
            <a:pPr marL="228600" indent="-228600">
              <a:buFont typeface="+mj-lt"/>
              <a:buAutoNum type="arabicPeriod"/>
            </a:pPr>
            <a:r>
              <a:rPr lang="en-US" baseline="0" noProof="0" dirty="0" smtClean="0"/>
              <a:t>Create the build of your site by running: 'grunt build'. This will create the folder </a:t>
            </a:r>
            <a:r>
              <a:rPr lang="en-US" baseline="0" noProof="0" dirty="0" err="1" smtClean="0"/>
              <a:t>dist</a:t>
            </a:r>
            <a:r>
              <a:rPr lang="en-US" baseline="0" noProof="0" dirty="0" smtClean="0"/>
              <a:t> (from distribution) which will have the code needed to deploy (this will be reviewed in the next slideshow).</a:t>
            </a:r>
            <a:endParaRPr lang="en-US" baseline="0" dirty="0" smtClean="0"/>
          </a:p>
          <a:p>
            <a:pPr marL="0" indent="0">
              <a:buFont typeface="+mj-lt"/>
              <a:buNone/>
            </a:pPr>
            <a:endParaRPr lang="es-ES" dirty="0" smtClean="0"/>
          </a:p>
          <a:p>
            <a:pPr marL="0" indent="0">
              <a:buFont typeface="+mj-lt"/>
              <a:buNone/>
            </a:pPr>
            <a:r>
              <a:rPr lang="en-US" noProof="0" dirty="0" smtClean="0"/>
              <a:t>b) Install bower package and customize a grunt task.</a:t>
            </a:r>
          </a:p>
          <a:p>
            <a:pPr marL="0" indent="0">
              <a:buFont typeface="+mj-lt"/>
              <a:buNone/>
            </a:pPr>
            <a:endParaRPr lang="en-US" u="none" noProof="0" dirty="0" smtClean="0"/>
          </a:p>
          <a:p>
            <a:pPr marL="0" indent="0">
              <a:buFont typeface="+mj-lt"/>
              <a:buNone/>
            </a:pPr>
            <a:r>
              <a:rPr lang="en-US" noProof="0" dirty="0" smtClean="0"/>
              <a:t>We</a:t>
            </a:r>
            <a:r>
              <a:rPr lang="en-US" baseline="0" noProof="0" dirty="0" smtClean="0"/>
              <a:t> are going to install the Font-Awesome, which is a great vector icon package useful for the most of applications.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the command prompt in the root directory of the previous practice (</a:t>
            </a:r>
            <a:r>
              <a:rPr lang="en-US" baseline="0" noProof="0" dirty="0" err="1" smtClean="0"/>
              <a:t>practiceA</a:t>
            </a:r>
            <a:r>
              <a:rPr lang="en-US" baseline="0" noProof="0" dirty="0" smtClean="0"/>
              <a:t>) and run the command: '</a:t>
            </a:r>
            <a:r>
              <a:rPr lang="en-US" noProof="0" dirty="0" smtClean="0"/>
              <a:t>bower install components-font-awesome --save</a:t>
            </a:r>
            <a:r>
              <a:rPr lang="en-US" baseline="0" noProof="0" dirty="0" smtClean="0"/>
              <a: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Bower has some commands that you can use, please check the documentation for more information or run 'bower -h'.</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The parameter '--save' is the way to install and also save it into the </a:t>
            </a:r>
            <a:r>
              <a:rPr lang="en-US" baseline="0" noProof="0" dirty="0" err="1" smtClean="0"/>
              <a:t>bower.json</a:t>
            </a:r>
            <a:r>
              <a:rPr lang="en-US" baseline="0" noProof="0" dirty="0" smtClean="0"/>
              <a:t>, so when you download a clone of the project with </a:t>
            </a:r>
            <a:r>
              <a:rPr lang="en-US" baseline="0" noProof="0" dirty="0" err="1" smtClean="0"/>
              <a:t>git</a:t>
            </a:r>
            <a:r>
              <a:rPr lang="en-US" baseline="0" noProof="0" dirty="0" smtClean="0"/>
              <a:t> (</a:t>
            </a:r>
            <a:r>
              <a:rPr lang="en-US" baseline="0" noProof="0" dirty="0" err="1" smtClean="0"/>
              <a:t>Git</a:t>
            </a:r>
            <a:r>
              <a:rPr lang="en-US" baseline="0" noProof="0" dirty="0" smtClean="0"/>
              <a:t> ignores by default the complete packages that you download to keep </a:t>
            </a:r>
            <a:r>
              <a:rPr lang="en-US" baseline="0" noProof="0" dirty="0" err="1" smtClean="0"/>
              <a:t>git</a:t>
            </a:r>
            <a:r>
              <a:rPr lang="en-US" baseline="0" noProof="0" dirty="0" smtClean="0"/>
              <a:t> simple as possible, the "</a:t>
            </a:r>
            <a:r>
              <a:rPr lang="en-US" baseline="0" noProof="0" dirty="0" err="1" smtClean="0"/>
              <a:t>dist</a:t>
            </a:r>
            <a:r>
              <a:rPr lang="en-US" baseline="0" noProof="0" dirty="0" smtClean="0"/>
              <a:t>" folder will concatenate and minify the important of the bower components in the vendor file). Then, you only have to run 'bower install' into the clone to get everything up.</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You have to be aware that you can also can use '--save-</a:t>
            </a:r>
            <a:r>
              <a:rPr lang="en-US" baseline="0" noProof="0" dirty="0" err="1" smtClean="0"/>
              <a:t>dev</a:t>
            </a:r>
            <a:r>
              <a:rPr lang="en-US" baseline="0" noProof="0" dirty="0" smtClean="0"/>
              <a:t>', but this will save the packages in the "</a:t>
            </a:r>
            <a:r>
              <a:rPr lang="en-US" baseline="0" noProof="0" dirty="0" err="1" smtClean="0"/>
              <a:t>bower_components</a:t>
            </a:r>
            <a:r>
              <a:rPr lang="en-US" baseline="0" noProof="0" dirty="0" smtClean="0"/>
              <a:t>" and in the </a:t>
            </a:r>
            <a:r>
              <a:rPr lang="en-US" baseline="0" noProof="0" dirty="0" err="1" smtClean="0"/>
              <a:t>bower.json</a:t>
            </a:r>
            <a:r>
              <a:rPr lang="en-US" baseline="0" noProof="0" dirty="0" smtClean="0"/>
              <a:t>, but will no be deployed into the build ("</a:t>
            </a:r>
            <a:r>
              <a:rPr lang="en-US" baseline="0" noProof="0" dirty="0" err="1" smtClean="0"/>
              <a:t>dist</a:t>
            </a:r>
            <a:r>
              <a:rPr lang="en-US" baseline="0" noProof="0" dirty="0" smtClean="0"/>
              <a:t>" folder), so this is great for packages for unit tests and components that doesn't need to be in production.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The open the font-awesome documentation and choose an icon: http://fontawesome.io/icons/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Click on the icon you choose and</a:t>
            </a:r>
            <a:r>
              <a:rPr lang="en-US" baseline="0" noProof="0" dirty="0" smtClean="0"/>
              <a:t> copy the example that it give you. </a:t>
            </a:r>
            <a:r>
              <a:rPr lang="en-US" baseline="0" noProof="0" dirty="0" err="1" smtClean="0"/>
              <a:t>eg</a:t>
            </a:r>
            <a:r>
              <a:rPr lang="en-US" baseline="0" noProof="0" dirty="0" smtClean="0"/>
              <a:t>. </a:t>
            </a:r>
            <a:r>
              <a:rPr lang="it-IT" dirty="0" smtClean="0"/>
              <a:t>&lt;i class="fa fa-gamepad" aria-hidden="true"&gt;&lt;/i&gt;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in the project the app/views/main.html, and paste somewhere.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'grunt serve' and you should see the icon where you put it. (You could add just the font-awesome classes in almost every html element, but is recommended to use the &lt;</a:t>
            </a:r>
            <a:r>
              <a:rPr lang="en-US" baseline="0" noProof="0" dirty="0" err="1" smtClean="0"/>
              <a:t>i</a:t>
            </a:r>
            <a:r>
              <a:rPr lang="en-US" baseline="0" noProof="0" dirty="0" smtClean="0"/>
              <a:t>&gt; tag for sematic).</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the 'grunt build'.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Open the index.html in the browser that is on the "</a:t>
            </a:r>
            <a:r>
              <a:rPr lang="en-US" baseline="0" noProof="0" dirty="0" err="1" smtClean="0"/>
              <a:t>dist</a:t>
            </a:r>
            <a:r>
              <a:rPr lang="en-US" baseline="0" noProof="0" dirty="0" smtClean="0"/>
              <a:t>" folder, you'll see that there's a problem with the font-awesome you add, and this is because installing the font-awesome doesn't change anything in the </a:t>
            </a:r>
            <a:r>
              <a:rPr lang="en-US" baseline="0" noProof="0" dirty="0" err="1" smtClean="0"/>
              <a:t>Gruntfile</a:t>
            </a:r>
            <a:r>
              <a:rPr lang="en-US" baseline="0" noProof="0" dirty="0" smtClean="0"/>
              <a:t> to send the real font into the "</a:t>
            </a:r>
            <a:r>
              <a:rPr lang="en-US" baseline="0" noProof="0" dirty="0" err="1" smtClean="0"/>
              <a:t>dist</a:t>
            </a:r>
            <a:r>
              <a:rPr lang="en-US" baseline="0" noProof="0" dirty="0" smtClean="0"/>
              <a:t>" folder.</a:t>
            </a:r>
            <a:endParaRPr lang="en-US" noProof="0" dirty="0" smtClean="0"/>
          </a:p>
          <a:p>
            <a:pPr marL="228600" indent="-228600">
              <a:buFont typeface="+mj-lt"/>
              <a:buAutoNum type="arabicPeriod"/>
            </a:pPr>
            <a:r>
              <a:rPr lang="en-US" noProof="0" dirty="0" smtClean="0"/>
              <a:t>So to fix this, open the Gruntfile.js</a:t>
            </a:r>
            <a:r>
              <a:rPr lang="en-US" baseline="0" noProof="0" dirty="0" smtClean="0"/>
              <a:t> at the root of the project.</a:t>
            </a:r>
          </a:p>
          <a:p>
            <a:pPr marL="685800" lvl="1" indent="-228600">
              <a:buFont typeface="Arial" panose="020B0604020202020204" pitchFamily="34" charset="0"/>
              <a:buChar char="•"/>
            </a:pPr>
            <a:r>
              <a:rPr lang="en-US" noProof="0" dirty="0" smtClean="0"/>
              <a:t>Please not be</a:t>
            </a:r>
            <a:r>
              <a:rPr lang="en-US" baseline="0" noProof="0" dirty="0" smtClean="0"/>
              <a:t> intimidated for the bunch of configuration, is pretty simple if you see in parts. Also you have to be very open with the structure, because this is being changed from version to version.</a:t>
            </a:r>
          </a:p>
          <a:p>
            <a:pPr marL="1143000" lvl="2" indent="-228600">
              <a:buFont typeface="Wingdings" panose="05000000000000000000" pitchFamily="2" charset="2"/>
              <a:buChar char="q"/>
            </a:pPr>
            <a:r>
              <a:rPr lang="en-US" noProof="0" dirty="0" err="1" smtClean="0"/>
              <a:t>grunt.initConfig</a:t>
            </a:r>
            <a:r>
              <a:rPr lang="en-US" baseline="0" noProof="0" dirty="0" smtClean="0"/>
              <a:t>: have the main configuration of all the tasks, locations, etc.</a:t>
            </a:r>
          </a:p>
          <a:p>
            <a:pPr marL="1600200" lvl="3" indent="-228600">
              <a:buFont typeface="Wingdings" panose="05000000000000000000" pitchFamily="2" charset="2"/>
              <a:buChar char="Ø"/>
            </a:pPr>
            <a:r>
              <a:rPr lang="en-US" baseline="0" noProof="0" dirty="0" smtClean="0"/>
              <a:t>yeoman: have the location of the application, this could be named as you want, but because we use yeoman as a fast way to get the initial structure, then is not recommended to change unless you know what you're doing.</a:t>
            </a:r>
          </a:p>
          <a:p>
            <a:pPr marL="1600200" lvl="3" indent="-228600">
              <a:buFont typeface="Wingdings" panose="05000000000000000000" pitchFamily="2" charset="2"/>
              <a:buChar char="Ø"/>
            </a:pPr>
            <a:r>
              <a:rPr lang="en-US" baseline="0" noProof="0" dirty="0" smtClean="0"/>
              <a:t>watch: the location of the files that node should check for a change, this task configuration is important for the </a:t>
            </a:r>
            <a:r>
              <a:rPr lang="en-US" baseline="0" noProof="0" dirty="0" err="1" smtClean="0"/>
              <a:t>livereload</a:t>
            </a:r>
            <a:r>
              <a:rPr lang="en-US" baseline="0" noProof="0" dirty="0" smtClean="0"/>
              <a:t> (known as the magic behind the 'grunt serve').</a:t>
            </a:r>
          </a:p>
          <a:p>
            <a:pPr marL="1600200" lvl="3" indent="-228600">
              <a:buFont typeface="Wingdings" panose="05000000000000000000" pitchFamily="2" charset="2"/>
              <a:buChar char="Ø"/>
            </a:pPr>
            <a:r>
              <a:rPr lang="en-US" baseline="0" noProof="0" dirty="0" smtClean="0"/>
              <a:t>connect: the properties of the connection for the </a:t>
            </a:r>
            <a:r>
              <a:rPr lang="en-US" baseline="0" noProof="0" dirty="0" err="1" smtClean="0"/>
              <a:t>livereload</a:t>
            </a:r>
            <a:r>
              <a:rPr lang="en-US" baseline="0" noProof="0" dirty="0" smtClean="0"/>
              <a:t> and the unit tests: port, middleware, host, etc.</a:t>
            </a:r>
          </a:p>
          <a:p>
            <a:pPr marL="1600200" lvl="3" indent="-228600">
              <a:buFont typeface="Wingdings" panose="05000000000000000000" pitchFamily="2" charset="2"/>
              <a:buChar char="Ø"/>
            </a:pPr>
            <a:r>
              <a:rPr lang="en-US" baseline="0" noProof="0" dirty="0" err="1" smtClean="0"/>
              <a:t>jshint</a:t>
            </a:r>
            <a:r>
              <a:rPr lang="en-US" baseline="0" noProof="0" dirty="0" smtClean="0"/>
              <a:t>: the properties of this tool that makes a simple evaluation of your code.</a:t>
            </a:r>
          </a:p>
          <a:p>
            <a:pPr marL="1600200" lvl="3" indent="-228600">
              <a:buFont typeface="Wingdings" panose="05000000000000000000" pitchFamily="2" charset="2"/>
              <a:buChar char="Ø"/>
            </a:pPr>
            <a:r>
              <a:rPr lang="en-US" baseline="0" noProof="0" dirty="0" err="1" smtClean="0"/>
              <a:t>usemin</a:t>
            </a:r>
            <a:r>
              <a:rPr lang="en-US" baseline="0" noProof="0" dirty="0" smtClean="0"/>
              <a:t>: how the minified will be managed.</a:t>
            </a:r>
          </a:p>
          <a:p>
            <a:pPr marL="1600200" lvl="3" indent="-228600">
              <a:buFont typeface="Wingdings" panose="05000000000000000000" pitchFamily="2" charset="2"/>
              <a:buChar char="Ø"/>
            </a:pPr>
            <a:r>
              <a:rPr lang="en-US" baseline="0" noProof="0" dirty="0" smtClean="0"/>
              <a:t>copy: the task that copy things for a source to a target.</a:t>
            </a:r>
          </a:p>
          <a:p>
            <a:pPr marL="1600200" lvl="3" indent="-228600">
              <a:buFont typeface="Wingdings" panose="05000000000000000000" pitchFamily="2" charset="2"/>
              <a:buChar char="Ø"/>
            </a:pPr>
            <a:r>
              <a:rPr lang="en-US" baseline="0" noProof="0" dirty="0" smtClean="0"/>
              <a:t>etc.</a:t>
            </a:r>
          </a:p>
          <a:p>
            <a:pPr marL="1143000" lvl="2" indent="-228600">
              <a:buFont typeface="Wingdings" panose="05000000000000000000" pitchFamily="2" charset="2"/>
              <a:buChar char="q"/>
            </a:pPr>
            <a:r>
              <a:rPr lang="en-US" noProof="0" dirty="0" err="1" smtClean="0"/>
              <a:t>grunt.registerTask</a:t>
            </a:r>
            <a:r>
              <a:rPr lang="en-US" noProof="0" dirty="0" smtClean="0"/>
              <a:t>:</a:t>
            </a:r>
            <a:r>
              <a:rPr lang="en-US" baseline="0" noProof="0" dirty="0" smtClean="0"/>
              <a:t> this command create the tasks, and sets how the order will be of the tasks (defined in the </a:t>
            </a:r>
            <a:r>
              <a:rPr lang="en-US" baseline="0" noProof="0" dirty="0" err="1" smtClean="0"/>
              <a:t>initConfig</a:t>
            </a:r>
            <a:r>
              <a:rPr lang="en-US" baseline="0" noProof="0" dirty="0" smtClean="0"/>
              <a:t> or installed into grunt), </a:t>
            </a:r>
            <a:r>
              <a:rPr lang="en-US" baseline="0" noProof="0" dirty="0" err="1" smtClean="0"/>
              <a:t>eg</a:t>
            </a:r>
            <a:r>
              <a:rPr lang="en-US" baseline="0" noProof="0" dirty="0" smtClean="0"/>
              <a:t>. you will have the task 'serve' and you can look how this works.</a:t>
            </a:r>
            <a:endParaRPr lang="en-US" noProof="0" dirty="0" smtClean="0"/>
          </a:p>
          <a:p>
            <a:pPr marL="228600" indent="-228600">
              <a:buFont typeface="+mj-lt"/>
              <a:buAutoNum type="arabicPeriod"/>
            </a:pPr>
            <a:r>
              <a:rPr lang="en-US" noProof="0" dirty="0" smtClean="0"/>
              <a:t>Look for the task: </a:t>
            </a:r>
            <a:r>
              <a:rPr lang="en-US" noProof="0" dirty="0" err="1" smtClean="0"/>
              <a:t>copy.dist.files</a:t>
            </a:r>
            <a:r>
              <a:rPr lang="en-US" baseline="0" noProof="0" dirty="0" smtClean="0"/>
              <a:t> and add to the array: </a:t>
            </a:r>
          </a:p>
          <a:p>
            <a:pPr marL="228600" indent="-228600">
              <a:buFont typeface="+mj-lt"/>
              <a:buAutoNum type="arabicPeriod"/>
            </a:pPr>
            <a:endParaRPr lang="en-US" baseline="0" noProof="0" dirty="0" smtClean="0"/>
          </a:p>
          <a:p>
            <a:pPr marL="0" indent="0">
              <a:buFontTx/>
              <a:buNone/>
            </a:pPr>
            <a:r>
              <a:rPr lang="en-US" baseline="0" noProof="0" dirty="0" smtClean="0"/>
              <a:t>        </a:t>
            </a:r>
            <a:r>
              <a:rPr lang="en-US" sz="1200" baseline="0" noProof="0" dirty="0" smtClean="0">
                <a:latin typeface="Consolas" panose="020B0609020204030204" pitchFamily="49" charset="0"/>
                <a:cs typeface="Consolas" panose="020B0609020204030204" pitchFamily="49" charset="0"/>
              </a:rPr>
              <a:t>,{ </a:t>
            </a:r>
          </a:p>
          <a:p>
            <a:pPr marL="0" indent="0">
              <a:buFontTx/>
              <a:buNone/>
            </a:pPr>
            <a:r>
              <a:rPr lang="en-US" sz="1200" baseline="0" noProof="0" dirty="0" smtClean="0">
                <a:latin typeface="Consolas" panose="020B0609020204030204" pitchFamily="49" charset="0"/>
                <a:cs typeface="Consolas" panose="020B0609020204030204" pitchFamily="49" charset="0"/>
              </a:rPr>
              <a:t>          expand: true,</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cwd</a:t>
            </a: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bower_components</a:t>
            </a:r>
            <a:r>
              <a:rPr lang="en-US" sz="1200" baseline="0" noProof="0" dirty="0" smtClean="0">
                <a:latin typeface="Consolas" panose="020B0609020204030204" pitchFamily="49" charset="0"/>
                <a:cs typeface="Consolas" panose="020B0609020204030204" pitchFamily="49" charset="0"/>
              </a:rPr>
              <a:t>/components-font-awesome',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src</a:t>
            </a:r>
            <a:r>
              <a:rPr lang="en-US" sz="1200" baseline="0" noProof="0" dirty="0" smtClean="0">
                <a:latin typeface="Consolas" panose="020B0609020204030204" pitchFamily="49" charset="0"/>
                <a:cs typeface="Consolas" panose="020B0609020204030204" pitchFamily="49" charset="0"/>
              </a:rPr>
              <a:t>: 'fonts/*',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dest</a:t>
            </a:r>
            <a:r>
              <a:rPr lang="en-US" sz="1200" baseline="0" noProof="0" dirty="0" smtClean="0">
                <a:latin typeface="Consolas" panose="020B0609020204030204" pitchFamily="49" charset="0"/>
                <a:cs typeface="Consolas" panose="020B0609020204030204" pitchFamily="49" charset="0"/>
              </a:rPr>
              <a:t>: '&lt;%= </a:t>
            </a:r>
            <a:r>
              <a:rPr lang="en-US" sz="1200" baseline="0" noProof="0" dirty="0" err="1" smtClean="0">
                <a:latin typeface="Consolas" panose="020B0609020204030204" pitchFamily="49" charset="0"/>
                <a:cs typeface="Consolas" panose="020B0609020204030204" pitchFamily="49" charset="0"/>
              </a:rPr>
              <a:t>yeoman.dist</a:t>
            </a:r>
            <a:r>
              <a:rPr lang="en-US" sz="1200" baseline="0" noProof="0" dirty="0" smtClean="0">
                <a:latin typeface="Consolas" panose="020B0609020204030204" pitchFamily="49" charset="0"/>
                <a:cs typeface="Consolas" panose="020B0609020204030204" pitchFamily="49" charset="0"/>
              </a:rPr>
              <a:t> %&gt;' </a:t>
            </a:r>
          </a:p>
          <a:p>
            <a:pPr marL="0" indent="0">
              <a:buFontTx/>
              <a:buNone/>
            </a:pPr>
            <a:r>
              <a:rPr lang="en-US" sz="1200" baseline="0" noProof="0" dirty="0" smtClean="0">
                <a:latin typeface="Consolas" panose="020B0609020204030204" pitchFamily="49" charset="0"/>
                <a:cs typeface="Consolas" panose="020B0609020204030204" pitchFamily="49" charset="0"/>
              </a:rPr>
              <a:t>        }</a:t>
            </a:r>
          </a:p>
          <a:p>
            <a:pPr marL="228600" indent="-228600">
              <a:buFont typeface="+mj-lt"/>
              <a:buAutoNum type="arabicPeriod"/>
            </a:pPr>
            <a:endParaRPr lang="en-US" noProof="0" dirty="0" smtClean="0"/>
          </a:p>
          <a:p>
            <a:pPr marL="228600" indent="-228600">
              <a:buFont typeface="+mj-lt"/>
              <a:buAutoNum type="arabicPeriod" startAt="10"/>
            </a:pPr>
            <a:r>
              <a:rPr lang="en-US" noProof="0" dirty="0" smtClean="0"/>
              <a:t>Run the 'grunt build' again.</a:t>
            </a:r>
          </a:p>
          <a:p>
            <a:pPr marL="228600" indent="-228600">
              <a:buFont typeface="+mj-lt"/>
              <a:buAutoNum type="arabicPeriod" startAt="10"/>
            </a:pPr>
            <a:r>
              <a:rPr lang="en-US" noProof="0" dirty="0" smtClean="0"/>
              <a:t>Check that the font-awesome fonts are on the "</a:t>
            </a:r>
            <a:r>
              <a:rPr lang="en-US" noProof="0" dirty="0" err="1" smtClean="0"/>
              <a:t>dist</a:t>
            </a:r>
            <a:r>
              <a:rPr lang="en-US" noProof="0" dirty="0" smtClean="0"/>
              <a:t>" folder.</a:t>
            </a:r>
          </a:p>
          <a:p>
            <a:pPr marL="228600" indent="-228600">
              <a:buFont typeface="+mj-lt"/>
              <a:buAutoNum type="arabicPeriod" startAt="10"/>
            </a:pPr>
            <a:r>
              <a:rPr lang="en-US" noProof="0" dirty="0" smtClean="0"/>
              <a:t>Open the </a:t>
            </a:r>
            <a:r>
              <a:rPr lang="en-US" noProof="0" dirty="0" err="1" smtClean="0"/>
              <a:t>dist</a:t>
            </a:r>
            <a:r>
              <a:rPr lang="en-US" noProof="0" dirty="0" smtClean="0"/>
              <a:t>/index.html in the browser, and it should show the icon correctly.</a:t>
            </a:r>
          </a:p>
          <a:p>
            <a:pPr marL="0" indent="0">
              <a:buFont typeface="+mj-lt"/>
              <a:buNone/>
            </a:pPr>
            <a:endParaRPr lang="en-US" noProof="0" dirty="0" smtClean="0"/>
          </a:p>
          <a:p>
            <a:pPr marL="0" indent="0">
              <a:buFont typeface="+mj-lt"/>
              <a:buNone/>
            </a:pPr>
            <a:r>
              <a:rPr lang="en-US" noProof="0" dirty="0" smtClean="0"/>
              <a:t>Extra. Try to run the example </a:t>
            </a:r>
            <a:r>
              <a:rPr lang="en-US" noProof="0" dirty="0" err="1" smtClean="0"/>
              <a:t>nodeJS</a:t>
            </a:r>
            <a:r>
              <a:rPr lang="en-US" noProof="0" dirty="0" smtClean="0"/>
              <a:t> server.</a:t>
            </a:r>
          </a:p>
          <a:p>
            <a:pPr marL="228600" indent="-228600">
              <a:buFont typeface="+mj-lt"/>
              <a:buAutoNum type="arabicPeriod"/>
            </a:pPr>
            <a:r>
              <a:rPr lang="en-US" noProof="0" dirty="0" smtClean="0"/>
              <a:t>Unzip</a:t>
            </a:r>
            <a:r>
              <a:rPr lang="en-US" baseline="0" noProof="0" dirty="0" smtClean="0"/>
              <a:t> "</a:t>
            </a:r>
            <a:r>
              <a:rPr lang="en-US" baseline="0" noProof="0" dirty="0" err="1" smtClean="0"/>
              <a:t>nodejs-example.rar</a:t>
            </a:r>
            <a:r>
              <a:rPr lang="en-US" baseline="0" noProof="0" dirty="0" smtClean="0"/>
              <a:t>".</a:t>
            </a:r>
          </a:p>
          <a:p>
            <a:pPr marL="228600" indent="-228600">
              <a:buFont typeface="+mj-lt"/>
              <a:buAutoNum type="arabicPeriod"/>
            </a:pPr>
            <a:r>
              <a:rPr lang="en-US" baseline="0" noProof="0" dirty="0" smtClean="0"/>
              <a:t>Open the Command prompt and enter in the root folder.</a:t>
            </a:r>
          </a:p>
          <a:p>
            <a:pPr marL="228600" indent="-228600">
              <a:buFont typeface="+mj-lt"/>
              <a:buAutoNum type="arabicPeriod"/>
            </a:pPr>
            <a:r>
              <a:rPr lang="en-US" baseline="0" noProof="0" dirty="0" smtClean="0"/>
              <a:t>Run 'node server/server.js'</a:t>
            </a:r>
          </a:p>
          <a:p>
            <a:pPr marL="228600" indent="-228600">
              <a:buFont typeface="+mj-lt"/>
              <a:buAutoNum type="arabicPeriod"/>
            </a:pPr>
            <a:r>
              <a:rPr lang="en-US" baseline="0" noProof="0" dirty="0" smtClean="0"/>
              <a:t>Open a browser the location: localhost:8084/users. And you should see a list of users in a JSON.</a:t>
            </a:r>
            <a:endParaRPr lang="en-US" noProof="0" dirty="0" smtClean="0"/>
          </a:p>
          <a:p>
            <a:pPr marL="0" indent="0">
              <a:buFont typeface="+mj-lt"/>
              <a:buNone/>
            </a:pPr>
            <a:endParaRPr lang="es-ES" dirty="0" smtClean="0"/>
          </a:p>
          <a:p>
            <a:pPr marL="0" indent="0">
              <a:buFont typeface="+mj-lt"/>
              <a:buNone/>
            </a:pPr>
            <a:r>
              <a:rPr lang="en-US" noProof="0" dirty="0" smtClean="0"/>
              <a:t>Common</a:t>
            </a:r>
            <a:r>
              <a:rPr lang="en-US" baseline="0" noProof="0" dirty="0" smtClean="0"/>
              <a:t> issues:</a:t>
            </a:r>
          </a:p>
          <a:p>
            <a:pPr marL="171450" indent="-171450">
              <a:buFont typeface="Arial" panose="020B0604020202020204" pitchFamily="34" charset="0"/>
              <a:buChar char="•"/>
            </a:pPr>
            <a:r>
              <a:rPr lang="en-US" baseline="0" noProof="0" dirty="0" smtClean="0"/>
              <a:t>You have a corrupt file in the </a:t>
            </a:r>
            <a:r>
              <a:rPr lang="en-US" baseline="0" noProof="0" dirty="0" err="1" smtClean="0"/>
              <a:t>npm</a:t>
            </a:r>
            <a:r>
              <a:rPr lang="en-US" baseline="0" noProof="0" dirty="0" smtClean="0"/>
              <a:t> cache so it couldn't install the package you want:</a:t>
            </a:r>
          </a:p>
          <a:p>
            <a:pPr marL="628650" lvl="1" indent="-171450">
              <a:buFont typeface="Arial" panose="020B0604020202020204" pitchFamily="34" charset="0"/>
              <a:buChar char="•"/>
            </a:pPr>
            <a:r>
              <a:rPr lang="en-US" baseline="0" noProof="0" dirty="0" smtClean="0"/>
              <a:t>Clean cache of </a:t>
            </a:r>
            <a:r>
              <a:rPr lang="en-US" baseline="0" noProof="0" dirty="0" err="1" smtClean="0"/>
              <a:t>npm</a:t>
            </a:r>
            <a:r>
              <a:rPr lang="en-US" baseline="0" noProof="0" dirty="0" smtClean="0"/>
              <a:t> by running the command: </a:t>
            </a:r>
            <a:r>
              <a:rPr lang="en-US" baseline="0" noProof="0" dirty="0" err="1" smtClean="0"/>
              <a:t>npm</a:t>
            </a:r>
            <a:r>
              <a:rPr lang="en-US" baseline="0" noProof="0" dirty="0" smtClean="0"/>
              <a:t> cache clean, and then try install again.</a:t>
            </a:r>
          </a:p>
          <a:p>
            <a:pPr marL="171450" lvl="0" indent="-171450">
              <a:buFont typeface="Arial" panose="020B0604020202020204" pitchFamily="34" charset="0"/>
              <a:buChar char="•"/>
            </a:pPr>
            <a:r>
              <a:rPr lang="en-US" baseline="0" noProof="0" dirty="0" smtClean="0"/>
              <a:t>Bower also could have problems with cache when installing, so you can clean it before reinstall if you have problems: '</a:t>
            </a:r>
            <a:r>
              <a:rPr lang="en-US" dirty="0" smtClean="0"/>
              <a:t>bower cache clean</a:t>
            </a:r>
            <a:r>
              <a:rPr lang="en-US" baseline="0" noProof="0" dirty="0" smtClean="0"/>
              <a:t>'</a:t>
            </a:r>
          </a:p>
          <a:p>
            <a:pPr marL="171450" lvl="0" indent="-171450">
              <a:buFont typeface="Arial" panose="020B0604020202020204" pitchFamily="34" charset="0"/>
              <a:buChar char="•"/>
            </a:pPr>
            <a:r>
              <a:rPr lang="en-US" baseline="0" noProof="0" dirty="0" smtClean="0"/>
              <a:t>If you are under a proxy you should set up the </a:t>
            </a:r>
            <a:r>
              <a:rPr lang="en-US" baseline="0" noProof="0" dirty="0" err="1" smtClean="0"/>
              <a:t>npm</a:t>
            </a:r>
            <a:r>
              <a:rPr lang="en-US" baseline="0" noProof="0" dirty="0" smtClean="0"/>
              <a:t> proxy, and also bower with the .</a:t>
            </a:r>
            <a:r>
              <a:rPr lang="en-US" baseline="0" noProof="0" dirty="0" err="1" smtClean="0"/>
              <a:t>bowercc</a:t>
            </a:r>
            <a:r>
              <a:rPr lang="en-US" baseline="0" noProof="0" dirty="0" smtClean="0"/>
              <a:t> file.</a:t>
            </a:r>
          </a:p>
          <a:p>
            <a:pPr marL="628650" lvl="1" indent="-171450">
              <a:buFont typeface="Arial" panose="020B0604020202020204" pitchFamily="34" charset="0"/>
              <a:buChar char="•"/>
            </a:pPr>
            <a:endParaRPr lang="es-ES" baseline="0" dirty="0" smtClean="0"/>
          </a:p>
          <a:p>
            <a:pPr marL="0" lvl="0" indent="0">
              <a:buFont typeface="+mj-lt"/>
              <a:buNone/>
            </a:pPr>
            <a:r>
              <a:rPr lang="en-US" baseline="0" noProof="0" dirty="0" smtClean="0"/>
              <a:t>References:</a:t>
            </a:r>
          </a:p>
          <a:p>
            <a:pPr marL="0" lvl="0" indent="0">
              <a:buFont typeface="+mj-lt"/>
              <a:buNone/>
            </a:pPr>
            <a:r>
              <a:rPr lang="es-ES" baseline="0" dirty="0" smtClean="0"/>
              <a:t>https://nodejs.org/</a:t>
            </a:r>
          </a:p>
          <a:p>
            <a:pPr marL="0" lvl="0" indent="0">
              <a:buFont typeface="+mj-lt"/>
              <a:buNone/>
            </a:pPr>
            <a:r>
              <a:rPr lang="es-ES" baseline="0" dirty="0" smtClean="0"/>
              <a:t>http://yeoman.io/</a:t>
            </a:r>
          </a:p>
          <a:p>
            <a:pPr marL="0" lvl="0" indent="0">
              <a:buFont typeface="+mj-lt"/>
              <a:buNone/>
            </a:pPr>
            <a:r>
              <a:rPr lang="es-ES" baseline="0" dirty="0" smtClean="0"/>
              <a:t>https://github.com/yeoman/generator-angular</a:t>
            </a:r>
          </a:p>
          <a:p>
            <a:pPr marL="0" lvl="0" indent="0">
              <a:buFont typeface="+mj-lt"/>
              <a:buNone/>
            </a:pPr>
            <a:r>
              <a:rPr lang="es-ES" baseline="0" dirty="0" smtClean="0"/>
              <a:t>http://fontawesome.io/</a:t>
            </a:r>
          </a:p>
          <a:p>
            <a:pPr marL="0" lvl="0" indent="0">
              <a:buFont typeface="+mj-lt"/>
              <a:buNone/>
            </a:pPr>
            <a:r>
              <a:rPr lang="es-ES" baseline="0" dirty="0" smtClean="0"/>
              <a:t>http://gruntjs.com/configuring-tasks#globbing-patterns</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a:t>
            </a:fld>
            <a:endParaRPr lang="en-US"/>
          </a:p>
        </p:txBody>
      </p:sp>
    </p:spTree>
    <p:extLst>
      <p:ext uri="{BB962C8B-B14F-4D97-AF65-F5344CB8AC3E}">
        <p14:creationId xmlns:p14="http://schemas.microsoft.com/office/powerpoint/2010/main" val="2026206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As you can see in the image it explains</a:t>
            </a:r>
            <a:r>
              <a:rPr lang="en-US" baseline="0" dirty="0" smtClean="0"/>
              <a:t> when the compile </a:t>
            </a:r>
            <a:r>
              <a:rPr lang="en-US" baseline="0" dirty="0" err="1" smtClean="0"/>
              <a:t>preLink</a:t>
            </a:r>
            <a:r>
              <a:rPr lang="en-US" baseline="0" dirty="0" smtClean="0"/>
              <a:t>, and </a:t>
            </a:r>
            <a:r>
              <a:rPr lang="en-US" baseline="0" dirty="0" err="1" smtClean="0"/>
              <a:t>postLink</a:t>
            </a:r>
            <a:r>
              <a:rPr lang="en-US" baseline="0" dirty="0" smtClean="0"/>
              <a:t> works.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31</a:t>
            </a:fld>
            <a:endParaRPr lang="en-US"/>
          </a:p>
        </p:txBody>
      </p:sp>
    </p:spTree>
    <p:extLst>
      <p:ext uri="{BB962C8B-B14F-4D97-AF65-F5344CB8AC3E}">
        <p14:creationId xmlns:p14="http://schemas.microsoft.com/office/powerpoint/2010/main" val="2862877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a) Create a directives to teach the difference between scopes: without and with.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u="sng" dirty="0" smtClean="0"/>
          </a:p>
          <a:p>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practiceB</a:t>
            </a:r>
            <a:r>
              <a:rPr lang="en-US" baseline="0" dirty="0" smtClean="0"/>
              <a:t>).</a:t>
            </a:r>
          </a:p>
          <a:p>
            <a:r>
              <a:rPr lang="en-US" baseline="0" dirty="0" smtClean="0"/>
              <a:t>Usually the directives without scope are directive which functionality is very simple and doesn't change the scope or is in variables explicitly sent as attributes. </a:t>
            </a:r>
          </a:p>
          <a:p>
            <a:r>
              <a:rPr lang="en-US" baseline="0" dirty="0" smtClean="0"/>
              <a:t>For example purposes, we are going to make the same functionality (Capitalize a value) with the three different scopes.</a:t>
            </a:r>
          </a:p>
          <a:p>
            <a:endParaRPr lang="en-US" baseline="0" dirty="0" smtClean="0"/>
          </a:p>
          <a:p>
            <a:pPr marL="228600" indent="-228600">
              <a:buFont typeface="+mj-lt"/>
              <a:buAutoNum type="arabicPeriod"/>
            </a:pPr>
            <a:r>
              <a:rPr lang="en-US" baseline="0" dirty="0" smtClean="0"/>
              <a:t>First we are going to use the Yeoman's angular generator for creating the first directive. So, please open the command prompt on the </a:t>
            </a:r>
            <a:r>
              <a:rPr lang="en-US" baseline="0" dirty="0" err="1" smtClean="0"/>
              <a:t>practiceB</a:t>
            </a:r>
            <a:r>
              <a:rPr lang="en-US" baseline="0" dirty="0" smtClean="0"/>
              <a:t> root folder and run "</a:t>
            </a:r>
            <a:r>
              <a:rPr lang="en-US" baseline="0" dirty="0" err="1" smtClean="0"/>
              <a:t>yo</a:t>
            </a:r>
            <a:r>
              <a:rPr lang="en-US" baseline="0" dirty="0" smtClean="0"/>
              <a:t> </a:t>
            </a:r>
            <a:r>
              <a:rPr lang="en-US" baseline="0" dirty="0" err="1" smtClean="0"/>
              <a:t>angular:directive</a:t>
            </a:r>
            <a:r>
              <a:rPr lang="en-US" baseline="0" dirty="0" smtClean="0"/>
              <a:t> no-scope-directive".</a:t>
            </a:r>
          </a:p>
          <a:p>
            <a:pPr marL="228600" indent="-228600">
              <a:buFont typeface="+mj-lt"/>
              <a:buAutoNum type="arabicPeriod"/>
            </a:pPr>
            <a:r>
              <a:rPr lang="en-US" baseline="0" dirty="0" smtClean="0"/>
              <a:t>This create us a directives folder, and inside the directive that we specify, but this could present two problems of organization:</a:t>
            </a:r>
          </a:p>
          <a:p>
            <a:pPr marL="685800" lvl="1" indent="-228600">
              <a:buFont typeface="Arial" panose="020B0604020202020204" pitchFamily="34" charset="0"/>
              <a:buChar char="•"/>
            </a:pPr>
            <a:r>
              <a:rPr lang="en-US" baseline="0" dirty="0" smtClean="0"/>
              <a:t>The generator doesn't create a html template with </a:t>
            </a:r>
            <a:r>
              <a:rPr lang="en-US" baseline="0" dirty="0" err="1" smtClean="0"/>
              <a:t>templateUrl</a:t>
            </a:r>
            <a:r>
              <a:rPr lang="en-US" baseline="0" dirty="0" smtClean="0"/>
              <a:t>, which is preferable to use for maintainability.</a:t>
            </a:r>
          </a:p>
          <a:p>
            <a:pPr marL="685800" lvl="1" indent="-228600">
              <a:buFont typeface="Arial" panose="020B0604020202020204" pitchFamily="34" charset="0"/>
              <a:buChar char="•"/>
            </a:pPr>
            <a:r>
              <a:rPr lang="en-US" baseline="0" dirty="0" smtClean="0"/>
              <a:t>The generator doesn't encapsulate the directive, so in a large project you could have a lot of directives running wild in this directives folder, so is preferable to organize this on folders, and creates a module per each directive (This modularization </a:t>
            </a:r>
            <a:r>
              <a:rPr lang="en-US" u="none" baseline="0" dirty="0" smtClean="0"/>
              <a:t>will be cover in a future practice</a:t>
            </a:r>
            <a:r>
              <a:rPr lang="en-US" baseline="0" dirty="0" smtClean="0"/>
              <a:t>).</a:t>
            </a:r>
          </a:p>
          <a:p>
            <a:pPr marL="228600" lvl="0" indent="-228600">
              <a:buFont typeface="+mj-lt"/>
              <a:buAutoNum type="arabicPeriod"/>
            </a:pPr>
            <a:r>
              <a:rPr lang="en-US" baseline="0" dirty="0" smtClean="0"/>
              <a:t>First we are going to create a folder inside the directives folder, this should be named as you will use it in HTML, with hyphens, </a:t>
            </a:r>
            <a:r>
              <a:rPr lang="en-US" baseline="0" dirty="0" err="1" smtClean="0"/>
              <a:t>eg</a:t>
            </a:r>
            <a:r>
              <a:rPr lang="en-US" baseline="0" dirty="0" smtClean="0"/>
              <a:t>. "no-scope-directive".</a:t>
            </a:r>
          </a:p>
          <a:p>
            <a:pPr marL="228600" lvl="0" indent="-228600">
              <a:buFont typeface="+mj-lt"/>
              <a:buAutoNum type="arabicPeriod"/>
            </a:pPr>
            <a:r>
              <a:rPr lang="en-US" baseline="0" dirty="0" smtClean="0"/>
              <a:t>Move the directive created with Yeoman inside the folder.</a:t>
            </a:r>
          </a:p>
          <a:p>
            <a:pPr marL="228600" lvl="0" indent="-228600">
              <a:buFont typeface="+mj-lt"/>
              <a:buAutoNum type="arabicPeriod"/>
            </a:pPr>
            <a:r>
              <a:rPr lang="en-US" baseline="0" dirty="0" smtClean="0"/>
              <a:t>Change the path added by Yeoman in the "app/index.html", and add the folder we created into the path.</a:t>
            </a:r>
          </a:p>
          <a:p>
            <a:pPr marL="228600" lvl="0" indent="-228600">
              <a:buFont typeface="+mj-lt"/>
              <a:buAutoNum type="arabicPeriod"/>
            </a:pPr>
            <a:r>
              <a:rPr lang="en-US" baseline="0" dirty="0" smtClean="0"/>
              <a:t>Also we need to change the "Gruntfile.js" watch in order to check changes with this new structure, and for that we need to add "{,*/}" in the paths of the "watch" inside the </a:t>
            </a:r>
            <a:r>
              <a:rPr lang="en-US" baseline="0" dirty="0" err="1" smtClean="0"/>
              <a:t>grunt.initConfig</a:t>
            </a:r>
            <a:r>
              <a:rPr lang="en-US" baseline="0" dirty="0" smtClean="0"/>
              <a:t>: </a:t>
            </a:r>
          </a:p>
          <a:p>
            <a:pPr marL="685800" lvl="1" indent="-228600">
              <a:buFont typeface="Arial" panose="020B0604020202020204" pitchFamily="34" charset="0"/>
              <a:buChar char="•"/>
            </a:pPr>
            <a:r>
              <a:rPr lang="en-US" baseline="0" dirty="0" smtClean="0"/>
              <a:t>In the "</a:t>
            </a:r>
            <a:r>
              <a:rPr lang="en-US" baseline="0" dirty="0" err="1" smtClean="0"/>
              <a:t>js</a:t>
            </a:r>
            <a:r>
              <a:rPr lang="en-US" baseline="0" dirty="0" smtClean="0"/>
              <a:t>" with where the "files" path are.</a:t>
            </a:r>
          </a:p>
          <a:p>
            <a:pPr marL="685800" lvl="1" indent="-228600">
              <a:buFont typeface="Arial" panose="020B0604020202020204" pitchFamily="34" charset="0"/>
              <a:buChar char="•"/>
            </a:pPr>
            <a:r>
              <a:rPr lang="en-US" baseline="0" dirty="0" smtClean="0"/>
              <a:t>In the "</a:t>
            </a:r>
            <a:r>
              <a:rPr lang="en-US" baseline="0" dirty="0" err="1" smtClean="0"/>
              <a:t>livereload</a:t>
            </a:r>
            <a:r>
              <a:rPr lang="en-US" baseline="0" dirty="0" smtClean="0"/>
              <a:t>" "files" we need to add two "{,*/}" to check the directive's template changes. (You can also add /**/, but is preferable maintain a controlled environment of file search for performance purposes)</a:t>
            </a:r>
          </a:p>
          <a:p>
            <a:pPr marL="685800" lvl="1" indent="-228600">
              <a:buFont typeface="Arial" panose="020B0604020202020204" pitchFamily="34" charset="0"/>
              <a:buChar char="•"/>
            </a:pPr>
            <a:endParaRPr lang="en-US" baseline="0" dirty="0" smtClean="0"/>
          </a:p>
          <a:p>
            <a:pPr marL="228600" lvl="0" indent="-228600">
              <a:buFont typeface="+mj-lt"/>
              <a:buAutoNum type="arabicPeriod"/>
            </a:pPr>
            <a:r>
              <a:rPr lang="en-US" baseline="0" dirty="0" smtClean="0"/>
              <a:t>Adding to the previous step, we need to change the "Gruntfile.js" in order to watch and use the </a:t>
            </a:r>
            <a:r>
              <a:rPr lang="en-US" baseline="0" dirty="0" err="1" smtClean="0"/>
              <a:t>css</a:t>
            </a:r>
            <a:r>
              <a:rPr lang="en-US" baseline="0" dirty="0" smtClean="0"/>
              <a:t> inside a directives folder, and also checkout to this file for the "build" grunt task, so is preferable make a search to the already configured default paths, and make the corresponding substitution in all the appearances of this paths. Check the </a:t>
            </a:r>
            <a:r>
              <a:rPr lang="en-US" baseline="0" dirty="0" err="1" smtClean="0"/>
              <a:t>parcticeB</a:t>
            </a:r>
            <a:r>
              <a:rPr lang="en-US" baseline="0" dirty="0" smtClean="0"/>
              <a:t> Gruntfile.js in order to make everything work for the "serve" and the "build" task.</a:t>
            </a:r>
          </a:p>
          <a:p>
            <a:pPr marL="228600" lvl="0" indent="-228600">
              <a:buFont typeface="+mj-lt"/>
              <a:buAutoNum type="arabicPeriod"/>
            </a:pPr>
            <a:r>
              <a:rPr lang="en-US" u="none" baseline="0" dirty="0" smtClean="0"/>
              <a:t>Now back to the real practice, modify the directive </a:t>
            </a:r>
            <a:r>
              <a:rPr lang="en-US" u="none" baseline="0" dirty="0" err="1" smtClean="0"/>
              <a:t>js</a:t>
            </a:r>
            <a:r>
              <a:rPr lang="en-US" u="none" baseline="0" dirty="0" smtClean="0"/>
              <a:t>:</a:t>
            </a:r>
          </a:p>
          <a:p>
            <a:pPr marL="228600" lvl="0" indent="-228600">
              <a:buFont typeface="+mj-lt"/>
              <a:buAutoNum type="arabicPeriod" startAt="7"/>
            </a:pP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err="1" smtClean="0"/>
              <a:t>angular.module</a:t>
            </a:r>
            <a:r>
              <a:rPr lang="en-US" baseline="0" dirty="0" smtClean="0"/>
              <a:t>('</a:t>
            </a:r>
            <a:r>
              <a:rPr lang="en-US" baseline="0" dirty="0" err="1" smtClean="0"/>
              <a:t>practiceBApp</a:t>
            </a:r>
            <a:r>
              <a:rPr lang="en-US" baseline="0"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.directive('</a:t>
            </a:r>
            <a:r>
              <a:rPr lang="en-US" baseline="0" dirty="0" err="1" smtClean="0"/>
              <a:t>noScopeDirective</a:t>
            </a:r>
            <a:r>
              <a:rPr lang="en-US" baseline="0" dirty="0" smtClean="0"/>
              <a:t>', function ()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return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r>
              <a:rPr lang="en-US" baseline="0" dirty="0" err="1" smtClean="0"/>
              <a:t>templateUrl</a:t>
            </a:r>
            <a:r>
              <a:rPr lang="en-US" baseline="0" dirty="0" smtClean="0"/>
              <a:t>: 'scripts/directives/no-scope-directive/no-scope-directive.html',</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restrict: 'E',</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replace: 'true',</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link: function </a:t>
            </a:r>
            <a:r>
              <a:rPr lang="en-US" u="none" baseline="0" dirty="0" smtClean="0"/>
              <a:t>()</a:t>
            </a:r>
            <a:r>
              <a:rPr lang="en-US" baseline="0"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console.log('from </a:t>
            </a:r>
            <a:r>
              <a:rPr lang="en-US" baseline="0" dirty="0" err="1" smtClean="0"/>
              <a:t>noScopeDirective</a:t>
            </a:r>
            <a:r>
              <a:rPr lang="en-US" u="none" baseline="0"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228600" lvl="0" indent="-228600">
              <a:buFont typeface="+mj-lt"/>
              <a:buAutoNum type="arabicPeriod" startAt="9"/>
            </a:pPr>
            <a:r>
              <a:rPr lang="en-US" baseline="0" dirty="0" smtClean="0"/>
              <a:t>Add a HTML file in the same folder "scripts/directives/no-scope-directive/no-scope-directive.html" and open to add:</a:t>
            </a:r>
          </a:p>
          <a:p>
            <a:pPr marL="228600" lvl="0" indent="-228600">
              <a:buFont typeface="+mj-lt"/>
              <a:buAutoNum type="arabicPeriod" startAt="9"/>
            </a:pPr>
            <a:endParaRPr lang="en-US" baseline="0" dirty="0" smtClean="0"/>
          </a:p>
          <a:p>
            <a:pPr marL="914400" lvl="2" indent="0">
              <a:buFont typeface="+mj-lt"/>
              <a:buNone/>
            </a:pPr>
            <a:r>
              <a:rPr lang="en-US" dirty="0" smtClean="0"/>
              <a:t>&lt;div class="no-scope-directive"&gt;</a:t>
            </a:r>
          </a:p>
          <a:p>
            <a:pPr marL="914400" lvl="2" indent="0">
              <a:buFont typeface="+mj-lt"/>
              <a:buNone/>
            </a:pPr>
            <a:r>
              <a:rPr lang="en-US" dirty="0" smtClean="0"/>
              <a:t>  &lt;h5&gt;child </a:t>
            </a:r>
            <a:r>
              <a:rPr lang="en-US" u="none" baseline="0" dirty="0" err="1" smtClean="0"/>
              <a:t>noScopeDirectiveValue</a:t>
            </a:r>
            <a:r>
              <a:rPr lang="en-US" u="none" baseline="0" dirty="0" smtClean="0"/>
              <a:t>: </a:t>
            </a:r>
            <a:r>
              <a:rPr lang="en-US" dirty="0" smtClean="0"/>
              <a:t>{{</a:t>
            </a:r>
            <a:r>
              <a:rPr lang="en-US" dirty="0" err="1" smtClean="0"/>
              <a:t>noScopeDirectiveValue</a:t>
            </a:r>
            <a:r>
              <a:rPr lang="en-US" dirty="0" smtClean="0"/>
              <a:t>}}&lt;/h5&gt;</a:t>
            </a:r>
          </a:p>
          <a:p>
            <a:pPr marL="914400" lvl="2" indent="0">
              <a:buFont typeface="+mj-lt"/>
              <a:buNone/>
            </a:pPr>
            <a:r>
              <a:rPr lang="en-US" dirty="0" smtClean="0"/>
              <a:t>  &lt;input type="text" </a:t>
            </a:r>
            <a:r>
              <a:rPr lang="en-US" dirty="0" err="1" smtClean="0"/>
              <a:t>ng</a:t>
            </a:r>
            <a:r>
              <a:rPr lang="en-US" dirty="0" smtClean="0"/>
              <a:t>-model="</a:t>
            </a:r>
            <a:r>
              <a:rPr lang="en-US" dirty="0" err="1" smtClean="0"/>
              <a:t>noScopeDirectiveValue</a:t>
            </a:r>
            <a:r>
              <a:rPr lang="en-US" dirty="0" smtClean="0"/>
              <a:t>" placeholder="no scope directive"&gt;</a:t>
            </a:r>
          </a:p>
          <a:p>
            <a:pPr marL="914400" lvl="2" indent="0">
              <a:buFont typeface="+mj-lt"/>
              <a:buNone/>
            </a:pPr>
            <a:r>
              <a:rPr lang="en-US" dirty="0" smtClean="0"/>
              <a:t>&lt;/div&gt;</a:t>
            </a:r>
          </a:p>
          <a:p>
            <a:pPr marL="228600" lvl="0" indent="-228600">
              <a:buFont typeface="+mj-lt"/>
              <a:buAutoNum type="arabicPeriod" startAt="9"/>
            </a:pPr>
            <a:endParaRPr lang="en-US" baseline="0" dirty="0" smtClean="0"/>
          </a:p>
          <a:p>
            <a:pPr marL="228600" lvl="0" indent="-228600">
              <a:buFont typeface="+mj-lt"/>
              <a:buAutoNum type="arabicPeriod" startAt="9"/>
            </a:pPr>
            <a:r>
              <a:rPr lang="en-US" baseline="0" dirty="0" smtClean="0"/>
              <a:t>Create a </a:t>
            </a:r>
            <a:r>
              <a:rPr lang="en-US" baseline="0" dirty="0" err="1" smtClean="0"/>
              <a:t>css</a:t>
            </a:r>
            <a:r>
              <a:rPr lang="en-US" baseline="0" dirty="0" smtClean="0"/>
              <a:t> file in the same folder "scripts/directives/no-scope-directive/no-scope-directive.css":</a:t>
            </a:r>
          </a:p>
          <a:p>
            <a:pPr marL="228600" lvl="0" indent="-228600">
              <a:buFont typeface="+mj-lt"/>
              <a:buAutoNum type="arabicPeriod" startAt="9"/>
            </a:pPr>
            <a:endParaRPr lang="en-US" baseline="0" dirty="0" smtClean="0"/>
          </a:p>
          <a:p>
            <a:pPr marL="457200" lvl="1" indent="0">
              <a:buFont typeface="+mj-lt"/>
              <a:buNone/>
            </a:pPr>
            <a:r>
              <a:rPr lang="en-US" baseline="0" dirty="0" smtClean="0"/>
              <a:t>.no-scope-directive{</a:t>
            </a:r>
          </a:p>
          <a:p>
            <a:pPr marL="457200" lvl="1" indent="0">
              <a:buFont typeface="+mj-lt"/>
              <a:buNone/>
            </a:pPr>
            <a:r>
              <a:rPr lang="en-US" baseline="0" dirty="0" smtClean="0"/>
              <a:t>  background: #6699ff;</a:t>
            </a:r>
          </a:p>
          <a:p>
            <a:pPr marL="457200" lvl="1" indent="0">
              <a:buFont typeface="+mj-lt"/>
              <a:buNone/>
            </a:pPr>
            <a:r>
              <a:rPr lang="en-US" baseline="0" dirty="0" smtClean="0"/>
              <a:t>  padding: 10px;</a:t>
            </a:r>
          </a:p>
          <a:p>
            <a:pPr marL="457200" lvl="1" indent="0">
              <a:buFont typeface="+mj-lt"/>
              <a:buNone/>
            </a:pPr>
            <a:r>
              <a:rPr lang="en-US" baseline="0" dirty="0" smtClean="0"/>
              <a:t>}</a:t>
            </a:r>
          </a:p>
          <a:p>
            <a:pPr marL="457200" lvl="1" indent="0">
              <a:buFont typeface="+mj-lt"/>
              <a:buNone/>
            </a:pPr>
            <a:endParaRPr lang="en-US" baseline="0" dirty="0" smtClean="0"/>
          </a:p>
          <a:p>
            <a:pPr marL="457200" lvl="1" indent="0">
              <a:buFont typeface="+mj-lt"/>
              <a:buNone/>
            </a:pPr>
            <a:r>
              <a:rPr lang="en-US" baseline="0" dirty="0" smtClean="0"/>
              <a:t>Note: is important that your directive </a:t>
            </a:r>
            <a:r>
              <a:rPr lang="en-US" baseline="0" dirty="0" err="1" smtClean="0"/>
              <a:t>css</a:t>
            </a:r>
            <a:r>
              <a:rPr lang="en-US" baseline="0" dirty="0" smtClean="0"/>
              <a:t> files maintain a common father html element and class in order to use the replace that reduces the HTML displayed in the browser, and also keep a way to don't overwrite other directives classes.</a:t>
            </a:r>
          </a:p>
          <a:p>
            <a:pPr marL="0" lvl="0" indent="0">
              <a:buFont typeface="+mj-lt"/>
              <a:buNone/>
            </a:pPr>
            <a:endParaRPr lang="en-US" baseline="0" dirty="0" smtClean="0"/>
          </a:p>
          <a:p>
            <a:pPr marL="228600" lvl="0" indent="-228600">
              <a:buFont typeface="+mj-lt"/>
              <a:buAutoNum type="arabicPeriod" startAt="11"/>
            </a:pPr>
            <a:r>
              <a:rPr lang="en-US" baseline="0" dirty="0" smtClean="0"/>
              <a:t>Check if the directive is working by adding it somewhere on the </a:t>
            </a:r>
            <a:r>
              <a:rPr lang="en-US" u="none" baseline="0" dirty="0" smtClean="0"/>
              <a:t>"app/views/about.html":</a:t>
            </a:r>
          </a:p>
          <a:p>
            <a:pPr marL="228600" lvl="0" indent="-228600">
              <a:buFont typeface="+mj-lt"/>
              <a:buAutoNum type="arabicPeriod" startAt="11"/>
            </a:pPr>
            <a:endParaRPr lang="en-US" u="none" baseline="0" dirty="0" smtClean="0"/>
          </a:p>
          <a:p>
            <a:pPr marL="0" lvl="0" indent="0">
              <a:buFont typeface="+mj-lt"/>
              <a:buNone/>
            </a:pPr>
            <a:r>
              <a:rPr lang="en-US" u="none" baseline="0" dirty="0" smtClean="0"/>
              <a:t>	&lt;h4&gt;parent </a:t>
            </a:r>
            <a:r>
              <a:rPr lang="en-US" u="none" baseline="0" dirty="0" err="1" smtClean="0"/>
              <a:t>noScopeDirectiveValue</a:t>
            </a:r>
            <a:r>
              <a:rPr lang="en-US" u="none" baseline="0" dirty="0" smtClean="0"/>
              <a:t>: {{</a:t>
            </a:r>
            <a:r>
              <a:rPr lang="en-US" u="none" baseline="0" dirty="0" err="1" smtClean="0"/>
              <a:t>noScopeDirectiveValue</a:t>
            </a:r>
            <a:r>
              <a:rPr lang="en-US" u="none" baseline="0" dirty="0" smtClean="0"/>
              <a:t>}}&lt;/h4&gt;</a:t>
            </a:r>
          </a:p>
          <a:p>
            <a:pPr marL="0" lvl="0" indent="0">
              <a:buFont typeface="+mj-lt"/>
              <a:buNone/>
            </a:pPr>
            <a:r>
              <a:rPr lang="en-US" u="none" baseline="0" dirty="0" smtClean="0"/>
              <a:t>	&lt;no-scope-directive&gt;&lt;/no-scope-directive&gt;</a:t>
            </a:r>
          </a:p>
          <a:p>
            <a:pPr marL="228600" lvl="0" indent="-228600">
              <a:buFont typeface="+mj-lt"/>
              <a:buAutoNum type="arabicPeriod" startAt="7"/>
            </a:pPr>
            <a:endParaRPr lang="en-US" u="none" baseline="0" dirty="0" smtClean="0"/>
          </a:p>
          <a:p>
            <a:pPr marL="228600" lvl="0" indent="-228600">
              <a:buFont typeface="+mj-lt"/>
              <a:buAutoNum type="arabicPeriod" startAt="10"/>
            </a:pPr>
            <a:endParaRPr lang="en-US" u="none" baseline="0" dirty="0" smtClean="0"/>
          </a:p>
          <a:p>
            <a:pPr marL="228600" lvl="0" indent="-228600">
              <a:buFont typeface="+mj-lt"/>
              <a:buAutoNum type="arabicPeriod" startAt="12"/>
            </a:pPr>
            <a:r>
              <a:rPr lang="en-US" u="none" baseline="0" dirty="0" smtClean="0"/>
              <a:t>Run grunt serve.</a:t>
            </a:r>
          </a:p>
          <a:p>
            <a:pPr marL="228600" lvl="0" indent="-228600">
              <a:buFont typeface="+mj-lt"/>
              <a:buAutoNum type="arabicPeriod" startAt="12"/>
            </a:pPr>
            <a:r>
              <a:rPr lang="en-US" u="none" baseline="0" dirty="0" smtClean="0"/>
              <a:t>Go to About page.</a:t>
            </a:r>
          </a:p>
          <a:p>
            <a:pPr marL="228600" lvl="0" indent="-228600">
              <a:buFont typeface="+mj-lt"/>
              <a:buAutoNum type="arabicPeriod" startAt="12"/>
            </a:pPr>
            <a:r>
              <a:rPr lang="en-US" u="none" baseline="0" dirty="0" smtClean="0"/>
              <a:t>You will see a title with a input inside a blue box, if you type on the input you'll change the value of the parent scope, that uses the template binding "{{</a:t>
            </a:r>
            <a:r>
              <a:rPr lang="en-US" u="none" baseline="0" dirty="0" err="1" smtClean="0"/>
              <a:t>noScopeDirectiveValue</a:t>
            </a:r>
            <a:r>
              <a:rPr lang="en-US" u="none" baseline="0" dirty="0" smtClean="0"/>
              <a:t>}}". So in order to </a:t>
            </a:r>
            <a:r>
              <a:rPr lang="en-US" u="none" baseline="0" dirty="0" err="1" smtClean="0"/>
              <a:t>demostrate</a:t>
            </a:r>
            <a:r>
              <a:rPr lang="en-US" u="none" baseline="0" dirty="0" smtClean="0"/>
              <a:t> that without scope, it is changing the parent scope of the "about" view scope.</a:t>
            </a:r>
          </a:p>
          <a:p>
            <a:pPr marL="228600" lvl="0" indent="-228600">
              <a:buFont typeface="+mj-lt"/>
              <a:buAutoNum type="arabicPeriod" startAt="12"/>
            </a:pPr>
            <a:r>
              <a:rPr lang="en-US" u="none" baseline="0" dirty="0" smtClean="0"/>
              <a:t>Now let's do the exact same directive but with a scope, copy the folder "no-scope-directive" and paste at the same level.</a:t>
            </a:r>
          </a:p>
          <a:p>
            <a:pPr marL="228600" lvl="0" indent="-228600">
              <a:buFont typeface="+mj-lt"/>
              <a:buAutoNum type="arabicPeriod" startAt="12"/>
            </a:pPr>
            <a:r>
              <a:rPr lang="en-US" u="none" baseline="0" dirty="0" smtClean="0"/>
              <a:t>Change the name of the folder and the files inside to "with-scope-directive".</a:t>
            </a:r>
          </a:p>
          <a:p>
            <a:pPr marL="228600" lvl="0" indent="-228600">
              <a:buFont typeface="+mj-lt"/>
              <a:buAutoNum type="arabicPeriod" startAt="12"/>
            </a:pPr>
            <a:r>
              <a:rPr lang="en-US" u="none" baseline="0" dirty="0" smtClean="0"/>
              <a:t>Now, enter to every file and change the "no" to a "with", e.g. </a:t>
            </a:r>
            <a:r>
              <a:rPr lang="en-US" u="none" baseline="0" dirty="0" err="1" smtClean="0"/>
              <a:t>noScopeDirective</a:t>
            </a:r>
            <a:r>
              <a:rPr lang="en-US" u="none" baseline="0" dirty="0" smtClean="0"/>
              <a:t> -&gt; </a:t>
            </a:r>
            <a:r>
              <a:rPr lang="en-US" u="none" baseline="0" dirty="0" err="1" smtClean="0"/>
              <a:t>withScopeDirective</a:t>
            </a:r>
            <a:r>
              <a:rPr lang="en-US" u="none" baseline="0" dirty="0" smtClean="0"/>
              <a:t>, class="no-scope-directive" -&gt; class="with-scope-directive".</a:t>
            </a:r>
          </a:p>
          <a:p>
            <a:pPr marL="228600" lvl="0" indent="-228600">
              <a:buFont typeface="+mj-lt"/>
              <a:buAutoNum type="arabicPeriod" startAt="12"/>
            </a:pPr>
            <a:r>
              <a:rPr lang="en-US" u="none" baseline="0" dirty="0" smtClean="0"/>
              <a:t>Add the path of the </a:t>
            </a:r>
            <a:r>
              <a:rPr lang="en-US" u="none" baseline="0" dirty="0" err="1" smtClean="0"/>
              <a:t>js</a:t>
            </a:r>
            <a:r>
              <a:rPr lang="en-US" u="none" baseline="0" dirty="0" smtClean="0"/>
              <a:t> and the </a:t>
            </a:r>
            <a:r>
              <a:rPr lang="en-US" u="none" baseline="0" dirty="0" err="1" smtClean="0"/>
              <a:t>css</a:t>
            </a:r>
            <a:r>
              <a:rPr lang="en-US" u="none" baseline="0" dirty="0" smtClean="0"/>
              <a:t> into the index.html.</a:t>
            </a:r>
          </a:p>
          <a:p>
            <a:pPr marL="228600" lvl="0" indent="-228600">
              <a:buFont typeface="+mj-lt"/>
              <a:buAutoNum type="arabicPeriod" startAt="12"/>
            </a:pPr>
            <a:r>
              <a:rPr lang="en-US" u="none" baseline="0" dirty="0" smtClean="0"/>
              <a:t>When you finish this, open the about.js controller "app/scripts/controllers/about.js":</a:t>
            </a:r>
          </a:p>
          <a:p>
            <a:pPr marL="228600" lvl="0" indent="-228600">
              <a:buFont typeface="+mj-lt"/>
              <a:buAutoNum type="arabicPeriod" startAt="12"/>
            </a:pPr>
            <a:endParaRPr lang="en-US" u="none" baseline="0" dirty="0" smtClean="0"/>
          </a:p>
          <a:p>
            <a:pPr marL="914400" lvl="2" indent="0">
              <a:buFont typeface="+mj-lt"/>
              <a:buNone/>
            </a:pPr>
            <a:r>
              <a:rPr lang="en-US" u="none" baseline="0" dirty="0" err="1" smtClean="0"/>
              <a:t>angular.module</a:t>
            </a:r>
            <a:r>
              <a:rPr lang="en-US" u="none" baseline="0" dirty="0" smtClean="0"/>
              <a:t>('</a:t>
            </a:r>
            <a:r>
              <a:rPr lang="en-US" u="none" baseline="0" dirty="0" err="1" smtClean="0"/>
              <a:t>practiceBApp</a:t>
            </a:r>
            <a:r>
              <a:rPr lang="en-US" u="none" baseline="0" dirty="0" smtClean="0"/>
              <a:t>')</a:t>
            </a:r>
          </a:p>
          <a:p>
            <a:pPr marL="914400" lvl="2" indent="0">
              <a:buFont typeface="+mj-lt"/>
              <a:buNone/>
            </a:pPr>
            <a:r>
              <a:rPr lang="en-US" u="none" baseline="0" dirty="0" smtClean="0"/>
              <a:t>  .controller('</a:t>
            </a:r>
            <a:r>
              <a:rPr lang="en-US" u="none" baseline="0" dirty="0" err="1" smtClean="0"/>
              <a:t>AboutCtrl</a:t>
            </a:r>
            <a:r>
              <a:rPr lang="en-US" u="none" baseline="0" dirty="0" smtClean="0"/>
              <a:t>', function ($scope) {</a:t>
            </a:r>
          </a:p>
          <a:p>
            <a:pPr marL="914400" lvl="2" indent="0">
              <a:buFont typeface="+mj-lt"/>
              <a:buNone/>
            </a:pPr>
            <a:r>
              <a:rPr lang="en-US" u="none" baseline="0" dirty="0" smtClean="0"/>
              <a:t>    $</a:t>
            </a:r>
            <a:r>
              <a:rPr lang="en-US" u="none" baseline="0" dirty="0" err="1" smtClean="0"/>
              <a:t>scope.noScopeDirectiveValue</a:t>
            </a:r>
            <a:r>
              <a:rPr lang="en-US" u="none" baseline="0" dirty="0" smtClean="0"/>
              <a:t> = 'test';</a:t>
            </a:r>
          </a:p>
          <a:p>
            <a:pPr marL="914400" lvl="2" indent="0">
              <a:buFont typeface="+mj-lt"/>
              <a:buNone/>
            </a:pPr>
            <a:r>
              <a:rPr lang="en-US" u="none" baseline="0" dirty="0" smtClean="0"/>
              <a:t>    $</a:t>
            </a:r>
            <a:r>
              <a:rPr lang="en-US" u="none" baseline="0" dirty="0" err="1" smtClean="0"/>
              <a:t>scope.withScopeDirectiveValue</a:t>
            </a:r>
            <a:r>
              <a:rPr lang="en-US" u="none" baseline="0" dirty="0" smtClean="0"/>
              <a:t> = 'test';</a:t>
            </a:r>
          </a:p>
          <a:p>
            <a:pPr marL="914400" lvl="2" indent="0">
              <a:buFont typeface="+mj-lt"/>
              <a:buNone/>
            </a:pPr>
            <a:r>
              <a:rPr lang="en-US" u="none" baseline="0" dirty="0" smtClean="0"/>
              <a:t>  });</a:t>
            </a:r>
          </a:p>
          <a:p>
            <a:pPr marL="228600" lvl="0" indent="-228600">
              <a:buFont typeface="+mj-lt"/>
              <a:buAutoNum type="arabicPeriod" startAt="12"/>
            </a:pPr>
            <a:endParaRPr lang="en-US" u="none" baseline="0" dirty="0" smtClean="0"/>
          </a:p>
          <a:p>
            <a:pPr marL="228600" lvl="0" indent="-228600">
              <a:buFont typeface="+mj-lt"/>
              <a:buAutoNum type="arabicPeriod" startAt="12"/>
            </a:pPr>
            <a:r>
              <a:rPr lang="en-US" u="none" baseline="0" dirty="0" smtClean="0"/>
              <a:t>Open the directive </a:t>
            </a:r>
            <a:r>
              <a:rPr lang="en-US" u="none" baseline="0" dirty="0" err="1" smtClean="0"/>
              <a:t>withScopeDirective</a:t>
            </a:r>
            <a:r>
              <a:rPr lang="en-US" u="none" baseline="0" dirty="0" smtClean="0"/>
              <a:t> </a:t>
            </a:r>
            <a:r>
              <a:rPr lang="en-US" u="none" baseline="0" dirty="0" err="1" smtClean="0"/>
              <a:t>js</a:t>
            </a:r>
            <a:r>
              <a:rPr lang="en-US" u="none" baseline="0" dirty="0" smtClean="0"/>
              <a:t> file and add "</a:t>
            </a:r>
            <a:r>
              <a:rPr lang="en-US" u="sng" baseline="0" dirty="0" smtClean="0"/>
              <a:t>scope</a:t>
            </a:r>
            <a:r>
              <a:rPr lang="en-US" u="none" baseline="0" dirty="0" smtClean="0"/>
              <a:t>: true," in the main return object.</a:t>
            </a:r>
          </a:p>
          <a:p>
            <a:pPr marL="228600" lvl="0" indent="-228600">
              <a:buFont typeface="+mj-lt"/>
              <a:buAutoNum type="arabicPeriod" startAt="12"/>
            </a:pPr>
            <a:r>
              <a:rPr lang="en-US" u="none" baseline="0" dirty="0" smtClean="0"/>
              <a:t>Change the color in the </a:t>
            </a:r>
            <a:r>
              <a:rPr lang="en-US" u="none" baseline="0" dirty="0" err="1" smtClean="0"/>
              <a:t>css</a:t>
            </a:r>
            <a:r>
              <a:rPr lang="en-US" u="none" baseline="0" dirty="0" smtClean="0"/>
              <a:t> to "#ff9966".</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2"/>
              <a:tabLst/>
              <a:defRPr/>
            </a:pPr>
            <a:r>
              <a:rPr lang="en-US" baseline="0" dirty="0" smtClean="0"/>
              <a:t>Check if the directive is working by adding it somewhere on the </a:t>
            </a:r>
            <a:r>
              <a:rPr lang="en-US" u="none" baseline="0" dirty="0" smtClean="0"/>
              <a:t>"app/views/about.html":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2"/>
              <a:tabLst/>
              <a:defRPr/>
            </a:pPr>
            <a:endParaRPr lang="en-US" u="none" baseline="0" dirty="0" smtClean="0"/>
          </a:p>
          <a:p>
            <a:pPr marL="914400" lvl="2" indent="0">
              <a:buFont typeface="+mj-lt"/>
              <a:buNone/>
            </a:pPr>
            <a:r>
              <a:rPr lang="en-US" u="none" baseline="0" dirty="0" smtClean="0"/>
              <a:t> &lt;h4&gt;parent </a:t>
            </a:r>
            <a:r>
              <a:rPr lang="en-US" u="none" baseline="0" dirty="0" err="1" smtClean="0"/>
              <a:t>withScopeDirectiveValue</a:t>
            </a:r>
            <a:r>
              <a:rPr lang="en-US" u="none" baseline="0" dirty="0" smtClean="0"/>
              <a:t>: {{</a:t>
            </a:r>
            <a:r>
              <a:rPr lang="en-US" u="none" baseline="0" dirty="0" err="1" smtClean="0"/>
              <a:t>withScopeDirectiveValue</a:t>
            </a:r>
            <a:r>
              <a:rPr lang="en-US" u="none" baseline="0" dirty="0" smtClean="0"/>
              <a:t>}}&lt;/h4&gt;</a:t>
            </a:r>
          </a:p>
          <a:p>
            <a:pPr marL="914400" lvl="2" indent="0">
              <a:buFont typeface="+mj-lt"/>
              <a:buNone/>
            </a:pPr>
            <a:r>
              <a:rPr lang="en-US" u="none" baseline="0" dirty="0" smtClean="0"/>
              <a:t>  &lt;input </a:t>
            </a:r>
            <a:r>
              <a:rPr lang="en-US" u="none" baseline="0" dirty="0" err="1" smtClean="0"/>
              <a:t>ng</a:t>
            </a:r>
            <a:r>
              <a:rPr lang="en-US" u="none" baseline="0" dirty="0" smtClean="0"/>
              <a:t>-model="</a:t>
            </a:r>
            <a:r>
              <a:rPr lang="en-US" u="none" baseline="0" dirty="0" err="1" smtClean="0"/>
              <a:t>withScopeDirectiveValue</a:t>
            </a:r>
            <a:r>
              <a:rPr lang="en-US" u="none" baseline="0" dirty="0" smtClean="0"/>
              <a:t>" placeholder="parent </a:t>
            </a:r>
            <a:r>
              <a:rPr lang="en-US" u="none" baseline="0" dirty="0" err="1" smtClean="0"/>
              <a:t>withScopeDirectiveValue</a:t>
            </a:r>
            <a:r>
              <a:rPr lang="en-US" u="none" baseline="0" dirty="0" smtClean="0"/>
              <a:t>"&gt;</a:t>
            </a:r>
          </a:p>
          <a:p>
            <a:pPr marL="914400" lvl="2" indent="0">
              <a:buFont typeface="+mj-lt"/>
              <a:buNone/>
            </a:pPr>
            <a:r>
              <a:rPr lang="en-US" u="none" baseline="0" dirty="0" smtClean="0"/>
              <a:t>  &lt;with-scope-directive&gt;&lt;/with-scope-directive&gt;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2"/>
              <a:tabLst/>
              <a:defRPr/>
            </a:pPr>
            <a:endParaRPr lang="en-US" u="none" baseline="0" dirty="0" smtClean="0"/>
          </a:p>
          <a:p>
            <a:pPr marL="228600" lvl="0" indent="-228600">
              <a:buFont typeface="+mj-lt"/>
              <a:buAutoNum type="arabicPeriod" startAt="12"/>
            </a:pPr>
            <a:r>
              <a:rPr lang="en-US" u="none" baseline="0" dirty="0" smtClean="0"/>
              <a:t>Run grunt serve.</a:t>
            </a:r>
          </a:p>
          <a:p>
            <a:pPr marL="228600" lvl="0" indent="-228600">
              <a:buFont typeface="+mj-lt"/>
              <a:buAutoNum type="arabicPeriod" startAt="12"/>
            </a:pPr>
            <a:r>
              <a:rPr lang="en-US" u="none" baseline="0" dirty="0" smtClean="0"/>
              <a:t>You'll notice the difference of a directive with a scope and one without when you modify the input of each, will produce different results on the parent view, the one with no scope change the parent but the second not, but it inherit the parents value, until the child changes, then it will break the bind. To preserve this bind is common to use a two-way-bind in an isolated scope that will be used in the next practice.</a:t>
            </a:r>
          </a:p>
          <a:p>
            <a:pPr marL="228600" lvl="0" indent="-228600">
              <a:buFont typeface="+mj-lt"/>
              <a:buAutoNum type="arabicPeriod" startAt="12"/>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u="sng" dirty="0" smtClean="0"/>
              <a:t>b) Create an isolated directive with the three different types of binding.</a:t>
            </a:r>
          </a:p>
          <a:p>
            <a:pPr marL="0" lvl="0" indent="0">
              <a:buFont typeface="+mj-lt"/>
              <a:buNone/>
            </a:pPr>
            <a:endParaRPr lang="en-US" u="none" baseline="0" dirty="0" smtClean="0"/>
          </a:p>
          <a:p>
            <a:pPr marL="228600" lvl="0" indent="-228600">
              <a:buFont typeface="+mj-lt"/>
              <a:buAutoNum type="arabicPeriod"/>
            </a:pPr>
            <a:r>
              <a:rPr lang="en-US" u="none" baseline="0" dirty="0" smtClean="0"/>
              <a:t>Copy "with-scope-directive" folder, and paste in the same level, change the names into "isolated-scope-directive".</a:t>
            </a:r>
          </a:p>
          <a:p>
            <a:pPr marL="228600" lvl="0" indent="-228600">
              <a:buFont typeface="+mj-lt"/>
              <a:buAutoNum type="arabicPeriod"/>
            </a:pPr>
            <a:r>
              <a:rPr lang="en-US" u="none" baseline="0" dirty="0" smtClean="0"/>
              <a:t>Replace the "with" to "isolated" inside the files.</a:t>
            </a:r>
          </a:p>
          <a:p>
            <a:pPr marL="228600" lvl="0" indent="-228600">
              <a:buFont typeface="+mj-lt"/>
              <a:buAutoNum type="arabicPeriod"/>
            </a:pPr>
            <a:r>
              <a:rPr lang="en-US" u="none" baseline="0" dirty="0" smtClean="0"/>
              <a:t>Add the paths of the </a:t>
            </a:r>
            <a:r>
              <a:rPr lang="en-US" u="none" baseline="0" dirty="0" err="1" smtClean="0"/>
              <a:t>css</a:t>
            </a:r>
            <a:r>
              <a:rPr lang="en-US" u="none" baseline="0" dirty="0" smtClean="0"/>
              <a:t> and </a:t>
            </a:r>
            <a:r>
              <a:rPr lang="en-US" u="none" baseline="0" dirty="0" err="1" smtClean="0"/>
              <a:t>js</a:t>
            </a:r>
            <a:r>
              <a:rPr lang="en-US" u="none" baseline="0" dirty="0" smtClean="0"/>
              <a:t> into the index.html.</a:t>
            </a:r>
          </a:p>
          <a:p>
            <a:pPr marL="228600" lvl="0" indent="-228600">
              <a:buFont typeface="+mj-lt"/>
              <a:buAutoNum type="arabicPeriod"/>
            </a:pPr>
            <a:r>
              <a:rPr lang="en-US" u="none" baseline="0" dirty="0" smtClean="0"/>
              <a:t>Open the directive </a:t>
            </a:r>
            <a:r>
              <a:rPr lang="en-US" u="none" baseline="0" dirty="0" err="1" smtClean="0"/>
              <a:t>isolatedScopeDirective</a:t>
            </a:r>
            <a:r>
              <a:rPr lang="en-US" u="none" baseline="0" dirty="0" smtClean="0"/>
              <a:t> </a:t>
            </a:r>
            <a:r>
              <a:rPr lang="en-US" u="none" baseline="0" dirty="0" err="1" smtClean="0"/>
              <a:t>js</a:t>
            </a:r>
            <a:r>
              <a:rPr lang="en-US" u="none" baseline="0" dirty="0" smtClean="0"/>
              <a:t> file and change to "</a:t>
            </a:r>
            <a:r>
              <a:rPr lang="en-US" u="sng" baseline="0" dirty="0" smtClean="0"/>
              <a:t>scope</a:t>
            </a:r>
            <a:r>
              <a:rPr lang="en-US" u="none" baseline="0" dirty="0" smtClean="0"/>
              <a:t>: {}," in the main return object</a:t>
            </a:r>
          </a:p>
          <a:p>
            <a:pPr marL="228600" lvl="0" indent="-228600">
              <a:buFont typeface="+mj-lt"/>
              <a:buAutoNum type="arabicPeriod"/>
            </a:pPr>
            <a:r>
              <a:rPr lang="en-US" u="none" baseline="0" dirty="0" smtClean="0"/>
              <a:t>Change the color in the </a:t>
            </a:r>
            <a:r>
              <a:rPr lang="en-US" u="none" baseline="0" dirty="0" err="1" smtClean="0"/>
              <a:t>css</a:t>
            </a:r>
            <a:r>
              <a:rPr lang="en-US" u="none" baseline="0" dirty="0" smtClean="0"/>
              <a:t> to "#99ff66".</a:t>
            </a:r>
          </a:p>
          <a:p>
            <a:pPr marL="228600" lvl="0" indent="-228600">
              <a:buFont typeface="+mj-lt"/>
              <a:buAutoNum type="arabicPeriod"/>
            </a:pPr>
            <a:r>
              <a:rPr lang="en-US" u="none" baseline="0" dirty="0" smtClean="0"/>
              <a:t>Add the default value into the about controller: "$</a:t>
            </a:r>
            <a:r>
              <a:rPr lang="en-US" u="none" baseline="0" dirty="0" err="1" smtClean="0"/>
              <a:t>scope.isolatedScopeDirectiveValue</a:t>
            </a:r>
            <a:r>
              <a:rPr lang="en-US" u="none" baseline="0" dirty="0" smtClean="0"/>
              <a:t> = 'test';"</a:t>
            </a:r>
          </a:p>
          <a:p>
            <a:pPr marL="228600" lvl="0" indent="-228600">
              <a:buFont typeface="+mj-lt"/>
              <a:buAutoNum type="arabicPeriod"/>
            </a:pPr>
            <a:r>
              <a:rPr lang="en-US" u="none" baseline="0" dirty="0" smtClean="0"/>
              <a:t>Add the directive to the "app/views/about.html":</a:t>
            </a:r>
          </a:p>
          <a:p>
            <a:pPr marL="228600" lvl="0" indent="-228600">
              <a:buFont typeface="+mj-lt"/>
              <a:buAutoNum type="arabicPeriod"/>
            </a:pPr>
            <a:endParaRPr lang="en-US" u="none" baseline="0" dirty="0" smtClean="0"/>
          </a:p>
          <a:p>
            <a:pPr marL="914400" lvl="2" indent="0">
              <a:buFont typeface="+mj-lt"/>
              <a:buNone/>
            </a:pPr>
            <a:r>
              <a:rPr lang="en-US" u="none" baseline="0" dirty="0" smtClean="0"/>
              <a:t>&lt;h4&gt;parent </a:t>
            </a:r>
            <a:r>
              <a:rPr lang="en-US" u="none" baseline="0" dirty="0" err="1" smtClean="0"/>
              <a:t>isolatedScopeDirectiveValue</a:t>
            </a:r>
            <a:r>
              <a:rPr lang="en-US" u="none" baseline="0" dirty="0" smtClean="0"/>
              <a:t>: {{</a:t>
            </a:r>
            <a:r>
              <a:rPr lang="en-US" u="none" baseline="0" dirty="0" err="1" smtClean="0"/>
              <a:t>isolatedScopeDirectiveValue</a:t>
            </a:r>
            <a:r>
              <a:rPr lang="en-US" u="none" baseline="0" dirty="0" smtClean="0"/>
              <a:t>}}&lt;/h4&gt;</a:t>
            </a:r>
          </a:p>
          <a:p>
            <a:pPr marL="914400" lvl="2" indent="0">
              <a:buFont typeface="+mj-lt"/>
              <a:buNone/>
            </a:pPr>
            <a:r>
              <a:rPr lang="en-US" u="none" baseline="0" dirty="0" smtClean="0"/>
              <a:t>  &lt;input </a:t>
            </a:r>
            <a:r>
              <a:rPr lang="en-US" u="none" baseline="0" dirty="0" err="1" smtClean="0"/>
              <a:t>ng</a:t>
            </a:r>
            <a:r>
              <a:rPr lang="en-US" u="none" baseline="0" dirty="0" smtClean="0"/>
              <a:t>-model="</a:t>
            </a:r>
            <a:r>
              <a:rPr lang="en-US" u="none" baseline="0" dirty="0" err="1" smtClean="0"/>
              <a:t>isolatedScopeDirectiveValue</a:t>
            </a:r>
            <a:r>
              <a:rPr lang="en-US" u="none" baseline="0" dirty="0" smtClean="0"/>
              <a:t>" placeholder="parent </a:t>
            </a:r>
            <a:r>
              <a:rPr lang="en-US" u="none" baseline="0" dirty="0" err="1" smtClean="0"/>
              <a:t>isolatedScopeDirectiveValue</a:t>
            </a:r>
            <a:r>
              <a:rPr lang="en-US" u="none" baseline="0" dirty="0" smtClean="0"/>
              <a:t>"&gt;</a:t>
            </a:r>
          </a:p>
          <a:p>
            <a:pPr marL="914400" lvl="2" indent="0">
              <a:buFont typeface="+mj-lt"/>
              <a:buNone/>
            </a:pPr>
            <a:r>
              <a:rPr lang="en-US" u="none" baseline="0" dirty="0" smtClean="0"/>
              <a:t>  &lt;isolated-scope-directive&gt;&lt;/isolated-scope-directive&gt;</a:t>
            </a:r>
          </a:p>
          <a:p>
            <a:pPr marL="228600" lvl="0" indent="-228600">
              <a:buFont typeface="+mj-lt"/>
              <a:buAutoNum type="arabicPeriod"/>
            </a:pPr>
            <a:endParaRPr lang="en-US" u="none" baseline="0" dirty="0" smtClean="0"/>
          </a:p>
          <a:p>
            <a:pPr marL="228600" lvl="0" indent="-228600">
              <a:buFont typeface="+mj-lt"/>
              <a:buAutoNum type="arabicPeriod" startAt="8"/>
            </a:pPr>
            <a:r>
              <a:rPr lang="en-US" u="none" baseline="0" dirty="0" smtClean="0"/>
              <a:t>Run grunt serve.</a:t>
            </a:r>
          </a:p>
          <a:p>
            <a:pPr marL="0" lvl="0" indent="0">
              <a:buFont typeface="+mj-lt"/>
              <a:buNone/>
            </a:pPr>
            <a:r>
              <a:rPr lang="en-US" u="none" baseline="0" dirty="0" smtClean="0"/>
              <a:t>This wont work! Because in isolated scopes you need to specify the attributes from the parent that you'll receive in the directive as a html attribute, and in the directive you need to also specify this in the scope object.</a:t>
            </a:r>
          </a:p>
          <a:p>
            <a:pPr marL="0" lvl="0" indent="0">
              <a:buFont typeface="+mj-lt"/>
              <a:buNone/>
            </a:pPr>
            <a:endParaRPr lang="en-US" u="none" baseline="0" dirty="0" smtClean="0"/>
          </a:p>
          <a:p>
            <a:pPr marL="228600" lvl="0" indent="-228600">
              <a:buFont typeface="+mj-lt"/>
              <a:buAutoNum type="arabicPeriod" startAt="9"/>
            </a:pPr>
            <a:r>
              <a:rPr lang="en-US" u="none" baseline="0" dirty="0" smtClean="0"/>
              <a:t>Let's fix this adding the attribute on the directive html: "&lt;isolated-scope-directive isolated-scope-directive-value="</a:t>
            </a:r>
            <a:r>
              <a:rPr lang="en-US" u="none" baseline="0" dirty="0" err="1" smtClean="0"/>
              <a:t>isolatedScopeDirectiveValue</a:t>
            </a:r>
            <a:r>
              <a:rPr lang="en-US" u="none" baseline="0" dirty="0" smtClean="0"/>
              <a:t>"&gt;&lt;/isolated-scope-directive&gt;"</a:t>
            </a:r>
          </a:p>
          <a:p>
            <a:pPr marL="228600" lvl="0" indent="-228600">
              <a:buFont typeface="+mj-lt"/>
              <a:buAutoNum type="arabicPeriod" startAt="9"/>
            </a:pPr>
            <a:r>
              <a:rPr lang="en-US" u="none" baseline="0" dirty="0" smtClean="0"/>
              <a:t>And in the scope of the directive: (Remember that the html attributes should use hyphens and the JavaScript variables will be in camel case).</a:t>
            </a:r>
          </a:p>
          <a:p>
            <a:pPr marL="228600" lvl="0" indent="-228600">
              <a:buFont typeface="+mj-lt"/>
              <a:buAutoNum type="arabicPeriod" startAt="9"/>
            </a:pPr>
            <a:endParaRPr lang="en-US" u="none" baseline="0" dirty="0" smtClean="0"/>
          </a:p>
          <a:p>
            <a:pPr marL="914400" lvl="2" indent="0">
              <a:buFont typeface="+mj-lt"/>
              <a:buNone/>
            </a:pPr>
            <a:r>
              <a:rPr lang="en-US" u="none" baseline="0" dirty="0" smtClean="0"/>
              <a:t>      scope: {</a:t>
            </a:r>
          </a:p>
          <a:p>
            <a:pPr marL="914400" lvl="2" indent="0">
              <a:buFont typeface="+mj-lt"/>
              <a:buNone/>
            </a:pPr>
            <a:r>
              <a:rPr lang="en-US" u="none" baseline="0" dirty="0" smtClean="0"/>
              <a:t>        </a:t>
            </a:r>
            <a:r>
              <a:rPr lang="en-US" u="none" baseline="0" dirty="0" err="1" smtClean="0"/>
              <a:t>isolatedScopeDirectiveValue</a:t>
            </a:r>
            <a:r>
              <a:rPr lang="en-US" u="none" baseline="0" dirty="0" smtClean="0"/>
              <a:t>: '='</a:t>
            </a:r>
          </a:p>
          <a:p>
            <a:pPr marL="914400" lvl="2" indent="0">
              <a:buFont typeface="+mj-lt"/>
              <a:buNone/>
            </a:pPr>
            <a:r>
              <a:rPr lang="en-US" u="none" baseline="0" dirty="0" smtClean="0"/>
              <a:t>      },</a:t>
            </a:r>
          </a:p>
          <a:p>
            <a:pPr marL="914400" lvl="2" indent="0">
              <a:buFont typeface="+mj-lt"/>
              <a:buNone/>
            </a:pPr>
            <a:endParaRPr lang="en-US" u="none" baseline="0" dirty="0" smtClean="0"/>
          </a:p>
          <a:p>
            <a:pPr marL="0" lvl="0" indent="0">
              <a:buFont typeface="+mj-lt"/>
              <a:buNone/>
            </a:pPr>
            <a:r>
              <a:rPr lang="en-US" u="none" baseline="0" dirty="0" smtClean="0"/>
              <a:t>Notice that we put an equal sign, that will create a two-way-binding, meaning that everything that occurs in the parent, will affect the child scope variable and vice versa, but the main difference with no having scope is that you can have in the child other scope variables (or functions) that wont affect the parent scope if is not added in the scope object of the directive declaration.</a:t>
            </a:r>
          </a:p>
          <a:p>
            <a:pPr marL="0" lvl="0" indent="0">
              <a:buFont typeface="+mj-lt"/>
              <a:buNone/>
            </a:pPr>
            <a:endParaRPr lang="en-US" u="none" baseline="0" dirty="0" smtClean="0"/>
          </a:p>
          <a:p>
            <a:pPr marL="228600" lvl="0" indent="-228600">
              <a:buFont typeface="+mj-lt"/>
              <a:buAutoNum type="arabicPeriod" startAt="11"/>
            </a:pPr>
            <a:r>
              <a:rPr lang="en-US" baseline="0" dirty="0" smtClean="0"/>
              <a:t>Now change this equal sign into a '@' (one-way-binding-text). This wont work because the difference is that we are sending a variable in the </a:t>
            </a:r>
            <a:r>
              <a:rPr lang="en-US" u="none" baseline="0" dirty="0" smtClean="0"/>
              <a:t>"isolated-scope-directive-value" and the "@" only accepts strings.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1"/>
              <a:tabLst/>
              <a:defRPr/>
            </a:pPr>
            <a:r>
              <a:rPr lang="en-US" u="none" baseline="0" dirty="0" smtClean="0"/>
              <a:t>To fix the last step, add the html binding curly braces on the template, this will convert the variable into string first and then sending it into the directive: "&lt;isolated-scope-directive isolated-scope-directive-value="{{</a:t>
            </a:r>
            <a:r>
              <a:rPr lang="en-US" u="none" baseline="0" dirty="0" err="1" smtClean="0"/>
              <a:t>isolatedScopeDirectiveValue</a:t>
            </a:r>
            <a:r>
              <a:rPr lang="en-US" u="none" baseline="0" dirty="0" smtClean="0"/>
              <a:t>}}"&gt;&lt;/isolated-scope-directive&gt;"</a:t>
            </a:r>
          </a:p>
          <a:p>
            <a:pPr marL="228600" lvl="0" indent="-228600">
              <a:buFont typeface="+mj-lt"/>
              <a:buAutoNum type="arabicPeriod" startAt="11"/>
            </a:pPr>
            <a:r>
              <a:rPr lang="en-US" baseline="0" dirty="0" smtClean="0"/>
              <a:t>Check the result and play with it. When the parent changes the child return into the parent value, keeping a binding when the parent changes but letting the child do with the value changes then.</a:t>
            </a:r>
          </a:p>
          <a:p>
            <a:pPr marL="228600" lvl="0" indent="-228600">
              <a:buFont typeface="+mj-lt"/>
              <a:buAutoNum type="arabicPeriod" startAt="11"/>
            </a:pPr>
            <a:r>
              <a:rPr lang="en-US" baseline="0" dirty="0" smtClean="0"/>
              <a:t>Last, let's change into the '&amp;' and remove the curly braces in the about html. If you check what is the result in the variable, you'll see that is a function and not a value.</a:t>
            </a:r>
          </a:p>
          <a:p>
            <a:pPr marL="228600" lvl="0" indent="-228600">
              <a:buFont typeface="+mj-lt"/>
              <a:buAutoNum type="arabicPeriod" startAt="11"/>
            </a:pPr>
            <a:r>
              <a:rPr lang="en-US" baseline="0" dirty="0" smtClean="0"/>
              <a:t>To get the value of this one-way-bind variable you need to invoke the get function by adding "</a:t>
            </a:r>
            <a:r>
              <a:rPr lang="en-US" baseline="0" dirty="0" err="1" smtClean="0"/>
              <a:t>scope.isolatedScopeDirectiveValue</a:t>
            </a:r>
            <a:r>
              <a:rPr lang="en-US" baseline="0" dirty="0" smtClean="0"/>
              <a:t> = </a:t>
            </a:r>
            <a:r>
              <a:rPr lang="en-US" baseline="0" dirty="0" err="1" smtClean="0"/>
              <a:t>scope.isolatedScopeDirectiveValue</a:t>
            </a:r>
            <a:r>
              <a:rPr lang="en-US" baseline="0" dirty="0" smtClean="0"/>
              <a:t>();" in the link function. Don't forget to add the parameter "scope" on it, the link function have three main parameters: scope, element, </a:t>
            </a:r>
            <a:r>
              <a:rPr lang="en-US" baseline="0" dirty="0" err="1" smtClean="0"/>
              <a:t>attrs</a:t>
            </a:r>
            <a:r>
              <a:rPr lang="en-US" baseline="0" dirty="0" smtClean="0"/>
              <a:t>:</a:t>
            </a:r>
          </a:p>
          <a:p>
            <a:pPr marL="685800" lvl="1" indent="-228600">
              <a:buFont typeface="Arial" panose="020B0604020202020204" pitchFamily="34" charset="0"/>
              <a:buChar char="•"/>
            </a:pPr>
            <a:r>
              <a:rPr lang="en-US" baseline="0" dirty="0" smtClean="0"/>
              <a:t>scope: contains the scope of the directive.</a:t>
            </a:r>
          </a:p>
          <a:p>
            <a:pPr marL="685800" lvl="1" indent="-228600">
              <a:buFont typeface="Arial" panose="020B0604020202020204" pitchFamily="34" charset="0"/>
              <a:buChar char="•"/>
            </a:pPr>
            <a:r>
              <a:rPr lang="en-US" baseline="0" dirty="0" smtClean="0"/>
              <a:t>element: is the html element node, useful to add classes or find a certain selector only inside the directive.</a:t>
            </a:r>
          </a:p>
          <a:p>
            <a:pPr marL="685800" lvl="1" indent="-228600">
              <a:buFont typeface="Arial" panose="020B0604020202020204" pitchFamily="34" charset="0"/>
              <a:buChar char="•"/>
            </a:pPr>
            <a:r>
              <a:rPr lang="en-US" baseline="0" dirty="0" err="1" smtClean="0"/>
              <a:t>attrs</a:t>
            </a:r>
            <a:r>
              <a:rPr lang="en-US" baseline="0" dirty="0" smtClean="0"/>
              <a:t>: it works like an "@" isolated scope variable, because the main difference between this and the scope is that the scope makes a </a:t>
            </a:r>
            <a:r>
              <a:rPr lang="en-US" baseline="0" dirty="0" err="1" smtClean="0"/>
              <a:t>eval</a:t>
            </a:r>
            <a:r>
              <a:rPr lang="en-US" baseline="0" dirty="0" smtClean="0"/>
              <a:t>() on it, and this doesn't. It is recommended to better use the scope values, but it will always depends on your implementation.</a:t>
            </a:r>
          </a:p>
          <a:p>
            <a:pPr marL="228600" lvl="0" indent="-228600">
              <a:buFont typeface="+mj-lt"/>
              <a:buAutoNum type="arabicPeriod" startAt="16"/>
            </a:pPr>
            <a:r>
              <a:rPr lang="en-US" baseline="0" dirty="0" smtClean="0"/>
              <a:t>The result of this will work as a "true" scope, but leaving independent the child of the parent changes after the build of the directive, this is useful for sending parent functions needed inside the child that wont change.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c) Send a directive to a module for portability.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Add a folder</a:t>
            </a:r>
            <a:r>
              <a:rPr lang="en-US" baseline="0" dirty="0" smtClean="0"/>
              <a:t> named "modules" inside "scripts" folder. (This could be placed in the root main folder).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Copy the "no-scope-directive" folder from the one we did and paste into the "modules" folder.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name of the folder and of the files to "module-no-scope-directive".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Open the files and add the word "module" behind every word that make reference to "</a:t>
            </a:r>
            <a:r>
              <a:rPr lang="en-US" baseline="0" dirty="0" err="1" smtClean="0"/>
              <a:t>noScopeDirective</a:t>
            </a:r>
            <a:r>
              <a:rPr lang="en-US" baseline="0" dirty="0" smtClean="0"/>
              <a:t>"  to now be: "</a:t>
            </a:r>
            <a:r>
              <a:rPr lang="en-US" baseline="0" dirty="0" err="1" smtClean="0"/>
              <a:t>moduleNoScopeDirective</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color in the </a:t>
            </a:r>
            <a:r>
              <a:rPr lang="en-US" baseline="0" dirty="0" err="1" smtClean="0"/>
              <a:t>css</a:t>
            </a:r>
            <a:r>
              <a:rPr lang="en-US" baseline="0" dirty="0" smtClean="0"/>
              <a:t> to: "#ff6699".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a:t>
            </a:r>
            <a:r>
              <a:rPr lang="en-US" baseline="0" dirty="0" err="1" smtClean="0"/>
              <a:t>url</a:t>
            </a:r>
            <a:r>
              <a:rPr lang="en-US" baseline="0" dirty="0" smtClean="0"/>
              <a:t> in the directive: 'scripts/modules/module-no-scope-directive/module-no-scope-directive.html'.</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module that belongs this directive, for do this you should change the creation line to:</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r>
              <a:rPr lang="en-US" baseline="0" dirty="0" err="1" smtClean="0"/>
              <a:t>angular.module</a:t>
            </a:r>
            <a:r>
              <a:rPr lang="en-US" baseline="0" dirty="0" smtClean="0"/>
              <a:t>('</a:t>
            </a:r>
            <a:r>
              <a:rPr lang="en-US" baseline="0" dirty="0" err="1" smtClean="0"/>
              <a:t>moduleNoScopeDirective</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dirty="0" smtClean="0"/>
              <a:t>The module </a:t>
            </a:r>
            <a:r>
              <a:rPr lang="en-US" dirty="0" err="1" smtClean="0"/>
              <a:t>js</a:t>
            </a:r>
            <a:r>
              <a:rPr lang="en-US" dirty="0" smtClean="0"/>
              <a:t> file should be included in the index.html</a:t>
            </a:r>
            <a:r>
              <a:rPr lang="en-US" baseline="0" dirty="0" smtClean="0"/>
              <a:t> before the app.js &lt;script&gt;.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Open the app.js, and add the dependency on this module: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endParaRPr lang="en-US" baseline="0" dirty="0" smtClean="0"/>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angular</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.module('</a:t>
            </a:r>
            <a:r>
              <a:rPr lang="en-US" dirty="0" err="1" smtClean="0"/>
              <a:t>practiceBApp</a:t>
            </a:r>
            <a:r>
              <a:rPr lang="en-US"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ngAnimate</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ngCookies</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ui.router</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ngSanitize</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ngTouch</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moduleNoScopeDirective</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0"/>
              <a:tabLst/>
              <a:defRPr/>
            </a:pPr>
            <a:r>
              <a:rPr lang="en-US" u="none" baseline="0" dirty="0" smtClean="0"/>
              <a:t>Add the use on the directive in the "app/views/about.html":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baseline="0" dirty="0" smtClean="0"/>
          </a:p>
          <a:p>
            <a:pPr marL="914400" marR="0" lvl="2" indent="0" algn="l" defTabSz="914400" rtl="0" eaLnBrk="1" fontAlgn="auto" latinLnBrk="0" hangingPunct="1">
              <a:lnSpc>
                <a:spcPct val="100000"/>
              </a:lnSpc>
              <a:spcBef>
                <a:spcPts val="0"/>
              </a:spcBef>
              <a:spcAft>
                <a:spcPts val="0"/>
              </a:spcAft>
              <a:buClrTx/>
              <a:buSzTx/>
              <a:buFontTx/>
              <a:buNone/>
              <a:tabLst/>
              <a:defRPr/>
            </a:pPr>
            <a:r>
              <a:rPr lang="pt-BR" u="none" baseline="0" dirty="0" smtClean="0"/>
              <a:t>&lt;h4&gt;</a:t>
            </a:r>
            <a:r>
              <a:rPr lang="pt-BR" u="none" baseline="0" dirty="0" err="1" smtClean="0"/>
              <a:t>parent</a:t>
            </a:r>
            <a:r>
              <a:rPr lang="pt-BR" u="none" baseline="0" dirty="0" smtClean="0"/>
              <a:t> </a:t>
            </a:r>
            <a:r>
              <a:rPr lang="pt-BR" u="none" baseline="0" dirty="0" err="1" smtClean="0"/>
              <a:t>moduleNoScopeDirectiveValue</a:t>
            </a:r>
            <a:r>
              <a:rPr lang="pt-BR" u="none" baseline="0" dirty="0" smtClean="0"/>
              <a:t>: {{</a:t>
            </a:r>
            <a:r>
              <a:rPr lang="pt-BR" u="none" baseline="0" dirty="0" err="1" smtClean="0"/>
              <a:t>moduleNoScopeDirectiveValue</a:t>
            </a:r>
            <a:r>
              <a:rPr lang="pt-BR" u="none" baseline="0" dirty="0" smtClean="0"/>
              <a:t>}}&lt;/h4&gt;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pt-BR" u="none" baseline="0" dirty="0" smtClean="0"/>
              <a:t>&lt;module-no-</a:t>
            </a:r>
            <a:r>
              <a:rPr lang="pt-BR" u="none" baseline="0" dirty="0" err="1" smtClean="0"/>
              <a:t>scope</a:t>
            </a:r>
            <a:r>
              <a:rPr lang="pt-BR" u="none" baseline="0" dirty="0" smtClean="0"/>
              <a:t>-</a:t>
            </a:r>
            <a:r>
              <a:rPr lang="pt-BR" u="none" baseline="0" dirty="0" err="1" smtClean="0"/>
              <a:t>directive</a:t>
            </a:r>
            <a:r>
              <a:rPr lang="pt-BR" u="none" baseline="0" dirty="0" smtClean="0"/>
              <a:t>&gt;&lt;/module-no-</a:t>
            </a:r>
            <a:r>
              <a:rPr lang="pt-BR" u="none" baseline="0" dirty="0" err="1" smtClean="0"/>
              <a:t>scope</a:t>
            </a:r>
            <a:r>
              <a:rPr lang="pt-BR" u="none" baseline="0" dirty="0" smtClean="0"/>
              <a:t>-</a:t>
            </a:r>
            <a:r>
              <a:rPr lang="pt-BR" u="none" baseline="0" dirty="0" err="1" smtClean="0"/>
              <a:t>directive</a:t>
            </a:r>
            <a:r>
              <a:rPr lang="pt-BR" u="none" baseline="0" dirty="0" smtClean="0"/>
              <a:t>&gt;</a:t>
            </a: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1"/>
              <a:tabLst/>
              <a:defRPr/>
            </a:pPr>
            <a:r>
              <a:rPr lang="en-US" u="none" baseline="0" dirty="0" smtClean="0"/>
              <a:t>Run grunt serve.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baseline="0" dirty="0" smtClean="0"/>
              <a:t>The directive should work as the copied directive.</a:t>
            </a:r>
          </a:p>
          <a:p>
            <a:endParaRPr lang="en-US" dirty="0" smtClean="0"/>
          </a:p>
          <a:p>
            <a:r>
              <a:rPr lang="en-US" u="sng" dirty="0" smtClean="0"/>
              <a:t>d) Check the run order.</a:t>
            </a:r>
          </a:p>
          <a:p>
            <a:endParaRPr lang="en-US" dirty="0" smtClean="0"/>
          </a:p>
          <a:p>
            <a:pPr marL="228600" indent="-228600">
              <a:buFont typeface="+mj-lt"/>
              <a:buAutoNum type="arabicPeriod"/>
            </a:pPr>
            <a:r>
              <a:rPr lang="en-US" dirty="0" smtClean="0"/>
              <a:t>Add console.log</a:t>
            </a:r>
            <a:r>
              <a:rPr lang="en-US" baseline="0" dirty="0" smtClean="0"/>
              <a:t> in the app.js </a:t>
            </a:r>
            <a:r>
              <a:rPr lang="en-US" baseline="0" dirty="0" err="1" smtClean="0"/>
              <a:t>config</a:t>
            </a:r>
            <a:r>
              <a:rPr lang="en-US" baseline="0" dirty="0" smtClean="0"/>
              <a:t>, the about.js controller, and in the directive change to this:</a:t>
            </a:r>
          </a:p>
          <a:p>
            <a:pPr marL="228600" indent="-228600">
              <a:buFont typeface="+mj-lt"/>
              <a:buAutoNum type="arabicPeriod"/>
            </a:pPr>
            <a:endParaRPr lang="en-US" baseline="0" dirty="0" smtClean="0"/>
          </a:p>
          <a:p>
            <a:pPr marL="914400" lvl="2" indent="0">
              <a:buFont typeface="+mj-lt"/>
              <a:buNone/>
            </a:pPr>
            <a:r>
              <a:rPr lang="en-US" u="none" dirty="0" err="1" smtClean="0"/>
              <a:t>angular.module</a:t>
            </a:r>
            <a:r>
              <a:rPr lang="en-US" u="none" dirty="0" smtClean="0"/>
              <a:t>('</a:t>
            </a:r>
            <a:r>
              <a:rPr lang="en-US" u="none" dirty="0" err="1" smtClean="0"/>
              <a:t>moduleNoScopeDirective</a:t>
            </a:r>
            <a:r>
              <a:rPr lang="en-US" u="none" dirty="0" smtClean="0"/>
              <a:t>', [])</a:t>
            </a:r>
          </a:p>
          <a:p>
            <a:pPr marL="914400" lvl="2" indent="0">
              <a:buFont typeface="+mj-lt"/>
              <a:buNone/>
            </a:pPr>
            <a:r>
              <a:rPr lang="en-US" u="none" dirty="0" smtClean="0"/>
              <a:t>  .directive('</a:t>
            </a:r>
            <a:r>
              <a:rPr lang="en-US" u="none" dirty="0" err="1" smtClean="0"/>
              <a:t>moduleNoScopeDirective</a:t>
            </a:r>
            <a:r>
              <a:rPr lang="en-US" u="none" dirty="0" smtClean="0"/>
              <a:t>', function () {</a:t>
            </a:r>
          </a:p>
          <a:p>
            <a:pPr marL="914400" lvl="2" indent="0">
              <a:buFont typeface="+mj-lt"/>
              <a:buNone/>
            </a:pPr>
            <a:r>
              <a:rPr lang="en-US" u="none" dirty="0" smtClean="0"/>
              <a:t>    return {</a:t>
            </a:r>
          </a:p>
          <a:p>
            <a:pPr marL="914400" lvl="2" indent="0">
              <a:buFont typeface="+mj-lt"/>
              <a:buNone/>
            </a:pPr>
            <a:r>
              <a:rPr lang="en-US" u="none" dirty="0" smtClean="0"/>
              <a:t>      </a:t>
            </a:r>
            <a:r>
              <a:rPr lang="en-US" u="none" dirty="0" err="1" smtClean="0"/>
              <a:t>templateUrl</a:t>
            </a:r>
            <a:r>
              <a:rPr lang="en-US" u="none" dirty="0" smtClean="0"/>
              <a:t>: 'scripts/modules/module-no-scope-directive/module-no-scope-directive.html',</a:t>
            </a:r>
          </a:p>
          <a:p>
            <a:pPr marL="914400" lvl="2" indent="0">
              <a:buFont typeface="+mj-lt"/>
              <a:buNone/>
            </a:pPr>
            <a:r>
              <a:rPr lang="en-US" u="none" dirty="0" smtClean="0"/>
              <a:t>      restrict: 'E',</a:t>
            </a:r>
          </a:p>
          <a:p>
            <a:pPr marL="914400" lvl="2" indent="0">
              <a:buFont typeface="+mj-lt"/>
              <a:buNone/>
            </a:pPr>
            <a:r>
              <a:rPr lang="en-US" u="none" dirty="0" smtClean="0"/>
              <a:t>      replace: 'true',</a:t>
            </a:r>
          </a:p>
          <a:p>
            <a:pPr marL="914400" lvl="2" indent="0">
              <a:buFont typeface="+mj-lt"/>
              <a:buNone/>
            </a:pPr>
            <a:r>
              <a:rPr lang="en-US" u="none" dirty="0" smtClean="0"/>
              <a:t>      controller: function () {</a:t>
            </a:r>
          </a:p>
          <a:p>
            <a:pPr marL="914400" lvl="2" indent="0">
              <a:buFont typeface="+mj-lt"/>
              <a:buNone/>
            </a:pPr>
            <a:r>
              <a:rPr lang="en-US" u="none" dirty="0" smtClean="0"/>
              <a:t>        console.log('directive controller');</a:t>
            </a:r>
          </a:p>
          <a:p>
            <a:pPr marL="914400" lvl="2" indent="0">
              <a:buFont typeface="+mj-lt"/>
              <a:buNone/>
            </a:pPr>
            <a:r>
              <a:rPr lang="en-US" u="none" dirty="0" smtClean="0"/>
              <a:t>      },</a:t>
            </a:r>
          </a:p>
          <a:p>
            <a:pPr marL="914400" lvl="2" indent="0">
              <a:buFont typeface="+mj-lt"/>
              <a:buNone/>
            </a:pPr>
            <a:r>
              <a:rPr lang="en-US" u="none" dirty="0" smtClean="0"/>
              <a:t>      compile: function () {</a:t>
            </a:r>
          </a:p>
          <a:p>
            <a:pPr marL="914400" lvl="2" indent="0">
              <a:buFont typeface="+mj-lt"/>
              <a:buNone/>
            </a:pPr>
            <a:r>
              <a:rPr lang="en-US" u="none" dirty="0" smtClean="0"/>
              <a:t>        return {</a:t>
            </a:r>
          </a:p>
          <a:p>
            <a:pPr marL="914400" lvl="2" indent="0">
              <a:buFont typeface="+mj-lt"/>
              <a:buNone/>
            </a:pPr>
            <a:r>
              <a:rPr lang="en-US" u="none" dirty="0" smtClean="0"/>
              <a:t>          pre: function </a:t>
            </a:r>
            <a:r>
              <a:rPr lang="en-US" u="none" dirty="0" err="1" smtClean="0"/>
              <a:t>preLink</a:t>
            </a:r>
            <a:r>
              <a:rPr lang="en-US" u="none" dirty="0" smtClean="0"/>
              <a:t>(scope, </a:t>
            </a:r>
            <a:r>
              <a:rPr lang="en-US" u="none" dirty="0" err="1" smtClean="0"/>
              <a:t>iElement</a:t>
            </a:r>
            <a:r>
              <a:rPr lang="en-US" u="none" dirty="0" smtClean="0"/>
              <a:t>, </a:t>
            </a:r>
            <a:r>
              <a:rPr lang="en-US" u="none" dirty="0" err="1" smtClean="0"/>
              <a:t>iAttrs</a:t>
            </a:r>
            <a:r>
              <a:rPr lang="en-US" u="none" dirty="0" smtClean="0"/>
              <a:t>, controller) {</a:t>
            </a:r>
          </a:p>
          <a:p>
            <a:pPr marL="914400" lvl="2" indent="0">
              <a:buFont typeface="+mj-lt"/>
              <a:buNone/>
            </a:pPr>
            <a:r>
              <a:rPr lang="en-US" u="none" dirty="0" smtClean="0"/>
              <a:t>            console.log('directive compile pre');</a:t>
            </a:r>
          </a:p>
          <a:p>
            <a:pPr marL="914400" lvl="2" indent="0">
              <a:buFont typeface="+mj-lt"/>
              <a:buNone/>
            </a:pPr>
            <a:r>
              <a:rPr lang="en-US" u="none" dirty="0" smtClean="0"/>
              <a:t>          },</a:t>
            </a:r>
          </a:p>
          <a:p>
            <a:pPr marL="914400" lvl="2" indent="0">
              <a:buFont typeface="+mj-lt"/>
              <a:buNone/>
            </a:pPr>
            <a:r>
              <a:rPr lang="en-US" u="none" dirty="0" smtClean="0"/>
              <a:t>          post: function </a:t>
            </a:r>
            <a:r>
              <a:rPr lang="en-US" u="none" dirty="0" err="1" smtClean="0"/>
              <a:t>postLink</a:t>
            </a:r>
            <a:r>
              <a:rPr lang="en-US" u="none" dirty="0" smtClean="0"/>
              <a:t>(scope, </a:t>
            </a:r>
            <a:r>
              <a:rPr lang="en-US" u="none" dirty="0" err="1" smtClean="0"/>
              <a:t>iElement</a:t>
            </a:r>
            <a:r>
              <a:rPr lang="en-US" u="none" dirty="0" smtClean="0"/>
              <a:t>, </a:t>
            </a:r>
            <a:r>
              <a:rPr lang="en-US" u="none" dirty="0" err="1" smtClean="0"/>
              <a:t>iAttrs</a:t>
            </a:r>
            <a:r>
              <a:rPr lang="en-US" u="none" dirty="0" smtClean="0"/>
              <a:t>, controller) {</a:t>
            </a:r>
          </a:p>
          <a:p>
            <a:pPr marL="914400" lvl="2" indent="0">
              <a:buFont typeface="+mj-lt"/>
              <a:buNone/>
            </a:pPr>
            <a:r>
              <a:rPr lang="en-US" u="none" dirty="0" smtClean="0"/>
              <a:t>            console.log('directive compile post');</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endParaRPr lang="en-US" u="none" dirty="0" smtClean="0"/>
          </a:p>
          <a:p>
            <a:pPr marL="228600" indent="-228600">
              <a:buFont typeface="+mj-lt"/>
              <a:buAutoNum type="arabicPeriod"/>
            </a:pPr>
            <a:r>
              <a:rPr lang="en-US" dirty="0" smtClean="0"/>
              <a:t>Verify</a:t>
            </a:r>
            <a:r>
              <a:rPr lang="en-US" baseline="0" dirty="0" smtClean="0"/>
              <a:t> the run order.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33</a:t>
            </a:fld>
            <a:endParaRPr lang="en-US"/>
          </a:p>
        </p:txBody>
      </p:sp>
    </p:spTree>
    <p:extLst>
      <p:ext uri="{BB962C8B-B14F-4D97-AF65-F5344CB8AC3E}">
        <p14:creationId xmlns:p14="http://schemas.microsoft.com/office/powerpoint/2010/main" val="42269729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In</a:t>
            </a:r>
            <a:r>
              <a:rPr lang="en-US" baseline="0" dirty="0" smtClean="0"/>
              <a:t> applications you may want to make functions and reuse it in some components, views, controllers, etc. so, for that </a:t>
            </a:r>
            <a:r>
              <a:rPr lang="en-US" baseline="0" dirty="0" err="1" smtClean="0"/>
              <a:t>AngularJS</a:t>
            </a:r>
            <a:r>
              <a:rPr lang="en-US" baseline="0" dirty="0" smtClean="0"/>
              <a:t> provides a way to do it with an angular service, factory or provider.</a:t>
            </a:r>
          </a:p>
          <a:p>
            <a:endParaRPr lang="en-US" baseline="0" dirty="0" smtClean="0"/>
          </a:p>
          <a:p>
            <a:r>
              <a:rPr lang="en-US" baseline="0" dirty="0" smtClean="0"/>
              <a:t>In the slide you can see that we are using the $resource factory, which is explained more further in the next lessons. But for introduction you could think this as an object which have functions that you can inject into a controller and use it.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34</a:t>
            </a:fld>
            <a:endParaRPr lang="en-US"/>
          </a:p>
        </p:txBody>
      </p:sp>
    </p:spTree>
    <p:extLst>
      <p:ext uri="{BB962C8B-B14F-4D97-AF65-F5344CB8AC3E}">
        <p14:creationId xmlns:p14="http://schemas.microsoft.com/office/powerpoint/2010/main" val="3140111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Using</a:t>
            </a:r>
            <a:r>
              <a:rPr lang="en-US" baseline="0" dirty="0" smtClean="0"/>
              <a:t> a Service or a Factory is almost the same, but the main difference is:</a:t>
            </a:r>
            <a:endParaRPr lang="en-US" dirty="0" smtClean="0"/>
          </a:p>
          <a:p>
            <a:endParaRPr lang="en-US" dirty="0" smtClean="0"/>
          </a:p>
          <a:p>
            <a:r>
              <a:rPr lang="en-US" dirty="0" smtClean="0"/>
              <a:t>Service: the function that you write will be new-</a:t>
            </a:r>
            <a:r>
              <a:rPr lang="en-US" dirty="0" err="1" smtClean="0"/>
              <a:t>ed</a:t>
            </a:r>
            <a:r>
              <a:rPr lang="en-US" dirty="0" smtClean="0"/>
              <a:t>:</a:t>
            </a:r>
          </a:p>
          <a:p>
            <a:endParaRPr lang="en-US" dirty="0" smtClean="0"/>
          </a:p>
          <a:p>
            <a:r>
              <a:rPr lang="en-US" dirty="0" smtClean="0"/>
              <a:t>  </a:t>
            </a:r>
            <a:r>
              <a:rPr lang="en-US" dirty="0" err="1" smtClean="0"/>
              <a:t>myInjectedService</a:t>
            </a:r>
            <a:r>
              <a:rPr lang="en-US" dirty="0" smtClean="0"/>
              <a:t>  &lt;----  new </a:t>
            </a:r>
            <a:r>
              <a:rPr lang="en-US" dirty="0" err="1" smtClean="0"/>
              <a:t>myServiceFunction</a:t>
            </a:r>
            <a:r>
              <a:rPr lang="en-US" dirty="0" smtClean="0"/>
              <a:t>()</a:t>
            </a:r>
          </a:p>
          <a:p>
            <a:endParaRPr lang="en-US" dirty="0" smtClean="0"/>
          </a:p>
          <a:p>
            <a:r>
              <a:rPr lang="en-US" dirty="0" smtClean="0"/>
              <a:t>Factory: the function (constructor) that you write will be invoked:</a:t>
            </a:r>
          </a:p>
          <a:p>
            <a:endParaRPr lang="en-US" dirty="0" smtClean="0"/>
          </a:p>
          <a:p>
            <a:r>
              <a:rPr lang="en-US" dirty="0" smtClean="0"/>
              <a:t>  </a:t>
            </a:r>
            <a:r>
              <a:rPr lang="en-US" dirty="0" err="1" smtClean="0"/>
              <a:t>myInjectedFactory</a:t>
            </a:r>
            <a:r>
              <a:rPr lang="en-US" dirty="0" smtClean="0"/>
              <a:t>  &lt;---  </a:t>
            </a:r>
            <a:r>
              <a:rPr lang="en-US" dirty="0" err="1" smtClean="0"/>
              <a:t>myFactoryFunction</a:t>
            </a:r>
            <a:r>
              <a:rPr lang="en-US" dirty="0" smtClean="0"/>
              <a:t>()</a:t>
            </a:r>
          </a:p>
          <a:p>
            <a:endParaRPr lang="en-US" dirty="0" smtClean="0"/>
          </a:p>
          <a:p>
            <a:endParaRPr lang="en-US" dirty="0" smtClean="0"/>
          </a:p>
          <a:p>
            <a:r>
              <a:rPr lang="en-US" dirty="0" smtClean="0"/>
              <a:t>So a Factory should be something that only have functions which helps others, and</a:t>
            </a:r>
            <a:r>
              <a:rPr lang="en-US" baseline="0" dirty="0" smtClean="0"/>
              <a:t> in both cases would work the same, so you only have to worry about the semantic of creating the new instance of the Service instead of using a Factory.</a:t>
            </a:r>
          </a:p>
          <a:p>
            <a:endParaRPr lang="en-US" baseline="0" dirty="0" smtClean="0"/>
          </a:p>
          <a:p>
            <a:r>
              <a:rPr lang="en-US" dirty="0" smtClean="0"/>
              <a:t>Also keep in mind that in both cases, angular is helping you manage a singleton. Regardless of where or how many times you inject your service or function, you will get the same reference to the same object or function. (With the exception of when a factory simply returns a value like a number or string. In that case, you will always get the same value, but not a reference.)</a:t>
            </a:r>
          </a:p>
          <a:p>
            <a:endParaRPr lang="en-US" dirty="0" smtClean="0"/>
          </a:p>
          <a:p>
            <a:r>
              <a:rPr lang="en-US" dirty="0" smtClean="0"/>
              <a:t>In the slide</a:t>
            </a:r>
            <a:r>
              <a:rPr lang="en-US" baseline="0" dirty="0" smtClean="0"/>
              <a:t>, we are injecting </a:t>
            </a:r>
            <a:r>
              <a:rPr lang="en-US" baseline="0" dirty="0" err="1" smtClean="0"/>
              <a:t>ngResource</a:t>
            </a:r>
            <a:r>
              <a:rPr lang="en-US" baseline="0" dirty="0" smtClean="0"/>
              <a:t>, which is a module that has the $resource factory which creates a resource object that lets you interact with </a:t>
            </a:r>
            <a:r>
              <a:rPr lang="en-US" baseline="0" dirty="0" err="1" smtClean="0"/>
              <a:t>RESTful</a:t>
            </a:r>
            <a:r>
              <a:rPr lang="en-US" baseline="0" dirty="0" smtClean="0"/>
              <a:t> server-side data sources. So we are making a factory that uses another factory, which is something that you should make on your </a:t>
            </a:r>
            <a:r>
              <a:rPr lang="en-US" baseline="0" dirty="0" err="1" smtClean="0"/>
              <a:t>RESTful</a:t>
            </a:r>
            <a:r>
              <a:rPr lang="en-US" baseline="0" dirty="0" smtClean="0"/>
              <a:t> applications in order to control this services in one place, and not having to change the server configuration in everyplace you needed.</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35</a:t>
            </a:fld>
            <a:endParaRPr lang="en-US"/>
          </a:p>
        </p:txBody>
      </p:sp>
    </p:spTree>
    <p:extLst>
      <p:ext uri="{BB962C8B-B14F-4D97-AF65-F5344CB8AC3E}">
        <p14:creationId xmlns:p14="http://schemas.microsoft.com/office/powerpoint/2010/main" val="2122771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$resource</a:t>
            </a:r>
            <a:r>
              <a:rPr lang="en-US" baseline="0" dirty="0" smtClean="0"/>
              <a:t> factory usage:</a:t>
            </a:r>
          </a:p>
          <a:p>
            <a:endParaRPr lang="en-US" baseline="0" dirty="0" smtClean="0"/>
          </a:p>
          <a:p>
            <a:r>
              <a:rPr lang="en-US" baseline="0" dirty="0" smtClean="0"/>
              <a:t>Parameters:</a:t>
            </a:r>
          </a:p>
          <a:p>
            <a:endParaRPr lang="en-US" baseline="0" dirty="0" smtClean="0"/>
          </a:p>
          <a:p>
            <a:pPr marL="171450" indent="-171450">
              <a:buFont typeface="Arial" panose="020B0604020202020204" pitchFamily="34" charset="0"/>
              <a:buChar char="•"/>
            </a:pPr>
            <a:r>
              <a:rPr lang="en-US" baseline="0" dirty="0" smtClean="0"/>
              <a:t>url: URL where the $http request will be follow.</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err="1" smtClean="0"/>
              <a:t>paramDefaults</a:t>
            </a:r>
            <a:r>
              <a:rPr lang="en-US" baseline="0" dirty="0" smtClean="0"/>
              <a:t>: The default parameters that are going to be sent when is executed, but this can be overwritten in the action methods.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actions: </a:t>
            </a:r>
            <a:r>
              <a:rPr lang="en-US" dirty="0" smtClean="0"/>
              <a:t>Hash with declaration of custom actions that should extend the default set of resource actions.</a:t>
            </a:r>
          </a:p>
          <a:p>
            <a:pPr marL="457200" lvl="1" indent="0">
              <a:buFont typeface="Arial" panose="020B0604020202020204" pitchFamily="34" charset="0"/>
              <a:buNone/>
            </a:pPr>
            <a:r>
              <a:rPr lang="en-US" dirty="0" smtClean="0"/>
              <a:t>{ action1: {method:?, </a:t>
            </a:r>
            <a:r>
              <a:rPr lang="en-US" dirty="0" err="1" smtClean="0"/>
              <a:t>params</a:t>
            </a:r>
            <a:r>
              <a:rPr lang="en-US" dirty="0" smtClean="0"/>
              <a:t>:?, </a:t>
            </a:r>
            <a:r>
              <a:rPr lang="en-US" dirty="0" err="1" smtClean="0"/>
              <a:t>isArray</a:t>
            </a:r>
            <a:r>
              <a:rPr lang="en-US" dirty="0" smtClean="0"/>
              <a:t>:?, headers:?, ...}, action2: { method:?, </a:t>
            </a:r>
            <a:r>
              <a:rPr lang="en-US" dirty="0" err="1" smtClean="0"/>
              <a:t>params</a:t>
            </a:r>
            <a:r>
              <a:rPr lang="en-US" dirty="0" smtClean="0"/>
              <a:t>:?, </a:t>
            </a:r>
            <a:r>
              <a:rPr lang="en-US" dirty="0" err="1" smtClean="0"/>
              <a:t>isArray</a:t>
            </a:r>
            <a:r>
              <a:rPr lang="en-US" dirty="0" smtClean="0"/>
              <a:t>:?, headers:?, ... }, ... }</a:t>
            </a:r>
          </a:p>
          <a:p>
            <a:pPr marL="628650" lvl="1" indent="-171450">
              <a:buFont typeface="Courier New" panose="02070309020205020404" pitchFamily="49" charset="0"/>
              <a:buChar char="o"/>
            </a:pPr>
            <a:endParaRPr lang="en-US" dirty="0" smtClean="0"/>
          </a:p>
          <a:p>
            <a:pPr marL="628650" lvl="1" indent="-171450">
              <a:buFont typeface="Courier New" panose="02070309020205020404" pitchFamily="49" charset="0"/>
              <a:buChar char="o"/>
            </a:pPr>
            <a:r>
              <a:rPr lang="en-US" dirty="0" smtClean="0"/>
              <a:t>    action – {string} – The name of action. This name becomes the name of the method on your resource object.</a:t>
            </a:r>
          </a:p>
          <a:p>
            <a:pPr marL="628650" lvl="1" indent="-171450">
              <a:buFont typeface="Courier New" panose="02070309020205020404" pitchFamily="49" charset="0"/>
              <a:buChar char="o"/>
            </a:pPr>
            <a:r>
              <a:rPr lang="en-US" dirty="0" smtClean="0"/>
              <a:t>    method – {string} – Case insensitive HTTP method (e.g. GET, POST, PUT, DELETE, JSONP, </a:t>
            </a:r>
            <a:r>
              <a:rPr lang="en-US" dirty="0" err="1" smtClean="0"/>
              <a:t>etc</a:t>
            </a:r>
            <a:r>
              <a:rPr lang="en-US" dirty="0" smtClean="0"/>
              <a:t>).</a:t>
            </a:r>
          </a:p>
          <a:p>
            <a:pPr marL="628650" lvl="1" indent="-171450">
              <a:buFont typeface="Courier New" panose="02070309020205020404" pitchFamily="49" charset="0"/>
              <a:buChar char="o"/>
            </a:pPr>
            <a:r>
              <a:rPr lang="en-US" dirty="0" smtClean="0"/>
              <a:t>    </a:t>
            </a:r>
            <a:r>
              <a:rPr lang="en-US" dirty="0" err="1" smtClean="0"/>
              <a:t>params</a:t>
            </a:r>
            <a:r>
              <a:rPr lang="en-US" dirty="0" smtClean="0"/>
              <a:t> – {Object=} – Optional set of pre-bound parameters for this action. If any of the parameter value is a function, it will be executed every time when a </a:t>
            </a:r>
            <a:r>
              <a:rPr lang="en-US" dirty="0" err="1" smtClean="0"/>
              <a:t>param</a:t>
            </a:r>
            <a:r>
              <a:rPr lang="en-US" dirty="0" smtClean="0"/>
              <a:t> value needs to be obtained for a request (unless the </a:t>
            </a:r>
            <a:r>
              <a:rPr lang="en-US" dirty="0" err="1" smtClean="0"/>
              <a:t>param</a:t>
            </a:r>
            <a:r>
              <a:rPr lang="en-US" dirty="0" smtClean="0"/>
              <a:t> was overridden).</a:t>
            </a:r>
          </a:p>
          <a:p>
            <a:pPr marL="628650" lvl="1" indent="-171450">
              <a:buFont typeface="Courier New" panose="02070309020205020404" pitchFamily="49" charset="0"/>
              <a:buChar char="o"/>
            </a:pPr>
            <a:r>
              <a:rPr lang="en-US" dirty="0" smtClean="0"/>
              <a:t>    </a:t>
            </a:r>
            <a:r>
              <a:rPr lang="en-US" dirty="0" err="1" smtClean="0"/>
              <a:t>url</a:t>
            </a:r>
            <a:r>
              <a:rPr lang="en-US" dirty="0" smtClean="0"/>
              <a:t> – {string} – action specific </a:t>
            </a:r>
            <a:r>
              <a:rPr lang="en-US" dirty="0" err="1" smtClean="0"/>
              <a:t>url</a:t>
            </a:r>
            <a:r>
              <a:rPr lang="en-US" dirty="0" smtClean="0"/>
              <a:t> override. The </a:t>
            </a:r>
            <a:r>
              <a:rPr lang="en-US" dirty="0" err="1" smtClean="0"/>
              <a:t>url</a:t>
            </a:r>
            <a:r>
              <a:rPr lang="en-US" dirty="0" smtClean="0"/>
              <a:t> </a:t>
            </a:r>
            <a:r>
              <a:rPr lang="en-US" dirty="0" err="1" smtClean="0"/>
              <a:t>templating</a:t>
            </a:r>
            <a:r>
              <a:rPr lang="en-US" dirty="0" smtClean="0"/>
              <a:t> is supported just like for the resource-level </a:t>
            </a:r>
            <a:r>
              <a:rPr lang="en-US" dirty="0" err="1" smtClean="0"/>
              <a:t>urls</a:t>
            </a:r>
            <a:r>
              <a:rPr lang="en-US" dirty="0" smtClean="0"/>
              <a:t>.</a:t>
            </a:r>
          </a:p>
          <a:p>
            <a:pPr marL="628650" lvl="1" indent="-171450">
              <a:buFont typeface="Courier New" panose="02070309020205020404" pitchFamily="49" charset="0"/>
              <a:buChar char="o"/>
            </a:pPr>
            <a:r>
              <a:rPr lang="en-US" dirty="0" smtClean="0"/>
              <a:t>    </a:t>
            </a:r>
            <a:r>
              <a:rPr lang="en-US" dirty="0" err="1" smtClean="0"/>
              <a:t>isArray</a:t>
            </a:r>
            <a:r>
              <a:rPr lang="en-US" dirty="0" smtClean="0"/>
              <a:t> – {</a:t>
            </a:r>
            <a:r>
              <a:rPr lang="en-US" dirty="0" err="1" smtClean="0"/>
              <a:t>boolean</a:t>
            </a:r>
            <a:r>
              <a:rPr lang="en-US" dirty="0" smtClean="0"/>
              <a:t>=} – If true then the returned object for this action is an array, see returns section.</a:t>
            </a:r>
          </a:p>
          <a:p>
            <a:pPr marL="628650" lvl="1" indent="-171450">
              <a:buFont typeface="Courier New" panose="02070309020205020404" pitchFamily="49" charset="0"/>
              <a:buChar char="o"/>
            </a:pPr>
            <a:r>
              <a:rPr lang="en-US" dirty="0" smtClean="0"/>
              <a:t>    </a:t>
            </a:r>
            <a:r>
              <a:rPr lang="en-US" dirty="0" err="1" smtClean="0"/>
              <a:t>transformRequest</a:t>
            </a:r>
            <a:r>
              <a:rPr lang="en-US" dirty="0" smtClean="0"/>
              <a:t> – {function(data, </a:t>
            </a:r>
            <a:r>
              <a:rPr lang="en-US" dirty="0" err="1" smtClean="0"/>
              <a:t>headersGetter</a:t>
            </a:r>
            <a:r>
              <a:rPr lang="en-US" dirty="0" smtClean="0"/>
              <a:t>)|Array.&lt;function(data, </a:t>
            </a:r>
            <a:r>
              <a:rPr lang="en-US" dirty="0" err="1" smtClean="0"/>
              <a:t>headersGetter</a:t>
            </a:r>
            <a:r>
              <a:rPr lang="en-US" dirty="0" smtClean="0"/>
              <a:t>)&gt;} – transform function or an array of such functions. The transform function takes the http request body and headers and returns its transformed (typically serialized) version. By default, </a:t>
            </a:r>
            <a:r>
              <a:rPr lang="en-US" dirty="0" err="1" smtClean="0"/>
              <a:t>transformRequest</a:t>
            </a:r>
            <a:r>
              <a:rPr lang="en-US" dirty="0" smtClean="0"/>
              <a:t> will contain one function that checks if the request data is an object and serializes to using </a:t>
            </a:r>
            <a:r>
              <a:rPr lang="en-US" dirty="0" err="1" smtClean="0"/>
              <a:t>angular.toJson</a:t>
            </a:r>
            <a:r>
              <a:rPr lang="en-US" dirty="0" smtClean="0"/>
              <a:t>. To prevent this behavior, set </a:t>
            </a:r>
            <a:r>
              <a:rPr lang="en-US" dirty="0" err="1" smtClean="0"/>
              <a:t>transformRequest</a:t>
            </a:r>
            <a:r>
              <a:rPr lang="en-US" dirty="0" smtClean="0"/>
              <a:t> to an empty array: </a:t>
            </a:r>
            <a:r>
              <a:rPr lang="en-US" dirty="0" err="1" smtClean="0"/>
              <a:t>transformRequest</a:t>
            </a:r>
            <a:r>
              <a:rPr lang="en-US" dirty="0" smtClean="0"/>
              <a:t>: []</a:t>
            </a:r>
          </a:p>
          <a:p>
            <a:pPr marL="628650" lvl="1" indent="-171450">
              <a:buFont typeface="Courier New" panose="02070309020205020404" pitchFamily="49" charset="0"/>
              <a:buChar char="o"/>
            </a:pPr>
            <a:r>
              <a:rPr lang="en-US" dirty="0" smtClean="0"/>
              <a:t>    </a:t>
            </a:r>
            <a:r>
              <a:rPr lang="en-US" dirty="0" err="1" smtClean="0"/>
              <a:t>transformResponse</a:t>
            </a:r>
            <a:r>
              <a:rPr lang="en-US" dirty="0" smtClean="0"/>
              <a:t> – {function(data, </a:t>
            </a:r>
            <a:r>
              <a:rPr lang="en-US" dirty="0" err="1" smtClean="0"/>
              <a:t>headersGetter</a:t>
            </a:r>
            <a:r>
              <a:rPr lang="en-US" dirty="0" smtClean="0"/>
              <a:t>)|Array.&lt;function(data, </a:t>
            </a:r>
            <a:r>
              <a:rPr lang="en-US" dirty="0" err="1" smtClean="0"/>
              <a:t>headersGetter</a:t>
            </a:r>
            <a:r>
              <a:rPr lang="en-US" dirty="0" smtClean="0"/>
              <a:t>)&gt;} – transform function or an array of such functions. The transform function takes the http response body and headers and returns its transformed (typically </a:t>
            </a:r>
            <a:r>
              <a:rPr lang="en-US" dirty="0" err="1" smtClean="0"/>
              <a:t>deserialized</a:t>
            </a:r>
            <a:r>
              <a:rPr lang="en-US" dirty="0" smtClean="0"/>
              <a:t>) version. By default, </a:t>
            </a:r>
            <a:r>
              <a:rPr lang="en-US" dirty="0" err="1" smtClean="0"/>
              <a:t>transformResponse</a:t>
            </a:r>
            <a:r>
              <a:rPr lang="en-US" dirty="0" smtClean="0"/>
              <a:t> will contain one function that checks if the response looks like a JSON string and </a:t>
            </a:r>
            <a:r>
              <a:rPr lang="en-US" dirty="0" err="1" smtClean="0"/>
              <a:t>deserializes</a:t>
            </a:r>
            <a:r>
              <a:rPr lang="en-US" dirty="0" smtClean="0"/>
              <a:t> it using </a:t>
            </a:r>
            <a:r>
              <a:rPr lang="en-US" dirty="0" err="1" smtClean="0"/>
              <a:t>angular.fromJson</a:t>
            </a:r>
            <a:r>
              <a:rPr lang="en-US" dirty="0" smtClean="0"/>
              <a:t>. To prevent this behavior, set </a:t>
            </a:r>
            <a:r>
              <a:rPr lang="en-US" dirty="0" err="1" smtClean="0"/>
              <a:t>transformResponse</a:t>
            </a:r>
            <a:r>
              <a:rPr lang="en-US" dirty="0" smtClean="0"/>
              <a:t> to an empty array: </a:t>
            </a:r>
            <a:r>
              <a:rPr lang="en-US" dirty="0" err="1" smtClean="0"/>
              <a:t>transformResponse</a:t>
            </a:r>
            <a:r>
              <a:rPr lang="en-US" dirty="0" smtClean="0"/>
              <a:t>: []</a:t>
            </a:r>
          </a:p>
          <a:p>
            <a:pPr marL="628650" lvl="1" indent="-171450">
              <a:buFont typeface="Courier New" panose="02070309020205020404" pitchFamily="49" charset="0"/>
              <a:buChar char="o"/>
            </a:pPr>
            <a:r>
              <a:rPr lang="en-US" dirty="0" smtClean="0"/>
              <a:t>    cache – {</a:t>
            </a:r>
            <a:r>
              <a:rPr lang="en-US" dirty="0" err="1" smtClean="0"/>
              <a:t>boolean|Cache</a:t>
            </a:r>
            <a:r>
              <a:rPr lang="en-US" dirty="0" smtClean="0"/>
              <a:t>} – If true, a default $http cache will be used to cache the GET request, otherwise if a cache instance built with $</a:t>
            </a:r>
            <a:r>
              <a:rPr lang="en-US" dirty="0" err="1" smtClean="0"/>
              <a:t>cacheFactory</a:t>
            </a:r>
            <a:r>
              <a:rPr lang="en-US" dirty="0" smtClean="0"/>
              <a:t>, this cache will be used for caching.</a:t>
            </a:r>
          </a:p>
          <a:p>
            <a:pPr marL="628650" lvl="1" indent="-171450">
              <a:buFont typeface="Courier New" panose="02070309020205020404" pitchFamily="49" charset="0"/>
              <a:buChar char="o"/>
            </a:pPr>
            <a:r>
              <a:rPr lang="en-US" dirty="0" smtClean="0"/>
              <a:t>    timeout – {number} – timeout in milliseconds.</a:t>
            </a:r>
          </a:p>
          <a:p>
            <a:pPr marL="628650" lvl="1" indent="-171450">
              <a:buFont typeface="Courier New" panose="02070309020205020404" pitchFamily="49" charset="0"/>
              <a:buChar char="o"/>
            </a:pPr>
            <a:r>
              <a:rPr lang="en-US" dirty="0" smtClean="0"/>
              <a:t>    Note: In contrast to $</a:t>
            </a:r>
            <a:r>
              <a:rPr lang="en-US" dirty="0" err="1" smtClean="0"/>
              <a:t>http.config</a:t>
            </a:r>
            <a:r>
              <a:rPr lang="en-US" dirty="0" smtClean="0"/>
              <a:t>, promises are not supported in $resource, because the same value would be used for multiple requests. If you are looking for a way to cancel requests, you should use the cancellable option.</a:t>
            </a:r>
          </a:p>
          <a:p>
            <a:pPr marL="628650" lvl="1" indent="-171450">
              <a:buFont typeface="Courier New" panose="02070309020205020404" pitchFamily="49" charset="0"/>
              <a:buChar char="o"/>
            </a:pPr>
            <a:r>
              <a:rPr lang="en-US" dirty="0" smtClean="0"/>
              <a:t>    cancellable – {</a:t>
            </a:r>
            <a:r>
              <a:rPr lang="en-US" dirty="0" err="1" smtClean="0"/>
              <a:t>boolean</a:t>
            </a:r>
            <a:r>
              <a:rPr lang="en-US" dirty="0" smtClean="0"/>
              <a:t>} – if set to true, the request made by a "non-instance" call will be cancelled (if not already completed) by calling $</a:t>
            </a:r>
            <a:r>
              <a:rPr lang="en-US" dirty="0" err="1" smtClean="0"/>
              <a:t>cancelRequest</a:t>
            </a:r>
            <a:r>
              <a:rPr lang="en-US" dirty="0" smtClean="0"/>
              <a:t>() on the call's return value. Calling $</a:t>
            </a:r>
            <a:r>
              <a:rPr lang="en-US" dirty="0" err="1" smtClean="0"/>
              <a:t>cancelRequest</a:t>
            </a:r>
            <a:r>
              <a:rPr lang="en-US" dirty="0" smtClean="0"/>
              <a:t>() for a non-cancellable or an already completed/cancelled request will have no effect.</a:t>
            </a:r>
          </a:p>
          <a:p>
            <a:pPr marL="628650" lvl="1" indent="-171450">
              <a:buFont typeface="Courier New" panose="02070309020205020404" pitchFamily="49" charset="0"/>
              <a:buChar char="o"/>
            </a:pPr>
            <a:r>
              <a:rPr lang="en-US" dirty="0" smtClean="0"/>
              <a:t>    </a:t>
            </a:r>
            <a:r>
              <a:rPr lang="en-US" dirty="0" err="1" smtClean="0"/>
              <a:t>withCredentials</a:t>
            </a:r>
            <a:r>
              <a:rPr lang="en-US" dirty="0" smtClean="0"/>
              <a:t> - {</a:t>
            </a:r>
            <a:r>
              <a:rPr lang="en-US" dirty="0" err="1" smtClean="0"/>
              <a:t>boolean</a:t>
            </a:r>
            <a:r>
              <a:rPr lang="en-US" dirty="0" smtClean="0"/>
              <a:t>} - whether to set the </a:t>
            </a:r>
            <a:r>
              <a:rPr lang="en-US" dirty="0" err="1" smtClean="0"/>
              <a:t>withCredentials</a:t>
            </a:r>
            <a:r>
              <a:rPr lang="en-US" dirty="0" smtClean="0"/>
              <a:t> flag on the XHR object. See requests with credentials for more information.</a:t>
            </a:r>
          </a:p>
          <a:p>
            <a:pPr marL="628650" lvl="1" indent="-171450">
              <a:buFont typeface="Courier New" panose="02070309020205020404" pitchFamily="49" charset="0"/>
              <a:buChar char="o"/>
            </a:pPr>
            <a:r>
              <a:rPr lang="en-US" dirty="0" smtClean="0"/>
              <a:t>    </a:t>
            </a:r>
            <a:r>
              <a:rPr lang="en-US" dirty="0" err="1" smtClean="0"/>
              <a:t>responseType</a:t>
            </a:r>
            <a:r>
              <a:rPr lang="en-US" dirty="0" smtClean="0"/>
              <a:t> - {string} - see </a:t>
            </a:r>
            <a:r>
              <a:rPr lang="en-US" dirty="0" err="1" smtClean="0"/>
              <a:t>requestType</a:t>
            </a:r>
            <a:r>
              <a:rPr lang="en-US" dirty="0" smtClean="0"/>
              <a:t>.</a:t>
            </a:r>
          </a:p>
          <a:p>
            <a:pPr marL="628650" lvl="1" indent="-171450">
              <a:buFont typeface="Courier New" panose="02070309020205020404" pitchFamily="49" charset="0"/>
              <a:buChar char="o"/>
            </a:pPr>
            <a:r>
              <a:rPr lang="en-US" dirty="0" smtClean="0"/>
              <a:t>    interceptor - {Object=} - The interceptor object has two optional methods - response and </a:t>
            </a:r>
            <a:r>
              <a:rPr lang="en-US" dirty="0" err="1" smtClean="0"/>
              <a:t>responseError</a:t>
            </a:r>
            <a:r>
              <a:rPr lang="en-US" dirty="0" smtClean="0"/>
              <a:t>. Both response and </a:t>
            </a:r>
            <a:r>
              <a:rPr lang="en-US" dirty="0" err="1" smtClean="0"/>
              <a:t>responseError</a:t>
            </a:r>
            <a:r>
              <a:rPr lang="en-US" dirty="0" smtClean="0"/>
              <a:t> interceptors get called with http response object. See $http interceptors.</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options: Hash with custom settings that should extend the default $</a:t>
            </a:r>
            <a:r>
              <a:rPr lang="en-US" dirty="0" err="1" smtClean="0"/>
              <a:t>resourceProvider</a:t>
            </a:r>
            <a:r>
              <a:rPr lang="en-US" dirty="0" smtClean="0"/>
              <a:t> behavior. </a:t>
            </a:r>
          </a:p>
          <a:p>
            <a:pPr marL="628650" lvl="1" indent="-171450">
              <a:buFont typeface="Courier New" panose="02070309020205020404" pitchFamily="49" charset="0"/>
              <a:buChar char="o"/>
            </a:pPr>
            <a:r>
              <a:rPr lang="en-US" dirty="0" smtClean="0"/>
              <a:t>    </a:t>
            </a:r>
            <a:r>
              <a:rPr lang="en-US" dirty="0" err="1" smtClean="0"/>
              <a:t>stripTrailingSlashes</a:t>
            </a:r>
            <a:r>
              <a:rPr lang="en-US" dirty="0" smtClean="0"/>
              <a:t> – {</a:t>
            </a:r>
            <a:r>
              <a:rPr lang="en-US" dirty="0" err="1" smtClean="0"/>
              <a:t>boolean</a:t>
            </a:r>
            <a:r>
              <a:rPr lang="en-US" dirty="0" smtClean="0"/>
              <a:t>} – If true then the trailing slashes from any calculated URL will be stripped. (Defaults to true.)</a:t>
            </a:r>
          </a:p>
          <a:p>
            <a:pPr marL="628650" lvl="1" indent="-171450">
              <a:buFont typeface="Courier New" panose="02070309020205020404" pitchFamily="49" charset="0"/>
              <a:buChar char="o"/>
            </a:pPr>
            <a:r>
              <a:rPr lang="en-US" dirty="0" smtClean="0"/>
              <a:t>    cancellable – {</a:t>
            </a:r>
            <a:r>
              <a:rPr lang="en-US" dirty="0" err="1" smtClean="0"/>
              <a:t>boolean</a:t>
            </a:r>
            <a:r>
              <a:rPr lang="en-US" dirty="0" smtClean="0"/>
              <a:t>} – If true, the request made by a "non-instance" call will be cancelled (if not already completed) by calling $</a:t>
            </a:r>
            <a:r>
              <a:rPr lang="en-US" dirty="0" err="1" smtClean="0"/>
              <a:t>cancelRequest</a:t>
            </a:r>
            <a:r>
              <a:rPr lang="en-US" dirty="0" smtClean="0"/>
              <a:t>() on the call's return value. This can be overwritten per action. (Defaults to false.)</a:t>
            </a:r>
          </a:p>
          <a:p>
            <a:pPr marL="457200" lvl="1" indent="0">
              <a:buFont typeface="Courier New" panose="02070309020205020404" pitchFamily="49" charset="0"/>
              <a:buNone/>
            </a:pPr>
            <a:endParaRPr lang="en-US" dirty="0" smtClean="0"/>
          </a:p>
          <a:p>
            <a:pPr marL="0" lvl="0" indent="0">
              <a:buFont typeface="Courier New" panose="02070309020205020404" pitchFamily="49" charset="0"/>
              <a:buNone/>
            </a:pPr>
            <a:r>
              <a:rPr lang="en-US" dirty="0" smtClean="0"/>
              <a:t>Returns:</a:t>
            </a:r>
          </a:p>
          <a:p>
            <a:pPr marL="0" lvl="0" indent="0">
              <a:buFont typeface="Courier New" panose="02070309020205020404" pitchFamily="49" charset="0"/>
              <a:buNone/>
            </a:pPr>
            <a:r>
              <a:rPr lang="en-US" dirty="0" smtClean="0"/>
              <a:t>The</a:t>
            </a:r>
            <a:r>
              <a:rPr lang="en-US" baseline="0" dirty="0" smtClean="0"/>
              <a:t> $resource will return a factory with the most used methods in </a:t>
            </a:r>
            <a:r>
              <a:rPr lang="en-US" baseline="0" dirty="0" err="1" smtClean="0"/>
              <a:t>RESTful</a:t>
            </a:r>
            <a:r>
              <a:rPr lang="en-US" baseline="0" dirty="0" smtClean="0"/>
              <a:t> applications with the default values showed in the slide.</a:t>
            </a:r>
          </a:p>
          <a:p>
            <a:pPr marL="0" lvl="0" indent="0">
              <a:buFont typeface="Courier New" panose="02070309020205020404" pitchFamily="49" charset="0"/>
              <a:buNone/>
            </a:pPr>
            <a:endParaRPr lang="en-US" baseline="0" dirty="0" smtClean="0"/>
          </a:p>
          <a:p>
            <a:pPr marL="0" lvl="0" indent="0">
              <a:buFont typeface="Courier New" panose="02070309020205020404" pitchFamily="49" charset="0"/>
              <a:buNone/>
            </a:pPr>
            <a:r>
              <a:rPr lang="en-US" baseline="0" dirty="0" smtClean="0"/>
              <a:t>This methods can be modified with the actions array previous described for customize how is going to interact with the server, </a:t>
            </a:r>
            <a:r>
              <a:rPr lang="en-US" baseline="0" dirty="0" err="1" smtClean="0"/>
              <a:t>eg</a:t>
            </a:r>
            <a:r>
              <a:rPr lang="en-US" baseline="0" dirty="0" smtClean="0"/>
              <a:t>. You can make the default "get" use "POST" method instead of "GET", etc.</a:t>
            </a:r>
            <a:endParaRPr lang="en-US" dirty="0" smtClean="0"/>
          </a:p>
          <a:p>
            <a:pPr marL="457200" lvl="1" indent="0">
              <a:buFont typeface="Courier New" panose="02070309020205020404" pitchFamily="49" charset="0"/>
              <a:buNone/>
            </a:pPr>
            <a:endParaRPr lang="en-US" dirty="0" smtClean="0"/>
          </a:p>
          <a:p>
            <a:pPr marL="0" lvl="0" indent="0">
              <a:buFont typeface="Courier New" panose="02070309020205020404" pitchFamily="49" charset="0"/>
              <a:buNone/>
            </a:pPr>
            <a:r>
              <a:rPr lang="en-US" dirty="0" smtClean="0"/>
              <a:t>References:</a:t>
            </a:r>
          </a:p>
          <a:p>
            <a:pPr marL="0" lvl="0" indent="0">
              <a:buFont typeface="Courier New" panose="02070309020205020404" pitchFamily="49" charset="0"/>
              <a:buNone/>
            </a:pPr>
            <a:r>
              <a:rPr lang="en-US" dirty="0" smtClean="0"/>
              <a:t>https://docs.angularjs.org/api/ngResource/service/$resource</a:t>
            </a:r>
          </a:p>
          <a:p>
            <a:pPr marL="628650" lvl="1" indent="-171450">
              <a:buFont typeface="Arial" panose="020B0604020202020204" pitchFamily="34" charset="0"/>
              <a:buChar cha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36</a:t>
            </a:fld>
            <a:endParaRPr lang="en-US"/>
          </a:p>
        </p:txBody>
      </p:sp>
    </p:spTree>
    <p:extLst>
      <p:ext uri="{BB962C8B-B14F-4D97-AF65-F5344CB8AC3E}">
        <p14:creationId xmlns:p14="http://schemas.microsoft.com/office/powerpoint/2010/main" val="2135091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$q is</a:t>
            </a:r>
            <a:r>
              <a:rPr lang="en-US" baseline="0" dirty="0" smtClean="0"/>
              <a:t> a</a:t>
            </a:r>
            <a:r>
              <a:rPr lang="en-US" dirty="0" smtClean="0"/>
              <a:t> service that helps you run functions asynchronously, and use their return values (or exceptions) when they are done processing.</a:t>
            </a:r>
          </a:p>
          <a:p>
            <a:endParaRPr lang="en-US" dirty="0" smtClean="0"/>
          </a:p>
          <a:p>
            <a:r>
              <a:rPr lang="en-US" dirty="0" smtClean="0"/>
              <a:t>When you create a function that returns a promise</a:t>
            </a:r>
            <a:r>
              <a:rPr lang="en-US" baseline="0" dirty="0" smtClean="0"/>
              <a:t> created by the defer function of $q, the function won't return until you either resolve or reject that defer, and this is useful for creating communications to the server, and make validations with the resolve of the route, so a user can't access certain HTML from a unauthorized view.</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37</a:t>
            </a:fld>
            <a:endParaRPr lang="en-US"/>
          </a:p>
        </p:txBody>
      </p:sp>
    </p:spTree>
    <p:extLst>
      <p:ext uri="{BB962C8B-B14F-4D97-AF65-F5344CB8AC3E}">
        <p14:creationId xmlns:p14="http://schemas.microsoft.com/office/powerpoint/2010/main" val="2778744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Angular services are substitutable objects that are wired together using dependency injection (DI). You can use services to organize and share code across your app.</a:t>
            </a:r>
          </a:p>
          <a:p>
            <a:endParaRPr lang="en-US" dirty="0" smtClean="0"/>
          </a:p>
          <a:p>
            <a:r>
              <a:rPr lang="en-US" dirty="0" smtClean="0"/>
              <a:t>It is</a:t>
            </a:r>
            <a:r>
              <a:rPr lang="en-US" baseline="0" dirty="0" smtClean="0"/>
              <a:t> recommended to treat a service as an object as standard.</a:t>
            </a:r>
          </a:p>
          <a:p>
            <a:endParaRPr lang="en-US" baseline="0" dirty="0" smtClean="0"/>
          </a:p>
          <a:p>
            <a:r>
              <a:rPr lang="en-US" baseline="0" dirty="0" smtClean="0"/>
              <a:t>An Angular "service" is a singleton object created by a "service factory".  These "service factories" are functions which, in turn, are created by a "service provider". The "service providers" are constructor functions. When instantiated they must contain a property called `$get`, which holds the "service factory" function.</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38</a:t>
            </a:fld>
            <a:endParaRPr lang="en-US"/>
          </a:p>
        </p:txBody>
      </p:sp>
    </p:spTree>
    <p:extLst>
      <p:ext uri="{BB962C8B-B14F-4D97-AF65-F5344CB8AC3E}">
        <p14:creationId xmlns:p14="http://schemas.microsoft.com/office/powerpoint/2010/main" val="2122771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Providers are the only service you can pass into your .</a:t>
            </a:r>
            <a:r>
              <a:rPr lang="en-US" dirty="0" err="1" smtClean="0"/>
              <a:t>config</a:t>
            </a:r>
            <a:r>
              <a:rPr lang="en-US" dirty="0" smtClean="0"/>
              <a:t>() function. Use a provider when you want to provide module-wide configuration for your service object before making it available.</a:t>
            </a:r>
          </a:p>
          <a:p>
            <a:endParaRPr lang="en-US" dirty="0" smtClean="0"/>
          </a:p>
          <a:p>
            <a:r>
              <a:rPr lang="en-US" dirty="0" smtClean="0"/>
              <a:t>When creating a service with Provider, the only properties/methods that will be available in your controller are those properties/methods which are returned from the $get() function, so it's like a service but with the $get.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39</a:t>
            </a:fld>
            <a:endParaRPr lang="en-US"/>
          </a:p>
        </p:txBody>
      </p:sp>
    </p:spTree>
    <p:extLst>
      <p:ext uri="{BB962C8B-B14F-4D97-AF65-F5344CB8AC3E}">
        <p14:creationId xmlns:p14="http://schemas.microsoft.com/office/powerpoint/2010/main" val="3956195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Angular have a way to communicate between $scope,</a:t>
            </a:r>
            <a:r>
              <a:rPr lang="en-US" baseline="0" dirty="0" smtClean="0"/>
              <a:t> using the $</a:t>
            </a:r>
            <a:r>
              <a:rPr lang="en-US" baseline="0" dirty="0" err="1" smtClean="0"/>
              <a:t>rootScope</a:t>
            </a:r>
            <a:r>
              <a:rPr lang="en-US" baseline="0" dirty="0" smtClean="0"/>
              <a:t> and $scope functions:</a:t>
            </a:r>
          </a:p>
          <a:p>
            <a:r>
              <a:rPr lang="en-US" baseline="0" dirty="0" smtClean="0"/>
              <a:t>$broadcast: inform to the child's, grandchild's, etc.</a:t>
            </a:r>
          </a:p>
          <a:p>
            <a:r>
              <a:rPr lang="en-US" baseline="0" dirty="0" smtClean="0"/>
              <a:t>$emit: send a message to the upper $scopes</a:t>
            </a:r>
          </a:p>
          <a:p>
            <a:endParaRPr lang="en-US" baseline="0" dirty="0" smtClean="0"/>
          </a:p>
          <a:p>
            <a:r>
              <a:rPr lang="en-US" baseline="0" dirty="0" smtClean="0"/>
              <a:t>So, for example in the image you can observe the way of the $broadcast will go down, and the $emit go up. So if you want to communicate to a sibling $scope, you should put a way to tell the parent to then tell the sibling to do it; or at the worst case that you can't go to the father, go to the $</a:t>
            </a:r>
            <a:r>
              <a:rPr lang="en-US" baseline="0" dirty="0" err="1" smtClean="0"/>
              <a:t>rootScope</a:t>
            </a:r>
            <a:r>
              <a:rPr lang="en-US" baseline="0" dirty="0" smtClean="0"/>
              <a:t> which is the main scope in an angular instance.</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40</a:t>
            </a:fld>
            <a:endParaRPr lang="en-US"/>
          </a:p>
        </p:txBody>
      </p:sp>
    </p:spTree>
    <p:extLst>
      <p:ext uri="{BB962C8B-B14F-4D97-AF65-F5344CB8AC3E}">
        <p14:creationId xmlns:p14="http://schemas.microsoft.com/office/powerpoint/2010/main" val="1772023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$timeout: </a:t>
            </a:r>
            <a:r>
              <a:rPr lang="en-US" baseline="0" dirty="0" smtClean="0"/>
              <a:t> </a:t>
            </a:r>
            <a:r>
              <a:rPr lang="en-US" dirty="0" err="1" smtClean="0"/>
              <a:t>Angular's</a:t>
            </a:r>
            <a:r>
              <a:rPr lang="en-US" dirty="0" smtClean="0"/>
              <a:t> wrapper for </a:t>
            </a:r>
            <a:r>
              <a:rPr lang="en-US" dirty="0" err="1" smtClean="0"/>
              <a:t>window.setTimeout</a:t>
            </a:r>
            <a:r>
              <a:rPr lang="en-US" dirty="0" smtClean="0"/>
              <a:t>. The </a:t>
            </a:r>
            <a:r>
              <a:rPr lang="en-US" dirty="0" err="1" smtClean="0"/>
              <a:t>fn</a:t>
            </a:r>
            <a:r>
              <a:rPr lang="en-US" dirty="0" smtClean="0"/>
              <a:t> function is wrapped into a try/catch block and delegates any exceptions to $</a:t>
            </a:r>
            <a:r>
              <a:rPr lang="en-US" dirty="0" err="1" smtClean="0"/>
              <a:t>exceptionHandler</a:t>
            </a:r>
            <a:r>
              <a:rPr lang="en-US" dirty="0" smtClean="0"/>
              <a:t> service.</a:t>
            </a:r>
          </a:p>
          <a:p>
            <a:endParaRPr lang="en-US" dirty="0" smtClean="0"/>
          </a:p>
          <a:p>
            <a:r>
              <a:rPr lang="en-US" dirty="0" smtClean="0"/>
              <a:t>The return value of calling $timeout is a promise, which will be resolved when the delay has passed and the timeout function, if provided, is executed.</a:t>
            </a:r>
          </a:p>
          <a:p>
            <a:endParaRPr lang="en-US" dirty="0" smtClean="0"/>
          </a:p>
          <a:p>
            <a:r>
              <a:rPr lang="en-US" dirty="0" smtClean="0"/>
              <a:t>To cancel a timeout request, call $</a:t>
            </a:r>
            <a:r>
              <a:rPr lang="en-US" dirty="0" err="1" smtClean="0"/>
              <a:t>timeout.cancel</a:t>
            </a:r>
            <a:r>
              <a:rPr lang="en-US" dirty="0" smtClean="0"/>
              <a:t>(promise).</a:t>
            </a:r>
          </a:p>
          <a:p>
            <a:endParaRPr lang="en-US" dirty="0" smtClean="0"/>
          </a:p>
          <a:p>
            <a:r>
              <a:rPr lang="en-US" dirty="0" smtClean="0"/>
              <a:t>In tests you can use $</a:t>
            </a:r>
            <a:r>
              <a:rPr lang="en-US" dirty="0" err="1" smtClean="0"/>
              <a:t>timeout.flush</a:t>
            </a:r>
            <a:r>
              <a:rPr lang="en-US" dirty="0" smtClean="0"/>
              <a:t>() to synchronously flush the queue of deferred functions.</a:t>
            </a:r>
          </a:p>
          <a:p>
            <a:endParaRPr lang="en-US" dirty="0" smtClean="0"/>
          </a:p>
          <a:p>
            <a:r>
              <a:rPr lang="en-US" dirty="0" smtClean="0"/>
              <a:t>If you only want a promise that will be resolved after some specified delay then you can call $timeout without the </a:t>
            </a:r>
            <a:r>
              <a:rPr lang="en-US" dirty="0" err="1" smtClean="0"/>
              <a:t>fn</a:t>
            </a:r>
            <a:r>
              <a:rPr lang="en-US" dirty="0" smtClean="0"/>
              <a:t> function.</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41</a:t>
            </a:fld>
            <a:endParaRPr lang="en-US"/>
          </a:p>
        </p:txBody>
      </p:sp>
    </p:spTree>
    <p:extLst>
      <p:ext uri="{BB962C8B-B14F-4D97-AF65-F5344CB8AC3E}">
        <p14:creationId xmlns:p14="http://schemas.microsoft.com/office/powerpoint/2010/main" val="266935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One of most cool things that </a:t>
            </a:r>
            <a:r>
              <a:rPr lang="en-US" dirty="0" err="1" smtClean="0"/>
              <a:t>AngularJS</a:t>
            </a:r>
            <a:r>
              <a:rPr lang="en-US" dirty="0" smtClean="0"/>
              <a:t> does is the data binding,</a:t>
            </a:r>
            <a:r>
              <a:rPr lang="en-US" baseline="0" dirty="0" smtClean="0"/>
              <a:t> which is a way to communicate to the DOM to put values and/or display them.</a:t>
            </a:r>
          </a:p>
          <a:p>
            <a:endParaRPr lang="en-US" dirty="0" smtClean="0"/>
          </a:p>
          <a:p>
            <a:r>
              <a:rPr lang="en-US" dirty="0" smtClean="0"/>
              <a:t>In the code we see is</a:t>
            </a:r>
            <a:r>
              <a:rPr lang="en-US" baseline="0" dirty="0" smtClean="0"/>
              <a:t> a very simple example of an </a:t>
            </a:r>
            <a:r>
              <a:rPr lang="en-US" baseline="0" dirty="0" err="1" smtClean="0"/>
              <a:t>AngularJS</a:t>
            </a:r>
            <a:r>
              <a:rPr lang="en-US" baseline="0" dirty="0" smtClean="0"/>
              <a:t> application called "</a:t>
            </a:r>
            <a:r>
              <a:rPr lang="en-US" baseline="0" dirty="0" err="1" smtClean="0"/>
              <a:t>myApp</a:t>
            </a:r>
            <a:r>
              <a:rPr lang="en-US" baseline="0" dirty="0" smtClean="0"/>
              <a:t>".</a:t>
            </a:r>
          </a:p>
          <a:p>
            <a:endParaRPr lang="en-US" baseline="0" dirty="0" smtClean="0"/>
          </a:p>
          <a:p>
            <a:r>
              <a:rPr lang="en-US" baseline="0" dirty="0" smtClean="0"/>
              <a:t>Directive: is the way of angular to create extra functionality or new elements to the HTML, it could be an &lt;element&gt;, a attribute="", or a class="directive". This will be covered more deep in future lessons.</a:t>
            </a:r>
          </a:p>
          <a:p>
            <a:endParaRPr lang="en-US" baseline="0" dirty="0" smtClean="0"/>
          </a:p>
          <a:p>
            <a:r>
              <a:rPr lang="en-US" baseline="0" dirty="0" err="1" smtClean="0"/>
              <a:t>ng</a:t>
            </a:r>
            <a:r>
              <a:rPr lang="en-US" baseline="0" dirty="0" smtClean="0"/>
              <a:t>-app: this is the way that angular will instantiate itself and tell that inside you'll find the "angular" object. This is used for the root element of the application/module, if you have multiple applications in the same html, you should manually set the others with '</a:t>
            </a:r>
            <a:r>
              <a:rPr lang="en-US" dirty="0" err="1" smtClean="0"/>
              <a:t>angular.bootstrap</a:t>
            </a:r>
            <a:r>
              <a:rPr lang="en-US" dirty="0" smtClean="0"/>
              <a:t>'.</a:t>
            </a:r>
            <a:r>
              <a:rPr lang="en-US" baseline="0" dirty="0" smtClean="0"/>
              <a:t> I recommend is better to convert them into a directives and add to a parent application. The name of this usually have the suffix "App".</a:t>
            </a:r>
          </a:p>
          <a:p>
            <a:endParaRPr lang="en-US" baseline="0" dirty="0" smtClean="0"/>
          </a:p>
          <a:p>
            <a:r>
              <a:rPr lang="en-US" dirty="0" err="1" smtClean="0"/>
              <a:t>ng</a:t>
            </a:r>
            <a:r>
              <a:rPr lang="en-US" dirty="0" smtClean="0"/>
              <a:t>-model: this</a:t>
            </a:r>
            <a:r>
              <a:rPr lang="en-US" baseline="0" dirty="0" smtClean="0"/>
              <a:t> is the directive where one part of the data-binding happens, it takes one scope variable and check if it changes to communicate between DOM and JavaScript.</a:t>
            </a:r>
          </a:p>
          <a:p>
            <a:endParaRPr lang="en-US" baseline="0" dirty="0" smtClean="0"/>
          </a:p>
          <a:p>
            <a:r>
              <a:rPr lang="en-US" baseline="0" dirty="0" smtClean="0"/>
              <a:t>{{}} (double curly braces): It contains the way for </a:t>
            </a:r>
            <a:r>
              <a:rPr lang="en-US" baseline="0" dirty="0" err="1" smtClean="0"/>
              <a:t>AngularJS</a:t>
            </a:r>
            <a:r>
              <a:rPr lang="en-US" baseline="0" dirty="0" smtClean="0"/>
              <a:t> to write into the HTML from JavaScript.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5</a:t>
            </a:fld>
            <a:endParaRPr lang="en-US"/>
          </a:p>
        </p:txBody>
      </p:sp>
    </p:spTree>
    <p:extLst>
      <p:ext uri="{BB962C8B-B14F-4D97-AF65-F5344CB8AC3E}">
        <p14:creationId xmlns:p14="http://schemas.microsoft.com/office/powerpoint/2010/main" val="20756599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a) Create a Factory.</a:t>
            </a:r>
          </a:p>
          <a:p>
            <a:pPr marL="0" indent="0">
              <a:buFont typeface="+mj-lt"/>
              <a:buNone/>
            </a:pPr>
            <a:endParaRPr lang="en-US" dirty="0" smtClean="0"/>
          </a:p>
          <a:p>
            <a:pPr marL="0" indent="0">
              <a:buFont typeface="+mj-lt"/>
              <a:buNone/>
            </a:pPr>
            <a:r>
              <a:rPr lang="en-US" dirty="0" smtClean="0"/>
              <a:t>For this example we are going to use the previous practice (</a:t>
            </a:r>
            <a:r>
              <a:rPr lang="en-US" dirty="0" err="1" smtClean="0"/>
              <a:t>practiceB</a:t>
            </a:r>
            <a:r>
              <a:rPr lang="en-US" dirty="0" smtClean="0"/>
              <a:t>).</a:t>
            </a:r>
          </a:p>
          <a:p>
            <a:pPr marL="228600" indent="-228600">
              <a:buFont typeface="+mj-lt"/>
              <a:buAutoNum type="arabicPeriod"/>
            </a:pPr>
            <a:r>
              <a:rPr lang="en-US" dirty="0" smtClean="0"/>
              <a:t>Create a factory using Yeoman: "</a:t>
            </a:r>
            <a:r>
              <a:rPr lang="en-US" dirty="0" err="1" smtClean="0"/>
              <a:t>yo</a:t>
            </a:r>
            <a:r>
              <a:rPr lang="en-US" dirty="0" smtClean="0"/>
              <a:t> </a:t>
            </a:r>
            <a:r>
              <a:rPr lang="en-US" dirty="0" err="1" smtClean="0"/>
              <a:t>angular:factory</a:t>
            </a:r>
            <a:r>
              <a:rPr lang="en-US" dirty="0" smtClean="0"/>
              <a:t> </a:t>
            </a:r>
            <a:r>
              <a:rPr lang="en-US" dirty="0" err="1" smtClean="0"/>
              <a:t>taxesFactory</a:t>
            </a:r>
            <a:r>
              <a:rPr lang="en-US" dirty="0" smtClean="0"/>
              <a:t>".</a:t>
            </a:r>
          </a:p>
          <a:p>
            <a:pPr marL="228600" indent="-228600">
              <a:buFont typeface="+mj-lt"/>
              <a:buAutoNum type="arabicPeriod"/>
            </a:pPr>
            <a:r>
              <a:rPr lang="en-US" dirty="0" smtClean="0"/>
              <a:t>This will create</a:t>
            </a:r>
            <a:r>
              <a:rPr lang="en-US" baseline="0" dirty="0" smtClean="0"/>
              <a:t> the factory base inside "app/scripts/services" folder. As you could see the generator thinks that a factory is a service, that is a little bit similar, so for order purposes we will keep it in that way, because a service and a factory works as the same, and to be aware that no other service/factory have the same name we could check in only one folder.</a:t>
            </a:r>
          </a:p>
          <a:p>
            <a:pPr marL="228600" indent="-228600">
              <a:buFont typeface="+mj-lt"/>
              <a:buAutoNum type="arabicPeriod"/>
            </a:pPr>
            <a:r>
              <a:rPr lang="en-US" baseline="0" dirty="0" smtClean="0"/>
              <a:t>Yeoman also generates the file with a name all in lowercase, and is not great that, so please change to the camel case version, in the file and in the index.html.</a:t>
            </a:r>
          </a:p>
          <a:p>
            <a:pPr marL="228600" indent="-228600">
              <a:buFont typeface="+mj-lt"/>
              <a:buAutoNum type="arabicPeriod"/>
            </a:pPr>
            <a:r>
              <a:rPr lang="en-US" baseline="0" dirty="0" smtClean="0"/>
              <a:t>Open the factory </a:t>
            </a:r>
            <a:r>
              <a:rPr lang="en-US" baseline="0" dirty="0" err="1" smtClean="0"/>
              <a:t>js</a:t>
            </a:r>
            <a:r>
              <a:rPr lang="en-US" baseline="0" dirty="0" smtClean="0"/>
              <a:t> and replace to:</a:t>
            </a:r>
          </a:p>
          <a:p>
            <a:pPr marL="228600" indent="-228600">
              <a:buFont typeface="+mj-lt"/>
              <a:buAutoNum type="arabicPeriod"/>
            </a:pPr>
            <a:endParaRPr lang="en-US" baseline="0" dirty="0" smtClean="0"/>
          </a:p>
          <a:p>
            <a:pPr marL="914400" lvl="2" indent="0">
              <a:buFont typeface="+mj-lt"/>
              <a:buNone/>
            </a:pPr>
            <a:r>
              <a:rPr lang="en-US" baseline="0" dirty="0" err="1" smtClean="0"/>
              <a:t>angular.module</a:t>
            </a:r>
            <a:r>
              <a:rPr lang="en-US" baseline="0" dirty="0" smtClean="0"/>
              <a:t>('</a:t>
            </a:r>
            <a:r>
              <a:rPr lang="en-US" baseline="0" dirty="0" err="1" smtClean="0"/>
              <a:t>practiceBApp</a:t>
            </a:r>
            <a:r>
              <a:rPr lang="en-US" baseline="0" dirty="0" smtClean="0"/>
              <a:t>')</a:t>
            </a:r>
          </a:p>
          <a:p>
            <a:pPr marL="914400" lvl="2" indent="0">
              <a:buFont typeface="+mj-lt"/>
              <a:buNone/>
            </a:pPr>
            <a:r>
              <a:rPr lang="en-US" baseline="0" dirty="0" smtClean="0"/>
              <a:t>  .factory('</a:t>
            </a:r>
            <a:r>
              <a:rPr lang="en-US" baseline="0" dirty="0" err="1" smtClean="0"/>
              <a:t>taxesFactory</a:t>
            </a:r>
            <a:r>
              <a:rPr lang="en-US" baseline="0" dirty="0" smtClean="0"/>
              <a:t>', function () {</a:t>
            </a:r>
          </a:p>
          <a:p>
            <a:pPr marL="914400" lvl="2" indent="0">
              <a:buFont typeface="+mj-lt"/>
              <a:buNone/>
            </a:pPr>
            <a:r>
              <a:rPr lang="en-US" baseline="0" dirty="0" smtClean="0"/>
              <a:t>    </a:t>
            </a:r>
            <a:r>
              <a:rPr lang="en-US" baseline="0" dirty="0" err="1" smtClean="0"/>
              <a:t>var</a:t>
            </a:r>
            <a:r>
              <a:rPr lang="en-US" baseline="0" dirty="0" smtClean="0"/>
              <a:t> </a:t>
            </a:r>
            <a:r>
              <a:rPr lang="en-US" baseline="0" dirty="0" err="1" smtClean="0"/>
              <a:t>percentOfTaxes</a:t>
            </a:r>
            <a:r>
              <a:rPr lang="en-US" baseline="0" dirty="0" smtClean="0"/>
              <a:t> = 16;</a:t>
            </a:r>
          </a:p>
          <a:p>
            <a:pPr marL="914400" lvl="2" indent="0">
              <a:buFont typeface="+mj-lt"/>
              <a:buNone/>
            </a:pPr>
            <a:endParaRPr lang="en-US" baseline="0" dirty="0" smtClean="0"/>
          </a:p>
          <a:p>
            <a:pPr marL="914400" lvl="2" indent="0">
              <a:buFont typeface="+mj-lt"/>
              <a:buNone/>
            </a:pPr>
            <a:r>
              <a:rPr lang="en-US" baseline="0" dirty="0" smtClean="0"/>
              <a:t>    function </a:t>
            </a:r>
            <a:r>
              <a:rPr lang="en-US" baseline="0" dirty="0" err="1" smtClean="0"/>
              <a:t>getAmountWithTaxes</a:t>
            </a:r>
            <a:r>
              <a:rPr lang="en-US" baseline="0" dirty="0" smtClean="0"/>
              <a:t>(amount) {</a:t>
            </a:r>
          </a:p>
          <a:p>
            <a:pPr marL="914400" lvl="2" indent="0">
              <a:buFont typeface="+mj-lt"/>
              <a:buNone/>
            </a:pPr>
            <a:r>
              <a:rPr lang="en-US" baseline="0" dirty="0" smtClean="0"/>
              <a:t>      if (</a:t>
            </a:r>
            <a:r>
              <a:rPr lang="en-US" baseline="0" dirty="0" err="1" smtClean="0"/>
              <a:t>isNaN</a:t>
            </a:r>
            <a:r>
              <a:rPr lang="en-US" baseline="0" dirty="0" smtClean="0"/>
              <a:t>(amount)) {</a:t>
            </a:r>
          </a:p>
          <a:p>
            <a:pPr marL="914400" lvl="2" indent="0">
              <a:buFont typeface="+mj-lt"/>
              <a:buNone/>
            </a:pPr>
            <a:r>
              <a:rPr lang="en-US" baseline="0" dirty="0" smtClean="0"/>
              <a:t>        return 0;</a:t>
            </a:r>
          </a:p>
          <a:p>
            <a:pPr marL="914400" lvl="2" indent="0">
              <a:buFont typeface="+mj-lt"/>
              <a:buNone/>
            </a:pPr>
            <a:r>
              <a:rPr lang="en-US" baseline="0" dirty="0" smtClean="0"/>
              <a:t>      }</a:t>
            </a:r>
          </a:p>
          <a:p>
            <a:pPr marL="914400" lvl="2" indent="0">
              <a:buFont typeface="+mj-lt"/>
              <a:buNone/>
            </a:pPr>
            <a:r>
              <a:rPr lang="en-US" baseline="0" dirty="0" smtClean="0"/>
              <a:t>      return amount * (1 + (</a:t>
            </a:r>
            <a:r>
              <a:rPr lang="en-US" baseline="0" dirty="0" err="1" smtClean="0"/>
              <a:t>percentOfTaxes</a:t>
            </a:r>
            <a:r>
              <a:rPr lang="en-US" baseline="0" dirty="0" smtClean="0"/>
              <a:t> / 100));</a:t>
            </a:r>
          </a:p>
          <a:p>
            <a:pPr marL="914400" lvl="2" indent="0">
              <a:buFont typeface="+mj-lt"/>
              <a:buNone/>
            </a:pPr>
            <a:r>
              <a:rPr lang="en-US" baseline="0" dirty="0" smtClean="0"/>
              <a:t>    }</a:t>
            </a:r>
          </a:p>
          <a:p>
            <a:pPr marL="914400" lvl="2" indent="0">
              <a:buFont typeface="+mj-lt"/>
              <a:buNone/>
            </a:pPr>
            <a:endParaRPr lang="en-US" baseline="0" dirty="0" smtClean="0"/>
          </a:p>
          <a:p>
            <a:pPr marL="914400" lvl="2" indent="0">
              <a:buFont typeface="+mj-lt"/>
              <a:buNone/>
            </a:pPr>
            <a:r>
              <a:rPr lang="en-US" baseline="0" dirty="0" smtClean="0"/>
              <a:t>    return {</a:t>
            </a:r>
          </a:p>
          <a:p>
            <a:pPr marL="914400" lvl="2" indent="0">
              <a:buFont typeface="+mj-lt"/>
              <a:buNone/>
            </a:pPr>
            <a:r>
              <a:rPr lang="en-US" baseline="0" dirty="0" smtClean="0"/>
              <a:t>      </a:t>
            </a:r>
            <a:r>
              <a:rPr lang="en-US" baseline="0" dirty="0" err="1" smtClean="0"/>
              <a:t>getAmountWithTaxes</a:t>
            </a:r>
            <a:r>
              <a:rPr lang="en-US" baseline="0" dirty="0" smtClean="0"/>
              <a:t>: </a:t>
            </a:r>
            <a:r>
              <a:rPr lang="en-US" baseline="0" dirty="0" err="1" smtClean="0"/>
              <a:t>getAmountWithTaxes</a:t>
            </a:r>
            <a:endParaRPr lang="en-US" baseline="0" dirty="0" smtClean="0"/>
          </a:p>
          <a:p>
            <a:pPr marL="914400" lvl="2" indent="0">
              <a:buFont typeface="+mj-lt"/>
              <a:buNone/>
            </a:pPr>
            <a:r>
              <a:rPr lang="en-US" baseline="0" dirty="0" smtClean="0"/>
              <a:t>    };</a:t>
            </a:r>
          </a:p>
          <a:p>
            <a:pPr marL="914400" lvl="2" indent="0">
              <a:buFont typeface="+mj-lt"/>
              <a:buNone/>
            </a:pPr>
            <a:r>
              <a:rPr lang="en-US" baseline="0" dirty="0" smtClean="0"/>
              <a:t>  });</a:t>
            </a:r>
          </a:p>
          <a:p>
            <a:pPr marL="914400" lvl="2" indent="0">
              <a:buFont typeface="+mj-lt"/>
              <a:buNone/>
            </a:pPr>
            <a:endParaRPr lang="en-US" baseline="0" dirty="0" smtClean="0"/>
          </a:p>
          <a:p>
            <a:pPr marL="0" lvl="0" indent="0">
              <a:buFont typeface="+mj-lt"/>
              <a:buNone/>
            </a:pPr>
            <a:r>
              <a:rPr lang="en-US" baseline="0" dirty="0" smtClean="0"/>
              <a:t>The return is the public API that you'll provide to the application, we are returning the function "</a:t>
            </a:r>
            <a:r>
              <a:rPr lang="en-US" baseline="0" dirty="0" err="1" smtClean="0"/>
              <a:t>getAmountWithTaxes</a:t>
            </a:r>
            <a:r>
              <a:rPr lang="en-US" baseline="0" dirty="0" smtClean="0"/>
              <a:t>", but there's no way to get the value of "</a:t>
            </a:r>
            <a:r>
              <a:rPr lang="en-US" baseline="0" dirty="0" err="1" smtClean="0"/>
              <a:t>percentOfTaxes</a:t>
            </a:r>
            <a:r>
              <a:rPr lang="en-US" baseline="0" dirty="0" smtClean="0"/>
              <a:t>" out, until we add it in the return object.</a:t>
            </a:r>
          </a:p>
          <a:p>
            <a:pPr marL="228600" indent="-228600">
              <a:buFont typeface="+mj-lt"/>
              <a:buAutoNum type="arabicPeriod"/>
            </a:pPr>
            <a:endParaRPr lang="en-US" baseline="0" dirty="0" smtClean="0"/>
          </a:p>
          <a:p>
            <a:pPr marL="228600" indent="-228600">
              <a:buFont typeface="+mj-lt"/>
              <a:buAutoNum type="arabicPeriod"/>
            </a:pPr>
            <a:r>
              <a:rPr lang="en-US" baseline="0" dirty="0" smtClean="0"/>
              <a:t>Now, open the main.js controller and change to this:</a:t>
            </a:r>
          </a:p>
          <a:p>
            <a:pPr marL="228600" indent="-228600">
              <a:buFont typeface="+mj-lt"/>
              <a:buAutoNum type="arabicPeriod"/>
            </a:pPr>
            <a:endParaRPr lang="en-US" baseline="0" dirty="0" smtClean="0"/>
          </a:p>
          <a:p>
            <a:pPr marL="914400" lvl="2" indent="0">
              <a:buFont typeface="+mj-lt"/>
              <a:buNone/>
            </a:pPr>
            <a:r>
              <a:rPr lang="en-US" dirty="0" err="1" smtClean="0"/>
              <a:t>angular.module</a:t>
            </a:r>
            <a:r>
              <a:rPr lang="en-US" dirty="0" smtClean="0"/>
              <a:t>('</a:t>
            </a:r>
            <a:r>
              <a:rPr lang="en-US" dirty="0" err="1" smtClean="0"/>
              <a:t>practiceBApp</a:t>
            </a:r>
            <a:r>
              <a:rPr lang="en-US" dirty="0" smtClean="0"/>
              <a:t>')</a:t>
            </a:r>
          </a:p>
          <a:p>
            <a:pPr marL="914400" lvl="2" indent="0">
              <a:buFont typeface="+mj-lt"/>
              <a:buNone/>
            </a:pPr>
            <a:r>
              <a:rPr lang="en-US" dirty="0" smtClean="0"/>
              <a:t>  .controller('</a:t>
            </a:r>
            <a:r>
              <a:rPr lang="en-US" dirty="0" err="1" smtClean="0"/>
              <a:t>MainCtrl</a:t>
            </a:r>
            <a:r>
              <a:rPr lang="en-US" dirty="0" smtClean="0"/>
              <a:t>', function ($scope, </a:t>
            </a:r>
            <a:r>
              <a:rPr lang="en-US" dirty="0" err="1" smtClean="0"/>
              <a:t>taxesFactory</a:t>
            </a:r>
            <a:r>
              <a:rPr lang="en-US" dirty="0" smtClean="0"/>
              <a:t>) {</a:t>
            </a:r>
          </a:p>
          <a:p>
            <a:pPr marL="914400" lvl="2" indent="0">
              <a:buFont typeface="+mj-lt"/>
              <a:buNone/>
            </a:pPr>
            <a:r>
              <a:rPr lang="en-US" dirty="0" smtClean="0"/>
              <a:t>    $</a:t>
            </a:r>
            <a:r>
              <a:rPr lang="en-US" dirty="0" err="1" smtClean="0"/>
              <a:t>scope.getAmountWithTaxes</a:t>
            </a:r>
            <a:r>
              <a:rPr lang="en-US" dirty="0" smtClean="0"/>
              <a:t> = function () {</a:t>
            </a:r>
          </a:p>
          <a:p>
            <a:pPr marL="914400" lvl="2" indent="0">
              <a:buFont typeface="+mj-lt"/>
              <a:buNone/>
            </a:pPr>
            <a:r>
              <a:rPr lang="en-US" dirty="0" smtClean="0"/>
              <a:t>      return </a:t>
            </a:r>
            <a:r>
              <a:rPr lang="en-US" dirty="0" err="1" smtClean="0"/>
              <a:t>taxesFactory.getAmountWithTaxes</a:t>
            </a:r>
            <a:r>
              <a:rPr lang="en-US" dirty="0" smtClean="0"/>
              <a:t>($</a:t>
            </a:r>
            <a:r>
              <a:rPr lang="en-US" dirty="0" err="1" smtClean="0"/>
              <a:t>scope.factoryValue</a:t>
            </a:r>
            <a:r>
              <a:rPr lang="en-US" dirty="0" smtClean="0"/>
              <a:t>);</a:t>
            </a:r>
          </a:p>
          <a:p>
            <a:pPr marL="914400" lvl="2" indent="0">
              <a:buFont typeface="+mj-lt"/>
              <a:buNone/>
            </a:pPr>
            <a:r>
              <a:rPr lang="en-US" dirty="0" smtClean="0"/>
              <a:t>    }</a:t>
            </a:r>
          </a:p>
          <a:p>
            <a:pPr marL="914400" lvl="2" indent="0">
              <a:buFont typeface="+mj-lt"/>
              <a:buNone/>
            </a:pPr>
            <a:r>
              <a:rPr lang="en-US" dirty="0" smtClean="0"/>
              <a:t>  });</a:t>
            </a:r>
          </a:p>
          <a:p>
            <a:pPr marL="0" indent="0">
              <a:buFont typeface="+mj-lt"/>
              <a:buNone/>
            </a:pPr>
            <a:endParaRPr lang="en-US" dirty="0" smtClean="0"/>
          </a:p>
          <a:p>
            <a:pPr marL="228600" indent="-228600">
              <a:buFont typeface="+mj-lt"/>
              <a:buAutoNum type="arabicPeriod" startAt="6"/>
            </a:pPr>
            <a:r>
              <a:rPr lang="en-US" dirty="0" smtClean="0"/>
              <a:t>Replace all the main.html view to:</a:t>
            </a:r>
          </a:p>
          <a:p>
            <a:pPr marL="0" indent="0">
              <a:buFont typeface="+mj-lt"/>
              <a:buNone/>
            </a:pPr>
            <a:endParaRPr lang="en-US" dirty="0" smtClean="0"/>
          </a:p>
          <a:p>
            <a:pPr marL="914400" lvl="2" indent="0">
              <a:buFont typeface="+mj-lt"/>
              <a:buNone/>
            </a:pPr>
            <a:r>
              <a:rPr lang="en-US" dirty="0" smtClean="0"/>
              <a:t>&lt;div class="main"&gt;</a:t>
            </a:r>
          </a:p>
          <a:p>
            <a:pPr marL="914400" lvl="2" indent="0">
              <a:buFont typeface="+mj-lt"/>
              <a:buNone/>
            </a:pPr>
            <a:r>
              <a:rPr lang="en-US" dirty="0" smtClean="0"/>
              <a:t>  &lt;div class="panel panel-default"&gt;</a:t>
            </a:r>
          </a:p>
          <a:p>
            <a:pPr marL="914400" lvl="2" indent="0">
              <a:buFont typeface="+mj-lt"/>
              <a:buNone/>
            </a:pPr>
            <a:r>
              <a:rPr lang="en-US" dirty="0" smtClean="0"/>
              <a:t>    &lt;div class="panel-heading"&gt;Factory&lt;/div&gt;</a:t>
            </a:r>
          </a:p>
          <a:p>
            <a:pPr marL="914400" lvl="2" indent="0">
              <a:buFont typeface="+mj-lt"/>
              <a:buNone/>
            </a:pPr>
            <a:r>
              <a:rPr lang="en-US" dirty="0" smtClean="0"/>
              <a:t>    &lt;div class="panel-body"&gt;</a:t>
            </a:r>
          </a:p>
          <a:p>
            <a:pPr marL="914400" lvl="2" indent="0">
              <a:buFont typeface="+mj-lt"/>
              <a:buNone/>
            </a:pPr>
            <a:r>
              <a:rPr lang="en-US" dirty="0" smtClean="0"/>
              <a:t>      &lt;input type="text" </a:t>
            </a:r>
            <a:r>
              <a:rPr lang="en-US" dirty="0" err="1" smtClean="0"/>
              <a:t>ng</a:t>
            </a:r>
            <a:r>
              <a:rPr lang="en-US" dirty="0" smtClean="0"/>
              <a:t>-model="</a:t>
            </a:r>
            <a:r>
              <a:rPr lang="en-US" dirty="0" err="1" smtClean="0"/>
              <a:t>factoryValue</a:t>
            </a:r>
            <a:r>
              <a:rPr lang="en-US" dirty="0" smtClean="0"/>
              <a:t>"&gt;</a:t>
            </a:r>
          </a:p>
          <a:p>
            <a:pPr marL="914400" lvl="2" indent="0">
              <a:buFont typeface="+mj-lt"/>
              <a:buNone/>
            </a:pPr>
            <a:r>
              <a:rPr lang="en-US" dirty="0" smtClean="0"/>
              <a:t>      with taxes: &lt;span class="label label-info"&gt; {{</a:t>
            </a:r>
            <a:r>
              <a:rPr lang="en-US" dirty="0" err="1" smtClean="0"/>
              <a:t>getAmountWithTaxes</a:t>
            </a:r>
            <a:r>
              <a:rPr lang="en-US" dirty="0" smtClean="0"/>
              <a:t>() | currency}}&lt;/span&gt;</a:t>
            </a:r>
          </a:p>
          <a:p>
            <a:pPr marL="914400" lvl="2" indent="0">
              <a:buFont typeface="+mj-lt"/>
              <a:buNone/>
            </a:pPr>
            <a:r>
              <a:rPr lang="en-US" dirty="0" smtClean="0"/>
              <a:t>    &lt;/div&gt;</a:t>
            </a:r>
          </a:p>
          <a:p>
            <a:pPr marL="914400" lvl="2" indent="0">
              <a:buFont typeface="+mj-lt"/>
              <a:buNone/>
            </a:pPr>
            <a:r>
              <a:rPr lang="en-US" dirty="0" smtClean="0"/>
              <a:t>  &lt;/div&gt;</a:t>
            </a:r>
          </a:p>
          <a:p>
            <a:pPr marL="914400" lvl="2" indent="0">
              <a:buFont typeface="+mj-lt"/>
              <a:buNone/>
            </a:pPr>
            <a:r>
              <a:rPr lang="en-US" dirty="0" smtClean="0"/>
              <a:t>&lt;/div&gt;</a:t>
            </a:r>
          </a:p>
          <a:p>
            <a:endParaRPr lang="en-US" dirty="0" smtClean="0"/>
          </a:p>
          <a:p>
            <a:pPr marL="228600" indent="-228600">
              <a:buFont typeface="+mj-lt"/>
              <a:buAutoNum type="arabicPeriod" startAt="7"/>
            </a:pPr>
            <a:r>
              <a:rPr lang="en-US" dirty="0" smtClean="0"/>
              <a:t>Run</a:t>
            </a:r>
            <a:r>
              <a:rPr lang="en-US" baseline="0" dirty="0" smtClean="0"/>
              <a:t> "grunt serve".</a:t>
            </a:r>
          </a:p>
          <a:p>
            <a:pPr marL="228600" indent="-228600">
              <a:buFont typeface="+mj-lt"/>
              <a:buAutoNum type="arabicPeriod" startAt="7"/>
            </a:pPr>
            <a:r>
              <a:rPr lang="en-US" baseline="0" dirty="0" smtClean="0"/>
              <a:t>Type something on the input. The Factory will make the operation and return your result.</a:t>
            </a:r>
            <a:endParaRPr lang="en-US" dirty="0" smtClean="0"/>
          </a:p>
          <a:p>
            <a:endParaRPr lang="en-US" dirty="0" smtClean="0"/>
          </a:p>
          <a:p>
            <a:r>
              <a:rPr lang="en-US" u="sng" dirty="0" smtClean="0"/>
              <a:t>b) Create </a:t>
            </a:r>
            <a:r>
              <a:rPr lang="en-US" u="sng" dirty="0" smtClean="0"/>
              <a:t>a Service that uses a </a:t>
            </a:r>
            <a:r>
              <a:rPr lang="en-US" u="sng" dirty="0" smtClean="0"/>
              <a:t>$resource promise.</a:t>
            </a:r>
            <a:endParaRPr lang="en-US" u="sng" dirty="0" smtClean="0"/>
          </a:p>
          <a:p>
            <a:endParaRPr lang="en-US" dirty="0" smtClean="0"/>
          </a:p>
          <a:p>
            <a:r>
              <a:rPr lang="en-US" dirty="0" smtClean="0"/>
              <a:t>For this practice we will</a:t>
            </a:r>
            <a:r>
              <a:rPr lang="en-US" baseline="0" dirty="0" smtClean="0"/>
              <a:t> need the </a:t>
            </a:r>
            <a:r>
              <a:rPr lang="en-US" baseline="0" dirty="0" err="1" smtClean="0"/>
              <a:t>nodeJS</a:t>
            </a:r>
            <a:r>
              <a:rPr lang="en-US" baseline="0" dirty="0" smtClean="0"/>
              <a:t> server on the material, that we tested in the "Practical example 1".</a:t>
            </a:r>
            <a:endParaRPr lang="en-US" dirty="0" smtClean="0"/>
          </a:p>
          <a:p>
            <a:pPr marL="228600" indent="-228600">
              <a:buFont typeface="+mj-lt"/>
              <a:buAutoNum type="arabicPeriod"/>
            </a:pPr>
            <a:r>
              <a:rPr lang="en-US" u="none" dirty="0" smtClean="0"/>
              <a:t>Create a service with Yeoman:</a:t>
            </a:r>
            <a:r>
              <a:rPr lang="en-US" u="none" baseline="0" dirty="0" smtClean="0"/>
              <a:t> "</a:t>
            </a:r>
            <a:r>
              <a:rPr lang="en-US" u="none" baseline="0" dirty="0" err="1" smtClean="0"/>
              <a:t>yo</a:t>
            </a:r>
            <a:r>
              <a:rPr lang="en-US" u="none" baseline="0" dirty="0" smtClean="0"/>
              <a:t> </a:t>
            </a:r>
            <a:r>
              <a:rPr lang="en-US" u="none" baseline="0" dirty="0" err="1" smtClean="0"/>
              <a:t>angular:service</a:t>
            </a:r>
            <a:r>
              <a:rPr lang="en-US" u="none" baseline="0" dirty="0" smtClean="0"/>
              <a:t> </a:t>
            </a:r>
            <a:r>
              <a:rPr lang="en-US" u="none" baseline="0" dirty="0" err="1" smtClean="0"/>
              <a:t>apiService</a:t>
            </a:r>
            <a:r>
              <a:rPr lang="en-US" u="none" baseline="0" dirty="0" smtClean="0"/>
              <a:t>".</a:t>
            </a:r>
          </a:p>
          <a:p>
            <a:pPr marL="228600" indent="-228600">
              <a:buFont typeface="+mj-lt"/>
              <a:buAutoNum type="arabicPeriod"/>
            </a:pPr>
            <a:r>
              <a:rPr lang="en-US" u="none" dirty="0" smtClean="0"/>
              <a:t>Change the default name to camel case in the file name and in the index.html</a:t>
            </a:r>
            <a:r>
              <a:rPr lang="en-US" u="none" dirty="0" smtClean="0"/>
              <a:t>.</a:t>
            </a:r>
          </a:p>
          <a:p>
            <a:pPr marL="228600" indent="-228600">
              <a:buFont typeface="+mj-lt"/>
              <a:buAutoNum type="arabicPeriod"/>
            </a:pPr>
            <a:r>
              <a:rPr lang="en-US" u="none" dirty="0" smtClean="0"/>
              <a:t>Replace</a:t>
            </a:r>
            <a:r>
              <a:rPr lang="en-US" u="none" baseline="0" dirty="0" smtClean="0"/>
              <a:t> the content with:</a:t>
            </a:r>
          </a:p>
          <a:p>
            <a:pPr marL="228600" indent="-228600">
              <a:buFont typeface="+mj-lt"/>
              <a:buAutoNum type="arabicPeriod"/>
            </a:pPr>
            <a:endParaRPr lang="en-US" u="none" baseline="0" dirty="0" smtClean="0"/>
          </a:p>
          <a:p>
            <a:pPr marL="914400" lvl="2" indent="0">
              <a:buFont typeface="+mj-lt"/>
              <a:buNone/>
            </a:pPr>
            <a:r>
              <a:rPr lang="en-US" u="none" dirty="0" err="1" smtClean="0"/>
              <a:t>angular.module</a:t>
            </a:r>
            <a:r>
              <a:rPr lang="en-US" u="none" dirty="0" smtClean="0"/>
              <a:t>('</a:t>
            </a:r>
            <a:r>
              <a:rPr lang="en-US" u="none" dirty="0" err="1" smtClean="0"/>
              <a:t>practiceBApp</a:t>
            </a:r>
            <a:r>
              <a:rPr lang="en-US" u="none" dirty="0" smtClean="0"/>
              <a:t>')</a:t>
            </a:r>
          </a:p>
          <a:p>
            <a:pPr marL="914400" lvl="2" indent="0">
              <a:buFont typeface="+mj-lt"/>
              <a:buNone/>
            </a:pPr>
            <a:r>
              <a:rPr lang="en-US" u="none" dirty="0" smtClean="0"/>
              <a:t>  .service('</a:t>
            </a:r>
            <a:r>
              <a:rPr lang="en-US" u="none" dirty="0" err="1" smtClean="0"/>
              <a:t>apiService</a:t>
            </a:r>
            <a:r>
              <a:rPr lang="en-US" u="none" dirty="0" smtClean="0"/>
              <a:t>', function ($http, $q, $resource) {</a:t>
            </a:r>
          </a:p>
          <a:p>
            <a:pPr marL="914400" lvl="2" indent="0">
              <a:buFont typeface="+mj-lt"/>
              <a:buNone/>
            </a:pPr>
            <a:r>
              <a:rPr lang="en-US" u="none" dirty="0" smtClean="0"/>
              <a:t>    $</a:t>
            </a:r>
            <a:r>
              <a:rPr lang="en-US" u="none" dirty="0" err="1" smtClean="0"/>
              <a:t>http.defaults.useXDomain</a:t>
            </a:r>
            <a:r>
              <a:rPr lang="en-US" u="none" dirty="0" smtClean="0"/>
              <a:t> = true;</a:t>
            </a:r>
          </a:p>
          <a:p>
            <a:pPr marL="914400" lvl="2" indent="0">
              <a:buFont typeface="+mj-lt"/>
              <a:buNone/>
            </a:pPr>
            <a:r>
              <a:rPr lang="en-US" u="none" dirty="0" smtClean="0"/>
              <a:t>    </a:t>
            </a:r>
            <a:r>
              <a:rPr lang="en-US" u="none" dirty="0" err="1" smtClean="0"/>
              <a:t>var</a:t>
            </a:r>
            <a:r>
              <a:rPr lang="en-US" u="none" dirty="0" smtClean="0"/>
              <a:t> </a:t>
            </a:r>
            <a:r>
              <a:rPr lang="en-US" u="none" dirty="0" err="1" smtClean="0"/>
              <a:t>baseURL</a:t>
            </a:r>
            <a:r>
              <a:rPr lang="en-US" u="none" dirty="0" smtClean="0"/>
              <a:t> = 'http://127.0.0.1:8084/';</a:t>
            </a:r>
          </a:p>
          <a:p>
            <a:pPr marL="914400" lvl="2" indent="0">
              <a:buFont typeface="+mj-lt"/>
              <a:buNone/>
            </a:pPr>
            <a:endParaRPr lang="en-US" u="none" dirty="0" smtClean="0"/>
          </a:p>
          <a:p>
            <a:pPr marL="914400" lvl="2" indent="0">
              <a:buFont typeface="+mj-lt"/>
              <a:buNone/>
            </a:pPr>
            <a:r>
              <a:rPr lang="en-US" u="none" dirty="0" smtClean="0"/>
              <a:t>    </a:t>
            </a:r>
            <a:r>
              <a:rPr lang="en-US" u="none" dirty="0" err="1" smtClean="0"/>
              <a:t>var</a:t>
            </a:r>
            <a:r>
              <a:rPr lang="en-US" u="none" dirty="0" smtClean="0"/>
              <a:t> </a:t>
            </a:r>
            <a:r>
              <a:rPr lang="en-US" u="none" dirty="0" err="1" smtClean="0"/>
              <a:t>api</a:t>
            </a:r>
            <a:r>
              <a:rPr lang="en-US" u="none" dirty="0" smtClean="0"/>
              <a:t> = {</a:t>
            </a:r>
          </a:p>
          <a:p>
            <a:pPr marL="914400" lvl="2" indent="0">
              <a:buFont typeface="+mj-lt"/>
              <a:buNone/>
            </a:pPr>
            <a:r>
              <a:rPr lang="en-US" u="none" dirty="0" smtClean="0"/>
              <a:t>      get: get</a:t>
            </a:r>
          </a:p>
          <a:p>
            <a:pPr marL="914400" lvl="2" indent="0">
              <a:buFont typeface="+mj-lt"/>
              <a:buNone/>
            </a:pPr>
            <a:r>
              <a:rPr lang="en-US" u="none" dirty="0" smtClean="0"/>
              <a:t>    };</a:t>
            </a:r>
          </a:p>
          <a:p>
            <a:pPr marL="914400" lvl="2" indent="0">
              <a:buFont typeface="+mj-lt"/>
              <a:buNone/>
            </a:pPr>
            <a:endParaRPr lang="en-US" u="none" dirty="0" smtClean="0"/>
          </a:p>
          <a:p>
            <a:pPr marL="914400" lvl="2" indent="0">
              <a:buFont typeface="+mj-lt"/>
              <a:buNone/>
            </a:pPr>
            <a:r>
              <a:rPr lang="en-US" u="none" dirty="0" smtClean="0"/>
              <a:t>    return </a:t>
            </a:r>
            <a:r>
              <a:rPr lang="en-US" u="none" dirty="0" err="1" smtClean="0"/>
              <a:t>api</a:t>
            </a:r>
            <a:r>
              <a:rPr lang="en-US" u="none" dirty="0" smtClean="0"/>
              <a:t>;</a:t>
            </a:r>
          </a:p>
          <a:p>
            <a:pPr marL="914400" lvl="2" indent="0">
              <a:buFont typeface="+mj-lt"/>
              <a:buNone/>
            </a:pPr>
            <a:endParaRPr lang="en-US" u="none" dirty="0" smtClean="0"/>
          </a:p>
          <a:p>
            <a:pPr marL="914400" lvl="2" indent="0">
              <a:buFont typeface="+mj-lt"/>
              <a:buNone/>
            </a:pPr>
            <a:r>
              <a:rPr lang="en-US" u="none" dirty="0" smtClean="0"/>
              <a:t>    function get(</a:t>
            </a:r>
            <a:r>
              <a:rPr lang="en-US" u="none" dirty="0" err="1" smtClean="0"/>
              <a:t>url</a:t>
            </a:r>
            <a:r>
              <a:rPr lang="en-US" u="none" dirty="0" smtClean="0"/>
              <a:t>, </a:t>
            </a:r>
            <a:r>
              <a:rPr lang="en-US" u="none" dirty="0" err="1" smtClean="0"/>
              <a:t>params</a:t>
            </a:r>
            <a:r>
              <a:rPr lang="en-US" u="none" dirty="0" smtClean="0"/>
              <a:t>) {</a:t>
            </a:r>
          </a:p>
          <a:p>
            <a:pPr marL="914400" lvl="2" indent="0">
              <a:buFont typeface="+mj-lt"/>
              <a:buNone/>
            </a:pPr>
            <a:r>
              <a:rPr lang="en-US" u="none" dirty="0" smtClean="0"/>
              <a:t>      </a:t>
            </a:r>
            <a:r>
              <a:rPr lang="en-US" u="none" dirty="0" err="1" smtClean="0"/>
              <a:t>var</a:t>
            </a:r>
            <a:r>
              <a:rPr lang="en-US" u="none" dirty="0" smtClean="0"/>
              <a:t> resource = $resource(</a:t>
            </a:r>
            <a:r>
              <a:rPr lang="en-US" u="none" dirty="0" err="1" smtClean="0"/>
              <a:t>baseURL</a:t>
            </a:r>
            <a:r>
              <a:rPr lang="en-US" u="none" dirty="0" smtClean="0"/>
              <a:t> + </a:t>
            </a:r>
            <a:r>
              <a:rPr lang="en-US" u="none" dirty="0" err="1" smtClean="0"/>
              <a:t>url</a:t>
            </a:r>
            <a:r>
              <a:rPr lang="en-US" u="none" dirty="0" smtClean="0"/>
              <a:t>, {}, {</a:t>
            </a:r>
          </a:p>
          <a:p>
            <a:pPr marL="914400" lvl="2" indent="0">
              <a:buFont typeface="+mj-lt"/>
              <a:buNone/>
            </a:pPr>
            <a:r>
              <a:rPr lang="en-US" u="none" dirty="0" smtClean="0"/>
              <a:t>        'get': {</a:t>
            </a:r>
          </a:p>
          <a:p>
            <a:pPr marL="914400" lvl="2" indent="0">
              <a:buFont typeface="+mj-lt"/>
              <a:buNone/>
            </a:pPr>
            <a:r>
              <a:rPr lang="en-US" u="none" dirty="0" smtClean="0"/>
              <a:t>          method: 'GET',</a:t>
            </a:r>
          </a:p>
          <a:p>
            <a:pPr marL="914400" lvl="2" indent="0">
              <a:buFont typeface="+mj-lt"/>
              <a:buNone/>
            </a:pPr>
            <a:r>
              <a:rPr lang="en-US" u="none" dirty="0" smtClean="0"/>
              <a:t>          cache: false,</a:t>
            </a:r>
          </a:p>
          <a:p>
            <a:pPr marL="914400" lvl="2" indent="0">
              <a:buFont typeface="+mj-lt"/>
              <a:buNone/>
            </a:pPr>
            <a:r>
              <a:rPr lang="en-US" u="none" dirty="0" smtClean="0"/>
              <a:t>          </a:t>
            </a:r>
            <a:r>
              <a:rPr lang="en-US" u="none" dirty="0" err="1" smtClean="0"/>
              <a:t>responseType</a:t>
            </a:r>
            <a:r>
              <a:rPr lang="en-US" u="none" dirty="0" smtClean="0"/>
              <a:t>: 'application/</a:t>
            </a:r>
            <a:r>
              <a:rPr lang="en-US" u="none" dirty="0" err="1" smtClean="0"/>
              <a:t>json</a:t>
            </a:r>
            <a:r>
              <a:rPr lang="en-US" u="none" dirty="0" smtClean="0"/>
              <a:t>'</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endParaRPr lang="en-US" u="none" dirty="0" smtClean="0"/>
          </a:p>
          <a:p>
            <a:pPr marL="914400" lvl="2" indent="0">
              <a:buFont typeface="+mj-lt"/>
              <a:buNone/>
            </a:pPr>
            <a:r>
              <a:rPr lang="en-US" u="none" dirty="0" smtClean="0"/>
              <a:t>      return </a:t>
            </a:r>
            <a:r>
              <a:rPr lang="en-US" u="none" dirty="0" err="1" smtClean="0"/>
              <a:t>resource.get</a:t>
            </a:r>
            <a:r>
              <a:rPr lang="en-US" u="none" dirty="0" smtClean="0"/>
              <a:t>(</a:t>
            </a:r>
            <a:r>
              <a:rPr lang="en-US" u="none" dirty="0" err="1" smtClean="0"/>
              <a:t>params</a:t>
            </a:r>
            <a:r>
              <a:rPr lang="en-US" u="none" dirty="0" smtClean="0"/>
              <a:t>).$promise;</a:t>
            </a:r>
          </a:p>
          <a:p>
            <a:pPr marL="914400" lvl="2" indent="0">
              <a:buFont typeface="+mj-lt"/>
              <a:buNone/>
            </a:pPr>
            <a:r>
              <a:rPr lang="en-US" u="none" dirty="0" smtClean="0"/>
              <a:t>    };</a:t>
            </a:r>
          </a:p>
          <a:p>
            <a:pPr marL="914400" lvl="2" indent="0">
              <a:buFont typeface="+mj-lt"/>
              <a:buNone/>
            </a:pPr>
            <a:r>
              <a:rPr lang="en-US" u="none" dirty="0" smtClean="0"/>
              <a:t>  });</a:t>
            </a:r>
          </a:p>
          <a:p>
            <a:pPr marL="0" indent="0">
              <a:buFont typeface="+mj-lt"/>
              <a:buNone/>
            </a:pPr>
            <a:endParaRPr lang="en-US" u="none" dirty="0" smtClean="0"/>
          </a:p>
          <a:p>
            <a:pPr marL="0" indent="0">
              <a:buFont typeface="+mj-lt"/>
              <a:buNone/>
            </a:pPr>
            <a:r>
              <a:rPr lang="en-US" u="none" dirty="0" smtClean="0"/>
              <a:t>In this example, notice that we are setting up the $resource get function, we can change</a:t>
            </a:r>
            <a:r>
              <a:rPr lang="en-US" u="none" baseline="0" dirty="0" smtClean="0"/>
              <a:t> the values and even make a get with a  POST as method, the cache to false is to no use any cache information and always get the latest information.</a:t>
            </a:r>
          </a:p>
          <a:p>
            <a:pPr marL="0" indent="0">
              <a:buFont typeface="+mj-lt"/>
              <a:buNone/>
            </a:pPr>
            <a:endParaRPr lang="en-US" u="none" dirty="0" smtClean="0"/>
          </a:p>
          <a:p>
            <a:pPr marL="228600" indent="-228600">
              <a:buFont typeface="+mj-lt"/>
              <a:buAutoNum type="arabicPeriod" startAt="4"/>
            </a:pPr>
            <a:r>
              <a:rPr lang="en-US" u="none" dirty="0" smtClean="0"/>
              <a:t>We </a:t>
            </a:r>
            <a:r>
              <a:rPr lang="en-US" u="none" baseline="0" dirty="0" smtClean="0"/>
              <a:t>are using the $resource service, so we need to add the "</a:t>
            </a:r>
            <a:r>
              <a:rPr lang="en-US" u="none" baseline="0" dirty="0" err="1" smtClean="0"/>
              <a:t>ngResource</a:t>
            </a:r>
            <a:r>
              <a:rPr lang="en-US" u="none" baseline="0" dirty="0" smtClean="0"/>
              <a:t>" in the app.js module dependencies.</a:t>
            </a:r>
          </a:p>
          <a:p>
            <a:pPr marL="228600" indent="-228600">
              <a:buFont typeface="+mj-lt"/>
              <a:buAutoNum type="arabicPeriod" startAt="4"/>
            </a:pPr>
            <a:r>
              <a:rPr lang="en-US" u="none" baseline="0" dirty="0" smtClean="0"/>
              <a:t>Go to the main.js controller, inject the "</a:t>
            </a:r>
            <a:r>
              <a:rPr lang="en-US" u="none" baseline="0" dirty="0" err="1" smtClean="0"/>
              <a:t>apiService</a:t>
            </a:r>
            <a:r>
              <a:rPr lang="en-US" u="none" baseline="0" dirty="0" smtClean="0"/>
              <a:t>" and add:</a:t>
            </a:r>
          </a:p>
          <a:p>
            <a:pPr marL="0" indent="0">
              <a:buFont typeface="+mj-lt"/>
              <a:buNone/>
            </a:pPr>
            <a:endParaRPr lang="en-US" u="none" baseline="0" dirty="0" smtClean="0"/>
          </a:p>
          <a:p>
            <a:pPr marL="914400" lvl="2" indent="0">
              <a:buFont typeface="+mj-lt"/>
              <a:buNone/>
            </a:pPr>
            <a:r>
              <a:rPr lang="en-US" u="none" baseline="0" dirty="0" smtClean="0"/>
              <a:t>    </a:t>
            </a:r>
            <a:r>
              <a:rPr lang="en-US" u="none" baseline="0" dirty="0" err="1" smtClean="0"/>
              <a:t>apiService.get</a:t>
            </a:r>
            <a:r>
              <a:rPr lang="en-US" u="none" baseline="0" dirty="0" smtClean="0"/>
              <a:t>('users/', {}).then(function(response){</a:t>
            </a:r>
          </a:p>
          <a:p>
            <a:pPr marL="914400" lvl="2" indent="0">
              <a:buFont typeface="+mj-lt"/>
              <a:buNone/>
            </a:pPr>
            <a:r>
              <a:rPr lang="en-US" u="none" baseline="0" dirty="0" smtClean="0"/>
              <a:t>      $</a:t>
            </a:r>
            <a:r>
              <a:rPr lang="en-US" u="none" baseline="0" dirty="0" err="1" smtClean="0"/>
              <a:t>scope.users</a:t>
            </a:r>
            <a:r>
              <a:rPr lang="en-US" u="none" baseline="0" dirty="0" smtClean="0"/>
              <a:t> = </a:t>
            </a:r>
            <a:r>
              <a:rPr lang="en-US" u="none" baseline="0" dirty="0" err="1" smtClean="0"/>
              <a:t>response.data</a:t>
            </a:r>
            <a:r>
              <a:rPr lang="en-US" u="none" baseline="0" dirty="0" smtClean="0"/>
              <a:t>;</a:t>
            </a:r>
          </a:p>
          <a:p>
            <a:pPr marL="914400" lvl="2" indent="0">
              <a:buFont typeface="+mj-lt"/>
              <a:buNone/>
            </a:pPr>
            <a:r>
              <a:rPr lang="en-US" u="none" baseline="0" dirty="0" smtClean="0"/>
              <a:t>    });</a:t>
            </a:r>
          </a:p>
          <a:p>
            <a:pPr marL="0" indent="0">
              <a:buFont typeface="+mj-lt"/>
              <a:buNone/>
            </a:pPr>
            <a:endParaRPr lang="en-US" u="none" baseline="0" dirty="0" smtClean="0"/>
          </a:p>
          <a:p>
            <a:pPr marL="228600" indent="-228600">
              <a:buFont typeface="+mj-lt"/>
              <a:buAutoNum type="arabicPeriod" startAt="6"/>
            </a:pPr>
            <a:r>
              <a:rPr lang="en-US" u="none" dirty="0" smtClean="0"/>
              <a:t>Open the</a:t>
            </a:r>
            <a:r>
              <a:rPr lang="en-US" u="none" baseline="0" dirty="0" smtClean="0"/>
              <a:t> main.html in the views and add after the Factory panel:</a:t>
            </a:r>
          </a:p>
          <a:p>
            <a:pPr marL="0" indent="0">
              <a:buFont typeface="+mj-lt"/>
              <a:buNone/>
            </a:pPr>
            <a:endParaRPr lang="en-US" u="none" baseline="0" dirty="0" smtClean="0"/>
          </a:p>
          <a:p>
            <a:pPr marL="0" indent="0">
              <a:buFont typeface="+mj-lt"/>
              <a:buNone/>
            </a:pPr>
            <a:r>
              <a:rPr lang="en-US" u="none" dirty="0" smtClean="0"/>
              <a:t>&lt;div class="panel panel-default"&gt;</a:t>
            </a:r>
          </a:p>
          <a:p>
            <a:pPr marL="0" indent="0">
              <a:buFont typeface="+mj-lt"/>
              <a:buNone/>
            </a:pPr>
            <a:r>
              <a:rPr lang="en-US" u="none" dirty="0" smtClean="0"/>
              <a:t>    &lt;div class="panel-heading"&gt;Service&lt;/div&gt;</a:t>
            </a:r>
          </a:p>
          <a:p>
            <a:pPr marL="0" indent="0">
              <a:buFont typeface="+mj-lt"/>
              <a:buNone/>
            </a:pPr>
            <a:r>
              <a:rPr lang="en-US" u="none" dirty="0" smtClean="0"/>
              <a:t>    &lt;div class="panel-body"&gt;</a:t>
            </a:r>
          </a:p>
          <a:p>
            <a:pPr marL="0" indent="0">
              <a:buFont typeface="+mj-lt"/>
              <a:buNone/>
            </a:pPr>
            <a:r>
              <a:rPr lang="en-US" u="none" dirty="0" smtClean="0"/>
              <a:t>      &lt;</a:t>
            </a:r>
            <a:r>
              <a:rPr lang="en-US" u="none" dirty="0" err="1" smtClean="0"/>
              <a:t>ul</a:t>
            </a:r>
            <a:r>
              <a:rPr lang="en-US" u="none" dirty="0" smtClean="0"/>
              <a:t>&gt;</a:t>
            </a:r>
          </a:p>
          <a:p>
            <a:pPr marL="0" indent="0">
              <a:buFont typeface="+mj-lt"/>
              <a:buNone/>
            </a:pPr>
            <a:r>
              <a:rPr lang="en-US" u="none" dirty="0" smtClean="0"/>
              <a:t>        &lt;li </a:t>
            </a:r>
            <a:r>
              <a:rPr lang="en-US" u="none" dirty="0" err="1" smtClean="0"/>
              <a:t>ng</a:t>
            </a:r>
            <a:r>
              <a:rPr lang="en-US" u="none" dirty="0" smtClean="0"/>
              <a:t>-repeat="user in users track by $index"&gt;{{user.name}}&lt;/li&gt;</a:t>
            </a:r>
          </a:p>
          <a:p>
            <a:pPr marL="0" indent="0">
              <a:buFont typeface="+mj-lt"/>
              <a:buNone/>
            </a:pPr>
            <a:r>
              <a:rPr lang="en-US" u="none" dirty="0" smtClean="0"/>
              <a:t>      &lt;/</a:t>
            </a:r>
            <a:r>
              <a:rPr lang="en-US" u="none" dirty="0" err="1" smtClean="0"/>
              <a:t>ul</a:t>
            </a:r>
            <a:r>
              <a:rPr lang="en-US" u="none" dirty="0" smtClean="0"/>
              <a:t>&gt;</a:t>
            </a:r>
          </a:p>
          <a:p>
            <a:pPr marL="0" indent="0">
              <a:buFont typeface="+mj-lt"/>
              <a:buNone/>
            </a:pPr>
            <a:r>
              <a:rPr lang="en-US" u="none" dirty="0" smtClean="0"/>
              <a:t>    &lt;/div&gt;</a:t>
            </a:r>
          </a:p>
          <a:p>
            <a:pPr marL="0" indent="0">
              <a:buFont typeface="+mj-lt"/>
              <a:buNone/>
            </a:pPr>
            <a:r>
              <a:rPr lang="en-US" u="none" dirty="0" smtClean="0"/>
              <a:t>  &lt;/div&gt;</a:t>
            </a:r>
          </a:p>
          <a:p>
            <a:pPr marL="0" indent="0">
              <a:buFont typeface="+mj-lt"/>
              <a:buNone/>
            </a:pPr>
            <a:endParaRPr lang="en-US" u="none" dirty="0" smtClean="0"/>
          </a:p>
          <a:p>
            <a:pPr marL="228600" indent="-228600">
              <a:buFont typeface="+mj-lt"/>
              <a:buAutoNum type="arabicPeriod" startAt="7"/>
            </a:pPr>
            <a:r>
              <a:rPr lang="en-US" u="none" dirty="0" smtClean="0"/>
              <a:t>Run "grunt serve".</a:t>
            </a:r>
          </a:p>
          <a:p>
            <a:pPr marL="0" indent="0">
              <a:buFont typeface="+mj-lt"/>
              <a:buNone/>
            </a:pPr>
            <a:r>
              <a:rPr lang="en-US" u="none" dirty="0" smtClean="0"/>
              <a:t>You'll</a:t>
            </a:r>
            <a:r>
              <a:rPr lang="en-US" u="none" baseline="0" dirty="0" smtClean="0"/>
              <a:t> see the list of users.</a:t>
            </a:r>
          </a:p>
          <a:p>
            <a:pPr marL="0" indent="0">
              <a:buFont typeface="+mj-lt"/>
              <a:buNone/>
            </a:pPr>
            <a:endParaRPr lang="en-US" u="none" baseline="0" dirty="0" smtClean="0"/>
          </a:p>
          <a:p>
            <a:pPr marL="0" indent="0">
              <a:buFont typeface="+mj-lt"/>
              <a:buNone/>
            </a:pPr>
            <a:r>
              <a:rPr lang="en-US" u="sng" baseline="0" dirty="0" smtClean="0"/>
              <a:t>c) Get data before enter a view</a:t>
            </a:r>
          </a:p>
          <a:p>
            <a:pPr marL="0" indent="0">
              <a:buFont typeface="+mj-lt"/>
              <a:buNone/>
            </a:pPr>
            <a:endParaRPr lang="en-US" u="none" baseline="0" dirty="0" smtClean="0"/>
          </a:p>
          <a:p>
            <a:pPr marL="0" indent="0">
              <a:buFont typeface="+mj-lt"/>
              <a:buNone/>
            </a:pPr>
            <a:r>
              <a:rPr lang="en-US" u="none" baseline="0" dirty="0" smtClean="0"/>
              <a:t>The routes and states have a property called "resolve", which is a way to get information before enter to the view, that is useful for restrict some views (user authentication, user roles, etc.), get information to render better certain components, etc.</a:t>
            </a:r>
          </a:p>
          <a:p>
            <a:pPr marL="228600" indent="-228600">
              <a:buFont typeface="+mj-lt"/>
              <a:buAutoNum type="arabicPeriod"/>
            </a:pPr>
            <a:r>
              <a:rPr lang="en-US" u="none" baseline="0" dirty="0" smtClean="0"/>
              <a:t>Open the </a:t>
            </a:r>
            <a:r>
              <a:rPr lang="en-US" u="none" baseline="0" dirty="0" err="1" smtClean="0"/>
              <a:t>apiServices</a:t>
            </a:r>
            <a:r>
              <a:rPr lang="en-US" u="none" baseline="0" dirty="0" smtClean="0"/>
              <a:t> </a:t>
            </a:r>
            <a:r>
              <a:rPr lang="en-US" u="none" baseline="0" dirty="0" err="1" smtClean="0"/>
              <a:t>js</a:t>
            </a:r>
            <a:r>
              <a:rPr lang="en-US" u="none" baseline="0" dirty="0" smtClean="0"/>
              <a:t>, and we are going to mock a server service that takes some seconds to load, to check that the view can't be reached until this resolve promises are resolved:</a:t>
            </a:r>
          </a:p>
          <a:p>
            <a:pPr marL="0" indent="0">
              <a:buFont typeface="+mj-lt"/>
              <a:buNone/>
            </a:pPr>
            <a:endParaRPr lang="en-US" u="none" baseline="0" dirty="0" smtClean="0"/>
          </a:p>
          <a:p>
            <a:pPr marL="914400" lvl="2" indent="0">
              <a:buFont typeface="+mj-lt"/>
              <a:buNone/>
            </a:pPr>
            <a:r>
              <a:rPr lang="en-US" u="none" baseline="0" dirty="0" smtClean="0"/>
              <a:t>    </a:t>
            </a:r>
            <a:r>
              <a:rPr lang="en-US" u="none" baseline="0" dirty="0" err="1" smtClean="0"/>
              <a:t>var</a:t>
            </a:r>
            <a:r>
              <a:rPr lang="en-US" u="none" baseline="0" dirty="0" smtClean="0"/>
              <a:t> </a:t>
            </a:r>
            <a:r>
              <a:rPr lang="en-US" u="none" baseline="0" dirty="0" err="1" smtClean="0"/>
              <a:t>serviceTimeout</a:t>
            </a:r>
            <a:r>
              <a:rPr lang="en-US" u="none" baseline="0" dirty="0" smtClean="0"/>
              <a:t>;</a:t>
            </a:r>
          </a:p>
          <a:p>
            <a:pPr marL="914400" lvl="2" indent="0">
              <a:buFont typeface="+mj-lt"/>
              <a:buNone/>
            </a:pPr>
            <a:r>
              <a:rPr lang="en-US" u="none" baseline="0" dirty="0" smtClean="0"/>
              <a:t>    function wait(milliseconds) {</a:t>
            </a:r>
          </a:p>
          <a:p>
            <a:pPr marL="914400" lvl="2" indent="0">
              <a:buFont typeface="+mj-lt"/>
              <a:buNone/>
            </a:pPr>
            <a:r>
              <a:rPr lang="en-US" u="none" baseline="0" dirty="0" smtClean="0"/>
              <a:t>      </a:t>
            </a:r>
            <a:r>
              <a:rPr lang="en-US" u="none" baseline="0" dirty="0" err="1" smtClean="0"/>
              <a:t>var</a:t>
            </a:r>
            <a:r>
              <a:rPr lang="en-US" u="none" baseline="0" dirty="0" smtClean="0"/>
              <a:t> defer = $</a:t>
            </a:r>
            <a:r>
              <a:rPr lang="en-US" u="none" baseline="0" dirty="0" err="1" smtClean="0"/>
              <a:t>q.defer</a:t>
            </a:r>
            <a:r>
              <a:rPr lang="en-US" u="none" baseline="0" dirty="0" smtClean="0"/>
              <a:t>();</a:t>
            </a:r>
          </a:p>
          <a:p>
            <a:pPr marL="914400" lvl="2" indent="0">
              <a:buFont typeface="+mj-lt"/>
              <a:buNone/>
            </a:pPr>
            <a:r>
              <a:rPr lang="en-US" u="none" baseline="0" dirty="0" smtClean="0"/>
              <a:t>      $</a:t>
            </a:r>
            <a:r>
              <a:rPr lang="en-US" u="none" baseline="0" dirty="0" err="1" smtClean="0"/>
              <a:t>timeout.cancel</a:t>
            </a:r>
            <a:r>
              <a:rPr lang="en-US" u="none" baseline="0" dirty="0" smtClean="0"/>
              <a:t>(</a:t>
            </a:r>
            <a:r>
              <a:rPr lang="en-US" u="none" baseline="0" dirty="0" err="1" smtClean="0"/>
              <a:t>serviceTimeout</a:t>
            </a:r>
            <a:r>
              <a:rPr lang="en-US" u="none" baseline="0" dirty="0" smtClean="0"/>
              <a:t>);</a:t>
            </a:r>
          </a:p>
          <a:p>
            <a:pPr marL="914400" lvl="2" indent="0">
              <a:buFont typeface="+mj-lt"/>
              <a:buNone/>
            </a:pPr>
            <a:r>
              <a:rPr lang="en-US" u="none" baseline="0" dirty="0" smtClean="0"/>
              <a:t>      </a:t>
            </a:r>
            <a:r>
              <a:rPr lang="en-US" u="none" baseline="0" dirty="0" err="1" smtClean="0"/>
              <a:t>serviceTimeout</a:t>
            </a:r>
            <a:r>
              <a:rPr lang="en-US" u="none" baseline="0" dirty="0" smtClean="0"/>
              <a:t> = $timeout(function () {</a:t>
            </a:r>
          </a:p>
          <a:p>
            <a:pPr marL="914400" lvl="2" indent="0">
              <a:buFont typeface="+mj-lt"/>
              <a:buNone/>
            </a:pPr>
            <a:r>
              <a:rPr lang="en-US" u="none" baseline="0" dirty="0" smtClean="0"/>
              <a:t>        </a:t>
            </a:r>
            <a:r>
              <a:rPr lang="en-US" u="none" baseline="0" dirty="0" err="1" smtClean="0"/>
              <a:t>defer.resolve</a:t>
            </a:r>
            <a:r>
              <a:rPr lang="en-US" u="none" baseline="0" dirty="0" smtClean="0"/>
              <a:t>('variable to be returned');</a:t>
            </a:r>
          </a:p>
          <a:p>
            <a:pPr marL="914400" lvl="2" indent="0">
              <a:buFont typeface="+mj-lt"/>
              <a:buNone/>
            </a:pPr>
            <a:r>
              <a:rPr lang="en-US" u="none" baseline="0" dirty="0" smtClean="0"/>
              <a:t>      }, milliseconds);</a:t>
            </a:r>
          </a:p>
          <a:p>
            <a:pPr marL="914400" lvl="2" indent="0">
              <a:buFont typeface="+mj-lt"/>
              <a:buNone/>
            </a:pPr>
            <a:r>
              <a:rPr lang="en-US" u="none" baseline="0" dirty="0" smtClean="0"/>
              <a:t>      return </a:t>
            </a:r>
            <a:r>
              <a:rPr lang="en-US" u="none" baseline="0" dirty="0" err="1" smtClean="0"/>
              <a:t>defer.promise</a:t>
            </a:r>
            <a:r>
              <a:rPr lang="en-US" u="none" baseline="0" dirty="0" smtClean="0"/>
              <a:t>;</a:t>
            </a:r>
          </a:p>
          <a:p>
            <a:pPr marL="914400" lvl="2" indent="0">
              <a:buFont typeface="+mj-lt"/>
              <a:buNone/>
            </a:pPr>
            <a:r>
              <a:rPr lang="en-US" u="none" baseline="0" dirty="0" smtClean="0"/>
              <a:t>    }</a:t>
            </a:r>
          </a:p>
          <a:p>
            <a:pPr marL="0" indent="0">
              <a:buFont typeface="+mj-lt"/>
              <a:buNone/>
            </a:pPr>
            <a:endParaRPr lang="en-US" u="sng" baseline="0" dirty="0" smtClean="0"/>
          </a:p>
          <a:p>
            <a:pPr marL="0" indent="0">
              <a:buFont typeface="+mj-lt"/>
              <a:buNone/>
            </a:pPr>
            <a:r>
              <a:rPr lang="en-US" u="none" baseline="0" dirty="0" smtClean="0"/>
              <a:t>Don't forget to also add the "wait" in the return </a:t>
            </a:r>
            <a:r>
              <a:rPr lang="en-US" u="none" baseline="0" dirty="0" err="1" smtClean="0"/>
              <a:t>api</a:t>
            </a:r>
            <a:r>
              <a:rPr lang="en-US" u="none" baseline="0" dirty="0" smtClean="0"/>
              <a:t> object:</a:t>
            </a:r>
          </a:p>
          <a:p>
            <a:pPr marL="0" indent="0">
              <a:buFont typeface="+mj-lt"/>
              <a:buNone/>
            </a:pPr>
            <a:endParaRPr lang="en-US" u="none" baseline="0" dirty="0" smtClean="0"/>
          </a:p>
          <a:p>
            <a:pPr marL="0" indent="0">
              <a:buFont typeface="+mj-lt"/>
              <a:buNone/>
            </a:pPr>
            <a:r>
              <a:rPr lang="en-US" u="none" baseline="0" dirty="0" smtClean="0"/>
              <a:t>	    </a:t>
            </a:r>
            <a:r>
              <a:rPr lang="en-US" u="none" baseline="0" dirty="0" err="1" smtClean="0"/>
              <a:t>var</a:t>
            </a:r>
            <a:r>
              <a:rPr lang="en-US" u="none" baseline="0" dirty="0" smtClean="0"/>
              <a:t> </a:t>
            </a:r>
            <a:r>
              <a:rPr lang="en-US" u="none" baseline="0" dirty="0" err="1" smtClean="0"/>
              <a:t>api</a:t>
            </a:r>
            <a:r>
              <a:rPr lang="en-US" u="none" baseline="0" dirty="0" smtClean="0"/>
              <a:t> = {</a:t>
            </a:r>
          </a:p>
          <a:p>
            <a:pPr marL="914400" lvl="2" indent="0">
              <a:buFont typeface="+mj-lt"/>
              <a:buNone/>
            </a:pPr>
            <a:r>
              <a:rPr lang="en-US" u="none" baseline="0" dirty="0" smtClean="0"/>
              <a:t>      get: get,</a:t>
            </a:r>
          </a:p>
          <a:p>
            <a:pPr marL="914400" lvl="2" indent="0">
              <a:buFont typeface="+mj-lt"/>
              <a:buNone/>
            </a:pPr>
            <a:r>
              <a:rPr lang="en-US" u="none" baseline="0" dirty="0" smtClean="0"/>
              <a:t>      wait: wait</a:t>
            </a:r>
          </a:p>
          <a:p>
            <a:pPr marL="914400" lvl="2" indent="0">
              <a:buFont typeface="+mj-lt"/>
              <a:buNone/>
            </a:pPr>
            <a:r>
              <a:rPr lang="en-US" u="none" baseline="0" dirty="0" smtClean="0"/>
              <a:t>    };</a:t>
            </a:r>
          </a:p>
          <a:p>
            <a:pPr marL="0" indent="0">
              <a:buFont typeface="+mj-lt"/>
              <a:buNone/>
            </a:pPr>
            <a:endParaRPr lang="en-US" u="none" baseline="0" dirty="0" smtClean="0"/>
          </a:p>
          <a:p>
            <a:pPr marL="228600" indent="-228600">
              <a:buFont typeface="+mj-lt"/>
              <a:buAutoNum type="arabicPeriod" startAt="2"/>
            </a:pPr>
            <a:r>
              <a:rPr lang="en-US" u="none" baseline="0" dirty="0" smtClean="0"/>
              <a:t>Open the app.js and replace the about route to: </a:t>
            </a:r>
          </a:p>
          <a:p>
            <a:pPr marL="0" indent="0">
              <a:buFont typeface="+mj-lt"/>
              <a:buNone/>
            </a:pPr>
            <a:endParaRPr lang="en-US" u="none" baseline="0" dirty="0" smtClean="0"/>
          </a:p>
          <a:p>
            <a:pPr marL="0" indent="0">
              <a:buFont typeface="+mj-lt"/>
              <a:buNone/>
            </a:pPr>
            <a:r>
              <a:rPr lang="en-US" u="none" baseline="0" dirty="0" smtClean="0"/>
              <a:t>	    .state('about', {</a:t>
            </a:r>
          </a:p>
          <a:p>
            <a:pPr marL="914400" lvl="2" indent="0">
              <a:buFont typeface="+mj-lt"/>
              <a:buNone/>
            </a:pPr>
            <a:r>
              <a:rPr lang="en-US" u="none" baseline="0" dirty="0" smtClean="0"/>
              <a:t>        url: '/about',</a:t>
            </a:r>
          </a:p>
          <a:p>
            <a:pPr marL="914400" lvl="2" indent="0">
              <a:buFont typeface="+mj-lt"/>
              <a:buNone/>
            </a:pPr>
            <a:r>
              <a:rPr lang="en-US" u="none" baseline="0" dirty="0" smtClean="0"/>
              <a:t>        </a:t>
            </a:r>
            <a:r>
              <a:rPr lang="en-US" u="none" baseline="0" dirty="0" err="1" smtClean="0"/>
              <a:t>templateUrl</a:t>
            </a:r>
            <a:r>
              <a:rPr lang="en-US" u="none" baseline="0" dirty="0" smtClean="0"/>
              <a:t>: 'views/about.html',</a:t>
            </a:r>
          </a:p>
          <a:p>
            <a:pPr marL="914400" lvl="2" indent="0">
              <a:buFont typeface="+mj-lt"/>
              <a:buNone/>
            </a:pPr>
            <a:r>
              <a:rPr lang="en-US" u="none" baseline="0" dirty="0" smtClean="0"/>
              <a:t>        controller: '</a:t>
            </a:r>
            <a:r>
              <a:rPr lang="en-US" u="none" baseline="0" dirty="0" err="1" smtClean="0"/>
              <a:t>AboutCtrl</a:t>
            </a:r>
            <a:r>
              <a:rPr lang="en-US" u="none" baseline="0" dirty="0" smtClean="0"/>
              <a:t>',</a:t>
            </a:r>
          </a:p>
          <a:p>
            <a:pPr marL="914400" lvl="2" indent="0">
              <a:buFont typeface="+mj-lt"/>
              <a:buNone/>
            </a:pPr>
            <a:r>
              <a:rPr lang="en-US" u="none" baseline="0" dirty="0" smtClean="0"/>
              <a:t>        </a:t>
            </a:r>
            <a:r>
              <a:rPr lang="en-US" u="none" baseline="0" dirty="0" err="1" smtClean="0"/>
              <a:t>controllerAs</a:t>
            </a:r>
            <a:r>
              <a:rPr lang="en-US" u="none" baseline="0" dirty="0" smtClean="0"/>
              <a:t>: '</a:t>
            </a:r>
            <a:r>
              <a:rPr lang="en-US" u="none" baseline="0" dirty="0" err="1" smtClean="0"/>
              <a:t>aboutCtrl</a:t>
            </a:r>
            <a:r>
              <a:rPr lang="en-US" u="none" baseline="0" dirty="0" smtClean="0"/>
              <a:t>',</a:t>
            </a:r>
          </a:p>
          <a:p>
            <a:pPr marL="914400" lvl="2" indent="0">
              <a:buFont typeface="+mj-lt"/>
              <a:buNone/>
            </a:pPr>
            <a:r>
              <a:rPr lang="en-US" u="none" baseline="0" dirty="0" smtClean="0"/>
              <a:t>        resolve: {</a:t>
            </a:r>
          </a:p>
          <a:p>
            <a:pPr marL="914400" lvl="2" indent="0">
              <a:buFont typeface="+mj-lt"/>
              <a:buNone/>
            </a:pPr>
            <a:r>
              <a:rPr lang="en-US" u="none" baseline="0" dirty="0" smtClean="0"/>
              <a:t>          wait: function (</a:t>
            </a:r>
            <a:r>
              <a:rPr lang="en-US" u="none" baseline="0" dirty="0" err="1" smtClean="0"/>
              <a:t>apiService</a:t>
            </a:r>
            <a:r>
              <a:rPr lang="en-US" u="none" baseline="0" dirty="0" smtClean="0"/>
              <a:t>) {</a:t>
            </a:r>
          </a:p>
          <a:p>
            <a:pPr marL="914400" lvl="2" indent="0">
              <a:buFont typeface="+mj-lt"/>
              <a:buNone/>
            </a:pPr>
            <a:r>
              <a:rPr lang="en-US" u="none" baseline="0" dirty="0" smtClean="0"/>
              <a:t>            return </a:t>
            </a:r>
            <a:r>
              <a:rPr lang="en-US" u="sng" baseline="0" dirty="0" err="1" smtClean="0"/>
              <a:t>apiService.wait</a:t>
            </a:r>
            <a:r>
              <a:rPr lang="en-US" u="sng" baseline="0" dirty="0" smtClean="0"/>
              <a:t>(1000</a:t>
            </a:r>
            <a:r>
              <a:rPr lang="en-US" u="none" baseline="0" dirty="0" smtClean="0"/>
              <a:t>);</a:t>
            </a:r>
          </a:p>
          <a:p>
            <a:pPr marL="914400" lvl="2" indent="0">
              <a:buFont typeface="+mj-lt"/>
              <a:buNone/>
            </a:pPr>
            <a:r>
              <a:rPr lang="en-US" u="none" baseline="0" dirty="0" smtClean="0"/>
              <a:t>          }</a:t>
            </a:r>
          </a:p>
          <a:p>
            <a:pPr marL="914400" lvl="2" indent="0">
              <a:buFont typeface="+mj-lt"/>
              <a:buNone/>
            </a:pPr>
            <a:r>
              <a:rPr lang="en-US" u="none" baseline="0" dirty="0" smtClean="0"/>
              <a:t>        }</a:t>
            </a:r>
          </a:p>
          <a:p>
            <a:pPr marL="914400" lvl="2" indent="0">
              <a:buFont typeface="+mj-lt"/>
              <a:buNone/>
            </a:pPr>
            <a:r>
              <a:rPr lang="en-US" u="none" baseline="0" dirty="0" smtClean="0"/>
              <a:t>      })</a:t>
            </a:r>
          </a:p>
          <a:p>
            <a:pPr marL="914400" lvl="2" indent="0">
              <a:buFont typeface="+mj-lt"/>
              <a:buNone/>
            </a:pPr>
            <a:endParaRPr lang="en-US" u="none" baseline="0" dirty="0" smtClean="0"/>
          </a:p>
          <a:p>
            <a:pPr marL="0" lvl="0" indent="0">
              <a:buFont typeface="+mj-lt"/>
              <a:buNone/>
            </a:pPr>
            <a:r>
              <a:rPr lang="en-US" u="none" baseline="0" dirty="0" smtClean="0"/>
              <a:t>We are going to have to wait 1000 milliseconds to enter in the about page.</a:t>
            </a:r>
          </a:p>
          <a:p>
            <a:pPr marL="0" lvl="0" indent="0">
              <a:buFont typeface="+mj-lt"/>
              <a:buNone/>
            </a:pPr>
            <a:r>
              <a:rPr lang="en-US" u="none" baseline="0" dirty="0" smtClean="0"/>
              <a:t>Notice that the resolve is an object that have the "wait" property, this could be named as you want, and be injected in the controller of the respective $route/$state. </a:t>
            </a:r>
          </a:p>
          <a:p>
            <a:pPr marL="0" lvl="0" indent="0">
              <a:buFont typeface="+mj-lt"/>
              <a:buNone/>
            </a:pPr>
            <a:endParaRPr lang="en-US" u="none" baseline="0" dirty="0" smtClean="0"/>
          </a:p>
          <a:p>
            <a:pPr marL="228600" lvl="0" indent="-228600">
              <a:buFont typeface="+mj-lt"/>
              <a:buAutoNum type="arabicPeriod" startAt="3"/>
            </a:pPr>
            <a:r>
              <a:rPr lang="en-US" u="none" baseline="0" dirty="0" smtClean="0"/>
              <a:t>Go to the about.js controller, and inject "wait", then "console.log(wait);" and when you arrive into the view, this will display the string 'variable to be returned', because it's what we put in the "</a:t>
            </a:r>
            <a:r>
              <a:rPr lang="en-US" u="none" baseline="0" dirty="0" err="1" smtClean="0"/>
              <a:t>defer.resolve</a:t>
            </a:r>
            <a:r>
              <a:rPr lang="en-US" u="none" baseline="0" dirty="0" smtClean="0"/>
              <a:t>()", but this could be more meaning information. Also this could be a "</a:t>
            </a:r>
            <a:r>
              <a:rPr lang="en-US" u="none" baseline="0" dirty="0" err="1" smtClean="0"/>
              <a:t>defer.reject</a:t>
            </a:r>
            <a:r>
              <a:rPr lang="en-US" u="none" baseline="0" dirty="0" smtClean="0"/>
              <a:t>()"  that will cause a breakpoint and no longer let the user enter to that view. Please try it by changing the resolve to reject, and watch what happens.</a:t>
            </a:r>
            <a:endParaRPr lang="en-US" u="none" dirty="0" smtClean="0"/>
          </a:p>
          <a:p>
            <a:endParaRPr lang="en-US" dirty="0" smtClean="0"/>
          </a:p>
          <a:p>
            <a:r>
              <a:rPr lang="en-US" u="sng" dirty="0" smtClean="0"/>
              <a:t>d) Creates </a:t>
            </a:r>
            <a:r>
              <a:rPr lang="en-US" u="sng" dirty="0" smtClean="0"/>
              <a:t>an event listener triggered by $broadcast and $</a:t>
            </a:r>
            <a:r>
              <a:rPr lang="en-US" u="sng" dirty="0" smtClean="0"/>
              <a:t>emit.</a:t>
            </a:r>
          </a:p>
          <a:p>
            <a:endParaRPr lang="en-US" dirty="0" smtClean="0"/>
          </a:p>
          <a:p>
            <a:pPr marL="228600" indent="-228600">
              <a:buFont typeface="+mj-lt"/>
              <a:buAutoNum type="arabicPeriod"/>
            </a:pPr>
            <a:r>
              <a:rPr lang="en-US" dirty="0" smtClean="0"/>
              <a:t>Open the about</a:t>
            </a:r>
            <a:r>
              <a:rPr lang="en-US" baseline="0" dirty="0" smtClean="0"/>
              <a:t>.js controller, and add:</a:t>
            </a:r>
          </a:p>
          <a:p>
            <a:endParaRPr lang="en-US" baseline="0" dirty="0" smtClean="0"/>
          </a:p>
          <a:p>
            <a:r>
              <a:rPr lang="en-US" baseline="0" dirty="0" smtClean="0"/>
              <a:t>	    $</a:t>
            </a:r>
            <a:r>
              <a:rPr lang="en-US" baseline="0" dirty="0" err="1" smtClean="0"/>
              <a:t>scope.$on</a:t>
            </a:r>
            <a:r>
              <a:rPr lang="en-US" baseline="0" dirty="0" smtClean="0"/>
              <a:t>('</a:t>
            </a:r>
            <a:r>
              <a:rPr lang="en-US" baseline="0" dirty="0" err="1" smtClean="0"/>
              <a:t>aboutCtrlListener</a:t>
            </a:r>
            <a:r>
              <a:rPr lang="en-US" baseline="0" dirty="0" smtClean="0"/>
              <a:t>', function (event, </a:t>
            </a:r>
            <a:r>
              <a:rPr lang="en-US" baseline="0" dirty="0" err="1" smtClean="0"/>
              <a:t>args</a:t>
            </a:r>
            <a:r>
              <a:rPr lang="en-US" baseline="0" dirty="0" smtClean="0"/>
              <a:t>) {</a:t>
            </a:r>
          </a:p>
          <a:p>
            <a:pPr lvl="2"/>
            <a:r>
              <a:rPr lang="en-US" baseline="0" dirty="0" smtClean="0"/>
              <a:t>      console.log('from </a:t>
            </a:r>
            <a:r>
              <a:rPr lang="en-US" baseline="0" dirty="0" err="1" smtClean="0"/>
              <a:t>aboutCtrlListener</a:t>
            </a:r>
            <a:r>
              <a:rPr lang="en-US" baseline="0" dirty="0" smtClean="0"/>
              <a:t>');</a:t>
            </a:r>
          </a:p>
          <a:p>
            <a:pPr lvl="2"/>
            <a:r>
              <a:rPr lang="en-US" baseline="0" dirty="0" smtClean="0"/>
              <a:t>      console.log(</a:t>
            </a:r>
            <a:r>
              <a:rPr lang="en-US" baseline="0" dirty="0" err="1" smtClean="0"/>
              <a:t>args</a:t>
            </a:r>
            <a:r>
              <a:rPr lang="en-US" baseline="0" dirty="0" smtClean="0"/>
              <a:t>);</a:t>
            </a:r>
          </a:p>
          <a:p>
            <a:pPr lvl="2"/>
            <a:r>
              <a:rPr lang="en-US" baseline="0" dirty="0" smtClean="0"/>
              <a:t>    });</a:t>
            </a:r>
          </a:p>
          <a:p>
            <a:pPr lvl="2"/>
            <a:endParaRPr lang="en-US" baseline="0" dirty="0" smtClean="0"/>
          </a:p>
          <a:p>
            <a:pPr marL="228600" lvl="0" indent="-228600">
              <a:buFont typeface="+mj-lt"/>
              <a:buAutoNum type="arabicPeriod" startAt="2"/>
            </a:pPr>
            <a:r>
              <a:rPr lang="en-US" baseline="0" dirty="0" smtClean="0"/>
              <a:t>Open the </a:t>
            </a:r>
            <a:r>
              <a:rPr lang="en-US" baseline="0" dirty="0" err="1" smtClean="0"/>
              <a:t>moduleNoScopeDirective</a:t>
            </a:r>
            <a:r>
              <a:rPr lang="en-US" baseline="0" dirty="0" smtClean="0"/>
              <a:t> j and add:</a:t>
            </a:r>
          </a:p>
          <a:p>
            <a:pPr lvl="0"/>
            <a:endParaRPr lang="en-US" baseline="0" dirty="0" smtClean="0"/>
          </a:p>
          <a:p>
            <a:pPr lvl="2"/>
            <a:r>
              <a:rPr lang="en-US" baseline="0" dirty="0" err="1" smtClean="0"/>
              <a:t>scope.$on</a:t>
            </a:r>
            <a:r>
              <a:rPr lang="en-US" baseline="0" dirty="0" smtClean="0"/>
              <a:t>('</a:t>
            </a:r>
            <a:r>
              <a:rPr lang="en-US" baseline="0" dirty="0" err="1" smtClean="0"/>
              <a:t>otherModule</a:t>
            </a:r>
            <a:r>
              <a:rPr lang="en-US" baseline="0" dirty="0" smtClean="0"/>
              <a:t>', function (event, </a:t>
            </a:r>
            <a:r>
              <a:rPr lang="en-US" baseline="0" dirty="0" err="1" smtClean="0"/>
              <a:t>args</a:t>
            </a:r>
            <a:r>
              <a:rPr lang="en-US" baseline="0" dirty="0" smtClean="0"/>
              <a:t>) {</a:t>
            </a:r>
          </a:p>
          <a:p>
            <a:pPr lvl="2"/>
            <a:r>
              <a:rPr lang="en-US" baseline="0" dirty="0" smtClean="0"/>
              <a:t>              console.log('from </a:t>
            </a:r>
            <a:r>
              <a:rPr lang="en-US" baseline="0" dirty="0" err="1" smtClean="0"/>
              <a:t>otherModule</a:t>
            </a:r>
            <a:r>
              <a:rPr lang="en-US" baseline="0" dirty="0" smtClean="0"/>
              <a:t>');</a:t>
            </a:r>
          </a:p>
          <a:p>
            <a:pPr lvl="2"/>
            <a:r>
              <a:rPr lang="en-US" baseline="0" dirty="0" smtClean="0"/>
              <a:t>              console.log(</a:t>
            </a:r>
            <a:r>
              <a:rPr lang="en-US" baseline="0" dirty="0" err="1" smtClean="0"/>
              <a:t>args</a:t>
            </a:r>
            <a:r>
              <a:rPr lang="en-US" baseline="0" dirty="0" smtClean="0"/>
              <a:t>);</a:t>
            </a:r>
          </a:p>
          <a:p>
            <a:pPr lvl="2"/>
            <a:r>
              <a:rPr lang="en-US" baseline="0" dirty="0" smtClean="0"/>
              <a:t> });</a:t>
            </a:r>
          </a:p>
          <a:p>
            <a:pPr lvl="2"/>
            <a:endParaRPr lang="en-US" baseline="0" dirty="0" smtClean="0"/>
          </a:p>
          <a:p>
            <a:pPr marL="228600" lvl="0" indent="-228600">
              <a:buFont typeface="+mj-lt"/>
              <a:buAutoNum type="arabicPeriod" startAt="3"/>
            </a:pPr>
            <a:r>
              <a:rPr lang="en-US" baseline="0" dirty="0" smtClean="0"/>
              <a:t>In the </a:t>
            </a:r>
            <a:r>
              <a:rPr lang="en-US" baseline="0" dirty="0" err="1" smtClean="0"/>
              <a:t>isolatedScopeDirective</a:t>
            </a:r>
            <a:r>
              <a:rPr lang="en-US" baseline="0" dirty="0" smtClean="0"/>
              <a:t> html add a button:</a:t>
            </a:r>
          </a:p>
          <a:p>
            <a:pPr lvl="0"/>
            <a:endParaRPr lang="en-US" baseline="0" dirty="0" smtClean="0"/>
          </a:p>
          <a:p>
            <a:pPr lvl="0"/>
            <a:r>
              <a:rPr lang="en-US" baseline="0" dirty="0" smtClean="0"/>
              <a:t>	&lt;button class="</a:t>
            </a:r>
            <a:r>
              <a:rPr lang="en-US" baseline="0" dirty="0" err="1" smtClean="0"/>
              <a:t>btn</a:t>
            </a:r>
            <a:r>
              <a:rPr lang="en-US" baseline="0" dirty="0" smtClean="0"/>
              <a:t> </a:t>
            </a:r>
            <a:r>
              <a:rPr lang="en-US" baseline="0" dirty="0" err="1" smtClean="0"/>
              <a:t>btn</a:t>
            </a:r>
            <a:r>
              <a:rPr lang="en-US" baseline="0" dirty="0" smtClean="0"/>
              <a:t>-primary" </a:t>
            </a:r>
            <a:r>
              <a:rPr lang="en-US" baseline="0" dirty="0" err="1" smtClean="0"/>
              <a:t>ng</a:t>
            </a:r>
            <a:r>
              <a:rPr lang="en-US" baseline="0" dirty="0" smtClean="0"/>
              <a:t>-click="</a:t>
            </a:r>
            <a:r>
              <a:rPr lang="en-US" baseline="0" dirty="0" err="1" smtClean="0"/>
              <a:t>sendValue</a:t>
            </a:r>
            <a:r>
              <a:rPr lang="en-US" baseline="0" dirty="0" smtClean="0"/>
              <a:t>()"&gt;Send </a:t>
            </a:r>
            <a:r>
              <a:rPr lang="en-US" baseline="0" dirty="0" err="1" smtClean="0"/>
              <a:t>isolatedScopeDirectiveValue</a:t>
            </a:r>
            <a:r>
              <a:rPr lang="en-US" baseline="0" dirty="0" smtClean="0"/>
              <a:t>&lt;/button&gt;</a:t>
            </a:r>
          </a:p>
          <a:p>
            <a:endParaRPr lang="en-US" dirty="0" smtClean="0"/>
          </a:p>
          <a:p>
            <a:pPr marL="228600" indent="-228600">
              <a:buFont typeface="+mj-lt"/>
              <a:buAutoNum type="arabicPeriod" startAt="4"/>
            </a:pPr>
            <a:r>
              <a:rPr lang="en-US" dirty="0" smtClean="0"/>
              <a:t>Open </a:t>
            </a:r>
            <a:r>
              <a:rPr lang="en-US" dirty="0" err="1" smtClean="0"/>
              <a:t>isolatedScopeDirective</a:t>
            </a:r>
            <a:r>
              <a:rPr lang="en-US" dirty="0" smtClean="0"/>
              <a:t> </a:t>
            </a:r>
            <a:r>
              <a:rPr lang="en-US" dirty="0" err="1" smtClean="0"/>
              <a:t>js</a:t>
            </a:r>
            <a:r>
              <a:rPr lang="en-US" dirty="0" smtClean="0"/>
              <a:t>, and add:</a:t>
            </a:r>
          </a:p>
          <a:p>
            <a:endParaRPr lang="en-US" dirty="0" smtClean="0"/>
          </a:p>
          <a:p>
            <a:pPr lvl="2"/>
            <a:r>
              <a:rPr lang="en-US" dirty="0" smtClean="0"/>
              <a:t>        </a:t>
            </a:r>
            <a:r>
              <a:rPr lang="en-US" dirty="0" err="1" smtClean="0"/>
              <a:t>scope.sendValue</a:t>
            </a:r>
            <a:r>
              <a:rPr lang="en-US" dirty="0" smtClean="0"/>
              <a:t> = function(){</a:t>
            </a:r>
          </a:p>
          <a:p>
            <a:pPr lvl="2"/>
            <a:r>
              <a:rPr lang="en-US" dirty="0" smtClean="0"/>
              <a:t>          </a:t>
            </a:r>
            <a:r>
              <a:rPr lang="en-US" dirty="0" err="1" smtClean="0"/>
              <a:t>scope.$emit</a:t>
            </a:r>
            <a:r>
              <a:rPr lang="en-US" dirty="0" smtClean="0"/>
              <a:t>('</a:t>
            </a:r>
            <a:r>
              <a:rPr lang="en-US" dirty="0" err="1" smtClean="0"/>
              <a:t>aboutCtrlListener</a:t>
            </a:r>
            <a:r>
              <a:rPr lang="en-US" dirty="0" smtClean="0"/>
              <a:t>', </a:t>
            </a:r>
            <a:r>
              <a:rPr lang="en-US" dirty="0" err="1" smtClean="0"/>
              <a:t>scope.isolatedScopeDirectiveValue</a:t>
            </a:r>
            <a:r>
              <a:rPr lang="en-US" dirty="0" smtClean="0"/>
              <a:t>);</a:t>
            </a:r>
          </a:p>
          <a:p>
            <a:pPr lvl="2"/>
            <a:r>
              <a:rPr lang="en-US" dirty="0" smtClean="0"/>
              <a:t>          $</a:t>
            </a:r>
            <a:r>
              <a:rPr lang="en-US" dirty="0" err="1" smtClean="0"/>
              <a:t>rootScope</a:t>
            </a:r>
            <a:r>
              <a:rPr lang="en-US" dirty="0" smtClean="0"/>
              <a:t>.$broadcast('</a:t>
            </a:r>
            <a:r>
              <a:rPr lang="en-US" dirty="0" err="1" smtClean="0"/>
              <a:t>otherModule</a:t>
            </a:r>
            <a:r>
              <a:rPr lang="en-US" dirty="0" smtClean="0"/>
              <a:t>', </a:t>
            </a:r>
            <a:r>
              <a:rPr lang="en-US" dirty="0" err="1" smtClean="0"/>
              <a:t>scope.isolatedScopeDirectiveValue</a:t>
            </a:r>
            <a:r>
              <a:rPr lang="en-US" dirty="0" smtClean="0"/>
              <a:t>);</a:t>
            </a:r>
          </a:p>
          <a:p>
            <a:pPr lvl="2"/>
            <a:r>
              <a:rPr lang="en-US" dirty="0" smtClean="0"/>
              <a:t>        };</a:t>
            </a:r>
          </a:p>
          <a:p>
            <a:endParaRPr lang="en-US" dirty="0" smtClean="0"/>
          </a:p>
          <a:p>
            <a:pPr marL="228600" indent="-228600">
              <a:buFont typeface="+mj-lt"/>
              <a:buAutoNum type="arabicPeriod" startAt="5"/>
            </a:pPr>
            <a:r>
              <a:rPr lang="en-US" dirty="0" smtClean="0"/>
              <a:t>Run</a:t>
            </a:r>
            <a:r>
              <a:rPr lang="en-US" baseline="0" dirty="0" smtClean="0"/>
              <a:t> "grunt serve" and go to About page.</a:t>
            </a:r>
          </a:p>
          <a:p>
            <a:r>
              <a:rPr lang="en-US" baseline="0" dirty="0" smtClean="0"/>
              <a:t>When you click on the button the console log, will show the legend and the value sent.</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42</a:t>
            </a:fld>
            <a:endParaRPr lang="en-US"/>
          </a:p>
        </p:txBody>
      </p:sp>
    </p:spTree>
    <p:extLst>
      <p:ext uri="{BB962C8B-B14F-4D97-AF65-F5344CB8AC3E}">
        <p14:creationId xmlns:p14="http://schemas.microsoft.com/office/powerpoint/2010/main" val="1101562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Unit test</a:t>
            </a:r>
          </a:p>
          <a:p>
            <a:endParaRPr lang="en-US" dirty="0" smtClean="0"/>
          </a:p>
          <a:p>
            <a:r>
              <a:rPr lang="en-US" dirty="0" smtClean="0"/>
              <a:t>Unit testing is a software development process in which the smallest testable parts of an application, called units, are individually and independently scrutinized for proper operation. Unit testing is often automated but it can also be done manually.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unit test?</a:t>
            </a:r>
          </a:p>
          <a:p>
            <a:r>
              <a:rPr lang="en-US" dirty="0" smtClean="0"/>
              <a:t>You</a:t>
            </a:r>
            <a:r>
              <a:rPr lang="en-US" baseline="0" dirty="0" smtClean="0"/>
              <a:t> usually test things a couple of times, so somebody, want to automate this process and do it by units. This means that you write code to test your code.</a:t>
            </a:r>
          </a:p>
          <a:p>
            <a:r>
              <a:rPr lang="en-US" baseline="0" dirty="0" smtClean="0"/>
              <a:t>The way to create a test to your code implies that you need certain knowledge on how the things works, and referring to Angular, how you invoke things, create controllers, how the time and data flows in your application, etc. </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43</a:t>
            </a:fld>
            <a:endParaRPr lang="en-US"/>
          </a:p>
        </p:txBody>
      </p:sp>
    </p:spTree>
    <p:extLst>
      <p:ext uri="{BB962C8B-B14F-4D97-AF65-F5344CB8AC3E}">
        <p14:creationId xmlns:p14="http://schemas.microsoft.com/office/powerpoint/2010/main" val="21639926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Jasmine is a behavior-driven development framework for testing JavaScript code. It does not depend on any other JavaScript frameworks. It does not require a DOM. And it has a clean, obvious syntax so that you can easily write tests.</a:t>
            </a:r>
          </a:p>
          <a:p>
            <a:endParaRPr lang="en-US" dirty="0" smtClean="0"/>
          </a:p>
          <a:p>
            <a:r>
              <a:rPr lang="en-US" dirty="0" smtClean="0"/>
              <a:t>http://jasmine.github.io/</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44</a:t>
            </a:fld>
            <a:endParaRPr lang="en-US"/>
          </a:p>
        </p:txBody>
      </p:sp>
    </p:spTree>
    <p:extLst>
      <p:ext uri="{BB962C8B-B14F-4D97-AF65-F5344CB8AC3E}">
        <p14:creationId xmlns:p14="http://schemas.microsoft.com/office/powerpoint/2010/main" val="2809148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 typeface="Arial" panose="020B0604020202020204" pitchFamily="34" charset="0"/>
              <a:buChar char="•"/>
            </a:pPr>
            <a:r>
              <a:rPr lang="en-US" dirty="0" err="1" smtClean="0"/>
              <a:t>toBe</a:t>
            </a:r>
            <a:r>
              <a:rPr lang="en-US" dirty="0" smtClean="0"/>
              <a:t>: to be the exact same</a:t>
            </a:r>
          </a:p>
          <a:p>
            <a:pPr marL="171450" indent="-171450">
              <a:buFont typeface="Arial" panose="020B0604020202020204" pitchFamily="34" charset="0"/>
              <a:buChar char="•"/>
            </a:pPr>
            <a:r>
              <a:rPr lang="en-US" dirty="0" err="1" smtClean="0"/>
              <a:t>toBeDefined</a:t>
            </a:r>
            <a:r>
              <a:rPr lang="en-US" dirty="0" smtClean="0"/>
              <a:t>: not</a:t>
            </a:r>
            <a:r>
              <a:rPr lang="en-US" baseline="0" dirty="0" smtClean="0"/>
              <a:t> send undefined as a </a:t>
            </a:r>
            <a:r>
              <a:rPr lang="en-US" baseline="0" dirty="0" err="1" smtClean="0"/>
              <a:t>typeof</a:t>
            </a:r>
            <a:endParaRPr lang="en-US" dirty="0" smtClean="0"/>
          </a:p>
          <a:p>
            <a:pPr marL="171450" indent="-171450">
              <a:buFont typeface="Arial" panose="020B0604020202020204" pitchFamily="34" charset="0"/>
              <a:buChar char="•"/>
            </a:pPr>
            <a:r>
              <a:rPr lang="en-US" dirty="0" err="1" smtClean="0"/>
              <a:t>toHaveBeenCalled</a:t>
            </a:r>
            <a:r>
              <a:rPr lang="en-US" dirty="0" smtClean="0"/>
              <a:t>: this will use a spy to know if has</a:t>
            </a:r>
            <a:r>
              <a:rPr lang="en-US" baseline="0" dirty="0" smtClean="0"/>
              <a:t> been called.</a:t>
            </a:r>
            <a:endParaRPr lang="en-US" dirty="0" smtClean="0"/>
          </a:p>
          <a:p>
            <a:pPr marL="171450" indent="-171450">
              <a:buFont typeface="Arial" panose="020B0604020202020204" pitchFamily="34" charset="0"/>
              <a:buChar char="•"/>
            </a:pPr>
            <a:r>
              <a:rPr lang="en-US" dirty="0" err="1" smtClean="0"/>
              <a:t>toHaveBeenCalledTimes</a:t>
            </a:r>
            <a:r>
              <a:rPr lang="en-US" dirty="0" smtClean="0"/>
              <a:t>: this count the number of times something</a:t>
            </a:r>
            <a:r>
              <a:rPr lang="en-US" baseline="0" dirty="0" smtClean="0"/>
              <a:t> has been called.</a:t>
            </a:r>
            <a:endParaRPr lang="en-US" dirty="0" smtClean="0"/>
          </a:p>
          <a:p>
            <a:pPr marL="171450" indent="-171450">
              <a:buFont typeface="Arial" panose="020B0604020202020204" pitchFamily="34" charset="0"/>
              <a:buChar char="•"/>
            </a:pPr>
            <a:r>
              <a:rPr lang="en-US" dirty="0" err="1" smtClean="0"/>
              <a:t>toHaveBeenCalledWith</a:t>
            </a:r>
            <a:r>
              <a:rPr lang="en-US" dirty="0" smtClean="0"/>
              <a:t>: comate with what parameters has been called.</a:t>
            </a:r>
          </a:p>
          <a:p>
            <a:pPr marL="171450" indent="-171450">
              <a:buFont typeface="Arial" panose="020B0604020202020204" pitchFamily="34" charset="0"/>
              <a:buChar char="•"/>
            </a:pPr>
            <a:r>
              <a:rPr lang="en-US" dirty="0" err="1" smtClean="0"/>
              <a:t>toEqual</a:t>
            </a:r>
            <a:r>
              <a:rPr lang="en-US" dirty="0" smtClean="0"/>
              <a:t>: to be similar (used for comparing objects and arrays that may have the same values, but in different order)</a:t>
            </a:r>
          </a:p>
          <a:p>
            <a:pPr marL="171450" indent="-171450">
              <a:buFont typeface="Arial" panose="020B0604020202020204" pitchFamily="34" charset="0"/>
              <a:buChar char="•"/>
            </a:pPr>
            <a:r>
              <a:rPr lang="en-US" dirty="0" err="1" smtClean="0"/>
              <a:t>toThrowError</a:t>
            </a:r>
            <a:r>
              <a:rPr lang="en-US" dirty="0" smtClean="0"/>
              <a:t>:</a:t>
            </a:r>
            <a:r>
              <a:rPr lang="en-US" baseline="0" dirty="0" smtClean="0"/>
              <a:t> check if throws a JavaScript error (</a:t>
            </a:r>
            <a:r>
              <a:rPr lang="en-US" baseline="0" dirty="0" err="1" smtClean="0"/>
              <a:t>NaN</a:t>
            </a:r>
            <a:r>
              <a:rPr lang="en-US" baseline="0" dirty="0" smtClean="0"/>
              <a:t>, undefined, etc.)</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45</a:t>
            </a:fld>
            <a:endParaRPr lang="en-US"/>
          </a:p>
        </p:txBody>
      </p:sp>
    </p:spTree>
    <p:extLst>
      <p:ext uri="{BB962C8B-B14F-4D97-AF65-F5344CB8AC3E}">
        <p14:creationId xmlns:p14="http://schemas.microsoft.com/office/powerpoint/2010/main" val="8557186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For</a:t>
            </a:r>
            <a:r>
              <a:rPr lang="en-US" baseline="0" dirty="0" smtClean="0"/>
              <a:t> checking that a function is called, you can add a spy on it with </a:t>
            </a:r>
            <a:r>
              <a:rPr lang="en-US" baseline="0" dirty="0" err="1" smtClean="0"/>
              <a:t>spyOn</a:t>
            </a:r>
            <a:r>
              <a:rPr lang="en-US" baseline="0" dirty="0" smtClean="0"/>
              <a:t>, then configure to the following:</a:t>
            </a:r>
          </a:p>
          <a:p>
            <a:pPr marL="171450" lvl="0" indent="-171450">
              <a:buFont typeface="Arial" panose="020B0604020202020204" pitchFamily="34" charset="0"/>
              <a:buChar char="•"/>
            </a:pPr>
            <a:r>
              <a:rPr lang="en-US" dirty="0" err="1" smtClean="0"/>
              <a:t>and.callThrough</a:t>
            </a:r>
            <a:r>
              <a:rPr lang="en-US" dirty="0" smtClean="0"/>
              <a:t>: check that is</a:t>
            </a:r>
            <a:r>
              <a:rPr lang="en-US" baseline="0" dirty="0" smtClean="0"/>
              <a:t> called and let the function do what is supposed to do.</a:t>
            </a:r>
            <a:endParaRPr lang="en-US" dirty="0" smtClean="0"/>
          </a:p>
          <a:p>
            <a:pPr marL="171450" lvl="0" indent="-171450">
              <a:buFont typeface="Arial" panose="020B0604020202020204" pitchFamily="34" charset="0"/>
              <a:buChar char="•"/>
            </a:pPr>
            <a:r>
              <a:rPr lang="en-US" dirty="0" err="1" smtClean="0"/>
              <a:t>and.returnValue</a:t>
            </a:r>
            <a:r>
              <a:rPr lang="en-US" dirty="0" smtClean="0"/>
              <a:t>: spy</a:t>
            </a:r>
            <a:r>
              <a:rPr lang="en-US" baseline="0" dirty="0" smtClean="0"/>
              <a:t> on it and always return a value.</a:t>
            </a:r>
            <a:endParaRPr lang="en-US" dirty="0" smtClean="0"/>
          </a:p>
          <a:p>
            <a:pPr marL="171450" lvl="0" indent="-171450">
              <a:buFont typeface="Arial" panose="020B0604020202020204" pitchFamily="34" charset="0"/>
              <a:buChar char="•"/>
            </a:pPr>
            <a:r>
              <a:rPr lang="en-US" dirty="0" err="1" smtClean="0"/>
              <a:t>and.returnValues</a:t>
            </a:r>
            <a:r>
              <a:rPr lang="en-US" dirty="0" smtClean="0"/>
              <a:t>: return</a:t>
            </a:r>
            <a:r>
              <a:rPr lang="en-US" baseline="0" dirty="0" smtClean="0"/>
              <a:t> an array of values, depending on the number of the call the function is.</a:t>
            </a:r>
            <a:endParaRPr lang="en-US" dirty="0" smtClean="0"/>
          </a:p>
          <a:p>
            <a:pPr marL="171450" lvl="0" indent="-171450">
              <a:buFont typeface="Arial" panose="020B0604020202020204" pitchFamily="34" charset="0"/>
              <a:buChar char="•"/>
            </a:pPr>
            <a:r>
              <a:rPr lang="en-US" dirty="0" err="1" smtClean="0"/>
              <a:t>and.callFake</a:t>
            </a:r>
            <a:r>
              <a:rPr lang="en-US" dirty="0" smtClean="0"/>
              <a:t>:</a:t>
            </a:r>
            <a:r>
              <a:rPr lang="en-US" baseline="0" dirty="0" smtClean="0"/>
              <a:t> completely change the function to what is inside.</a:t>
            </a:r>
            <a:endParaRPr lang="en-US" dirty="0" smtClean="0"/>
          </a:p>
          <a:p>
            <a:pPr marL="171450" lvl="0" indent="-171450">
              <a:buFont typeface="Arial" panose="020B0604020202020204" pitchFamily="34" charset="0"/>
              <a:buChar char="•"/>
            </a:pPr>
            <a:r>
              <a:rPr lang="en-US" dirty="0" err="1" smtClean="0"/>
              <a:t>and.throwError</a:t>
            </a:r>
            <a:r>
              <a:rPr lang="en-US" dirty="0" smtClean="0"/>
              <a:t>: throw a specified error.</a:t>
            </a:r>
          </a:p>
          <a:p>
            <a:pPr marL="171450" lvl="0" indent="-171450">
              <a:buFont typeface="Arial" panose="020B0604020202020204" pitchFamily="34" charset="0"/>
              <a:buChar char="•"/>
            </a:pPr>
            <a:endParaRPr lang="en-US" dirty="0" smtClean="0"/>
          </a:p>
          <a:p>
            <a:pPr marL="0" lvl="0" indent="0">
              <a:buFont typeface="Arial" panose="020B0604020202020204" pitchFamily="34" charset="0"/>
              <a:buNone/>
            </a:pPr>
            <a:r>
              <a:rPr lang="en-US" dirty="0" smtClean="0"/>
              <a:t>If</a:t>
            </a:r>
            <a:r>
              <a:rPr lang="en-US" baseline="0" dirty="0" smtClean="0"/>
              <a:t> you don't have a function to spy on, then you can create a spy on a </a:t>
            </a:r>
            <a:r>
              <a:rPr lang="en-US" baseline="0" dirty="0" err="1" smtClean="0"/>
              <a:t>varible</a:t>
            </a:r>
            <a:r>
              <a:rPr lang="en-US" baseline="0" dirty="0" smtClean="0"/>
              <a:t> with </a:t>
            </a:r>
            <a:r>
              <a:rPr lang="en-US" baseline="0" dirty="0" err="1" smtClean="0"/>
              <a:t>jasmine.createSpy</a:t>
            </a:r>
            <a:r>
              <a:rPr lang="en-US" baseline="0" dirty="0" smtClean="0"/>
              <a:t>().</a:t>
            </a:r>
            <a:endParaRPr lang="en-US" dirty="0" smtClean="0"/>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46</a:t>
            </a:fld>
            <a:endParaRPr lang="en-US"/>
          </a:p>
        </p:txBody>
      </p:sp>
    </p:spTree>
    <p:extLst>
      <p:ext uri="{BB962C8B-B14F-4D97-AF65-F5344CB8AC3E}">
        <p14:creationId xmlns:p14="http://schemas.microsoft.com/office/powerpoint/2010/main" val="298988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 module is a packed</a:t>
            </a:r>
            <a:r>
              <a:rPr lang="en-US" baseline="0" dirty="0" smtClean="0"/>
              <a:t> piece of an application, or an application itself (this depends on your modularity concept).</a:t>
            </a:r>
          </a:p>
          <a:p>
            <a:endParaRPr lang="en-US" baseline="0" dirty="0" smtClean="0"/>
          </a:p>
          <a:p>
            <a:r>
              <a:rPr lang="en-US" baseline="0" dirty="0" smtClean="0"/>
              <a:t>To create a module you could do it with the "</a:t>
            </a:r>
            <a:r>
              <a:rPr lang="en-US" baseline="0" dirty="0" err="1" smtClean="0"/>
              <a:t>ng</a:t>
            </a:r>
            <a:r>
              <a:rPr lang="en-US" baseline="0" dirty="0" smtClean="0"/>
              <a:t>-app" mentioned before, but you could also create one from JavaScript with the code: '</a:t>
            </a:r>
            <a:r>
              <a:rPr lang="en-US" baseline="0" dirty="0" err="1" smtClean="0"/>
              <a:t>angular.module</a:t>
            </a:r>
            <a:r>
              <a:rPr lang="en-US" baseline="0" dirty="0" smtClean="0"/>
              <a:t>('</a:t>
            </a:r>
            <a:r>
              <a:rPr lang="en-US" baseline="0" dirty="0" err="1" smtClean="0"/>
              <a:t>moduleName</a:t>
            </a:r>
            <a:r>
              <a:rPr lang="en-US" baseline="0" dirty="0" smtClean="0"/>
              <a:t>',[dependencies]);'. Which will create the module but waiting for the dependencies needed.</a:t>
            </a:r>
          </a:p>
          <a:p>
            <a:endParaRPr lang="en-US" baseline="0" dirty="0" smtClean="0"/>
          </a:p>
          <a:p>
            <a:r>
              <a:rPr lang="en-US" baseline="0" dirty="0" smtClean="0"/>
              <a:t>The controller as a part of the MVC structure, you can create a controller with the command in the slide, or by adding the </a:t>
            </a:r>
            <a:r>
              <a:rPr lang="en-US" baseline="0" dirty="0" err="1" smtClean="0"/>
              <a:t>ng</a:t>
            </a:r>
            <a:r>
              <a:rPr lang="en-US" baseline="0" dirty="0" smtClean="0"/>
              <a:t>-controller="</a:t>
            </a:r>
            <a:r>
              <a:rPr lang="en-US" baseline="0" dirty="0" err="1" smtClean="0"/>
              <a:t>MyController</a:t>
            </a:r>
            <a:r>
              <a:rPr lang="en-US" baseline="0" dirty="0" smtClean="0"/>
              <a:t>" in the html.</a:t>
            </a:r>
          </a:p>
          <a:p>
            <a:endParaRPr lang="en-US" baseline="0" dirty="0" smtClean="0"/>
          </a:p>
          <a:p>
            <a:r>
              <a:rPr lang="en-US" baseline="0" dirty="0" smtClean="0"/>
              <a:t>The controller names should start with a capital letter as standard.</a:t>
            </a:r>
          </a:p>
          <a:p>
            <a:endParaRPr lang="en-US" baseline="0" dirty="0" smtClean="0"/>
          </a:p>
          <a:p>
            <a:r>
              <a:rPr lang="en-US" baseline="0" dirty="0" smtClean="0"/>
              <a:t>Use controllers to:</a:t>
            </a:r>
          </a:p>
          <a:p>
            <a:pPr marL="171450" indent="-171450">
              <a:buFont typeface="Wingdings" panose="05000000000000000000" pitchFamily="2" charset="2"/>
              <a:buChar char="v"/>
            </a:pPr>
            <a:r>
              <a:rPr lang="en-US" baseline="0" dirty="0" smtClean="0"/>
              <a:t>Set up the initial state of the $scope object.</a:t>
            </a:r>
          </a:p>
          <a:p>
            <a:pPr marL="171450" indent="-171450">
              <a:buFont typeface="Wingdings" panose="05000000000000000000" pitchFamily="2" charset="2"/>
              <a:buChar char="v"/>
            </a:pPr>
            <a:r>
              <a:rPr lang="en-US" baseline="0" dirty="0" smtClean="0"/>
              <a:t>Add behavior to the $scope object.</a:t>
            </a:r>
          </a:p>
          <a:p>
            <a:r>
              <a:rPr lang="en-US" baseline="0" dirty="0" smtClean="0"/>
              <a:t>Do not use controllers to:</a:t>
            </a:r>
          </a:p>
          <a:p>
            <a:pPr marL="171450" indent="-171450">
              <a:buFont typeface="Wingdings" panose="05000000000000000000" pitchFamily="2" charset="2"/>
              <a:buChar char="v"/>
            </a:pPr>
            <a:r>
              <a:rPr lang="en-US" baseline="0" dirty="0" smtClean="0"/>
              <a:t>Manipulate DOM — Controllers should contain only business logic. Putting any presentation logic into Controllers significantly affects its testability. Angular has data-binding for most cases and directives to encapsulate manual DOM manipulation.</a:t>
            </a:r>
          </a:p>
          <a:p>
            <a:pPr marL="171450" indent="-171450">
              <a:buFont typeface="Wingdings" panose="05000000000000000000" pitchFamily="2" charset="2"/>
              <a:buChar char="v"/>
            </a:pPr>
            <a:r>
              <a:rPr lang="en-US" baseline="0" dirty="0" smtClean="0"/>
              <a:t>Format input — Use angular form controls instead. https://docs.angularjs.org/guide/forms</a:t>
            </a:r>
          </a:p>
          <a:p>
            <a:pPr marL="171450" indent="-171450">
              <a:buFont typeface="Wingdings" panose="05000000000000000000" pitchFamily="2" charset="2"/>
              <a:buChar char="v"/>
            </a:pPr>
            <a:r>
              <a:rPr lang="en-US" baseline="0" dirty="0" smtClean="0"/>
              <a:t>Filter output — Use angular filters instead, we are going to check this in future lessons. </a:t>
            </a:r>
          </a:p>
          <a:p>
            <a:pPr marL="171450" indent="-171450">
              <a:buFont typeface="Wingdings" panose="05000000000000000000" pitchFamily="2" charset="2"/>
              <a:buChar char="v"/>
            </a:pPr>
            <a:r>
              <a:rPr lang="en-US" baseline="0" dirty="0" smtClean="0"/>
              <a:t>Share code or state across controllers — Use angular services instead, we are going to check this in future lessons</a:t>
            </a:r>
          </a:p>
          <a:p>
            <a:pPr marL="171450" indent="-171450">
              <a:buFont typeface="Wingdings" panose="05000000000000000000" pitchFamily="2" charset="2"/>
              <a:buChar char="v"/>
            </a:pPr>
            <a:r>
              <a:rPr lang="en-US" baseline="0" dirty="0" smtClean="0"/>
              <a:t>Manage the life-cycle of other components (for example, to create service instances).</a:t>
            </a:r>
          </a:p>
          <a:p>
            <a:pPr marL="171450" indent="-171450">
              <a:buFont typeface="Wingdings" panose="05000000000000000000" pitchFamily="2" charset="2"/>
              <a:buChar char="v"/>
            </a:pPr>
            <a:endParaRPr lang="en-US" baseline="0" dirty="0" smtClean="0"/>
          </a:p>
          <a:p>
            <a:pPr marL="0" indent="0">
              <a:buFont typeface="Wingdings" panose="05000000000000000000" pitchFamily="2" charset="2"/>
              <a:buNone/>
            </a:pPr>
            <a:r>
              <a:rPr lang="en-US" baseline="0" dirty="0" smtClean="0"/>
              <a:t>So, in resume only do the things that are relative with the $scope, which will be view in the next section.</a:t>
            </a:r>
          </a:p>
          <a:p>
            <a:pPr marL="0" indent="0">
              <a:buFont typeface="Wingdings" panose="05000000000000000000" pitchFamily="2" charset="2"/>
              <a:buNone/>
            </a:pPr>
            <a:endParaRPr lang="en-US" baseline="0" dirty="0" smtClean="0"/>
          </a:p>
          <a:p>
            <a:pPr marL="0" indent="0">
              <a:buFont typeface="Wingdings" panose="05000000000000000000" pitchFamily="2" charset="2"/>
              <a:buNone/>
            </a:pPr>
            <a:r>
              <a:rPr lang="en-US" baseline="0" dirty="0" smtClean="0"/>
              <a:t>$watch: is a function of the $scope, which integrates the ability to listen for changes to a $scope variable (</a:t>
            </a:r>
            <a:r>
              <a:rPr lang="en-US" baseline="0" dirty="0" err="1" smtClean="0"/>
              <a:t>eg</a:t>
            </a:r>
            <a:r>
              <a:rPr lang="en-US" baseline="0" dirty="0" smtClean="0"/>
              <a:t>. Ctrl1), for add functionality to the new value.</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6</a:t>
            </a:fld>
            <a:endParaRPr lang="en-US"/>
          </a:p>
        </p:txBody>
      </p:sp>
    </p:spTree>
    <p:extLst>
      <p:ext uri="{BB962C8B-B14F-4D97-AF65-F5344CB8AC3E}">
        <p14:creationId xmlns:p14="http://schemas.microsoft.com/office/powerpoint/2010/main" val="100254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$scope</a:t>
            </a:r>
          </a:p>
          <a:p>
            <a:endParaRPr lang="en-US" dirty="0" smtClean="0"/>
          </a:p>
          <a:p>
            <a:r>
              <a:rPr lang="en-US" dirty="0" smtClean="0"/>
              <a:t>Scope is an object that refers to the application model. It is an execution context for expressions. Scopes are arranged in hierarchical structure which mimic the DOM structure of the application. Scopes can watch expressions and propagate events.</a:t>
            </a:r>
          </a:p>
          <a:p>
            <a:endParaRPr lang="en-US" dirty="0" smtClean="0"/>
          </a:p>
          <a:p>
            <a:r>
              <a:rPr lang="en-US" dirty="0" smtClean="0"/>
              <a:t>A </a:t>
            </a:r>
            <a:r>
              <a:rPr lang="en-US" baseline="0" dirty="0" smtClean="0"/>
              <a:t>scope is also a way to limit the range of something (variables, functions, event listeners, etc.).</a:t>
            </a:r>
          </a:p>
          <a:p>
            <a:endParaRPr lang="en-US" baseline="0" dirty="0" smtClean="0"/>
          </a:p>
          <a:p>
            <a:r>
              <a:rPr lang="en-US" dirty="0" smtClean="0"/>
              <a:t>The $</a:t>
            </a:r>
            <a:r>
              <a:rPr lang="en-US" dirty="0" err="1" smtClean="0"/>
              <a:t>rootScope</a:t>
            </a:r>
            <a:r>
              <a:rPr lang="en-US" dirty="0" smtClean="0"/>
              <a:t>,</a:t>
            </a:r>
            <a:r>
              <a:rPr lang="en-US" baseline="0" dirty="0" smtClean="0"/>
              <a:t> as it name tells, is the main $scope that produces every others scope and inherit some of its functions.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7</a:t>
            </a:fld>
            <a:endParaRPr lang="en-US"/>
          </a:p>
        </p:txBody>
      </p:sp>
    </p:spTree>
    <p:extLst>
      <p:ext uri="{BB962C8B-B14F-4D97-AF65-F5344CB8AC3E}">
        <p14:creationId xmlns:p14="http://schemas.microsoft.com/office/powerpoint/2010/main" val="174023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None/>
            </a:pPr>
            <a:endParaRPr lang="en-US" dirty="0" smtClean="0"/>
          </a:p>
          <a:p>
            <a:pPr marL="0" indent="0">
              <a:buNone/>
            </a:pPr>
            <a:r>
              <a:rPr lang="en-US" dirty="0" smtClean="0"/>
              <a:t>a) Create a module and a controller.</a:t>
            </a:r>
          </a:p>
          <a:p>
            <a:pPr marL="0" indent="0">
              <a:buNone/>
            </a:pPr>
            <a:endParaRPr lang="en-US" u="none" baseline="0" dirty="0" smtClean="0"/>
          </a:p>
          <a:p>
            <a:pPr marL="228600" indent="-228600">
              <a:buFont typeface="+mj-lt"/>
              <a:buAutoNum type="arabicPeriod"/>
            </a:pPr>
            <a:r>
              <a:rPr lang="en-US" dirty="0" smtClean="0"/>
              <a:t>Open</a:t>
            </a:r>
            <a:r>
              <a:rPr lang="en-US" baseline="0" dirty="0" smtClean="0"/>
              <a:t> "app/scripts/controllers/main.js" and add:</a:t>
            </a:r>
          </a:p>
          <a:p>
            <a:pPr marL="0" indent="0">
              <a:buFont typeface="+mj-lt"/>
              <a:buNone/>
            </a:pPr>
            <a:endParaRPr lang="en-US" dirty="0" smtClean="0"/>
          </a:p>
          <a:p>
            <a:pPr marL="0" indent="0">
              <a:buFont typeface="+mj-lt"/>
              <a:buNone/>
            </a:pPr>
            <a:r>
              <a:rPr lang="en-US" dirty="0" smtClean="0"/>
              <a:t>.controller('TestCtrl1', function ($scope) {</a:t>
            </a:r>
          </a:p>
          <a:p>
            <a:pPr marL="0" indent="0">
              <a:buFont typeface="+mj-lt"/>
              <a:buNone/>
            </a:pPr>
            <a:r>
              <a:rPr lang="en-US" dirty="0" smtClean="0"/>
              <a:t>  $</a:t>
            </a:r>
            <a:r>
              <a:rPr lang="en-US" dirty="0" err="1" smtClean="0"/>
              <a:t>scope.test</a:t>
            </a:r>
            <a:r>
              <a:rPr lang="en-US" dirty="0" smtClean="0"/>
              <a:t> = 'This is the value set from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a:t>
            </a:r>
            <a:r>
              <a:rPr lang="en-US" dirty="0" err="1" smtClean="0"/>
              <a:t>scope.test</a:t>
            </a:r>
            <a:r>
              <a:rPr lang="en-US" dirty="0" smtClean="0"/>
              <a:t> = ''This is the value set from TestCtrl2';</a:t>
            </a:r>
          </a:p>
          <a:p>
            <a:pPr marL="0" indent="0">
              <a:buFont typeface="+mj-lt"/>
              <a:buNone/>
            </a:pPr>
            <a:r>
              <a:rPr lang="en-US" dirty="0" smtClean="0"/>
              <a:t>  })</a:t>
            </a:r>
          </a:p>
          <a:p>
            <a:pPr marL="0" indent="0">
              <a:buFont typeface="+mj-lt"/>
              <a:buNone/>
            </a:pPr>
            <a:endParaRPr lang="en-US" dirty="0" smtClean="0"/>
          </a:p>
          <a:p>
            <a:pPr marL="228600" indent="-228600">
              <a:buFont typeface="+mj-lt"/>
              <a:buAutoNum type="arabicPeriod" startAt="2"/>
            </a:pPr>
            <a:r>
              <a:rPr lang="en-US" dirty="0" smtClean="0"/>
              <a:t>Open "app/views/main.html" and add:</a:t>
            </a:r>
          </a:p>
          <a:p>
            <a:pPr marL="228600" indent="-228600">
              <a:buFont typeface="+mj-lt"/>
              <a:buAutoNum type="arabicPeriod" startAt="2"/>
            </a:pPr>
            <a:endParaRPr lang="en-US" dirty="0" smtClean="0"/>
          </a:p>
          <a:p>
            <a:pPr marL="0" indent="0">
              <a:buFont typeface="+mj-lt"/>
              <a:buNone/>
            </a:pPr>
            <a:r>
              <a:rPr lang="en-US" dirty="0" smtClean="0"/>
              <a:t>&lt;div </a:t>
            </a:r>
            <a:r>
              <a:rPr lang="en-US" dirty="0" err="1" smtClean="0"/>
              <a:t>ng</a:t>
            </a:r>
            <a:r>
              <a:rPr lang="en-US" dirty="0" smtClean="0"/>
              <a:t>-controller="TestCtrl1"&gt;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r>
              <a:rPr lang="en-US" dirty="0" smtClean="0"/>
              <a:t>&lt;div </a:t>
            </a:r>
            <a:r>
              <a:rPr lang="en-US" dirty="0" err="1" smtClean="0"/>
              <a:t>ng</a:t>
            </a:r>
            <a:r>
              <a:rPr lang="en-US" dirty="0" smtClean="0"/>
              <a:t>-controller="TestCtrl2"&gt;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endParaRPr lang="en-US" dirty="0" smtClean="0"/>
          </a:p>
          <a:p>
            <a:pPr marL="228600" indent="-228600">
              <a:buFont typeface="+mj-lt"/>
              <a:buAutoNum type="arabicPeriod" startAt="3"/>
            </a:pPr>
            <a:r>
              <a:rPr lang="en-US" dirty="0" smtClean="0"/>
              <a:t>Go</a:t>
            </a:r>
            <a:r>
              <a:rPr lang="en-US" baseline="0" dirty="0" smtClean="0"/>
              <a:t> to the root folder of the application in the Command Prompt and run 'grunt serve'. This will show the difference of controllers and the $scope limiting the value.</a:t>
            </a:r>
            <a:endParaRPr lang="en-US" dirty="0" smtClean="0"/>
          </a:p>
          <a:p>
            <a:pPr marL="228600" indent="-228600">
              <a:buAutoNum type="alphaLcParen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a:t>
            </a:r>
            <a:r>
              <a:rPr lang="en-US" dirty="0" smtClean="0"/>
              <a:t>Use of $scope and the data-binding.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inside the &lt;div&gt; add:</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&lt;input type="text" </a:t>
            </a:r>
            <a:r>
              <a:rPr lang="en-US" baseline="0" dirty="0" err="1" smtClean="0"/>
              <a:t>ng</a:t>
            </a:r>
            <a:r>
              <a:rPr lang="en-US" baseline="0" dirty="0" smtClean="0"/>
              <a:t>-model="binding"&gt;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{{binding}}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On the input type something like "test binding". This automatically performs the process to update the double curly braces with the same value.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8</a:t>
            </a:fld>
            <a:endParaRPr lang="en-US"/>
          </a:p>
        </p:txBody>
      </p:sp>
    </p:spTree>
    <p:extLst>
      <p:ext uri="{BB962C8B-B14F-4D97-AF65-F5344CB8AC3E}">
        <p14:creationId xmlns:p14="http://schemas.microsoft.com/office/powerpoint/2010/main" val="12015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ngShow</a:t>
            </a:r>
            <a:r>
              <a:rPr lang="en-US" dirty="0" smtClean="0"/>
              <a:t> directive shows or hides the given HTML element based on the expression provided to the </a:t>
            </a:r>
            <a:r>
              <a:rPr lang="en-US" dirty="0" err="1" smtClean="0"/>
              <a:t>ngShow</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 For CSP (Content Security Policy) mode please add angular-csp.css to your html file.</a:t>
            </a:r>
          </a:p>
          <a:p>
            <a:endParaRPr lang="en-US" dirty="0" smtClean="0"/>
          </a:p>
          <a:p>
            <a:r>
              <a:rPr lang="en-US" dirty="0" smtClean="0"/>
              <a:t>The </a:t>
            </a:r>
            <a:r>
              <a:rPr lang="en-US" dirty="0" err="1" smtClean="0"/>
              <a:t>ngHide</a:t>
            </a:r>
            <a:r>
              <a:rPr lang="en-US" dirty="0" smtClean="0"/>
              <a:t> directive shows or hides the given HTML element based on the expression provided to the </a:t>
            </a:r>
            <a:r>
              <a:rPr lang="en-US" dirty="0" err="1" smtClean="0"/>
              <a:t>ngHide</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a:t>
            </a:r>
          </a:p>
          <a:p>
            <a:endParaRPr lang="en-US" dirty="0" smtClean="0"/>
          </a:p>
          <a:p>
            <a:r>
              <a:rPr lang="en-US" dirty="0" smtClean="0"/>
              <a:t>Reference:</a:t>
            </a:r>
          </a:p>
          <a:p>
            <a:r>
              <a:rPr lang="en-US" dirty="0" smtClean="0"/>
              <a:t>https://docs.angularjs.org/api/ng/directive/ngShow</a:t>
            </a:r>
          </a:p>
          <a:p>
            <a:r>
              <a:rPr lang="en-US" dirty="0" smtClean="0"/>
              <a:t>https://docs.angularjs.org/api/ng/directive/ngHide</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9</a:t>
            </a:fld>
            <a:endParaRPr lang="en-US"/>
          </a:p>
        </p:txBody>
      </p:sp>
    </p:spTree>
    <p:extLst>
      <p:ext uri="{BB962C8B-B14F-4D97-AF65-F5344CB8AC3E}">
        <p14:creationId xmlns:p14="http://schemas.microsoft.com/office/powerpoint/2010/main" val="220248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ngRepeat</a:t>
            </a:r>
            <a:r>
              <a:rPr lang="en-US" dirty="0" smtClean="0"/>
              <a:t> directive instantiates a template once per item from a collection. Each template instance gets its own scope, where the given loop variable is set to the current collection item, and $index is set to the item index or key.</a:t>
            </a:r>
          </a:p>
          <a:p>
            <a:endParaRPr lang="en-US" dirty="0" smtClean="0"/>
          </a:p>
          <a:p>
            <a:r>
              <a:rPr lang="en-US" dirty="0" smtClean="0"/>
              <a:t>$index 	number 	iterator offset of the repeated element (0..length-1)</a:t>
            </a:r>
          </a:p>
          <a:p>
            <a:r>
              <a:rPr lang="en-US" dirty="0" smtClean="0"/>
              <a:t>$first 	</a:t>
            </a:r>
            <a:r>
              <a:rPr lang="en-US" dirty="0" err="1" smtClean="0"/>
              <a:t>boolean</a:t>
            </a:r>
            <a:r>
              <a:rPr lang="en-US" dirty="0" smtClean="0"/>
              <a:t> 	true if the repeated element is first in the iterator.</a:t>
            </a:r>
          </a:p>
          <a:p>
            <a:r>
              <a:rPr lang="en-US" dirty="0" smtClean="0"/>
              <a:t>$middle 	</a:t>
            </a:r>
            <a:r>
              <a:rPr lang="en-US" dirty="0" err="1" smtClean="0"/>
              <a:t>boolean</a:t>
            </a:r>
            <a:r>
              <a:rPr lang="en-US" dirty="0" smtClean="0"/>
              <a:t> 	true if the repeated element is between the first and last in the iterator.</a:t>
            </a:r>
          </a:p>
          <a:p>
            <a:r>
              <a:rPr lang="en-US" dirty="0" smtClean="0"/>
              <a:t>$last 	</a:t>
            </a:r>
            <a:r>
              <a:rPr lang="en-US" dirty="0" err="1" smtClean="0"/>
              <a:t>boolean</a:t>
            </a:r>
            <a:r>
              <a:rPr lang="en-US" dirty="0" smtClean="0"/>
              <a:t> 	true if the repeated element is last in the iterator.</a:t>
            </a:r>
          </a:p>
          <a:p>
            <a:r>
              <a:rPr lang="en-US" dirty="0" smtClean="0"/>
              <a:t>$even 	</a:t>
            </a:r>
            <a:r>
              <a:rPr lang="en-US" dirty="0" err="1" smtClean="0"/>
              <a:t>boolean</a:t>
            </a:r>
            <a:r>
              <a:rPr lang="en-US" dirty="0" smtClean="0"/>
              <a:t> 	true if the iterator position $index is even (otherwise false).</a:t>
            </a:r>
          </a:p>
          <a:p>
            <a:r>
              <a:rPr lang="en-US" dirty="0" smtClean="0"/>
              <a:t>$odd 	</a:t>
            </a:r>
            <a:r>
              <a:rPr lang="en-US" dirty="0" err="1" smtClean="0"/>
              <a:t>boolean</a:t>
            </a:r>
            <a:r>
              <a:rPr lang="en-US" dirty="0" smtClean="0"/>
              <a:t> 	true if the iterator position $index is odd (otherwise false).</a:t>
            </a:r>
          </a:p>
          <a:p>
            <a:endParaRPr lang="en-US" dirty="0" smtClean="0"/>
          </a:p>
          <a:p>
            <a:r>
              <a:rPr lang="en-US" u="none" dirty="0" smtClean="0"/>
              <a:t>Reference:</a:t>
            </a:r>
          </a:p>
          <a:p>
            <a:r>
              <a:rPr lang="en-US" u="none" dirty="0" smtClean="0"/>
              <a:t>https://docs.angularjs.org/api/ng/directive/ngRepeat</a:t>
            </a:r>
            <a:endParaRPr lang="en-US" u="none"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10</a:t>
            </a:fld>
            <a:endParaRPr lang="en-US"/>
          </a:p>
        </p:txBody>
      </p:sp>
    </p:spTree>
    <p:extLst>
      <p:ext uri="{BB962C8B-B14F-4D97-AF65-F5344CB8AC3E}">
        <p14:creationId xmlns:p14="http://schemas.microsoft.com/office/powerpoint/2010/main" val="264763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85954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16547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13564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1602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02792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92970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411169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8744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90174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74176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4429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145F6-CFDE-4FCD-A73C-52E73857A912}" type="datetimeFigureOut">
              <a:rPr lang="en-US" smtClean="0"/>
              <a:t>7/10/2016</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3CEE2-A227-4EEB-BC16-D064D811983E}" type="slidenum">
              <a:rPr lang="en-US" smtClean="0"/>
              <a:t>‹Nº›</a:t>
            </a:fld>
            <a:endParaRPr lang="en-US"/>
          </a:p>
        </p:txBody>
      </p:sp>
    </p:spTree>
    <p:extLst>
      <p:ext uri="{BB962C8B-B14F-4D97-AF65-F5344CB8AC3E}">
        <p14:creationId xmlns:p14="http://schemas.microsoft.com/office/powerpoint/2010/main" val="73942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5157192"/>
            <a:ext cx="6400800" cy="481608"/>
          </a:xfrm>
        </p:spPr>
        <p:txBody>
          <a:bodyPr>
            <a:normAutofit fontScale="92500" lnSpcReduction="20000"/>
          </a:bodyPr>
          <a:lstStyle/>
          <a:p>
            <a:r>
              <a:rPr lang="es-ES" dirty="0" smtClean="0">
                <a:solidFill>
                  <a:schemeClr val="tx1">
                    <a:lumMod val="85000"/>
                    <a:lumOff val="15000"/>
                  </a:schemeClr>
                </a:solidFill>
              </a:rPr>
              <a:t>Luis Humberto González Toscano</a:t>
            </a:r>
            <a:endParaRPr lang="en-US" dirty="0">
              <a:solidFill>
                <a:schemeClr val="tx1">
                  <a:lumMod val="85000"/>
                  <a:lumOff val="15000"/>
                </a:schemeClr>
              </a:solidFill>
            </a:endParaRPr>
          </a:p>
        </p:txBody>
      </p:sp>
      <p:pic>
        <p:nvPicPr>
          <p:cNvPr id="4"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2" y="2914649"/>
            <a:ext cx="3648075"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07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251520" y="1412776"/>
            <a:ext cx="8424936" cy="9361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ng-repeat</a:t>
            </a:r>
            <a:endParaRPr lang="en-US" dirty="0"/>
          </a:p>
        </p:txBody>
      </p:sp>
      <p:sp>
        <p:nvSpPr>
          <p:cNvPr id="3" name="2 Marcador de contenido"/>
          <p:cNvSpPr>
            <a:spLocks noGrp="1"/>
          </p:cNvSpPr>
          <p:nvPr>
            <p:ph idx="1"/>
          </p:nvPr>
        </p:nvSpPr>
        <p:spPr/>
        <p:txBody>
          <a:bodyPr/>
          <a:lstStyle/>
          <a:p>
            <a:pPr marL="0" indent="0">
              <a:buNone/>
            </a:pPr>
            <a:r>
              <a:rPr lang="es-ES" sz="2800" dirty="0" smtClean="0"/>
              <a:t>$</a:t>
            </a:r>
            <a:r>
              <a:rPr lang="es-ES" sz="2800" dirty="0" err="1" smtClean="0"/>
              <a:t>scope.data</a:t>
            </a:r>
            <a:r>
              <a:rPr lang="es-ES" sz="2800" dirty="0" smtClean="0"/>
              <a:t> = [</a:t>
            </a:r>
            <a:r>
              <a:rPr lang="en-US" sz="2800" dirty="0" smtClean="0"/>
              <a:t>"</a:t>
            </a:r>
            <a:r>
              <a:rPr lang="en-US" sz="2800" dirty="0" err="1" smtClean="0"/>
              <a:t>uno</a:t>
            </a:r>
            <a:r>
              <a:rPr lang="en-US" sz="2800" dirty="0" smtClean="0"/>
              <a:t>", "dos", "</a:t>
            </a:r>
            <a:r>
              <a:rPr lang="en-US" sz="2800" dirty="0" err="1" smtClean="0"/>
              <a:t>tres</a:t>
            </a:r>
            <a:r>
              <a:rPr lang="en-US" sz="2800" dirty="0" smtClean="0"/>
              <a:t>"</a:t>
            </a:r>
            <a:r>
              <a:rPr lang="es-ES" sz="2800" dirty="0" smtClean="0"/>
              <a:t> ];</a:t>
            </a:r>
          </a:p>
          <a:p>
            <a:pPr marL="0" indent="0">
              <a:buNone/>
            </a:pPr>
            <a:endParaRPr lang="es-ES" sz="2800" dirty="0"/>
          </a:p>
          <a:p>
            <a:pPr marL="0" indent="0">
              <a:buNone/>
            </a:pPr>
            <a:r>
              <a:rPr lang="es-ES" sz="2800" dirty="0" smtClean="0">
                <a:solidFill>
                  <a:schemeClr val="tx1">
                    <a:lumMod val="50000"/>
                    <a:lumOff val="50000"/>
                  </a:schemeClr>
                </a:solidFill>
              </a:rPr>
              <a:t>&lt;input </a:t>
            </a:r>
            <a:r>
              <a:rPr lang="es-ES" sz="2800" dirty="0" err="1" smtClean="0">
                <a:solidFill>
                  <a:schemeClr val="tx1">
                    <a:lumMod val="50000"/>
                    <a:lumOff val="50000"/>
                  </a:schemeClr>
                </a:solidFill>
              </a:rPr>
              <a:t>type</a:t>
            </a:r>
            <a:r>
              <a:rPr lang="es-ES" sz="2800" dirty="0" smtClean="0">
                <a:solidFill>
                  <a:schemeClr val="tx1">
                    <a:lumMod val="50000"/>
                    <a:lumOff val="50000"/>
                  </a:schemeClr>
                </a:solidFill>
              </a:rPr>
              <a:t>=</a:t>
            </a:r>
            <a:r>
              <a:rPr lang="en-US" sz="2800" dirty="0" smtClean="0">
                <a:solidFill>
                  <a:schemeClr val="tx1">
                    <a:lumMod val="50000"/>
                    <a:lumOff val="50000"/>
                  </a:schemeClr>
                </a:solidFill>
              </a:rPr>
              <a:t> “text“ </a:t>
            </a:r>
            <a:r>
              <a:rPr lang="en-US" sz="2800" dirty="0" err="1" smtClean="0">
                <a:solidFill>
                  <a:schemeClr val="tx1">
                    <a:lumMod val="50000"/>
                    <a:lumOff val="50000"/>
                  </a:schemeClr>
                </a:solidFill>
              </a:rPr>
              <a:t>ng</a:t>
            </a:r>
            <a:r>
              <a:rPr lang="en-US" sz="2800" dirty="0" smtClean="0">
                <a:solidFill>
                  <a:schemeClr val="tx1">
                    <a:lumMod val="50000"/>
                    <a:lumOff val="50000"/>
                  </a:schemeClr>
                </a:solidFill>
              </a:rPr>
              <a:t>-model=“</a:t>
            </a:r>
            <a:r>
              <a:rPr lang="en-US" sz="2800" dirty="0" err="1" smtClean="0">
                <a:solidFill>
                  <a:schemeClr val="tx1">
                    <a:lumMod val="50000"/>
                    <a:lumOff val="50000"/>
                  </a:schemeClr>
                </a:solidFill>
              </a:rPr>
              <a:t>filterA</a:t>
            </a:r>
            <a:r>
              <a:rPr lang="en-US" sz="2800" dirty="0" smtClean="0">
                <a:solidFill>
                  <a:schemeClr val="tx1">
                    <a:lumMod val="50000"/>
                    <a:lumOff val="50000"/>
                  </a:schemeClr>
                </a:solidFill>
              </a:rPr>
              <a:t>”&gt;</a:t>
            </a:r>
            <a:endParaRPr lang="es-ES" sz="2800" dirty="0" smtClean="0">
              <a:solidFill>
                <a:schemeClr val="tx1">
                  <a:lumMod val="50000"/>
                  <a:lumOff val="50000"/>
                </a:schemeClr>
              </a:solidFill>
            </a:endParaRPr>
          </a:p>
          <a:p>
            <a:pPr marL="0" indent="0">
              <a:buNone/>
            </a:pPr>
            <a:r>
              <a:rPr lang="es-ES" sz="2800" dirty="0" smtClean="0"/>
              <a:t>&lt;</a:t>
            </a:r>
            <a:r>
              <a:rPr lang="es-ES" sz="2800" dirty="0" err="1" smtClean="0"/>
              <a:t>ul</a:t>
            </a:r>
            <a:r>
              <a:rPr lang="es-ES" sz="2800" dirty="0" smtClean="0"/>
              <a:t>&gt;</a:t>
            </a:r>
          </a:p>
          <a:p>
            <a:pPr marL="0" indent="0">
              <a:buNone/>
            </a:pPr>
            <a:r>
              <a:rPr lang="es-ES" sz="2800" dirty="0" smtClean="0"/>
              <a:t>    &lt;li </a:t>
            </a:r>
            <a:r>
              <a:rPr lang="es-ES" dirty="0" err="1" smtClean="0">
                <a:solidFill>
                  <a:schemeClr val="accent2"/>
                </a:solidFill>
              </a:rPr>
              <a:t>ng-repeat</a:t>
            </a:r>
            <a:r>
              <a:rPr lang="es-ES" dirty="0" smtClean="0">
                <a:solidFill>
                  <a:schemeClr val="accent2"/>
                </a:solidFill>
              </a:rPr>
              <a:t>=</a:t>
            </a:r>
            <a:r>
              <a:rPr lang="en-US" dirty="0" smtClean="0">
                <a:solidFill>
                  <a:schemeClr val="accent2"/>
                </a:solidFill>
              </a:rPr>
              <a:t>"item in data"</a:t>
            </a:r>
            <a:r>
              <a:rPr lang="en-US" sz="2800" dirty="0" smtClean="0"/>
              <a:t>&gt;</a:t>
            </a:r>
          </a:p>
          <a:p>
            <a:pPr marL="0" indent="0">
              <a:buNone/>
            </a:pPr>
            <a:r>
              <a:rPr lang="en-US" sz="2800" dirty="0"/>
              <a:t>	</a:t>
            </a:r>
            <a:r>
              <a:rPr lang="en-US" sz="2800" dirty="0" smtClean="0"/>
              <a:t>{{ </a:t>
            </a:r>
            <a:r>
              <a:rPr lang="en-US" sz="2800" dirty="0" smtClean="0">
                <a:solidFill>
                  <a:schemeClr val="accent2"/>
                </a:solidFill>
              </a:rPr>
              <a:t>$index </a:t>
            </a:r>
            <a:r>
              <a:rPr lang="en-US" sz="2800" dirty="0" smtClean="0"/>
              <a:t>}}  : {{ item }}</a:t>
            </a:r>
          </a:p>
          <a:p>
            <a:pPr marL="0" indent="0">
              <a:buNone/>
            </a:pPr>
            <a:r>
              <a:rPr lang="en-US" sz="2800" dirty="0" smtClean="0"/>
              <a:t>     &lt;/li&gt;</a:t>
            </a:r>
          </a:p>
          <a:p>
            <a:pPr marL="0" indent="0">
              <a:buNone/>
            </a:pPr>
            <a:r>
              <a:rPr lang="es-ES" sz="2800" dirty="0" smtClean="0"/>
              <a:t>&lt;/</a:t>
            </a:r>
            <a:r>
              <a:rPr lang="es-ES" sz="2800" dirty="0" err="1" smtClean="0"/>
              <a:t>ul</a:t>
            </a:r>
            <a:r>
              <a:rPr lang="es-ES" sz="2800" dirty="0" smtClean="0"/>
              <a:t>&gt;</a:t>
            </a:r>
            <a:endParaRPr lang="en-US" sz="2800" dirty="0" smtClean="0"/>
          </a:p>
          <a:p>
            <a:pPr marL="0" indent="0">
              <a:buNone/>
            </a:pPr>
            <a:endParaRPr lang="es-ES" dirty="0"/>
          </a:p>
          <a:p>
            <a:pPr marL="0" indent="0">
              <a:buNone/>
            </a:pPr>
            <a:endParaRPr lang="es-ES" dirty="0"/>
          </a:p>
        </p:txBody>
      </p:sp>
      <p:sp>
        <p:nvSpPr>
          <p:cNvPr id="5" name="4 Llamada de flecha a la izquierda"/>
          <p:cNvSpPr/>
          <p:nvPr/>
        </p:nvSpPr>
        <p:spPr>
          <a:xfrm>
            <a:off x="5652120" y="3429000"/>
            <a:ext cx="3132348" cy="1080120"/>
          </a:xfrm>
          <a:prstGeom prst="leftArrowCallout">
            <a:avLst>
              <a:gd name="adj1" fmla="val 50000"/>
              <a:gd name="adj2" fmla="val 25000"/>
              <a:gd name="adj3" fmla="val 25000"/>
              <a:gd name="adj4" fmla="val 8686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err="1" smtClean="0"/>
              <a:t>Item</a:t>
            </a:r>
            <a:r>
              <a:rPr lang="es-ES" dirty="0" smtClean="0"/>
              <a:t> in </a:t>
            </a:r>
            <a:r>
              <a:rPr lang="es-ES" dirty="0" err="1" smtClean="0"/>
              <a:t>array</a:t>
            </a:r>
            <a:r>
              <a:rPr lang="es-ES" dirty="0" smtClean="0"/>
              <a:t> | </a:t>
            </a:r>
            <a:r>
              <a:rPr lang="es-ES" dirty="0" err="1" smtClean="0"/>
              <a:t>filter</a:t>
            </a:r>
            <a:r>
              <a:rPr lang="es-ES" dirty="0" smtClean="0"/>
              <a:t>: </a:t>
            </a:r>
            <a:r>
              <a:rPr lang="es-ES" dirty="0" err="1" smtClean="0"/>
              <a:t>filterA</a:t>
            </a:r>
            <a:endParaRPr lang="en-US" dirty="0"/>
          </a:p>
        </p:txBody>
      </p:sp>
      <p:sp>
        <p:nvSpPr>
          <p:cNvPr id="7" name="6 Llamada de flecha hacia arriba"/>
          <p:cNvSpPr/>
          <p:nvPr/>
        </p:nvSpPr>
        <p:spPr>
          <a:xfrm>
            <a:off x="2051720" y="4767047"/>
            <a:ext cx="5040560" cy="1512168"/>
          </a:xfrm>
          <a:prstGeom prst="upArrowCallout">
            <a:avLst>
              <a:gd name="adj1" fmla="val 52260"/>
              <a:gd name="adj2" fmla="val 26130"/>
              <a:gd name="adj3" fmla="val 21609"/>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$index, $first, $last, $middle</a:t>
            </a:r>
            <a:endParaRPr lang="en-US" dirty="0"/>
          </a:p>
        </p:txBody>
      </p:sp>
    </p:spTree>
    <p:extLst>
      <p:ext uri="{BB962C8B-B14F-4D97-AF65-F5344CB8AC3E}">
        <p14:creationId xmlns:p14="http://schemas.microsoft.com/office/powerpoint/2010/main" val="2804856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2996952"/>
            <a:ext cx="8640960" cy="30243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g-click</a:t>
            </a:r>
            <a:endParaRPr lang="en-US" dirty="0"/>
          </a:p>
        </p:txBody>
      </p:sp>
      <p:sp>
        <p:nvSpPr>
          <p:cNvPr id="3" name="2 Marcador de contenido"/>
          <p:cNvSpPr>
            <a:spLocks noGrp="1"/>
          </p:cNvSpPr>
          <p:nvPr>
            <p:ph idx="1"/>
          </p:nvPr>
        </p:nvSpPr>
        <p:spPr/>
        <p:txBody>
          <a:bodyPr>
            <a:normAutofit/>
          </a:bodyPr>
          <a:lstStyle/>
          <a:p>
            <a:pPr marL="0" indent="0">
              <a:buNone/>
            </a:pPr>
            <a:r>
              <a:rPr lang="en-US" sz="2800" dirty="0" smtClean="0"/>
              <a:t>&lt;div</a:t>
            </a:r>
            <a:r>
              <a:rPr lang="en-US" dirty="0" smtClean="0"/>
              <a:t> </a:t>
            </a:r>
            <a:r>
              <a:rPr lang="en-US" dirty="0" err="1" smtClean="0">
                <a:solidFill>
                  <a:schemeClr val="accent2"/>
                </a:solidFill>
              </a:rPr>
              <a:t>ng</a:t>
            </a:r>
            <a:r>
              <a:rPr lang="en-US" dirty="0" smtClean="0">
                <a:solidFill>
                  <a:schemeClr val="accent2"/>
                </a:solidFill>
              </a:rPr>
              <a:t>-click=“</a:t>
            </a:r>
            <a:r>
              <a:rPr lang="en-US" dirty="0" err="1" smtClean="0">
                <a:solidFill>
                  <a:schemeClr val="accent2"/>
                </a:solidFill>
              </a:rPr>
              <a:t>fnClickMe</a:t>
            </a:r>
            <a:r>
              <a:rPr lang="en-US" dirty="0" smtClean="0">
                <a:solidFill>
                  <a:schemeClr val="accent2"/>
                </a:solidFill>
              </a:rPr>
              <a:t>($event)”</a:t>
            </a:r>
            <a:r>
              <a:rPr lang="en-US" sz="2800" dirty="0" smtClean="0"/>
              <a:t>&gt;Click me!&lt;/div&gt;</a:t>
            </a:r>
          </a:p>
          <a:p>
            <a:pPr marL="0" indent="0">
              <a:buNone/>
            </a:pPr>
            <a:endParaRPr lang="es-ES" sz="2800" dirty="0"/>
          </a:p>
          <a:p>
            <a:pPr marL="0" indent="0">
              <a:buNone/>
            </a:pPr>
            <a:endParaRPr lang="es-ES" sz="2800" dirty="0" smtClean="0"/>
          </a:p>
          <a:p>
            <a:pPr marL="0" indent="0">
              <a:buNone/>
            </a:pPr>
            <a:r>
              <a:rPr lang="es-ES" sz="2800" dirty="0" smtClean="0"/>
              <a:t>$</a:t>
            </a:r>
            <a:r>
              <a:rPr lang="es-ES" sz="2800" dirty="0" err="1" smtClean="0"/>
              <a:t>scope.fnClickMe</a:t>
            </a:r>
            <a:r>
              <a:rPr lang="es-ES" sz="2800" dirty="0"/>
              <a:t> </a:t>
            </a:r>
            <a:r>
              <a:rPr lang="es-ES" sz="2800" dirty="0" smtClean="0"/>
              <a:t>= </a:t>
            </a:r>
            <a:r>
              <a:rPr lang="es-ES" sz="2800" dirty="0" err="1" smtClean="0"/>
              <a:t>function</a:t>
            </a:r>
            <a:r>
              <a:rPr lang="es-ES" sz="2800" dirty="0" smtClean="0"/>
              <a:t>(e){</a:t>
            </a:r>
          </a:p>
          <a:p>
            <a:pPr marL="0" indent="0">
              <a:buNone/>
            </a:pPr>
            <a:r>
              <a:rPr lang="es-ES" sz="2800" dirty="0" smtClean="0"/>
              <a:t>	</a:t>
            </a:r>
            <a:r>
              <a:rPr lang="es-ES" sz="2800" dirty="0" err="1" smtClean="0"/>
              <a:t>e.preventDefault</a:t>
            </a:r>
            <a:r>
              <a:rPr lang="es-ES" sz="2800" dirty="0" smtClean="0"/>
              <a:t>();</a:t>
            </a:r>
          </a:p>
          <a:p>
            <a:pPr marL="0" indent="0">
              <a:buNone/>
            </a:pPr>
            <a:r>
              <a:rPr lang="es-ES" sz="2800" dirty="0" smtClean="0"/>
              <a:t>	</a:t>
            </a:r>
            <a:r>
              <a:rPr lang="es-ES" sz="2800" dirty="0" err="1" smtClean="0"/>
              <a:t>e.stopPropagation</a:t>
            </a:r>
            <a:r>
              <a:rPr lang="es-ES" sz="2800" dirty="0" smtClean="0"/>
              <a:t>();</a:t>
            </a:r>
          </a:p>
          <a:p>
            <a:pPr marL="0" indent="0">
              <a:buNone/>
            </a:pPr>
            <a:r>
              <a:rPr lang="es-ES" sz="2800" dirty="0"/>
              <a:t>	</a:t>
            </a:r>
            <a:r>
              <a:rPr lang="es-ES" sz="2800" dirty="0" err="1" smtClean="0"/>
              <a:t>alert</a:t>
            </a:r>
            <a:r>
              <a:rPr lang="es-ES" sz="2800" dirty="0" smtClean="0"/>
              <a:t> (“</a:t>
            </a:r>
            <a:r>
              <a:rPr lang="es-ES" sz="2800" dirty="0" err="1" smtClean="0"/>
              <a:t>You</a:t>
            </a:r>
            <a:r>
              <a:rPr lang="es-ES" sz="2800" dirty="0" smtClean="0"/>
              <a:t> </a:t>
            </a:r>
            <a:r>
              <a:rPr lang="es-ES" sz="2800" dirty="0" err="1" smtClean="0"/>
              <a:t>click</a:t>
            </a:r>
            <a:r>
              <a:rPr lang="es-ES" sz="2800" dirty="0" smtClean="0"/>
              <a:t> me”);</a:t>
            </a:r>
          </a:p>
          <a:p>
            <a:pPr marL="0" indent="0">
              <a:buNone/>
            </a:pPr>
            <a:r>
              <a:rPr lang="es-ES" sz="2800" dirty="0" smtClean="0"/>
              <a:t>}</a:t>
            </a:r>
            <a:endParaRPr lang="en-US" sz="2800" dirty="0"/>
          </a:p>
        </p:txBody>
      </p:sp>
    </p:spTree>
    <p:extLst>
      <p:ext uri="{BB962C8B-B14F-4D97-AF65-F5344CB8AC3E}">
        <p14:creationId xmlns:p14="http://schemas.microsoft.com/office/powerpoint/2010/main" val="738513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3356992"/>
            <a:ext cx="345638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23528" y="4509120"/>
            <a:ext cx="8280920" cy="17281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g-change</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a:t>&lt;input </a:t>
            </a:r>
            <a:r>
              <a:rPr lang="es-ES" sz="2400" dirty="0" err="1"/>
              <a:t>type</a:t>
            </a:r>
            <a:r>
              <a:rPr lang="es-ES" sz="2400" dirty="0"/>
              <a:t>=</a:t>
            </a:r>
            <a:r>
              <a:rPr lang="en-US" sz="2400" dirty="0"/>
              <a:t> “text</a:t>
            </a:r>
            <a:r>
              <a:rPr lang="en-US" sz="2400" dirty="0" smtClean="0"/>
              <a:t>“ </a:t>
            </a:r>
            <a:r>
              <a:rPr lang="en-US" sz="2400" dirty="0" err="1" smtClean="0"/>
              <a:t>ng</a:t>
            </a:r>
            <a:r>
              <a:rPr lang="en-US" sz="2400" dirty="0" smtClean="0"/>
              <a:t>-change=“convert()” </a:t>
            </a:r>
            <a:r>
              <a:rPr lang="en-US" sz="2400" dirty="0" err="1"/>
              <a:t>ng</a:t>
            </a:r>
            <a:r>
              <a:rPr lang="en-US" sz="2400" dirty="0"/>
              <a:t>-model</a:t>
            </a:r>
            <a:r>
              <a:rPr lang="en-US" sz="2400" dirty="0" smtClean="0"/>
              <a:t>=“</a:t>
            </a:r>
            <a:r>
              <a:rPr lang="en-US" sz="2400" dirty="0" err="1" smtClean="0"/>
              <a:t>url</a:t>
            </a:r>
            <a:r>
              <a:rPr lang="en-US" sz="2400" dirty="0" smtClean="0"/>
              <a:t>”&gt;</a:t>
            </a:r>
          </a:p>
          <a:p>
            <a:pPr marL="0" indent="0">
              <a:buNone/>
            </a:pPr>
            <a:endParaRPr lang="es-ES" sz="2400" dirty="0"/>
          </a:p>
          <a:p>
            <a:pPr marL="0" indent="0">
              <a:buNone/>
            </a:pPr>
            <a:r>
              <a:rPr lang="es-ES" sz="2400" dirty="0" smtClean="0"/>
              <a:t>&lt;</a:t>
            </a:r>
            <a:r>
              <a:rPr lang="es-ES" sz="2400" dirty="0" err="1" smtClean="0"/>
              <a:t>label</a:t>
            </a:r>
            <a:r>
              <a:rPr lang="es-ES" sz="2400" dirty="0" smtClean="0"/>
              <a:t>&gt;{{</a:t>
            </a:r>
            <a:r>
              <a:rPr lang="es-ES" sz="2400" dirty="0" err="1" smtClean="0"/>
              <a:t>url</a:t>
            </a:r>
            <a:r>
              <a:rPr lang="es-ES" sz="2400" dirty="0" smtClean="0"/>
              <a:t>}}&lt;/</a:t>
            </a:r>
            <a:r>
              <a:rPr lang="es-ES" sz="2400" dirty="0" err="1" smtClean="0"/>
              <a:t>label</a:t>
            </a:r>
            <a:r>
              <a:rPr lang="es-ES" sz="2400" dirty="0" smtClean="0"/>
              <a:t>&gt;</a:t>
            </a:r>
          </a:p>
          <a:p>
            <a:pPr marL="0" indent="0">
              <a:buNone/>
            </a:pPr>
            <a:r>
              <a:rPr lang="es-ES" sz="2400" dirty="0" smtClean="0"/>
              <a:t>	</a:t>
            </a:r>
            <a:r>
              <a:rPr lang="es-ES" sz="2400" dirty="0" err="1" smtClean="0"/>
              <a:t>Or</a:t>
            </a:r>
            <a:endParaRPr lang="es-ES" sz="2400" dirty="0" smtClean="0"/>
          </a:p>
          <a:p>
            <a:pPr marL="0" indent="0">
              <a:buNone/>
            </a:pPr>
            <a:r>
              <a:rPr lang="es-ES" sz="2400" dirty="0" smtClean="0"/>
              <a:t>$</a:t>
            </a:r>
            <a:r>
              <a:rPr lang="es-ES" sz="2400" dirty="0" err="1" smtClean="0"/>
              <a:t>location.path</a:t>
            </a:r>
            <a:r>
              <a:rPr lang="es-ES" sz="2400" dirty="0" smtClean="0"/>
              <a:t>(‘/’+</a:t>
            </a:r>
            <a:r>
              <a:rPr lang="es-ES" sz="2400" dirty="0" err="1" smtClean="0"/>
              <a:t>url</a:t>
            </a:r>
            <a:r>
              <a:rPr lang="es-ES" sz="2400" dirty="0" smtClean="0"/>
              <a:t>);</a:t>
            </a:r>
            <a:endParaRPr lang="es-ES" sz="2400" dirty="0"/>
          </a:p>
          <a:p>
            <a:pPr marL="0" indent="0">
              <a:buNone/>
            </a:pPr>
            <a:endParaRPr lang="es-ES" sz="2400" dirty="0"/>
          </a:p>
          <a:p>
            <a:pPr marL="0" indent="0">
              <a:buNone/>
            </a:pPr>
            <a:endParaRPr lang="en-US" sz="2400" dirty="0" smtClean="0"/>
          </a:p>
          <a:p>
            <a:pPr marL="0" indent="0">
              <a:buNone/>
            </a:pPr>
            <a:r>
              <a:rPr lang="en-US" sz="2400" dirty="0" smtClean="0"/>
              <a:t>$scope. convert = function(){</a:t>
            </a:r>
            <a:endParaRPr lang="en-US" sz="2400" dirty="0"/>
          </a:p>
          <a:p>
            <a:pPr marL="0" indent="0">
              <a:buNone/>
            </a:pPr>
            <a:r>
              <a:rPr lang="en-US" sz="2400" dirty="0" smtClean="0"/>
              <a:t>	$scope.url = $</a:t>
            </a:r>
            <a:r>
              <a:rPr lang="en-US" sz="2400" dirty="0" err="1" smtClean="0"/>
              <a:t>scope.url.replace</a:t>
            </a:r>
            <a:r>
              <a:rPr lang="en-US" sz="2400" dirty="0" smtClean="0"/>
              <a:t>(/\s+/g,'-');</a:t>
            </a:r>
          </a:p>
          <a:p>
            <a:pPr marL="0" indent="0">
              <a:buNone/>
            </a:pPr>
            <a:r>
              <a:rPr lang="es-ES" sz="2400" dirty="0"/>
              <a:t>}</a:t>
            </a:r>
          </a:p>
        </p:txBody>
      </p:sp>
    </p:spTree>
    <p:extLst>
      <p:ext uri="{BB962C8B-B14F-4D97-AF65-F5344CB8AC3E}">
        <p14:creationId xmlns:p14="http://schemas.microsoft.com/office/powerpoint/2010/main" val="776385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3861048"/>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95536" y="1412776"/>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g-options</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smtClean="0"/>
              <a:t>$</a:t>
            </a:r>
            <a:r>
              <a:rPr lang="es-ES" sz="2400" dirty="0" err="1" smtClean="0"/>
              <a:t>scope.people</a:t>
            </a:r>
            <a:r>
              <a:rPr lang="es-ES" sz="2400" dirty="0" smtClean="0"/>
              <a:t>=[</a:t>
            </a:r>
            <a:r>
              <a:rPr lang="en-US" sz="2400" dirty="0" smtClean="0"/>
              <a:t>"</a:t>
            </a:r>
            <a:r>
              <a:rPr lang="es-ES" sz="2400" dirty="0" smtClean="0"/>
              <a:t>Luis</a:t>
            </a:r>
            <a:r>
              <a:rPr lang="en-US" sz="2400" dirty="0" smtClean="0"/>
              <a:t>","</a:t>
            </a:r>
            <a:r>
              <a:rPr lang="en-US" sz="2400" dirty="0" err="1" smtClean="0"/>
              <a:t>María</a:t>
            </a:r>
            <a:r>
              <a:rPr lang="en-US" sz="2400" dirty="0" smtClean="0"/>
              <a:t>"];</a:t>
            </a:r>
            <a:endParaRPr lang="es-ES" sz="2400" dirty="0" smtClean="0"/>
          </a:p>
          <a:p>
            <a:pPr marL="0" indent="0">
              <a:buNone/>
            </a:pPr>
            <a:endParaRPr lang="es-ES" sz="1800" dirty="0"/>
          </a:p>
          <a:p>
            <a:pPr marL="0" indent="0">
              <a:buNone/>
            </a:pPr>
            <a:endParaRPr lang="es-ES" sz="1600" dirty="0" smtClean="0"/>
          </a:p>
          <a:p>
            <a:pPr marL="0" indent="0">
              <a:buNone/>
            </a:pPr>
            <a:r>
              <a:rPr lang="es-ES" sz="2800" dirty="0" smtClean="0"/>
              <a:t>&lt;</a:t>
            </a:r>
            <a:r>
              <a:rPr lang="es-ES" sz="2800" dirty="0" err="1" smtClean="0"/>
              <a:t>select</a:t>
            </a:r>
            <a:r>
              <a:rPr lang="es-ES" dirty="0" smtClean="0">
                <a:solidFill>
                  <a:schemeClr val="accent2"/>
                </a:solidFill>
              </a:rPr>
              <a:t> </a:t>
            </a:r>
            <a:r>
              <a:rPr lang="es-ES" dirty="0" err="1" smtClean="0">
                <a:solidFill>
                  <a:schemeClr val="accent2"/>
                </a:solidFill>
              </a:rPr>
              <a:t>ng-options</a:t>
            </a:r>
            <a:r>
              <a:rPr lang="es-ES" dirty="0" smtClean="0">
                <a:solidFill>
                  <a:schemeClr val="accent2"/>
                </a:solidFill>
              </a:rPr>
              <a:t>=</a:t>
            </a:r>
            <a:r>
              <a:rPr lang="en-US" dirty="0" smtClean="0">
                <a:solidFill>
                  <a:schemeClr val="accent2"/>
                </a:solidFill>
              </a:rPr>
              <a:t>“person in people"</a:t>
            </a:r>
            <a:r>
              <a:rPr lang="es-ES" sz="2800" dirty="0" smtClean="0"/>
              <a:t>&gt;&lt;/</a:t>
            </a:r>
            <a:r>
              <a:rPr lang="es-ES" sz="2800" dirty="0" err="1" smtClean="0"/>
              <a:t>select</a:t>
            </a:r>
            <a:r>
              <a:rPr lang="es-ES" sz="2800" dirty="0" smtClean="0"/>
              <a:t>&gt;</a:t>
            </a:r>
          </a:p>
          <a:p>
            <a:pPr marL="0" indent="0">
              <a:buNone/>
            </a:pPr>
            <a:endParaRPr lang="es-ES" sz="1600" dirty="0"/>
          </a:p>
          <a:p>
            <a:pPr marL="0" indent="0">
              <a:buNone/>
            </a:pPr>
            <a:endParaRPr lang="es-ES" sz="2400" dirty="0" smtClean="0"/>
          </a:p>
          <a:p>
            <a:pPr marL="0" indent="0">
              <a:buNone/>
            </a:pPr>
            <a:r>
              <a:rPr lang="es-ES" sz="2400" dirty="0" smtClean="0"/>
              <a:t>$</a:t>
            </a:r>
            <a:r>
              <a:rPr lang="es-ES" sz="2400" dirty="0" err="1" smtClean="0"/>
              <a:t>scope.people</a:t>
            </a:r>
            <a:r>
              <a:rPr lang="es-ES" sz="2400" dirty="0" smtClean="0"/>
              <a:t>=[{id:</a:t>
            </a:r>
            <a:r>
              <a:rPr lang="en-US" sz="2400" dirty="0" smtClean="0"/>
              <a:t>1, </a:t>
            </a:r>
            <a:r>
              <a:rPr lang="es-ES" sz="2400" dirty="0" err="1" smtClean="0"/>
              <a:t>name</a:t>
            </a:r>
            <a:r>
              <a:rPr lang="es-ES" sz="2400" dirty="0" smtClean="0"/>
              <a:t>:</a:t>
            </a:r>
            <a:r>
              <a:rPr lang="en-US" sz="2400" dirty="0" smtClean="0"/>
              <a:t> "</a:t>
            </a:r>
            <a:r>
              <a:rPr lang="es-ES" sz="2400" dirty="0" smtClean="0"/>
              <a:t>Luis</a:t>
            </a:r>
            <a:r>
              <a:rPr lang="en-US" sz="2400" dirty="0" smtClean="0"/>
              <a:t>"},{id:2, name: "</a:t>
            </a:r>
            <a:r>
              <a:rPr lang="en-US" sz="2400" dirty="0" err="1" smtClean="0"/>
              <a:t>María</a:t>
            </a:r>
            <a:r>
              <a:rPr lang="en-US" sz="2400" dirty="0" smtClean="0"/>
              <a:t>"}];</a:t>
            </a:r>
          </a:p>
          <a:p>
            <a:pPr marL="0" indent="0">
              <a:buNone/>
            </a:pPr>
            <a:endParaRPr lang="es-ES" sz="1600" dirty="0" smtClean="0"/>
          </a:p>
          <a:p>
            <a:pPr marL="0" indent="0">
              <a:buNone/>
            </a:pPr>
            <a:endParaRPr lang="es-ES" sz="1600" dirty="0" smtClean="0"/>
          </a:p>
          <a:p>
            <a:pPr marL="0" indent="0">
              <a:buNone/>
            </a:pPr>
            <a:r>
              <a:rPr lang="es-ES" sz="1800" dirty="0" smtClean="0"/>
              <a:t>&lt;</a:t>
            </a:r>
            <a:r>
              <a:rPr lang="es-ES" sz="1800" dirty="0" err="1" smtClean="0"/>
              <a:t>select</a:t>
            </a:r>
            <a:r>
              <a:rPr lang="es-ES" sz="2000" dirty="0" smtClean="0">
                <a:solidFill>
                  <a:schemeClr val="accent2"/>
                </a:solidFill>
              </a:rPr>
              <a:t> </a:t>
            </a:r>
            <a:r>
              <a:rPr lang="es-ES" sz="2000" dirty="0" err="1" smtClean="0">
                <a:solidFill>
                  <a:schemeClr val="accent2"/>
                </a:solidFill>
              </a:rPr>
              <a:t>ng-options</a:t>
            </a:r>
            <a:r>
              <a:rPr lang="es-ES" sz="2000" dirty="0" smtClean="0">
                <a:solidFill>
                  <a:schemeClr val="accent2"/>
                </a:solidFill>
              </a:rPr>
              <a:t>=</a:t>
            </a:r>
            <a:r>
              <a:rPr lang="en-US" sz="2000" dirty="0" smtClean="0">
                <a:solidFill>
                  <a:schemeClr val="accent2"/>
                </a:solidFill>
              </a:rPr>
              <a:t>“person.id as person.name for person in people"</a:t>
            </a:r>
            <a:r>
              <a:rPr lang="es-ES" sz="1800" dirty="0" smtClean="0"/>
              <a:t>&gt;&lt;/</a:t>
            </a:r>
            <a:r>
              <a:rPr lang="es-ES" sz="1800" dirty="0" err="1" smtClean="0"/>
              <a:t>select</a:t>
            </a:r>
            <a:r>
              <a:rPr lang="es-ES" sz="1800" dirty="0" smtClean="0"/>
              <a:t>&gt;</a:t>
            </a:r>
          </a:p>
          <a:p>
            <a:pPr marL="0" indent="0">
              <a:buNone/>
            </a:pPr>
            <a:endParaRPr lang="en-US" sz="1600" dirty="0" smtClean="0"/>
          </a:p>
        </p:txBody>
      </p:sp>
    </p:spTree>
    <p:extLst>
      <p:ext uri="{BB962C8B-B14F-4D97-AF65-F5344CB8AC3E}">
        <p14:creationId xmlns:p14="http://schemas.microsoft.com/office/powerpoint/2010/main" val="113464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3</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Test the directives of the lesson.</a:t>
            </a:r>
            <a:endParaRPr lang="en-US" dirty="0"/>
          </a:p>
        </p:txBody>
      </p:sp>
    </p:spTree>
    <p:extLst>
      <p:ext uri="{BB962C8B-B14F-4D97-AF65-F5344CB8AC3E}">
        <p14:creationId xmlns:p14="http://schemas.microsoft.com/office/powerpoint/2010/main" val="1745269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F</a:t>
            </a:r>
            <a:r>
              <a:rPr lang="es-ES" dirty="0" err="1" smtClean="0"/>
              <a:t>ilters</a:t>
            </a:r>
            <a:endParaRPr lang="en-US" dirty="0"/>
          </a:p>
        </p:txBody>
      </p:sp>
      <p:sp>
        <p:nvSpPr>
          <p:cNvPr id="3" name="2 Marcador de contenido"/>
          <p:cNvSpPr>
            <a:spLocks noGrp="1"/>
          </p:cNvSpPr>
          <p:nvPr>
            <p:ph idx="1"/>
          </p:nvPr>
        </p:nvSpPr>
        <p:spPr/>
        <p:txBody>
          <a:bodyPr>
            <a:normAutofit/>
          </a:bodyPr>
          <a:lstStyle/>
          <a:p>
            <a:pPr marL="0" indent="0">
              <a:buNone/>
            </a:pPr>
            <a:r>
              <a:rPr lang="es-ES" dirty="0" smtClean="0"/>
              <a:t>{{ model1 |</a:t>
            </a:r>
            <a:r>
              <a:rPr lang="es-ES" dirty="0"/>
              <a:t> </a:t>
            </a:r>
            <a:r>
              <a:rPr lang="es-ES" dirty="0" err="1" smtClean="0">
                <a:solidFill>
                  <a:schemeClr val="accent2"/>
                </a:solidFill>
              </a:rPr>
              <a:t>currency</a:t>
            </a:r>
            <a:r>
              <a:rPr lang="es-ES" dirty="0" smtClean="0">
                <a:solidFill>
                  <a:schemeClr val="accent2"/>
                </a:solidFill>
              </a:rPr>
              <a:t> </a:t>
            </a:r>
            <a:r>
              <a:rPr lang="es-ES" dirty="0" smtClean="0"/>
              <a:t>: "</a:t>
            </a:r>
            <a:r>
              <a:rPr lang="en-US" dirty="0" smtClean="0"/>
              <a:t>£</a:t>
            </a:r>
            <a:r>
              <a:rPr lang="es-ES" dirty="0" smtClean="0"/>
              <a:t>" }}</a:t>
            </a:r>
          </a:p>
          <a:p>
            <a:pPr marL="0" indent="0">
              <a:buNone/>
            </a:pPr>
            <a:r>
              <a:rPr lang="es-ES" dirty="0"/>
              <a:t>	</a:t>
            </a:r>
            <a:r>
              <a:rPr lang="es-ES" dirty="0" smtClean="0"/>
              <a:t>	  </a:t>
            </a:r>
            <a:r>
              <a:rPr lang="es-ES" dirty="0" err="1" smtClean="0">
                <a:solidFill>
                  <a:schemeClr val="accent2"/>
                </a:solidFill>
              </a:rPr>
              <a:t>number</a:t>
            </a:r>
            <a:r>
              <a:rPr lang="es-ES" dirty="0" smtClean="0">
                <a:solidFill>
                  <a:schemeClr val="accent2"/>
                </a:solidFill>
              </a:rPr>
              <a:t> </a:t>
            </a:r>
            <a:r>
              <a:rPr lang="es-ES" dirty="0" smtClean="0"/>
              <a:t>: 2  </a:t>
            </a:r>
            <a:r>
              <a:rPr lang="es-ES" dirty="0" smtClean="0">
                <a:solidFill>
                  <a:schemeClr val="tx1">
                    <a:lumMod val="50000"/>
                    <a:lumOff val="50000"/>
                  </a:schemeClr>
                </a:solidFill>
              </a:rPr>
              <a:t>(</a:t>
            </a:r>
            <a:r>
              <a:rPr lang="es-ES" dirty="0" err="1" smtClean="0">
                <a:solidFill>
                  <a:schemeClr val="tx1">
                    <a:lumMod val="50000"/>
                    <a:lumOff val="50000"/>
                  </a:schemeClr>
                </a:solidFill>
              </a:rPr>
              <a:t>decimals</a:t>
            </a:r>
            <a:r>
              <a:rPr lang="es-ES" dirty="0" smtClean="0">
                <a:solidFill>
                  <a:schemeClr val="tx1">
                    <a:lumMod val="50000"/>
                    <a:lumOff val="50000"/>
                  </a:schemeClr>
                </a:solidFill>
              </a:rPr>
              <a:t>)</a:t>
            </a:r>
          </a:p>
          <a:p>
            <a:pPr marL="0" indent="0">
              <a:buNone/>
            </a:pPr>
            <a:r>
              <a:rPr lang="es-ES" dirty="0"/>
              <a:t>	</a:t>
            </a:r>
            <a:r>
              <a:rPr lang="es-ES" dirty="0" smtClean="0"/>
              <a:t>	  </a:t>
            </a:r>
            <a:r>
              <a:rPr lang="es-ES" dirty="0" err="1" smtClean="0">
                <a:solidFill>
                  <a:schemeClr val="accent2"/>
                </a:solidFill>
              </a:rPr>
              <a:t>uppercase</a:t>
            </a:r>
            <a:endParaRPr lang="es-ES" dirty="0" smtClean="0">
              <a:solidFill>
                <a:schemeClr val="accent2"/>
              </a:solidFill>
            </a:endParaRPr>
          </a:p>
          <a:p>
            <a:pPr marL="0" indent="0">
              <a:buNone/>
            </a:pPr>
            <a:r>
              <a:rPr lang="es-ES" dirty="0"/>
              <a:t>	</a:t>
            </a:r>
            <a:r>
              <a:rPr lang="es-ES" dirty="0" smtClean="0"/>
              <a:t>	  </a:t>
            </a:r>
            <a:r>
              <a:rPr lang="es-ES" dirty="0" err="1" smtClean="0">
                <a:solidFill>
                  <a:schemeClr val="accent2"/>
                </a:solidFill>
              </a:rPr>
              <a:t>lowercase</a:t>
            </a:r>
            <a:endParaRPr lang="es-ES" dirty="0" smtClean="0">
              <a:solidFill>
                <a:schemeClr val="accent2"/>
              </a:solidFill>
            </a:endParaRPr>
          </a:p>
          <a:p>
            <a:pPr marL="0" indent="0">
              <a:buNone/>
            </a:pPr>
            <a:r>
              <a:rPr lang="es-ES" dirty="0"/>
              <a:t>	</a:t>
            </a:r>
            <a:r>
              <a:rPr lang="es-ES" dirty="0" smtClean="0"/>
              <a:t>	  </a:t>
            </a:r>
            <a:r>
              <a:rPr lang="es-ES" dirty="0" smtClean="0">
                <a:solidFill>
                  <a:schemeClr val="accent2"/>
                </a:solidFill>
              </a:rPr>
              <a:t>date</a:t>
            </a:r>
            <a:r>
              <a:rPr lang="es-ES" dirty="0" smtClean="0"/>
              <a:t> : "YYYY MM DD"</a:t>
            </a:r>
            <a:endParaRPr lang="es-ES" dirty="0"/>
          </a:p>
          <a:p>
            <a:pPr marL="0" indent="0">
              <a:buNone/>
            </a:pPr>
            <a:r>
              <a:rPr lang="es-ES" dirty="0" smtClean="0"/>
              <a:t>		  </a:t>
            </a:r>
            <a:r>
              <a:rPr lang="es-ES" dirty="0" err="1" smtClean="0">
                <a:solidFill>
                  <a:schemeClr val="accent2"/>
                </a:solidFill>
              </a:rPr>
              <a:t>limitTo</a:t>
            </a:r>
            <a:r>
              <a:rPr lang="es-ES" dirty="0" smtClean="0">
                <a:solidFill>
                  <a:schemeClr val="accent2"/>
                </a:solidFill>
              </a:rPr>
              <a:t> </a:t>
            </a:r>
            <a:r>
              <a:rPr lang="es-ES" dirty="0" smtClean="0"/>
              <a:t>: 4</a:t>
            </a:r>
          </a:p>
          <a:p>
            <a:pPr marL="0" indent="0">
              <a:buNone/>
            </a:pPr>
            <a:r>
              <a:rPr lang="es-ES" dirty="0"/>
              <a:t>	</a:t>
            </a:r>
            <a:r>
              <a:rPr lang="es-ES" dirty="0" smtClean="0"/>
              <a:t>	  </a:t>
            </a:r>
            <a:r>
              <a:rPr lang="es-ES" dirty="0" err="1" smtClean="0">
                <a:solidFill>
                  <a:schemeClr val="accent2"/>
                </a:solidFill>
              </a:rPr>
              <a:t>orderBy</a:t>
            </a:r>
            <a:r>
              <a:rPr lang="es-ES" dirty="0" smtClean="0">
                <a:solidFill>
                  <a:schemeClr val="accent2"/>
                </a:solidFill>
              </a:rPr>
              <a:t> </a:t>
            </a:r>
            <a:r>
              <a:rPr lang="es-ES" dirty="0" smtClean="0"/>
              <a:t>: '</a:t>
            </a:r>
            <a:r>
              <a:rPr lang="es-ES" dirty="0" err="1" smtClean="0"/>
              <a:t>property</a:t>
            </a:r>
            <a:r>
              <a:rPr lang="es-ES" dirty="0" smtClean="0"/>
              <a:t>' : true </a:t>
            </a:r>
            <a:r>
              <a:rPr lang="es-ES" dirty="0" smtClean="0">
                <a:solidFill>
                  <a:schemeClr val="tx1">
                    <a:lumMod val="50000"/>
                    <a:lumOff val="50000"/>
                  </a:schemeClr>
                </a:solidFill>
              </a:rPr>
              <a:t>(reverse)</a:t>
            </a:r>
          </a:p>
        </p:txBody>
      </p:sp>
    </p:spTree>
    <p:extLst>
      <p:ext uri="{BB962C8B-B14F-4D97-AF65-F5344CB8AC3E}">
        <p14:creationId xmlns:p14="http://schemas.microsoft.com/office/powerpoint/2010/main" val="162619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484784"/>
            <a:ext cx="8496944" cy="37444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Custom</a:t>
            </a:r>
            <a:r>
              <a:rPr lang="es-ES" dirty="0" smtClean="0"/>
              <a:t> </a:t>
            </a:r>
            <a:r>
              <a:rPr lang="es-ES" dirty="0" err="1" smtClean="0"/>
              <a:t>filter</a:t>
            </a:r>
            <a:endParaRPr lang="en-US" dirty="0"/>
          </a:p>
        </p:txBody>
      </p:sp>
      <p:sp>
        <p:nvSpPr>
          <p:cNvPr id="3" name="2 Marcador de contenido"/>
          <p:cNvSpPr>
            <a:spLocks noGrp="1"/>
          </p:cNvSpPr>
          <p:nvPr>
            <p:ph idx="1"/>
          </p:nvPr>
        </p:nvSpPr>
        <p:spPr/>
        <p:txBody>
          <a:bodyPr>
            <a:normAutofit fontScale="92500" lnSpcReduction="1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filter</a:t>
            </a:r>
            <a:r>
              <a:rPr lang="es-ES" dirty="0" smtClean="0"/>
              <a:t>( '</a:t>
            </a:r>
            <a:r>
              <a:rPr lang="es-ES" dirty="0" err="1" smtClean="0">
                <a:solidFill>
                  <a:schemeClr val="accent2"/>
                </a:solidFill>
              </a:rPr>
              <a:t>nameFilter</a:t>
            </a:r>
            <a:r>
              <a:rPr lang="es-ES" dirty="0" smtClean="0"/>
              <a:t>', </a:t>
            </a:r>
            <a:r>
              <a:rPr lang="es-ES" dirty="0" err="1" smtClean="0"/>
              <a:t>function</a:t>
            </a:r>
            <a:r>
              <a:rPr lang="es-ES" dirty="0" smtClean="0"/>
              <a:t>(){</a:t>
            </a:r>
          </a:p>
          <a:p>
            <a:pPr marL="0" indent="0">
              <a:buNone/>
            </a:pPr>
            <a:r>
              <a:rPr lang="es-ES" dirty="0"/>
              <a:t>	</a:t>
            </a:r>
            <a:r>
              <a:rPr lang="es-ES" dirty="0" err="1" smtClean="0"/>
              <a:t>return</a:t>
            </a:r>
            <a:r>
              <a:rPr lang="es-ES" dirty="0" smtClean="0"/>
              <a:t> </a:t>
            </a:r>
            <a:r>
              <a:rPr lang="es-ES" dirty="0" err="1" smtClean="0"/>
              <a:t>function</a:t>
            </a:r>
            <a:r>
              <a:rPr lang="es-ES" dirty="0" smtClean="0"/>
              <a:t>(input, </a:t>
            </a:r>
            <a:r>
              <a:rPr lang="es-ES" dirty="0" err="1" smtClean="0">
                <a:solidFill>
                  <a:schemeClr val="accent2"/>
                </a:solidFill>
              </a:rPr>
              <a:t>toReplace</a:t>
            </a:r>
            <a:r>
              <a:rPr lang="es-ES" dirty="0" smtClean="0"/>
              <a:t>){</a:t>
            </a:r>
          </a:p>
          <a:p>
            <a:pPr marL="0" indent="0">
              <a:buNone/>
            </a:pPr>
            <a:r>
              <a:rPr lang="es-ES" dirty="0"/>
              <a:t>	</a:t>
            </a:r>
            <a:r>
              <a:rPr lang="es-ES" dirty="0" smtClean="0"/>
              <a:t>	</a:t>
            </a:r>
            <a:r>
              <a:rPr lang="es-ES" dirty="0" err="1" smtClean="0"/>
              <a:t>return</a:t>
            </a:r>
            <a:r>
              <a:rPr lang="es-ES" dirty="0" smtClean="0"/>
              <a:t> </a:t>
            </a:r>
            <a:r>
              <a:rPr lang="es-ES" dirty="0" err="1" smtClean="0"/>
              <a:t>input.toLowerSpace</a:t>
            </a:r>
            <a:r>
              <a:rPr lang="es-ES" dirty="0" smtClean="0"/>
              <a:t>()</a:t>
            </a:r>
          </a:p>
          <a:p>
            <a:pPr marL="0" indent="0">
              <a:buNone/>
            </a:pPr>
            <a:r>
              <a:rPr lang="es-ES" dirty="0"/>
              <a:t>	</a:t>
            </a:r>
            <a:r>
              <a:rPr lang="es-ES" dirty="0" smtClean="0"/>
              <a:t>		.</a:t>
            </a:r>
            <a:r>
              <a:rPr lang="es-ES" dirty="0" err="1" smtClean="0"/>
              <a:t>replace</a:t>
            </a:r>
            <a:r>
              <a:rPr lang="es-ES" dirty="0" smtClean="0"/>
              <a:t>(" ",</a:t>
            </a:r>
            <a:r>
              <a:rPr lang="es-ES" dirty="0" err="1" smtClean="0">
                <a:solidFill>
                  <a:schemeClr val="accent2"/>
                </a:solidFill>
              </a:rPr>
              <a:t>toReplace</a:t>
            </a:r>
            <a:r>
              <a:rPr lang="es-ES" dirty="0" smtClean="0">
                <a:solidFill>
                  <a:schemeClr val="accent2"/>
                </a:solidFill>
              </a:rPr>
              <a:t> </a:t>
            </a:r>
            <a:r>
              <a:rPr lang="es-ES" dirty="0" smtClean="0"/>
              <a:t>|| "-");</a:t>
            </a:r>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r>
              <a:rPr lang="es-ES" dirty="0" smtClean="0"/>
              <a:t>&lt;div&gt;{{ </a:t>
            </a:r>
            <a:r>
              <a:rPr lang="es-ES" dirty="0" err="1" smtClean="0"/>
              <a:t>url</a:t>
            </a:r>
            <a:r>
              <a:rPr lang="es-ES" dirty="0" smtClean="0"/>
              <a:t> | </a:t>
            </a:r>
            <a:r>
              <a:rPr lang="es-ES" dirty="0" err="1" smtClean="0">
                <a:solidFill>
                  <a:schemeClr val="accent2"/>
                </a:solidFill>
              </a:rPr>
              <a:t>nameFilter</a:t>
            </a:r>
            <a:r>
              <a:rPr lang="es-ES" dirty="0" smtClean="0"/>
              <a:t> : "." }}&lt;/div&gt;</a:t>
            </a:r>
            <a:endParaRPr lang="en-US" dirty="0"/>
          </a:p>
        </p:txBody>
      </p:sp>
    </p:spTree>
    <p:extLst>
      <p:ext uri="{BB962C8B-B14F-4D97-AF65-F5344CB8AC3E}">
        <p14:creationId xmlns:p14="http://schemas.microsoft.com/office/powerpoint/2010/main" val="2700352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Use some pre-defined filters.</a:t>
            </a:r>
          </a:p>
          <a:p>
            <a:pPr marL="514350" indent="-514350">
              <a:buFont typeface="+mj-lt"/>
              <a:buAutoNum type="alphaLcParenR"/>
            </a:pPr>
            <a:r>
              <a:rPr lang="en-US" dirty="0" smtClean="0"/>
              <a:t>Create a custom filter and test it.</a:t>
            </a:r>
            <a:endParaRPr lang="en-US" dirty="0"/>
          </a:p>
        </p:txBody>
      </p:sp>
    </p:spTree>
    <p:extLst>
      <p:ext uri="{BB962C8B-B14F-4D97-AF65-F5344CB8AC3E}">
        <p14:creationId xmlns:p14="http://schemas.microsoft.com/office/powerpoint/2010/main" val="567297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208912" cy="29523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Dependency</a:t>
            </a:r>
            <a:r>
              <a:rPr lang="es-ES" dirty="0" smtClean="0"/>
              <a:t> </a:t>
            </a:r>
            <a:r>
              <a:rPr lang="es-ES" dirty="0" err="1" smtClean="0"/>
              <a:t>injection</a:t>
            </a:r>
            <a:endParaRPr lang="en-US" dirty="0"/>
          </a:p>
        </p:txBody>
      </p:sp>
      <p:sp>
        <p:nvSpPr>
          <p:cNvPr id="3" name="2 Marcador de contenido"/>
          <p:cNvSpPr>
            <a:spLocks noGrp="1"/>
          </p:cNvSpPr>
          <p:nvPr>
            <p:ph idx="1"/>
          </p:nvPr>
        </p:nvSpPr>
        <p:spPr/>
        <p:txBody>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$res</a:t>
            </a:r>
            <a:r>
              <a:rPr lang="es-ES" sz="2800" dirty="0" smtClean="0"/>
              <a:t>){</a:t>
            </a:r>
          </a:p>
          <a:p>
            <a:pPr marL="0" indent="0">
              <a:buNone/>
            </a:pPr>
            <a:r>
              <a:rPr lang="es-ES" sz="2800" dirty="0"/>
              <a:t>	</a:t>
            </a:r>
            <a:r>
              <a:rPr lang="es-ES" sz="2800" dirty="0" err="1" smtClean="0"/>
              <a:t>var</a:t>
            </a:r>
            <a:r>
              <a:rPr lang="es-ES" sz="2800" dirty="0" smtClean="0"/>
              <a:t> r = $res('</a:t>
            </a:r>
            <a:r>
              <a:rPr lang="es-ES" sz="2800" dirty="0" err="1" smtClean="0"/>
              <a:t>url</a:t>
            </a:r>
            <a:r>
              <a:rPr lang="es-ES" sz="2800" dirty="0" smtClean="0"/>
              <a:t>');</a:t>
            </a:r>
          </a:p>
          <a:p>
            <a:pPr marL="0" indent="0">
              <a:buNone/>
            </a:pPr>
            <a:r>
              <a:rPr lang="es-ES" sz="2800" dirty="0"/>
              <a:t>	</a:t>
            </a:r>
            <a:r>
              <a:rPr lang="es-ES" sz="2800" dirty="0" smtClean="0"/>
              <a:t>…</a:t>
            </a:r>
          </a:p>
          <a:p>
            <a:pPr marL="0" indent="0">
              <a:buNone/>
            </a:pPr>
            <a:r>
              <a:rPr lang="es-ES" sz="2800" dirty="0" smtClean="0"/>
              <a:t>});</a:t>
            </a:r>
          </a:p>
          <a:p>
            <a:pPr marL="0" indent="0">
              <a:buNone/>
            </a:pPr>
            <a:endParaRPr lang="es-ES" sz="2800" dirty="0" smtClean="0"/>
          </a:p>
          <a:p>
            <a:pPr marL="0" indent="0">
              <a:buNone/>
            </a:pPr>
            <a:r>
              <a:rPr lang="es-ES" sz="2800" dirty="0" err="1"/>
              <a:t>m</a:t>
            </a:r>
            <a:r>
              <a:rPr lang="es-ES" sz="2800" dirty="0" err="1" smtClean="0"/>
              <a:t>inified</a:t>
            </a:r>
            <a:r>
              <a:rPr lang="es-ES" sz="2800" dirty="0" smtClean="0"/>
              <a:t>:</a:t>
            </a:r>
            <a:endParaRPr lang="es-ES" sz="2800" dirty="0"/>
          </a:p>
          <a:p>
            <a:pPr marL="0" indent="0" algn="ctr">
              <a:buNone/>
            </a:pPr>
            <a:r>
              <a:rPr lang="es-ES" sz="3600" dirty="0" err="1"/>
              <a:t>v</a:t>
            </a:r>
            <a:r>
              <a:rPr lang="es-ES" sz="3600" dirty="0" err="1" smtClean="0"/>
              <a:t>ar</a:t>
            </a:r>
            <a:r>
              <a:rPr lang="es-ES" sz="3600" dirty="0" smtClean="0"/>
              <a:t> a = </a:t>
            </a:r>
            <a:r>
              <a:rPr lang="es-ES" sz="3600" dirty="0" err="1" smtClean="0"/>
              <a:t>function</a:t>
            </a:r>
            <a:r>
              <a:rPr lang="es-ES" sz="3600" dirty="0" smtClean="0"/>
              <a:t>(b){ … }</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1018131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84784"/>
            <a:ext cx="8352928" cy="38164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R</a:t>
            </a:r>
            <a:r>
              <a:rPr lang="es-ES" dirty="0" err="1" smtClean="0"/>
              <a:t>outing</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a:t>',['</a:t>
            </a:r>
            <a:r>
              <a:rPr lang="es-ES" dirty="0" err="1">
                <a:solidFill>
                  <a:schemeClr val="accent2"/>
                </a:solidFill>
              </a:rPr>
              <a:t>ngRoute</a:t>
            </a:r>
            <a:r>
              <a:rPr lang="es-ES" sz="2800" dirty="0"/>
              <a:t>'])</a:t>
            </a:r>
            <a:endParaRPr lang="es-ES" sz="2800" dirty="0" smtClean="0"/>
          </a:p>
          <a:p>
            <a:pPr marL="0" indent="0">
              <a:buNone/>
            </a:pPr>
            <a:r>
              <a:rPr lang="es-ES" dirty="0" smtClean="0"/>
              <a:t>.</a:t>
            </a:r>
            <a:r>
              <a:rPr lang="es-ES" dirty="0" err="1" smtClean="0"/>
              <a:t>config</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routeProvider</a:t>
            </a:r>
            <a:r>
              <a:rPr lang="es-ES" dirty="0" smtClean="0"/>
              <a:t>){</a:t>
            </a:r>
          </a:p>
          <a:p>
            <a:pPr marL="0" indent="0">
              <a:buNone/>
            </a:pPr>
            <a:r>
              <a:rPr lang="es-ES" dirty="0" smtClean="0"/>
              <a:t>	</a:t>
            </a:r>
            <a:r>
              <a:rPr lang="en-US" dirty="0" smtClean="0"/>
              <a:t>$</a:t>
            </a:r>
            <a:r>
              <a:rPr lang="en-US" dirty="0" err="1" smtClean="0"/>
              <a:t>routeProvider</a:t>
            </a:r>
            <a:endParaRPr lang="en-US" dirty="0"/>
          </a:p>
          <a:p>
            <a:pPr marL="0" indent="0">
              <a:buNone/>
            </a:pPr>
            <a:r>
              <a:rPr lang="es-ES" dirty="0" smtClean="0"/>
              <a:t>	.</a:t>
            </a:r>
            <a:r>
              <a:rPr lang="es-ES" dirty="0" err="1" smtClean="0"/>
              <a:t>when</a:t>
            </a:r>
            <a:r>
              <a:rPr lang="es-ES" dirty="0" smtClean="0"/>
              <a:t>(</a:t>
            </a:r>
            <a:r>
              <a:rPr lang="es-ES" dirty="0" smtClean="0">
                <a:solidFill>
                  <a:schemeClr val="accent2"/>
                </a:solidFill>
              </a:rPr>
              <a:t>'/'</a:t>
            </a:r>
            <a:r>
              <a:rPr lang="es-ES" dirty="0" smtClean="0"/>
              <a:t>, {</a:t>
            </a:r>
          </a:p>
          <a:p>
            <a:pPr marL="0" indent="0">
              <a:buNone/>
            </a:pPr>
            <a:r>
              <a:rPr lang="es-ES" dirty="0"/>
              <a:t>	</a:t>
            </a:r>
            <a:r>
              <a:rPr lang="es-ES" dirty="0" smtClean="0"/>
              <a:t>	</a:t>
            </a:r>
            <a:r>
              <a:rPr lang="es-ES" dirty="0" err="1" smtClean="0"/>
              <a:t>template</a:t>
            </a:r>
            <a:r>
              <a:rPr lang="es-ES" dirty="0" smtClean="0"/>
              <a:t>: "index.html",</a:t>
            </a:r>
          </a:p>
          <a:p>
            <a:pPr marL="0" indent="0">
              <a:buNone/>
            </a:pPr>
            <a:r>
              <a:rPr lang="es-ES" dirty="0"/>
              <a:t>	</a:t>
            </a:r>
            <a:r>
              <a:rPr lang="es-ES" dirty="0" smtClean="0"/>
              <a:t>	</a:t>
            </a:r>
            <a:r>
              <a:rPr lang="es-ES" dirty="0" err="1" smtClean="0"/>
              <a:t>controller</a:t>
            </a:r>
            <a:r>
              <a:rPr lang="es-ES" dirty="0" smtClean="0"/>
              <a:t>: "view1Ctrl"</a:t>
            </a:r>
          </a:p>
          <a:p>
            <a:pPr marL="0" indent="0">
              <a:buNone/>
            </a:pPr>
            <a:r>
              <a:rPr lang="es-ES" dirty="0"/>
              <a:t>	</a:t>
            </a:r>
            <a:r>
              <a:rPr lang="es-ES" dirty="0" smtClean="0"/>
              <a:t>});</a:t>
            </a:r>
          </a:p>
          <a:p>
            <a:pPr marL="0" indent="0">
              <a:buNone/>
            </a:pPr>
            <a:r>
              <a:rPr lang="es-ES" dirty="0" smtClean="0"/>
              <a:t>});</a:t>
            </a:r>
          </a:p>
          <a:p>
            <a:pPr marL="0" indent="0">
              <a:buNone/>
            </a:pPr>
            <a:endParaRPr lang="es-ES" sz="2800" dirty="0"/>
          </a:p>
          <a:p>
            <a:pPr marL="0" indent="0">
              <a:buNone/>
            </a:pPr>
            <a:r>
              <a:rPr lang="es-ES" dirty="0" smtClean="0"/>
              <a:t>&lt;div </a:t>
            </a:r>
            <a:r>
              <a:rPr lang="es-ES" sz="3500" dirty="0" err="1" smtClean="0">
                <a:solidFill>
                  <a:schemeClr val="accent2"/>
                </a:solidFill>
              </a:rPr>
              <a:t>ng-view</a:t>
            </a:r>
            <a:r>
              <a:rPr lang="es-ES" dirty="0" smtClean="0"/>
              <a:t>&gt;&lt;/div&gt;</a:t>
            </a:r>
          </a:p>
        </p:txBody>
      </p:sp>
    </p:spTree>
    <p:extLst>
      <p:ext uri="{BB962C8B-B14F-4D97-AF65-F5344CB8AC3E}">
        <p14:creationId xmlns:p14="http://schemas.microsoft.com/office/powerpoint/2010/main" val="265306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Introduction</a:t>
            </a:r>
            <a:endParaRPr lang="en-US" dirty="0"/>
          </a:p>
        </p:txBody>
      </p:sp>
      <p:pic>
        <p:nvPicPr>
          <p:cNvPr id="1026" name="Picture 2" descr="http://khan4019.github.io/JSconfusingParts/images/th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76" y="2201481"/>
            <a:ext cx="6984776" cy="465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36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556792"/>
            <a:ext cx="8640960" cy="48245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lnSpcReduction="10000"/>
          </a:bodyPr>
          <a:lstStyle/>
          <a:p>
            <a:pPr marL="0" indent="0">
              <a:buNone/>
            </a:pPr>
            <a:r>
              <a:rPr lang="es-ES" dirty="0" smtClean="0"/>
              <a:t>.</a:t>
            </a:r>
            <a:r>
              <a:rPr lang="es-ES" dirty="0" err="1" smtClean="0"/>
              <a:t>when</a:t>
            </a:r>
            <a:r>
              <a:rPr lang="es-ES" dirty="0" smtClean="0"/>
              <a:t>(</a:t>
            </a:r>
            <a:r>
              <a:rPr lang="es-ES" dirty="0" smtClean="0">
                <a:solidFill>
                  <a:schemeClr val="accent2"/>
                </a:solidFill>
              </a:rPr>
              <a:t>'/:</a:t>
            </a:r>
            <a:r>
              <a:rPr lang="es-ES" dirty="0" err="1" smtClean="0">
                <a:solidFill>
                  <a:schemeClr val="accent2"/>
                </a:solidFill>
              </a:rPr>
              <a:t>name</a:t>
            </a:r>
            <a:r>
              <a:rPr lang="es-ES" dirty="0" smtClean="0">
                <a:solidFill>
                  <a:schemeClr val="accent2"/>
                </a:solidFill>
              </a:rPr>
              <a:t>'</a:t>
            </a:r>
            <a:r>
              <a:rPr lang="es-ES" dirty="0" smtClean="0"/>
              <a:t>, {</a:t>
            </a:r>
          </a:p>
          <a:p>
            <a:pPr marL="0" indent="0">
              <a:buNone/>
            </a:pPr>
            <a:r>
              <a:rPr lang="es-ES" dirty="0" smtClean="0"/>
              <a:t>		</a:t>
            </a:r>
            <a:r>
              <a:rPr lang="es-ES" dirty="0" err="1" smtClean="0"/>
              <a:t>template</a:t>
            </a:r>
            <a:r>
              <a:rPr lang="es-ES" dirty="0" smtClean="0"/>
              <a:t>: "info.html",</a:t>
            </a:r>
          </a:p>
          <a:p>
            <a:pPr marL="0" indent="0">
              <a:buNone/>
            </a:pPr>
            <a:r>
              <a:rPr lang="es-ES" dirty="0" smtClean="0"/>
              <a:t>		</a:t>
            </a:r>
            <a:r>
              <a:rPr lang="es-ES" dirty="0" err="1" smtClean="0"/>
              <a:t>controller</a:t>
            </a:r>
            <a:r>
              <a:rPr lang="es-ES" dirty="0" smtClean="0"/>
              <a:t>: "</a:t>
            </a:r>
            <a:r>
              <a:rPr lang="es-ES" dirty="0" smtClean="0">
                <a:solidFill>
                  <a:schemeClr val="accent2"/>
                </a:solidFill>
              </a:rPr>
              <a:t>view2Ctrl</a:t>
            </a:r>
            <a:r>
              <a:rPr lang="es-ES" dirty="0" smtClean="0"/>
              <a:t>"</a:t>
            </a:r>
          </a:p>
          <a:p>
            <a:pPr marL="0" indent="0">
              <a:buNone/>
            </a:pPr>
            <a:r>
              <a:rPr lang="es-ES" dirty="0" smtClean="0"/>
              <a:t>	});</a:t>
            </a:r>
          </a:p>
          <a:p>
            <a:pPr marL="0" indent="0">
              <a:buNone/>
            </a:pPr>
            <a:endParaRPr lang="en-US" dirty="0" smtClean="0"/>
          </a:p>
          <a:p>
            <a:pPr marL="0" indent="0">
              <a:buNone/>
            </a:pPr>
            <a:r>
              <a:rPr lang="en-US" sz="2600" dirty="0" err="1" smtClean="0"/>
              <a:t>angular.module</a:t>
            </a:r>
            <a:r>
              <a:rPr lang="en-US" sz="2600" dirty="0" smtClean="0"/>
              <a:t>('</a:t>
            </a:r>
            <a:r>
              <a:rPr lang="en-US" sz="2600" dirty="0" err="1" smtClean="0"/>
              <a:t>myApp</a:t>
            </a:r>
            <a:r>
              <a:rPr lang="en-US" sz="2600" dirty="0" smtClean="0"/>
              <a:t>', ['</a:t>
            </a:r>
            <a:r>
              <a:rPr lang="en-US" sz="2800" dirty="0" err="1" smtClean="0">
                <a:solidFill>
                  <a:schemeClr val="accent2"/>
                </a:solidFill>
              </a:rPr>
              <a:t>ngRoute</a:t>
            </a:r>
            <a:r>
              <a:rPr lang="en-US" sz="2600" dirty="0" smtClean="0"/>
              <a:t>'])</a:t>
            </a:r>
          </a:p>
          <a:p>
            <a:pPr marL="0" indent="0">
              <a:buNone/>
            </a:pPr>
            <a:r>
              <a:rPr lang="en-US" sz="2600" dirty="0" smtClean="0"/>
              <a:t>.controller('</a:t>
            </a:r>
            <a:r>
              <a:rPr lang="es-ES" sz="2600" dirty="0" smtClean="0"/>
              <a:t> </a:t>
            </a:r>
            <a:r>
              <a:rPr lang="es-ES" sz="2600" dirty="0" smtClean="0">
                <a:solidFill>
                  <a:schemeClr val="accent2"/>
                </a:solidFill>
              </a:rPr>
              <a:t>view2Ctrl</a:t>
            </a:r>
            <a:r>
              <a:rPr lang="es-ES" sz="2600" dirty="0" smtClean="0"/>
              <a:t> </a:t>
            </a:r>
            <a:r>
              <a:rPr lang="en-US" sz="2600" dirty="0" smtClean="0"/>
              <a:t>', function($scope, </a:t>
            </a:r>
            <a:r>
              <a:rPr lang="en-US" sz="2800" dirty="0" smtClean="0">
                <a:solidFill>
                  <a:schemeClr val="accent2"/>
                </a:solidFill>
              </a:rPr>
              <a:t>$</a:t>
            </a:r>
            <a:r>
              <a:rPr lang="en-US" sz="2800" dirty="0" err="1" smtClean="0">
                <a:solidFill>
                  <a:schemeClr val="accent2"/>
                </a:solidFill>
              </a:rPr>
              <a:t>routeParams</a:t>
            </a:r>
            <a:r>
              <a:rPr lang="en-US" sz="2600" dirty="0" smtClean="0"/>
              <a:t>) {</a:t>
            </a:r>
          </a:p>
          <a:p>
            <a:pPr marL="0" indent="0">
              <a:buNone/>
            </a:pPr>
            <a:r>
              <a:rPr lang="en-US" sz="2600" dirty="0"/>
              <a:t>	</a:t>
            </a:r>
            <a:r>
              <a:rPr lang="en-US" sz="2600" dirty="0" smtClean="0"/>
              <a:t>$scope.name = </a:t>
            </a:r>
            <a:r>
              <a:rPr lang="en-US" sz="2800" dirty="0" smtClean="0">
                <a:solidFill>
                  <a:schemeClr val="accent2"/>
                </a:solidFill>
              </a:rPr>
              <a:t>$routeParams.name</a:t>
            </a:r>
            <a:r>
              <a:rPr lang="en-US" sz="2600" dirty="0" smtClean="0"/>
              <a:t>;</a:t>
            </a:r>
          </a:p>
          <a:p>
            <a:pPr marL="0" indent="0">
              <a:buNone/>
            </a:pPr>
            <a:r>
              <a:rPr lang="en-US" sz="2600" dirty="0" smtClean="0"/>
              <a:t> });</a:t>
            </a:r>
          </a:p>
          <a:p>
            <a:pPr marL="0" indent="0">
              <a:buNone/>
            </a:pPr>
            <a:endParaRPr lang="es-E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53309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-router</a:t>
            </a:r>
            <a:endParaRPr lang="en-US" dirty="0"/>
          </a:p>
        </p:txBody>
      </p:sp>
      <p:pic>
        <p:nvPicPr>
          <p:cNvPr id="1026" name="Picture 2" descr="https://raw.githubusercontent.com/wiki/angular-ui/ui-router/MultipleNamedViews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88840"/>
            <a:ext cx="4371975"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8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t>
            </a:r>
            <a:r>
              <a:rPr lang="en-US" dirty="0" err="1" smtClean="0"/>
              <a:t>stateProvider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smtClean="0"/>
              <a:t>.</a:t>
            </a:r>
            <a:r>
              <a:rPr lang="es-ES" dirty="0" err="1" smtClean="0">
                <a:solidFill>
                  <a:schemeClr val="accent2"/>
                </a:solidFill>
              </a:rPr>
              <a:t>state</a:t>
            </a:r>
            <a:r>
              <a:rPr lang="es-ES" dirty="0" smtClean="0"/>
              <a:t>(</a:t>
            </a:r>
            <a:r>
              <a:rPr lang="es-ES" dirty="0" smtClean="0">
                <a:solidFill>
                  <a:schemeClr val="accent2"/>
                </a:solidFill>
              </a:rPr>
              <a:t>'</a:t>
            </a:r>
            <a:r>
              <a:rPr lang="es-ES" dirty="0" err="1" smtClean="0">
                <a:solidFill>
                  <a:schemeClr val="accent2"/>
                </a:solidFill>
              </a:rPr>
              <a:t>report</a:t>
            </a:r>
            <a:r>
              <a:rPr lang="es-ES" dirty="0" smtClean="0">
                <a:solidFill>
                  <a:schemeClr val="accent2"/>
                </a:solidFill>
              </a:rPr>
              <a:t>'</a:t>
            </a:r>
            <a:r>
              <a:rPr lang="es-ES" dirty="0" smtClean="0"/>
              <a:t>, </a:t>
            </a:r>
            <a:r>
              <a:rPr lang="en-US" dirty="0" smtClean="0"/>
              <a:t>{ </a:t>
            </a:r>
          </a:p>
          <a:p>
            <a:pPr marL="0" indent="0">
              <a:buNone/>
            </a:pPr>
            <a:r>
              <a:rPr lang="en-US" dirty="0"/>
              <a:t>	</a:t>
            </a:r>
            <a:r>
              <a:rPr lang="en-US" dirty="0" smtClean="0"/>
              <a:t>     url</a:t>
            </a:r>
            <a:r>
              <a:rPr lang="en-US" dirty="0"/>
              <a:t>: </a:t>
            </a:r>
            <a:r>
              <a:rPr lang="en-US" dirty="0" smtClean="0"/>
              <a:t>"/report",</a:t>
            </a:r>
          </a:p>
          <a:p>
            <a:pPr marL="0" indent="0">
              <a:buNone/>
            </a:pPr>
            <a:r>
              <a:rPr lang="en-US" dirty="0" smtClean="0"/>
              <a:t>	     views: {</a:t>
            </a:r>
          </a:p>
          <a:p>
            <a:pPr marL="0" indent="0">
              <a:buNone/>
            </a:pPr>
            <a:r>
              <a:rPr lang="en-US" dirty="0" smtClean="0"/>
              <a:t>		</a:t>
            </a:r>
            <a:r>
              <a:rPr lang="en-US" sz="3000" dirty="0" smtClean="0"/>
              <a:t>'filters</a:t>
            </a:r>
            <a:r>
              <a:rPr lang="en-US" sz="3100" dirty="0" smtClean="0"/>
              <a:t>': { </a:t>
            </a:r>
          </a:p>
          <a:p>
            <a:pPr marL="0" indent="0">
              <a:buNone/>
            </a:pPr>
            <a:r>
              <a:rPr lang="en-US" sz="3100" dirty="0" smtClean="0"/>
              <a:t>			</a:t>
            </a:r>
            <a:r>
              <a:rPr lang="en-US" sz="3100" dirty="0" err="1" smtClean="0"/>
              <a:t>templateUrl</a:t>
            </a:r>
            <a:r>
              <a:rPr lang="en-US" sz="3100" dirty="0" smtClean="0"/>
              <a:t>: 'report-filters.html',</a:t>
            </a:r>
          </a:p>
          <a:p>
            <a:pPr marL="0" indent="0">
              <a:buNone/>
            </a:pPr>
            <a:r>
              <a:rPr lang="en-US" sz="3100" dirty="0" smtClean="0"/>
              <a:t>			controller: function($scope){ ... } </a:t>
            </a:r>
          </a:p>
          <a:p>
            <a:pPr marL="0" indent="0">
              <a:buNone/>
            </a:pPr>
            <a:r>
              <a:rPr lang="en-US" sz="3100" dirty="0" smtClean="0"/>
              <a:t>		}, </a:t>
            </a:r>
          </a:p>
          <a:p>
            <a:pPr marL="0" indent="0">
              <a:buNone/>
            </a:pPr>
            <a:r>
              <a:rPr lang="en-US" sz="3000" dirty="0" smtClean="0"/>
              <a:t>		'</a:t>
            </a:r>
            <a:r>
              <a:rPr lang="en-US" sz="3000" dirty="0" err="1" smtClean="0"/>
              <a:t>tabledata</a:t>
            </a:r>
            <a:r>
              <a:rPr lang="en-US" sz="3000" dirty="0" smtClean="0"/>
              <a:t>': {}, </a:t>
            </a:r>
          </a:p>
          <a:p>
            <a:pPr marL="0" indent="0">
              <a:buNone/>
            </a:pPr>
            <a:r>
              <a:rPr lang="en-US" sz="3000" dirty="0" smtClean="0"/>
              <a:t>		'graph': {}</a:t>
            </a:r>
          </a:p>
          <a:p>
            <a:pPr marL="0" indent="0">
              <a:buNone/>
            </a:pPr>
            <a:r>
              <a:rPr lang="en-US" sz="3000" dirty="0" smtClean="0"/>
              <a:t>	      }</a:t>
            </a:r>
          </a:p>
          <a:p>
            <a:pPr marL="0" indent="0">
              <a:buNone/>
            </a:pPr>
            <a:r>
              <a:rPr lang="en-US" dirty="0" smtClean="0"/>
              <a:t>	}</a:t>
            </a:r>
            <a:r>
              <a:rPr lang="es-ES" dirty="0" smtClean="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134113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States hierarchy</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'contacts', </a:t>
            </a:r>
            <a:r>
              <a:rPr lang="en-US" dirty="0">
                <a:solidFill>
                  <a:schemeClr val="bg1">
                    <a:lumMod val="50000"/>
                  </a:schemeClr>
                </a:solidFill>
              </a:rPr>
              <a:t>//mandatory </a:t>
            </a:r>
            <a:r>
              <a:rPr lang="en-US" dirty="0"/>
              <a:t>					</a:t>
            </a:r>
            <a:r>
              <a:rPr lang="en-US" dirty="0" err="1"/>
              <a:t>templateUrl</a:t>
            </a:r>
            <a:r>
              <a:rPr lang="en-US" dirty="0"/>
              <a:t>: 'contacts.html' </a:t>
            </a:r>
            <a:r>
              <a:rPr lang="en-US" dirty="0" smtClean="0"/>
              <a:t>,</a:t>
            </a:r>
          </a:p>
          <a:p>
            <a:pPr marL="0" indent="0">
              <a:buNone/>
            </a:pPr>
            <a:r>
              <a:rPr lang="en-US" dirty="0"/>
              <a:t>	</a:t>
            </a:r>
            <a:r>
              <a:rPr lang="en-US" dirty="0" smtClean="0"/>
              <a:t>	resolve: function(){ return {</a:t>
            </a:r>
            <a:r>
              <a:rPr lang="en-US" dirty="0" err="1" smtClean="0"/>
              <a:t>userInfo</a:t>
            </a:r>
            <a:r>
              <a:rPr lang="en-US" dirty="0" smtClean="0"/>
              <a:t>: … } }</a:t>
            </a:r>
            <a:endParaRPr lang="en-US" dirty="0"/>
          </a:p>
          <a:p>
            <a:pPr marL="0" indent="0">
              <a:buNone/>
            </a:pPr>
            <a:r>
              <a:rPr lang="en-US" dirty="0"/>
              <a:t>	}</a:t>
            </a:r>
            <a:r>
              <a:rPr lang="es-ES" dirty="0"/>
              <a:t>)</a:t>
            </a:r>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a:t>
            </a:r>
            <a:r>
              <a:rPr lang="en-US" dirty="0" err="1"/>
              <a:t>contacts.list</a:t>
            </a:r>
            <a:r>
              <a:rPr lang="en-US" dirty="0"/>
              <a:t>', </a:t>
            </a:r>
            <a:r>
              <a:rPr lang="en-US" dirty="0">
                <a:solidFill>
                  <a:schemeClr val="bg1">
                    <a:lumMod val="50000"/>
                  </a:schemeClr>
                </a:solidFill>
              </a:rPr>
              <a:t>//mandatory</a:t>
            </a:r>
            <a:r>
              <a:rPr lang="en-US" dirty="0"/>
              <a:t>. </a:t>
            </a:r>
          </a:p>
          <a:p>
            <a:pPr marL="0" indent="0">
              <a:buNone/>
            </a:pPr>
            <a:r>
              <a:rPr lang="en-US" dirty="0"/>
              <a:t>		parent: contacts, </a:t>
            </a:r>
            <a:r>
              <a:rPr lang="en-US" dirty="0">
                <a:solidFill>
                  <a:schemeClr val="bg1">
                    <a:lumMod val="50000"/>
                  </a:schemeClr>
                </a:solidFill>
              </a:rPr>
              <a:t>//mandatory </a:t>
            </a:r>
          </a:p>
          <a:p>
            <a:pPr marL="0" indent="0">
              <a:buNone/>
            </a:pPr>
            <a:r>
              <a:rPr lang="en-US" dirty="0"/>
              <a:t>		</a:t>
            </a:r>
            <a:r>
              <a:rPr lang="en-US" dirty="0" err="1"/>
              <a:t>templateUrl</a:t>
            </a:r>
            <a:r>
              <a:rPr lang="en-US" dirty="0"/>
              <a:t>: 'contacts.list.html' </a:t>
            </a:r>
          </a:p>
          <a:p>
            <a:pPr marL="0" indent="0">
              <a:buNone/>
            </a:pPr>
            <a:r>
              <a:rPr lang="en-US" dirty="0"/>
              <a:t>	}</a:t>
            </a:r>
            <a:r>
              <a:rPr lang="es-ES" dirty="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347877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-view naming</a:t>
            </a:r>
            <a:endParaRPr lang="en-US" dirty="0"/>
          </a:p>
        </p:txBody>
      </p:sp>
      <p:sp>
        <p:nvSpPr>
          <p:cNvPr id="3" name="2 Marcador de contenido"/>
          <p:cNvSpPr>
            <a:spLocks noGrp="1"/>
          </p:cNvSpPr>
          <p:nvPr>
            <p:ph idx="1"/>
          </p:nvPr>
        </p:nvSpPr>
        <p:spPr/>
        <p:txBody>
          <a:bodyPr>
            <a:noAutofit/>
          </a:bodyPr>
          <a:lstStyle/>
          <a:p>
            <a:pPr>
              <a:buFont typeface="Wingdings" panose="05000000000000000000" pitchFamily="2" charset="2"/>
              <a:buChar char="q"/>
            </a:pPr>
            <a:r>
              <a:rPr lang="en-US" sz="2000" dirty="0" smtClean="0"/>
              <a:t>"</a:t>
            </a:r>
            <a:r>
              <a:rPr lang="en-US" sz="2000" dirty="0"/>
              <a:t>detail" : { }, </a:t>
            </a:r>
            <a:r>
              <a:rPr lang="en-US" sz="2000" dirty="0" smtClean="0"/>
              <a:t> </a:t>
            </a:r>
            <a:r>
              <a:rPr lang="en-US" sz="2000" dirty="0" smtClean="0">
                <a:solidFill>
                  <a:schemeClr val="bg1">
                    <a:lumMod val="50000"/>
                  </a:schemeClr>
                </a:solidFill>
              </a:rPr>
              <a:t>// </a:t>
            </a:r>
            <a:r>
              <a:rPr lang="en-US" sz="2000" dirty="0">
                <a:solidFill>
                  <a:schemeClr val="bg1">
                    <a:lumMod val="50000"/>
                  </a:schemeClr>
                </a:solidFill>
              </a:rPr>
              <a:t>&lt;div </a:t>
            </a:r>
            <a:r>
              <a:rPr lang="en-US" sz="2000" dirty="0" err="1">
                <a:solidFill>
                  <a:schemeClr val="bg1">
                    <a:lumMod val="50000"/>
                  </a:schemeClr>
                </a:solidFill>
              </a:rPr>
              <a:t>ui</a:t>
            </a:r>
            <a:r>
              <a:rPr lang="en-US" sz="2000" dirty="0">
                <a:solidFill>
                  <a:schemeClr val="bg1">
                    <a:lumMod val="50000"/>
                  </a:schemeClr>
                </a:solidFill>
              </a:rPr>
              <a:t>-view='detail'/&gt; </a:t>
            </a:r>
            <a:endParaRPr lang="en-US" sz="2000" dirty="0" smtClean="0">
              <a:solidFill>
                <a:schemeClr val="bg1">
                  <a:lumMod val="50000"/>
                </a:schemeClr>
              </a:solidFill>
            </a:endParaRP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a:t>
            </a:r>
          </a:p>
          <a:p>
            <a:pPr>
              <a:buFont typeface="Wingdings" panose="05000000000000000000" pitchFamily="2" charset="2"/>
              <a:buChar char="q"/>
            </a:pPr>
            <a:r>
              <a:rPr lang="en-US" sz="2000" dirty="0" smtClean="0"/>
              <a:t>"</a:t>
            </a:r>
            <a:r>
              <a:rPr lang="en-US" sz="2000" dirty="0" err="1"/>
              <a:t>info@contacts.detail</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-view='info'/&gt;  in the '</a:t>
            </a:r>
            <a:r>
              <a:rPr lang="en-US" sz="2000" dirty="0" err="1">
                <a:solidFill>
                  <a:schemeClr val="bg1">
                    <a:lumMod val="50000"/>
                  </a:schemeClr>
                </a:solidFill>
              </a:rPr>
              <a:t>contacts.detail</a:t>
            </a:r>
            <a:r>
              <a:rPr lang="en-US" sz="2000" dirty="0">
                <a:solidFill>
                  <a:schemeClr val="bg1">
                    <a:lumMod val="50000"/>
                  </a:schemeClr>
                </a:solidFill>
              </a:rPr>
              <a:t>' state</a:t>
            </a:r>
          </a:p>
          <a:p>
            <a:pPr>
              <a:buFont typeface="Wingdings" panose="05000000000000000000" pitchFamily="2" charset="2"/>
              <a:buChar char="q"/>
            </a:pPr>
            <a:r>
              <a:rPr lang="en-US" sz="2000" dirty="0" smtClean="0"/>
              <a:t>"</a:t>
            </a:r>
            <a:r>
              <a:rPr lang="en-US" sz="2000" dirty="0" err="1"/>
              <a:t>detail@contacts</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-view='detail'/&gt;  in the 'contacts' state</a:t>
            </a:r>
          </a:p>
          <a:p>
            <a:pPr>
              <a:buFont typeface="Wingdings" panose="05000000000000000000" pitchFamily="2" charset="2"/>
              <a:buChar char="q"/>
            </a:pPr>
            <a:r>
              <a:rPr lang="en-US" sz="2000" dirty="0" smtClean="0"/>
              <a:t>"@</a:t>
            </a:r>
            <a:r>
              <a:rPr lang="en-US" sz="2000" dirty="0"/>
              <a:t>contacts"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'contacts' state</a:t>
            </a:r>
            <a:endParaRPr lang="en-US" sz="2000" dirty="0" smtClean="0">
              <a:solidFill>
                <a:schemeClr val="bg1">
                  <a:lumMod val="50000"/>
                </a:schemeClr>
              </a:solidFill>
            </a:endParaRPr>
          </a:p>
          <a:p>
            <a:pPr>
              <a:buFont typeface="Wingdings" panose="05000000000000000000" pitchFamily="2" charset="2"/>
              <a:buChar char="q"/>
            </a:pPr>
            <a:r>
              <a:rPr lang="en-US" sz="2000" dirty="0" smtClean="0"/>
              <a:t>"</a:t>
            </a:r>
            <a:r>
              <a:rPr lang="en-US" sz="2000" dirty="0"/>
              <a:t>status@"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-view='status'/&gt;  in the root unnamed state</a:t>
            </a: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root unnamed state</a:t>
            </a:r>
          </a:p>
        </p:txBody>
      </p:sp>
    </p:spTree>
    <p:extLst>
      <p:ext uri="{BB962C8B-B14F-4D97-AF65-F5344CB8AC3E}">
        <p14:creationId xmlns:p14="http://schemas.microsoft.com/office/powerpoint/2010/main" val="281826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5</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new route manually and with Yeoman.</a:t>
            </a:r>
          </a:p>
          <a:p>
            <a:pPr marL="514350" indent="-514350">
              <a:buFont typeface="+mj-lt"/>
              <a:buAutoNum type="alphaLcParenR"/>
            </a:pPr>
            <a:r>
              <a:rPr lang="en-US" dirty="0" smtClean="0"/>
              <a:t>Create a project using states instead of routes.</a:t>
            </a:r>
          </a:p>
          <a:p>
            <a:pPr marL="514350" indent="-514350">
              <a:buFont typeface="+mj-lt"/>
              <a:buAutoNum type="alphaLcParenR"/>
            </a:pPr>
            <a:r>
              <a:rPr lang="en-US" dirty="0" smtClean="0"/>
              <a:t>Create an example of multiple views.</a:t>
            </a:r>
            <a:endParaRPr lang="en-US" dirty="0"/>
          </a:p>
          <a:p>
            <a:pPr marL="514350" indent="-514350">
              <a:buFont typeface="+mj-lt"/>
              <a:buAutoNum type="alphaLcParenR"/>
            </a:pPr>
            <a:endParaRPr lang="en-US" dirty="0"/>
          </a:p>
        </p:txBody>
      </p:sp>
    </p:spTree>
    <p:extLst>
      <p:ext uri="{BB962C8B-B14F-4D97-AF65-F5344CB8AC3E}">
        <p14:creationId xmlns:p14="http://schemas.microsoft.com/office/powerpoint/2010/main" val="381892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93374" y="3068960"/>
            <a:ext cx="8383082" cy="2016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Directives</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dirty="0" err="1" smtClean="0"/>
              <a:t>What</a:t>
            </a:r>
            <a:r>
              <a:rPr lang="es-ES" dirty="0" smtClean="0"/>
              <a:t> </a:t>
            </a:r>
            <a:r>
              <a:rPr lang="es-ES" dirty="0" err="1" smtClean="0"/>
              <a:t>is</a:t>
            </a:r>
            <a:r>
              <a:rPr lang="es-ES" dirty="0" smtClean="0"/>
              <a:t> a </a:t>
            </a:r>
            <a:r>
              <a:rPr lang="es-ES" dirty="0" err="1" smtClean="0"/>
              <a:t>directive</a:t>
            </a:r>
            <a:r>
              <a:rPr lang="es-ES" dirty="0" smtClean="0"/>
              <a:t>?</a:t>
            </a:r>
          </a:p>
          <a:p>
            <a:pPr marL="0" indent="0">
              <a:buNone/>
            </a:pPr>
            <a:endParaRPr lang="es-ES" dirty="0" smtClean="0"/>
          </a:p>
          <a:p>
            <a:pPr marL="0" indent="0">
              <a:buNone/>
            </a:pPr>
            <a:r>
              <a:rPr lang="es-ES" dirty="0" smtClean="0"/>
              <a: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 </a:t>
            </a:r>
            <a:r>
              <a:rPr lang="es-ES" dirty="0" err="1" smtClean="0"/>
              <a:t>title</a:t>
            </a:r>
            <a:r>
              <a:rPr lang="es-ES" dirty="0" smtClean="0"/>
              <a:t>="</a:t>
            </a:r>
            <a:r>
              <a:rPr lang="es-ES" dirty="0" err="1" smtClean="0"/>
              <a:t>Fire</a:t>
            </a:r>
            <a:r>
              <a:rPr lang="es-ES" dirty="0" smtClean="0"/>
              <a:t>"&gt;&lt;/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&gt;</a:t>
            </a:r>
          </a:p>
          <a:p>
            <a:pPr marL="0" indent="0">
              <a:buNone/>
            </a:pPr>
            <a:endParaRPr lang="es-ES" dirty="0" smtClean="0"/>
          </a:p>
          <a:p>
            <a:pPr marL="0" indent="0">
              <a:buNone/>
            </a:pPr>
            <a:r>
              <a:rPr lang="es-ES" dirty="0" smtClean="0"/>
              <a:t>&lt;div&gt;</a:t>
            </a:r>
          </a:p>
          <a:p>
            <a:pPr marL="0" indent="0">
              <a:buNone/>
            </a:pPr>
            <a:r>
              <a:rPr lang="es-ES" dirty="0"/>
              <a:t>	</a:t>
            </a:r>
            <a:r>
              <a:rPr lang="es-ES" dirty="0" smtClean="0"/>
              <a:t>&lt;h3&gt;{{</a:t>
            </a:r>
            <a:r>
              <a:rPr lang="es-ES" dirty="0" err="1" smtClean="0"/>
              <a:t>title</a:t>
            </a:r>
            <a:r>
              <a:rPr lang="es-ES" dirty="0" smtClean="0"/>
              <a:t>}} &lt;/h3&gt;</a:t>
            </a:r>
          </a:p>
          <a:p>
            <a:pPr marL="0" indent="0">
              <a:buNone/>
            </a:pPr>
            <a:r>
              <a:rPr lang="es-ES" dirty="0"/>
              <a:t>	</a:t>
            </a:r>
            <a:r>
              <a:rPr lang="es-ES" dirty="0" smtClean="0"/>
              <a:t>&lt;</a:t>
            </a:r>
            <a:r>
              <a:rPr lang="es-ES" dirty="0" err="1" smtClean="0"/>
              <a:t>button</a:t>
            </a:r>
            <a:r>
              <a:rPr lang="es-ES" dirty="0" smtClean="0"/>
              <a:t>&gt;Do </a:t>
            </a:r>
            <a:r>
              <a:rPr lang="es-ES" dirty="0" err="1" smtClean="0"/>
              <a:t>something</a:t>
            </a:r>
            <a:r>
              <a:rPr lang="es-ES" dirty="0" smtClean="0"/>
              <a:t>&lt;</a:t>
            </a:r>
            <a:r>
              <a:rPr lang="es-ES" dirty="0" err="1" smtClean="0"/>
              <a:t>button</a:t>
            </a:r>
            <a:r>
              <a:rPr lang="es-ES" dirty="0" smtClean="0"/>
              <a:t>&gt;</a:t>
            </a:r>
          </a:p>
          <a:p>
            <a:pPr marL="0" indent="0">
              <a:buNone/>
            </a:pPr>
            <a:r>
              <a:rPr lang="es-ES" dirty="0" smtClean="0"/>
              <a:t>&lt;/div&gt;</a:t>
            </a:r>
            <a:endParaRPr lang="es-ES" dirty="0"/>
          </a:p>
          <a:p>
            <a:pPr marL="0" indent="0">
              <a:buNone/>
            </a:pPr>
            <a:endParaRPr lang="es-ES" dirty="0" smtClean="0">
              <a:solidFill>
                <a:schemeClr val="accent2"/>
              </a:solidFill>
            </a:endParaRPr>
          </a:p>
          <a:p>
            <a:pPr marL="0" indent="0" algn="ctr">
              <a:buNone/>
            </a:pPr>
            <a:r>
              <a:rPr lang="es-ES" dirty="0" err="1" smtClean="0">
                <a:solidFill>
                  <a:schemeClr val="accent2"/>
                </a:solidFill>
              </a:rPr>
              <a:t>miNewTag</a:t>
            </a:r>
            <a:endParaRPr lang="es-ES" dirty="0" smtClean="0">
              <a:solidFill>
                <a:schemeClr val="accent2"/>
              </a:solidFill>
            </a:endParaRPr>
          </a:p>
        </p:txBody>
      </p:sp>
      <p:sp>
        <p:nvSpPr>
          <p:cNvPr id="4" name="3 Flecha abajo"/>
          <p:cNvSpPr/>
          <p:nvPr/>
        </p:nvSpPr>
        <p:spPr>
          <a:xfrm>
            <a:off x="3851920" y="2764856"/>
            <a:ext cx="576064" cy="43204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898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pPr marL="0" indent="0">
              <a:buNone/>
            </a:pPr>
            <a:r>
              <a:rPr lang="es-ES" dirty="0" err="1" smtClean="0"/>
              <a:t>ngRepeat</a:t>
            </a:r>
            <a:r>
              <a:rPr lang="en-US" dirty="0" smtClean="0"/>
              <a:t>:</a:t>
            </a:r>
          </a:p>
          <a:p>
            <a:pPr marL="0" indent="0">
              <a:buNone/>
            </a:pPr>
            <a:r>
              <a:rPr lang="es-ES" dirty="0" smtClean="0"/>
              <a:t>	</a:t>
            </a:r>
          </a:p>
          <a:p>
            <a:pPr marL="0" indent="0">
              <a:buNone/>
            </a:pPr>
            <a:endParaRPr lang="es-ES" dirty="0"/>
          </a:p>
          <a:p>
            <a:pPr marL="0" indent="0" algn="ctr">
              <a:buNone/>
            </a:pPr>
            <a:r>
              <a:rPr lang="es-ES" dirty="0" err="1" smtClean="0"/>
              <a:t>ng:repeat</a:t>
            </a:r>
            <a:r>
              <a:rPr lang="es-ES" dirty="0" smtClean="0"/>
              <a:t>	</a:t>
            </a:r>
            <a:r>
              <a:rPr lang="es-ES" dirty="0" err="1" smtClean="0">
                <a:solidFill>
                  <a:schemeClr val="accent2"/>
                </a:solidFill>
              </a:rPr>
              <a:t>ng-repeat</a:t>
            </a:r>
            <a:r>
              <a:rPr lang="es-ES" dirty="0" smtClean="0"/>
              <a:t>	</a:t>
            </a:r>
            <a:r>
              <a:rPr lang="es-ES" dirty="0" err="1" smtClean="0"/>
              <a:t>ng_repeat</a:t>
            </a:r>
            <a:endParaRPr lang="es-ES" dirty="0" smtClean="0"/>
          </a:p>
          <a:p>
            <a:pPr marL="0" indent="0" algn="ctr">
              <a:buNone/>
            </a:pPr>
            <a:r>
              <a:rPr lang="es-ES" dirty="0" smtClean="0"/>
              <a:t>x-</a:t>
            </a:r>
            <a:r>
              <a:rPr lang="es-ES" dirty="0" err="1" smtClean="0"/>
              <a:t>ng</a:t>
            </a:r>
            <a:r>
              <a:rPr lang="es-ES" dirty="0" smtClean="0"/>
              <a:t>-</a:t>
            </a:r>
            <a:r>
              <a:rPr lang="es-ES" dirty="0" err="1" smtClean="0"/>
              <a:t>repeat</a:t>
            </a:r>
            <a:r>
              <a:rPr lang="es-ES" dirty="0" smtClean="0"/>
              <a:t>		</a:t>
            </a:r>
            <a:r>
              <a:rPr lang="es-ES" dirty="0" smtClean="0">
                <a:solidFill>
                  <a:schemeClr val="accent2"/>
                </a:solidFill>
              </a:rPr>
              <a:t>data-</a:t>
            </a:r>
            <a:r>
              <a:rPr lang="es-ES" dirty="0" err="1" smtClean="0">
                <a:solidFill>
                  <a:schemeClr val="accent2"/>
                </a:solidFill>
              </a:rPr>
              <a:t>ng</a:t>
            </a:r>
            <a:r>
              <a:rPr lang="es-ES" dirty="0" smtClean="0">
                <a:solidFill>
                  <a:schemeClr val="accent2"/>
                </a:solidFill>
              </a:rPr>
              <a:t>-</a:t>
            </a:r>
            <a:r>
              <a:rPr lang="es-ES" dirty="0" err="1" smtClean="0">
                <a:solidFill>
                  <a:schemeClr val="accent2"/>
                </a:solidFill>
              </a:rPr>
              <a:t>repeat</a:t>
            </a:r>
            <a:endParaRPr lang="es-ES" dirty="0" smtClean="0">
              <a:solidFill>
                <a:schemeClr val="accent2"/>
              </a:solidFill>
            </a:endParaRPr>
          </a:p>
          <a:p>
            <a:endParaRPr lang="en-US" dirty="0"/>
          </a:p>
        </p:txBody>
      </p:sp>
    </p:spTree>
    <p:extLst>
      <p:ext uri="{BB962C8B-B14F-4D97-AF65-F5344CB8AC3E}">
        <p14:creationId xmlns:p14="http://schemas.microsoft.com/office/powerpoint/2010/main" val="2691569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1 Título"/>
          <p:cNvSpPr>
            <a:spLocks noGrp="1"/>
          </p:cNvSpPr>
          <p:nvPr>
            <p:ph type="title"/>
          </p:nvPr>
        </p:nvSpPr>
        <p:spPr/>
        <p:txBody>
          <a:bodyPr/>
          <a:lstStyle/>
          <a:p>
            <a:r>
              <a:rPr lang="es-ES" dirty="0" err="1" smtClean="0"/>
              <a:t>Create</a:t>
            </a:r>
            <a:r>
              <a:rPr lang="es-ES" dirty="0" smtClean="0"/>
              <a:t> a </a:t>
            </a:r>
            <a:r>
              <a:rPr lang="es-ES" dirty="0" err="1" smtClean="0"/>
              <a:t>Directive</a:t>
            </a:r>
            <a:endParaRPr lang="en-US" dirty="0"/>
          </a:p>
        </p:txBody>
      </p:sp>
      <p:sp>
        <p:nvSpPr>
          <p:cNvPr id="3" name="2 Marcador de contenido"/>
          <p:cNvSpPr>
            <a:spLocks noGrp="1"/>
          </p:cNvSpPr>
          <p:nvPr>
            <p:ph idx="1"/>
          </p:nvPr>
        </p:nvSpPr>
        <p:spPr>
          <a:xfrm>
            <a:off x="457200" y="1484784"/>
            <a:ext cx="8229600" cy="4525963"/>
          </a:xfrm>
        </p:spPr>
        <p:txBody>
          <a:bodyPr>
            <a:noAutofit/>
          </a:bodyPr>
          <a:lstStyle/>
          <a:p>
            <a:pPr marL="0" indent="0">
              <a:buNone/>
            </a:pPr>
            <a:r>
              <a:rPr lang="es-ES" sz="1600" dirty="0" err="1" smtClean="0"/>
              <a:t>Angular.module</a:t>
            </a:r>
            <a:r>
              <a:rPr lang="es-ES" sz="1600" dirty="0" smtClean="0"/>
              <a:t>('</a:t>
            </a:r>
            <a:r>
              <a:rPr lang="es-ES" sz="1600" dirty="0" err="1" smtClean="0"/>
              <a:t>myApp</a:t>
            </a:r>
            <a:r>
              <a:rPr lang="es-ES" sz="1600" dirty="0" smtClean="0"/>
              <a:t>',[])</a:t>
            </a:r>
          </a:p>
          <a:p>
            <a:pPr marL="0" indent="0">
              <a:buNone/>
            </a:pPr>
            <a:r>
              <a:rPr lang="es-ES" sz="1800" dirty="0" smtClean="0"/>
              <a:t>.</a:t>
            </a:r>
            <a:r>
              <a:rPr lang="es-ES" sz="1800" dirty="0" err="1" smtClean="0"/>
              <a:t>directive</a:t>
            </a:r>
            <a:r>
              <a:rPr lang="es-ES" sz="1800" dirty="0" smtClean="0"/>
              <a:t>( '</a:t>
            </a:r>
            <a:r>
              <a:rPr lang="es-ES" sz="1800" dirty="0" err="1" smtClean="0"/>
              <a:t>myButton</a:t>
            </a:r>
            <a:r>
              <a:rPr lang="es-ES" sz="1800" dirty="0" smtClean="0"/>
              <a:t>', </a:t>
            </a:r>
            <a:r>
              <a:rPr lang="es-ES" sz="1800" dirty="0" err="1" smtClean="0"/>
              <a:t>function</a:t>
            </a:r>
            <a:r>
              <a:rPr lang="es-ES" sz="1800" dirty="0" smtClean="0"/>
              <a:t>(){</a:t>
            </a:r>
          </a:p>
          <a:p>
            <a:pPr marL="0" indent="0">
              <a:buNone/>
            </a:pPr>
            <a:r>
              <a:rPr lang="es-ES" sz="1800" dirty="0" smtClean="0"/>
              <a:t>	</a:t>
            </a:r>
            <a:r>
              <a:rPr lang="es-ES" sz="1800" dirty="0" err="1" smtClean="0"/>
              <a:t>return</a:t>
            </a:r>
            <a:r>
              <a:rPr lang="es-ES" sz="1800" dirty="0" smtClean="0"/>
              <a:t> {</a:t>
            </a:r>
          </a:p>
          <a:p>
            <a:pPr marL="0" indent="0">
              <a:buNone/>
            </a:pPr>
            <a:r>
              <a:rPr lang="es-ES" sz="1800" dirty="0"/>
              <a:t>		</a:t>
            </a:r>
            <a:r>
              <a:rPr lang="es-ES" sz="1800" dirty="0" err="1" smtClean="0"/>
              <a:t>restrict</a:t>
            </a:r>
            <a:r>
              <a:rPr lang="es-ES" sz="1800" dirty="0" smtClean="0"/>
              <a:t>: 'EAC',</a:t>
            </a:r>
          </a:p>
          <a:p>
            <a:pPr marL="0" indent="0">
              <a:buNone/>
            </a:pPr>
            <a:r>
              <a:rPr lang="es-ES" sz="1800" dirty="0"/>
              <a:t>	</a:t>
            </a:r>
            <a:r>
              <a:rPr lang="es-ES" sz="1800" dirty="0" smtClean="0"/>
              <a:t>	</a:t>
            </a:r>
            <a:r>
              <a:rPr lang="es-ES" sz="1800" dirty="0" err="1" smtClean="0"/>
              <a:t>replace</a:t>
            </a:r>
            <a:r>
              <a:rPr lang="es-ES" sz="1800" dirty="0" smtClean="0"/>
              <a:t>: true,</a:t>
            </a:r>
          </a:p>
          <a:p>
            <a:pPr marL="0" indent="0">
              <a:buNone/>
            </a:pPr>
            <a:r>
              <a:rPr lang="es-ES" sz="1800" dirty="0"/>
              <a:t>	</a:t>
            </a:r>
            <a:r>
              <a:rPr lang="es-ES" sz="1800" dirty="0" smtClean="0"/>
              <a:t>	</a:t>
            </a:r>
            <a:r>
              <a:rPr lang="es-ES" sz="1800" dirty="0" err="1" smtClean="0"/>
              <a:t>template</a:t>
            </a:r>
            <a:r>
              <a:rPr lang="es-ES" sz="1800" dirty="0" smtClean="0"/>
              <a:t>: '&lt;div</a:t>
            </a:r>
            <a:r>
              <a:rPr lang="es-ES" sz="1800" u="sng" dirty="0" smtClean="0"/>
              <a:t>&gt;&lt;/</a:t>
            </a:r>
            <a:r>
              <a:rPr lang="es-ES" sz="1800" dirty="0" smtClean="0"/>
              <a:t>div&gt;',  // </a:t>
            </a:r>
            <a:r>
              <a:rPr lang="es-ES" sz="1800" dirty="0" err="1" smtClean="0"/>
              <a:t>or</a:t>
            </a:r>
            <a:r>
              <a:rPr lang="es-ES" sz="1800" dirty="0" smtClean="0"/>
              <a:t> </a:t>
            </a:r>
            <a:r>
              <a:rPr lang="es-ES" sz="1800" dirty="0" err="1" smtClean="0"/>
              <a:t>templateUrl</a:t>
            </a:r>
            <a:r>
              <a:rPr lang="es-ES" sz="1800" dirty="0" smtClean="0"/>
              <a:t>: </a:t>
            </a:r>
            <a:r>
              <a:rPr lang="es-ES" sz="1800" dirty="0"/>
              <a:t>'url.html</a:t>
            </a:r>
            <a:r>
              <a:rPr lang="es-ES" sz="1800" dirty="0" smtClean="0"/>
              <a:t>',</a:t>
            </a:r>
          </a:p>
          <a:p>
            <a:pPr marL="0" indent="0">
              <a:buNone/>
            </a:pPr>
            <a:r>
              <a:rPr lang="es-ES" sz="1800" dirty="0"/>
              <a:t>	</a:t>
            </a:r>
            <a:r>
              <a:rPr lang="es-ES" sz="1800" dirty="0" smtClean="0"/>
              <a:t>	</a:t>
            </a:r>
            <a:r>
              <a:rPr lang="es-ES" sz="1800" dirty="0" err="1" smtClean="0"/>
              <a:t>transclude</a:t>
            </a:r>
            <a:r>
              <a:rPr lang="es-ES" sz="1800" dirty="0" smtClean="0"/>
              <a:t>: true,   // </a:t>
            </a:r>
            <a:r>
              <a:rPr lang="es-ES" sz="1800" dirty="0" err="1" smtClean="0"/>
              <a:t>for</a:t>
            </a:r>
            <a:r>
              <a:rPr lang="es-ES" sz="1800" dirty="0" smtClean="0"/>
              <a:t> </a:t>
            </a:r>
            <a:r>
              <a:rPr lang="es-ES" sz="1800" dirty="0" err="1" smtClean="0"/>
              <a:t>arbitrary</a:t>
            </a:r>
            <a:r>
              <a:rPr lang="es-ES" sz="1800" dirty="0" smtClean="0"/>
              <a:t> </a:t>
            </a:r>
            <a:r>
              <a:rPr lang="es-ES" sz="1800" dirty="0" err="1" smtClean="0"/>
              <a:t>content</a:t>
            </a:r>
            <a:endParaRPr lang="es-ES" sz="1800" dirty="0" smtClean="0"/>
          </a:p>
          <a:p>
            <a:pPr marL="0" indent="0">
              <a:buNone/>
            </a:pPr>
            <a:r>
              <a:rPr lang="es-ES" sz="1800" dirty="0"/>
              <a:t>	</a:t>
            </a:r>
            <a:r>
              <a:rPr lang="es-ES" sz="1800" dirty="0" smtClean="0"/>
              <a:t>	</a:t>
            </a:r>
            <a:r>
              <a:rPr lang="es-ES" sz="1800" dirty="0" err="1" smtClean="0"/>
              <a:t>scope</a:t>
            </a:r>
            <a:r>
              <a:rPr lang="es-ES" sz="1800" dirty="0" smtClean="0"/>
              <a:t>: {},</a:t>
            </a:r>
          </a:p>
          <a:p>
            <a:pPr marL="0" indent="0">
              <a:buNone/>
            </a:pPr>
            <a:r>
              <a:rPr lang="es-ES" sz="1800" dirty="0"/>
              <a:t>	</a:t>
            </a:r>
            <a:r>
              <a:rPr lang="es-ES" sz="1800" dirty="0" smtClean="0"/>
              <a:t>	compile: </a:t>
            </a:r>
            <a:r>
              <a:rPr lang="es-ES" sz="1800" dirty="0" err="1" smtClean="0"/>
              <a:t>function</a:t>
            </a:r>
            <a:r>
              <a:rPr lang="es-ES" sz="1800" dirty="0" smtClean="0"/>
              <a:t>(){}</a:t>
            </a:r>
          </a:p>
          <a:p>
            <a:pPr marL="0" indent="0">
              <a:buNone/>
            </a:pPr>
            <a:r>
              <a:rPr lang="es-ES" sz="1800" dirty="0"/>
              <a:t>	</a:t>
            </a:r>
            <a:r>
              <a:rPr lang="es-ES" sz="1800" dirty="0" smtClean="0"/>
              <a:t>	link: </a:t>
            </a:r>
            <a:r>
              <a:rPr lang="es-ES" sz="1800" dirty="0" err="1" smtClean="0"/>
              <a:t>function</a:t>
            </a:r>
            <a:r>
              <a:rPr lang="es-ES" sz="1800" dirty="0" smtClean="0"/>
              <a:t>(){}</a:t>
            </a:r>
          </a:p>
          <a:p>
            <a:pPr marL="0" indent="0">
              <a:buNone/>
            </a:pPr>
            <a:r>
              <a:rPr lang="es-ES" sz="1800" dirty="0" smtClean="0"/>
              <a:t>		….</a:t>
            </a:r>
          </a:p>
          <a:p>
            <a:pPr marL="0" indent="0">
              <a:buNone/>
            </a:pPr>
            <a:r>
              <a:rPr lang="es-ES" sz="1800" dirty="0" smtClean="0"/>
              <a:t>	}</a:t>
            </a:r>
          </a:p>
          <a:p>
            <a:pPr marL="0" indent="0">
              <a:buNone/>
            </a:pPr>
            <a:r>
              <a:rPr lang="es-ES" sz="1800" dirty="0" smtClean="0"/>
              <a:t>});</a:t>
            </a:r>
          </a:p>
        </p:txBody>
      </p:sp>
    </p:spTree>
    <p:extLst>
      <p:ext uri="{BB962C8B-B14F-4D97-AF65-F5344CB8AC3E}">
        <p14:creationId xmlns:p14="http://schemas.microsoft.com/office/powerpoint/2010/main" val="1432768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Scopes</a:t>
            </a:r>
            <a:r>
              <a:rPr lang="es-ES" dirty="0" smtClean="0"/>
              <a:t> </a:t>
            </a:r>
            <a:r>
              <a:rPr lang="es-ES" dirty="0" err="1" smtClean="0"/>
              <a:t>types</a:t>
            </a:r>
            <a:r>
              <a:rPr lang="es-ES" dirty="0" smtClean="0"/>
              <a:t> &amp; </a:t>
            </a:r>
            <a:r>
              <a:rPr lang="es-ES" dirty="0" err="1"/>
              <a:t>I</a:t>
            </a:r>
            <a:r>
              <a:rPr lang="es-ES" dirty="0" err="1" smtClean="0"/>
              <a:t>solated</a:t>
            </a:r>
            <a:r>
              <a:rPr lang="es-ES" dirty="0" smtClean="0"/>
              <a:t> </a:t>
            </a:r>
            <a:r>
              <a:rPr lang="es-ES" dirty="0" err="1" smtClean="0"/>
              <a:t>scope</a:t>
            </a:r>
            <a:endParaRPr lang="en-US" dirty="0"/>
          </a:p>
        </p:txBody>
      </p:sp>
      <p:sp>
        <p:nvSpPr>
          <p:cNvPr id="3" name="2 Marcador de contenido"/>
          <p:cNvSpPr>
            <a:spLocks noGrp="1"/>
          </p:cNvSpPr>
          <p:nvPr>
            <p:ph idx="1"/>
          </p:nvPr>
        </p:nvSpPr>
        <p:spPr/>
        <p:txBody>
          <a:bodyPr>
            <a:normAutofit fontScale="5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directive</a:t>
            </a:r>
            <a:r>
              <a:rPr lang="es-ES" dirty="0" smtClean="0"/>
              <a:t>( '</a:t>
            </a:r>
            <a:r>
              <a:rPr lang="es-ES" dirty="0" err="1" smtClean="0"/>
              <a:t>myButton</a:t>
            </a:r>
            <a:r>
              <a:rPr lang="es-ES" dirty="0" smtClean="0"/>
              <a:t>', </a:t>
            </a:r>
            <a:r>
              <a:rPr lang="es-ES" dirty="0" err="1" smtClean="0"/>
              <a:t>function</a:t>
            </a:r>
            <a:r>
              <a:rPr lang="es-ES" dirty="0" smtClean="0"/>
              <a:t>(){</a:t>
            </a:r>
          </a:p>
          <a:p>
            <a:pPr marL="0" indent="0">
              <a:buNone/>
            </a:pPr>
            <a:r>
              <a:rPr lang="es-ES" dirty="0" smtClean="0"/>
              <a:t>	</a:t>
            </a:r>
            <a:r>
              <a:rPr lang="es-ES" dirty="0" err="1" smtClean="0"/>
              <a:t>return</a:t>
            </a:r>
            <a:r>
              <a:rPr lang="es-ES" dirty="0" smtClean="0"/>
              <a:t>{</a:t>
            </a:r>
          </a:p>
          <a:p>
            <a:pPr marL="0" indent="0">
              <a:buNone/>
            </a:pPr>
            <a:r>
              <a:rPr lang="es-ES" dirty="0" smtClean="0"/>
              <a:t>		</a:t>
            </a:r>
            <a:r>
              <a:rPr lang="es-ES" dirty="0" err="1" smtClean="0"/>
              <a:t>scope</a:t>
            </a:r>
            <a:r>
              <a:rPr lang="es-ES" dirty="0" smtClean="0"/>
              <a:t>: {</a:t>
            </a:r>
          </a:p>
          <a:p>
            <a:pPr marL="0" indent="0">
              <a:buNone/>
            </a:pPr>
            <a:r>
              <a:rPr lang="es-ES" dirty="0"/>
              <a:t>	</a:t>
            </a:r>
            <a:r>
              <a:rPr lang="es-ES" dirty="0" smtClean="0"/>
              <a:t>		</a:t>
            </a:r>
            <a:r>
              <a:rPr lang="es-ES" dirty="0" err="1" smtClean="0"/>
              <a:t>text</a:t>
            </a:r>
            <a:r>
              <a:rPr lang="es-ES" dirty="0" smtClean="0"/>
              <a:t>: "</a:t>
            </a:r>
            <a:r>
              <a:rPr lang="es-ES" sz="3500" dirty="0" smtClean="0">
                <a:solidFill>
                  <a:schemeClr val="accent2"/>
                </a:solidFill>
              </a:rPr>
              <a:t>@</a:t>
            </a:r>
            <a:r>
              <a:rPr lang="es-ES" dirty="0" err="1" smtClean="0"/>
              <a:t>myText</a:t>
            </a:r>
            <a:r>
              <a:rPr lang="es-ES" dirty="0" smtClean="0"/>
              <a:t>",</a:t>
            </a:r>
          </a:p>
          <a:p>
            <a:pPr marL="0" indent="0">
              <a:buNone/>
            </a:pPr>
            <a:r>
              <a:rPr lang="es-ES" dirty="0"/>
              <a:t>	</a:t>
            </a:r>
            <a:r>
              <a:rPr lang="es-ES" dirty="0" smtClean="0"/>
              <a:t>		</a:t>
            </a:r>
            <a:r>
              <a:rPr lang="es-ES" dirty="0" err="1" smtClean="0"/>
              <a:t>twoWayBind</a:t>
            </a:r>
            <a:r>
              <a:rPr lang="es-ES" dirty="0" smtClean="0"/>
              <a:t>: "</a:t>
            </a:r>
            <a:r>
              <a:rPr lang="es-ES" sz="3300" dirty="0" smtClean="0">
                <a:solidFill>
                  <a:schemeClr val="accent2"/>
                </a:solidFill>
              </a:rPr>
              <a:t>=</a:t>
            </a:r>
            <a:r>
              <a:rPr lang="es-ES" dirty="0" err="1" smtClean="0"/>
              <a:t>myTwoWayBind</a:t>
            </a:r>
            <a:r>
              <a:rPr lang="es-ES" dirty="0" smtClean="0"/>
              <a:t>",</a:t>
            </a:r>
          </a:p>
          <a:p>
            <a:pPr marL="0" indent="0">
              <a:buNone/>
            </a:pPr>
            <a:r>
              <a:rPr lang="es-ES" dirty="0"/>
              <a:t>	</a:t>
            </a:r>
            <a:r>
              <a:rPr lang="es-ES" dirty="0" smtClean="0"/>
              <a:t>		</a:t>
            </a:r>
            <a:r>
              <a:rPr lang="es-ES" dirty="0" err="1" smtClean="0"/>
              <a:t>oneWayBind</a:t>
            </a:r>
            <a:r>
              <a:rPr lang="es-ES" dirty="0" smtClean="0"/>
              <a:t>: "</a:t>
            </a:r>
            <a:r>
              <a:rPr lang="es-ES" sz="3300" dirty="0" smtClean="0">
                <a:solidFill>
                  <a:schemeClr val="accent2"/>
                </a:solidFill>
              </a:rPr>
              <a:t>&amp;</a:t>
            </a:r>
            <a:r>
              <a:rPr lang="es-ES" dirty="0" err="1" smtClean="0"/>
              <a:t>myOneWayBind</a:t>
            </a:r>
            <a:r>
              <a:rPr lang="es-ES" dirty="0" smtClean="0"/>
              <a:t>"</a:t>
            </a:r>
          </a:p>
          <a:p>
            <a:pPr marL="0" indent="0">
              <a:buNone/>
            </a:pPr>
            <a:r>
              <a:rPr lang="es-ES" dirty="0"/>
              <a:t>	</a:t>
            </a:r>
            <a:r>
              <a:rPr lang="es-ES" dirty="0" smtClean="0"/>
              <a:t>	}</a:t>
            </a:r>
          </a:p>
          <a:p>
            <a:pPr marL="0" indent="0">
              <a:buNone/>
            </a:pPr>
            <a:r>
              <a:rPr lang="es-ES" dirty="0"/>
              <a:t>	</a:t>
            </a:r>
            <a:r>
              <a:rPr lang="es-ES" dirty="0" smtClean="0"/>
              <a:t>	</a:t>
            </a:r>
            <a:r>
              <a:rPr lang="es-ES" dirty="0" err="1" smtClean="0"/>
              <a:t>template</a:t>
            </a:r>
            <a:r>
              <a:rPr lang="es-ES" dirty="0" smtClean="0"/>
              <a:t>: "&lt;div&gt;{{</a:t>
            </a:r>
            <a:r>
              <a:rPr lang="es-ES" dirty="0" err="1" smtClean="0"/>
              <a:t>text</a:t>
            </a:r>
            <a:r>
              <a:rPr lang="es-ES" dirty="0" smtClean="0"/>
              <a:t>}}&lt;/div&gt;"</a:t>
            </a:r>
          </a:p>
          <a:p>
            <a:pPr marL="0" indent="0">
              <a:buNone/>
            </a:pPr>
            <a:r>
              <a:rPr lang="es-ES" dirty="0" smtClean="0"/>
              <a:t> 	}</a:t>
            </a:r>
          </a:p>
          <a:p>
            <a:pPr marL="0" indent="0">
              <a:buNone/>
            </a:pPr>
            <a:r>
              <a:rPr lang="es-ES" dirty="0" smtClean="0"/>
              <a:t>});</a:t>
            </a:r>
          </a:p>
          <a:p>
            <a:pPr marL="0" indent="0">
              <a:buNone/>
            </a:pPr>
            <a:endParaRPr lang="es-ES" dirty="0" smtClean="0"/>
          </a:p>
          <a:p>
            <a:pPr marL="0" indent="0">
              <a:buNone/>
            </a:pPr>
            <a:r>
              <a:rPr lang="es-ES" dirty="0" smtClean="0"/>
              <a:t>&lt;div </a:t>
            </a:r>
            <a:r>
              <a:rPr lang="es-ES" dirty="0" err="1" smtClean="0"/>
              <a:t>ng-controller</a:t>
            </a:r>
            <a:r>
              <a:rPr lang="es-ES" dirty="0" smtClean="0"/>
              <a:t>="Ctrl1"&gt;</a:t>
            </a:r>
            <a:endParaRPr lang="es-ES" dirty="0"/>
          </a:p>
          <a:p>
            <a:pPr marL="0" indent="0">
              <a:buNone/>
            </a:pPr>
            <a:r>
              <a:rPr lang="es-ES" dirty="0" smtClean="0"/>
              <a:t>  &lt;</a:t>
            </a:r>
            <a:r>
              <a:rPr lang="es-ES" dirty="0" err="1" smtClean="0"/>
              <a:t>my-button</a:t>
            </a:r>
            <a:r>
              <a:rPr lang="es-ES" dirty="0" smtClean="0"/>
              <a:t> </a:t>
            </a:r>
            <a:r>
              <a:rPr lang="es-ES" dirty="0" err="1" smtClean="0"/>
              <a:t>my-text</a:t>
            </a:r>
            <a:r>
              <a:rPr lang="es-ES" dirty="0" smtClean="0"/>
              <a:t>="A" </a:t>
            </a:r>
            <a:r>
              <a:rPr lang="es-ES" dirty="0" err="1" smtClean="0"/>
              <a:t>my-two-way-bind</a:t>
            </a:r>
            <a:r>
              <a:rPr lang="es-ES" dirty="0" smtClean="0"/>
              <a:t>="father1"  </a:t>
            </a:r>
            <a:r>
              <a:rPr lang="es-ES" dirty="0" err="1" smtClean="0"/>
              <a:t>my-one-way-bind</a:t>
            </a:r>
            <a:r>
              <a:rPr lang="es-ES" dirty="0" smtClean="0"/>
              <a:t>="father2" /&gt;</a:t>
            </a:r>
          </a:p>
          <a:p>
            <a:pPr marL="0" indent="0">
              <a:buNone/>
            </a:pPr>
            <a:r>
              <a:rPr lang="es-ES" dirty="0" smtClean="0"/>
              <a:t>&lt;/div&gt;</a:t>
            </a:r>
            <a:endParaRPr lang="en-US" dirty="0" smtClean="0"/>
          </a:p>
        </p:txBody>
      </p:sp>
    </p:spTree>
    <p:extLst>
      <p:ext uri="{BB962C8B-B14F-4D97-AF65-F5344CB8AC3E}">
        <p14:creationId xmlns:p14="http://schemas.microsoft.com/office/powerpoint/2010/main" val="33306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Tools</a:t>
            </a:r>
            <a:endParaRPr lang="en-US" dirty="0"/>
          </a:p>
        </p:txBody>
      </p:sp>
      <p:pic>
        <p:nvPicPr>
          <p:cNvPr id="1026" name="Picture 2" descr="Y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048801"/>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yeoman.io/static/tool-grunt.7b215be30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62" y="2617577"/>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yeoman.io/static/tool-bower.dad92711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5" y="4186354"/>
            <a:ext cx="2238375" cy="223837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3192801" y="1844824"/>
            <a:ext cx="1680781" cy="646331"/>
          </a:xfrm>
          <a:prstGeom prst="rect">
            <a:avLst/>
          </a:prstGeom>
          <a:noFill/>
        </p:spPr>
        <p:txBody>
          <a:bodyPr wrap="none" rtlCol="0">
            <a:spAutoFit/>
          </a:bodyPr>
          <a:lstStyle/>
          <a:p>
            <a:pPr algn="ctr"/>
            <a:r>
              <a:rPr lang="es-ES" sz="3600" dirty="0" err="1" smtClean="0"/>
              <a:t>Yeoman</a:t>
            </a:r>
            <a:endParaRPr lang="en-US" sz="3600" dirty="0"/>
          </a:p>
        </p:txBody>
      </p:sp>
      <p:sp>
        <p:nvSpPr>
          <p:cNvPr id="6" name="5 CuadroTexto"/>
          <p:cNvSpPr txBox="1"/>
          <p:nvPr/>
        </p:nvSpPr>
        <p:spPr>
          <a:xfrm>
            <a:off x="3397985" y="3413600"/>
            <a:ext cx="1270412" cy="646331"/>
          </a:xfrm>
          <a:prstGeom prst="rect">
            <a:avLst/>
          </a:prstGeom>
          <a:noFill/>
        </p:spPr>
        <p:txBody>
          <a:bodyPr wrap="none" rtlCol="0">
            <a:spAutoFit/>
          </a:bodyPr>
          <a:lstStyle/>
          <a:p>
            <a:r>
              <a:rPr lang="es-ES" sz="3600" dirty="0" err="1" smtClean="0"/>
              <a:t>Grunt</a:t>
            </a:r>
            <a:endParaRPr lang="en-US" sz="3600" dirty="0"/>
          </a:p>
        </p:txBody>
      </p:sp>
      <p:sp>
        <p:nvSpPr>
          <p:cNvPr id="7" name="6 CuadroTexto"/>
          <p:cNvSpPr txBox="1"/>
          <p:nvPr/>
        </p:nvSpPr>
        <p:spPr>
          <a:xfrm>
            <a:off x="3336237" y="4982377"/>
            <a:ext cx="1393908" cy="646331"/>
          </a:xfrm>
          <a:prstGeom prst="rect">
            <a:avLst/>
          </a:prstGeom>
          <a:noFill/>
        </p:spPr>
        <p:txBody>
          <a:bodyPr wrap="none" rtlCol="0">
            <a:spAutoFit/>
          </a:bodyPr>
          <a:lstStyle/>
          <a:p>
            <a:r>
              <a:rPr lang="es-ES" sz="3600" dirty="0" err="1" smtClean="0"/>
              <a:t>Bower</a:t>
            </a:r>
            <a:endParaRPr lang="en-US" sz="3600" dirty="0"/>
          </a:p>
        </p:txBody>
      </p:sp>
    </p:spTree>
    <p:extLst>
      <p:ext uri="{BB962C8B-B14F-4D97-AF65-F5344CB8AC3E}">
        <p14:creationId xmlns:p14="http://schemas.microsoft.com/office/powerpoint/2010/main" val="1296410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323528" y="1412776"/>
            <a:ext cx="8496944" cy="50405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c</a:t>
            </a:r>
            <a:r>
              <a:rPr lang="es-ES" dirty="0" smtClean="0"/>
              <a:t>ompile / link</a:t>
            </a:r>
            <a:endParaRPr lang="en-US" dirty="0"/>
          </a:p>
        </p:txBody>
      </p:sp>
      <p:sp>
        <p:nvSpPr>
          <p:cNvPr id="3" name="2 Marcador de contenido"/>
          <p:cNvSpPr>
            <a:spLocks noGrp="1"/>
          </p:cNvSpPr>
          <p:nvPr>
            <p:ph idx="1"/>
          </p:nvPr>
        </p:nvSpPr>
        <p:spPr/>
        <p:txBody>
          <a:bodyPr>
            <a:noAutofit/>
          </a:bodyPr>
          <a:lstStyle/>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a:t>
            </a:r>
          </a:p>
          <a:p>
            <a:pPr marL="0" indent="0">
              <a:buNone/>
            </a:pPr>
            <a:r>
              <a:rPr lang="en-US" sz="1600" dirty="0" smtClean="0"/>
              <a:t>}</a:t>
            </a:r>
          </a:p>
          <a:p>
            <a:pPr marL="0" indent="0">
              <a:buNone/>
            </a:pPr>
            <a:endParaRPr lang="en-US" sz="800" dirty="0" smtClean="0"/>
          </a:p>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function </a:t>
            </a:r>
            <a:r>
              <a:rPr lang="en-US" sz="1600" dirty="0" err="1" smtClean="0"/>
              <a:t>postLink</a:t>
            </a:r>
            <a:r>
              <a:rPr lang="en-US" sz="1600" dirty="0" smtClean="0"/>
              <a:t>( ... ) { ... }</a:t>
            </a:r>
          </a:p>
          <a:p>
            <a:pPr marL="0" indent="0">
              <a:buNone/>
            </a:pPr>
            <a:r>
              <a:rPr lang="en-US" sz="1600" dirty="0" smtClean="0"/>
              <a:t>}</a:t>
            </a:r>
          </a:p>
          <a:p>
            <a:pPr marL="0" indent="0">
              <a:buNone/>
            </a:pPr>
            <a:endParaRPr lang="en-US" sz="800" dirty="0" smtClean="0"/>
          </a:p>
          <a:p>
            <a:pPr marL="0" indent="0">
              <a:buNone/>
            </a:pPr>
            <a:r>
              <a:rPr lang="en-US" sz="1600" dirty="0" smtClean="0"/>
              <a:t>link: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a:t>
            </a:r>
            <a:endParaRPr lang="es-ES" sz="1600" dirty="0" smtClean="0"/>
          </a:p>
          <a:p>
            <a:pPr marL="0" indent="0">
              <a:buNone/>
            </a:pPr>
            <a:endParaRPr lang="es-ES" sz="700" dirty="0"/>
          </a:p>
          <a:p>
            <a:pPr marL="0" indent="0">
              <a:buNone/>
            </a:pPr>
            <a:r>
              <a:rPr lang="en-US" sz="1600" dirty="0" smtClean="0"/>
              <a:t>link: function </a:t>
            </a:r>
            <a:r>
              <a:rPr lang="en-US" sz="1600" dirty="0" err="1" smtClean="0"/>
              <a:t>postLink</a:t>
            </a:r>
            <a:r>
              <a:rPr lang="en-US" sz="1600" dirty="0" smtClean="0"/>
              <a:t>( ... ) { ... }</a:t>
            </a:r>
            <a:endParaRPr lang="en-US" sz="1600" dirty="0"/>
          </a:p>
        </p:txBody>
      </p:sp>
      <p:cxnSp>
        <p:nvCxnSpPr>
          <p:cNvPr id="5" name="4 Conector recto"/>
          <p:cNvCxnSpPr/>
          <p:nvPr/>
        </p:nvCxnSpPr>
        <p:spPr>
          <a:xfrm>
            <a:off x="539552" y="342900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539552" y="450912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539552" y="5805264"/>
            <a:ext cx="78488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53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a:t>
            </a:r>
            <a:r>
              <a:rPr lang="es-ES" dirty="0" smtClean="0"/>
              <a:t>ompile / link</a:t>
            </a:r>
            <a:endParaRPr lang="en-US" dirty="0"/>
          </a:p>
        </p:txBody>
      </p:sp>
      <p:pic>
        <p:nvPicPr>
          <p:cNvPr id="1026" name="Picture 2" descr="http://www.jvandemo.com/content/images/2014/Aug/cyc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564904"/>
            <a:ext cx="8552426" cy="2813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167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Run order</a:t>
            </a:r>
            <a:endParaRPr lang="en-US" dirty="0"/>
          </a:p>
        </p:txBody>
      </p:sp>
      <p:sp>
        <p:nvSpPr>
          <p:cNvPr id="3" name="2 Marcador de contenido"/>
          <p:cNvSpPr>
            <a:spLocks noGrp="1"/>
          </p:cNvSpPr>
          <p:nvPr>
            <p:ph idx="1"/>
          </p:nvPr>
        </p:nvSpPr>
        <p:spPr/>
        <p:txBody>
          <a:bodyPr/>
          <a:lstStyle/>
          <a:p>
            <a:pPr marL="514350" indent="-514350">
              <a:buFont typeface="+mj-lt"/>
              <a:buAutoNum type="arabicPeriod"/>
            </a:pPr>
            <a:r>
              <a:rPr lang="en-US" dirty="0" err="1"/>
              <a:t>c</a:t>
            </a:r>
            <a:r>
              <a:rPr lang="en-US" dirty="0" err="1" smtClean="0"/>
              <a:t>onfig</a:t>
            </a:r>
            <a:endParaRPr lang="en-US" dirty="0" smtClean="0"/>
          </a:p>
          <a:p>
            <a:pPr marL="514350" indent="-514350">
              <a:buFont typeface="+mj-lt"/>
              <a:buAutoNum type="arabicPeriod"/>
            </a:pPr>
            <a:r>
              <a:rPr lang="en-US" dirty="0"/>
              <a:t>r</a:t>
            </a:r>
            <a:r>
              <a:rPr lang="en-US" dirty="0" smtClean="0"/>
              <a:t>un</a:t>
            </a:r>
          </a:p>
          <a:p>
            <a:pPr marL="514350" indent="-514350">
              <a:buFont typeface="+mj-lt"/>
              <a:buAutoNum type="arabicPeriod"/>
            </a:pPr>
            <a:r>
              <a:rPr lang="en-US" dirty="0" smtClean="0"/>
              <a:t>Directive compile</a:t>
            </a:r>
          </a:p>
          <a:p>
            <a:pPr marL="514350" indent="-514350">
              <a:buFont typeface="+mj-lt"/>
              <a:buAutoNum type="arabicPeriod"/>
            </a:pPr>
            <a:r>
              <a:rPr lang="en-US" dirty="0"/>
              <a:t>c</a:t>
            </a:r>
            <a:r>
              <a:rPr lang="en-US" dirty="0" smtClean="0"/>
              <a:t>ontroller</a:t>
            </a:r>
          </a:p>
          <a:p>
            <a:pPr marL="514350" indent="-514350">
              <a:buFont typeface="+mj-lt"/>
              <a:buAutoNum type="arabicPeriod"/>
            </a:pPr>
            <a:r>
              <a:rPr lang="en-US" dirty="0" smtClean="0"/>
              <a:t>Directive link</a:t>
            </a:r>
            <a:endParaRPr lang="en-US" dirty="0"/>
          </a:p>
        </p:txBody>
      </p:sp>
    </p:spTree>
    <p:extLst>
      <p:ext uri="{BB962C8B-B14F-4D97-AF65-F5344CB8AC3E}">
        <p14:creationId xmlns:p14="http://schemas.microsoft.com/office/powerpoint/2010/main" val="2539497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6</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directives to teach the difference between scopes: without and with.</a:t>
            </a:r>
          </a:p>
          <a:p>
            <a:pPr marL="514350" indent="-514350">
              <a:buFont typeface="+mj-lt"/>
              <a:buAutoNum type="alphaLcParenR"/>
            </a:pPr>
            <a:r>
              <a:rPr lang="en-US" dirty="0" smtClean="0"/>
              <a:t>Create an isolated directive with the three different types of binding.</a:t>
            </a:r>
          </a:p>
          <a:p>
            <a:pPr marL="514350" indent="-514350">
              <a:buFont typeface="+mj-lt"/>
              <a:buAutoNum type="alphaLcParenR"/>
            </a:pPr>
            <a:r>
              <a:rPr lang="en-US" dirty="0" smtClean="0"/>
              <a:t>Send a directive to a module for portability.</a:t>
            </a:r>
          </a:p>
          <a:p>
            <a:pPr marL="514350" indent="-514350">
              <a:buFont typeface="+mj-lt"/>
              <a:buAutoNum type="alphaLcParenR"/>
            </a:pPr>
            <a:r>
              <a:rPr lang="en-US" dirty="0" smtClean="0"/>
              <a:t>Check the run order.</a:t>
            </a:r>
          </a:p>
        </p:txBody>
      </p:sp>
    </p:spTree>
    <p:extLst>
      <p:ext uri="{BB962C8B-B14F-4D97-AF65-F5344CB8AC3E}">
        <p14:creationId xmlns:p14="http://schemas.microsoft.com/office/powerpoint/2010/main" val="383815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7525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Using</a:t>
            </a:r>
            <a:r>
              <a:rPr lang="es-ES" dirty="0" smtClean="0"/>
              <a:t> a </a:t>
            </a:r>
            <a:r>
              <a:rPr lang="es-ES" dirty="0" err="1" smtClean="0"/>
              <a:t>Service</a:t>
            </a:r>
            <a:r>
              <a:rPr lang="es-ES" dirty="0" smtClean="0"/>
              <a:t>, Factory </a:t>
            </a:r>
            <a:r>
              <a:rPr lang="es-ES" dirty="0" err="1" smtClean="0"/>
              <a:t>or</a:t>
            </a:r>
            <a:r>
              <a:rPr lang="es-ES" dirty="0" smtClean="0"/>
              <a:t> </a:t>
            </a:r>
            <a:r>
              <a:rPr lang="es-ES" dirty="0" err="1" smtClean="0"/>
              <a:t>Provider</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resource</a:t>
            </a:r>
            <a:r>
              <a:rPr lang="es-ES" sz="2800" dirty="0" smtClean="0"/>
              <a:t> = $</a:t>
            </a:r>
            <a:r>
              <a:rPr lang="es-ES" sz="2800" dirty="0" err="1" smtClean="0"/>
              <a:t>resource</a:t>
            </a:r>
            <a:r>
              <a:rPr lang="es-ES" sz="2800" dirty="0" smtClean="0"/>
              <a:t>('api/</a:t>
            </a:r>
            <a:r>
              <a:rPr lang="es-ES" sz="2800" dirty="0" err="1" smtClean="0"/>
              <a:t>users</a:t>
            </a:r>
            <a:r>
              <a:rPr lang="es-ES" sz="2800" dirty="0" smtClean="0"/>
              <a:t>/</a:t>
            </a:r>
            <a:r>
              <a:rPr lang="es-ES" sz="2800" dirty="0" err="1" smtClean="0"/>
              <a:t>get</a:t>
            </a:r>
            <a:r>
              <a:rPr lang="es-ES" sz="2800" dirty="0" smtClean="0"/>
              <a:t>/:id',</a:t>
            </a:r>
          </a:p>
          <a:p>
            <a:pPr marL="0" indent="0">
              <a:buNone/>
            </a:pPr>
            <a:r>
              <a:rPr lang="es-ES" sz="2800" dirty="0"/>
              <a:t>	</a:t>
            </a:r>
            <a:r>
              <a:rPr lang="es-ES" sz="2800" dirty="0" smtClean="0"/>
              <a:t>		</a:t>
            </a:r>
            <a:r>
              <a:rPr lang="es-ES" sz="2800" dirty="0" err="1" smtClean="0"/>
              <a:t>null</a:t>
            </a:r>
            <a:r>
              <a:rPr lang="es-ES" sz="2800" dirty="0" smtClean="0"/>
              <a:t>, </a:t>
            </a:r>
            <a:r>
              <a:rPr lang="es-ES" sz="2800" dirty="0" smtClean="0">
                <a:solidFill>
                  <a:schemeClr val="tx1">
                    <a:lumMod val="50000"/>
                    <a:lumOff val="50000"/>
                  </a:schemeClr>
                </a:solidFill>
              </a:rPr>
              <a:t>// default </a:t>
            </a:r>
            <a:r>
              <a:rPr lang="es-ES" sz="2800" dirty="0" err="1" smtClean="0">
                <a:solidFill>
                  <a:schemeClr val="tx1">
                    <a:lumMod val="50000"/>
                    <a:lumOff val="50000"/>
                  </a:schemeClr>
                </a:solidFill>
              </a:rPr>
              <a:t>params</a:t>
            </a:r>
            <a:r>
              <a:rPr lang="es-ES" sz="2800" dirty="0" smtClean="0">
                <a:solidFill>
                  <a:schemeClr val="tx1">
                    <a:lumMod val="50000"/>
                    <a:lumOff val="50000"/>
                  </a:schemeClr>
                </a:solidFill>
              </a:rPr>
              <a:t> </a:t>
            </a:r>
            <a:r>
              <a:rPr lang="en-US" sz="2400" dirty="0" smtClean="0">
                <a:solidFill>
                  <a:schemeClr val="tx1">
                    <a:lumMod val="50000"/>
                    <a:lumOff val="50000"/>
                  </a:schemeClr>
                </a:solidFill>
              </a:rPr>
              <a:t>{ id:"5022"}</a:t>
            </a:r>
            <a:r>
              <a:rPr lang="es-ES" sz="2800" dirty="0" smtClean="0">
                <a:solidFill>
                  <a:schemeClr val="tx1">
                    <a:lumMod val="50000"/>
                    <a:lumOff val="50000"/>
                  </a:schemeClr>
                </a:solidFill>
              </a:rPr>
              <a:t> </a:t>
            </a:r>
          </a:p>
          <a:p>
            <a:pPr marL="0" indent="0">
              <a:buNone/>
            </a:pPr>
            <a:r>
              <a:rPr lang="es-ES" sz="2800" dirty="0"/>
              <a:t>	</a:t>
            </a:r>
            <a:r>
              <a:rPr lang="es-ES" sz="2800" dirty="0" smtClean="0"/>
              <a:t>		</a:t>
            </a:r>
            <a:r>
              <a:rPr lang="en-US" sz="2800" dirty="0" smtClean="0"/>
              <a:t>{ '</a:t>
            </a:r>
            <a:r>
              <a:rPr lang="en-US" sz="2800" dirty="0" smtClean="0">
                <a:solidFill>
                  <a:schemeClr val="accent2"/>
                </a:solidFill>
              </a:rPr>
              <a:t>get</a:t>
            </a:r>
            <a:r>
              <a:rPr lang="en-US" sz="2800" dirty="0" smtClean="0"/>
              <a:t>': { </a:t>
            </a:r>
          </a:p>
          <a:p>
            <a:pPr marL="0" indent="0">
              <a:buNone/>
            </a:pPr>
            <a:r>
              <a:rPr lang="en-US" sz="2800" dirty="0"/>
              <a:t>	</a:t>
            </a:r>
            <a:r>
              <a:rPr lang="en-US" sz="2800" dirty="0" smtClean="0"/>
              <a:t>			</a:t>
            </a:r>
            <a:r>
              <a:rPr lang="en-US" sz="2800" dirty="0" err="1" smtClean="0"/>
              <a:t>method:'POST</a:t>
            </a:r>
            <a:r>
              <a:rPr lang="en-US" sz="2800" dirty="0" smtClean="0"/>
              <a:t>', </a:t>
            </a:r>
          </a:p>
          <a:p>
            <a:pPr marL="0" indent="0">
              <a:buNone/>
            </a:pPr>
            <a:r>
              <a:rPr lang="en-US" sz="2800" dirty="0"/>
              <a:t>	</a:t>
            </a:r>
            <a:r>
              <a:rPr lang="en-US" sz="2800" dirty="0" smtClean="0"/>
              <a:t>			cache: false, </a:t>
            </a:r>
          </a:p>
          <a:p>
            <a:pPr marL="0" indent="0">
              <a:buNone/>
            </a:pPr>
            <a:r>
              <a:rPr lang="en-US" sz="2800" dirty="0"/>
              <a:t>	</a:t>
            </a:r>
            <a:r>
              <a:rPr lang="en-US" sz="2800" dirty="0" smtClean="0"/>
              <a:t>			</a:t>
            </a:r>
            <a:r>
              <a:rPr lang="en-US" sz="2800" dirty="0" err="1" smtClean="0"/>
              <a:t>responseType</a:t>
            </a:r>
            <a:r>
              <a:rPr lang="en-US" sz="2800" dirty="0" smtClean="0"/>
              <a:t>: text/</a:t>
            </a:r>
            <a:r>
              <a:rPr lang="en-US" sz="2800" dirty="0" err="1" smtClean="0"/>
              <a:t>json</a:t>
            </a:r>
            <a:r>
              <a:rPr lang="en-US" sz="2800" dirty="0" smtClean="0"/>
              <a:t> </a:t>
            </a:r>
          </a:p>
          <a:p>
            <a:pPr marL="0" indent="0">
              <a:buNone/>
            </a:pPr>
            <a:r>
              <a:rPr lang="en-US" sz="2800" dirty="0" smtClean="0"/>
              <a:t>			} }</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promise</a:t>
            </a:r>
            <a:r>
              <a:rPr lang="es-ES" sz="2800" dirty="0" smtClean="0"/>
              <a:t> = </a:t>
            </a:r>
            <a:r>
              <a:rPr lang="es-ES" sz="2800" dirty="0" err="1" smtClean="0"/>
              <a:t>resource.</a:t>
            </a:r>
            <a:r>
              <a:rPr lang="es-ES" sz="2800" dirty="0" err="1" smtClean="0">
                <a:solidFill>
                  <a:schemeClr val="accent2"/>
                </a:solidFill>
              </a:rPr>
              <a:t>get</a:t>
            </a:r>
            <a:r>
              <a:rPr lang="es-ES" sz="2800" dirty="0" smtClean="0"/>
              <a:t>( </a:t>
            </a:r>
            <a:r>
              <a:rPr lang="en-US" sz="2400" dirty="0" smtClean="0"/>
              <a:t>{ id: "5022" } </a:t>
            </a:r>
            <a:r>
              <a:rPr lang="es-ES" sz="2800" dirty="0" smtClean="0"/>
              <a:t>);</a:t>
            </a:r>
          </a:p>
          <a:p>
            <a:pPr marL="0" indent="0">
              <a:buNone/>
            </a:pPr>
            <a:r>
              <a:rPr lang="es-ES" sz="2800" dirty="0"/>
              <a:t>	</a:t>
            </a:r>
            <a:r>
              <a:rPr lang="es-ES" sz="2800" dirty="0" smtClean="0"/>
              <a:t>$</a:t>
            </a:r>
            <a:r>
              <a:rPr lang="es-ES" sz="2800" dirty="0" err="1" smtClean="0"/>
              <a:t>scope.userName</a:t>
            </a:r>
            <a:r>
              <a:rPr lang="es-ES" sz="2800" dirty="0" smtClean="0"/>
              <a:t> = promise.name;</a:t>
            </a:r>
          </a:p>
          <a:p>
            <a:pPr marL="0" indent="0">
              <a:buNone/>
            </a:pPr>
            <a:r>
              <a:rPr lang="es-ES" sz="2800"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2812276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F</a:t>
            </a:r>
            <a:r>
              <a:rPr lang="es-ES" dirty="0" smtClean="0"/>
              <a:t>actory</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factory</a:t>
            </a:r>
            <a:r>
              <a:rPr lang="es-ES" dirty="0" smtClean="0"/>
              <a:t>('</a:t>
            </a:r>
            <a:r>
              <a:rPr lang="es-ES" dirty="0" err="1" smtClean="0"/>
              <a:t>myFactory</a:t>
            </a:r>
            <a:r>
              <a:rPr lang="es-ES" dirty="0" smtClean="0"/>
              <a:t>','</a:t>
            </a:r>
            <a:r>
              <a:rPr lang="es-ES" dirty="0" smtClean="0">
                <a:solidFill>
                  <a:schemeClr val="accent2"/>
                </a:solidFill>
              </a:rPr>
              <a:t>$</a:t>
            </a:r>
            <a:r>
              <a:rPr lang="es-ES" dirty="0" err="1" smtClean="0">
                <a:solidFill>
                  <a:schemeClr val="accent2"/>
                </a:solidFill>
              </a:rPr>
              <a:t>resource</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resource</a:t>
            </a:r>
            <a:r>
              <a:rPr lang="es-ES" dirty="0" smtClean="0"/>
              <a:t>){</a:t>
            </a:r>
          </a:p>
          <a:p>
            <a:pPr marL="0" indent="0">
              <a:buNone/>
            </a:pPr>
            <a:r>
              <a:rPr lang="es-ES" dirty="0" smtClean="0"/>
              <a:t>	</a:t>
            </a:r>
            <a:r>
              <a:rPr lang="es-ES" dirty="0" err="1" smtClean="0"/>
              <a:t>var</a:t>
            </a:r>
            <a:r>
              <a:rPr lang="es-ES" dirty="0" smtClean="0"/>
              <a:t> Factory = $</a:t>
            </a:r>
            <a:r>
              <a:rPr lang="es-ES" dirty="0" err="1" smtClean="0"/>
              <a:t>resource</a:t>
            </a:r>
            <a:r>
              <a:rPr lang="es-ES" dirty="0" smtClean="0"/>
              <a:t>('api/</a:t>
            </a:r>
            <a:r>
              <a:rPr lang="es-ES" dirty="0" err="1" smtClean="0"/>
              <a:t>users</a:t>
            </a:r>
            <a:r>
              <a:rPr lang="es-ES" dirty="0" smtClean="0"/>
              <a:t>/</a:t>
            </a:r>
            <a:r>
              <a:rPr lang="es-ES" dirty="0" err="1" smtClean="0"/>
              <a:t>get</a:t>
            </a:r>
            <a:r>
              <a:rPr lang="es-ES" dirty="0" smtClean="0"/>
              <a:t>/:id',</a:t>
            </a:r>
          </a:p>
          <a:p>
            <a:pPr marL="0" indent="0">
              <a:buNone/>
            </a:pPr>
            <a:r>
              <a:rPr lang="es-ES" dirty="0" smtClean="0"/>
              <a:t>			</a:t>
            </a:r>
            <a:r>
              <a:rPr lang="es-ES" dirty="0" err="1" smtClean="0"/>
              <a:t>null</a:t>
            </a:r>
            <a:r>
              <a:rPr lang="es-ES" dirty="0" smtClean="0"/>
              <a:t>, </a:t>
            </a:r>
            <a:r>
              <a:rPr lang="es-ES" dirty="0" smtClean="0">
                <a:solidFill>
                  <a:schemeClr val="tx1">
                    <a:lumMod val="50000"/>
                    <a:lumOff val="50000"/>
                  </a:schemeClr>
                </a:solidFill>
              </a:rPr>
              <a:t>// default </a:t>
            </a:r>
            <a:r>
              <a:rPr lang="es-ES" dirty="0" err="1" smtClean="0">
                <a:solidFill>
                  <a:schemeClr val="tx1">
                    <a:lumMod val="50000"/>
                    <a:lumOff val="50000"/>
                  </a:schemeClr>
                </a:solidFill>
              </a:rPr>
              <a:t>params</a:t>
            </a:r>
            <a:r>
              <a:rPr lang="es-ES" dirty="0" smtClean="0">
                <a:solidFill>
                  <a:schemeClr val="tx1">
                    <a:lumMod val="50000"/>
                    <a:lumOff val="50000"/>
                  </a:schemeClr>
                </a:solidFill>
              </a:rPr>
              <a:t> </a:t>
            </a:r>
            <a:r>
              <a:rPr lang="en-US" sz="2800" dirty="0" smtClean="0">
                <a:solidFill>
                  <a:schemeClr val="tx1">
                    <a:lumMod val="50000"/>
                    <a:lumOff val="50000"/>
                  </a:schemeClr>
                </a:solidFill>
              </a:rPr>
              <a:t>{ id:"5022"}</a:t>
            </a:r>
            <a:r>
              <a:rPr lang="es-ES" dirty="0" smtClean="0">
                <a:solidFill>
                  <a:schemeClr val="tx1">
                    <a:lumMod val="50000"/>
                    <a:lumOff val="50000"/>
                  </a:schemeClr>
                </a:solidFill>
              </a:rPr>
              <a:t> </a:t>
            </a:r>
          </a:p>
          <a:p>
            <a:pPr marL="0" indent="0">
              <a:buNone/>
            </a:pPr>
            <a:r>
              <a:rPr lang="es-ES" dirty="0" smtClean="0"/>
              <a:t>			</a:t>
            </a:r>
            <a:r>
              <a:rPr lang="en-US" dirty="0" smtClean="0"/>
              <a:t>{ '</a:t>
            </a:r>
            <a:r>
              <a:rPr lang="en-US" dirty="0" smtClean="0">
                <a:solidFill>
                  <a:schemeClr val="accent2"/>
                </a:solidFill>
              </a:rPr>
              <a:t>get</a:t>
            </a:r>
            <a:r>
              <a:rPr lang="en-US" dirty="0" smtClean="0"/>
              <a:t>': { </a:t>
            </a:r>
          </a:p>
          <a:p>
            <a:pPr marL="0" indent="0">
              <a:buNone/>
            </a:pPr>
            <a:r>
              <a:rPr lang="en-US" dirty="0" smtClean="0"/>
              <a:t>				</a:t>
            </a:r>
            <a:r>
              <a:rPr lang="en-US" dirty="0" err="1" smtClean="0"/>
              <a:t>method:'POST</a:t>
            </a:r>
            <a:r>
              <a:rPr lang="en-US" dirty="0" smtClean="0"/>
              <a:t>', </a:t>
            </a:r>
          </a:p>
          <a:p>
            <a:pPr marL="0" indent="0">
              <a:buNone/>
            </a:pPr>
            <a:r>
              <a:rPr lang="en-US" dirty="0" smtClean="0"/>
              <a:t>				cache: false, </a:t>
            </a:r>
          </a:p>
          <a:p>
            <a:pPr marL="0" indent="0">
              <a:buNone/>
            </a:pPr>
            <a:r>
              <a:rPr lang="en-US" dirty="0" smtClean="0"/>
              <a:t>				</a:t>
            </a:r>
            <a:r>
              <a:rPr lang="en-US" dirty="0" err="1" smtClean="0"/>
              <a:t>responseType</a:t>
            </a:r>
            <a:r>
              <a:rPr lang="en-US" dirty="0" smtClean="0"/>
              <a:t>: text/</a:t>
            </a:r>
            <a:r>
              <a:rPr lang="en-US" dirty="0" err="1" smtClean="0"/>
              <a:t>json</a:t>
            </a:r>
            <a:r>
              <a:rPr lang="en-US" dirty="0" smtClean="0"/>
              <a:t> </a:t>
            </a:r>
          </a:p>
          <a:p>
            <a:pPr marL="0" indent="0">
              <a:buNone/>
            </a:pPr>
            <a:r>
              <a:rPr lang="en-US" dirty="0" smtClean="0"/>
              <a:t>			} }</a:t>
            </a:r>
            <a:r>
              <a:rPr lang="es-ES" dirty="0" smtClean="0"/>
              <a:t>);</a:t>
            </a:r>
          </a:p>
          <a:p>
            <a:pPr marL="0" indent="0">
              <a:buNone/>
            </a:pPr>
            <a:r>
              <a:rPr lang="es-ES" dirty="0"/>
              <a:t>	</a:t>
            </a:r>
            <a:r>
              <a:rPr lang="es-ES" dirty="0" err="1" smtClean="0"/>
              <a:t>return</a:t>
            </a:r>
            <a:r>
              <a:rPr lang="es-ES" dirty="0" smtClean="0"/>
              <a:t> Factory;</a:t>
            </a:r>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3641085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$resource</a:t>
            </a:r>
            <a:endParaRPr lang="en-US" dirty="0"/>
          </a:p>
        </p:txBody>
      </p:sp>
      <p:sp>
        <p:nvSpPr>
          <p:cNvPr id="3" name="2 Marcador de contenido"/>
          <p:cNvSpPr>
            <a:spLocks noGrp="1"/>
          </p:cNvSpPr>
          <p:nvPr>
            <p:ph idx="1"/>
          </p:nvPr>
        </p:nvSpPr>
        <p:spPr/>
        <p:txBody>
          <a:bodyPr>
            <a:normAutofit fontScale="92500" lnSpcReduction="20000"/>
          </a:bodyPr>
          <a:lstStyle/>
          <a:p>
            <a:pPr marL="0" indent="0">
              <a:buNone/>
            </a:pPr>
            <a:r>
              <a:rPr lang="en-US" dirty="0"/>
              <a:t>$resource(</a:t>
            </a:r>
            <a:r>
              <a:rPr lang="en-US" dirty="0" err="1"/>
              <a:t>url</a:t>
            </a:r>
            <a:r>
              <a:rPr lang="en-US" dirty="0"/>
              <a:t>, [</a:t>
            </a:r>
            <a:r>
              <a:rPr lang="en-US" dirty="0" err="1"/>
              <a:t>paramDefaults</a:t>
            </a:r>
            <a:r>
              <a:rPr lang="en-US" dirty="0"/>
              <a:t>], [actions], options);</a:t>
            </a:r>
          </a:p>
          <a:p>
            <a:endParaRPr lang="en-US" dirty="0" smtClean="0"/>
          </a:p>
          <a:p>
            <a:r>
              <a:rPr lang="en-US" dirty="0" smtClean="0"/>
              <a:t>Returns:</a:t>
            </a:r>
          </a:p>
          <a:p>
            <a:pPr marL="457200" lvl="1" indent="0">
              <a:buNone/>
            </a:pPr>
            <a:r>
              <a:rPr lang="en-US" dirty="0"/>
              <a:t>{ </a:t>
            </a:r>
            <a:endParaRPr lang="en-US" dirty="0" smtClean="0"/>
          </a:p>
          <a:p>
            <a:pPr marL="457200" lvl="1" indent="0">
              <a:buNone/>
            </a:pPr>
            <a:r>
              <a:rPr lang="en-US" dirty="0" smtClean="0"/>
              <a:t>	'get</a:t>
            </a:r>
            <a:r>
              <a:rPr lang="en-US" dirty="0"/>
              <a:t>': {</a:t>
            </a:r>
            <a:r>
              <a:rPr lang="en-US" dirty="0" err="1"/>
              <a:t>method:'GET</a:t>
            </a:r>
            <a:r>
              <a:rPr lang="en-US" dirty="0"/>
              <a:t>'}, </a:t>
            </a:r>
            <a:endParaRPr lang="en-US" dirty="0" smtClean="0"/>
          </a:p>
          <a:p>
            <a:pPr marL="457200" lvl="1" indent="0">
              <a:buNone/>
            </a:pPr>
            <a:r>
              <a:rPr lang="en-US" dirty="0" smtClean="0"/>
              <a:t>	'save</a:t>
            </a:r>
            <a:r>
              <a:rPr lang="en-US" dirty="0"/>
              <a:t>': {</a:t>
            </a:r>
            <a:r>
              <a:rPr lang="en-US" dirty="0" err="1"/>
              <a:t>method:'POST</a:t>
            </a:r>
            <a:r>
              <a:rPr lang="en-US" dirty="0"/>
              <a:t>'}, </a:t>
            </a:r>
            <a:endParaRPr lang="en-US" dirty="0" smtClean="0"/>
          </a:p>
          <a:p>
            <a:pPr marL="457200" lvl="1" indent="0">
              <a:buNone/>
            </a:pPr>
            <a:r>
              <a:rPr lang="en-US" dirty="0" smtClean="0"/>
              <a:t>	'query</a:t>
            </a:r>
            <a:r>
              <a:rPr lang="en-US" dirty="0"/>
              <a:t>': {</a:t>
            </a:r>
            <a:r>
              <a:rPr lang="en-US" dirty="0" err="1"/>
              <a:t>method:'GET</a:t>
            </a:r>
            <a:r>
              <a:rPr lang="en-US" dirty="0"/>
              <a:t>', </a:t>
            </a:r>
            <a:r>
              <a:rPr lang="en-US" dirty="0" err="1"/>
              <a:t>isArray:true</a:t>
            </a:r>
            <a:r>
              <a:rPr lang="en-US" dirty="0"/>
              <a:t>}, </a:t>
            </a:r>
            <a:endParaRPr lang="en-US" dirty="0" smtClean="0"/>
          </a:p>
          <a:p>
            <a:pPr marL="457200" lvl="1" indent="0">
              <a:buNone/>
            </a:pPr>
            <a:r>
              <a:rPr lang="en-US" dirty="0" smtClean="0"/>
              <a:t>	'remove</a:t>
            </a:r>
            <a:r>
              <a:rPr lang="en-US" dirty="0"/>
              <a:t>': {</a:t>
            </a:r>
            <a:r>
              <a:rPr lang="en-US" dirty="0" err="1"/>
              <a:t>method:'DELETE</a:t>
            </a:r>
            <a:r>
              <a:rPr lang="en-US" dirty="0"/>
              <a:t>'}, </a:t>
            </a:r>
            <a:endParaRPr lang="en-US" dirty="0" smtClean="0"/>
          </a:p>
          <a:p>
            <a:pPr marL="457200" lvl="1" indent="0">
              <a:buNone/>
            </a:pPr>
            <a:r>
              <a:rPr lang="en-US" dirty="0" smtClean="0"/>
              <a:t>	'delete</a:t>
            </a:r>
            <a:r>
              <a:rPr lang="en-US" dirty="0"/>
              <a:t>': {</a:t>
            </a:r>
            <a:r>
              <a:rPr lang="en-US" dirty="0" err="1"/>
              <a:t>method:'DELETE</a:t>
            </a:r>
            <a:r>
              <a:rPr lang="en-US" dirty="0"/>
              <a:t>'} </a:t>
            </a:r>
            <a:endParaRPr lang="en-US" dirty="0" smtClean="0"/>
          </a:p>
          <a:p>
            <a:pPr marL="457200" lvl="1" indent="0">
              <a:buNone/>
            </a:pPr>
            <a:r>
              <a:rPr lang="en-US" dirty="0" smtClean="0"/>
              <a:t>};</a:t>
            </a:r>
            <a:endParaRPr lang="en-US" dirty="0"/>
          </a:p>
        </p:txBody>
      </p:sp>
    </p:spTree>
    <p:extLst>
      <p:ext uri="{BB962C8B-B14F-4D97-AF65-F5344CB8AC3E}">
        <p14:creationId xmlns:p14="http://schemas.microsoft.com/office/powerpoint/2010/main" val="1652649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Promises and $q</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n-US" dirty="0"/>
              <a:t>function </a:t>
            </a:r>
            <a:r>
              <a:rPr lang="en-US" dirty="0" err="1"/>
              <a:t>asyncGreet</a:t>
            </a:r>
            <a:r>
              <a:rPr lang="en-US" dirty="0"/>
              <a:t>(name) {</a:t>
            </a:r>
          </a:p>
          <a:p>
            <a:pPr marL="0" indent="0">
              <a:buNone/>
            </a:pPr>
            <a:r>
              <a:rPr lang="en-US" dirty="0"/>
              <a:t>  </a:t>
            </a:r>
            <a:r>
              <a:rPr lang="en-US" dirty="0" err="1"/>
              <a:t>var</a:t>
            </a:r>
            <a:r>
              <a:rPr lang="en-US" dirty="0"/>
              <a:t> deferred = $</a:t>
            </a:r>
            <a:r>
              <a:rPr lang="en-US" dirty="0" err="1"/>
              <a:t>q.defer</a:t>
            </a:r>
            <a:r>
              <a:rPr lang="en-US" dirty="0"/>
              <a:t>();</a:t>
            </a:r>
          </a:p>
          <a:p>
            <a:pPr marL="0" indent="0">
              <a:buNone/>
            </a:pPr>
            <a:endParaRPr lang="en-US" dirty="0"/>
          </a:p>
          <a:p>
            <a:pPr marL="0" indent="0">
              <a:buNone/>
            </a:pPr>
            <a:r>
              <a:rPr lang="en-US" dirty="0"/>
              <a:t>    if </a:t>
            </a:r>
            <a:r>
              <a:rPr lang="en-US" dirty="0" smtClean="0"/>
              <a:t>(something) </a:t>
            </a:r>
            <a:r>
              <a:rPr lang="en-US" dirty="0"/>
              <a:t>{</a:t>
            </a:r>
          </a:p>
          <a:p>
            <a:pPr marL="0" indent="0">
              <a:buNone/>
            </a:pPr>
            <a:r>
              <a:rPr lang="en-US" dirty="0"/>
              <a:t>      </a:t>
            </a:r>
            <a:r>
              <a:rPr lang="en-US" dirty="0" err="1"/>
              <a:t>deferred.resolve</a:t>
            </a:r>
            <a:r>
              <a:rPr lang="en-US" dirty="0"/>
              <a:t>('Hello, ' + name + '!');</a:t>
            </a:r>
          </a:p>
          <a:p>
            <a:pPr marL="0" indent="0">
              <a:buNone/>
            </a:pPr>
            <a:r>
              <a:rPr lang="en-US" dirty="0"/>
              <a:t>    } else {</a:t>
            </a:r>
          </a:p>
          <a:p>
            <a:pPr marL="0" indent="0">
              <a:buNone/>
            </a:pPr>
            <a:r>
              <a:rPr lang="en-US" dirty="0"/>
              <a:t>      </a:t>
            </a:r>
            <a:r>
              <a:rPr lang="en-US" dirty="0" err="1"/>
              <a:t>deferred.reject</a:t>
            </a:r>
            <a:r>
              <a:rPr lang="en-US" dirty="0"/>
              <a:t>('Greeting ' + name + ' is not allowed.');</a:t>
            </a:r>
          </a:p>
          <a:p>
            <a:pPr marL="0" indent="0">
              <a:buNone/>
            </a:pPr>
            <a:r>
              <a:rPr lang="en-US" dirty="0"/>
              <a:t>    </a:t>
            </a:r>
            <a:r>
              <a:rPr lang="en-US" dirty="0" smtClean="0"/>
              <a:t>}</a:t>
            </a:r>
          </a:p>
          <a:p>
            <a:pPr marL="0" indent="0">
              <a:buNone/>
            </a:pPr>
            <a:endParaRPr lang="en-US" dirty="0"/>
          </a:p>
          <a:p>
            <a:pPr marL="0" indent="0">
              <a:buNone/>
            </a:pPr>
            <a:r>
              <a:rPr lang="en-US" dirty="0"/>
              <a:t>  return </a:t>
            </a:r>
            <a:r>
              <a:rPr lang="en-US" dirty="0" err="1"/>
              <a:t>deferred.promise</a:t>
            </a:r>
            <a:r>
              <a:rPr lang="en-US" dirty="0"/>
              <a:t>;</a:t>
            </a:r>
          </a:p>
          <a:p>
            <a:pPr marL="0" indent="0">
              <a:buNone/>
            </a:pPr>
            <a:r>
              <a:rPr lang="en-US" dirty="0"/>
              <a:t>}</a:t>
            </a:r>
          </a:p>
        </p:txBody>
      </p:sp>
    </p:spTree>
    <p:extLst>
      <p:ext uri="{BB962C8B-B14F-4D97-AF65-F5344CB8AC3E}">
        <p14:creationId xmlns:p14="http://schemas.microsoft.com/office/powerpoint/2010/main" val="3873398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s-ES" dirty="0" err="1" smtClean="0"/>
              <a:t>Service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service</a:t>
            </a:r>
            <a:r>
              <a:rPr lang="es-ES" dirty="0" smtClean="0"/>
              <a:t>('</a:t>
            </a:r>
            <a:r>
              <a:rPr lang="es-ES" dirty="0" err="1" smtClean="0"/>
              <a:t>myService</a:t>
            </a:r>
            <a:r>
              <a:rPr lang="es-ES" dirty="0" smtClean="0"/>
              <a:t>','</a:t>
            </a:r>
            <a:r>
              <a:rPr lang="es-ES" dirty="0" err="1" smtClean="0">
                <a:solidFill>
                  <a:schemeClr val="accent2"/>
                </a:solidFill>
              </a:rPr>
              <a:t>myFactory</a:t>
            </a:r>
            <a:r>
              <a:rPr lang="es-ES" dirty="0" smtClean="0"/>
              <a:t>', </a:t>
            </a:r>
            <a:r>
              <a:rPr lang="es-ES" dirty="0" err="1" smtClean="0"/>
              <a:t>function</a:t>
            </a:r>
            <a:r>
              <a:rPr lang="es-ES" dirty="0" smtClean="0"/>
              <a:t>(</a:t>
            </a:r>
            <a:r>
              <a:rPr lang="es-ES" dirty="0" err="1" smtClean="0">
                <a:solidFill>
                  <a:schemeClr val="accent2"/>
                </a:solidFill>
              </a:rPr>
              <a:t>myFactory</a:t>
            </a:r>
            <a:r>
              <a:rPr lang="es-ES" dirty="0" smtClean="0"/>
              <a:t>){</a:t>
            </a:r>
          </a:p>
          <a:p>
            <a:pPr marL="0" indent="0">
              <a:buNone/>
            </a:pPr>
            <a:r>
              <a:rPr lang="es-ES" dirty="0"/>
              <a:t>	</a:t>
            </a:r>
            <a:r>
              <a:rPr lang="es-ES" dirty="0" err="1" smtClean="0"/>
              <a:t>function</a:t>
            </a:r>
            <a:r>
              <a:rPr lang="es-ES" dirty="0" smtClean="0"/>
              <a:t> </a:t>
            </a:r>
            <a:r>
              <a:rPr lang="es-ES" dirty="0" err="1" smtClean="0"/>
              <a:t>getUser</a:t>
            </a:r>
            <a:r>
              <a:rPr lang="es-ES" dirty="0" smtClean="0"/>
              <a:t>(id){</a:t>
            </a:r>
          </a:p>
          <a:p>
            <a:pPr marL="0" indent="0">
              <a:buNone/>
            </a:pPr>
            <a:r>
              <a:rPr lang="es-ES" dirty="0"/>
              <a:t>	</a:t>
            </a:r>
            <a:r>
              <a:rPr lang="es-ES" dirty="0" smtClean="0"/>
              <a:t>	</a:t>
            </a:r>
            <a:r>
              <a:rPr lang="en-US" dirty="0" err="1" smtClean="0"/>
              <a:t>var</a:t>
            </a:r>
            <a:r>
              <a:rPr lang="en-US" dirty="0" smtClean="0"/>
              <a:t> </a:t>
            </a:r>
            <a:r>
              <a:rPr lang="en-US" dirty="0"/>
              <a:t>user = </a:t>
            </a:r>
            <a:r>
              <a:rPr lang="es-ES" dirty="0" err="1">
                <a:solidFill>
                  <a:schemeClr val="accent2"/>
                </a:solidFill>
              </a:rPr>
              <a:t>myFactory</a:t>
            </a:r>
            <a:r>
              <a:rPr lang="en-US" dirty="0" smtClean="0"/>
              <a:t>.get</a:t>
            </a:r>
            <a:r>
              <a:rPr lang="en-US" dirty="0"/>
              <a:t>({userId:123}, </a:t>
            </a:r>
            <a:endParaRPr lang="en-US" dirty="0" smtClean="0"/>
          </a:p>
          <a:p>
            <a:pPr marL="0" indent="0">
              <a:buNone/>
            </a:pPr>
            <a:r>
              <a:rPr lang="en-US" dirty="0"/>
              <a:t>	</a:t>
            </a:r>
            <a:r>
              <a:rPr lang="en-US" dirty="0" smtClean="0"/>
              <a:t>	function(response) </a:t>
            </a:r>
            <a:r>
              <a:rPr lang="en-US" dirty="0"/>
              <a:t>{ </a:t>
            </a:r>
            <a:endParaRPr lang="en-US" dirty="0" smtClean="0"/>
          </a:p>
          <a:p>
            <a:pPr marL="0" indent="0">
              <a:buNone/>
            </a:pPr>
            <a:r>
              <a:rPr lang="en-US" dirty="0"/>
              <a:t>	</a:t>
            </a:r>
            <a:r>
              <a:rPr lang="en-US" dirty="0" smtClean="0"/>
              <a:t>		return response;</a:t>
            </a:r>
          </a:p>
          <a:p>
            <a:pPr marL="0" indent="0">
              <a:buNone/>
            </a:pPr>
            <a:r>
              <a:rPr lang="en-US" dirty="0"/>
              <a:t>	</a:t>
            </a:r>
            <a:r>
              <a:rPr lang="en-US" dirty="0" smtClean="0"/>
              <a:t>	});</a:t>
            </a:r>
          </a:p>
          <a:p>
            <a:pPr marL="0" indent="0">
              <a:buNone/>
            </a:pPr>
            <a:r>
              <a:rPr lang="en-US" dirty="0" smtClean="0"/>
              <a:t>	}</a:t>
            </a:r>
            <a:endParaRPr lang="es-ES" dirty="0" smtClean="0"/>
          </a:p>
          <a:p>
            <a:pPr marL="0" indent="0">
              <a:buNone/>
            </a:pPr>
            <a:r>
              <a:rPr lang="es-ES" dirty="0"/>
              <a:t>	</a:t>
            </a:r>
            <a:r>
              <a:rPr lang="es-ES" dirty="0" err="1" smtClean="0"/>
              <a:t>return</a:t>
            </a:r>
            <a:r>
              <a:rPr lang="es-ES" dirty="0" smtClean="0"/>
              <a:t> {</a:t>
            </a:r>
          </a:p>
          <a:p>
            <a:pPr marL="0" indent="0">
              <a:buNone/>
            </a:pPr>
            <a:r>
              <a:rPr lang="es-ES" dirty="0"/>
              <a:t>	</a:t>
            </a:r>
            <a:r>
              <a:rPr lang="es-ES" dirty="0" smtClean="0"/>
              <a:t>	</a:t>
            </a:r>
            <a:r>
              <a:rPr lang="es-ES" dirty="0" err="1" smtClean="0"/>
              <a:t>getUser</a:t>
            </a:r>
            <a:r>
              <a:rPr lang="es-ES" dirty="0" smtClean="0"/>
              <a:t>: </a:t>
            </a:r>
            <a:r>
              <a:rPr lang="es-ES" dirty="0" err="1" smtClean="0"/>
              <a:t>getUser</a:t>
            </a:r>
            <a:endParaRPr lang="es-ES" dirty="0" smtClean="0"/>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4233838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dirty="0" err="1"/>
              <a:t>Angular.module</a:t>
            </a:r>
            <a:r>
              <a:rPr lang="es-ES" dirty="0"/>
              <a:t>('</a:t>
            </a:r>
            <a:r>
              <a:rPr lang="es-ES" dirty="0" err="1"/>
              <a:t>myApp</a:t>
            </a:r>
            <a:r>
              <a:rPr lang="es-ES" dirty="0"/>
              <a:t>',[</a:t>
            </a:r>
            <a:r>
              <a:rPr lang="es-ES" dirty="0">
                <a:solidFill>
                  <a:schemeClr val="accent2"/>
                </a:solidFill>
              </a:rPr>
              <a:t>'</a:t>
            </a:r>
            <a:r>
              <a:rPr lang="es-ES" dirty="0" err="1">
                <a:solidFill>
                  <a:schemeClr val="accent2"/>
                </a:solidFill>
              </a:rPr>
              <a:t>ngResource</a:t>
            </a:r>
            <a:r>
              <a:rPr lang="es-ES" dirty="0">
                <a:solidFill>
                  <a:schemeClr val="accent2"/>
                </a:solidFill>
              </a:rPr>
              <a:t>'</a:t>
            </a:r>
            <a:r>
              <a:rPr lang="es-ES" dirty="0"/>
              <a:t>])</a:t>
            </a:r>
          </a:p>
          <a:p>
            <a:pPr marL="0" indent="0">
              <a:buNone/>
            </a:pPr>
            <a:r>
              <a:rPr lang="es-ES" dirty="0" smtClean="0"/>
              <a:t>.</a:t>
            </a:r>
            <a:r>
              <a:rPr lang="es-ES" dirty="0" err="1" smtClean="0">
                <a:solidFill>
                  <a:schemeClr val="accent2"/>
                </a:solidFill>
              </a:rPr>
              <a:t>provider</a:t>
            </a:r>
            <a:r>
              <a:rPr lang="es-ES" dirty="0" smtClean="0"/>
              <a:t>('</a:t>
            </a:r>
            <a:r>
              <a:rPr lang="es-ES" dirty="0" err="1" smtClean="0"/>
              <a:t>myProvider</a:t>
            </a:r>
            <a:r>
              <a:rPr lang="es-ES" dirty="0" smtClean="0"/>
              <a:t>','</a:t>
            </a:r>
            <a:r>
              <a:rPr lang="es-ES" dirty="0">
                <a:solidFill>
                  <a:schemeClr val="accent2"/>
                </a:solidFill>
              </a:rPr>
              <a:t> </a:t>
            </a:r>
            <a:r>
              <a:rPr lang="es-ES" dirty="0" err="1">
                <a:solidFill>
                  <a:schemeClr val="accent2"/>
                </a:solidFill>
              </a:rPr>
              <a:t>myFactory</a:t>
            </a:r>
            <a:r>
              <a:rPr lang="es-ES" dirty="0">
                <a:solidFill>
                  <a:schemeClr val="accent2"/>
                </a:solidFill>
              </a:rPr>
              <a:t> </a:t>
            </a:r>
            <a:r>
              <a:rPr lang="es-ES" dirty="0" smtClean="0"/>
              <a:t>', </a:t>
            </a:r>
            <a:r>
              <a:rPr lang="es-ES" dirty="0" err="1" smtClean="0"/>
              <a:t>function</a:t>
            </a:r>
            <a:r>
              <a:rPr lang="es-ES" dirty="0" smtClean="0"/>
              <a:t>(</a:t>
            </a:r>
            <a:r>
              <a:rPr lang="es-ES" dirty="0" err="1">
                <a:solidFill>
                  <a:schemeClr val="accent2"/>
                </a:solidFill>
              </a:rPr>
              <a:t>myFactory</a:t>
            </a:r>
            <a:r>
              <a:rPr lang="es-ES" dirty="0" smtClean="0"/>
              <a:t>){</a:t>
            </a:r>
            <a:endParaRPr lang="es-ES" dirty="0"/>
          </a:p>
          <a:p>
            <a:pPr marL="0" indent="0">
              <a:buNone/>
            </a:pPr>
            <a:r>
              <a:rPr lang="es-ES" dirty="0"/>
              <a:t>	</a:t>
            </a:r>
            <a:r>
              <a:rPr lang="es-ES" dirty="0" err="1"/>
              <a:t>function</a:t>
            </a:r>
            <a:r>
              <a:rPr lang="es-ES" dirty="0"/>
              <a:t> </a:t>
            </a:r>
            <a:r>
              <a:rPr lang="es-ES" dirty="0" err="1"/>
              <a:t>getUser</a:t>
            </a:r>
            <a:r>
              <a:rPr lang="es-ES" dirty="0"/>
              <a:t>(id){</a:t>
            </a:r>
          </a:p>
          <a:p>
            <a:pPr marL="0" indent="0">
              <a:buNone/>
            </a:pPr>
            <a:r>
              <a:rPr lang="es-ES" dirty="0"/>
              <a:t>		</a:t>
            </a:r>
            <a:r>
              <a:rPr lang="en-US" dirty="0" err="1"/>
              <a:t>var</a:t>
            </a:r>
            <a:r>
              <a:rPr lang="en-US" dirty="0"/>
              <a:t> user = </a:t>
            </a:r>
            <a:r>
              <a:rPr lang="es-ES" dirty="0" err="1">
                <a:solidFill>
                  <a:schemeClr val="accent2"/>
                </a:solidFill>
              </a:rPr>
              <a:t>myFactory</a:t>
            </a:r>
            <a:r>
              <a:rPr lang="en-US" dirty="0"/>
              <a:t>.get({userId:123}, </a:t>
            </a:r>
          </a:p>
          <a:p>
            <a:pPr marL="0" indent="0">
              <a:buNone/>
            </a:pPr>
            <a:r>
              <a:rPr lang="en-US" dirty="0"/>
              <a:t>		function(response) { </a:t>
            </a:r>
          </a:p>
          <a:p>
            <a:pPr marL="0" indent="0">
              <a:buNone/>
            </a:pPr>
            <a:r>
              <a:rPr lang="en-US" dirty="0"/>
              <a:t>			return response;</a:t>
            </a:r>
          </a:p>
          <a:p>
            <a:pPr marL="0" indent="0">
              <a:buNone/>
            </a:pPr>
            <a:r>
              <a:rPr lang="en-US" dirty="0"/>
              <a:t>		});</a:t>
            </a:r>
          </a:p>
          <a:p>
            <a:pPr marL="0" indent="0">
              <a:buNone/>
            </a:pPr>
            <a:r>
              <a:rPr lang="en-US" dirty="0"/>
              <a:t>	</a:t>
            </a:r>
            <a:r>
              <a:rPr lang="en-US" dirty="0" smtClean="0"/>
              <a:t>}</a:t>
            </a:r>
          </a:p>
          <a:p>
            <a:pPr marL="0" indent="0">
              <a:buNone/>
            </a:pPr>
            <a:r>
              <a:rPr lang="en-US" dirty="0"/>
              <a:t>	</a:t>
            </a:r>
            <a:r>
              <a:rPr lang="en-US" dirty="0" err="1" smtClean="0"/>
              <a:t>this.$get</a:t>
            </a:r>
            <a:r>
              <a:rPr lang="en-US" dirty="0" smtClean="0"/>
              <a:t> = function(){</a:t>
            </a:r>
            <a:endParaRPr lang="es-ES" dirty="0"/>
          </a:p>
          <a:p>
            <a:pPr marL="0" indent="0">
              <a:buNone/>
            </a:pPr>
            <a:r>
              <a:rPr lang="es-ES" dirty="0"/>
              <a:t>	</a:t>
            </a:r>
            <a:r>
              <a:rPr lang="es-ES" dirty="0" smtClean="0"/>
              <a:t>	</a:t>
            </a:r>
            <a:r>
              <a:rPr lang="es-ES" dirty="0" err="1" smtClean="0"/>
              <a:t>return</a:t>
            </a:r>
            <a:r>
              <a:rPr lang="es-ES" dirty="0" smtClean="0"/>
              <a:t> </a:t>
            </a:r>
            <a:r>
              <a:rPr lang="es-ES" dirty="0"/>
              <a:t>{</a:t>
            </a:r>
          </a:p>
          <a:p>
            <a:pPr marL="0" indent="0">
              <a:buNone/>
            </a:pPr>
            <a:r>
              <a:rPr lang="es-ES" dirty="0"/>
              <a:t>		</a:t>
            </a:r>
            <a:r>
              <a:rPr lang="es-ES" dirty="0" smtClean="0"/>
              <a:t>	</a:t>
            </a:r>
            <a:r>
              <a:rPr lang="es-ES" dirty="0" err="1" smtClean="0"/>
              <a:t>getUser</a:t>
            </a:r>
            <a:r>
              <a:rPr lang="es-ES" dirty="0"/>
              <a:t>: </a:t>
            </a:r>
            <a:r>
              <a:rPr lang="es-ES" dirty="0" err="1"/>
              <a:t>getUser</a:t>
            </a:r>
            <a:endParaRPr lang="es-ES" dirty="0"/>
          </a:p>
          <a:p>
            <a:pPr marL="0" indent="0">
              <a:buNone/>
            </a:pPr>
            <a:r>
              <a:rPr lang="es-ES" dirty="0"/>
              <a:t>	</a:t>
            </a:r>
            <a:r>
              <a:rPr lang="es-ES" dirty="0" smtClean="0"/>
              <a:t>	}</a:t>
            </a:r>
          </a:p>
          <a:p>
            <a:pPr marL="0" indent="0">
              <a:buNone/>
            </a:pPr>
            <a:r>
              <a:rPr lang="es-ES" dirty="0" smtClean="0"/>
              <a:t>	};</a:t>
            </a:r>
            <a:endParaRPr lang="es-ES" dirty="0"/>
          </a:p>
          <a:p>
            <a:pPr marL="0" indent="0">
              <a:buNone/>
            </a:pPr>
            <a:r>
              <a:rPr lang="es-ES" dirty="0" smtClean="0"/>
              <a:t>});</a:t>
            </a:r>
            <a:endParaRPr lang="es-ES" dirty="0"/>
          </a:p>
        </p:txBody>
      </p:sp>
    </p:spTree>
    <p:extLst>
      <p:ext uri="{BB962C8B-B14F-4D97-AF65-F5344CB8AC3E}">
        <p14:creationId xmlns:p14="http://schemas.microsoft.com/office/powerpoint/2010/main" val="3527861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1</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Try Yeoman, Grunt and Bower to make a simple </a:t>
            </a:r>
            <a:r>
              <a:rPr lang="en-US" dirty="0" err="1" smtClean="0"/>
              <a:t>AngularJS</a:t>
            </a:r>
            <a:r>
              <a:rPr lang="en-US" dirty="0" smtClean="0"/>
              <a:t> application.</a:t>
            </a:r>
          </a:p>
          <a:p>
            <a:pPr marL="514350" indent="-514350">
              <a:buFont typeface="+mj-lt"/>
              <a:buAutoNum type="alphaLcParenR"/>
            </a:pPr>
            <a:r>
              <a:rPr lang="en-US" dirty="0" smtClean="0"/>
              <a:t>Install bower package and customize a grunt task.</a:t>
            </a:r>
          </a:p>
          <a:p>
            <a:pPr marL="514350" indent="-514350">
              <a:buFont typeface="+mj-lt"/>
              <a:buAutoNum type="alphaLcParenR"/>
            </a:pPr>
            <a:endParaRPr lang="en-US" dirty="0" smtClean="0"/>
          </a:p>
          <a:p>
            <a:pPr marL="0" indent="0">
              <a:buNone/>
            </a:pPr>
            <a:r>
              <a:rPr lang="en-US" dirty="0" smtClean="0"/>
              <a:t>Extra: Try to run the example </a:t>
            </a:r>
            <a:r>
              <a:rPr lang="en-US" dirty="0" err="1" smtClean="0"/>
              <a:t>nodeJS</a:t>
            </a:r>
            <a:r>
              <a:rPr lang="en-US" dirty="0" smtClean="0"/>
              <a:t> server.</a:t>
            </a:r>
          </a:p>
        </p:txBody>
      </p:sp>
    </p:spTree>
    <p:extLst>
      <p:ext uri="{BB962C8B-B14F-4D97-AF65-F5344CB8AC3E}">
        <p14:creationId xmlns:p14="http://schemas.microsoft.com/office/powerpoint/2010/main" val="1004060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pothegms.files.wordpress.com/2013/01/color-crayons-he-did-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8103" y="1118615"/>
            <a:ext cx="2537788" cy="2368076"/>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n-US" dirty="0" smtClean="0"/>
              <a:t>$broadcast &amp; $emit</a:t>
            </a:r>
            <a:endParaRPr lang="en-US" dirty="0"/>
          </a:p>
        </p:txBody>
      </p:sp>
      <p:sp>
        <p:nvSpPr>
          <p:cNvPr id="5" name="4 Recortar rectángulo de esquina del mismo lado"/>
          <p:cNvSpPr/>
          <p:nvPr/>
        </p:nvSpPr>
        <p:spPr>
          <a:xfrm>
            <a:off x="3188498" y="1873780"/>
            <a:ext cx="2088232" cy="684076"/>
          </a:xfrm>
          <a:prstGeom prst="snip2SameRect">
            <a:avLst>
              <a:gd name="adj1" fmla="val 50000"/>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t>
            </a:r>
            <a:r>
              <a:rPr lang="en-US" dirty="0" err="1" smtClean="0"/>
              <a:t>rootScope</a:t>
            </a:r>
            <a:endParaRPr lang="en-US" dirty="0"/>
          </a:p>
        </p:txBody>
      </p:sp>
      <p:sp>
        <p:nvSpPr>
          <p:cNvPr id="13" name="12 Flecha curvada hacia arriba"/>
          <p:cNvSpPr/>
          <p:nvPr/>
        </p:nvSpPr>
        <p:spPr>
          <a:xfrm rot="16200000">
            <a:off x="5448727" y="1986626"/>
            <a:ext cx="648072" cy="489266"/>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4" name="13 CuadroTexto"/>
          <p:cNvSpPr txBox="1"/>
          <p:nvPr/>
        </p:nvSpPr>
        <p:spPr>
          <a:xfrm>
            <a:off x="907994" y="1927823"/>
            <a:ext cx="1224822" cy="923330"/>
          </a:xfrm>
          <a:prstGeom prst="rect">
            <a:avLst/>
          </a:prstGeom>
          <a:noFill/>
        </p:spPr>
        <p:txBody>
          <a:bodyPr wrap="none" rtlCol="0">
            <a:spAutoFit/>
          </a:bodyPr>
          <a:lstStyle/>
          <a:p>
            <a:r>
              <a:rPr lang="en-US" dirty="0" smtClean="0"/>
              <a:t>$emit</a:t>
            </a:r>
          </a:p>
          <a:p>
            <a:endParaRPr lang="en-US" dirty="0" smtClean="0"/>
          </a:p>
          <a:p>
            <a:r>
              <a:rPr lang="en-US" dirty="0" smtClean="0"/>
              <a:t>$broadcast</a:t>
            </a:r>
          </a:p>
        </p:txBody>
      </p:sp>
      <p:sp>
        <p:nvSpPr>
          <p:cNvPr id="15" name="14 Recortar rectángulo de esquina diagonal"/>
          <p:cNvSpPr/>
          <p:nvPr/>
        </p:nvSpPr>
        <p:spPr>
          <a:xfrm>
            <a:off x="1784342" y="3488984"/>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1</a:t>
            </a:r>
            <a:endParaRPr lang="en-US" dirty="0"/>
          </a:p>
        </p:txBody>
      </p:sp>
      <p:sp>
        <p:nvSpPr>
          <p:cNvPr id="16" name="15 Recortar rectángulo de esquina diagonal"/>
          <p:cNvSpPr/>
          <p:nvPr/>
        </p:nvSpPr>
        <p:spPr>
          <a:xfrm>
            <a:off x="4948935" y="3488984"/>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2</a:t>
            </a:r>
          </a:p>
        </p:txBody>
      </p:sp>
      <p:sp>
        <p:nvSpPr>
          <p:cNvPr id="17" name="16 Recortar rectángulo de esquina diagonal"/>
          <p:cNvSpPr/>
          <p:nvPr/>
        </p:nvSpPr>
        <p:spPr>
          <a:xfrm>
            <a:off x="596210" y="5297372"/>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1.1</a:t>
            </a:r>
            <a:endParaRPr lang="en-US" dirty="0"/>
          </a:p>
        </p:txBody>
      </p:sp>
      <p:sp>
        <p:nvSpPr>
          <p:cNvPr id="18" name="17 Recortar rectángulo de esquina diagonal"/>
          <p:cNvSpPr/>
          <p:nvPr/>
        </p:nvSpPr>
        <p:spPr>
          <a:xfrm>
            <a:off x="3799108" y="5297372"/>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2.1</a:t>
            </a:r>
          </a:p>
        </p:txBody>
      </p:sp>
      <p:sp>
        <p:nvSpPr>
          <p:cNvPr id="19" name="18 Recortar rectángulo de esquina diagonal"/>
          <p:cNvSpPr/>
          <p:nvPr/>
        </p:nvSpPr>
        <p:spPr>
          <a:xfrm>
            <a:off x="6284842" y="5297372"/>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2.2</a:t>
            </a:r>
          </a:p>
        </p:txBody>
      </p:sp>
      <p:cxnSp>
        <p:nvCxnSpPr>
          <p:cNvPr id="27" name="26 Conector recto"/>
          <p:cNvCxnSpPr>
            <a:stCxn id="5" idx="1"/>
            <a:endCxn id="16" idx="3"/>
          </p:cNvCxnSpPr>
          <p:nvPr/>
        </p:nvCxnSpPr>
        <p:spPr>
          <a:xfrm>
            <a:off x="4232614" y="2557856"/>
            <a:ext cx="1688429" cy="931128"/>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15" idx="3"/>
            <a:endCxn id="5" idx="1"/>
          </p:cNvCxnSpPr>
          <p:nvPr/>
        </p:nvCxnSpPr>
        <p:spPr>
          <a:xfrm flipV="1">
            <a:off x="2756450" y="2557856"/>
            <a:ext cx="1476164" cy="931128"/>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15" idx="1"/>
            <a:endCxn id="17" idx="3"/>
          </p:cNvCxnSpPr>
          <p:nvPr/>
        </p:nvCxnSpPr>
        <p:spPr>
          <a:xfrm flipH="1">
            <a:off x="1568318" y="4137056"/>
            <a:ext cx="1188132" cy="1160316"/>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33 Conector recto"/>
          <p:cNvCxnSpPr>
            <a:stCxn id="16" idx="1"/>
            <a:endCxn id="18" idx="3"/>
          </p:cNvCxnSpPr>
          <p:nvPr/>
        </p:nvCxnSpPr>
        <p:spPr>
          <a:xfrm flipH="1">
            <a:off x="4771216" y="4137056"/>
            <a:ext cx="1149827" cy="1160316"/>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36 Conector recto"/>
          <p:cNvCxnSpPr>
            <a:stCxn id="16" idx="1"/>
            <a:endCxn id="19" idx="3"/>
          </p:cNvCxnSpPr>
          <p:nvPr/>
        </p:nvCxnSpPr>
        <p:spPr>
          <a:xfrm>
            <a:off x="5921043" y="4137056"/>
            <a:ext cx="1335907" cy="1160316"/>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sp>
        <p:nvSpPr>
          <p:cNvPr id="48" name="47 Flecha derecha"/>
          <p:cNvSpPr/>
          <p:nvPr/>
        </p:nvSpPr>
        <p:spPr>
          <a:xfrm rot="1665455">
            <a:off x="5052958" y="2936261"/>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48 Flecha derecha"/>
          <p:cNvSpPr/>
          <p:nvPr/>
        </p:nvSpPr>
        <p:spPr>
          <a:xfrm rot="2229753">
            <a:off x="6476994" y="4630055"/>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49 Flecha derecha"/>
          <p:cNvSpPr/>
          <p:nvPr/>
        </p:nvSpPr>
        <p:spPr>
          <a:xfrm rot="8312628">
            <a:off x="4331860" y="4658391"/>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0 Flecha derecha"/>
          <p:cNvSpPr/>
          <p:nvPr/>
        </p:nvSpPr>
        <p:spPr>
          <a:xfrm rot="8795905">
            <a:off x="3268353" y="3020671"/>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3 Flecha derecha"/>
          <p:cNvSpPr/>
          <p:nvPr/>
        </p:nvSpPr>
        <p:spPr>
          <a:xfrm rot="8257568">
            <a:off x="1980231" y="4668022"/>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56 Flecha derecha"/>
          <p:cNvSpPr/>
          <p:nvPr/>
        </p:nvSpPr>
        <p:spPr>
          <a:xfrm rot="19017866">
            <a:off x="1136790" y="4668021"/>
            <a:ext cx="1120388" cy="174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57 Flecha derecha"/>
          <p:cNvSpPr/>
          <p:nvPr/>
        </p:nvSpPr>
        <p:spPr>
          <a:xfrm rot="19496232">
            <a:off x="2323699" y="2966565"/>
            <a:ext cx="1120388" cy="174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59 Rectángulo"/>
          <p:cNvSpPr/>
          <p:nvPr/>
        </p:nvSpPr>
        <p:spPr>
          <a:xfrm>
            <a:off x="562520" y="1960615"/>
            <a:ext cx="304154" cy="3420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1" name="60 Rectángulo"/>
          <p:cNvSpPr/>
          <p:nvPr/>
        </p:nvSpPr>
        <p:spPr>
          <a:xfrm>
            <a:off x="564077" y="2473672"/>
            <a:ext cx="304154" cy="3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61 Flecha izquierda y arriba"/>
          <p:cNvSpPr/>
          <p:nvPr/>
        </p:nvSpPr>
        <p:spPr>
          <a:xfrm rot="12869857">
            <a:off x="5702413" y="4844927"/>
            <a:ext cx="629966" cy="576441"/>
          </a:xfrm>
          <a:prstGeom prst="lef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9625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smtClean="0"/>
              <a:t>$</a:t>
            </a:r>
            <a:r>
              <a:rPr lang="es-ES" dirty="0" err="1" smtClean="0"/>
              <a:t>timeout</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n-US" dirty="0"/>
              <a:t>$timeout([</a:t>
            </a:r>
            <a:r>
              <a:rPr lang="en-US" dirty="0" err="1"/>
              <a:t>fn</a:t>
            </a:r>
            <a:r>
              <a:rPr lang="en-US" dirty="0"/>
              <a:t>], [delay], [</a:t>
            </a:r>
            <a:r>
              <a:rPr lang="en-US" dirty="0" err="1"/>
              <a:t>invokeApply</a:t>
            </a:r>
            <a:r>
              <a:rPr lang="en-US" dirty="0"/>
              <a:t>], [Pass</a:t>
            </a:r>
            <a:r>
              <a:rPr lang="en-US" dirty="0" smtClean="0"/>
              <a:t>]);</a:t>
            </a:r>
          </a:p>
          <a:p>
            <a:pPr marL="0" indent="0">
              <a:buNone/>
            </a:pPr>
            <a:endParaRPr lang="en-US" dirty="0"/>
          </a:p>
          <a:p>
            <a:pPr marL="0" indent="0" algn="ctr">
              <a:buNone/>
            </a:pPr>
            <a:r>
              <a:rPr lang="en-US" sz="3500" dirty="0" smtClean="0">
                <a:solidFill>
                  <a:srgbClr val="FF0000"/>
                </a:solidFill>
              </a:rPr>
              <a:t>Cancel your $timeouts!</a:t>
            </a:r>
            <a:endParaRPr lang="es-ES" sz="3500" dirty="0" smtClean="0">
              <a:solidFill>
                <a:srgbClr val="FF0000"/>
              </a:solidFill>
            </a:endParaRPr>
          </a:p>
          <a:p>
            <a:pPr marL="0" indent="0">
              <a:buNone/>
            </a:pPr>
            <a:endParaRPr lang="es-ES" dirty="0" smtClean="0"/>
          </a:p>
          <a:p>
            <a:pPr marL="0" indent="0">
              <a:buNone/>
            </a:pPr>
            <a:r>
              <a:rPr lang="es-ES" sz="2800" dirty="0" err="1" smtClean="0"/>
              <a:t>Example</a:t>
            </a:r>
            <a:r>
              <a:rPr lang="es-ES" sz="2800" dirty="0" smtClean="0"/>
              <a:t>:</a:t>
            </a:r>
          </a:p>
          <a:p>
            <a:pPr marL="0" indent="0">
              <a:buNone/>
            </a:pPr>
            <a:r>
              <a:rPr lang="es-ES" sz="2800" dirty="0" smtClean="0"/>
              <a:t>Var </a:t>
            </a:r>
            <a:r>
              <a:rPr lang="es-ES" sz="2800" dirty="0" err="1" smtClean="0"/>
              <a:t>timeout</a:t>
            </a:r>
            <a:r>
              <a:rPr lang="es-ES" sz="2800" dirty="0" smtClean="0"/>
              <a:t>;</a:t>
            </a:r>
          </a:p>
          <a:p>
            <a:pPr marL="0" indent="0">
              <a:buNone/>
            </a:pPr>
            <a:r>
              <a:rPr lang="es-ES" sz="2800" dirty="0" smtClean="0"/>
              <a:t>$</a:t>
            </a:r>
            <a:r>
              <a:rPr lang="es-ES" sz="2800" dirty="0" err="1" smtClean="0"/>
              <a:t>timeout.cancel</a:t>
            </a:r>
            <a:r>
              <a:rPr lang="es-ES" sz="2800" dirty="0" smtClean="0"/>
              <a:t>(</a:t>
            </a:r>
            <a:r>
              <a:rPr lang="es-ES" sz="2800" dirty="0" err="1" smtClean="0"/>
              <a:t>timeout</a:t>
            </a:r>
            <a:r>
              <a:rPr lang="es-ES" sz="2800" dirty="0" smtClean="0"/>
              <a:t>);</a:t>
            </a:r>
          </a:p>
          <a:p>
            <a:pPr marL="0" indent="0">
              <a:buNone/>
            </a:pPr>
            <a:r>
              <a:rPr lang="es-ES" sz="2800" dirty="0" err="1"/>
              <a:t>t</a:t>
            </a:r>
            <a:r>
              <a:rPr lang="es-ES" sz="2800" dirty="0" err="1" smtClean="0"/>
              <a:t>imeout</a:t>
            </a:r>
            <a:r>
              <a:rPr lang="es-ES" sz="2800" dirty="0" smtClean="0"/>
              <a:t> = $</a:t>
            </a:r>
            <a:r>
              <a:rPr lang="es-ES" sz="2800" dirty="0" err="1"/>
              <a:t>timeout</a:t>
            </a:r>
            <a:r>
              <a:rPr lang="es-ES" sz="2800" dirty="0"/>
              <a:t>(</a:t>
            </a:r>
            <a:r>
              <a:rPr lang="es-ES" sz="2800" dirty="0" err="1"/>
              <a:t>function</a:t>
            </a:r>
            <a:r>
              <a:rPr lang="es-ES" sz="2800" dirty="0" smtClean="0"/>
              <a:t>(){</a:t>
            </a:r>
          </a:p>
          <a:p>
            <a:pPr marL="0" indent="0">
              <a:buNone/>
            </a:pPr>
            <a:r>
              <a:rPr lang="es-ES" sz="2100" dirty="0">
                <a:solidFill>
                  <a:schemeClr val="tx1">
                    <a:lumMod val="50000"/>
                    <a:lumOff val="50000"/>
                  </a:schemeClr>
                </a:solidFill>
              </a:rPr>
              <a:t>	</a:t>
            </a:r>
            <a:r>
              <a:rPr lang="es-ES" sz="2100" dirty="0" smtClean="0">
                <a:solidFill>
                  <a:schemeClr val="tx1">
                    <a:lumMod val="50000"/>
                    <a:lumOff val="50000"/>
                  </a:schemeClr>
                </a:solidFill>
              </a:rPr>
              <a:t>//</a:t>
            </a:r>
            <a:r>
              <a:rPr lang="es-ES" sz="2100" dirty="0" err="1" smtClean="0">
                <a:solidFill>
                  <a:schemeClr val="tx1">
                    <a:lumMod val="50000"/>
                    <a:lumOff val="50000"/>
                  </a:schemeClr>
                </a:solidFill>
              </a:rPr>
              <a:t>wait</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until</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everything</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on</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the</a:t>
            </a:r>
            <a:r>
              <a:rPr lang="es-ES" sz="2100" dirty="0" smtClean="0">
                <a:solidFill>
                  <a:schemeClr val="tx1">
                    <a:lumMod val="50000"/>
                    <a:lumOff val="50000"/>
                  </a:schemeClr>
                </a:solidFill>
              </a:rPr>
              <a:t> DOM </a:t>
            </a:r>
            <a:r>
              <a:rPr lang="es-ES" sz="2100" dirty="0" err="1" smtClean="0">
                <a:solidFill>
                  <a:schemeClr val="tx1">
                    <a:lumMod val="50000"/>
                    <a:lumOff val="50000"/>
                  </a:schemeClr>
                </a:solidFill>
              </a:rPr>
              <a:t>is</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covered</a:t>
            </a:r>
            <a:r>
              <a:rPr lang="es-ES" sz="2100" dirty="0" smtClean="0">
                <a:solidFill>
                  <a:schemeClr val="tx1">
                    <a:lumMod val="50000"/>
                    <a:lumOff val="50000"/>
                  </a:schemeClr>
                </a:solidFill>
              </a:rPr>
              <a:t> in Angular</a:t>
            </a:r>
          </a:p>
          <a:p>
            <a:pPr marL="0" indent="0">
              <a:buNone/>
            </a:pPr>
            <a:r>
              <a:rPr lang="es-ES" sz="2800" dirty="0" smtClean="0"/>
              <a:t>	$</a:t>
            </a:r>
            <a:r>
              <a:rPr lang="es-ES" sz="2800" dirty="0" err="1" smtClean="0"/>
              <a:t>scope.something</a:t>
            </a:r>
            <a:r>
              <a:rPr lang="es-ES" sz="2800" dirty="0" smtClean="0"/>
              <a:t> = $</a:t>
            </a:r>
            <a:r>
              <a:rPr lang="es-ES" sz="2800" dirty="0" err="1" smtClean="0"/>
              <a:t>scope.changeable</a:t>
            </a:r>
            <a:r>
              <a:rPr lang="es-ES" sz="2800" dirty="0" smtClean="0"/>
              <a:t>;</a:t>
            </a:r>
          </a:p>
          <a:p>
            <a:pPr marL="0" indent="0">
              <a:buNone/>
            </a:pPr>
            <a:r>
              <a:rPr lang="es-ES" sz="2800" dirty="0" smtClean="0"/>
              <a:t>});</a:t>
            </a:r>
            <a:endParaRPr lang="en-US" sz="2800" dirty="0"/>
          </a:p>
        </p:txBody>
      </p:sp>
    </p:spTree>
    <p:extLst>
      <p:ext uri="{BB962C8B-B14F-4D97-AF65-F5344CB8AC3E}">
        <p14:creationId xmlns:p14="http://schemas.microsoft.com/office/powerpoint/2010/main" val="37568039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7</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Factory.</a:t>
            </a:r>
          </a:p>
          <a:p>
            <a:pPr marL="514350" indent="-514350">
              <a:buFont typeface="+mj-lt"/>
              <a:buAutoNum type="alphaLcParenR"/>
            </a:pPr>
            <a:r>
              <a:rPr lang="en-US" dirty="0" smtClean="0"/>
              <a:t>Create a Service that uses </a:t>
            </a:r>
            <a:r>
              <a:rPr lang="en-US" dirty="0" smtClean="0"/>
              <a:t>a $resource </a:t>
            </a:r>
            <a:r>
              <a:rPr lang="en-US" dirty="0" smtClean="0"/>
              <a:t>promise</a:t>
            </a:r>
            <a:r>
              <a:rPr lang="en-US" dirty="0" smtClean="0"/>
              <a:t>.</a:t>
            </a:r>
          </a:p>
          <a:p>
            <a:pPr marL="514350" indent="-514350">
              <a:buFont typeface="+mj-lt"/>
              <a:buAutoNum type="alphaLcParenR"/>
            </a:pPr>
            <a:r>
              <a:rPr lang="en-US" dirty="0" smtClean="0"/>
              <a:t>Get data before enter a view.</a:t>
            </a:r>
            <a:endParaRPr lang="en-US" dirty="0" smtClean="0"/>
          </a:p>
          <a:p>
            <a:pPr marL="514350" indent="-514350">
              <a:buFont typeface="+mj-lt"/>
              <a:buAutoNum type="alphaLcParenR"/>
            </a:pPr>
            <a:r>
              <a:rPr lang="en-US" dirty="0" smtClean="0"/>
              <a:t>Creates an event listener triggered by $broadcast and $</a:t>
            </a:r>
            <a:r>
              <a:rPr lang="en-US" dirty="0" smtClean="0"/>
              <a:t>emit.</a:t>
            </a:r>
            <a:endParaRPr lang="en-US" dirty="0" smtClean="0"/>
          </a:p>
          <a:p>
            <a:pPr marL="514350" indent="-514350">
              <a:buFont typeface="+mj-lt"/>
              <a:buAutoNum type="alphaLcParenR"/>
            </a:pPr>
            <a:endParaRPr lang="en-US" dirty="0"/>
          </a:p>
        </p:txBody>
      </p:sp>
    </p:spTree>
    <p:extLst>
      <p:ext uri="{BB962C8B-B14F-4D97-AF65-F5344CB8AC3E}">
        <p14:creationId xmlns:p14="http://schemas.microsoft.com/office/powerpoint/2010/main" val="40195298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Unit test</a:t>
            </a:r>
            <a:endParaRPr lang="en-US" dirty="0"/>
          </a:p>
        </p:txBody>
      </p:sp>
      <p:sp>
        <p:nvSpPr>
          <p:cNvPr id="3" name="2 Marcador de contenido"/>
          <p:cNvSpPr>
            <a:spLocks noGrp="1"/>
          </p:cNvSpPr>
          <p:nvPr>
            <p:ph idx="1"/>
          </p:nvPr>
        </p:nvSpPr>
        <p:spPr/>
        <p:txBody>
          <a:bodyPr/>
          <a:lstStyle/>
          <a:p>
            <a:pPr marL="0" indent="0">
              <a:buNone/>
            </a:pPr>
            <a:r>
              <a:rPr lang="en-US" dirty="0"/>
              <a:t>Why test</a:t>
            </a:r>
            <a:r>
              <a:rPr lang="en-US" dirty="0" smtClean="0"/>
              <a:t>?</a:t>
            </a:r>
          </a:p>
          <a:p>
            <a:pPr marL="0" indent="0">
              <a:buNone/>
            </a:pPr>
            <a:endParaRPr lang="en-US" dirty="0"/>
          </a:p>
          <a:p>
            <a:pPr marL="0" indent="0">
              <a:buNone/>
            </a:pPr>
            <a:endParaRPr lang="en-US" dirty="0" smtClean="0"/>
          </a:p>
        </p:txBody>
      </p:sp>
      <p:graphicFrame>
        <p:nvGraphicFramePr>
          <p:cNvPr id="4" name="3 Tabla"/>
          <p:cNvGraphicFramePr>
            <a:graphicFrameLocks noGrp="1"/>
          </p:cNvGraphicFramePr>
          <p:nvPr>
            <p:extLst>
              <p:ext uri="{D42A27DB-BD31-4B8C-83A1-F6EECF244321}">
                <p14:modId xmlns:p14="http://schemas.microsoft.com/office/powerpoint/2010/main" val="3853760457"/>
              </p:ext>
            </p:extLst>
          </p:nvPr>
        </p:nvGraphicFramePr>
        <p:xfrm>
          <a:off x="611560" y="2276874"/>
          <a:ext cx="8136904" cy="3821448"/>
        </p:xfrm>
        <a:graphic>
          <a:graphicData uri="http://schemas.openxmlformats.org/drawingml/2006/table">
            <a:tbl>
              <a:tblPr firstRow="1" bandRow="1">
                <a:tableStyleId>{21E4AEA4-8DFA-4A89-87EB-49C32662AFE0}</a:tableStyleId>
              </a:tblPr>
              <a:tblGrid>
                <a:gridCol w="4068452"/>
                <a:gridCol w="4068452"/>
              </a:tblGrid>
              <a:tr h="569061">
                <a:tc>
                  <a:txBody>
                    <a:bodyPr/>
                    <a:lstStyle/>
                    <a:p>
                      <a:r>
                        <a:rPr lang="en-US" dirty="0" smtClean="0"/>
                        <a:t>Pros</a:t>
                      </a:r>
                      <a:endParaRPr lang="en-US" dirty="0"/>
                    </a:p>
                  </a:txBody>
                  <a:tcPr/>
                </a:tc>
                <a:tc>
                  <a:txBody>
                    <a:bodyPr/>
                    <a:lstStyle/>
                    <a:p>
                      <a:r>
                        <a:rPr lang="en-US" dirty="0" smtClean="0"/>
                        <a:t>Cons</a:t>
                      </a:r>
                      <a:endParaRPr lang="en-US" dirty="0"/>
                    </a:p>
                  </a:txBody>
                  <a:tcPr/>
                </a:tc>
              </a:tr>
              <a:tr h="1403166">
                <a:tc>
                  <a:txBody>
                    <a:bodyPr/>
                    <a:lstStyle/>
                    <a:p>
                      <a:r>
                        <a:rPr lang="en-US" dirty="0" smtClean="0"/>
                        <a:t>Give you a better knowledge on how your application works.</a:t>
                      </a:r>
                      <a:endParaRPr lang="en-US" dirty="0"/>
                    </a:p>
                  </a:txBody>
                  <a:tcPr/>
                </a:tc>
                <a:tc>
                  <a:txBody>
                    <a:bodyPr/>
                    <a:lstStyle/>
                    <a:p>
                      <a:r>
                        <a:rPr lang="en-US" dirty="0" smtClean="0"/>
                        <a:t>Takes </a:t>
                      </a:r>
                      <a:r>
                        <a:rPr lang="en-US" baseline="0" dirty="0" smtClean="0"/>
                        <a:t> a lot of time learning it.</a:t>
                      </a:r>
                      <a:endParaRPr lang="en-US" dirty="0"/>
                    </a:p>
                  </a:txBody>
                  <a:tcPr/>
                </a:tc>
              </a:tr>
              <a:tr h="569061">
                <a:tc>
                  <a:txBody>
                    <a:bodyPr/>
                    <a:lstStyle/>
                    <a:p>
                      <a:r>
                        <a:rPr lang="en-US" dirty="0" smtClean="0"/>
                        <a:t>It gives you </a:t>
                      </a:r>
                      <a:r>
                        <a:rPr lang="en-US" baseline="0" dirty="0" smtClean="0"/>
                        <a:t>a quality on your code.</a:t>
                      </a:r>
                      <a:endParaRPr lang="en-US" dirty="0"/>
                    </a:p>
                  </a:txBody>
                  <a:tcPr/>
                </a:tc>
                <a:tc>
                  <a:txBody>
                    <a:bodyPr/>
                    <a:lstStyle/>
                    <a:p>
                      <a:r>
                        <a:rPr lang="en-US" dirty="0" smtClean="0"/>
                        <a:t>Not friendly with quick</a:t>
                      </a:r>
                      <a:r>
                        <a:rPr lang="en-US" baseline="0" dirty="0" smtClean="0"/>
                        <a:t> changes.</a:t>
                      </a:r>
                      <a:endParaRPr lang="en-US" dirty="0"/>
                    </a:p>
                  </a:txBody>
                  <a:tcPr/>
                </a:tc>
              </a:tr>
              <a:tr h="569061">
                <a:tc>
                  <a:txBody>
                    <a:bodyPr/>
                    <a:lstStyle/>
                    <a:p>
                      <a:r>
                        <a:rPr lang="en-US" dirty="0" smtClean="0"/>
                        <a:t>Is a </a:t>
                      </a:r>
                      <a:r>
                        <a:rPr lang="en-US" baseline="0" dirty="0" smtClean="0"/>
                        <a:t>great way in large projects to makes sure that your code wont affect others</a:t>
                      </a:r>
                      <a:endParaRPr lang="en-US" dirty="0"/>
                    </a:p>
                  </a:txBody>
                  <a:tcPr/>
                </a:tc>
                <a:tc>
                  <a:txBody>
                    <a:bodyPr/>
                    <a:lstStyle/>
                    <a:p>
                      <a:r>
                        <a:rPr lang="en-US" dirty="0" smtClean="0"/>
                        <a:t>It gets tricky</a:t>
                      </a:r>
                      <a:r>
                        <a:rPr lang="en-US" baseline="0" dirty="0" smtClean="0"/>
                        <a:t> and give you false positives. (Is still programmed by a human)</a:t>
                      </a:r>
                      <a:endParaRPr lang="en-US" dirty="0"/>
                    </a:p>
                  </a:txBody>
                  <a:tcPr/>
                </a:tc>
              </a:tr>
              <a:tr h="569061">
                <a:tc>
                  <a:txBody>
                    <a:bodyPr/>
                    <a:lstStyle/>
                    <a:p>
                      <a:r>
                        <a:rPr lang="en-US" dirty="0" smtClean="0"/>
                        <a:t>Auto-document</a:t>
                      </a:r>
                      <a:r>
                        <a:rPr lang="en-US" baseline="0" dirty="0" smtClean="0"/>
                        <a:t> your code on what does</a:t>
                      </a:r>
                      <a:endParaRPr lang="en-US" dirty="0"/>
                    </a:p>
                  </a:txBody>
                  <a:tcPr/>
                </a:tc>
                <a:tc>
                  <a:txBody>
                    <a:bodyPr/>
                    <a:lstStyle/>
                    <a:p>
                      <a:r>
                        <a:rPr lang="en-US" dirty="0" smtClean="0"/>
                        <a:t>Takes a lot of time checking all the possibilities</a:t>
                      </a:r>
                      <a:r>
                        <a:rPr lang="en-US" baseline="0" dirty="0" smtClean="0"/>
                        <a:t>.</a:t>
                      </a:r>
                      <a:endParaRPr lang="en-US" dirty="0"/>
                    </a:p>
                  </a:txBody>
                  <a:tcPr/>
                </a:tc>
              </a:tr>
            </a:tbl>
          </a:graphicData>
        </a:graphic>
      </p:graphicFrame>
    </p:spTree>
    <p:extLst>
      <p:ext uri="{BB962C8B-B14F-4D97-AF65-F5344CB8AC3E}">
        <p14:creationId xmlns:p14="http://schemas.microsoft.com/office/powerpoint/2010/main" val="1510273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Jasmine</a:t>
            </a:r>
            <a:endParaRPr lang="en-US" dirty="0"/>
          </a:p>
        </p:txBody>
      </p:sp>
      <p:sp>
        <p:nvSpPr>
          <p:cNvPr id="3" name="2 Marcador de contenido"/>
          <p:cNvSpPr>
            <a:spLocks noGrp="1"/>
          </p:cNvSpPr>
          <p:nvPr>
            <p:ph idx="1"/>
          </p:nvPr>
        </p:nvSpPr>
        <p:spPr/>
        <p:txBody>
          <a:bodyPr>
            <a:normAutofit/>
          </a:bodyPr>
          <a:lstStyle/>
          <a:p>
            <a:pPr marL="0" indent="0">
              <a:buNone/>
            </a:pPr>
            <a:r>
              <a:rPr lang="en-US" dirty="0" smtClean="0"/>
              <a:t>describe</a:t>
            </a:r>
            <a:r>
              <a:rPr lang="en-US" dirty="0"/>
              <a:t>(</a:t>
            </a:r>
            <a:r>
              <a:rPr lang="en-US" dirty="0">
                <a:solidFill>
                  <a:srgbClr val="FF0000"/>
                </a:solidFill>
              </a:rPr>
              <a:t>"A suite is just a function"</a:t>
            </a:r>
            <a:r>
              <a:rPr lang="en-US" dirty="0"/>
              <a:t>, function() {</a:t>
            </a:r>
          </a:p>
          <a:p>
            <a:pPr marL="0" indent="0">
              <a:buNone/>
            </a:pPr>
            <a:r>
              <a:rPr lang="en-US" dirty="0"/>
              <a:t>  </a:t>
            </a:r>
            <a:r>
              <a:rPr lang="en-US" dirty="0" err="1"/>
              <a:t>var</a:t>
            </a:r>
            <a:r>
              <a:rPr lang="en-US" dirty="0"/>
              <a:t> a</a:t>
            </a:r>
            <a:r>
              <a:rPr lang="en-US" dirty="0" smtClean="0"/>
              <a:t>;</a:t>
            </a:r>
            <a:endParaRPr lang="en-US" dirty="0"/>
          </a:p>
          <a:p>
            <a:pPr marL="0" indent="0">
              <a:buNone/>
            </a:pPr>
            <a:r>
              <a:rPr lang="en-US" dirty="0"/>
              <a:t>  it(</a:t>
            </a:r>
            <a:r>
              <a:rPr lang="en-US" dirty="0">
                <a:solidFill>
                  <a:srgbClr val="FF0000"/>
                </a:solidFill>
              </a:rPr>
              <a:t>"and so is a spec"</a:t>
            </a:r>
            <a:r>
              <a:rPr lang="en-US" dirty="0"/>
              <a:t>, function() {</a:t>
            </a:r>
          </a:p>
          <a:p>
            <a:pPr marL="0" indent="0">
              <a:buNone/>
            </a:pPr>
            <a:r>
              <a:rPr lang="en-US" dirty="0"/>
              <a:t>    a = true</a:t>
            </a:r>
            <a:r>
              <a:rPr lang="en-US" dirty="0" smtClean="0"/>
              <a:t>;</a:t>
            </a:r>
            <a:endParaRPr lang="en-US" dirty="0"/>
          </a:p>
          <a:p>
            <a:pPr marL="0" indent="0">
              <a:buNone/>
            </a:pPr>
            <a:r>
              <a:rPr lang="en-US" dirty="0"/>
              <a:t>    </a:t>
            </a:r>
            <a:r>
              <a:rPr lang="en-US" dirty="0">
                <a:solidFill>
                  <a:srgbClr val="FF0000"/>
                </a:solidFill>
              </a:rPr>
              <a:t>expect</a:t>
            </a:r>
            <a:r>
              <a:rPr lang="en-US" dirty="0"/>
              <a:t>(a).</a:t>
            </a:r>
            <a:r>
              <a:rPr lang="en-US" dirty="0" err="1">
                <a:solidFill>
                  <a:srgbClr val="FF0000"/>
                </a:solidFill>
              </a:rPr>
              <a:t>toBe</a:t>
            </a:r>
            <a:r>
              <a:rPr lang="en-US" dirty="0"/>
              <a:t>(true);</a:t>
            </a:r>
          </a:p>
          <a:p>
            <a:pPr marL="0" indent="0">
              <a:buNone/>
            </a:pPr>
            <a:r>
              <a:rPr lang="en-US" dirty="0"/>
              <a:t>  });</a:t>
            </a:r>
          </a:p>
          <a:p>
            <a:pPr marL="0" indent="0">
              <a:buNone/>
            </a:pPr>
            <a:r>
              <a:rPr lang="en-US" dirty="0" smtClean="0"/>
              <a:t>});</a:t>
            </a:r>
            <a:endParaRPr lang="en-US" dirty="0"/>
          </a:p>
        </p:txBody>
      </p:sp>
      <p:pic>
        <p:nvPicPr>
          <p:cNvPr id="4" name="Picture 2" descr="https://pbs.twimg.com/media/B-iWUjeIgAAiXn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4077072"/>
            <a:ext cx="1872208" cy="1550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020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s-media-cache-ak0.pinimg.com/564x/70/be/05/70be0532ba8bce9e88d14a0f1ec9b465.jpg"/>
          <p:cNvPicPr>
            <a:picLocks noChangeAspect="1" noChangeArrowheads="1"/>
          </p:cNvPicPr>
          <p:nvPr/>
        </p:nvPicPr>
        <p:blipFill rotWithShape="1">
          <a:blip r:embed="rId3">
            <a:extLst>
              <a:ext uri="{28A0092B-C50C-407E-A947-70E740481C1C}">
                <a14:useLocalDpi xmlns:a14="http://schemas.microsoft.com/office/drawing/2010/main" val="0"/>
              </a:ext>
            </a:extLst>
          </a:blip>
          <a:srcRect l="14399" r="13921"/>
          <a:stretch/>
        </p:blipFill>
        <p:spPr bwMode="auto">
          <a:xfrm>
            <a:off x="5406712" y="2157938"/>
            <a:ext cx="3413760" cy="3790950"/>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323528" y="1412776"/>
            <a:ext cx="8496944" cy="453650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lnSpcReduction="10000"/>
          </a:bodyPr>
          <a:lstStyle/>
          <a:p>
            <a:endParaRPr lang="en-US" dirty="0"/>
          </a:p>
          <a:p>
            <a:r>
              <a:rPr lang="en-US" dirty="0" err="1" smtClean="0"/>
              <a:t>toBe</a:t>
            </a:r>
            <a:endParaRPr lang="en-US" dirty="0" smtClean="0"/>
          </a:p>
          <a:p>
            <a:r>
              <a:rPr lang="en-US" dirty="0" err="1" smtClean="0"/>
              <a:t>toBeDefined</a:t>
            </a:r>
            <a:endParaRPr lang="en-US" dirty="0" smtClean="0"/>
          </a:p>
          <a:p>
            <a:r>
              <a:rPr lang="en-US" dirty="0" err="1" smtClean="0"/>
              <a:t>toHaveBeenCalled</a:t>
            </a:r>
            <a:endParaRPr lang="en-US" dirty="0" smtClean="0"/>
          </a:p>
          <a:p>
            <a:r>
              <a:rPr lang="en-US" dirty="0" err="1"/>
              <a:t>toHaveBeenCalledTimes</a:t>
            </a:r>
            <a:endParaRPr lang="en-US" dirty="0" smtClean="0"/>
          </a:p>
          <a:p>
            <a:r>
              <a:rPr lang="en-US" dirty="0" err="1" smtClean="0"/>
              <a:t>toHaveBeenCalledWith</a:t>
            </a:r>
            <a:endParaRPr lang="en-US" dirty="0" smtClean="0"/>
          </a:p>
          <a:p>
            <a:r>
              <a:rPr lang="en-US" dirty="0" err="1" smtClean="0"/>
              <a:t>toEqual</a:t>
            </a:r>
            <a:endParaRPr lang="en-US" dirty="0" smtClean="0"/>
          </a:p>
          <a:p>
            <a:r>
              <a:rPr lang="en-US" dirty="0" err="1"/>
              <a:t>toThrowError</a:t>
            </a:r>
            <a:endParaRPr lang="en-US" dirty="0"/>
          </a:p>
        </p:txBody>
      </p:sp>
    </p:spTree>
    <p:extLst>
      <p:ext uri="{BB962C8B-B14F-4D97-AF65-F5344CB8AC3E}">
        <p14:creationId xmlns:p14="http://schemas.microsoft.com/office/powerpoint/2010/main" val="646225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vignette1.wikia.nocookie.net/johnnyenglish/images/3/31/Johnny_english_bild_1.jpg/revision/latest?cb=20111021193413"/>
          <p:cNvPicPr>
            <a:picLocks noChangeAspect="1" noChangeArrowheads="1"/>
          </p:cNvPicPr>
          <p:nvPr/>
        </p:nvPicPr>
        <p:blipFill rotWithShape="1">
          <a:blip r:embed="rId3">
            <a:extLst>
              <a:ext uri="{28A0092B-C50C-407E-A947-70E740481C1C}">
                <a14:useLocalDpi xmlns:a14="http://schemas.microsoft.com/office/drawing/2010/main" val="0"/>
              </a:ext>
            </a:extLst>
          </a:blip>
          <a:srcRect r="3994" b="3208"/>
          <a:stretch/>
        </p:blipFill>
        <p:spPr bwMode="auto">
          <a:xfrm>
            <a:off x="4464402" y="1557536"/>
            <a:ext cx="4356070" cy="4391744"/>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323528" y="1412776"/>
            <a:ext cx="8496944" cy="453650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Spy</a:t>
            </a:r>
            <a:endParaRPr lang="en-US" dirty="0"/>
          </a:p>
        </p:txBody>
      </p:sp>
      <p:sp>
        <p:nvSpPr>
          <p:cNvPr id="3" name="2 Marcador de contenido"/>
          <p:cNvSpPr>
            <a:spLocks noGrp="1"/>
          </p:cNvSpPr>
          <p:nvPr>
            <p:ph idx="1"/>
          </p:nvPr>
        </p:nvSpPr>
        <p:spPr/>
        <p:txBody>
          <a:bodyPr/>
          <a:lstStyle/>
          <a:p>
            <a:r>
              <a:rPr lang="en-US" dirty="0" err="1"/>
              <a:t>spyOn</a:t>
            </a:r>
            <a:r>
              <a:rPr lang="en-US" dirty="0"/>
              <a:t>(foo, '</a:t>
            </a:r>
            <a:r>
              <a:rPr lang="en-US" dirty="0" err="1"/>
              <a:t>setBar</a:t>
            </a:r>
            <a:r>
              <a:rPr lang="en-US" dirty="0" smtClean="0"/>
              <a:t>');</a:t>
            </a:r>
          </a:p>
          <a:p>
            <a:pPr lvl="1"/>
            <a:r>
              <a:rPr lang="en-US" dirty="0" err="1" smtClean="0"/>
              <a:t>and.callThrough</a:t>
            </a:r>
            <a:endParaRPr lang="en-US" dirty="0" smtClean="0"/>
          </a:p>
          <a:p>
            <a:pPr lvl="1"/>
            <a:r>
              <a:rPr lang="en-US" dirty="0" err="1" smtClean="0"/>
              <a:t>and.returnValue</a:t>
            </a:r>
            <a:endParaRPr lang="en-US" dirty="0" smtClean="0"/>
          </a:p>
          <a:p>
            <a:pPr lvl="1"/>
            <a:r>
              <a:rPr lang="en-US" dirty="0" err="1" smtClean="0"/>
              <a:t>and.returnValues</a:t>
            </a:r>
            <a:endParaRPr lang="en-US" dirty="0" smtClean="0"/>
          </a:p>
          <a:p>
            <a:pPr lvl="1"/>
            <a:r>
              <a:rPr lang="en-US" dirty="0" err="1" smtClean="0"/>
              <a:t>and.callFake</a:t>
            </a:r>
            <a:endParaRPr lang="en-US" dirty="0" smtClean="0"/>
          </a:p>
          <a:p>
            <a:pPr lvl="1"/>
            <a:r>
              <a:rPr lang="en-US" dirty="0" err="1" smtClean="0"/>
              <a:t>and.throwError</a:t>
            </a:r>
            <a:endParaRPr lang="en-US" dirty="0"/>
          </a:p>
          <a:p>
            <a:r>
              <a:rPr lang="en-US" dirty="0" err="1" smtClean="0"/>
              <a:t>jasmine.createSpy</a:t>
            </a:r>
            <a:r>
              <a:rPr lang="en-US" dirty="0" smtClean="0"/>
              <a:t>()</a:t>
            </a:r>
            <a:endParaRPr lang="en-US" dirty="0"/>
          </a:p>
          <a:p>
            <a:endParaRPr lang="en-US" dirty="0"/>
          </a:p>
        </p:txBody>
      </p:sp>
    </p:spTree>
    <p:extLst>
      <p:ext uri="{BB962C8B-B14F-4D97-AF65-F5344CB8AC3E}">
        <p14:creationId xmlns:p14="http://schemas.microsoft.com/office/powerpoint/2010/main" val="3663148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a:t>T</a:t>
            </a:r>
            <a:r>
              <a:rPr lang="en-US" dirty="0" smtClean="0"/>
              <a:t>est a Service</a:t>
            </a:r>
          </a:p>
          <a:p>
            <a:pPr marL="514350" indent="-514350">
              <a:buFont typeface="+mj-lt"/>
              <a:buAutoNum type="alphaLcParenR"/>
            </a:pPr>
            <a:r>
              <a:rPr lang="en-US" dirty="0"/>
              <a:t>T</a:t>
            </a:r>
            <a:r>
              <a:rPr lang="en-US" dirty="0" smtClean="0"/>
              <a:t>est a Controller</a:t>
            </a:r>
          </a:p>
          <a:p>
            <a:pPr marL="514350" indent="-514350">
              <a:buFont typeface="+mj-lt"/>
              <a:buAutoNum type="alphaLcParenR"/>
            </a:pPr>
            <a:r>
              <a:rPr lang="en-US" dirty="0" smtClean="0"/>
              <a:t>Test a directive using a mock</a:t>
            </a:r>
          </a:p>
        </p:txBody>
      </p:sp>
    </p:spTree>
    <p:extLst>
      <p:ext uri="{BB962C8B-B14F-4D97-AF65-F5344CB8AC3E}">
        <p14:creationId xmlns:p14="http://schemas.microsoft.com/office/powerpoint/2010/main" val="719970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3086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026" name="Picture 2" descr="http://m.memegen.com/peet8x.jpg"/>
          <p:cNvPicPr>
            <a:picLocks noChangeAspect="1" noChangeArrowheads="1"/>
          </p:cNvPicPr>
          <p:nvPr/>
        </p:nvPicPr>
        <p:blipFill rotWithShape="1">
          <a:blip r:embed="rId2">
            <a:extLst>
              <a:ext uri="{28A0092B-C50C-407E-A947-70E740481C1C}">
                <a14:useLocalDpi xmlns:a14="http://schemas.microsoft.com/office/drawing/2010/main" val="0"/>
              </a:ext>
            </a:extLst>
          </a:blip>
          <a:srcRect b="3284"/>
          <a:stretch/>
        </p:blipFill>
        <p:spPr bwMode="auto">
          <a:xfrm>
            <a:off x="0" y="0"/>
            <a:ext cx="48768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angularjs.org/img/AngularJS-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5445224"/>
            <a:ext cx="3648075" cy="102870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611560" y="3717032"/>
            <a:ext cx="7492565" cy="923330"/>
          </a:xfrm>
          <a:prstGeom prst="rect">
            <a:avLst/>
          </a:prstGeom>
          <a:noFill/>
        </p:spPr>
        <p:txBody>
          <a:bodyPr wrap="none" lIns="91440" tIns="45720" rIns="91440" bIns="45720">
            <a:spAutoFit/>
          </a:bodyPr>
          <a:lstStyle/>
          <a:p>
            <a:pPr algn="ct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for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your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attention</a:t>
            </a:r>
            <a:endParaRPr lang="es-E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06132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a:t>
            </a:r>
            <a:r>
              <a:rPr lang="es-ES" dirty="0" err="1" smtClean="0"/>
              <a:t>binding</a:t>
            </a:r>
            <a:endParaRPr lang="en-US" dirty="0"/>
          </a:p>
        </p:txBody>
      </p:sp>
      <p:sp>
        <p:nvSpPr>
          <p:cNvPr id="3" name="2 Marcador de contenido"/>
          <p:cNvSpPr>
            <a:spLocks noGrp="1"/>
          </p:cNvSpPr>
          <p:nvPr>
            <p:ph idx="1"/>
          </p:nvPr>
        </p:nvSpPr>
        <p:spPr/>
        <p:txBody>
          <a:bodyPr>
            <a:normAutofit/>
          </a:bodyPr>
          <a:lstStyle/>
          <a:p>
            <a:pPr marL="0" indent="0">
              <a:buNone/>
            </a:pPr>
            <a:r>
              <a:rPr lang="en-US" sz="1600" dirty="0" smtClean="0"/>
              <a:t>&lt;html  </a:t>
            </a:r>
            <a:r>
              <a:rPr lang="en-US" sz="1800" dirty="0" err="1" smtClean="0">
                <a:solidFill>
                  <a:schemeClr val="accent2"/>
                </a:solidFill>
              </a:rPr>
              <a:t>ng</a:t>
            </a:r>
            <a:r>
              <a:rPr lang="en-US" sz="1800" dirty="0" smtClean="0">
                <a:solidFill>
                  <a:schemeClr val="accent2"/>
                </a:solidFill>
              </a:rPr>
              <a:t>-app=“</a:t>
            </a:r>
            <a:r>
              <a:rPr lang="en-US" sz="1800" dirty="0" err="1" smtClean="0">
                <a:solidFill>
                  <a:schemeClr val="accent2"/>
                </a:solidFill>
              </a:rPr>
              <a:t>myApp</a:t>
            </a:r>
            <a:r>
              <a:rPr lang="en-US" sz="1800" dirty="0" smtClean="0">
                <a:solidFill>
                  <a:schemeClr val="accent2"/>
                </a:solidFill>
              </a:rPr>
              <a:t>"</a:t>
            </a:r>
            <a:r>
              <a:rPr lang="en-US" sz="1600" dirty="0" smtClean="0"/>
              <a:t>&gt;</a:t>
            </a:r>
          </a:p>
          <a:p>
            <a:pPr marL="0" indent="0">
              <a:buNone/>
            </a:pPr>
            <a:r>
              <a:rPr lang="en-US" sz="1600" dirty="0" smtClean="0"/>
              <a:t>    &lt;head&gt;</a:t>
            </a:r>
          </a:p>
          <a:p>
            <a:pPr marL="0" indent="0">
              <a:buNone/>
            </a:pPr>
            <a:r>
              <a:rPr lang="en-US" sz="1600" dirty="0" smtClean="0"/>
              <a:t>        &lt;title&gt;</a:t>
            </a:r>
            <a:r>
              <a:rPr lang="en-US" sz="1600" dirty="0" err="1" smtClean="0"/>
              <a:t>AngularJS</a:t>
            </a:r>
            <a:r>
              <a:rPr lang="en-US" sz="1600" dirty="0" smtClean="0"/>
              <a:t> Test&lt;/title&gt;</a:t>
            </a:r>
          </a:p>
          <a:p>
            <a:pPr marL="0" indent="0">
              <a:buNone/>
            </a:pPr>
            <a:r>
              <a:rPr lang="en-US" sz="1600" dirty="0" smtClean="0"/>
              <a:t>        &lt;meta http-</a:t>
            </a:r>
            <a:r>
              <a:rPr lang="en-US" sz="1600" dirty="0" err="1" smtClean="0"/>
              <a:t>equiv</a:t>
            </a:r>
            <a:r>
              <a:rPr lang="en-US" sz="1600" dirty="0" smtClean="0"/>
              <a:t>="Content-Type" content="text/html; charset=UTF-8"&gt;</a:t>
            </a:r>
          </a:p>
          <a:p>
            <a:pPr marL="0" indent="0">
              <a:buNone/>
            </a:pPr>
            <a:r>
              <a:rPr lang="en-US" sz="1600" dirty="0" smtClean="0"/>
              <a:t>    &lt;/head&gt;</a:t>
            </a:r>
          </a:p>
          <a:p>
            <a:pPr marL="0" indent="0">
              <a:buNone/>
            </a:pPr>
            <a:r>
              <a:rPr lang="en-US" sz="1600" dirty="0" smtClean="0"/>
              <a:t>    &lt;body&gt;</a:t>
            </a:r>
          </a:p>
          <a:p>
            <a:pPr marL="0" indent="0">
              <a:buNone/>
            </a:pPr>
            <a:r>
              <a:rPr lang="en-US" sz="1600" dirty="0" smtClean="0"/>
              <a:t>        &lt;input type=“text”</a:t>
            </a:r>
            <a:r>
              <a:rPr lang="en-US" sz="1800" dirty="0" smtClean="0">
                <a:solidFill>
                  <a:schemeClr val="accent2"/>
                </a:solidFill>
              </a:rPr>
              <a:t> </a:t>
            </a:r>
            <a:r>
              <a:rPr lang="en-US" sz="1800" dirty="0" err="1" smtClean="0">
                <a:solidFill>
                  <a:schemeClr val="accent2"/>
                </a:solidFill>
              </a:rPr>
              <a:t>ng</a:t>
            </a:r>
            <a:r>
              <a:rPr lang="en-US" sz="1800" dirty="0" smtClean="0">
                <a:solidFill>
                  <a:schemeClr val="accent2"/>
                </a:solidFill>
              </a:rPr>
              <a:t>-model=“model1”</a:t>
            </a:r>
            <a:r>
              <a:rPr lang="en-US" sz="1600" dirty="0" smtClean="0"/>
              <a:t>&gt;</a:t>
            </a:r>
          </a:p>
          <a:p>
            <a:pPr marL="0" indent="0">
              <a:buNone/>
            </a:pPr>
            <a:r>
              <a:rPr lang="en-US" sz="1600" dirty="0" smtClean="0"/>
              <a:t>        &lt;</a:t>
            </a:r>
            <a:r>
              <a:rPr lang="en-US" sz="1600" dirty="0" err="1" smtClean="0"/>
              <a:t>br</a:t>
            </a:r>
            <a:r>
              <a:rPr lang="en-US" sz="1600" dirty="0" smtClean="0"/>
              <a:t>&gt;</a:t>
            </a:r>
          </a:p>
          <a:p>
            <a:pPr marL="0" indent="0">
              <a:buNone/>
            </a:pPr>
            <a:r>
              <a:rPr lang="en-US" sz="1600" dirty="0" smtClean="0"/>
              <a:t>        &lt;div&gt;</a:t>
            </a:r>
            <a:r>
              <a:rPr lang="en-US" sz="1800" dirty="0" smtClean="0">
                <a:solidFill>
                  <a:schemeClr val="accent2"/>
                </a:solidFill>
              </a:rPr>
              <a:t>{{variable1}}</a:t>
            </a:r>
            <a:r>
              <a:rPr lang="en-US" sz="1600" dirty="0" smtClean="0"/>
              <a:t>&lt;/div&gt;</a:t>
            </a:r>
          </a:p>
          <a:p>
            <a:pPr marL="0" indent="0">
              <a:buNone/>
            </a:pPr>
            <a:r>
              <a:rPr lang="en-US" sz="1600" dirty="0" smtClean="0"/>
              <a:t>    &lt;/body&gt;</a:t>
            </a:r>
          </a:p>
          <a:p>
            <a:pPr marL="0" indent="0">
              <a:buNone/>
            </a:pPr>
            <a:r>
              <a:rPr lang="en-US" sz="1600" dirty="0" smtClean="0"/>
              <a:t>&lt;/html&gt;</a:t>
            </a:r>
            <a:endParaRPr lang="es-MX" sz="1600" dirty="0" smtClean="0"/>
          </a:p>
          <a:p>
            <a:pPr marL="0" indent="0">
              <a:buNone/>
            </a:pPr>
            <a:endParaRPr lang="en-US" sz="1600" dirty="0"/>
          </a:p>
        </p:txBody>
      </p:sp>
      <p:pic>
        <p:nvPicPr>
          <p:cNvPr id="1026"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124002"/>
            <a:ext cx="4091095" cy="313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32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1484784"/>
            <a:ext cx="8352928"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n-US" sz="3600" dirty="0" smtClean="0"/>
              <a:t>Introduction to Modules and Controllers</a:t>
            </a:r>
            <a:endParaRPr lang="en-US" sz="3600" dirty="0"/>
          </a:p>
        </p:txBody>
      </p:sp>
      <p:sp>
        <p:nvSpPr>
          <p:cNvPr id="3" name="2 Marcador de contenido"/>
          <p:cNvSpPr>
            <a:spLocks noGrp="1"/>
          </p:cNvSpPr>
          <p:nvPr>
            <p:ph idx="1"/>
          </p:nvPr>
        </p:nvSpPr>
        <p:spPr/>
        <p:txBody>
          <a:bodyPr>
            <a:normAutofit/>
          </a:bodyPr>
          <a:lstStyle/>
          <a:p>
            <a:pPr marL="0" indent="0">
              <a:buNone/>
            </a:pPr>
            <a:r>
              <a:rPr lang="es-MX" sz="2000" dirty="0" err="1" smtClean="0"/>
              <a:t>var</a:t>
            </a:r>
            <a:r>
              <a:rPr lang="es-MX" sz="2000" dirty="0" smtClean="0"/>
              <a:t> </a:t>
            </a:r>
            <a:r>
              <a:rPr lang="es-MX" sz="2000" dirty="0" err="1" smtClean="0"/>
              <a:t>myApp</a:t>
            </a:r>
            <a:r>
              <a:rPr lang="es-MX" sz="2000" dirty="0" smtClean="0"/>
              <a:t> = </a:t>
            </a:r>
            <a:r>
              <a:rPr lang="es-MX" sz="2000" dirty="0" err="1" smtClean="0"/>
              <a:t>angular.module</a:t>
            </a:r>
            <a:r>
              <a:rPr lang="es-MX" sz="2000" dirty="0" smtClean="0"/>
              <a:t>('</a:t>
            </a:r>
            <a:r>
              <a:rPr lang="es-MX" sz="2000" dirty="0" err="1" smtClean="0"/>
              <a:t>myApp</a:t>
            </a:r>
            <a:r>
              <a:rPr lang="es-MX" sz="2000" dirty="0" smtClean="0"/>
              <a:t>',[      ]);</a:t>
            </a:r>
          </a:p>
          <a:p>
            <a:pPr marL="0" indent="0">
              <a:buNone/>
            </a:pPr>
            <a:endParaRPr lang="es-MX" sz="2000" dirty="0" smtClean="0"/>
          </a:p>
          <a:p>
            <a:pPr marL="0" indent="0">
              <a:buNone/>
            </a:pPr>
            <a:endParaRPr lang="es-MX" sz="2000" dirty="0" smtClean="0"/>
          </a:p>
          <a:p>
            <a:pPr marL="0" indent="0">
              <a:buNone/>
            </a:pPr>
            <a:r>
              <a:rPr lang="es-MX" sz="2000" dirty="0" err="1" smtClean="0"/>
              <a:t>myApp.controller</a:t>
            </a:r>
            <a:r>
              <a:rPr lang="es-MX" sz="2000" dirty="0" smtClean="0"/>
              <a:t>('Ctrl1', ['</a:t>
            </a:r>
            <a:r>
              <a:rPr lang="es-MX" sz="2800" dirty="0" smtClean="0">
                <a:solidFill>
                  <a:schemeClr val="accent2"/>
                </a:solidFill>
              </a:rPr>
              <a:t>$</a:t>
            </a:r>
            <a:r>
              <a:rPr lang="es-MX" sz="2800" dirty="0" err="1" smtClean="0">
                <a:solidFill>
                  <a:schemeClr val="accent2"/>
                </a:solidFill>
              </a:rPr>
              <a:t>scope</a:t>
            </a:r>
            <a:r>
              <a:rPr lang="es-MX" sz="2000" dirty="0" smtClean="0"/>
              <a:t>', </a:t>
            </a:r>
            <a:r>
              <a:rPr lang="es-MX" sz="2000" dirty="0" err="1" smtClean="0"/>
              <a:t>function</a:t>
            </a:r>
            <a:r>
              <a:rPr lang="es-MX" sz="2000" dirty="0" smtClean="0"/>
              <a:t>(</a:t>
            </a:r>
            <a:r>
              <a:rPr lang="es-MX" sz="2800" dirty="0" smtClean="0">
                <a:solidFill>
                  <a:schemeClr val="accent2"/>
                </a:solidFill>
              </a:rPr>
              <a:t>$</a:t>
            </a:r>
            <a:r>
              <a:rPr lang="es-MX" sz="2800" dirty="0" err="1" smtClean="0">
                <a:solidFill>
                  <a:schemeClr val="accent2"/>
                </a:solidFill>
              </a:rPr>
              <a:t>scope</a:t>
            </a:r>
            <a:r>
              <a:rPr lang="es-MX" sz="2000" dirty="0" smtClean="0"/>
              <a:t>) {</a:t>
            </a:r>
          </a:p>
          <a:p>
            <a:pPr marL="0" indent="0">
              <a:buNone/>
            </a:pPr>
            <a:r>
              <a:rPr lang="es-MX" sz="2000" dirty="0" smtClean="0"/>
              <a:t>	$scope.variable1 = “</a:t>
            </a:r>
            <a:r>
              <a:rPr lang="es-MX" sz="2000" dirty="0" err="1" smtClean="0"/>
              <a:t>Hello</a:t>
            </a:r>
            <a:r>
              <a:rPr lang="es-MX" sz="2000" dirty="0" smtClean="0"/>
              <a:t> </a:t>
            </a:r>
            <a:r>
              <a:rPr lang="es-MX" sz="2000" dirty="0" err="1" smtClean="0"/>
              <a:t>World</a:t>
            </a:r>
            <a:r>
              <a:rPr lang="es-MX" sz="2000" dirty="0" smtClean="0"/>
              <a:t>!”;</a:t>
            </a:r>
          </a:p>
          <a:p>
            <a:pPr marL="0" indent="0">
              <a:buNone/>
            </a:pPr>
            <a:endParaRPr lang="es-MX" sz="2000" dirty="0" smtClean="0"/>
          </a:p>
          <a:p>
            <a:pPr marL="0" indent="0">
              <a:buNone/>
            </a:pPr>
            <a:r>
              <a:rPr lang="es-MX" sz="2000" dirty="0" smtClean="0"/>
              <a:t>	</a:t>
            </a:r>
            <a:r>
              <a:rPr lang="es-MX" sz="2400" dirty="0" smtClean="0">
                <a:solidFill>
                  <a:schemeClr val="accent2"/>
                </a:solidFill>
              </a:rPr>
              <a:t>$</a:t>
            </a:r>
            <a:r>
              <a:rPr lang="es-MX" sz="2400" dirty="0" err="1" smtClean="0">
                <a:solidFill>
                  <a:schemeClr val="accent2"/>
                </a:solidFill>
              </a:rPr>
              <a:t>scope</a:t>
            </a:r>
            <a:r>
              <a:rPr lang="es-MX" sz="2400" dirty="0" smtClean="0">
                <a:solidFill>
                  <a:schemeClr val="accent2"/>
                </a:solidFill>
              </a:rPr>
              <a:t>.$</a:t>
            </a:r>
            <a:r>
              <a:rPr lang="es-MX" sz="2400" dirty="0" err="1" smtClean="0">
                <a:solidFill>
                  <a:schemeClr val="accent2"/>
                </a:solidFill>
              </a:rPr>
              <a:t>watch</a:t>
            </a:r>
            <a:r>
              <a:rPr lang="es-MX" sz="2000" dirty="0" smtClean="0">
                <a:solidFill>
                  <a:schemeClr val="tx1">
                    <a:lumMod val="85000"/>
                    <a:lumOff val="15000"/>
                  </a:schemeClr>
                </a:solidFill>
              </a:rPr>
              <a:t>('Ctrl1‘, </a:t>
            </a:r>
            <a:r>
              <a:rPr lang="es-MX" sz="2000" dirty="0" err="1" smtClean="0">
                <a:solidFill>
                  <a:schemeClr val="tx1">
                    <a:lumMod val="85000"/>
                    <a:lumOff val="15000"/>
                  </a:schemeClr>
                </a:solidFill>
              </a:rPr>
              <a:t>function</a:t>
            </a:r>
            <a:r>
              <a:rPr lang="es-MX" sz="2000" dirty="0" smtClean="0">
                <a:solidFill>
                  <a:schemeClr val="tx1">
                    <a:lumMod val="85000"/>
                    <a:lumOff val="15000"/>
                  </a:schemeClr>
                </a:solidFill>
              </a:rPr>
              <a:t> ( </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 ){</a:t>
            </a:r>
          </a:p>
          <a:p>
            <a:pPr marL="0" indent="0">
              <a:buNone/>
            </a:pPr>
            <a:r>
              <a:rPr lang="es-MX" sz="2000" dirty="0" smtClean="0">
                <a:solidFill>
                  <a:schemeClr val="tx1">
                    <a:lumMod val="85000"/>
                    <a:lumOff val="15000"/>
                  </a:schemeClr>
                </a:solidFill>
              </a:rPr>
              <a:t>		$scope.console.log(</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a:t>
            </a:r>
          </a:p>
          <a:p>
            <a:pPr marL="0" indent="0">
              <a:buNone/>
            </a:pPr>
            <a:r>
              <a:rPr lang="es-MX" sz="2000" dirty="0" smtClean="0">
                <a:solidFill>
                  <a:schemeClr val="tx1">
                    <a:lumMod val="85000"/>
                    <a:lumOff val="15000"/>
                  </a:schemeClr>
                </a:solidFill>
              </a:rPr>
              <a:t>	});</a:t>
            </a:r>
          </a:p>
          <a:p>
            <a:pPr marL="0" indent="0">
              <a:buNone/>
            </a:pPr>
            <a:r>
              <a:rPr lang="es-MX" sz="2000" dirty="0" smtClean="0"/>
              <a:t>}]);</a:t>
            </a:r>
          </a:p>
          <a:p>
            <a:pPr marL="0" indent="0">
              <a:buNone/>
            </a:pPr>
            <a:endParaRPr lang="en-US" dirty="0"/>
          </a:p>
        </p:txBody>
      </p:sp>
      <p:sp>
        <p:nvSpPr>
          <p:cNvPr id="4" name="3 Llamada de flecha hacia arriba"/>
          <p:cNvSpPr/>
          <p:nvPr/>
        </p:nvSpPr>
        <p:spPr>
          <a:xfrm>
            <a:off x="4067944" y="1988840"/>
            <a:ext cx="1368152" cy="432048"/>
          </a:xfrm>
          <a:prstGeom prst="upArrowCallout">
            <a:avLst>
              <a:gd name="adj1" fmla="val 50000"/>
              <a:gd name="adj2" fmla="val 25000"/>
              <a:gd name="adj3" fmla="val 25000"/>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400" dirty="0" err="1" smtClean="0"/>
              <a:t>dependencies</a:t>
            </a:r>
            <a:endParaRPr lang="en-US" sz="1400" dirty="0"/>
          </a:p>
        </p:txBody>
      </p:sp>
    </p:spTree>
    <p:extLst>
      <p:ext uri="{BB962C8B-B14F-4D97-AF65-F5344CB8AC3E}">
        <p14:creationId xmlns:p14="http://schemas.microsoft.com/office/powerpoint/2010/main" val="317041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Scope</a:t>
            </a:r>
            <a:endParaRPr lang="en-US" dirty="0"/>
          </a:p>
        </p:txBody>
      </p:sp>
      <p:pic>
        <p:nvPicPr>
          <p:cNvPr id="1026"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92896"/>
            <a:ext cx="8095986" cy="255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92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2</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controllers.</a:t>
            </a:r>
          </a:p>
          <a:p>
            <a:pPr marL="514350" indent="-514350">
              <a:buFont typeface="+mj-lt"/>
              <a:buAutoNum type="alphaLcParenR"/>
            </a:pPr>
            <a:r>
              <a:rPr lang="en-US" dirty="0" smtClean="0"/>
              <a:t>Use of $scope and the data-binding</a:t>
            </a:r>
            <a:endParaRPr lang="en-US" dirty="0"/>
          </a:p>
        </p:txBody>
      </p:sp>
    </p:spTree>
    <p:extLst>
      <p:ext uri="{BB962C8B-B14F-4D97-AF65-F5344CB8AC3E}">
        <p14:creationId xmlns:p14="http://schemas.microsoft.com/office/powerpoint/2010/main" val="389237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ng</a:t>
            </a:r>
            <a:r>
              <a:rPr lang="es-MX" dirty="0" smtClean="0"/>
              <a:t>-show / </a:t>
            </a:r>
            <a:r>
              <a:rPr lang="es-MX" dirty="0" err="1" smtClean="0"/>
              <a:t>ng-hide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n-US" dirty="0" smtClean="0"/>
              <a:t>&lt;html  </a:t>
            </a:r>
            <a:r>
              <a:rPr lang="en-US" sz="3600" dirty="0" err="1" smtClean="0">
                <a:solidFill>
                  <a:schemeClr val="accent2"/>
                </a:solidFill>
              </a:rPr>
              <a:t>ng</a:t>
            </a:r>
            <a:r>
              <a:rPr lang="en-US" sz="3600" dirty="0" smtClean="0">
                <a:solidFill>
                  <a:schemeClr val="accent2"/>
                </a:solidFill>
              </a:rPr>
              <a:t>-app=“</a:t>
            </a:r>
            <a:r>
              <a:rPr lang="en-US" sz="3600" dirty="0" err="1" smtClean="0">
                <a:solidFill>
                  <a:schemeClr val="accent2"/>
                </a:solidFill>
              </a:rPr>
              <a:t>myApp</a:t>
            </a:r>
            <a:r>
              <a:rPr lang="en-US" sz="3600" dirty="0" smtClean="0">
                <a:solidFill>
                  <a:schemeClr val="accent2"/>
                </a:solidFill>
              </a:rPr>
              <a:t>"</a:t>
            </a:r>
            <a:r>
              <a:rPr lang="en-US" dirty="0" smtClean="0"/>
              <a:t>&gt;</a:t>
            </a:r>
          </a:p>
          <a:p>
            <a:pPr marL="0" indent="0">
              <a:buNone/>
            </a:pPr>
            <a:r>
              <a:rPr lang="en-US" dirty="0" smtClean="0"/>
              <a:t>    &lt;head&gt;</a:t>
            </a:r>
          </a:p>
          <a:p>
            <a:pPr marL="0" indent="0">
              <a:buNone/>
            </a:pPr>
            <a:r>
              <a:rPr lang="en-US" dirty="0" smtClean="0"/>
              <a:t>        &lt;title&gt;</a:t>
            </a:r>
            <a:r>
              <a:rPr lang="en-US" dirty="0" err="1" smtClean="0"/>
              <a:t>AngularJS</a:t>
            </a:r>
            <a:r>
              <a:rPr lang="en-US" dirty="0" smtClean="0"/>
              <a:t> Test&lt;/title&gt;</a:t>
            </a:r>
          </a:p>
          <a:p>
            <a:pPr marL="0" indent="0">
              <a:buNone/>
            </a:pPr>
            <a:r>
              <a:rPr lang="en-US" dirty="0" smtClean="0"/>
              <a:t>        &lt;meta http-</a:t>
            </a:r>
            <a:r>
              <a:rPr lang="en-US" dirty="0" err="1" smtClean="0"/>
              <a:t>equiv</a:t>
            </a:r>
            <a:r>
              <a:rPr lang="en-US" dirty="0" smtClean="0"/>
              <a:t>="Content-Type" content="text/html; charset=UTF-8"&gt;</a:t>
            </a:r>
          </a:p>
          <a:p>
            <a:pPr marL="0" indent="0">
              <a:buNone/>
            </a:pPr>
            <a:r>
              <a:rPr lang="en-US" dirty="0" smtClean="0"/>
              <a:t>    &lt;/head&gt;</a:t>
            </a:r>
          </a:p>
          <a:p>
            <a:pPr marL="0" indent="0">
              <a:buNone/>
            </a:pPr>
            <a:r>
              <a:rPr lang="en-US" dirty="0" smtClean="0"/>
              <a:t>    &lt;body&gt;</a:t>
            </a:r>
          </a:p>
          <a:p>
            <a:pPr marL="0" indent="0">
              <a:buNone/>
            </a:pPr>
            <a:r>
              <a:rPr lang="en-US" dirty="0" smtClean="0"/>
              <a:t>        &lt;input type=“checkbox”</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-model=“</a:t>
            </a:r>
            <a:r>
              <a:rPr lang="en-US" sz="3600" dirty="0" err="1" smtClean="0">
                <a:solidFill>
                  <a:schemeClr val="accent2"/>
                </a:solidFill>
              </a:rPr>
              <a:t>showDiv</a:t>
            </a:r>
            <a:r>
              <a:rPr lang="en-US" sz="3600" dirty="0" smtClean="0">
                <a:solidFill>
                  <a:schemeClr val="accent2"/>
                </a:solidFill>
              </a:rPr>
              <a:t>”</a:t>
            </a:r>
            <a:r>
              <a:rPr lang="en-US" dirty="0" smtClean="0"/>
              <a:t>&gt;</a:t>
            </a:r>
          </a:p>
          <a:p>
            <a:pPr marL="0" indent="0">
              <a:buNone/>
            </a:pPr>
            <a:r>
              <a:rPr lang="en-US" dirty="0" smtClean="0"/>
              <a:t>        &lt;</a:t>
            </a:r>
            <a:r>
              <a:rPr lang="en-US" dirty="0" err="1" smtClean="0"/>
              <a:t>br</a:t>
            </a:r>
            <a:r>
              <a:rPr lang="en-US" dirty="0" smtClean="0"/>
              <a:t>&gt;</a:t>
            </a:r>
          </a:p>
          <a:p>
            <a:pPr marL="0" indent="0">
              <a:buNone/>
            </a:pPr>
            <a:r>
              <a:rPr lang="en-US" dirty="0" smtClean="0"/>
              <a:t>        &lt;div</a:t>
            </a:r>
            <a:r>
              <a:rPr lang="en-US" sz="3600" dirty="0" smtClean="0"/>
              <a:t> </a:t>
            </a:r>
            <a:r>
              <a:rPr lang="en-US" sz="3600" dirty="0" err="1" smtClean="0">
                <a:solidFill>
                  <a:schemeClr val="accent2"/>
                </a:solidFill>
              </a:rPr>
              <a:t>ng</a:t>
            </a:r>
            <a:r>
              <a:rPr lang="en-US" sz="3600" dirty="0" smtClean="0">
                <a:solidFill>
                  <a:schemeClr val="accent2"/>
                </a:solidFill>
              </a:rPr>
              <a:t>-show=“</a:t>
            </a:r>
            <a:r>
              <a:rPr lang="en-US" sz="3600" dirty="0" err="1" smtClean="0">
                <a:solidFill>
                  <a:schemeClr val="accent2"/>
                </a:solidFill>
              </a:rPr>
              <a:t>showDiv</a:t>
            </a:r>
            <a:r>
              <a:rPr lang="en-US" sz="3600" dirty="0" smtClean="0">
                <a:solidFill>
                  <a:schemeClr val="accent2"/>
                </a:solidFill>
              </a:rPr>
              <a:t>”</a:t>
            </a:r>
            <a:r>
              <a:rPr lang="en-US" dirty="0" smtClean="0"/>
              <a:t>&gt;Show Hello World!&lt;/div&gt;</a:t>
            </a:r>
          </a:p>
          <a:p>
            <a:pPr marL="0" indent="0">
              <a:buNone/>
            </a:pPr>
            <a:r>
              <a:rPr lang="en-US" dirty="0" smtClean="0"/>
              <a:t>        &lt;div</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-hide=“</a:t>
            </a:r>
            <a:r>
              <a:rPr lang="en-US" sz="3600" dirty="0" err="1" smtClean="0">
                <a:solidFill>
                  <a:schemeClr val="accent2"/>
                </a:solidFill>
              </a:rPr>
              <a:t>showDiv</a:t>
            </a:r>
            <a:r>
              <a:rPr lang="en-US" sz="3600" dirty="0" smtClean="0">
                <a:solidFill>
                  <a:schemeClr val="accent2"/>
                </a:solidFill>
              </a:rPr>
              <a:t>”</a:t>
            </a:r>
            <a:r>
              <a:rPr lang="en-US" dirty="0" smtClean="0"/>
              <a:t>&gt;Evil side&lt;/div&gt;</a:t>
            </a:r>
          </a:p>
          <a:p>
            <a:pPr marL="0" indent="0">
              <a:buNone/>
            </a:pPr>
            <a:r>
              <a:rPr lang="en-US" dirty="0" smtClean="0"/>
              <a:t>    &lt;/body&gt;</a:t>
            </a:r>
          </a:p>
          <a:p>
            <a:pPr marL="0" indent="0">
              <a:buNone/>
            </a:pPr>
            <a:r>
              <a:rPr lang="en-US" dirty="0" smtClean="0"/>
              <a:t>&lt;/html&gt;</a:t>
            </a:r>
            <a:endParaRPr lang="en-US" dirty="0"/>
          </a:p>
        </p:txBody>
      </p:sp>
    </p:spTree>
    <p:extLst>
      <p:ext uri="{BB962C8B-B14F-4D97-AF65-F5344CB8AC3E}">
        <p14:creationId xmlns:p14="http://schemas.microsoft.com/office/powerpoint/2010/main" val="608807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3191</TotalTime>
  <Words>11358</Words>
  <Application>Microsoft Office PowerPoint</Application>
  <PresentationFormat>Presentación en pantalla (4:3)</PresentationFormat>
  <Paragraphs>1719</Paragraphs>
  <Slides>48</Slides>
  <Notes>44</Notes>
  <HiddenSlides>0</HiddenSlides>
  <MMClips>0</MMClips>
  <ScaleCrop>false</ScaleCrop>
  <HeadingPairs>
    <vt:vector size="4" baseType="variant">
      <vt:variant>
        <vt:lpstr>Tema</vt:lpstr>
      </vt:variant>
      <vt:variant>
        <vt:i4>1</vt:i4>
      </vt:variant>
      <vt:variant>
        <vt:lpstr>Títulos de diapositiva</vt:lpstr>
      </vt:variant>
      <vt:variant>
        <vt:i4>48</vt:i4>
      </vt:variant>
    </vt:vector>
  </HeadingPairs>
  <TitlesOfParts>
    <vt:vector size="49" baseType="lpstr">
      <vt:lpstr>Tema de Office</vt:lpstr>
      <vt:lpstr>Presentación de PowerPoint</vt:lpstr>
      <vt:lpstr>Introduction</vt:lpstr>
      <vt:lpstr>Tools</vt:lpstr>
      <vt:lpstr>Practical example 1</vt:lpstr>
      <vt:lpstr>Data binding</vt:lpstr>
      <vt:lpstr>Introduction to Modules and Controllers</vt:lpstr>
      <vt:lpstr>Scope</vt:lpstr>
      <vt:lpstr>Practical example 2</vt:lpstr>
      <vt:lpstr>ng-show / ng-hide</vt:lpstr>
      <vt:lpstr>ng-repeat</vt:lpstr>
      <vt:lpstr>ng-click</vt:lpstr>
      <vt:lpstr>ng-change</vt:lpstr>
      <vt:lpstr>ng-options</vt:lpstr>
      <vt:lpstr>Practical example 3</vt:lpstr>
      <vt:lpstr>Filters</vt:lpstr>
      <vt:lpstr>Custom filter</vt:lpstr>
      <vt:lpstr>Practical example 4</vt:lpstr>
      <vt:lpstr>Dependency injection</vt:lpstr>
      <vt:lpstr>Routing</vt:lpstr>
      <vt:lpstr>Presentación de PowerPoint</vt:lpstr>
      <vt:lpstr>ui-router</vt:lpstr>
      <vt:lpstr>$stateProvider</vt:lpstr>
      <vt:lpstr>States hierarchy</vt:lpstr>
      <vt:lpstr>ui-view naming</vt:lpstr>
      <vt:lpstr>Practical example 5</vt:lpstr>
      <vt:lpstr>Directives</vt:lpstr>
      <vt:lpstr>Presentación de PowerPoint</vt:lpstr>
      <vt:lpstr>Create a Directive</vt:lpstr>
      <vt:lpstr>Scopes types &amp; Isolated scope</vt:lpstr>
      <vt:lpstr>compile / link</vt:lpstr>
      <vt:lpstr>compile / link</vt:lpstr>
      <vt:lpstr>Run order</vt:lpstr>
      <vt:lpstr>Practical example 6</vt:lpstr>
      <vt:lpstr>Using a Service, Factory or Provider</vt:lpstr>
      <vt:lpstr>Factory</vt:lpstr>
      <vt:lpstr>$resource</vt:lpstr>
      <vt:lpstr>Promises and $q</vt:lpstr>
      <vt:lpstr>Service</vt:lpstr>
      <vt:lpstr>Provider</vt:lpstr>
      <vt:lpstr>$broadcast &amp; $emit</vt:lpstr>
      <vt:lpstr>$timeout</vt:lpstr>
      <vt:lpstr>Practical example 7</vt:lpstr>
      <vt:lpstr>Unit test</vt:lpstr>
      <vt:lpstr>Jasmine</vt:lpstr>
      <vt:lpstr>Presentación de PowerPoint</vt:lpstr>
      <vt:lpstr>Spy</vt:lpstr>
      <vt:lpstr>Practical example 8</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King Kong</dc:creator>
  <cp:lastModifiedBy>King Kong</cp:lastModifiedBy>
  <cp:revision>381</cp:revision>
  <dcterms:created xsi:type="dcterms:W3CDTF">2014-06-27T01:37:53Z</dcterms:created>
  <dcterms:modified xsi:type="dcterms:W3CDTF">2016-07-10T21:09:40Z</dcterms:modified>
</cp:coreProperties>
</file>