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94" r:id="rId22"/>
    <p:sldId id="297" r:id="rId23"/>
    <p:sldId id="295" r:id="rId24"/>
    <p:sldId id="296" r:id="rId25"/>
    <p:sldId id="288" r:id="rId26"/>
    <p:sldId id="269" r:id="rId27"/>
    <p:sldId id="270" r:id="rId28"/>
    <p:sldId id="272" r:id="rId29"/>
    <p:sldId id="273" r:id="rId30"/>
    <p:sldId id="271" r:id="rId31"/>
    <p:sldId id="280" r:id="rId32"/>
    <p:sldId id="289" r:id="rId33"/>
    <p:sldId id="277" r:id="rId34"/>
    <p:sldId id="278" r:id="rId35"/>
    <p:sldId id="290" r:id="rId36"/>
    <p:sldId id="279" r:id="rId37"/>
    <p:sldId id="291" r:id="rId38"/>
    <p:sldId id="292" r:id="rId39"/>
    <p:sldId id="293" r:id="rId40"/>
    <p:sldId id="28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13" autoAdjust="0"/>
    <p:restoredTop sz="54400" autoAdjust="0"/>
  </p:normalViewPr>
  <p:slideViewPr>
    <p:cSldViewPr>
      <p:cViewPr varScale="1">
        <p:scale>
          <a:sx n="62" d="100"/>
          <a:sy n="62" d="100"/>
        </p:scale>
        <p:origin x="-3024" y="-78"/>
      </p:cViewPr>
      <p:guideLst>
        <p:guide orient="horz" pos="2160"/>
        <p:guide pos="2880"/>
      </p:guideLst>
    </p:cSldViewPr>
  </p:slideViewPr>
  <p:outlineViewPr>
    <p:cViewPr>
      <p:scale>
        <a:sx n="33" d="100"/>
        <a:sy n="33" d="100"/>
      </p:scale>
      <p:origin x="0" y="24828"/>
    </p:cViewPr>
  </p:outlineViewPr>
  <p:notesTextViewPr>
    <p:cViewPr>
      <p:scale>
        <a:sx n="1" d="1"/>
        <a:sy n="1" d="1"/>
      </p:scale>
      <p:origin x="0" y="264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6/12/2016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practice1App.controller:MainCtrl</a:t>
            </a:r>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practice1App</a:t>
            </a:r>
          </a:p>
          <a:p>
            <a:pPr marL="0" indent="0">
              <a:buFont typeface="+mj-lt"/>
              <a:buNone/>
            </a:pPr>
            <a:r>
              <a:rPr lang="en-US" dirty="0" smtClean="0"/>
              <a:t> */</a:t>
            </a:r>
          </a:p>
          <a:p>
            <a:pPr marL="0" indent="0">
              <a:buFont typeface="+mj-lt"/>
              <a:buNone/>
            </a:pPr>
            <a:r>
              <a:rPr lang="en-US" dirty="0" err="1" smtClean="0"/>
              <a:t>angular.module</a:t>
            </a:r>
            <a:r>
              <a:rPr lang="en-US" dirty="0" smtClean="0"/>
              <a:t>('practice1App')</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practice.</a:t>
            </a:r>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inject a dependency module you should do when</a:t>
            </a:r>
            <a:r>
              <a:rPr lang="en-US" baseline="0" dirty="0" smtClean="0"/>
              <a:t> you declare the module where you want to use it.</a:t>
            </a:r>
          </a:p>
          <a:p>
            <a:endParaRPr lang="en-US" baseline="0" dirty="0" smtClean="0"/>
          </a:p>
          <a:p>
            <a:r>
              <a:rPr lang="en-US" baseline="0" dirty="0" smtClean="0"/>
              <a:t>In the slide you see that for the module "</a:t>
            </a:r>
            <a:r>
              <a:rPr lang="en-US" baseline="0" dirty="0" err="1" smtClean="0"/>
              <a:t>myApp</a:t>
            </a:r>
            <a:r>
              <a:rPr lang="en-US" baseline="0" dirty="0" smtClean="0"/>
              <a:t>" we are injecting the dependency to </a:t>
            </a:r>
            <a:r>
              <a:rPr lang="en-US" baseline="0" dirty="0" err="1" smtClean="0"/>
              <a:t>ngResource</a:t>
            </a:r>
            <a:r>
              <a:rPr lang="en-US" baseline="0" dirty="0" smtClean="0"/>
              <a:t>, so we can use one of its properties: $resource.</a:t>
            </a:r>
          </a:p>
          <a:p>
            <a:endParaRPr lang="en-US" baseline="0" dirty="0" smtClean="0"/>
          </a:p>
          <a:p>
            <a:r>
              <a:rPr lang="en-US" baseline="0" dirty="0" smtClean="0"/>
              <a:t>1. Implicit Annotation</a:t>
            </a:r>
          </a:p>
          <a:p>
            <a:endParaRPr lang="en-US" baseline="0" dirty="0" smtClean="0"/>
          </a:p>
          <a:p>
            <a:r>
              <a:rPr lang="en-US" baseline="0" dirty="0" smtClean="0"/>
              <a:t>You can either specify a constructor function which takes as parameters all the dependencies. And yes, the names need to be the same as when these components were registered:</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function ($http, </a:t>
            </a:r>
            <a:r>
              <a:rPr lang="en-US" baseline="0" dirty="0" err="1" smtClean="0"/>
              <a:t>myService</a:t>
            </a:r>
            <a:r>
              <a:rPr lang="en-US" baseline="0" dirty="0" smtClean="0"/>
              <a:t>) {</a:t>
            </a:r>
          </a:p>
          <a:p>
            <a:pPr lvl="2"/>
            <a:r>
              <a:rPr lang="en-US" baseline="0" dirty="0" smtClean="0"/>
              <a:t>    // ..</a:t>
            </a:r>
          </a:p>
          <a:p>
            <a:pPr lvl="2"/>
            <a:r>
              <a:rPr lang="en-US" baseline="0" dirty="0" smtClean="0"/>
              <a:t>});</a:t>
            </a:r>
          </a:p>
          <a:p>
            <a:endParaRPr lang="en-US" baseline="0" dirty="0" smtClean="0"/>
          </a:p>
          <a:p>
            <a:r>
              <a:rPr lang="en-US" baseline="0" dirty="0" smtClean="0"/>
              <a:t>2. Inline Array Annotation</a:t>
            </a:r>
          </a:p>
          <a:p>
            <a:endParaRPr lang="en-US" baseline="0" dirty="0" smtClean="0"/>
          </a:p>
          <a:p>
            <a:r>
              <a:rPr lang="en-US" baseline="0" dirty="0" smtClean="0"/>
              <a:t>Or you can use a notation using an array, where the last parameter is the constructor function with all the </a:t>
            </a:r>
            <a:r>
              <a:rPr lang="en-US" baseline="0" dirty="0" err="1" smtClean="0"/>
              <a:t>injectables</a:t>
            </a:r>
            <a:r>
              <a:rPr lang="en-US" baseline="0" dirty="0" smtClean="0"/>
              <a:t> (variable names do not matter in this case). The other values in the array need to be strings that match the names of the </a:t>
            </a:r>
            <a:r>
              <a:rPr lang="en-US" baseline="0" dirty="0" err="1" smtClean="0"/>
              <a:t>injectables</a:t>
            </a:r>
            <a:r>
              <a:rPr lang="en-US" baseline="0" dirty="0" smtClean="0"/>
              <a:t>. Angular can this way detect the order of the </a:t>
            </a:r>
            <a:r>
              <a:rPr lang="en-US" baseline="0" dirty="0" err="1" smtClean="0"/>
              <a:t>injectables</a:t>
            </a:r>
            <a:r>
              <a:rPr lang="en-US" baseline="0" dirty="0" smtClean="0"/>
              <a:t> and do so appropriately.</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htt</a:t>
            </a:r>
            <a:r>
              <a:rPr lang="en-US" baseline="0" dirty="0" smtClean="0"/>
              <a:t>', '</a:t>
            </a:r>
            <a:r>
              <a:rPr lang="en-US" baseline="0" dirty="0" err="1" smtClean="0"/>
              <a:t>myService</a:t>
            </a:r>
            <a:r>
              <a:rPr lang="en-US" baseline="0" dirty="0" smtClean="0"/>
              <a:t>', function ($h, m) {</a:t>
            </a:r>
          </a:p>
          <a:p>
            <a:pPr lvl="2"/>
            <a:r>
              <a:rPr lang="en-US" baseline="0" dirty="0" smtClean="0"/>
              <a:t>    // ..</a:t>
            </a:r>
          </a:p>
          <a:p>
            <a:pPr lvl="2"/>
            <a:r>
              <a:rPr lang="en-US" baseline="0" dirty="0" smtClean="0"/>
              <a:t>}]);</a:t>
            </a:r>
          </a:p>
          <a:p>
            <a:endParaRPr lang="en-US" baseline="0" dirty="0" smtClean="0"/>
          </a:p>
          <a:p>
            <a:r>
              <a:rPr lang="en-US" baseline="0" dirty="0" smtClean="0"/>
              <a:t>3. $inject Property Annotation</a:t>
            </a:r>
          </a:p>
          <a:p>
            <a:endParaRPr lang="en-US" baseline="0" dirty="0" smtClean="0"/>
          </a:p>
          <a:p>
            <a:r>
              <a:rPr lang="en-US" baseline="0" dirty="0" smtClean="0"/>
              <a:t>A third option is to specify the $inject-property on the constructor function:</a:t>
            </a:r>
          </a:p>
          <a:p>
            <a:endParaRPr lang="en-US" baseline="0" dirty="0" smtClean="0"/>
          </a:p>
          <a:p>
            <a:pPr lvl="2"/>
            <a:r>
              <a:rPr lang="en-US" baseline="0" dirty="0" smtClean="0"/>
              <a:t>function </a:t>
            </a:r>
            <a:r>
              <a:rPr lang="en-US" baseline="0" dirty="0" err="1" smtClean="0"/>
              <a:t>MyController</a:t>
            </a:r>
            <a:r>
              <a:rPr lang="en-US" baseline="0" dirty="0" smtClean="0"/>
              <a:t>($http, </a:t>
            </a:r>
            <a:r>
              <a:rPr lang="en-US" baseline="0" dirty="0" err="1" smtClean="0"/>
              <a:t>myService</a:t>
            </a:r>
            <a:r>
              <a:rPr lang="en-US" baseline="0" dirty="0" smtClean="0"/>
              <a:t>) {</a:t>
            </a:r>
          </a:p>
          <a:p>
            <a:pPr lvl="2"/>
            <a:r>
              <a:rPr lang="en-US" baseline="0" dirty="0" smtClean="0"/>
              <a:t>    // ..</a:t>
            </a:r>
          </a:p>
          <a:p>
            <a:pPr lvl="2"/>
            <a:r>
              <a:rPr lang="en-US" baseline="0" dirty="0" smtClean="0"/>
              <a:t>}</a:t>
            </a:r>
          </a:p>
          <a:p>
            <a:pPr lvl="2"/>
            <a:r>
              <a:rPr lang="en-US" baseline="0" dirty="0" err="1" smtClean="0"/>
              <a:t>MyController</a:t>
            </a:r>
            <a:r>
              <a:rPr lang="en-US" baseline="0" dirty="0" smtClean="0"/>
              <a:t>.$inject = ['$http', '</a:t>
            </a:r>
            <a:r>
              <a:rPr lang="en-US" baseline="0" dirty="0" err="1" smtClean="0"/>
              <a:t>myService</a:t>
            </a:r>
            <a:r>
              <a:rPr lang="en-US" baseline="0" dirty="0" smtClean="0"/>
              <a:t>'];</a:t>
            </a:r>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MyController</a:t>
            </a:r>
            <a:r>
              <a:rPr lang="en-US" baseline="0" dirty="0" smtClean="0"/>
              <a:t>);</a:t>
            </a:r>
          </a:p>
          <a:p>
            <a:endParaRPr lang="en-US" baseline="0" dirty="0" smtClean="0"/>
          </a:p>
          <a:p>
            <a:r>
              <a:rPr lang="en-US" baseline="0" dirty="0" smtClean="0"/>
              <a:t>I recommend to use the 2 or 3, because sometimes the minified version could have problems with the renaming.</a:t>
            </a:r>
          </a:p>
          <a:p>
            <a:endParaRPr lang="en-US" baseline="0" dirty="0" smtClean="0"/>
          </a:p>
          <a:p>
            <a:r>
              <a:rPr lang="en-US" baseline="0" dirty="0" smtClean="0"/>
              <a:t>Therefore, there's a better way to make this easy, and is using the number 1, and also using the </a:t>
            </a:r>
            <a:r>
              <a:rPr lang="en-US" baseline="0" dirty="0" err="1" smtClean="0"/>
              <a:t>ngAnnotate</a:t>
            </a:r>
            <a:r>
              <a:rPr lang="en-US" baseline="0" dirty="0" smtClean="0"/>
              <a:t> grunt task, that will make the 2 annotation for you where you add it. This will be covered in the next Practice.</a:t>
            </a:r>
          </a:p>
          <a:p>
            <a:endParaRPr lang="en-US" baseline="0" dirty="0" smtClean="0"/>
          </a:p>
          <a:p>
            <a:r>
              <a:rPr lang="en-US" baseline="0" dirty="0" smtClean="0"/>
              <a:t>To reduce this errors </a:t>
            </a:r>
            <a:r>
              <a:rPr lang="en-US" baseline="0" dirty="0" err="1" smtClean="0"/>
              <a:t>AngularJS</a:t>
            </a:r>
            <a:r>
              <a:rPr lang="en-US" baseline="0" dirty="0" smtClean="0"/>
              <a:t> 1.3 also have it's way to do it by setting the </a:t>
            </a:r>
            <a:r>
              <a:rPr lang="en-US" dirty="0" err="1" smtClean="0"/>
              <a:t>ng</a:t>
            </a:r>
            <a:r>
              <a:rPr lang="en-US" dirty="0" smtClean="0"/>
              <a:t>-strict-di</a:t>
            </a:r>
            <a:r>
              <a:rPr lang="en-US" baseline="0" dirty="0" smtClean="0"/>
              <a:t> mode which will throw errors every time you create something that could have problems in the minified version. You just have to put the parameter next to the </a:t>
            </a:r>
            <a:r>
              <a:rPr lang="en-US" baseline="0" dirty="0" err="1" smtClean="0"/>
              <a:t>ng</a:t>
            </a:r>
            <a:r>
              <a:rPr lang="en-US" baseline="0" dirty="0" smtClean="0"/>
              <a:t>-app like this:</a:t>
            </a:r>
          </a:p>
          <a:p>
            <a:endParaRPr lang="en-US" baseline="0" dirty="0" smtClean="0"/>
          </a:p>
          <a:p>
            <a:r>
              <a:rPr lang="en-US" baseline="0" dirty="0" smtClean="0"/>
              <a:t>	&lt;body </a:t>
            </a:r>
            <a:r>
              <a:rPr lang="en-US" baseline="0" dirty="0" err="1" smtClean="0"/>
              <a:t>ng</a:t>
            </a:r>
            <a:r>
              <a:rPr lang="en-US" baseline="0" dirty="0" smtClean="0"/>
              <a:t>-app="</a:t>
            </a:r>
            <a:r>
              <a:rPr lang="en-US" baseline="0" dirty="0" err="1" smtClean="0"/>
              <a:t>myApp</a:t>
            </a:r>
            <a:r>
              <a:rPr lang="en-US" baseline="0" dirty="0" smtClean="0"/>
              <a:t>" </a:t>
            </a:r>
            <a:r>
              <a:rPr lang="en-US" dirty="0" err="1" smtClean="0"/>
              <a:t>ng</a:t>
            </a:r>
            <a:r>
              <a:rPr lang="en-US" dirty="0" smtClean="0"/>
              <a:t>-strict-di&gt;…</a:t>
            </a:r>
          </a:p>
          <a:p>
            <a:endParaRPr lang="en-US" baseline="0" dirty="0" smtClean="0"/>
          </a:p>
          <a:p>
            <a:endParaRPr lang="en-US" baseline="0" dirty="0" smtClean="0"/>
          </a:p>
          <a:p>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Routing is the way on how an</a:t>
            </a:r>
            <a:r>
              <a:rPr lang="en-US" baseline="0" dirty="0" smtClean="0"/>
              <a:t> application is forwarded.</a:t>
            </a:r>
          </a:p>
          <a:p>
            <a:endParaRPr lang="en-US" baseline="0" dirty="0" smtClean="0"/>
          </a:p>
          <a:p>
            <a:r>
              <a:rPr lang="en-US" baseline="0" dirty="0" smtClean="0"/>
              <a:t>In angular you have the module </a:t>
            </a:r>
            <a:r>
              <a:rPr lang="en-US" baseline="0" dirty="0" err="1" smtClean="0"/>
              <a:t>ngRoute</a:t>
            </a:r>
            <a:r>
              <a:rPr lang="en-US" baseline="0" dirty="0" smtClean="0"/>
              <a:t>, to make the application be able to change from view to view.</a:t>
            </a:r>
          </a:p>
          <a:p>
            <a:endParaRPr lang="en-US" baseline="0" dirty="0" smtClean="0"/>
          </a:p>
          <a:p>
            <a:r>
              <a:rPr lang="en-US" baseline="0" dirty="0" err="1" smtClean="0"/>
              <a:t>ngRoute</a:t>
            </a:r>
            <a:r>
              <a:rPr lang="en-US" baseline="0" dirty="0" smtClean="0"/>
              <a:t> makes an instantiation of the system that provides $route, which is used in conjunction with the $</a:t>
            </a:r>
            <a:r>
              <a:rPr lang="en-US" baseline="0" dirty="0" err="1" smtClean="0"/>
              <a:t>routeProvider</a:t>
            </a:r>
            <a:r>
              <a:rPr lang="en-US" baseline="0" dirty="0" smtClean="0"/>
              <a:t> and the </a:t>
            </a:r>
            <a:r>
              <a:rPr lang="en-US" baseline="0" dirty="0" err="1" smtClean="0"/>
              <a:t>ngView</a:t>
            </a:r>
            <a:r>
              <a:rPr lang="en-US" baseline="0" dirty="0" smtClean="0"/>
              <a:t>.</a:t>
            </a:r>
          </a:p>
          <a:p>
            <a:endParaRPr lang="en-US" baseline="0" dirty="0" smtClean="0"/>
          </a:p>
          <a:p>
            <a:r>
              <a:rPr lang="en-US" baseline="0" dirty="0" smtClean="0"/>
              <a:t>With $</a:t>
            </a:r>
            <a:r>
              <a:rPr lang="en-US" baseline="0" dirty="0" err="1" smtClean="0"/>
              <a:t>routeProvider</a:t>
            </a:r>
            <a:r>
              <a:rPr lang="en-US" baseline="0" dirty="0" smtClean="0"/>
              <a:t> we are able to configure the routes, this should be in the "</a:t>
            </a:r>
            <a:r>
              <a:rPr lang="en-US" baseline="0" dirty="0" err="1" smtClean="0"/>
              <a:t>config</a:t>
            </a:r>
            <a:r>
              <a:rPr lang="en-US" baseline="0" dirty="0" smtClean="0"/>
              <a:t>" method of the </a:t>
            </a:r>
            <a:r>
              <a:rPr lang="en-US" baseline="0" dirty="0" err="1" smtClean="0"/>
              <a:t>AngularJS</a:t>
            </a:r>
            <a:r>
              <a:rPr lang="en-US" baseline="0" dirty="0" smtClean="0"/>
              <a:t> application. To set up we use the "when(path, route)" method:</a:t>
            </a:r>
          </a:p>
          <a:p>
            <a:endParaRPr lang="en-US" baseline="0" dirty="0" smtClean="0"/>
          </a:p>
          <a:p>
            <a:r>
              <a:rPr lang="en-US" baseline="0" dirty="0" smtClean="0"/>
              <a:t>path	</a:t>
            </a:r>
          </a:p>
          <a:p>
            <a:r>
              <a:rPr lang="en-US" baseline="0" dirty="0" smtClean="0"/>
              <a:t>	This will have the relative path where the route will be activated. This could contain parameters by using ":" before the variable, </a:t>
            </a:r>
            <a:r>
              <a:rPr lang="en-US" baseline="0" dirty="0" err="1" smtClean="0"/>
              <a:t>eg</a:t>
            </a:r>
            <a:r>
              <a:rPr lang="en-US" baseline="0" dirty="0" smtClean="0"/>
              <a:t>. "/user/:</a:t>
            </a:r>
            <a:r>
              <a:rPr lang="en-US" baseline="0" dirty="0" err="1" smtClean="0"/>
              <a:t>userID</a:t>
            </a:r>
            <a:r>
              <a:rPr lang="en-US" baseline="0" dirty="0" smtClean="0"/>
              <a:t>"</a:t>
            </a:r>
          </a:p>
          <a:p>
            <a:r>
              <a:rPr lang="en-US" baseline="0" dirty="0" smtClean="0"/>
              <a:t>route</a:t>
            </a:r>
          </a:p>
          <a:p>
            <a:r>
              <a:rPr lang="en-US" baseline="0" dirty="0" smtClean="0"/>
              <a:t>	The route is the configuration of the route:</a:t>
            </a:r>
          </a:p>
          <a:p>
            <a:endParaRPr lang="en-US" baseline="0" dirty="0" smtClean="0"/>
          </a:p>
          <a:p>
            <a:pPr marL="171450" indent="-171450">
              <a:buFont typeface="Arial" panose="020B0604020202020204" pitchFamily="34" charset="0"/>
              <a:buChar char="•"/>
            </a:pPr>
            <a:r>
              <a:rPr lang="en-US" baseline="0" dirty="0" smtClean="0"/>
              <a:t>    controller – {(</a:t>
            </a:r>
            <a:r>
              <a:rPr lang="en-US" baseline="0" dirty="0" err="1" smtClean="0"/>
              <a:t>string|Function</a:t>
            </a:r>
            <a:r>
              <a:rPr lang="en-US" baseline="0" dirty="0" smtClean="0"/>
              <a:t>)=} – Controller </a:t>
            </a:r>
            <a:r>
              <a:rPr lang="en-US" baseline="0" dirty="0" err="1" smtClean="0"/>
              <a:t>fn</a:t>
            </a:r>
            <a:r>
              <a:rPr lang="en-US" baseline="0" dirty="0" smtClean="0"/>
              <a:t> that should be associated with newly created scope or the name of a registered controller if passed as a string.</a:t>
            </a:r>
          </a:p>
          <a:p>
            <a:pPr marL="171450" indent="-171450">
              <a:buFont typeface="Arial" panose="020B0604020202020204" pitchFamily="34" charset="0"/>
              <a:buChar char="•"/>
            </a:pPr>
            <a:r>
              <a:rPr lang="en-US" baseline="0" dirty="0" smtClean="0"/>
              <a:t>    </a:t>
            </a:r>
            <a:r>
              <a:rPr lang="en-US" baseline="0" dirty="0" err="1" smtClean="0"/>
              <a:t>controllerAs</a:t>
            </a:r>
            <a:r>
              <a:rPr lang="en-US" baseline="0" dirty="0" smtClean="0"/>
              <a:t> – {string=} – An identifier name for a reference to the controller. If present, the controller will be published to scope under the </a:t>
            </a:r>
            <a:r>
              <a:rPr lang="en-US" baseline="0" dirty="0" err="1" smtClean="0"/>
              <a:t>controllerAs</a:t>
            </a:r>
            <a:r>
              <a:rPr lang="en-US" baseline="0" dirty="0" smtClean="0"/>
              <a:t> name.</a:t>
            </a:r>
          </a:p>
          <a:p>
            <a:pPr marL="171450" indent="-171450">
              <a:buFont typeface="Arial" panose="020B0604020202020204" pitchFamily="34" charset="0"/>
              <a:buChar char="•"/>
            </a:pPr>
            <a:r>
              <a:rPr lang="en-US" baseline="0" dirty="0" smtClean="0"/>
              <a:t>    template – {(</a:t>
            </a:r>
            <a:r>
              <a:rPr lang="en-US" baseline="0" dirty="0" err="1" smtClean="0"/>
              <a:t>string|Function</a:t>
            </a:r>
            <a:r>
              <a:rPr lang="en-US" baseline="0" dirty="0" smtClean="0"/>
              <a:t>)=} – html template as a string or a function that returns an html template as a string which should be used by </a:t>
            </a:r>
            <a:r>
              <a:rPr lang="en-US" baseline="0" dirty="0" err="1" smtClean="0"/>
              <a:t>ngView</a:t>
            </a:r>
            <a:r>
              <a:rPr lang="en-US" baseline="0" dirty="0" smtClean="0"/>
              <a:t> or </a:t>
            </a:r>
            <a:r>
              <a:rPr lang="en-US" baseline="0" dirty="0" err="1" smtClean="0"/>
              <a:t>ngInclude</a:t>
            </a:r>
            <a:r>
              <a:rPr lang="en-US" baseline="0" dirty="0" smtClean="0"/>
              <a:t> directives. This property takes precedence over </a:t>
            </a:r>
            <a:r>
              <a:rPr lang="en-US" baseline="0" dirty="0" err="1" smtClean="0"/>
              <a:t>templateUrl</a:t>
            </a:r>
            <a:r>
              <a:rPr lang="en-US" baseline="0" dirty="0" smtClean="0"/>
              <a:t>.</a:t>
            </a:r>
          </a:p>
          <a:p>
            <a:pPr marL="171450" indent="-171450">
              <a:buFont typeface="Arial" panose="020B0604020202020204" pitchFamily="34" charset="0"/>
              <a:buChar char="•"/>
            </a:pPr>
            <a:r>
              <a:rPr lang="en-US" baseline="0" dirty="0" smtClean="0"/>
              <a:t>    </a:t>
            </a:r>
            <a:r>
              <a:rPr lang="en-US" baseline="0" dirty="0" err="1" smtClean="0"/>
              <a:t>templateUrl</a:t>
            </a:r>
            <a:r>
              <a:rPr lang="en-US" baseline="0" dirty="0" smtClean="0"/>
              <a:t> – {(</a:t>
            </a:r>
            <a:r>
              <a:rPr lang="en-US" baseline="0" dirty="0" err="1" smtClean="0"/>
              <a:t>string|Function</a:t>
            </a:r>
            <a:r>
              <a:rPr lang="en-US" baseline="0" dirty="0" smtClean="0"/>
              <a:t>)=} – path or function that returns a path to an html template that should be used by </a:t>
            </a:r>
            <a:r>
              <a:rPr lang="en-US" baseline="0" dirty="0" err="1" smtClean="0"/>
              <a:t>ngView</a:t>
            </a:r>
            <a:r>
              <a:rPr lang="en-US" baseline="0" dirty="0" smtClean="0"/>
              <a:t>.</a:t>
            </a:r>
          </a:p>
          <a:p>
            <a:pPr marL="171450" indent="-171450">
              <a:buFont typeface="Arial" panose="020B0604020202020204" pitchFamily="34" charset="0"/>
              <a:buChar char="•"/>
            </a:pPr>
            <a:r>
              <a:rPr lang="en-US" baseline="0" dirty="0" smtClean="0"/>
              <a:t>    resolve - {Object.&lt;string, Function&gt;=} - 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baseline="0" dirty="0" err="1" smtClean="0"/>
              <a:t>routeChangeSuccess</a:t>
            </a:r>
            <a:r>
              <a:rPr lang="en-US" baseline="0" dirty="0" smtClean="0"/>
              <a:t> event is fired. If any of the promises are rejected the $</a:t>
            </a:r>
            <a:r>
              <a:rPr lang="en-US" baseline="0" dirty="0" err="1" smtClean="0"/>
              <a:t>routeChangeError</a:t>
            </a:r>
            <a:r>
              <a:rPr lang="en-US" baseline="0" dirty="0" smtClean="0"/>
              <a:t> event is fired. For easier access to the resolved dependencies from the template, the resolve map will be available on the scope of the route, under $resolve (by default) or a custom name specified by the </a:t>
            </a:r>
            <a:r>
              <a:rPr lang="en-US" baseline="0" dirty="0" err="1" smtClean="0"/>
              <a:t>resolveAs</a:t>
            </a:r>
            <a:r>
              <a:rPr lang="en-US" baseline="0" dirty="0" smtClean="0"/>
              <a:t> property (see below). This can be particularly useful, when working with components as route templates.</a:t>
            </a:r>
          </a:p>
          <a:p>
            <a:pPr marL="171450" indent="-171450">
              <a:buFont typeface="Arial" panose="020B0604020202020204" pitchFamily="34" charset="0"/>
              <a:buChar char="•"/>
            </a:pPr>
            <a:r>
              <a:rPr lang="en-US" baseline="0" dirty="0" smtClean="0"/>
              <a:t>    </a:t>
            </a:r>
            <a:r>
              <a:rPr lang="en-US" baseline="0" dirty="0" err="1" smtClean="0"/>
              <a:t>resolveAs</a:t>
            </a:r>
            <a:r>
              <a:rPr lang="en-US" baseline="0" dirty="0" smtClean="0"/>
              <a:t> - {string=} - The name under which the resolve map will be available on the scope of the route. If omitted, defaults to $resolve.</a:t>
            </a:r>
          </a:p>
          <a:p>
            <a:pPr marL="171450" indent="-171450">
              <a:buFont typeface="Arial" panose="020B0604020202020204" pitchFamily="34" charset="0"/>
              <a:buChar char="•"/>
            </a:pPr>
            <a:r>
              <a:rPr lang="en-US" baseline="0" dirty="0" smtClean="0"/>
              <a:t>    </a:t>
            </a:r>
            <a:r>
              <a:rPr lang="en-US" baseline="0" dirty="0" err="1" smtClean="0"/>
              <a:t>redirectTo</a:t>
            </a:r>
            <a:r>
              <a:rPr lang="en-US" baseline="0" dirty="0" smtClean="0"/>
              <a:t> – {(</a:t>
            </a:r>
            <a:r>
              <a:rPr lang="en-US" baseline="0" dirty="0" err="1" smtClean="0"/>
              <a:t>string|Function</a:t>
            </a:r>
            <a:r>
              <a:rPr lang="en-US" baseline="0" dirty="0" smtClean="0"/>
              <a:t>)=} – value to update $location path with and trigger route redirection.</a:t>
            </a:r>
          </a:p>
          <a:p>
            <a:pPr marL="171450" indent="-171450">
              <a:buFont typeface="Arial" panose="020B0604020202020204" pitchFamily="34" charset="0"/>
              <a:buChar char="•"/>
            </a:pPr>
            <a:r>
              <a:rPr lang="en-US" baseline="0" dirty="0" smtClean="0"/>
              <a:t>    </a:t>
            </a:r>
            <a:r>
              <a:rPr lang="en-US" baseline="0" dirty="0" err="1" smtClean="0"/>
              <a:t>resolveRedirectTo</a:t>
            </a:r>
            <a:r>
              <a:rPr lang="en-US" baseline="0" dirty="0" smtClean="0"/>
              <a:t> – {Function=} – a function that will (eventually) return the value to update $location URL with and trigger route redirection. In contrast to </a:t>
            </a:r>
            <a:r>
              <a:rPr lang="en-US" baseline="0" dirty="0" err="1" smtClean="0"/>
              <a:t>redirectTo</a:t>
            </a:r>
            <a:r>
              <a:rPr lang="en-US" baseline="0" dirty="0" smtClean="0"/>
              <a:t>, dependencies can be injected into </a:t>
            </a:r>
            <a:r>
              <a:rPr lang="en-US" baseline="0" dirty="0" err="1" smtClean="0"/>
              <a:t>resolveRedirectTo</a:t>
            </a:r>
            <a:r>
              <a:rPr lang="en-US" baseline="0" dirty="0" smtClean="0"/>
              <a:t> and the return value can be either a string or a promise that will be resolved to a string.</a:t>
            </a:r>
          </a:p>
          <a:p>
            <a:pPr marL="0" indent="0">
              <a:buFont typeface="Arial" panose="020B0604020202020204" pitchFamily="34" charset="0"/>
              <a:buNone/>
            </a:pPr>
            <a:r>
              <a:rPr lang="en-US" baseline="0" dirty="0" smtClean="0"/>
              <a:t>    </a:t>
            </a:r>
            <a:r>
              <a:rPr lang="en-US" baseline="0" dirty="0" err="1" smtClean="0"/>
              <a:t>redirectTo</a:t>
            </a:r>
            <a:r>
              <a:rPr lang="en-US" baseline="0" dirty="0" smtClean="0"/>
              <a:t> takes precedence over </a:t>
            </a:r>
            <a:r>
              <a:rPr lang="en-US" baseline="0" dirty="0" err="1" smtClean="0"/>
              <a:t>resolveRedirectTo</a:t>
            </a:r>
            <a:r>
              <a:rPr lang="en-US" baseline="0" dirty="0" smtClean="0"/>
              <a:t>, so specifying both on the same route definition, will cause the latter to be ignored.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References:</a:t>
            </a:r>
          </a:p>
          <a:p>
            <a:pPr marL="0" indent="0">
              <a:buFont typeface="Arial" panose="020B0604020202020204" pitchFamily="34" charset="0"/>
              <a:buNone/>
            </a:pPr>
            <a:r>
              <a:rPr lang="en-US" baseline="0" dirty="0" smtClean="0"/>
              <a:t>https://docs.angularjs.org/api/ngRoute/service/$route</a:t>
            </a:r>
          </a:p>
          <a:p>
            <a:pPr marL="0" indent="0">
              <a:buFont typeface="Arial" panose="020B0604020202020204" pitchFamily="34" charset="0"/>
              <a:buNone/>
            </a:pPr>
            <a:r>
              <a:rPr lang="en-US" baseline="0" dirty="0" smtClean="0"/>
              <a:t>https://docs.angularjs.org/api/ngRoute/provider/$routeProvider</a:t>
            </a:r>
          </a:p>
          <a:p>
            <a:pPr mar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19</a:t>
            </a:fld>
            <a:endParaRPr lang="en-US"/>
          </a:p>
        </p:txBody>
      </p:sp>
    </p:spTree>
    <p:extLst>
      <p:ext uri="{BB962C8B-B14F-4D97-AF65-F5344CB8AC3E}">
        <p14:creationId xmlns:p14="http://schemas.microsoft.com/office/powerpoint/2010/main" val="1277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20</a:t>
            </a:fld>
            <a:endParaRPr lang="en-US"/>
          </a:p>
        </p:txBody>
      </p:sp>
    </p:spTree>
    <p:extLst>
      <p:ext uri="{BB962C8B-B14F-4D97-AF65-F5344CB8AC3E}">
        <p14:creationId xmlns:p14="http://schemas.microsoft.com/office/powerpoint/2010/main" val="20199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router of the previous lessons</a:t>
            </a:r>
            <a:r>
              <a:rPr lang="en-US" baseline="0" dirty="0" smtClean="0"/>
              <a:t> only supports to have only one </a:t>
            </a:r>
            <a:r>
              <a:rPr lang="en-US" baseline="0" dirty="0" err="1" smtClean="0"/>
              <a:t>ng</a:t>
            </a:r>
            <a:r>
              <a:rPr lang="en-US" baseline="0" dirty="0" smtClean="0"/>
              <a:t>-view in all the module HTML, but we may have an application which have multiple parts that we want to manage separately and load-refresh independent of each other for better render performance. </a:t>
            </a:r>
            <a:endParaRPr lang="en-US" baseline="0" dirty="0" smtClean="0"/>
          </a:p>
          <a:p>
            <a:endParaRPr lang="en-US" baseline="0" dirty="0" smtClean="0"/>
          </a:p>
          <a:p>
            <a:r>
              <a:rPr lang="en-US" baseline="0" dirty="0" err="1" smtClean="0"/>
              <a:t>AngularJS</a:t>
            </a:r>
            <a:r>
              <a:rPr lang="en-US" baseline="0" dirty="0" smtClean="0"/>
              <a:t> </a:t>
            </a:r>
            <a:r>
              <a:rPr lang="en-US" baseline="0" dirty="0" smtClean="0"/>
              <a:t>have a way to do that and is using the module </a:t>
            </a:r>
            <a:r>
              <a:rPr lang="en-US" baseline="0" dirty="0" err="1" smtClean="0"/>
              <a:t>ui</a:t>
            </a:r>
            <a:r>
              <a:rPr lang="en-US" baseline="0" dirty="0" smtClean="0"/>
              <a:t>-router, which will have the functionality needed to support this.</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21</a:t>
            </a:fld>
            <a:endParaRPr lang="en-US"/>
          </a:p>
        </p:txBody>
      </p:sp>
    </p:spTree>
    <p:extLst>
      <p:ext uri="{BB962C8B-B14F-4D97-AF65-F5344CB8AC3E}">
        <p14:creationId xmlns:p14="http://schemas.microsoft.com/office/powerpoint/2010/main" val="153957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stateProvider</a:t>
            </a:r>
            <a:r>
              <a:rPr lang="en-US" baseline="0" dirty="0" smtClean="0"/>
              <a:t> work very similar to the $</a:t>
            </a:r>
            <a:r>
              <a:rPr lang="en-US" baseline="0" dirty="0" err="1" smtClean="0"/>
              <a:t>routeProvider</a:t>
            </a:r>
            <a:r>
              <a:rPr lang="en-US" baseline="0" dirty="0" smtClean="0"/>
              <a:t>.</a:t>
            </a:r>
          </a:p>
          <a:p>
            <a:endParaRPr lang="en-US" baseline="0" dirty="0" smtClean="0"/>
          </a:p>
          <a:p>
            <a:r>
              <a:rPr lang="en-US" baseline="0" dirty="0" err="1" smtClean="0"/>
              <a:t>Ui</a:t>
            </a:r>
            <a:r>
              <a:rPr lang="en-US" baseline="0" dirty="0" smtClean="0"/>
              <a:t>-router shouldn't be mixed with </a:t>
            </a:r>
            <a:r>
              <a:rPr lang="en-US" baseline="0" dirty="0" err="1" smtClean="0"/>
              <a:t>routeProvider</a:t>
            </a:r>
            <a:r>
              <a:rPr lang="en-US" baseline="0" dirty="0" smtClean="0"/>
              <a:t>, the </a:t>
            </a:r>
            <a:r>
              <a:rPr lang="en-US" baseline="0" dirty="0" err="1" smtClean="0"/>
              <a:t>ui</a:t>
            </a:r>
            <a:r>
              <a:rPr lang="en-US" baseline="0" dirty="0" smtClean="0"/>
              <a:t>-router module has it's own way to manage routing so to start an application you should first plan which one you are going to use. I recommend the use of </a:t>
            </a:r>
            <a:r>
              <a:rPr lang="en-US" baseline="0" dirty="0" err="1" smtClean="0"/>
              <a:t>ui</a:t>
            </a:r>
            <a:r>
              <a:rPr lang="en-US" baseline="0" dirty="0" smtClean="0"/>
              <a:t>-route and its states for complicated and large applications, and for simple applications/websites use </a:t>
            </a:r>
            <a:r>
              <a:rPr lang="en-US" baseline="0" dirty="0" err="1" smtClean="0"/>
              <a:t>ngRoute</a:t>
            </a:r>
            <a:r>
              <a:rPr lang="en-US" baseline="0" dirty="0" smtClean="0"/>
              <a:t>.</a:t>
            </a:r>
          </a:p>
          <a:p>
            <a:endParaRPr lang="en-US" baseline="0" dirty="0" smtClean="0"/>
          </a:p>
          <a:p>
            <a:r>
              <a:rPr lang="en-US" baseline="0" dirty="0" smtClean="0"/>
              <a:t>One of the main differences is a way to split views and manage the controllers/views depending on the state. This will bring the way to divide the work, reuse functionalities, refresh parts of the application, etc. </a:t>
            </a:r>
          </a:p>
          <a:p>
            <a:endParaRPr lang="en-US" baseline="0" dirty="0" smtClean="0"/>
          </a:p>
          <a:p>
            <a:r>
              <a:rPr lang="en-US" baseline="0" dirty="0" smtClean="0"/>
              <a:t>You can also use a URL Routing:</a:t>
            </a:r>
          </a:p>
          <a:p>
            <a:pPr marL="171450" indent="-171450">
              <a:buFont typeface="Arial" panose="020B0604020202020204" pitchFamily="34" charset="0"/>
              <a:buChar char="•"/>
            </a:pPr>
            <a:r>
              <a:rPr lang="en-US" baseline="0" dirty="0" smtClean="0"/>
              <a:t>    '/hello/' - Matches only if the path is exactly '/hello/'. There is no special treatment for trailing slashes, and patterns have to match the entire path, not just a prefix.</a:t>
            </a:r>
          </a:p>
          <a:p>
            <a:pPr marL="171450" indent="-171450">
              <a:buFont typeface="Arial" panose="020B0604020202020204" pitchFamily="34" charset="0"/>
              <a:buChar char="•"/>
            </a:pPr>
            <a:r>
              <a:rPr lang="en-US" baseline="0" dirty="0" smtClean="0"/>
              <a:t>    '/user/:id' - Matches '/user/bob' or '/user/1234!!!' or even '/user/' but not '/user' or '/user/bob/details'. The second path segment will be captured as the parameter 'id'.</a:t>
            </a:r>
          </a:p>
          <a:p>
            <a:pPr marL="171450" indent="-171450">
              <a:buFont typeface="Arial" panose="020B0604020202020204" pitchFamily="34" charset="0"/>
              <a:buChar char="•"/>
            </a:pPr>
            <a:r>
              <a:rPr lang="en-US" baseline="0" dirty="0" smtClean="0"/>
              <a:t>    '/user/{id}' - Same as the previous example, but using curly brace syntax.</a:t>
            </a:r>
          </a:p>
          <a:p>
            <a:pPr marL="171450" indent="-171450">
              <a:buFont typeface="Arial" panose="020B0604020202020204" pitchFamily="34" charset="0"/>
              <a:buChar char="•"/>
            </a:pPr>
            <a:r>
              <a:rPr lang="en-US" baseline="0" dirty="0" smtClean="0"/>
              <a:t>    '/user/{</a:t>
            </a:r>
            <a:r>
              <a:rPr lang="en-US" baseline="0" dirty="0" err="1" smtClean="0"/>
              <a:t>id:int</a:t>
            </a:r>
            <a:r>
              <a:rPr lang="en-US" baseline="0" dirty="0" smtClean="0"/>
              <a:t>}' - The </a:t>
            </a:r>
            <a:r>
              <a:rPr lang="en-US" baseline="0" dirty="0" err="1" smtClean="0"/>
              <a:t>param</a:t>
            </a:r>
            <a:r>
              <a:rPr lang="en-US" baseline="0" dirty="0" smtClean="0"/>
              <a:t> is interpreted as Integer.</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22</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a:t>
            </a:r>
            <a:r>
              <a:rPr lang="en-US" baseline="0" dirty="0" smtClean="0"/>
              <a:t>can manage hierarchy in the states for communicate that you maybe need the parent "resolve", or be more organized with your code.</a:t>
            </a:r>
          </a:p>
          <a:p>
            <a:endParaRPr lang="en-US" baseline="0" dirty="0" smtClean="0"/>
          </a:p>
          <a:p>
            <a:r>
              <a:rPr lang="en-US" baseline="0" dirty="0" smtClean="0"/>
              <a:t>States can be nested within each other. There are several ways of nesting states:</a:t>
            </a:r>
          </a:p>
          <a:p>
            <a:pPr marL="228600" indent="-228600">
              <a:buFont typeface="+mj-lt"/>
              <a:buAutoNum type="arabicPeriod"/>
            </a:pPr>
            <a:r>
              <a:rPr lang="en-US" baseline="0" dirty="0" smtClean="0"/>
              <a:t>Using 'dot notation'. For example .state('</a:t>
            </a:r>
            <a:r>
              <a:rPr lang="en-US" baseline="0" dirty="0" err="1" smtClean="0"/>
              <a:t>contacts.list</a:t>
            </a:r>
            <a:r>
              <a:rPr lang="en-US" baseline="0" dirty="0" smtClean="0"/>
              <a:t>', {}).</a:t>
            </a:r>
          </a:p>
          <a:p>
            <a:pPr marL="228600" indent="-228600">
              <a:buFont typeface="+mj-lt"/>
              <a:buAutoNum type="arabicPeriod"/>
            </a:pPr>
            <a:r>
              <a:rPr lang="en-US" baseline="0" dirty="0" smtClean="0"/>
              <a:t>Use the </a:t>
            </a:r>
            <a:r>
              <a:rPr lang="en-US" baseline="0" dirty="0" err="1" smtClean="0"/>
              <a:t>ui-router.stateHelper</a:t>
            </a:r>
            <a:r>
              <a:rPr lang="en-US" baseline="0" dirty="0" smtClean="0"/>
              <a:t> to build states from a nested state tree.</a:t>
            </a:r>
          </a:p>
          <a:p>
            <a:pPr marL="228600" indent="-228600">
              <a:buFont typeface="+mj-lt"/>
              <a:buAutoNum type="arabicPeriod"/>
            </a:pPr>
            <a:r>
              <a:rPr lang="en-US" baseline="0" dirty="0" smtClean="0"/>
              <a:t>Using the parent property with the parent name as string. For example: parent: 'contacts'</a:t>
            </a:r>
          </a:p>
          <a:p>
            <a:pPr marL="228600" indent="-228600">
              <a:buFont typeface="+mj-lt"/>
              <a:buAutoNum type="arabicPeriod"/>
            </a:pPr>
            <a:r>
              <a:rPr lang="en-US" baseline="0" dirty="0" smtClean="0"/>
              <a:t>Using the parent property with the parent object. For example parent: contacts</a:t>
            </a:r>
          </a:p>
          <a:p>
            <a:endParaRPr lang="en-US" baseline="0" dirty="0" smtClean="0"/>
          </a:p>
          <a:p>
            <a:r>
              <a:rPr lang="en-US" baseline="0" dirty="0" smtClean="0"/>
              <a:t>In the slide we can see that contacts is the parent of the contact list by the 4 way, but you can also do with the other ways.</a:t>
            </a:r>
          </a:p>
          <a:p>
            <a:endParaRPr lang="en-US" baseline="0" dirty="0" smtClean="0"/>
          </a:p>
          <a:p>
            <a:r>
              <a:rPr lang="en-US" baseline="0" dirty="0" smtClean="0"/>
              <a:t>For example purposes I add a resolve on the parent state, </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23</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smtClean="0"/>
              <a:t>“That's just the first part. What others call you, you become. It's a terrible magic that everyone can do — so do it. Call yourself what you wish to become.”</a:t>
            </a:r>
          </a:p>
          <a:p>
            <a:r>
              <a:rPr lang="en-US" sz="1200" dirty="0" smtClean="0"/>
              <a:t>― </a:t>
            </a:r>
            <a:r>
              <a:rPr lang="en-US" sz="1200" dirty="0" err="1" smtClean="0"/>
              <a:t>Catherynne</a:t>
            </a:r>
            <a:r>
              <a:rPr lang="en-US" sz="1200" dirty="0" smtClean="0"/>
              <a:t> M. Valente</a:t>
            </a:r>
          </a:p>
          <a:p>
            <a:endParaRPr lang="en-US" sz="1200" dirty="0" smtClean="0"/>
          </a:p>
          <a:p>
            <a:r>
              <a:rPr lang="en-US" sz="1200" dirty="0" smtClean="0"/>
              <a:t>views: { </a:t>
            </a:r>
          </a:p>
          <a:p>
            <a:pPr lvl="1"/>
            <a:r>
              <a:rPr lang="en-US" sz="1200" dirty="0" smtClean="0"/>
              <a:t>// Relatively targets the 'detail' view in this state's parent state, 'contacts'. // &lt;div </a:t>
            </a:r>
            <a:r>
              <a:rPr lang="en-US" sz="1200" dirty="0" err="1" smtClean="0"/>
              <a:t>ui</a:t>
            </a:r>
            <a:r>
              <a:rPr lang="en-US" sz="1200" dirty="0" smtClean="0"/>
              <a:t>-view='detail'/&gt; within contacts.html </a:t>
            </a:r>
          </a:p>
          <a:p>
            <a:pPr lvl="1"/>
            <a:r>
              <a:rPr lang="en-US" sz="1200" dirty="0" smtClean="0"/>
              <a:t>"detail" : { }, </a:t>
            </a:r>
          </a:p>
          <a:p>
            <a:pPr lvl="1"/>
            <a:r>
              <a:rPr lang="en-US" sz="1200" dirty="0" smtClean="0"/>
              <a:t>// Relatively targets the unnamed view in this state's parent state, 'contacts'. </a:t>
            </a:r>
          </a:p>
          <a:p>
            <a:pPr lvl="1"/>
            <a:r>
              <a:rPr lang="en-US" sz="1200" dirty="0" smtClean="0"/>
              <a:t>// &lt;div </a:t>
            </a:r>
            <a:r>
              <a:rPr lang="en-US" sz="1200" dirty="0" err="1" smtClean="0"/>
              <a:t>ui</a:t>
            </a:r>
            <a:r>
              <a:rPr lang="en-US" sz="1200" dirty="0" smtClean="0"/>
              <a:t>-view/&gt; within contacts.html </a:t>
            </a:r>
          </a:p>
          <a:p>
            <a:pPr lvl="1"/>
            <a:r>
              <a:rPr lang="en-US" sz="1200" dirty="0" smtClean="0"/>
              <a:t>"" : { },</a:t>
            </a:r>
          </a:p>
          <a:p>
            <a:pPr lvl="1"/>
            <a:r>
              <a:rPr lang="en-US" sz="1200" dirty="0" smtClean="0"/>
              <a:t>// Targets any view within this state or an ancestor // </a:t>
            </a:r>
          </a:p>
          <a:p>
            <a:pPr lvl="1"/>
            <a:r>
              <a:rPr lang="en-US" sz="1200" dirty="0" smtClean="0"/>
              <a:t>// Absolutely targets the 'info' view in this state, '</a:t>
            </a:r>
            <a:r>
              <a:rPr lang="en-US" sz="1200" dirty="0" err="1" smtClean="0"/>
              <a:t>contacts.detail</a:t>
            </a:r>
            <a:r>
              <a:rPr lang="en-US" sz="1200" dirty="0" smtClean="0"/>
              <a:t>'. </a:t>
            </a:r>
          </a:p>
          <a:p>
            <a:pPr lvl="1"/>
            <a:r>
              <a:rPr lang="en-US" sz="1200" dirty="0" smtClean="0"/>
              <a:t>// &lt;div </a:t>
            </a:r>
            <a:r>
              <a:rPr lang="en-US" sz="1200" dirty="0" err="1" smtClean="0"/>
              <a:t>ui</a:t>
            </a:r>
            <a:r>
              <a:rPr lang="en-US" sz="1200" dirty="0" smtClean="0"/>
              <a:t>-view='info'/&gt; within contacts.detail.html </a:t>
            </a:r>
          </a:p>
          <a:p>
            <a:pPr lvl="1"/>
            <a:r>
              <a:rPr lang="en-US" sz="1200" dirty="0" smtClean="0"/>
              <a:t>"</a:t>
            </a:r>
            <a:r>
              <a:rPr lang="en-US" sz="1200" dirty="0" err="1" smtClean="0"/>
              <a:t>info@contacts.detail</a:t>
            </a:r>
            <a:r>
              <a:rPr lang="en-US" sz="1200" dirty="0" smtClean="0"/>
              <a:t>" : { } </a:t>
            </a:r>
          </a:p>
          <a:p>
            <a:pPr lvl="1"/>
            <a:r>
              <a:rPr lang="en-US" sz="1200" dirty="0" smtClean="0"/>
              <a:t>// Absolutely targets the 'detail' view in the 'contacts' state. </a:t>
            </a:r>
          </a:p>
          <a:p>
            <a:pPr lvl="1"/>
            <a:r>
              <a:rPr lang="en-US" sz="1200" dirty="0" smtClean="0"/>
              <a:t>// &lt;div </a:t>
            </a:r>
            <a:r>
              <a:rPr lang="en-US" sz="1200" dirty="0" err="1" smtClean="0"/>
              <a:t>ui</a:t>
            </a:r>
            <a:r>
              <a:rPr lang="en-US" sz="1200" dirty="0" smtClean="0"/>
              <a:t>-view='detail'/&gt; within contacts.html </a:t>
            </a:r>
          </a:p>
          <a:p>
            <a:pPr lvl="1"/>
            <a:r>
              <a:rPr lang="en-US" sz="1200" dirty="0" smtClean="0"/>
              <a:t>"</a:t>
            </a:r>
            <a:r>
              <a:rPr lang="en-US" sz="1200" dirty="0" err="1" smtClean="0"/>
              <a:t>detail@contacts</a:t>
            </a:r>
            <a:r>
              <a:rPr lang="en-US" sz="1200" dirty="0" smtClean="0"/>
              <a:t>" : { } </a:t>
            </a:r>
          </a:p>
          <a:p>
            <a:pPr lvl="1"/>
            <a:r>
              <a:rPr lang="en-US" sz="1200" dirty="0" smtClean="0"/>
              <a:t>// Absolutely targets the unnamed view in parent 'contacts' state. </a:t>
            </a:r>
          </a:p>
          <a:p>
            <a:pPr lvl="1"/>
            <a:r>
              <a:rPr lang="en-US" sz="1200" dirty="0" smtClean="0"/>
              <a:t>// &lt;div </a:t>
            </a:r>
            <a:r>
              <a:rPr lang="en-US" sz="1200" dirty="0" err="1" smtClean="0"/>
              <a:t>ui</a:t>
            </a:r>
            <a:r>
              <a:rPr lang="en-US" sz="1200" dirty="0" smtClean="0"/>
              <a:t>-view/&gt; within contacts.html </a:t>
            </a:r>
          </a:p>
          <a:p>
            <a:pPr lvl="1"/>
            <a:r>
              <a:rPr lang="en-US" sz="1200" dirty="0" smtClean="0"/>
              <a:t>"@contacts" : { } </a:t>
            </a:r>
          </a:p>
          <a:p>
            <a:pPr lvl="1"/>
            <a:r>
              <a:rPr lang="en-US" sz="1200" dirty="0" smtClean="0"/>
              <a:t>// absolutely targets the 'status' view in root unnamed state. </a:t>
            </a:r>
          </a:p>
          <a:p>
            <a:pPr lvl="1"/>
            <a:r>
              <a:rPr lang="en-US" sz="1200" dirty="0" smtClean="0"/>
              <a:t>// &lt;div </a:t>
            </a:r>
            <a:r>
              <a:rPr lang="en-US" sz="1200" dirty="0" err="1" smtClean="0"/>
              <a:t>ui</a:t>
            </a:r>
            <a:r>
              <a:rPr lang="en-US" sz="1200" dirty="0" smtClean="0"/>
              <a:t>-view='status'/&gt; within index.html </a:t>
            </a:r>
          </a:p>
          <a:p>
            <a:pPr lvl="1"/>
            <a:r>
              <a:rPr lang="en-US" sz="1200" dirty="0" smtClean="0"/>
              <a:t>"status@" : { } </a:t>
            </a:r>
          </a:p>
          <a:p>
            <a:pPr lvl="1"/>
            <a:r>
              <a:rPr lang="en-US" sz="1200" dirty="0" smtClean="0"/>
              <a:t>// absolutely targets the unnamed view in root unnamed state. </a:t>
            </a:r>
          </a:p>
          <a:p>
            <a:pPr lvl="1"/>
            <a:r>
              <a:rPr lang="en-US" sz="1200" dirty="0" smtClean="0"/>
              <a:t>// &lt;div </a:t>
            </a:r>
            <a:r>
              <a:rPr lang="en-US" sz="1200" dirty="0" err="1" smtClean="0"/>
              <a:t>ui</a:t>
            </a:r>
            <a:r>
              <a:rPr lang="en-US" sz="1200" dirty="0" smtClean="0"/>
              <a:t>-view/&gt; within index.html </a:t>
            </a:r>
          </a:p>
          <a:p>
            <a:pPr lvl="1"/>
            <a:r>
              <a:rPr lang="en-US" sz="1200" dirty="0" smtClean="0"/>
              <a:t>"@" : { } </a:t>
            </a:r>
          </a:p>
          <a:p>
            <a:r>
              <a:rPr lang="en-US" sz="1200" dirty="0" smtClean="0"/>
              <a:t>}</a:t>
            </a:r>
          </a:p>
          <a:p>
            <a:endParaRPr lang="en-US" sz="1200" dirty="0" smtClean="0"/>
          </a:p>
          <a:p>
            <a:r>
              <a:rPr lang="en-US" sz="1200" dirty="0" smtClean="0"/>
              <a:t>References:</a:t>
            </a:r>
          </a:p>
          <a:p>
            <a:r>
              <a:rPr lang="en-US" sz="1200" dirty="0" smtClean="0"/>
              <a:t>https://github.com/angular-ui/ui-router/wiki/Multiple-Named-Views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24</a:t>
            </a:fld>
            <a:endParaRPr lang="en-US"/>
          </a:p>
        </p:txBody>
      </p:sp>
    </p:spTree>
    <p:extLst>
      <p:ext uri="{BB962C8B-B14F-4D97-AF65-F5344CB8AC3E}">
        <p14:creationId xmlns:p14="http://schemas.microsoft.com/office/powerpoint/2010/main" val="242291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Creates a new route manually and with Yeoman.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a:t>
            </a:r>
            <a:r>
              <a:rPr lang="en-US" baseline="0" dirty="0" smtClean="0"/>
              <a:t> example w</a:t>
            </a:r>
            <a:r>
              <a:rPr lang="en-US" dirty="0" smtClean="0"/>
              <a:t>e are going to use the previous</a:t>
            </a:r>
            <a:r>
              <a:rPr lang="en-US" baseline="0" dirty="0" smtClean="0"/>
              <a:t> practice.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Font typeface="+mj-lt"/>
              <a:buAutoNum type="arabicPeriod"/>
            </a:pPr>
            <a:r>
              <a:rPr lang="en-US" dirty="0" smtClean="0"/>
              <a:t>Open "app/scripts/app.js" and add a new route like this:</a:t>
            </a:r>
          </a:p>
          <a:p>
            <a:pPr marL="0" indent="0">
              <a:buFont typeface="+mj-lt"/>
              <a:buNone/>
            </a:pPr>
            <a:endParaRPr lang="en-US" dirty="0" smtClean="0"/>
          </a:p>
          <a:p>
            <a:pPr marL="457200" lvl="1" indent="0">
              <a:buFont typeface="+mj-lt"/>
              <a:buNone/>
            </a:pPr>
            <a:r>
              <a:rPr lang="en-US" dirty="0" smtClean="0"/>
              <a:t>.when('/test', {</a:t>
            </a:r>
          </a:p>
          <a:p>
            <a:pPr marL="457200" lvl="1" indent="0">
              <a:buFont typeface="+mj-lt"/>
              <a:buNone/>
            </a:pPr>
            <a:r>
              <a:rPr lang="en-US" dirty="0" smtClean="0"/>
              <a:t>        </a:t>
            </a:r>
            <a:r>
              <a:rPr lang="en-US" dirty="0" err="1" smtClean="0"/>
              <a:t>templateUrl</a:t>
            </a:r>
            <a:r>
              <a:rPr lang="en-US" dirty="0" smtClean="0"/>
              <a:t>: 'views/test.html',</a:t>
            </a:r>
          </a:p>
          <a:p>
            <a:pPr marL="457200" lvl="1" indent="0">
              <a:buFont typeface="+mj-lt"/>
              <a:buNone/>
            </a:pPr>
            <a:r>
              <a:rPr lang="en-US" dirty="0" smtClean="0"/>
              <a:t>        controller: '</a:t>
            </a:r>
            <a:r>
              <a:rPr lang="en-US" dirty="0" err="1" smtClean="0"/>
              <a:t>TestCtrl</a:t>
            </a:r>
            <a:r>
              <a:rPr lang="en-US" dirty="0" smtClean="0"/>
              <a:t>',</a:t>
            </a:r>
          </a:p>
          <a:p>
            <a:pPr marL="457200" lvl="1" indent="0">
              <a:buFont typeface="+mj-lt"/>
              <a:buNone/>
            </a:pPr>
            <a:r>
              <a:rPr lang="en-US" dirty="0" smtClean="0"/>
              <a:t>        </a:t>
            </a:r>
            <a:r>
              <a:rPr lang="en-US" dirty="0" err="1" smtClean="0"/>
              <a:t>controllerAs</a:t>
            </a:r>
            <a:r>
              <a:rPr lang="en-US" dirty="0" smtClean="0"/>
              <a:t>: '</a:t>
            </a:r>
            <a:r>
              <a:rPr lang="en-US" dirty="0" err="1" smtClean="0"/>
              <a:t>testCtrl</a:t>
            </a:r>
            <a:r>
              <a:rPr lang="en-US" dirty="0" smtClean="0"/>
              <a:t>'</a:t>
            </a:r>
          </a:p>
          <a:p>
            <a:pPr marL="457200" lvl="1" indent="0">
              <a:buFont typeface="+mj-lt"/>
              <a:buNone/>
            </a:pPr>
            <a:r>
              <a:rPr lang="en-US" dirty="0" smtClean="0"/>
              <a:t>})</a:t>
            </a:r>
          </a:p>
          <a:p>
            <a:pPr marL="457200" lvl="1" indent="0">
              <a:buFont typeface="+mj-lt"/>
              <a:buNone/>
            </a:pPr>
            <a:endParaRPr lang="en-US" dirty="0" smtClean="0"/>
          </a:p>
          <a:p>
            <a:pPr marL="228600" indent="-228600">
              <a:buFont typeface="+mj-lt"/>
              <a:buAutoNum type="arabicPeriod" startAt="2"/>
            </a:pPr>
            <a:r>
              <a:rPr lang="en-US" dirty="0" smtClean="0"/>
              <a:t>Create the corresponding</a:t>
            </a:r>
            <a:r>
              <a:rPr lang="en-US" baseline="0" dirty="0" smtClean="0"/>
              <a:t> controller and view, the controller should be go inside the "app/scripts/controllers" folder, and the view inside "app/views" folder. </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Note: This folder locations could change depending on your implementation, for modular purposes there's a better way to put this files, but for simple projects and for example purposes we are keep following the Yeoman's generator default structure.</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For this example the content of the controller could be copy from other controller and add a simple console.log that express that you are loading that controller, then replace the name to "</a:t>
            </a:r>
            <a:r>
              <a:rPr lang="en-US" baseline="0" dirty="0" err="1" smtClean="0">
                <a:solidFill>
                  <a:schemeClr val="bg1">
                    <a:lumMod val="50000"/>
                  </a:schemeClr>
                </a:solidFill>
              </a:rPr>
              <a:t>TestCtrl</a:t>
            </a:r>
            <a:r>
              <a:rPr lang="en-US" baseline="0" dirty="0" smtClean="0">
                <a:solidFill>
                  <a:schemeClr val="bg1">
                    <a:lumMod val="50000"/>
                  </a:schemeClr>
                </a:solidFill>
              </a:rPr>
              <a:t>". </a:t>
            </a:r>
          </a:p>
          <a:p>
            <a:pPr marL="0" indent="0">
              <a:buFont typeface="+mj-lt"/>
              <a:buNone/>
            </a:pPr>
            <a:r>
              <a:rPr lang="en-US" baseline="0" dirty="0" smtClean="0">
                <a:solidFill>
                  <a:schemeClr val="bg1">
                    <a:lumMod val="50000"/>
                  </a:schemeClr>
                </a:solidFill>
              </a:rPr>
              <a:t>For the view it could contain a simple "&lt;div&gt;From testing view&lt;/div&gt;".</a:t>
            </a:r>
          </a:p>
          <a:p>
            <a:pPr marL="0" indent="0">
              <a:buFont typeface="+mj-lt"/>
              <a:buNone/>
            </a:pPr>
            <a:endParaRPr lang="en-US" baseline="0" dirty="0" smtClean="0">
              <a:solidFill>
                <a:schemeClr val="bg1">
                  <a:lumMod val="50000"/>
                </a:schemeClr>
              </a:solidFill>
            </a:endParaRPr>
          </a:p>
          <a:p>
            <a:pPr marL="228600" indent="-228600">
              <a:buFont typeface="+mj-lt"/>
              <a:buAutoNum type="arabicPeriod" startAt="3"/>
            </a:pPr>
            <a:r>
              <a:rPr lang="en-US" dirty="0" smtClean="0"/>
              <a:t>Add in the "app/index.html" a button</a:t>
            </a:r>
            <a:r>
              <a:rPr lang="en-US" baseline="0" dirty="0" smtClean="0"/>
              <a:t> to follow to our "/test" path.</a:t>
            </a:r>
          </a:p>
          <a:p>
            <a:pPr marL="0" indent="0">
              <a:buFont typeface="+mj-lt"/>
              <a:buNone/>
            </a:pPr>
            <a:endParaRPr lang="en-US" dirty="0" smtClean="0"/>
          </a:p>
          <a:p>
            <a:pPr marL="0" indent="0">
              <a:buFont typeface="+mj-lt"/>
              <a:buNone/>
            </a:pPr>
            <a:r>
              <a:rPr lang="en-US" dirty="0" smtClean="0"/>
              <a:t>	&lt;a </a:t>
            </a:r>
            <a:r>
              <a:rPr lang="en-US" dirty="0" err="1" smtClean="0"/>
              <a:t>ng-href</a:t>
            </a:r>
            <a:r>
              <a:rPr lang="en-US" dirty="0" smtClean="0"/>
              <a:t>="#/test"&gt;Test&lt;/a&gt;</a:t>
            </a:r>
          </a:p>
          <a:p>
            <a:pPr marL="0" indent="0">
              <a:buFont typeface="+mj-lt"/>
              <a:buNone/>
            </a:pPr>
            <a:endParaRPr lang="en-US" dirty="0" smtClean="0"/>
          </a:p>
          <a:p>
            <a:pPr marL="0" indent="0">
              <a:buFont typeface="+mj-lt"/>
              <a:buNone/>
            </a:pPr>
            <a:r>
              <a:rPr lang="en-US" dirty="0" smtClean="0"/>
              <a:t>Is recommended the use of "</a:t>
            </a:r>
            <a:r>
              <a:rPr lang="en-US" dirty="0" err="1" smtClean="0"/>
              <a:t>ng-href</a:t>
            </a:r>
            <a:r>
              <a:rPr lang="en-US" dirty="0" smtClean="0"/>
              <a:t>" instead</a:t>
            </a:r>
            <a:r>
              <a:rPr lang="en-US" baseline="0" dirty="0" smtClean="0"/>
              <a:t> of the classic HTML </a:t>
            </a:r>
            <a:r>
              <a:rPr lang="en-US" baseline="0" dirty="0" err="1" smtClean="0"/>
              <a:t>href</a:t>
            </a:r>
            <a:r>
              <a:rPr lang="en-US" baseline="0" dirty="0" smtClean="0"/>
              <a:t>, for using better the angular environment, almost just like "</a:t>
            </a:r>
            <a:r>
              <a:rPr lang="en-US" baseline="0" dirty="0" err="1" smtClean="0"/>
              <a:t>ng</a:t>
            </a:r>
            <a:r>
              <a:rPr lang="en-US" baseline="0" dirty="0" smtClean="0"/>
              <a:t>-click </a:t>
            </a:r>
            <a:r>
              <a:rPr lang="en-US" baseline="0" dirty="0" err="1" smtClean="0"/>
              <a:t>vs</a:t>
            </a:r>
            <a:r>
              <a:rPr lang="en-US" baseline="0" dirty="0" smtClean="0"/>
              <a:t> </a:t>
            </a:r>
            <a:r>
              <a:rPr lang="en-US" baseline="0" dirty="0" err="1" smtClean="0"/>
              <a:t>onClick</a:t>
            </a:r>
            <a:r>
              <a:rPr lang="en-US" baseline="0" dirty="0" smtClean="0"/>
              <a:t>" viewed in previous lesson.</a:t>
            </a:r>
          </a:p>
          <a:p>
            <a:pPr marL="0" indent="0">
              <a:buFont typeface="+mj-lt"/>
              <a:buNone/>
            </a:pPr>
            <a:endParaRPr lang="en-US" baseline="0" dirty="0" smtClean="0"/>
          </a:p>
          <a:p>
            <a:pPr marL="228600" indent="-228600">
              <a:buFont typeface="+mj-lt"/>
              <a:buAutoNum type="arabicPeriod" startAt="4"/>
            </a:pPr>
            <a:r>
              <a:rPr lang="en-US" baseline="0" dirty="0" smtClean="0"/>
              <a:t>Run "grunt serve", the application will now have the new button "Test", click it, and you should see the view and the console.log you previous add.</a:t>
            </a:r>
          </a:p>
          <a:p>
            <a:pPr marL="228600" indent="-228600">
              <a:buFont typeface="+mj-lt"/>
              <a:buAutoNum type="arabicPeriod" startAt="4"/>
            </a:pPr>
            <a:r>
              <a:rPr lang="en-US" baseline="0" dirty="0" smtClean="0"/>
              <a:t>The next step is doing this more automatically, So we are going to open a Command Prompt in the root of the project.</a:t>
            </a:r>
          </a:p>
          <a:p>
            <a:pPr marL="228600" indent="-228600">
              <a:buFont typeface="+mj-lt"/>
              <a:buAutoNum type="arabicPeriod" startAt="4"/>
            </a:pPr>
            <a:r>
              <a:rPr lang="en-US" baseline="0" dirty="0" smtClean="0"/>
              <a:t>Run "</a:t>
            </a:r>
            <a:r>
              <a:rPr lang="en-US" baseline="0" dirty="0" err="1" smtClean="0"/>
              <a:t>yo</a:t>
            </a:r>
            <a:r>
              <a:rPr lang="en-US" baseline="0" dirty="0" smtClean="0"/>
              <a:t> </a:t>
            </a:r>
            <a:r>
              <a:rPr lang="en-US" baseline="0" dirty="0" err="1" smtClean="0"/>
              <a:t>angular:route</a:t>
            </a:r>
            <a:r>
              <a:rPr lang="en-US" baseline="0" dirty="0" smtClean="0"/>
              <a:t> test2". This will create the controller and the view for us.</a:t>
            </a:r>
          </a:p>
          <a:p>
            <a:pPr marL="0" indent="0">
              <a:buFont typeface="+mj-lt"/>
              <a:buNone/>
            </a:pPr>
            <a:endParaRPr lang="en-US" baseline="0" dirty="0" smtClean="0"/>
          </a:p>
          <a:p>
            <a:pPr marL="0" indent="0">
              <a:buFont typeface="+mj-lt"/>
              <a:buNone/>
            </a:pPr>
            <a:r>
              <a:rPr lang="en-US" baseline="0" dirty="0" smtClean="0"/>
              <a:t>Note: I don't recommend much the use of this method to create your application, this dependent to the angular version of the generator, and could change without and create </a:t>
            </a:r>
            <a:r>
              <a:rPr lang="en-US" baseline="0" dirty="0" err="1" smtClean="0"/>
              <a:t>desorder</a:t>
            </a:r>
            <a:r>
              <a:rPr lang="en-US" baseline="0" dirty="0" smtClean="0"/>
              <a:t>. But is good to know it exists a way to automatically do this for quick applications. </a:t>
            </a:r>
          </a:p>
          <a:p>
            <a:pPr marL="0" indent="0">
              <a:buFont typeface="+mj-lt"/>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dirty="0" smtClean="0"/>
              <a:t>Add in the "app/index.html" a button</a:t>
            </a:r>
            <a:r>
              <a:rPr lang="en-US" baseline="0" dirty="0" smtClean="0"/>
              <a:t> to follow to our "/test2" path.</a:t>
            </a:r>
            <a:r>
              <a:rPr lang="en-US"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smtClean="0"/>
              <a:t>&lt;a </a:t>
            </a:r>
            <a:r>
              <a:rPr lang="en-US" dirty="0" err="1" smtClean="0"/>
              <a:t>ng-href</a:t>
            </a:r>
            <a:r>
              <a:rPr lang="en-US" dirty="0" smtClean="0"/>
              <a:t>="#/test2"&gt;Test 2&lt;/a&gt;</a:t>
            </a: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endParaRPr lang="en-US" dirty="0" smtClean="0"/>
          </a:p>
          <a:p>
            <a:pPr marL="228600" indent="-228600">
              <a:buFont typeface="+mj-lt"/>
              <a:buAutoNum type="arabicPeriod" startAt="8"/>
            </a:pPr>
            <a:r>
              <a:rPr lang="en-US" dirty="0" smtClean="0"/>
              <a:t>Run "grunt serve". And you should see that you add a new route that</a:t>
            </a:r>
            <a:r>
              <a:rPr lang="en-US" baseline="0" dirty="0" smtClean="0"/>
              <a:t> could be accessed by pressing the button "Test 2".</a:t>
            </a:r>
            <a:endParaRPr lang="en-US" dirty="0" smtClean="0"/>
          </a:p>
          <a:p>
            <a:endParaRPr lang="en-US" dirty="0" smtClean="0"/>
          </a:p>
          <a:p>
            <a:r>
              <a:rPr lang="en-US" dirty="0" smtClean="0"/>
              <a:t>b) Create a project using states.</a:t>
            </a:r>
          </a:p>
          <a:p>
            <a:pPr marL="228600" indent="-228600">
              <a:buFont typeface="+mj-lt"/>
              <a:buAutoNum type="arabicPeriod"/>
            </a:pPr>
            <a:r>
              <a:rPr lang="en-US" dirty="0" smtClean="0"/>
              <a:t>Create a new</a:t>
            </a:r>
            <a:r>
              <a:rPr lang="en-US" baseline="0" dirty="0" smtClean="0"/>
              <a:t> folder outside the previous project, and create a new Yeoman project inside.</a:t>
            </a:r>
          </a:p>
          <a:p>
            <a:pPr marL="228600" indent="-228600">
              <a:buFont typeface="+mj-lt"/>
              <a:buAutoNum type="arabicPeriod"/>
            </a:pPr>
            <a:endParaRPr lang="en-US" baseline="0" dirty="0" smtClean="0"/>
          </a:p>
          <a:p>
            <a:pPr marL="0" indent="0">
              <a:buFont typeface="+mj-lt"/>
              <a:buNone/>
            </a:pPr>
            <a:r>
              <a:rPr lang="en-US" baseline="0" dirty="0" smtClean="0"/>
              <a:t>References:</a:t>
            </a:r>
          </a:p>
          <a:p>
            <a:pPr marL="0" indent="0">
              <a:buFont typeface="+mj-lt"/>
              <a:buNone/>
            </a:pPr>
            <a:r>
              <a:rPr lang="en-US" dirty="0" smtClean="0"/>
              <a:t>https://github.com/yeoman/generator-angular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25</a:t>
            </a:fld>
            <a:endParaRPr lang="en-US"/>
          </a:p>
        </p:txBody>
      </p:sp>
    </p:spTree>
    <p:extLst>
      <p:ext uri="{BB962C8B-B14F-4D97-AF65-F5344CB8AC3E}">
        <p14:creationId xmlns:p14="http://schemas.microsoft.com/office/powerpoint/2010/main" val="378500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28</a:t>
            </a:fld>
            <a:endParaRPr lang="en-US"/>
          </a:p>
        </p:txBody>
      </p:sp>
    </p:spTree>
    <p:extLst>
      <p:ext uri="{BB962C8B-B14F-4D97-AF65-F5344CB8AC3E}">
        <p14:creationId xmlns:p14="http://schemas.microsoft.com/office/powerpoint/2010/main" val="2083353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C://…/folder'.</a:t>
            </a:r>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practice-1'. 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a:t>
            </a:r>
            <a:r>
              <a:rPr lang="en-US" baseline="0" noProof="0" smtClean="0"/>
              <a:t>file.</a:t>
            </a:r>
            <a:endParaRPr lang="en-US" baseline="0" noProof="0" dirty="0" smtClean="0"/>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a:t>
            </a:r>
            <a:r>
              <a:rPr lang="en-US" baseline="0" dirty="0" smtClean="0"/>
              <a:t>slide, </a:t>
            </a:r>
            <a:r>
              <a:rPr lang="en-US" baseline="0" dirty="0" smtClean="0"/>
              <a:t>or by adding the </a:t>
            </a:r>
            <a:r>
              <a:rPr lang="en-US" baseline="0" dirty="0" err="1" smtClean="0"/>
              <a:t>ng</a:t>
            </a:r>
            <a:r>
              <a:rPr lang="en-US" baseline="0" dirty="0" smtClean="0"/>
              <a:t>-controller</a:t>
            </a:r>
            <a:r>
              <a:rPr lang="en-US" baseline="0" dirty="0" smtClean="0"/>
              <a:t>="</a:t>
            </a:r>
            <a:r>
              <a:rPr lang="en-US" baseline="0" dirty="0" err="1" smtClean="0"/>
              <a:t>MyController</a:t>
            </a:r>
            <a:r>
              <a:rPr lang="en-US" baseline="0" dirty="0" smtClean="0"/>
              <a:t>" in the html</a:t>
            </a:r>
            <a:r>
              <a:rPr lang="en-US" baseline="0" dirty="0" smtClean="0"/>
              <a:t>.</a:t>
            </a:r>
          </a:p>
          <a:p>
            <a:endParaRPr lang="en-US" baseline="0" dirty="0" smtClean="0"/>
          </a:p>
          <a:p>
            <a:r>
              <a:rPr lang="en-US" baseline="0" dirty="0" smtClean="0"/>
              <a:t>The controller names should start with a capital letter as standard.</a:t>
            </a:r>
            <a:endParaRPr lang="en-US" baseline="0" dirty="0" smtClean="0"/>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r>
              <a:rPr lang="en-US" dirty="0" smtClean="0"/>
              <a:t>a)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6/12/2016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3</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a:t>',['</a:t>
            </a:r>
            <a:r>
              <a:rPr lang="es-ES" dirty="0" err="1">
                <a:solidFill>
                  <a:schemeClr val="accent2"/>
                </a:solidFill>
              </a:rPr>
              <a:t>ngRoute</a:t>
            </a:r>
            <a:r>
              <a:rPr lang="es-ES" sz="2800" dirty="0"/>
              <a:t>'])</a:t>
            </a:r>
            <a:endParaRPr lang="es-ES" sz="2800" dirty="0" smtClean="0"/>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pic>
        <p:nvPicPr>
          <p:cNvPr id="1026" name="Picture 2" descr="https://raw.githubusercontent.com/wiki/angular-ui/ui-router/MultipleNamedViews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371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t>
            </a:r>
            <a:r>
              <a:rPr lang="en-US" dirty="0" err="1" smtClean="0"/>
              <a:t>stateProvider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smtClean="0"/>
              <a:t>.</a:t>
            </a:r>
            <a:r>
              <a:rPr lang="es-ES" dirty="0" err="1" smtClean="0">
                <a:solidFill>
                  <a:schemeClr val="accent2"/>
                </a:solidFill>
              </a:rPr>
              <a:t>state</a:t>
            </a:r>
            <a:r>
              <a:rPr lang="es-ES" dirty="0" smtClean="0"/>
              <a:t>(</a:t>
            </a:r>
            <a:r>
              <a:rPr lang="es-ES" dirty="0" smtClean="0">
                <a:solidFill>
                  <a:schemeClr val="accent2"/>
                </a:solidFill>
              </a:rPr>
              <a:t>'</a:t>
            </a:r>
            <a:r>
              <a:rPr lang="es-ES" dirty="0" err="1" smtClean="0">
                <a:solidFill>
                  <a:schemeClr val="accent2"/>
                </a:solidFill>
              </a:rPr>
              <a:t>report</a:t>
            </a:r>
            <a:r>
              <a:rPr lang="es-ES" dirty="0" smtClean="0">
                <a:solidFill>
                  <a:schemeClr val="accent2"/>
                </a:solidFill>
              </a:rPr>
              <a:t>'</a:t>
            </a:r>
            <a:r>
              <a:rPr lang="es-ES" dirty="0" smtClean="0"/>
              <a:t>, </a:t>
            </a:r>
            <a:r>
              <a:rPr lang="en-US" dirty="0" smtClean="0"/>
              <a:t>{ </a:t>
            </a:r>
          </a:p>
          <a:p>
            <a:pPr marL="0" indent="0">
              <a:buNone/>
            </a:pPr>
            <a:r>
              <a:rPr lang="en-US" dirty="0"/>
              <a:t>	</a:t>
            </a:r>
            <a:r>
              <a:rPr lang="en-US" dirty="0" smtClean="0"/>
              <a:t>     url</a:t>
            </a:r>
            <a:r>
              <a:rPr lang="en-US" dirty="0"/>
              <a:t>: </a:t>
            </a:r>
            <a:r>
              <a:rPr lang="en-US" dirty="0" smtClean="0"/>
              <a:t>"/report",</a:t>
            </a:r>
          </a:p>
          <a:p>
            <a:pPr marL="0" indent="0">
              <a:buNone/>
            </a:pPr>
            <a:r>
              <a:rPr lang="en-US" dirty="0" smtClean="0"/>
              <a:t>	     views: {</a:t>
            </a:r>
          </a:p>
          <a:p>
            <a:pPr marL="0" indent="0">
              <a:buNone/>
            </a:pPr>
            <a:r>
              <a:rPr lang="en-US" dirty="0" smtClean="0"/>
              <a:t>		</a:t>
            </a:r>
            <a:r>
              <a:rPr lang="en-US" sz="3000" dirty="0" smtClean="0"/>
              <a:t>'filters</a:t>
            </a:r>
            <a:r>
              <a:rPr lang="en-US" sz="3100" dirty="0" smtClean="0"/>
              <a:t>': { </a:t>
            </a:r>
          </a:p>
          <a:p>
            <a:pPr marL="0" indent="0">
              <a:buNone/>
            </a:pPr>
            <a:r>
              <a:rPr lang="en-US" sz="3100" dirty="0" smtClean="0"/>
              <a:t>			</a:t>
            </a:r>
            <a:r>
              <a:rPr lang="en-US" sz="3100" dirty="0" err="1" smtClean="0"/>
              <a:t>templateUrl</a:t>
            </a:r>
            <a:r>
              <a:rPr lang="en-US" sz="3100" dirty="0" smtClean="0"/>
              <a:t>: 'report-filters.html',</a:t>
            </a:r>
          </a:p>
          <a:p>
            <a:pPr marL="0" indent="0">
              <a:buNone/>
            </a:pPr>
            <a:r>
              <a:rPr lang="en-US" sz="3100" dirty="0" smtClean="0"/>
              <a:t>			controller: function($scope){ ... } </a:t>
            </a:r>
          </a:p>
          <a:p>
            <a:pPr marL="0" indent="0">
              <a:buNone/>
            </a:pPr>
            <a:r>
              <a:rPr lang="en-US" sz="3100" dirty="0" smtClean="0"/>
              <a:t>		}, </a:t>
            </a:r>
          </a:p>
          <a:p>
            <a:pPr marL="0" indent="0">
              <a:buNone/>
            </a:pPr>
            <a:r>
              <a:rPr lang="en-US" sz="3000" dirty="0" smtClean="0"/>
              <a:t>		'</a:t>
            </a:r>
            <a:r>
              <a:rPr lang="en-US" sz="3000" dirty="0" err="1" smtClean="0"/>
              <a:t>tabledata</a:t>
            </a:r>
            <a:r>
              <a:rPr lang="en-US" sz="3000" dirty="0" smtClean="0"/>
              <a:t>': {}, </a:t>
            </a:r>
          </a:p>
          <a:p>
            <a:pPr marL="0" indent="0">
              <a:buNone/>
            </a:pPr>
            <a:r>
              <a:rPr lang="en-US" sz="3000" dirty="0" smtClean="0"/>
              <a:t>		'graph': {}</a:t>
            </a:r>
          </a:p>
          <a:p>
            <a:pPr marL="0" indent="0">
              <a:buNone/>
            </a:pPr>
            <a:r>
              <a:rPr lang="en-US" sz="3000" dirty="0" smtClean="0"/>
              <a:t>	      }</a:t>
            </a:r>
          </a:p>
          <a:p>
            <a:pPr marL="0" indent="0">
              <a:buNone/>
            </a:pPr>
            <a:r>
              <a:rPr lang="en-US" dirty="0" smtClean="0"/>
              <a:t>	}</a:t>
            </a:r>
            <a:r>
              <a:rPr lang="es-ES" dirty="0" smtClean="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13411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States hierarchy</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'contacts', </a:t>
            </a:r>
            <a:r>
              <a:rPr lang="en-US" dirty="0">
                <a:solidFill>
                  <a:schemeClr val="bg1">
                    <a:lumMod val="50000"/>
                  </a:schemeClr>
                </a:solidFill>
              </a:rPr>
              <a:t>//mandatory </a:t>
            </a:r>
            <a:r>
              <a:rPr lang="en-US" dirty="0"/>
              <a:t>					</a:t>
            </a:r>
            <a:r>
              <a:rPr lang="en-US" dirty="0" err="1"/>
              <a:t>templateUrl</a:t>
            </a:r>
            <a:r>
              <a:rPr lang="en-US" dirty="0"/>
              <a:t>: 'contacts.html' </a:t>
            </a:r>
            <a:r>
              <a:rPr lang="en-US" dirty="0" smtClean="0"/>
              <a:t>,</a:t>
            </a:r>
          </a:p>
          <a:p>
            <a:pPr marL="0" indent="0">
              <a:buNone/>
            </a:pPr>
            <a:r>
              <a:rPr lang="en-US" dirty="0"/>
              <a:t>	</a:t>
            </a:r>
            <a:r>
              <a:rPr lang="en-US" dirty="0" smtClean="0"/>
              <a:t>	resolve: function(){ return {</a:t>
            </a:r>
            <a:r>
              <a:rPr lang="en-US" dirty="0" err="1" smtClean="0"/>
              <a:t>userInfo</a:t>
            </a:r>
            <a:r>
              <a:rPr lang="en-US" dirty="0" smtClean="0"/>
              <a:t>: … } }</a:t>
            </a:r>
            <a:endParaRPr lang="en-US" dirty="0"/>
          </a:p>
          <a:p>
            <a:pPr marL="0" indent="0">
              <a:buNone/>
            </a:pPr>
            <a:r>
              <a:rPr lang="en-US" dirty="0"/>
              <a:t>	}</a:t>
            </a:r>
            <a:r>
              <a:rPr lang="es-ES" dirty="0"/>
              <a:t>)</a:t>
            </a:r>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a:t>
            </a:r>
            <a:r>
              <a:rPr lang="en-US" dirty="0" err="1"/>
              <a:t>contacts.list</a:t>
            </a:r>
            <a:r>
              <a:rPr lang="en-US" dirty="0"/>
              <a:t>', </a:t>
            </a:r>
            <a:r>
              <a:rPr lang="en-US" dirty="0">
                <a:solidFill>
                  <a:schemeClr val="bg1">
                    <a:lumMod val="50000"/>
                  </a:schemeClr>
                </a:solidFill>
              </a:rPr>
              <a:t>//mandatory</a:t>
            </a:r>
            <a:r>
              <a:rPr lang="en-US" dirty="0"/>
              <a:t>. </a:t>
            </a:r>
          </a:p>
          <a:p>
            <a:pPr marL="0" indent="0">
              <a:buNone/>
            </a:pPr>
            <a:r>
              <a:rPr lang="en-US" dirty="0"/>
              <a:t>		parent: contacts, </a:t>
            </a:r>
            <a:r>
              <a:rPr lang="en-US" dirty="0">
                <a:solidFill>
                  <a:schemeClr val="bg1">
                    <a:lumMod val="50000"/>
                  </a:schemeClr>
                </a:solidFill>
              </a:rPr>
              <a:t>//mandatory </a:t>
            </a:r>
          </a:p>
          <a:p>
            <a:pPr marL="0" indent="0">
              <a:buNone/>
            </a:pPr>
            <a:r>
              <a:rPr lang="en-US" dirty="0"/>
              <a:t>		</a:t>
            </a:r>
            <a:r>
              <a:rPr lang="en-US" dirty="0" err="1"/>
              <a:t>templateUrl</a:t>
            </a:r>
            <a:r>
              <a:rPr lang="en-US" dirty="0"/>
              <a:t>: 'contacts.list.html' </a:t>
            </a:r>
          </a:p>
          <a:p>
            <a:pPr marL="0" indent="0">
              <a:buNone/>
            </a:pPr>
            <a:r>
              <a:rPr lang="en-US" dirty="0"/>
              <a:t>	}</a:t>
            </a:r>
            <a:r>
              <a:rPr lang="es-ES" dirty="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34787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-view naming</a:t>
            </a:r>
            <a:endParaRPr lang="en-US" dirty="0"/>
          </a:p>
        </p:txBody>
      </p:sp>
      <p:sp>
        <p:nvSpPr>
          <p:cNvPr id="3" name="2 Marcador de contenido"/>
          <p:cNvSpPr>
            <a:spLocks noGrp="1"/>
          </p:cNvSpPr>
          <p:nvPr>
            <p:ph idx="1"/>
          </p:nvPr>
        </p:nvSpPr>
        <p:spPr/>
        <p:txBody>
          <a:bodyPr>
            <a:noAutofit/>
          </a:bodyPr>
          <a:lstStyle/>
          <a:p>
            <a:pPr>
              <a:buFont typeface="Wingdings" panose="05000000000000000000" pitchFamily="2" charset="2"/>
              <a:buChar char="q"/>
            </a:pPr>
            <a:r>
              <a:rPr lang="en-US" sz="2000" dirty="0" smtClean="0"/>
              <a:t>"</a:t>
            </a:r>
            <a:r>
              <a:rPr lang="en-US" sz="2000" dirty="0"/>
              <a:t>detail" : { }, </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&lt;div </a:t>
            </a:r>
            <a:r>
              <a:rPr lang="en-US" sz="2000" dirty="0" err="1">
                <a:solidFill>
                  <a:schemeClr val="bg1">
                    <a:lumMod val="50000"/>
                  </a:schemeClr>
                </a:solidFill>
              </a:rPr>
              <a:t>ui</a:t>
            </a:r>
            <a:r>
              <a:rPr lang="en-US" sz="2000" dirty="0">
                <a:solidFill>
                  <a:schemeClr val="bg1">
                    <a:lumMod val="50000"/>
                  </a:schemeClr>
                </a:solidFill>
              </a:rPr>
              <a:t>-view='detail'/&gt; </a:t>
            </a:r>
            <a:endParaRPr lang="en-US" sz="2000" dirty="0" smtClean="0">
              <a:solidFill>
                <a:schemeClr val="bg1">
                  <a:lumMod val="50000"/>
                </a:schemeClr>
              </a:solidFill>
            </a:endParaRP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a:t>
            </a:r>
          </a:p>
          <a:p>
            <a:pPr>
              <a:buFont typeface="Wingdings" panose="05000000000000000000" pitchFamily="2" charset="2"/>
              <a:buChar char="q"/>
            </a:pPr>
            <a:r>
              <a:rPr lang="en-US" sz="2000" dirty="0" smtClean="0"/>
              <a:t>"</a:t>
            </a:r>
            <a:r>
              <a:rPr lang="en-US" sz="2000" dirty="0" err="1"/>
              <a:t>info@contacts.detail</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-view='info'/&gt;  in the '</a:t>
            </a:r>
            <a:r>
              <a:rPr lang="en-US" sz="2000" dirty="0" err="1">
                <a:solidFill>
                  <a:schemeClr val="bg1">
                    <a:lumMod val="50000"/>
                  </a:schemeClr>
                </a:solidFill>
              </a:rPr>
              <a:t>contacts.detail</a:t>
            </a:r>
            <a:r>
              <a:rPr lang="en-US" sz="2000" dirty="0">
                <a:solidFill>
                  <a:schemeClr val="bg1">
                    <a:lumMod val="50000"/>
                  </a:schemeClr>
                </a:solidFill>
              </a:rPr>
              <a:t>' state</a:t>
            </a:r>
          </a:p>
          <a:p>
            <a:pPr>
              <a:buFont typeface="Wingdings" panose="05000000000000000000" pitchFamily="2" charset="2"/>
              <a:buChar char="q"/>
            </a:pPr>
            <a:r>
              <a:rPr lang="en-US" sz="2000" dirty="0" smtClean="0"/>
              <a:t>"</a:t>
            </a:r>
            <a:r>
              <a:rPr lang="en-US" sz="2000" dirty="0" err="1"/>
              <a:t>detail@contacts</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-view='detail'/&gt;  in the 'contacts' state</a:t>
            </a:r>
          </a:p>
          <a:p>
            <a:pPr>
              <a:buFont typeface="Wingdings" panose="05000000000000000000" pitchFamily="2" charset="2"/>
              <a:buChar char="q"/>
            </a:pPr>
            <a:r>
              <a:rPr lang="en-US" sz="2000" dirty="0" smtClean="0"/>
              <a:t>"@</a:t>
            </a:r>
            <a:r>
              <a:rPr lang="en-US" sz="2000" dirty="0"/>
              <a:t>contacts"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'contacts' state</a:t>
            </a:r>
            <a:endParaRPr lang="en-US" sz="2000" dirty="0" smtClean="0">
              <a:solidFill>
                <a:schemeClr val="bg1">
                  <a:lumMod val="50000"/>
                </a:schemeClr>
              </a:solidFill>
            </a:endParaRPr>
          </a:p>
          <a:p>
            <a:pPr>
              <a:buFont typeface="Wingdings" panose="05000000000000000000" pitchFamily="2" charset="2"/>
              <a:buChar char="q"/>
            </a:pPr>
            <a:r>
              <a:rPr lang="en-US" sz="2000" dirty="0" smtClean="0"/>
              <a:t>"</a:t>
            </a:r>
            <a:r>
              <a:rPr lang="en-US" sz="2000" dirty="0"/>
              <a:t>status@"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-view='status'/&gt;  in the root unnamed state</a:t>
            </a: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root unnamed state</a:t>
            </a:r>
          </a:p>
        </p:txBody>
      </p:sp>
    </p:spTree>
    <p:extLst>
      <p:ext uri="{BB962C8B-B14F-4D97-AF65-F5344CB8AC3E}">
        <p14:creationId xmlns:p14="http://schemas.microsoft.com/office/powerpoint/2010/main" val="28182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5</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Creates a new route manually and with Yeoman.</a:t>
            </a:r>
          </a:p>
          <a:p>
            <a:pPr marL="514350" indent="-514350">
              <a:buFont typeface="+mj-lt"/>
              <a:buAutoNum type="alphaLcParenR"/>
            </a:pPr>
            <a:r>
              <a:rPr lang="en-US" dirty="0" smtClean="0"/>
              <a:t>Create a project using states.</a:t>
            </a:r>
            <a:endParaRPr lang="en-US" dirty="0"/>
          </a:p>
        </p:txBody>
      </p:sp>
    </p:spTree>
    <p:extLst>
      <p:ext uri="{BB962C8B-B14F-4D97-AF65-F5344CB8AC3E}">
        <p14:creationId xmlns:p14="http://schemas.microsoft.com/office/powerpoint/2010/main" val="381892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miNuevoTag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data-</a:t>
            </a:r>
            <a:r>
              <a:rPr lang="es-ES" dirty="0" err="1" smtClean="0"/>
              <a:t>ng</a:t>
            </a:r>
            <a:r>
              <a:rPr lang="es-ES" dirty="0" smtClean="0"/>
              <a:t>-</a:t>
            </a:r>
            <a:r>
              <a:rPr lang="es-ES" dirty="0" err="1" smtClean="0"/>
              <a:t>repeat</a:t>
            </a:r>
            <a:endParaRPr lang="es-ES" dirty="0" smtClean="0"/>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 {</a:t>
            </a:r>
          </a:p>
          <a:p>
            <a:pPr marL="0" indent="0">
              <a:buNone/>
            </a:pPr>
            <a:r>
              <a:rPr lang="es-ES" dirty="0"/>
              <a:t>		</a:t>
            </a:r>
            <a:r>
              <a:rPr lang="es-ES" dirty="0" err="1" smtClean="0"/>
              <a:t>restrict</a:t>
            </a:r>
            <a:r>
              <a:rPr lang="es-ES" dirty="0" smtClean="0"/>
              <a:t>: 'EAC',</a:t>
            </a:r>
          </a:p>
          <a:p>
            <a:pPr marL="0" indent="0">
              <a:buNone/>
            </a:pPr>
            <a:r>
              <a:rPr lang="es-ES" dirty="0"/>
              <a:t>	</a:t>
            </a:r>
            <a:r>
              <a:rPr lang="es-ES" dirty="0" smtClean="0"/>
              <a:t>	</a:t>
            </a:r>
            <a:r>
              <a:rPr lang="es-ES" dirty="0" err="1" smtClean="0"/>
              <a:t>replace</a:t>
            </a:r>
            <a:r>
              <a:rPr lang="es-ES" dirty="0" smtClean="0"/>
              <a:t>: true,</a:t>
            </a:r>
          </a:p>
          <a:p>
            <a:pPr marL="0" indent="0">
              <a:buNone/>
            </a:pPr>
            <a:r>
              <a:rPr lang="es-ES" dirty="0"/>
              <a:t>	</a:t>
            </a:r>
            <a:r>
              <a:rPr lang="es-ES" dirty="0" smtClean="0"/>
              <a:t>	</a:t>
            </a:r>
            <a:r>
              <a:rPr lang="es-ES" dirty="0" err="1" smtClean="0"/>
              <a:t>template</a:t>
            </a:r>
            <a:r>
              <a:rPr lang="es-ES" dirty="0" smtClean="0"/>
              <a:t>: '&lt;div</a:t>
            </a:r>
            <a:r>
              <a:rPr lang="es-ES" u="sng" dirty="0" smtClean="0"/>
              <a:t>&gt;&lt;/</a:t>
            </a:r>
            <a:r>
              <a:rPr lang="es-ES" dirty="0" smtClean="0"/>
              <a:t>div&gt;',  // </a:t>
            </a:r>
            <a:r>
              <a:rPr lang="es-ES" dirty="0" err="1" smtClean="0"/>
              <a:t>or</a:t>
            </a:r>
            <a:r>
              <a:rPr lang="es-ES" dirty="0" smtClean="0"/>
              <a:t> 'url.html',</a:t>
            </a:r>
          </a:p>
          <a:p>
            <a:pPr marL="0" indent="0">
              <a:buNone/>
            </a:pPr>
            <a:r>
              <a:rPr lang="es-ES" dirty="0"/>
              <a:t>	</a:t>
            </a:r>
            <a:r>
              <a:rPr lang="es-ES" dirty="0" smtClean="0"/>
              <a:t>	</a:t>
            </a:r>
            <a:r>
              <a:rPr lang="es-ES" dirty="0" err="1" smtClean="0"/>
              <a:t>transclude</a:t>
            </a:r>
            <a:r>
              <a:rPr lang="es-ES" dirty="0" smtClean="0"/>
              <a:t>: true,   // </a:t>
            </a:r>
            <a:r>
              <a:rPr lang="es-ES" dirty="0" err="1" smtClean="0"/>
              <a:t>for</a:t>
            </a:r>
            <a:r>
              <a:rPr lang="es-ES" dirty="0" smtClean="0"/>
              <a:t> </a:t>
            </a:r>
            <a:r>
              <a:rPr lang="es-ES" dirty="0" err="1" smtClean="0"/>
              <a:t>arbitrary</a:t>
            </a:r>
            <a:r>
              <a:rPr lang="es-ES" dirty="0" smtClean="0"/>
              <a:t> </a:t>
            </a:r>
            <a:r>
              <a:rPr lang="es-ES" dirty="0" err="1" smtClean="0"/>
              <a:t>content</a:t>
            </a:r>
            <a:endParaRPr lang="es-ES" dirty="0" smtClean="0"/>
          </a:p>
          <a:p>
            <a:pPr marL="0" indent="0">
              <a:buNone/>
            </a:pPr>
            <a:r>
              <a:rPr lang="es-ES" dirty="0"/>
              <a:t>	</a:t>
            </a:r>
            <a:r>
              <a:rPr lang="es-ES" dirty="0" smtClean="0"/>
              <a:t>	</a:t>
            </a:r>
            <a:r>
              <a:rPr lang="es-ES" dirty="0" err="1" smtClean="0"/>
              <a:t>scope</a:t>
            </a:r>
            <a:r>
              <a:rPr lang="es-ES" dirty="0" smtClean="0"/>
              <a:t>: {},</a:t>
            </a:r>
          </a:p>
          <a:p>
            <a:pPr marL="0" indent="0">
              <a:buNone/>
            </a:pPr>
            <a:r>
              <a:rPr lang="es-ES" dirty="0"/>
              <a:t>	</a:t>
            </a:r>
            <a:r>
              <a:rPr lang="es-ES" dirty="0" smtClean="0"/>
              <a:t>	compile: </a:t>
            </a:r>
            <a:r>
              <a:rPr lang="es-ES" dirty="0" err="1" smtClean="0"/>
              <a:t>function</a:t>
            </a:r>
            <a:r>
              <a:rPr lang="es-ES" dirty="0" smtClean="0"/>
              <a:t>(){}</a:t>
            </a:r>
          </a:p>
          <a:p>
            <a:pPr marL="0" indent="0">
              <a:buNone/>
            </a:pPr>
            <a:r>
              <a:rPr lang="es-ES" dirty="0" smtClean="0"/>
              <a:t>		….</a:t>
            </a:r>
          </a:p>
          <a:p>
            <a:pPr marL="0" indent="0">
              <a:buNone/>
            </a:pPr>
            <a:r>
              <a:rPr lang="es-ES" dirty="0" smtClean="0"/>
              <a:t>	}</a:t>
            </a:r>
          </a:p>
          <a:p>
            <a:pPr marL="0" indent="0">
              <a:buNone/>
            </a:pPr>
            <a:r>
              <a:rPr lang="es-ES"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Isolated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27584" y="1556792"/>
            <a:ext cx="7560840" cy="4608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7 Rectángulo"/>
          <p:cNvSpPr/>
          <p:nvPr/>
        </p:nvSpPr>
        <p:spPr>
          <a:xfrm>
            <a:off x="1115616" y="4005064"/>
            <a:ext cx="6984776" cy="19442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5" name="4 Rectángulo"/>
          <p:cNvSpPr/>
          <p:nvPr/>
        </p:nvSpPr>
        <p:spPr>
          <a:xfrm>
            <a:off x="1115616" y="1844824"/>
            <a:ext cx="6984776" cy="194421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5 Rectángulo redondeado"/>
          <p:cNvSpPr/>
          <p:nvPr/>
        </p:nvSpPr>
        <p:spPr>
          <a:xfrm>
            <a:off x="1403648" y="4293096"/>
            <a:ext cx="3024336" cy="13681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6 Rectángulo redondeado"/>
          <p:cNvSpPr/>
          <p:nvPr/>
        </p:nvSpPr>
        <p:spPr>
          <a:xfrm>
            <a:off x="4788024" y="2132856"/>
            <a:ext cx="3024336" cy="13681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8 Rectángulo redondeado"/>
          <p:cNvSpPr/>
          <p:nvPr/>
        </p:nvSpPr>
        <p:spPr>
          <a:xfrm>
            <a:off x="1403648" y="2132856"/>
            <a:ext cx="3024336" cy="13681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9 Rectángulo redondeado"/>
          <p:cNvSpPr/>
          <p:nvPr/>
        </p:nvSpPr>
        <p:spPr>
          <a:xfrm>
            <a:off x="4818128" y="4293096"/>
            <a:ext cx="3024336" cy="13681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3838151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Service</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Service</a:t>
            </a:r>
            <a:r>
              <a:rPr lang="es-ES" sz="2800" dirty="0" smtClean="0"/>
              <a:t> =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Service.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a:t>
            </a:r>
            <a:r>
              <a:rPr lang="es-ES" dirty="0" smtClean="0"/>
              <a:t>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err="1" smtClean="0"/>
              <a:t>myService</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a:t>
            </a:r>
            <a:r>
              <a:rPr lang="es-ES" dirty="0" err="1" smtClean="0"/>
              <a:t>Service</a:t>
            </a:r>
            <a:r>
              <a:rPr lang="es-ES" dirty="0" smtClean="0"/>
              <a:t> =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a:t>
            </a:r>
            <a:r>
              <a:rPr lang="es-ES" dirty="0" err="1" smtClean="0"/>
              <a:t>Service</a:t>
            </a:r>
            <a:r>
              <a:rPr lang="es-ES" dirty="0" smtClean="0"/>
              <a:t>;</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Provider</a:t>
            </a:r>
            <a:endParaRPr lang="en-US" dirty="0"/>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3527861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35283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lstStyle/>
          <a:p>
            <a:pPr marL="0" indent="0">
              <a:buNone/>
            </a:pPr>
            <a:endParaRPr lang="es-ES" dirty="0" smtClean="0"/>
          </a:p>
          <a:p>
            <a:pPr marL="0" indent="0">
              <a:buNone/>
            </a:pPr>
            <a:r>
              <a:rPr lang="es-ES" dirty="0" smtClean="0"/>
              <a:t>$</a:t>
            </a:r>
            <a:r>
              <a:rPr lang="es-ES" dirty="0" err="1" smtClean="0"/>
              <a:t>timeout</a:t>
            </a:r>
            <a:r>
              <a:rPr lang="es-ES" dirty="0" smtClean="0"/>
              <a:t>(</a:t>
            </a:r>
            <a:r>
              <a:rPr lang="es-ES" dirty="0" err="1" smtClean="0"/>
              <a:t>function</a:t>
            </a:r>
            <a:r>
              <a:rPr lang="es-ES" dirty="0" smtClean="0"/>
              <a:t>(){</a:t>
            </a:r>
          </a:p>
          <a:p>
            <a:pPr marL="0" indent="0">
              <a:buNone/>
            </a:pPr>
            <a:r>
              <a:rPr lang="es-ES" sz="2400" dirty="0">
                <a:solidFill>
                  <a:schemeClr val="tx1">
                    <a:lumMod val="50000"/>
                    <a:lumOff val="50000"/>
                  </a:schemeClr>
                </a:solidFill>
              </a:rPr>
              <a:t>	</a:t>
            </a:r>
            <a:r>
              <a:rPr lang="es-ES" sz="2400" dirty="0" smtClean="0">
                <a:solidFill>
                  <a:schemeClr val="tx1">
                    <a:lumMod val="50000"/>
                    <a:lumOff val="50000"/>
                  </a:schemeClr>
                </a:solidFill>
              </a:rPr>
              <a:t>//</a:t>
            </a:r>
            <a:r>
              <a:rPr lang="es-ES" sz="2400" dirty="0" err="1" smtClean="0">
                <a:solidFill>
                  <a:schemeClr val="tx1">
                    <a:lumMod val="50000"/>
                    <a:lumOff val="50000"/>
                  </a:schemeClr>
                </a:solidFill>
              </a:rPr>
              <a:t>wait</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until</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everything</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on</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the</a:t>
            </a:r>
            <a:r>
              <a:rPr lang="es-ES" sz="2400" dirty="0" smtClean="0">
                <a:solidFill>
                  <a:schemeClr val="tx1">
                    <a:lumMod val="50000"/>
                    <a:lumOff val="50000"/>
                  </a:schemeClr>
                </a:solidFill>
              </a:rPr>
              <a:t> DOM </a:t>
            </a:r>
            <a:r>
              <a:rPr lang="es-ES" sz="2400" dirty="0" err="1" smtClean="0">
                <a:solidFill>
                  <a:schemeClr val="tx1">
                    <a:lumMod val="50000"/>
                    <a:lumOff val="50000"/>
                  </a:schemeClr>
                </a:solidFill>
              </a:rPr>
              <a:t>is</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covered</a:t>
            </a:r>
            <a:r>
              <a:rPr lang="es-ES" sz="2400" dirty="0" smtClean="0">
                <a:solidFill>
                  <a:schemeClr val="tx1">
                    <a:lumMod val="50000"/>
                    <a:lumOff val="50000"/>
                  </a:schemeClr>
                </a:solidFill>
              </a:rPr>
              <a:t> in Angular</a:t>
            </a:r>
          </a:p>
          <a:p>
            <a:pPr marL="0" indent="0">
              <a:buNone/>
            </a:pPr>
            <a:r>
              <a:rPr lang="es-ES" dirty="0" smtClean="0"/>
              <a:t>	$</a:t>
            </a:r>
            <a:r>
              <a:rPr lang="es-ES" dirty="0" err="1" smtClean="0"/>
              <a:t>scope.something</a:t>
            </a:r>
            <a:r>
              <a:rPr lang="es-ES" dirty="0" smtClean="0"/>
              <a:t> = $</a:t>
            </a:r>
            <a:r>
              <a:rPr lang="es-ES" dirty="0" err="1" smtClean="0"/>
              <a:t>scope.changeable</a:t>
            </a:r>
            <a:r>
              <a:rPr lang="es-ES" dirty="0" smtClean="0"/>
              <a:t>;</a:t>
            </a:r>
          </a:p>
          <a:p>
            <a:pPr marL="0" indent="0">
              <a:buNone/>
            </a:pPr>
            <a:r>
              <a:rPr lang="es-ES" dirty="0" smtClean="0"/>
              <a:t>});</a:t>
            </a:r>
            <a:endParaRPr lang="en-US"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Run order</a:t>
            </a:r>
            <a:endParaRPr lang="en-US" dirty="0"/>
          </a:p>
        </p:txBody>
      </p:sp>
      <p:sp>
        <p:nvSpPr>
          <p:cNvPr id="3" name="2 Marcador de contenido"/>
          <p:cNvSpPr>
            <a:spLocks noGrp="1"/>
          </p:cNvSpPr>
          <p:nvPr>
            <p:ph idx="1"/>
          </p:nvPr>
        </p:nvSpPr>
        <p:spPr/>
        <p:txBody>
          <a:bodyPr/>
          <a:lstStyle/>
          <a:p>
            <a:pPr marL="514350" indent="-514350">
              <a:buFont typeface="+mj-lt"/>
              <a:buAutoNum type="arabicPeriod"/>
            </a:pPr>
            <a:r>
              <a:rPr lang="en-US" dirty="0" err="1"/>
              <a:t>c</a:t>
            </a:r>
            <a:r>
              <a:rPr lang="en-US" dirty="0" err="1" smtClean="0"/>
              <a:t>onfig</a:t>
            </a:r>
            <a:endParaRPr lang="en-US" dirty="0" smtClean="0"/>
          </a:p>
          <a:p>
            <a:pPr marL="514350" indent="-514350">
              <a:buFont typeface="+mj-lt"/>
              <a:buAutoNum type="arabicPeriod"/>
            </a:pPr>
            <a:r>
              <a:rPr lang="en-US" dirty="0"/>
              <a:t>r</a:t>
            </a:r>
            <a:r>
              <a:rPr lang="en-US" dirty="0" smtClean="0"/>
              <a:t>un</a:t>
            </a:r>
          </a:p>
          <a:p>
            <a:pPr marL="514350" indent="-514350">
              <a:buFont typeface="+mj-lt"/>
              <a:buAutoNum type="arabicPeriod"/>
            </a:pPr>
            <a:r>
              <a:rPr lang="en-US" dirty="0" smtClean="0"/>
              <a:t>Directive compile</a:t>
            </a:r>
          </a:p>
          <a:p>
            <a:pPr marL="514350" indent="-514350">
              <a:buFont typeface="+mj-lt"/>
              <a:buAutoNum type="arabicPeriod"/>
            </a:pPr>
            <a:r>
              <a:rPr lang="en-US" dirty="0"/>
              <a:t>c</a:t>
            </a:r>
            <a:r>
              <a:rPr lang="en-US" dirty="0" smtClean="0"/>
              <a:t>ontroller</a:t>
            </a:r>
          </a:p>
          <a:p>
            <a:pPr marL="514350" indent="-514350">
              <a:buFont typeface="+mj-lt"/>
              <a:buAutoNum type="arabicPeriod"/>
            </a:pPr>
            <a:r>
              <a:rPr lang="en-US" dirty="0" smtClean="0"/>
              <a:t>Directive link</a:t>
            </a:r>
            <a:endParaRPr lang="en-US" dirty="0"/>
          </a:p>
        </p:txBody>
      </p:sp>
    </p:spTree>
    <p:extLst>
      <p:ext uri="{BB962C8B-B14F-4D97-AF65-F5344CB8AC3E}">
        <p14:creationId xmlns:p14="http://schemas.microsoft.com/office/powerpoint/2010/main" val="2539497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4019529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a:t>
            </a:r>
            <a:endParaRPr lang="en-US" dirty="0"/>
          </a:p>
        </p:txBody>
      </p:sp>
      <p:sp>
        <p:nvSpPr>
          <p:cNvPr id="3" name="2 Marcador de contenido"/>
          <p:cNvSpPr>
            <a:spLocks noGrp="1"/>
          </p:cNvSpPr>
          <p:nvPr>
            <p:ph idx="1"/>
          </p:nvPr>
        </p:nvSpPr>
        <p:spPr/>
        <p:txBody>
          <a:bodyPr/>
          <a:lstStyle/>
          <a:p>
            <a:r>
              <a:rPr lang="en-US" dirty="0" smtClean="0"/>
              <a:t>Jasmine</a:t>
            </a:r>
          </a:p>
          <a:p>
            <a:r>
              <a:rPr lang="en-US" dirty="0" smtClean="0"/>
              <a:t>How to test</a:t>
            </a:r>
            <a:endParaRPr lang="en-US" dirty="0"/>
          </a:p>
        </p:txBody>
      </p:sp>
    </p:spTree>
    <p:extLst>
      <p:ext uri="{BB962C8B-B14F-4D97-AF65-F5344CB8AC3E}">
        <p14:creationId xmlns:p14="http://schemas.microsoft.com/office/powerpoint/2010/main" val="151027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2</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1460</TotalTime>
  <Words>6513</Words>
  <Application>Microsoft Office PowerPoint</Application>
  <PresentationFormat>Presentación en pantalla (4:3)</PresentationFormat>
  <Paragraphs>939</Paragraphs>
  <Slides>40</Slides>
  <Notes>25</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Tema de Office</vt:lpstr>
      <vt:lpstr>Presentación de PowerPoint</vt:lpstr>
      <vt:lpstr>Introduction</vt:lpstr>
      <vt:lpstr>Tools</vt:lpstr>
      <vt:lpstr>Practical example 1</vt:lpstr>
      <vt:lpstr>Data binding</vt:lpstr>
      <vt:lpstr>Introduction to Modules and Controllers</vt:lpstr>
      <vt:lpstr>Scope</vt:lpstr>
      <vt:lpstr>Practical example 2</vt:lpstr>
      <vt:lpstr>ng-show / ng-hide</vt:lpstr>
      <vt:lpstr>ng-repeat</vt:lpstr>
      <vt:lpstr>ng-click</vt:lpstr>
      <vt:lpstr>ng-change</vt:lpstr>
      <vt:lpstr>ng-options</vt:lpstr>
      <vt:lpstr>Practical example 3</vt:lpstr>
      <vt:lpstr>Filters</vt:lpstr>
      <vt:lpstr>Custom filter</vt:lpstr>
      <vt:lpstr>Practical example 4</vt:lpstr>
      <vt:lpstr>Dependency injection</vt:lpstr>
      <vt:lpstr>Routing</vt:lpstr>
      <vt:lpstr>Presentación de PowerPoint</vt:lpstr>
      <vt:lpstr>ui-router</vt:lpstr>
      <vt:lpstr>$stateProvider</vt:lpstr>
      <vt:lpstr>States hierarchy</vt:lpstr>
      <vt:lpstr>ui-view naming</vt:lpstr>
      <vt:lpstr>Practical example 5</vt:lpstr>
      <vt:lpstr>Directives</vt:lpstr>
      <vt:lpstr>Presentación de PowerPoint</vt:lpstr>
      <vt:lpstr>Directives</vt:lpstr>
      <vt:lpstr>Isolated scope</vt:lpstr>
      <vt:lpstr>compile / link</vt:lpstr>
      <vt:lpstr>compile / link</vt:lpstr>
      <vt:lpstr>Presentación de PowerPoint</vt:lpstr>
      <vt:lpstr>Service</vt:lpstr>
      <vt:lpstr>Factory</vt:lpstr>
      <vt:lpstr>Provider</vt:lpstr>
      <vt:lpstr>$timeout</vt:lpstr>
      <vt:lpstr>Run order</vt:lpstr>
      <vt:lpstr>Presentación de PowerPoint</vt:lpstr>
      <vt:lpstr>Unit test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207</cp:revision>
  <dcterms:created xsi:type="dcterms:W3CDTF">2014-06-27T01:37:53Z</dcterms:created>
  <dcterms:modified xsi:type="dcterms:W3CDTF">2016-06-12T15:53:38Z</dcterms:modified>
</cp:coreProperties>
</file>