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91" r:id="rId33"/>
    <p:sldId id="289" r:id="rId34"/>
    <p:sldId id="277" r:id="rId35"/>
    <p:sldId id="278" r:id="rId36"/>
    <p:sldId id="299" r:id="rId37"/>
    <p:sldId id="300" r:id="rId38"/>
    <p:sldId id="298" r:id="rId39"/>
    <p:sldId id="290" r:id="rId40"/>
    <p:sldId id="279" r:id="rId41"/>
    <p:sldId id="292" r:id="rId42"/>
    <p:sldId id="293" r:id="rId43"/>
    <p:sldId id="28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13" autoAdjust="0"/>
    <p:restoredTop sz="54400" autoAdjust="0"/>
  </p:normalViewPr>
  <p:slideViewPr>
    <p:cSldViewPr>
      <p:cViewPr varScale="1">
        <p:scale>
          <a:sx n="38" d="100"/>
          <a:sy n="38" d="100"/>
        </p:scale>
        <p:origin x="-1812" y="-108"/>
      </p:cViewPr>
      <p:guideLst>
        <p:guide orient="horz" pos="2160"/>
        <p:guide pos="2880"/>
      </p:guideLst>
    </p:cSldViewPr>
  </p:slideViewPr>
  <p:outlineViewPr>
    <p:cViewPr>
      <p:scale>
        <a:sx n="33" d="100"/>
        <a:sy n="33" d="100"/>
      </p:scale>
      <p:origin x="0" y="24828"/>
    </p:cViewPr>
  </p:outlineViewPr>
  <p:notesTextViewPr>
    <p:cViewPr>
      <p:scale>
        <a:sx n="1" d="1"/>
        <a:sy n="1" d="1"/>
      </p:scale>
      <p:origin x="6"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6/19/2016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independently with its own view, resolve, controller, etc. </a:t>
            </a:r>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you'll going to use. I recommend use </a:t>
            </a:r>
            <a:r>
              <a:rPr lang="en-US" baseline="0" dirty="0" err="1" smtClean="0"/>
              <a:t>ui</a:t>
            </a:r>
            <a:r>
              <a:rPr lang="en-US" baseline="0" dirty="0" smtClean="0"/>
              <a:t>-route and its states for complex and 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functionalities, etc. </a:t>
            </a:r>
          </a:p>
          <a:p>
            <a:endParaRPr lang="en-US" baseline="0" dirty="0" smtClean="0"/>
          </a:p>
          <a:p>
            <a:r>
              <a:rPr lang="en-US" baseline="0" dirty="0" smtClean="0"/>
              <a:t>Like </a:t>
            </a:r>
            <a:r>
              <a:rPr lang="en-US" baseline="0" dirty="0" err="1" smtClean="0"/>
              <a:t>ngRoute</a:t>
            </a:r>
            <a:r>
              <a:rPr lang="en-US" baseline="0" dirty="0" smtClean="0"/>
              <a:t>, you also have URL 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r>
              <a:rPr lang="en-US" baseline="0" dirty="0" smtClean="0"/>
              <a:t>You use the </a:t>
            </a:r>
            <a:r>
              <a:rPr lang="en-US" dirty="0" smtClean="0"/>
              <a:t>$</a:t>
            </a:r>
            <a:r>
              <a:rPr lang="en-US" dirty="0" err="1" smtClean="0"/>
              <a:t>urlRouterProvider</a:t>
            </a:r>
            <a:r>
              <a:rPr lang="en-US" dirty="0" smtClean="0"/>
              <a:t> in combination to set</a:t>
            </a:r>
            <a:r>
              <a:rPr lang="en-US" baseline="0" dirty="0" smtClean="0"/>
              <a:t> up the otherwise route that makes a redirect to the state you want.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and create a new Yeoman project 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r>
              <a:rPr lang="en-US" dirty="0" err="1" smtClean="0"/>
              <a:t>urlRouterProvider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a:t>
            </a:r>
            <a:r>
              <a:rPr lang="en-US" dirty="0" smtClean="0"/>
              <a:t>$</a:t>
            </a:r>
            <a:r>
              <a:rPr lang="en-US" dirty="0" err="1" smtClean="0"/>
              <a:t>urlRouterProvider.otherwise</a:t>
            </a:r>
            <a:r>
              <a:rPr lang="en-US" dirty="0" smtClean="0"/>
              <a:t>('/');</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r>
              <a:rPr lang="en-US" u="sng" dirty="0" smtClean="0"/>
              <a:t>'/*</a:t>
            </a:r>
            <a:r>
              <a:rPr lang="en-US" dirty="0" smtClean="0"/>
              <a:t>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a:t>
            </a:r>
            <a:r>
              <a:rPr lang="en-US" dirty="0" smtClean="0"/>
              <a:t>" and the </a:t>
            </a:r>
            <a:r>
              <a:rPr lang="en-US" dirty="0" err="1" smtClean="0"/>
              <a:t>navbar</a:t>
            </a:r>
            <a:r>
              <a:rPr lang="en-US" dirty="0" smtClean="0"/>
              <a:t> to:</a:t>
            </a:r>
          </a:p>
          <a:p>
            <a:pPr marL="228600" indent="-228600">
              <a:buFont typeface="+mj-lt"/>
              <a:buAutoNum type="arabicPeriod" startAt="5"/>
            </a:pPr>
            <a:endParaRPr lang="en-US" dirty="0" smtClean="0"/>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="main"&gt;Home&lt;/a&gt;&lt;/li&gt;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ui-sref</a:t>
            </a:r>
            <a:r>
              <a:rPr lang="en-US" dirty="0" smtClean="0"/>
              <a:t>="about"&gt;About&lt;/a&gt;&lt;/li&gt;</a:t>
            </a:r>
          </a:p>
          <a:p>
            <a:pPr marL="0" indent="0">
              <a:buFont typeface="+mj-lt"/>
              <a:buNone/>
            </a:pPr>
            <a:r>
              <a:rPr lang="en-US" dirty="0" smtClean="0"/>
              <a:t>	&lt;li </a:t>
            </a:r>
            <a:r>
              <a:rPr lang="en-US" dirty="0" err="1" smtClean="0"/>
              <a:t>ui</a:t>
            </a:r>
            <a:r>
              <a:rPr lang="en-US" dirty="0" smtClean="0"/>
              <a:t>-</a:t>
            </a:r>
            <a:r>
              <a:rPr lang="en-US" dirty="0" err="1" smtClean="0"/>
              <a:t>sref</a:t>
            </a:r>
            <a:r>
              <a:rPr lang="en-US" dirty="0" smtClean="0"/>
              <a:t>-active="active"&gt;&lt;a </a:t>
            </a:r>
            <a:r>
              <a:rPr lang="en-US" dirty="0" err="1" smtClean="0"/>
              <a:t>ng-href</a:t>
            </a:r>
            <a:r>
              <a:rPr lang="en-US" dirty="0" smtClean="0"/>
              <a:t>="#/4"&gt;404&lt;/a&gt;&lt;/li&gt;</a:t>
            </a:r>
          </a:p>
          <a:p>
            <a:pPr marL="228600" indent="-228600">
              <a:buFont typeface="+mj-lt"/>
              <a:buAutoNum type="arabicPeriod" startAt="5"/>
            </a:pPr>
            <a:endParaRPr lang="en-US" dirty="0" smtClean="0"/>
          </a:p>
          <a:p>
            <a:pPr marL="228600" indent="-228600">
              <a:buFont typeface="+mj-lt"/>
              <a:buAutoNum type="arabicPeriod" startAt="6"/>
            </a:pPr>
            <a:r>
              <a:rPr lang="en-US" u="none" baseline="0" dirty="0" smtClean="0"/>
              <a:t>Run "grunt serve". You'll see that the application now works with the states, in the URL type a random </a:t>
            </a:r>
            <a:r>
              <a:rPr lang="en-US" u="none" baseline="0" dirty="0" smtClean="0"/>
              <a:t>state after the "#/" </a:t>
            </a:r>
            <a:r>
              <a:rPr lang="en-US" u="none" baseline="0" dirty="0" smtClean="0"/>
              <a:t>to check the 404 message</a:t>
            </a:r>
            <a:r>
              <a:rPr lang="en-US" u="none" baseline="0" dirty="0" smtClean="0"/>
              <a:t>.</a:t>
            </a:r>
          </a:p>
          <a:p>
            <a:pPr marL="228600" indent="-228600">
              <a:buFont typeface="+mj-lt"/>
              <a:buAutoNum type="arabicPeriod" startAt="6"/>
            </a:pPr>
            <a:endParaRPr lang="en-US" u="none" baseline="0" dirty="0" smtClean="0"/>
          </a:p>
          <a:p>
            <a:pPr marL="0" indent="0">
              <a:buFont typeface="+mj-lt"/>
              <a:buNone/>
            </a:pPr>
            <a:r>
              <a:rPr lang="en-US" u="none" baseline="0" dirty="0" smtClean="0"/>
              <a:t>The difference on using the </a:t>
            </a:r>
            <a:r>
              <a:rPr lang="en-US" u="none" baseline="0" dirty="0" err="1" smtClean="0"/>
              <a:t>ui-sref</a:t>
            </a:r>
            <a:r>
              <a:rPr lang="en-US" u="none" baseline="0" dirty="0" smtClean="0"/>
              <a:t> is to send to use a state instead of a </a:t>
            </a:r>
            <a:r>
              <a:rPr lang="en-US" u="none" baseline="0" dirty="0" err="1" smtClean="0"/>
              <a:t>url</a:t>
            </a:r>
            <a:r>
              <a:rPr lang="en-US" u="none" baseline="0" dirty="0" smtClean="0"/>
              <a:t>, and bind some effects like the </a:t>
            </a:r>
            <a:r>
              <a:rPr lang="en-US" u="none" baseline="0" dirty="0" err="1" smtClean="0"/>
              <a:t>ui</a:t>
            </a:r>
            <a:r>
              <a:rPr lang="en-US" u="none" baseline="0" dirty="0" smtClean="0"/>
              <a:t>-</a:t>
            </a:r>
            <a:r>
              <a:rPr lang="en-US" u="none" baseline="0" dirty="0" err="1" smtClean="0"/>
              <a:t>sref</a:t>
            </a:r>
            <a:r>
              <a:rPr lang="en-US" u="none" baseline="0" dirty="0" smtClean="0"/>
              <a:t>-active, but it also works with the angular </a:t>
            </a:r>
            <a:r>
              <a:rPr lang="en-US" u="none" baseline="0" dirty="0" err="1" smtClean="0"/>
              <a:t>ng-href</a:t>
            </a:r>
            <a:r>
              <a:rPr lang="en-US" u="none" baseline="0" dirty="0" smtClean="0"/>
              <a:t> and </a:t>
            </a:r>
            <a:r>
              <a:rPr lang="en-US" u="none" baseline="0" dirty="0" err="1" smtClean="0"/>
              <a:t>href</a:t>
            </a:r>
            <a:r>
              <a:rPr lang="en-US" u="none" baseline="0" dirty="0" smtClean="0"/>
              <a:t> pointing to a URL.</a:t>
            </a:r>
            <a:endParaRPr lang="en-US" u="none" baseline="0" dirty="0" smtClean="0"/>
          </a:p>
          <a:p>
            <a:pPr marL="228600" indent="-228600">
              <a:buFont typeface="+mj-lt"/>
              <a:buAutoNum type="arabicPeriod" startAt="6"/>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p>
          <a:p>
            <a:endParaRPr lang="en-US" baseline="0" dirty="0" smtClean="0"/>
          </a:p>
          <a:p>
            <a:r>
              <a:rPr lang="en-US" baseline="0" dirty="0" smtClean="0"/>
              <a:t>When you select an Isolated scope you have options to get information from the parent, this by adding the scope variables values in camel case, that in the template will go with hyphens as an attribute, </a:t>
            </a:r>
            <a:r>
              <a:rPr lang="en-US" baseline="0" dirty="0" err="1" smtClean="0"/>
              <a:t>eg</a:t>
            </a:r>
            <a:r>
              <a:rPr lang="en-US" baseline="0" dirty="0" smtClean="0"/>
              <a:t>:</a:t>
            </a:r>
          </a:p>
          <a:p>
            <a:endParaRPr lang="en-US" baseline="0" dirty="0" smtClean="0"/>
          </a:p>
          <a:p>
            <a:r>
              <a:rPr lang="en-US" baseline="0" dirty="0" smtClean="0"/>
              <a:t>	scope:{</a:t>
            </a:r>
          </a:p>
          <a:p>
            <a:r>
              <a:rPr lang="en-US" baseline="0" dirty="0" smtClean="0"/>
              <a:t>		</a:t>
            </a:r>
            <a:r>
              <a:rPr lang="en-US" baseline="0" dirty="0" err="1" smtClean="0"/>
              <a:t>camelCase</a:t>
            </a:r>
            <a:r>
              <a:rPr lang="en-US" baseline="0" dirty="0" smtClean="0"/>
              <a:t>: '=</a:t>
            </a:r>
            <a:r>
              <a:rPr lang="en-US" baseline="0" dirty="0" err="1" smtClean="0"/>
              <a:t>attributeInCamelCase</a:t>
            </a:r>
            <a:r>
              <a:rPr lang="en-US" baseline="0" dirty="0" smtClean="0"/>
              <a:t>'</a:t>
            </a:r>
          </a:p>
          <a:p>
            <a:r>
              <a:rPr lang="en-US" baseline="0" dirty="0" smtClean="0"/>
              <a:t>	}</a:t>
            </a:r>
          </a:p>
          <a:p>
            <a:endParaRPr lang="en-US" baseline="0" dirty="0" smtClean="0"/>
          </a:p>
          <a:p>
            <a:r>
              <a:rPr lang="en-US" baseline="0" dirty="0" err="1" smtClean="0"/>
              <a:t>Inisde</a:t>
            </a:r>
            <a:r>
              <a:rPr lang="en-US" baseline="0" dirty="0" smtClean="0"/>
              <a:t> the directive you will get the value with "</a:t>
            </a:r>
            <a:r>
              <a:rPr lang="en-US" baseline="0" dirty="0" err="1" smtClean="0"/>
              <a:t>scope.camelCase</a:t>
            </a:r>
            <a:r>
              <a:rPr lang="en-US" baseline="0" dirty="0" smtClean="0"/>
              <a:t>", and in the template will go as: "&lt;directive attribute-in-camel-case="</a:t>
            </a:r>
            <a:r>
              <a:rPr lang="en-US" baseline="0" dirty="0" err="1" smtClean="0"/>
              <a:t>someValue</a:t>
            </a:r>
            <a:r>
              <a:rPr lang="en-US" baseline="0" dirty="0" smtClean="0"/>
              <a:t>"&gt;&lt;/directive&gt;", if you omit the name and only have the sign, </a:t>
            </a:r>
            <a:r>
              <a:rPr lang="en-US" baseline="0" dirty="0" err="1" smtClean="0"/>
              <a:t>AngularJS</a:t>
            </a:r>
            <a:r>
              <a:rPr lang="en-US" baseline="0" dirty="0" smtClean="0"/>
              <a:t> will assume that is going to be the same name as the scope.</a:t>
            </a:r>
          </a:p>
          <a:p>
            <a:endParaRPr lang="en-US" baseline="0" dirty="0" smtClean="0"/>
          </a:p>
          <a:p>
            <a:r>
              <a:rPr lang="en-US" baseline="0" dirty="0" smtClean="0"/>
              <a:t>The signs in the directive's scope will mean:</a:t>
            </a:r>
          </a:p>
          <a:p>
            <a:endParaRPr lang="en-US" baseline="0" dirty="0" smtClean="0"/>
          </a:p>
          <a:p>
            <a:pPr marL="171450" indent="-171450">
              <a:buFont typeface="Arial" panose="020B0604020202020204" pitchFamily="34" charset="0"/>
              <a:buChar char="•"/>
            </a:pPr>
            <a:r>
              <a:rPr lang="en-US" baseline="0" dirty="0" smtClean="0"/>
              <a:t>'@' – Text binding, is only to get string values. </a:t>
            </a:r>
          </a:p>
          <a:p>
            <a:pPr marL="171450" indent="-171450">
              <a:buFont typeface="Arial" panose="020B0604020202020204" pitchFamily="34" charset="0"/>
              <a:buChar char="•"/>
            </a:pPr>
            <a:r>
              <a:rPr lang="en-US" baseline="0" dirty="0" smtClean="0"/>
              <a:t>'&amp;' – On way binding, I to pass from the parent a value, but isolate the value in a get function to let the parent be independent on how the children treat the variable.</a:t>
            </a:r>
          </a:p>
          <a:p>
            <a:pPr marL="171450" indent="-171450">
              <a:buFont typeface="Arial" panose="020B0604020202020204" pitchFamily="34" charset="0"/>
              <a:buChar char="•"/>
            </a:pPr>
            <a:r>
              <a:rPr lang="en-US" baseline="0" dirty="0" smtClean="0"/>
              <a:t>'=' – Two way binding, Pass the value, and if the value is changed inside the value will update the parents value.</a:t>
            </a:r>
          </a:p>
          <a:p>
            <a:pPr marL="171450" indent="-171450">
              <a:buFont typeface="Arial" panose="020B0604020202020204" pitchFamily="34" charset="0"/>
              <a:buChar char="•"/>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C://…/practiceA'.</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 a directives to teach the difference between scopes: with, without and isolated</a:t>
            </a:r>
            <a:r>
              <a:rPr lang="en-US" u="sng" dirty="0" smtClean="0"/>
              <a:t>.</a:t>
            </a:r>
          </a:p>
          <a:p>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r>
              <a:rPr lang="en-US" baseline="0" dirty="0" smtClean="0"/>
              <a:t>Usually the directives without scope are directive which functionality is very simple and doesn't change the scope or is in variables explicitly sent as attributes. </a:t>
            </a:r>
          </a:p>
          <a:p>
            <a:r>
              <a:rPr lang="en-US" baseline="0" dirty="0" smtClean="0"/>
              <a:t>For example purposes, we are going to make the same functionality (Capitalize a value) with the three different scopes.</a:t>
            </a:r>
          </a:p>
          <a:p>
            <a:endParaRPr lang="en-US" baseline="0" dirty="0" smtClean="0"/>
          </a:p>
          <a:p>
            <a:pPr marL="228600" indent="-228600">
              <a:buFont typeface="+mj-lt"/>
              <a:buAutoNum type="arabicPeriod"/>
            </a:pPr>
            <a:r>
              <a:rPr lang="en-US" baseline="0" dirty="0" smtClean="0"/>
              <a:t>First we are going to use the Yeoman's angular generator for creating the first directive. So, please open the command prompt on the </a:t>
            </a:r>
            <a:r>
              <a:rPr lang="en-US" baseline="0" dirty="0" err="1" smtClean="0"/>
              <a:t>practiceB</a:t>
            </a:r>
            <a:r>
              <a:rPr lang="en-US" baseline="0" dirty="0" smtClean="0"/>
              <a:t> root folder and run "</a:t>
            </a:r>
            <a:r>
              <a:rPr lang="en-US" baseline="0" dirty="0" err="1" smtClean="0"/>
              <a:t>yo</a:t>
            </a:r>
            <a:r>
              <a:rPr lang="en-US" baseline="0" dirty="0" smtClean="0"/>
              <a:t> </a:t>
            </a:r>
            <a:r>
              <a:rPr lang="en-US" baseline="0" dirty="0" err="1" smtClean="0"/>
              <a:t>angular:directive</a:t>
            </a:r>
            <a:r>
              <a:rPr lang="en-US" baseline="0" dirty="0" smtClean="0"/>
              <a:t> no-scope-directive".</a:t>
            </a:r>
          </a:p>
          <a:p>
            <a:pPr marL="228600" indent="-228600">
              <a:buFont typeface="+mj-lt"/>
              <a:buAutoNum type="arabicPeriod"/>
            </a:pPr>
            <a:r>
              <a:rPr lang="en-US" baseline="0" dirty="0" smtClean="0"/>
              <a:t>This create us a directives folder, and inside the directive that we specify, but this could present two problems of organization:</a:t>
            </a:r>
          </a:p>
          <a:p>
            <a:pPr marL="685800" lvl="1" indent="-228600">
              <a:buFont typeface="Arial" panose="020B0604020202020204" pitchFamily="34" charset="0"/>
              <a:buChar char="•"/>
            </a:pPr>
            <a:r>
              <a:rPr lang="en-US" baseline="0" dirty="0" smtClean="0"/>
              <a:t>The generator doesn't create a html template with </a:t>
            </a:r>
            <a:r>
              <a:rPr lang="en-US" baseline="0" dirty="0" err="1" smtClean="0"/>
              <a:t>templateUrl</a:t>
            </a:r>
            <a:r>
              <a:rPr lang="en-US" baseline="0" dirty="0" smtClean="0"/>
              <a:t>, which is preferable to use and maintain.</a:t>
            </a:r>
          </a:p>
          <a:p>
            <a:pPr marL="685800" lvl="1" indent="-228600">
              <a:buFont typeface="Arial" panose="020B0604020202020204" pitchFamily="34" charset="0"/>
              <a:buChar char="•"/>
            </a:pPr>
            <a:r>
              <a:rPr lang="en-US" baseline="0" dirty="0" smtClean="0"/>
              <a:t>The generator doesn't encapsulate the directive, so in large project you could have a lot of directives running wild in this directives folder, so is preferable to organize this on folders and also creates a module per each directive (This will be cover in a future practice).</a:t>
            </a:r>
          </a:p>
          <a:p>
            <a:pPr marL="228600" lvl="0" indent="-228600">
              <a:buFont typeface="+mj-lt"/>
              <a:buAutoNum type="arabicPeriod"/>
            </a:pPr>
            <a:r>
              <a:rPr lang="en-US" baseline="0" dirty="0" smtClean="0"/>
              <a:t>First we are going to create a folder inside the directives folder, this should be name the same as you will use it in HTML, with hyphens, </a:t>
            </a:r>
            <a:r>
              <a:rPr lang="en-US" baseline="0" dirty="0" err="1" smtClean="0"/>
              <a:t>eg</a:t>
            </a:r>
            <a:r>
              <a:rPr lang="en-US" baseline="0" dirty="0" smtClean="0"/>
              <a:t>. "no-scope-directive".</a:t>
            </a:r>
          </a:p>
          <a:p>
            <a:pPr marL="228600" lvl="0" indent="-228600">
              <a:buFont typeface="+mj-lt"/>
              <a:buAutoNum type="arabicPeriod"/>
            </a:pPr>
            <a:r>
              <a:rPr lang="en-US" baseline="0" dirty="0" smtClean="0"/>
              <a:t>Move the directive created with Yeoman inside the folder.</a:t>
            </a:r>
          </a:p>
          <a:p>
            <a:pPr marL="228600" lvl="0" indent="-228600">
              <a:buFont typeface="+mj-lt"/>
              <a:buAutoNum type="arabicPeriod"/>
            </a:pPr>
            <a:r>
              <a:rPr lang="en-US" baseline="0" dirty="0" smtClean="0"/>
              <a:t>Change the path added by Yeoman in the "app/index.html" and add the folder we created into the path.</a:t>
            </a:r>
          </a:p>
          <a:p>
            <a:pPr marL="228600" lvl="0" indent="-228600">
              <a:buFont typeface="+mj-lt"/>
              <a:buAutoNum type="arabicPeriod"/>
            </a:pPr>
            <a:r>
              <a:rPr lang="en-US" baseline="0" dirty="0" smtClean="0"/>
              <a:t>Also we need to change the "Gruntfile.js" watch in order to check changes with this new structure, and for that we need to add "{,*/}" in the paths of the "watch" inside the </a:t>
            </a:r>
            <a:r>
              <a:rPr lang="en-US" baseline="0" dirty="0" err="1" smtClean="0"/>
              <a:t>grunt.initConfig</a:t>
            </a:r>
            <a:r>
              <a:rPr lang="en-US" baseline="0" dirty="0" smtClean="0"/>
              <a:t>: </a:t>
            </a:r>
          </a:p>
          <a:p>
            <a:pPr marL="685800" lvl="1" indent="-228600">
              <a:buFont typeface="Arial" panose="020B0604020202020204" pitchFamily="34" charset="0"/>
              <a:buChar char="•"/>
            </a:pPr>
            <a:r>
              <a:rPr lang="en-US" baseline="0" dirty="0" smtClean="0"/>
              <a:t>In the "</a:t>
            </a:r>
            <a:r>
              <a:rPr lang="en-US" baseline="0" dirty="0" err="1" smtClean="0"/>
              <a:t>js</a:t>
            </a:r>
            <a:r>
              <a:rPr lang="en-US" baseline="0" dirty="0" smtClean="0"/>
              <a:t>" with where the "files" path are.</a:t>
            </a:r>
          </a:p>
          <a:p>
            <a:pPr marL="685800" lvl="1" indent="-228600">
              <a:buFont typeface="Arial" panose="020B0604020202020204" pitchFamily="34" charset="0"/>
              <a:buChar char="•"/>
            </a:pPr>
            <a:r>
              <a:rPr lang="en-US" baseline="0" dirty="0" smtClean="0"/>
              <a:t>In the "</a:t>
            </a:r>
            <a:r>
              <a:rPr lang="en-US" baseline="0" dirty="0" err="1" smtClean="0"/>
              <a:t>livereload</a:t>
            </a:r>
            <a:r>
              <a:rPr lang="en-US" baseline="0" dirty="0" smtClean="0"/>
              <a:t>" "files" we need to add two "{,*/}" to check the directive's template changes.</a:t>
            </a:r>
          </a:p>
          <a:p>
            <a:pPr marL="685800" lvl="1" indent="-228600">
              <a:buFont typeface="Arial" panose="020B0604020202020204" pitchFamily="34" charset="0"/>
              <a:buChar char="•"/>
            </a:pPr>
            <a:endParaRPr lang="en-US" baseline="0" dirty="0" smtClean="0"/>
          </a:p>
          <a:p>
            <a:pPr marL="228600" lvl="0" indent="-228600">
              <a:buFont typeface="+mj-lt"/>
              <a:buAutoNum type="arabicPeriod"/>
            </a:pPr>
            <a:r>
              <a:rPr lang="en-US" baseline="0" dirty="0" smtClean="0"/>
              <a:t>Check if the directive is working by adding it somewhere on the </a:t>
            </a:r>
            <a:r>
              <a:rPr lang="en-US" u="none" baseline="0" dirty="0" smtClean="0"/>
              <a:t>"app/views/about.html":</a:t>
            </a:r>
          </a:p>
          <a:p>
            <a:pPr marL="228600" lvl="0" indent="-228600">
              <a:buFont typeface="+mj-lt"/>
              <a:buAutoNum type="arabicPeriod"/>
            </a:pPr>
            <a:endParaRPr lang="en-US" u="none" baseline="0" dirty="0" smtClean="0"/>
          </a:p>
          <a:p>
            <a:pPr marL="0" lvl="0" indent="0">
              <a:buFont typeface="+mj-lt"/>
              <a:buNone/>
            </a:pPr>
            <a:r>
              <a:rPr lang="en-US" u="none" baseline="0" dirty="0" smtClean="0"/>
              <a:t>	&lt;no-scope-directive&gt;&lt;/no-scope-directive&gt;</a:t>
            </a:r>
          </a:p>
          <a:p>
            <a:pPr marL="228600" lvl="0" indent="-228600">
              <a:buFont typeface="+mj-lt"/>
              <a:buAutoNum type="arabicPeriod" startAt="7"/>
            </a:pPr>
            <a:endParaRPr lang="en-US" u="none" baseline="0" dirty="0" smtClean="0"/>
          </a:p>
          <a:p>
            <a:pPr marL="228600" lvl="0" indent="-228600">
              <a:buFont typeface="+mj-lt"/>
              <a:buAutoNum type="arabicPeriod" startAt="7"/>
            </a:pPr>
            <a:r>
              <a:rPr lang="en-US" u="none" baseline="0" dirty="0" smtClean="0"/>
              <a:t>Run grunt serve. And you should see the legend of the directive created: "this is the </a:t>
            </a:r>
            <a:r>
              <a:rPr lang="en-US" u="none" baseline="0" dirty="0" err="1" smtClean="0"/>
              <a:t>noScopeDirective</a:t>
            </a:r>
            <a:r>
              <a:rPr lang="en-US" u="none" baseline="0" dirty="0" smtClean="0"/>
              <a:t> directive".</a:t>
            </a:r>
          </a:p>
          <a:p>
            <a:pPr marL="228600" lvl="0" indent="-228600">
              <a:buFont typeface="+mj-lt"/>
              <a:buAutoNum type="arabicPeriod" startAt="7"/>
            </a:pPr>
            <a:r>
              <a:rPr lang="en-US" u="none" baseline="0" dirty="0" smtClean="0"/>
              <a:t>Now modify the directive:</a:t>
            </a:r>
          </a:p>
          <a:p>
            <a:pPr marL="228600" lvl="0" indent="-228600">
              <a:buFont typeface="+mj-lt"/>
              <a:buAutoNum type="arabicPeriod" startAt="7"/>
            </a:pPr>
            <a:endParaRPr lang="en-US" u="none" baseline="0" dirty="0" smtClean="0"/>
          </a:p>
          <a:p>
            <a:pPr marL="228600" lvl="0" indent="-228600">
              <a:buFont typeface="+mj-lt"/>
              <a:buAutoNum type="arabicPeriod" startAt="7"/>
            </a:pPr>
            <a:endParaRPr lang="en-US" u="none" baseline="0" dirty="0" smtClean="0"/>
          </a:p>
          <a:p>
            <a:pPr marL="0" lvl="0" indent="0">
              <a:buFont typeface="+mj-lt"/>
              <a:buNone/>
            </a:pPr>
            <a:endParaRPr lang="en-US" u="none" baseline="0" dirty="0" smtClean="0"/>
          </a:p>
          <a:p>
            <a:pPr marL="228600" lvl="0" indent="-228600">
              <a:buFont typeface="+mj-lt"/>
              <a:buAutoNum type="arabicPeriod"/>
            </a:pPr>
            <a:endParaRPr lang="en-US" baseline="0" dirty="0" smtClean="0"/>
          </a:p>
          <a:p>
            <a:pPr marL="228600" lvl="0" indent="-228600">
              <a:buFont typeface="+mj-lt"/>
              <a:buAutoNum type="arabicPeriod"/>
            </a:pPr>
            <a:endParaRPr lang="en-US" baseline="0" dirty="0" smtClean="0"/>
          </a:p>
          <a:p>
            <a:pPr marL="228600" lvl="0" indent="-228600">
              <a:buFont typeface="+mj-lt"/>
              <a:buAutoNum type="arabicPeriod"/>
            </a:pPr>
            <a:endParaRPr lang="en-US" baseline="0" dirty="0" smtClean="0"/>
          </a:p>
          <a:p>
            <a:pPr marL="228600" indent="-228600">
              <a:buFont typeface="+mj-lt"/>
              <a:buAutoNum type="arabicPeriod"/>
            </a:pPr>
            <a:endParaRPr lang="en-US" baseline="0" dirty="0" smtClean="0"/>
          </a:p>
          <a:p>
            <a:pPr marL="228600" indent="-228600">
              <a:buFont typeface="+mj-lt"/>
              <a:buAutoNum type="arabicPeriod"/>
            </a:pPr>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Send a directive to a module for portability.</a:t>
            </a:r>
            <a:endParaRPr lang="en-US" dirty="0" smtClean="0"/>
          </a:p>
          <a:p>
            <a:r>
              <a:rPr lang="en-US" dirty="0" smtClean="0"/>
              <a:t>Check the run order.</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33</a:t>
            </a:fld>
            <a:endParaRPr lang="en-US"/>
          </a:p>
        </p:txBody>
      </p:sp>
    </p:spTree>
    <p:extLst>
      <p:ext uri="{BB962C8B-B14F-4D97-AF65-F5344CB8AC3E}">
        <p14:creationId xmlns:p14="http://schemas.microsoft.com/office/powerpoint/2010/main" val="4226972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In</a:t>
            </a:r>
            <a:r>
              <a:rPr lang="en-US" baseline="0" dirty="0" smtClean="0"/>
              <a:t> applications you may want to make functions and reuse it in some components, views, controllers, etc. so, for that </a:t>
            </a:r>
            <a:r>
              <a:rPr lang="en-US" baseline="0" dirty="0" err="1" smtClean="0"/>
              <a:t>AngularJS</a:t>
            </a:r>
            <a:r>
              <a:rPr lang="en-US" baseline="0" dirty="0" smtClean="0"/>
              <a:t> provides a way to do it with an angular service, factory or provider.</a:t>
            </a:r>
          </a:p>
          <a:p>
            <a:endParaRPr lang="en-US" baseline="0" dirty="0" smtClean="0"/>
          </a:p>
          <a:p>
            <a:r>
              <a:rPr lang="en-US" baseline="0" dirty="0" smtClean="0"/>
              <a:t>In the slide you can see that we are using the $resource factory, which is explained more further in the next lessons. But for introduction you could think this as an object which have functions that you can inject into a controller and use it.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34</a:t>
            </a:fld>
            <a:endParaRPr lang="en-US"/>
          </a:p>
        </p:txBody>
      </p:sp>
    </p:spTree>
    <p:extLst>
      <p:ext uri="{BB962C8B-B14F-4D97-AF65-F5344CB8AC3E}">
        <p14:creationId xmlns:p14="http://schemas.microsoft.com/office/powerpoint/2010/main" val="3140111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Using</a:t>
            </a:r>
            <a:r>
              <a:rPr lang="en-US" baseline="0" dirty="0" smtClean="0"/>
              <a:t> a Service or a Factory is almost the same, but the main difference is:</a:t>
            </a:r>
            <a:endParaRPr lang="en-US" dirty="0" smtClean="0"/>
          </a:p>
          <a:p>
            <a:endParaRPr lang="en-US" dirty="0" smtClean="0"/>
          </a:p>
          <a:p>
            <a:r>
              <a:rPr lang="en-US" dirty="0" smtClean="0"/>
              <a:t>Service: the function that you write will be new-</a:t>
            </a:r>
            <a:r>
              <a:rPr lang="en-US" dirty="0" err="1" smtClean="0"/>
              <a:t>ed</a:t>
            </a:r>
            <a:r>
              <a:rPr lang="en-US" dirty="0" smtClean="0"/>
              <a:t>:</a:t>
            </a:r>
          </a:p>
          <a:p>
            <a:endParaRPr lang="en-US" dirty="0" smtClean="0"/>
          </a:p>
          <a:p>
            <a:r>
              <a:rPr lang="en-US" dirty="0" smtClean="0"/>
              <a:t>  </a:t>
            </a:r>
            <a:r>
              <a:rPr lang="en-US" dirty="0" err="1" smtClean="0"/>
              <a:t>myInjectedService</a:t>
            </a:r>
            <a:r>
              <a:rPr lang="en-US" dirty="0" smtClean="0"/>
              <a:t>  &lt;----  new </a:t>
            </a:r>
            <a:r>
              <a:rPr lang="en-US" dirty="0" err="1" smtClean="0"/>
              <a:t>myServiceFunction</a:t>
            </a:r>
            <a:r>
              <a:rPr lang="en-US" dirty="0" smtClean="0"/>
              <a:t>()</a:t>
            </a:r>
          </a:p>
          <a:p>
            <a:endParaRPr lang="en-US" dirty="0" smtClean="0"/>
          </a:p>
          <a:p>
            <a:r>
              <a:rPr lang="en-US" dirty="0" smtClean="0"/>
              <a:t>Factory: the function (constructor) that you write will be invoked:</a:t>
            </a:r>
          </a:p>
          <a:p>
            <a:endParaRPr lang="en-US" dirty="0" smtClean="0"/>
          </a:p>
          <a:p>
            <a:r>
              <a:rPr lang="en-US" dirty="0" smtClean="0"/>
              <a:t>  </a:t>
            </a:r>
            <a:r>
              <a:rPr lang="en-US" dirty="0" err="1" smtClean="0"/>
              <a:t>myInjectedFactory</a:t>
            </a:r>
            <a:r>
              <a:rPr lang="en-US" dirty="0" smtClean="0"/>
              <a:t>  &lt;---  </a:t>
            </a:r>
            <a:r>
              <a:rPr lang="en-US" dirty="0" err="1" smtClean="0"/>
              <a:t>myFactoryFunction</a:t>
            </a:r>
            <a:r>
              <a:rPr lang="en-US" dirty="0" smtClean="0"/>
              <a:t>()</a:t>
            </a:r>
          </a:p>
          <a:p>
            <a:endParaRPr lang="en-US" dirty="0" smtClean="0"/>
          </a:p>
          <a:p>
            <a:endParaRPr lang="en-US" dirty="0" smtClean="0"/>
          </a:p>
          <a:p>
            <a:r>
              <a:rPr lang="en-US" dirty="0" smtClean="0"/>
              <a:t>So a Factory should be something that only have functions which helps others, and</a:t>
            </a:r>
            <a:r>
              <a:rPr lang="en-US" baseline="0" dirty="0" smtClean="0"/>
              <a:t> in both cases would work the same, so you only have to worry about the semantic of creating the new instance of the Service instead of using a Factory.</a:t>
            </a:r>
          </a:p>
          <a:p>
            <a:endParaRPr lang="en-US" baseline="0" dirty="0" smtClean="0"/>
          </a:p>
          <a:p>
            <a:r>
              <a:rPr lang="en-US" dirty="0" smtClean="0"/>
              <a:t>Also keep in mind that in both cases, angular is helping you manage a singleton. Regardless of where or how many times you inject your service or function, you will get the same reference to the same object or function. (With the exception of when a factory simply returns a value like a number or string. In that case, you will always get the same value, but not a reference.)</a:t>
            </a:r>
          </a:p>
          <a:p>
            <a:endParaRPr lang="en-US" dirty="0" smtClean="0"/>
          </a:p>
          <a:p>
            <a:r>
              <a:rPr lang="en-US" dirty="0" smtClean="0"/>
              <a:t>In the slide</a:t>
            </a:r>
            <a:r>
              <a:rPr lang="en-US" baseline="0" dirty="0" smtClean="0"/>
              <a:t>, we are injecting </a:t>
            </a:r>
            <a:r>
              <a:rPr lang="en-US" baseline="0" dirty="0" err="1" smtClean="0"/>
              <a:t>ngResource</a:t>
            </a:r>
            <a:r>
              <a:rPr lang="en-US" baseline="0" dirty="0" smtClean="0"/>
              <a:t>, which is a module that has the $resource factory which creates a resource object that lets you interact with </a:t>
            </a:r>
            <a:r>
              <a:rPr lang="en-US" baseline="0" dirty="0" err="1" smtClean="0"/>
              <a:t>RESTful</a:t>
            </a:r>
            <a:r>
              <a:rPr lang="en-US" baseline="0" dirty="0" smtClean="0"/>
              <a:t> server-side data sources. So we are making a factory that uses another factory, which is something that you should make on your </a:t>
            </a:r>
            <a:r>
              <a:rPr lang="en-US" baseline="0" dirty="0" err="1" smtClean="0"/>
              <a:t>RESTful</a:t>
            </a:r>
            <a:r>
              <a:rPr lang="en-US" baseline="0" dirty="0" smtClean="0"/>
              <a:t> applications in order to control this services in one place, and not having to change the server configuration in everyplace you needed.</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35</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$resource</a:t>
            </a:r>
            <a:r>
              <a:rPr lang="en-US" baseline="0" dirty="0" smtClean="0"/>
              <a:t> factory usage:</a:t>
            </a:r>
          </a:p>
          <a:p>
            <a:endParaRPr lang="en-US" baseline="0" dirty="0" smtClean="0"/>
          </a:p>
          <a:p>
            <a:r>
              <a:rPr lang="en-US" baseline="0" dirty="0" smtClean="0"/>
              <a:t>Parameters:</a:t>
            </a:r>
          </a:p>
          <a:p>
            <a:endParaRPr lang="en-US" baseline="0" dirty="0" smtClean="0"/>
          </a:p>
          <a:p>
            <a:pPr marL="171450" indent="-171450">
              <a:buFont typeface="Arial" panose="020B0604020202020204" pitchFamily="34" charset="0"/>
              <a:buChar char="•"/>
            </a:pPr>
            <a:r>
              <a:rPr lang="en-US" baseline="0" dirty="0" smtClean="0"/>
              <a:t>url: URL where the $http request will be follow.</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paramDefaults</a:t>
            </a:r>
            <a:r>
              <a:rPr lang="en-US" baseline="0" dirty="0" smtClean="0"/>
              <a:t>: The default parameters that are going to be sent when is executed, but this can be overwritten in the action methods.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actions: </a:t>
            </a:r>
            <a:r>
              <a:rPr lang="en-US" dirty="0" smtClean="0"/>
              <a:t>Hash with declaration of custom actions that should extend the default set of resource actions.</a:t>
            </a:r>
          </a:p>
          <a:p>
            <a:pPr marL="457200" lvl="1" indent="0">
              <a:buFont typeface="Arial" panose="020B0604020202020204" pitchFamily="34" charset="0"/>
              <a:buNone/>
            </a:pPr>
            <a:r>
              <a:rPr lang="en-US" dirty="0" smtClean="0"/>
              <a:t>{ action1: {method:?, </a:t>
            </a:r>
            <a:r>
              <a:rPr lang="en-US" dirty="0" err="1" smtClean="0"/>
              <a:t>params</a:t>
            </a:r>
            <a:r>
              <a:rPr lang="en-US" dirty="0" smtClean="0"/>
              <a:t>:?, </a:t>
            </a:r>
            <a:r>
              <a:rPr lang="en-US" dirty="0" err="1" smtClean="0"/>
              <a:t>isArray</a:t>
            </a:r>
            <a:r>
              <a:rPr lang="en-US" dirty="0" smtClean="0"/>
              <a:t>:?, headers:?, ...}, action2: { method:?, </a:t>
            </a:r>
            <a:r>
              <a:rPr lang="en-US" dirty="0" err="1" smtClean="0"/>
              <a:t>params</a:t>
            </a:r>
            <a:r>
              <a:rPr lang="en-US" dirty="0" smtClean="0"/>
              <a:t>:?, </a:t>
            </a:r>
            <a:r>
              <a:rPr lang="en-US" dirty="0" err="1" smtClean="0"/>
              <a:t>isArray</a:t>
            </a:r>
            <a:r>
              <a:rPr lang="en-US" dirty="0" smtClean="0"/>
              <a:t>:?, headers:?, ... }, ... }</a:t>
            </a:r>
          </a:p>
          <a:p>
            <a:pPr marL="628650" lvl="1" indent="-171450">
              <a:buFont typeface="Courier New" panose="02070309020205020404" pitchFamily="49" charset="0"/>
              <a:buChar char="o"/>
            </a:pPr>
            <a:endParaRPr lang="en-US" dirty="0" smtClean="0"/>
          </a:p>
          <a:p>
            <a:pPr marL="628650" lvl="1" indent="-171450">
              <a:buFont typeface="Courier New" panose="02070309020205020404" pitchFamily="49" charset="0"/>
              <a:buChar char="o"/>
            </a:pPr>
            <a:r>
              <a:rPr lang="en-US" dirty="0" smtClean="0"/>
              <a:t>    action – {string} – The name of action. This name becomes the name of the method on your resource object.</a:t>
            </a:r>
          </a:p>
          <a:p>
            <a:pPr marL="628650" lvl="1" indent="-171450">
              <a:buFont typeface="Courier New" panose="02070309020205020404" pitchFamily="49" charset="0"/>
              <a:buChar char="o"/>
            </a:pPr>
            <a:r>
              <a:rPr lang="en-US" dirty="0" smtClean="0"/>
              <a:t>    method – {string} – Case insensitive HTTP method (e.g. GET, POST, PUT, DELETE, JSONP, </a:t>
            </a:r>
            <a:r>
              <a:rPr lang="en-US" dirty="0" err="1" smtClean="0"/>
              <a:t>etc</a:t>
            </a:r>
            <a:r>
              <a:rPr lang="en-US" dirty="0" smtClean="0"/>
              <a:t>).</a:t>
            </a:r>
          </a:p>
          <a:p>
            <a:pPr marL="628650" lvl="1" indent="-171450">
              <a:buFont typeface="Courier New" panose="02070309020205020404" pitchFamily="49" charset="0"/>
              <a:buChar char="o"/>
            </a:pPr>
            <a:r>
              <a:rPr lang="en-US" dirty="0" smtClean="0"/>
              <a:t>    </a:t>
            </a:r>
            <a:r>
              <a:rPr lang="en-US" dirty="0" err="1" smtClean="0"/>
              <a:t>params</a:t>
            </a:r>
            <a:r>
              <a:rPr lang="en-US" dirty="0" smtClean="0"/>
              <a:t> – {Object=} – Optional set of pre-bound parameters for this action. If any of the parameter value is a function, it will be executed every time when a </a:t>
            </a:r>
            <a:r>
              <a:rPr lang="en-US" dirty="0" err="1" smtClean="0"/>
              <a:t>param</a:t>
            </a:r>
            <a:r>
              <a:rPr lang="en-US" dirty="0" smtClean="0"/>
              <a:t> value needs to be obtained for a request (unless the </a:t>
            </a:r>
            <a:r>
              <a:rPr lang="en-US" dirty="0" err="1" smtClean="0"/>
              <a:t>param</a:t>
            </a:r>
            <a:r>
              <a:rPr lang="en-US" dirty="0" smtClean="0"/>
              <a:t> was overridden).</a:t>
            </a:r>
          </a:p>
          <a:p>
            <a:pPr marL="628650" lvl="1" indent="-171450">
              <a:buFont typeface="Courier New" panose="02070309020205020404" pitchFamily="49" charset="0"/>
              <a:buChar char="o"/>
            </a:pPr>
            <a:r>
              <a:rPr lang="en-US" dirty="0" smtClean="0"/>
              <a:t>    </a:t>
            </a:r>
            <a:r>
              <a:rPr lang="en-US" dirty="0" err="1" smtClean="0"/>
              <a:t>url</a:t>
            </a:r>
            <a:r>
              <a:rPr lang="en-US" dirty="0" smtClean="0"/>
              <a:t> – {string} – action specific </a:t>
            </a:r>
            <a:r>
              <a:rPr lang="en-US" dirty="0" err="1" smtClean="0"/>
              <a:t>url</a:t>
            </a:r>
            <a:r>
              <a:rPr lang="en-US" dirty="0" smtClean="0"/>
              <a:t> override. The </a:t>
            </a:r>
            <a:r>
              <a:rPr lang="en-US" dirty="0" err="1" smtClean="0"/>
              <a:t>url</a:t>
            </a:r>
            <a:r>
              <a:rPr lang="en-US" dirty="0" smtClean="0"/>
              <a:t> </a:t>
            </a:r>
            <a:r>
              <a:rPr lang="en-US" dirty="0" err="1" smtClean="0"/>
              <a:t>templating</a:t>
            </a:r>
            <a:r>
              <a:rPr lang="en-US" dirty="0" smtClean="0"/>
              <a:t> is supported just like for the resource-level </a:t>
            </a:r>
            <a:r>
              <a:rPr lang="en-US" dirty="0" err="1" smtClean="0"/>
              <a:t>urls</a:t>
            </a:r>
            <a:r>
              <a:rPr lang="en-US" dirty="0" smtClean="0"/>
              <a:t>.</a:t>
            </a:r>
          </a:p>
          <a:p>
            <a:pPr marL="628650" lvl="1" indent="-171450">
              <a:buFont typeface="Courier New" panose="02070309020205020404" pitchFamily="49" charset="0"/>
              <a:buChar char="o"/>
            </a:pPr>
            <a:r>
              <a:rPr lang="en-US" dirty="0" smtClean="0"/>
              <a:t>    </a:t>
            </a:r>
            <a:r>
              <a:rPr lang="en-US" dirty="0" err="1" smtClean="0"/>
              <a:t>isArray</a:t>
            </a:r>
            <a:r>
              <a:rPr lang="en-US" dirty="0" smtClean="0"/>
              <a:t> – {</a:t>
            </a:r>
            <a:r>
              <a:rPr lang="en-US" dirty="0" err="1" smtClean="0"/>
              <a:t>boolean</a:t>
            </a:r>
            <a:r>
              <a:rPr lang="en-US" dirty="0" smtClean="0"/>
              <a:t>=} – If true then the returned object for this action is an array, see returns section.</a:t>
            </a:r>
          </a:p>
          <a:p>
            <a:pPr marL="628650" lvl="1" indent="-171450">
              <a:buFont typeface="Courier New" panose="02070309020205020404" pitchFamily="49" charset="0"/>
              <a:buChar char="o"/>
            </a:pPr>
            <a:r>
              <a:rPr lang="en-US" dirty="0" smtClean="0"/>
              <a:t>    </a:t>
            </a:r>
            <a:r>
              <a:rPr lang="en-US" dirty="0" err="1" smtClean="0"/>
              <a:t>transformRequest</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request body and headers and returns its transformed (typically serialized) version. By default, </a:t>
            </a:r>
            <a:r>
              <a:rPr lang="en-US" dirty="0" err="1" smtClean="0"/>
              <a:t>transformRequest</a:t>
            </a:r>
            <a:r>
              <a:rPr lang="en-US" dirty="0" smtClean="0"/>
              <a:t> will contain one function that checks if the request data is an object and serializes to using </a:t>
            </a:r>
            <a:r>
              <a:rPr lang="en-US" dirty="0" err="1" smtClean="0"/>
              <a:t>angular.toJson</a:t>
            </a:r>
            <a:r>
              <a:rPr lang="en-US" dirty="0" smtClean="0"/>
              <a:t>. To prevent this behavior, set </a:t>
            </a:r>
            <a:r>
              <a:rPr lang="en-US" dirty="0" err="1" smtClean="0"/>
              <a:t>transformRequest</a:t>
            </a:r>
            <a:r>
              <a:rPr lang="en-US" dirty="0" smtClean="0"/>
              <a:t> to an empty array: </a:t>
            </a:r>
            <a:r>
              <a:rPr lang="en-US" dirty="0" err="1" smtClean="0"/>
              <a:t>transformRequest</a:t>
            </a:r>
            <a:r>
              <a:rPr lang="en-US" dirty="0" smtClean="0"/>
              <a:t>: []</a:t>
            </a:r>
          </a:p>
          <a:p>
            <a:pPr marL="628650" lvl="1" indent="-171450">
              <a:buFont typeface="Courier New" panose="02070309020205020404" pitchFamily="49" charset="0"/>
              <a:buChar char="o"/>
            </a:pPr>
            <a:r>
              <a:rPr lang="en-US" dirty="0" smtClean="0"/>
              <a:t>    </a:t>
            </a:r>
            <a:r>
              <a:rPr lang="en-US" dirty="0" err="1" smtClean="0"/>
              <a:t>transformResponse</a:t>
            </a:r>
            <a:r>
              <a:rPr lang="en-US" dirty="0" smtClean="0"/>
              <a:t> – {function(data, </a:t>
            </a:r>
            <a:r>
              <a:rPr lang="en-US" dirty="0" err="1" smtClean="0"/>
              <a:t>headersGetter</a:t>
            </a:r>
            <a:r>
              <a:rPr lang="en-US" dirty="0" smtClean="0"/>
              <a:t>)|Array.&lt;function(data, </a:t>
            </a:r>
            <a:r>
              <a:rPr lang="en-US" dirty="0" err="1" smtClean="0"/>
              <a:t>headersGetter</a:t>
            </a:r>
            <a:r>
              <a:rPr lang="en-US" dirty="0" smtClean="0"/>
              <a:t>)&gt;} – transform function or an array of such functions. The transform function takes the http response body and headers and returns its transformed (typically </a:t>
            </a:r>
            <a:r>
              <a:rPr lang="en-US" dirty="0" err="1" smtClean="0"/>
              <a:t>deserialized</a:t>
            </a:r>
            <a:r>
              <a:rPr lang="en-US" dirty="0" smtClean="0"/>
              <a:t>) version. By default, </a:t>
            </a:r>
            <a:r>
              <a:rPr lang="en-US" dirty="0" err="1" smtClean="0"/>
              <a:t>transformResponse</a:t>
            </a:r>
            <a:r>
              <a:rPr lang="en-US" dirty="0" smtClean="0"/>
              <a:t> will contain one function that checks if the response looks like a JSON string and </a:t>
            </a:r>
            <a:r>
              <a:rPr lang="en-US" dirty="0" err="1" smtClean="0"/>
              <a:t>deserializes</a:t>
            </a:r>
            <a:r>
              <a:rPr lang="en-US" dirty="0" smtClean="0"/>
              <a:t> it using </a:t>
            </a:r>
            <a:r>
              <a:rPr lang="en-US" dirty="0" err="1" smtClean="0"/>
              <a:t>angular.fromJson</a:t>
            </a:r>
            <a:r>
              <a:rPr lang="en-US" dirty="0" smtClean="0"/>
              <a:t>. To prevent this behavior, set </a:t>
            </a:r>
            <a:r>
              <a:rPr lang="en-US" dirty="0" err="1" smtClean="0"/>
              <a:t>transformResponse</a:t>
            </a:r>
            <a:r>
              <a:rPr lang="en-US" dirty="0" smtClean="0"/>
              <a:t> to an empty array: </a:t>
            </a:r>
            <a:r>
              <a:rPr lang="en-US" dirty="0" err="1" smtClean="0"/>
              <a:t>transformResponse</a:t>
            </a:r>
            <a:r>
              <a:rPr lang="en-US" dirty="0" smtClean="0"/>
              <a:t>: []</a:t>
            </a:r>
          </a:p>
          <a:p>
            <a:pPr marL="628650" lvl="1" indent="-171450">
              <a:buFont typeface="Courier New" panose="02070309020205020404" pitchFamily="49" charset="0"/>
              <a:buChar char="o"/>
            </a:pPr>
            <a:r>
              <a:rPr lang="en-US" dirty="0" smtClean="0"/>
              <a:t>    cache – {</a:t>
            </a:r>
            <a:r>
              <a:rPr lang="en-US" dirty="0" err="1" smtClean="0"/>
              <a:t>boolean|Cache</a:t>
            </a:r>
            <a:r>
              <a:rPr lang="en-US" dirty="0" smtClean="0"/>
              <a:t>} – If true, a default $http cache will be used to cache the GET request, otherwise if a cache instance built with $</a:t>
            </a:r>
            <a:r>
              <a:rPr lang="en-US" dirty="0" err="1" smtClean="0"/>
              <a:t>cacheFactory</a:t>
            </a:r>
            <a:r>
              <a:rPr lang="en-US" dirty="0" smtClean="0"/>
              <a:t>, this cache will be used for caching.</a:t>
            </a:r>
          </a:p>
          <a:p>
            <a:pPr marL="628650" lvl="1" indent="-171450">
              <a:buFont typeface="Courier New" panose="02070309020205020404" pitchFamily="49" charset="0"/>
              <a:buChar char="o"/>
            </a:pPr>
            <a:r>
              <a:rPr lang="en-US" dirty="0" smtClean="0"/>
              <a:t>    timeout – {number} – timeout in milliseconds.</a:t>
            </a:r>
          </a:p>
          <a:p>
            <a:pPr marL="628650" lvl="1" indent="-171450">
              <a:buFont typeface="Courier New" panose="02070309020205020404" pitchFamily="49" charset="0"/>
              <a:buChar char="o"/>
            </a:pPr>
            <a:r>
              <a:rPr lang="en-US" dirty="0" smtClean="0"/>
              <a:t>    Note: In contrast to $</a:t>
            </a:r>
            <a:r>
              <a:rPr lang="en-US" dirty="0" err="1" smtClean="0"/>
              <a:t>http.config</a:t>
            </a:r>
            <a:r>
              <a:rPr lang="en-US" dirty="0" smtClean="0"/>
              <a:t>, promises are not supported in $resource, because the same value would be used for multiple requests. If you are looking for a way to cancel requests, you should use the cancellable option.</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set to true, the request made by a "non-instance" call will be cancelled (if not already completed) by calling $</a:t>
            </a:r>
            <a:r>
              <a:rPr lang="en-US" dirty="0" err="1" smtClean="0"/>
              <a:t>cancelRequest</a:t>
            </a:r>
            <a:r>
              <a:rPr lang="en-US" dirty="0" smtClean="0"/>
              <a:t>() on the call's return value. Calling $</a:t>
            </a:r>
            <a:r>
              <a:rPr lang="en-US" dirty="0" err="1" smtClean="0"/>
              <a:t>cancelRequest</a:t>
            </a:r>
            <a:r>
              <a:rPr lang="en-US" dirty="0" smtClean="0"/>
              <a:t>() for a non-cancellable or an already completed/cancelled request will have no effect.</a:t>
            </a:r>
          </a:p>
          <a:p>
            <a:pPr marL="628650" lvl="1" indent="-171450">
              <a:buFont typeface="Courier New" panose="02070309020205020404" pitchFamily="49" charset="0"/>
              <a:buChar char="o"/>
            </a:pPr>
            <a:r>
              <a:rPr lang="en-US" dirty="0" smtClean="0"/>
              <a:t>    </a:t>
            </a:r>
            <a:r>
              <a:rPr lang="en-US" dirty="0" err="1" smtClean="0"/>
              <a:t>withCredentials</a:t>
            </a:r>
            <a:r>
              <a:rPr lang="en-US" dirty="0" smtClean="0"/>
              <a:t> - {</a:t>
            </a:r>
            <a:r>
              <a:rPr lang="en-US" dirty="0" err="1" smtClean="0"/>
              <a:t>boolean</a:t>
            </a:r>
            <a:r>
              <a:rPr lang="en-US" dirty="0" smtClean="0"/>
              <a:t>} - whether to set the </a:t>
            </a:r>
            <a:r>
              <a:rPr lang="en-US" dirty="0" err="1" smtClean="0"/>
              <a:t>withCredentials</a:t>
            </a:r>
            <a:r>
              <a:rPr lang="en-US" dirty="0" smtClean="0"/>
              <a:t> flag on the XHR object. See requests with credentials for more information.</a:t>
            </a:r>
          </a:p>
          <a:p>
            <a:pPr marL="628650" lvl="1" indent="-171450">
              <a:buFont typeface="Courier New" panose="02070309020205020404" pitchFamily="49" charset="0"/>
              <a:buChar char="o"/>
            </a:pPr>
            <a:r>
              <a:rPr lang="en-US" dirty="0" smtClean="0"/>
              <a:t>    </a:t>
            </a:r>
            <a:r>
              <a:rPr lang="en-US" dirty="0" err="1" smtClean="0"/>
              <a:t>responseType</a:t>
            </a:r>
            <a:r>
              <a:rPr lang="en-US" dirty="0" smtClean="0"/>
              <a:t> - {string} - see </a:t>
            </a:r>
            <a:r>
              <a:rPr lang="en-US" dirty="0" err="1" smtClean="0"/>
              <a:t>requestType</a:t>
            </a:r>
            <a:r>
              <a:rPr lang="en-US" dirty="0" smtClean="0"/>
              <a:t>.</a:t>
            </a:r>
          </a:p>
          <a:p>
            <a:pPr marL="628650" lvl="1" indent="-171450">
              <a:buFont typeface="Courier New" panose="02070309020205020404" pitchFamily="49" charset="0"/>
              <a:buChar char="o"/>
            </a:pPr>
            <a:r>
              <a:rPr lang="en-US" dirty="0" smtClean="0"/>
              <a:t>    interceptor - {Object=} - The interceptor object has two optional methods - response and </a:t>
            </a:r>
            <a:r>
              <a:rPr lang="en-US" dirty="0" err="1" smtClean="0"/>
              <a:t>responseError</a:t>
            </a:r>
            <a:r>
              <a:rPr lang="en-US" dirty="0" smtClean="0"/>
              <a:t>. Both response and </a:t>
            </a:r>
            <a:r>
              <a:rPr lang="en-US" dirty="0" err="1" smtClean="0"/>
              <a:t>responseError</a:t>
            </a:r>
            <a:r>
              <a:rPr lang="en-US" dirty="0" smtClean="0"/>
              <a:t> interceptors get called with http response object. See $http interceptors.</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options: Hash with custom settings that should extend the default $</a:t>
            </a:r>
            <a:r>
              <a:rPr lang="en-US" dirty="0" err="1" smtClean="0"/>
              <a:t>resourceProvider</a:t>
            </a:r>
            <a:r>
              <a:rPr lang="en-US" dirty="0" smtClean="0"/>
              <a:t> behavior. </a:t>
            </a:r>
          </a:p>
          <a:p>
            <a:pPr marL="628650" lvl="1" indent="-171450">
              <a:buFont typeface="Courier New" panose="02070309020205020404" pitchFamily="49" charset="0"/>
              <a:buChar char="o"/>
            </a:pPr>
            <a:r>
              <a:rPr lang="en-US" dirty="0" smtClean="0"/>
              <a:t>    </a:t>
            </a:r>
            <a:r>
              <a:rPr lang="en-US" dirty="0" err="1" smtClean="0"/>
              <a:t>stripTrailingSlashes</a:t>
            </a:r>
            <a:r>
              <a:rPr lang="en-US" dirty="0" smtClean="0"/>
              <a:t> – {</a:t>
            </a:r>
            <a:r>
              <a:rPr lang="en-US" dirty="0" err="1" smtClean="0"/>
              <a:t>boolean</a:t>
            </a:r>
            <a:r>
              <a:rPr lang="en-US" dirty="0" smtClean="0"/>
              <a:t>} – If true then the trailing slashes from any calculated URL will be stripped. (Defaults to true.)</a:t>
            </a:r>
          </a:p>
          <a:p>
            <a:pPr marL="628650" lvl="1" indent="-171450">
              <a:buFont typeface="Courier New" panose="02070309020205020404" pitchFamily="49" charset="0"/>
              <a:buChar char="o"/>
            </a:pPr>
            <a:r>
              <a:rPr lang="en-US" dirty="0" smtClean="0"/>
              <a:t>    cancellable – {</a:t>
            </a:r>
            <a:r>
              <a:rPr lang="en-US" dirty="0" err="1" smtClean="0"/>
              <a:t>boolean</a:t>
            </a:r>
            <a:r>
              <a:rPr lang="en-US" dirty="0" smtClean="0"/>
              <a:t>} – If true, the request made by a "non-instance" call will be cancelled (if not already completed) by calling $</a:t>
            </a:r>
            <a:r>
              <a:rPr lang="en-US" dirty="0" err="1" smtClean="0"/>
              <a:t>cancelRequest</a:t>
            </a:r>
            <a:r>
              <a:rPr lang="en-US" dirty="0" smtClean="0"/>
              <a:t>() on the call's return value. This can be overwritten per action. (Defaults to false.)</a:t>
            </a:r>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Returns:</a:t>
            </a:r>
          </a:p>
          <a:p>
            <a:pPr marL="0" lvl="0" indent="0">
              <a:buFont typeface="Courier New" panose="02070309020205020404" pitchFamily="49" charset="0"/>
              <a:buNone/>
            </a:pPr>
            <a:r>
              <a:rPr lang="en-US" dirty="0" smtClean="0"/>
              <a:t>The</a:t>
            </a:r>
            <a:r>
              <a:rPr lang="en-US" baseline="0" dirty="0" smtClean="0"/>
              <a:t> $resource will return a factory with the most used methods in </a:t>
            </a:r>
            <a:r>
              <a:rPr lang="en-US" baseline="0" dirty="0" err="1" smtClean="0"/>
              <a:t>RESTful</a:t>
            </a:r>
            <a:r>
              <a:rPr lang="en-US" baseline="0" dirty="0" smtClean="0"/>
              <a:t> applications with the default values showed in the slide.</a:t>
            </a:r>
          </a:p>
          <a:p>
            <a:pPr marL="0" lvl="0" indent="0">
              <a:buFont typeface="Courier New" panose="02070309020205020404" pitchFamily="49" charset="0"/>
              <a:buNone/>
            </a:pPr>
            <a:endParaRPr lang="en-US" baseline="0" dirty="0" smtClean="0"/>
          </a:p>
          <a:p>
            <a:pPr marL="0" lvl="0" indent="0">
              <a:buFont typeface="Courier New" panose="02070309020205020404" pitchFamily="49" charset="0"/>
              <a:buNone/>
            </a:pPr>
            <a:r>
              <a:rPr lang="en-US" baseline="0" dirty="0" smtClean="0"/>
              <a:t>This methods can be modified with the actions array previous described for customize how is going to interact with the server, </a:t>
            </a:r>
            <a:r>
              <a:rPr lang="en-US" baseline="0" dirty="0" err="1" smtClean="0"/>
              <a:t>eg</a:t>
            </a:r>
            <a:r>
              <a:rPr lang="en-US" baseline="0" dirty="0" smtClean="0"/>
              <a:t>. You can make the default "get" use "POST" method instead of "GET", etc.</a:t>
            </a:r>
            <a:endParaRPr lang="en-US" dirty="0" smtClean="0"/>
          </a:p>
          <a:p>
            <a:pPr marL="457200" lvl="1" indent="0">
              <a:buFont typeface="Courier New" panose="02070309020205020404" pitchFamily="49" charset="0"/>
              <a:buNone/>
            </a:pPr>
            <a:endParaRPr lang="en-US" dirty="0" smtClean="0"/>
          </a:p>
          <a:p>
            <a:pPr marL="0" lvl="0" indent="0">
              <a:buFont typeface="Courier New" panose="02070309020205020404" pitchFamily="49" charset="0"/>
              <a:buNone/>
            </a:pPr>
            <a:r>
              <a:rPr lang="en-US" dirty="0" smtClean="0"/>
              <a:t>References:</a:t>
            </a:r>
          </a:p>
          <a:p>
            <a:pPr marL="0" lvl="0" indent="0">
              <a:buFont typeface="Courier New" panose="02070309020205020404" pitchFamily="49" charset="0"/>
              <a:buNone/>
            </a:pPr>
            <a:r>
              <a:rPr lang="en-US" dirty="0" smtClean="0"/>
              <a:t>https://docs.angularjs.org/api/ngResource/service/$resource</a:t>
            </a:r>
          </a:p>
          <a:p>
            <a:pPr marL="628650" lvl="1"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36</a:t>
            </a:fld>
            <a:endParaRPr lang="en-US"/>
          </a:p>
        </p:txBody>
      </p:sp>
    </p:spTree>
    <p:extLst>
      <p:ext uri="{BB962C8B-B14F-4D97-AF65-F5344CB8AC3E}">
        <p14:creationId xmlns:p14="http://schemas.microsoft.com/office/powerpoint/2010/main" val="21350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$q is</a:t>
            </a:r>
            <a:r>
              <a:rPr lang="en-US" baseline="0" dirty="0" smtClean="0"/>
              <a:t> a</a:t>
            </a:r>
            <a:r>
              <a:rPr lang="en-US" dirty="0" smtClean="0"/>
              <a:t> service that helps you run functions asynchronously, and use their return values (or exceptions) when they are done processing</a:t>
            </a:r>
            <a:r>
              <a:rPr lang="en-US" dirty="0" smtClean="0"/>
              <a:t>.</a:t>
            </a:r>
          </a:p>
          <a:p>
            <a:endParaRPr lang="en-US" dirty="0" smtClean="0"/>
          </a:p>
          <a:p>
            <a:r>
              <a:rPr lang="en-US" dirty="0" smtClean="0"/>
              <a:t>When you create a function that returns a promise</a:t>
            </a:r>
            <a:r>
              <a:rPr lang="en-US" baseline="0" dirty="0" smtClean="0"/>
              <a:t> created by the defer function of $q, the function won't return until you either resolve or reject that defer, and this is useful for creating communications to the server, and make validations with the resolve of the route, so a user can't access certain HTML from a unauthorized view.</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37</a:t>
            </a:fld>
            <a:endParaRPr lang="en-US"/>
          </a:p>
        </p:txBody>
      </p:sp>
    </p:spTree>
    <p:extLst>
      <p:ext uri="{BB962C8B-B14F-4D97-AF65-F5344CB8AC3E}">
        <p14:creationId xmlns:p14="http://schemas.microsoft.com/office/powerpoint/2010/main" val="2778744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Angular services are substitutable objects that are wired together using dependency injection (DI). You can use services to organize and share code across your app.</a:t>
            </a:r>
          </a:p>
          <a:p>
            <a:endParaRPr lang="en-US" dirty="0" smtClean="0"/>
          </a:p>
          <a:p>
            <a:r>
              <a:rPr lang="en-US" dirty="0" smtClean="0"/>
              <a:t>It is</a:t>
            </a:r>
            <a:r>
              <a:rPr lang="en-US" baseline="0" dirty="0" smtClean="0"/>
              <a:t> recommended to treat a service as an object as standard.</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38</a:t>
            </a:fld>
            <a:endParaRPr lang="en-US"/>
          </a:p>
        </p:txBody>
      </p:sp>
    </p:spTree>
    <p:extLst>
      <p:ext uri="{BB962C8B-B14F-4D97-AF65-F5344CB8AC3E}">
        <p14:creationId xmlns:p14="http://schemas.microsoft.com/office/powerpoint/2010/main" val="212277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Providers are the only service you can pass into your .</a:t>
            </a:r>
            <a:r>
              <a:rPr lang="en-US" dirty="0" err="1" smtClean="0"/>
              <a:t>config</a:t>
            </a:r>
            <a:r>
              <a:rPr lang="en-US" dirty="0" smtClean="0"/>
              <a:t>() function. Use a provider when you want to provide module-wide configuration for your service object before making it available.</a:t>
            </a:r>
          </a:p>
          <a:p>
            <a:endParaRPr lang="en-US" dirty="0" smtClean="0"/>
          </a:p>
          <a:p>
            <a:r>
              <a:rPr lang="en-US" dirty="0" smtClean="0"/>
              <a:t>When creating a service with Provider, the only properties/methods that will be available in your controller are those properties/methods which are returned from the $get() function, so it's like a service but with the $get.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39</a:t>
            </a:fld>
            <a:endParaRPr lang="en-US"/>
          </a:p>
        </p:txBody>
      </p:sp>
    </p:spTree>
    <p:extLst>
      <p:ext uri="{BB962C8B-B14F-4D97-AF65-F5344CB8AC3E}">
        <p14:creationId xmlns:p14="http://schemas.microsoft.com/office/powerpoint/2010/main" val="3956195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$timeout: </a:t>
            </a:r>
            <a:r>
              <a:rPr lang="en-US" baseline="0" dirty="0" smtClean="0"/>
              <a:t> </a:t>
            </a:r>
            <a:r>
              <a:rPr lang="en-US" dirty="0" err="1" smtClean="0"/>
              <a:t>Angular's</a:t>
            </a:r>
            <a:r>
              <a:rPr lang="en-US" dirty="0" smtClean="0"/>
              <a:t> wrapper for </a:t>
            </a:r>
            <a:r>
              <a:rPr lang="en-US" dirty="0" err="1" smtClean="0"/>
              <a:t>window.setTimeout</a:t>
            </a:r>
            <a:r>
              <a:rPr lang="en-US" dirty="0" smtClean="0"/>
              <a:t>. The </a:t>
            </a:r>
            <a:r>
              <a:rPr lang="en-US" dirty="0" err="1" smtClean="0"/>
              <a:t>fn</a:t>
            </a:r>
            <a:r>
              <a:rPr lang="en-US" dirty="0" smtClean="0"/>
              <a:t> function is wrapped into a try/catch block and delegates any exceptions to $</a:t>
            </a:r>
            <a:r>
              <a:rPr lang="en-US" dirty="0" err="1" smtClean="0"/>
              <a:t>exceptionHandler</a:t>
            </a:r>
            <a:r>
              <a:rPr lang="en-US" dirty="0" smtClean="0"/>
              <a:t> service.</a:t>
            </a:r>
          </a:p>
          <a:p>
            <a:endParaRPr lang="en-US" dirty="0" smtClean="0"/>
          </a:p>
          <a:p>
            <a:r>
              <a:rPr lang="en-US" dirty="0" smtClean="0"/>
              <a:t>The return value of calling $timeout is a promise, which will be resolved when the delay has passed and the timeout function, if provided, is executed.</a:t>
            </a:r>
          </a:p>
          <a:p>
            <a:endParaRPr lang="en-US" dirty="0" smtClean="0"/>
          </a:p>
          <a:p>
            <a:r>
              <a:rPr lang="en-US" dirty="0" smtClean="0"/>
              <a:t>To cancel a timeout request, call $</a:t>
            </a:r>
            <a:r>
              <a:rPr lang="en-US" dirty="0" err="1" smtClean="0"/>
              <a:t>timeout.cancel</a:t>
            </a:r>
            <a:r>
              <a:rPr lang="en-US" dirty="0" smtClean="0"/>
              <a:t>(promise).</a:t>
            </a:r>
          </a:p>
          <a:p>
            <a:endParaRPr lang="en-US" dirty="0" smtClean="0"/>
          </a:p>
          <a:p>
            <a:r>
              <a:rPr lang="en-US" dirty="0" smtClean="0"/>
              <a:t>In tests you can use $</a:t>
            </a:r>
            <a:r>
              <a:rPr lang="en-US" dirty="0" err="1" smtClean="0"/>
              <a:t>timeout.flush</a:t>
            </a:r>
            <a:r>
              <a:rPr lang="en-US" dirty="0" smtClean="0"/>
              <a:t>() to synchronously flush the queue of deferred functions.</a:t>
            </a:r>
          </a:p>
          <a:p>
            <a:endParaRPr lang="en-US" dirty="0" smtClean="0"/>
          </a:p>
          <a:p>
            <a:r>
              <a:rPr lang="en-US" dirty="0" smtClean="0"/>
              <a:t>If you only want a promise that will be resolved after some specified delay then you can call $timeout without the </a:t>
            </a:r>
            <a:r>
              <a:rPr lang="en-US" dirty="0" err="1" smtClean="0"/>
              <a:t>fn</a:t>
            </a:r>
            <a:r>
              <a:rPr lang="en-US" dirty="0" smtClean="0"/>
              <a:t> function.</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40</a:t>
            </a:fld>
            <a:endParaRPr lang="en-US"/>
          </a:p>
        </p:txBody>
      </p:sp>
    </p:spTree>
    <p:extLst>
      <p:ext uri="{BB962C8B-B14F-4D97-AF65-F5344CB8AC3E}">
        <p14:creationId xmlns:p14="http://schemas.microsoft.com/office/powerpoint/2010/main" val="266935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6/19/2016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new route manually and with Yeoman.</a:t>
            </a:r>
          </a:p>
          <a:p>
            <a:pPr marL="514350" indent="-514350">
              <a:buFont typeface="+mj-lt"/>
              <a:buAutoNum type="alphaLcParenR"/>
            </a:pPr>
            <a:r>
              <a:rPr lang="en-US" dirty="0" smtClean="0"/>
              <a:t>Create a project using 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6</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 </a:t>
            </a:r>
            <a:r>
              <a:rPr lang="en-US" dirty="0" smtClean="0"/>
              <a:t>directives to teach the difference between scopes: with, without and isolated.</a:t>
            </a:r>
            <a:endParaRPr lang="en-US" dirty="0" smtClean="0"/>
          </a:p>
          <a:p>
            <a:pPr marL="514350" indent="-514350">
              <a:buFont typeface="+mj-lt"/>
              <a:buAutoNum type="alphaLcParenR"/>
            </a:pPr>
            <a:r>
              <a:rPr lang="en-US" dirty="0" smtClean="0"/>
              <a:t>Send a directive to a module for portability.</a:t>
            </a:r>
            <a:endParaRPr lang="en-US" dirty="0" smtClean="0"/>
          </a:p>
          <a:p>
            <a:pPr marL="514350" indent="-514350">
              <a:buFont typeface="+mj-lt"/>
              <a:buAutoNum type="alphaLcParenR"/>
            </a:pPr>
            <a:r>
              <a:rPr lang="en-US" dirty="0" smtClean="0"/>
              <a:t>Check the run order.</a:t>
            </a:r>
            <a:endParaRPr lang="en-US" dirty="0" smtClean="0"/>
          </a:p>
        </p:txBody>
      </p:sp>
    </p:spTree>
    <p:extLst>
      <p:ext uri="{BB962C8B-B14F-4D97-AF65-F5344CB8AC3E}">
        <p14:creationId xmlns:p14="http://schemas.microsoft.com/office/powerpoint/2010/main" val="383815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Using</a:t>
            </a:r>
            <a:r>
              <a:rPr lang="es-ES" dirty="0" smtClean="0"/>
              <a:t> a </a:t>
            </a:r>
            <a:r>
              <a:rPr lang="es-ES" dirty="0" err="1" smtClean="0"/>
              <a:t>Service</a:t>
            </a:r>
            <a:r>
              <a:rPr lang="es-ES" dirty="0" smtClean="0"/>
              <a:t>, Factory </a:t>
            </a:r>
            <a:r>
              <a:rPr lang="es-ES" dirty="0" err="1" smtClean="0"/>
              <a:t>or</a:t>
            </a:r>
            <a:r>
              <a:rPr lang="es-ES" dirty="0" smtClean="0"/>
              <a:t> </a:t>
            </a:r>
            <a:r>
              <a:rPr lang="es-ES" dirty="0" err="1" smtClean="0"/>
              <a:t>Provider</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resource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resource.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myFactory</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Factory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Factory;</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$resource</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n-US" dirty="0"/>
              <a:t>$resource(</a:t>
            </a:r>
            <a:r>
              <a:rPr lang="en-US" dirty="0" err="1"/>
              <a:t>url</a:t>
            </a:r>
            <a:r>
              <a:rPr lang="en-US" dirty="0"/>
              <a:t>, [</a:t>
            </a:r>
            <a:r>
              <a:rPr lang="en-US" dirty="0" err="1"/>
              <a:t>paramDefaults</a:t>
            </a:r>
            <a:r>
              <a:rPr lang="en-US" dirty="0"/>
              <a:t>], [actions], options);</a:t>
            </a:r>
          </a:p>
          <a:p>
            <a:endParaRPr lang="en-US" dirty="0" smtClean="0"/>
          </a:p>
          <a:p>
            <a:r>
              <a:rPr lang="en-US" dirty="0" smtClean="0"/>
              <a:t>Returns:</a:t>
            </a:r>
          </a:p>
          <a:p>
            <a:pPr marL="457200" lvl="1" indent="0">
              <a:buNone/>
            </a:pPr>
            <a:r>
              <a:rPr lang="en-US" dirty="0"/>
              <a:t>{ </a:t>
            </a:r>
            <a:endParaRPr lang="en-US" dirty="0" smtClean="0"/>
          </a:p>
          <a:p>
            <a:pPr marL="457200" lvl="1" indent="0">
              <a:buNone/>
            </a:pPr>
            <a:r>
              <a:rPr lang="en-US" dirty="0" smtClean="0"/>
              <a:t>	'get</a:t>
            </a:r>
            <a:r>
              <a:rPr lang="en-US" dirty="0"/>
              <a:t>': {</a:t>
            </a:r>
            <a:r>
              <a:rPr lang="en-US" dirty="0" err="1"/>
              <a:t>method:'GET</a:t>
            </a:r>
            <a:r>
              <a:rPr lang="en-US" dirty="0"/>
              <a:t>'}, </a:t>
            </a:r>
            <a:endParaRPr lang="en-US" dirty="0" smtClean="0"/>
          </a:p>
          <a:p>
            <a:pPr marL="457200" lvl="1" indent="0">
              <a:buNone/>
            </a:pPr>
            <a:r>
              <a:rPr lang="en-US" dirty="0" smtClean="0"/>
              <a:t>	'save</a:t>
            </a:r>
            <a:r>
              <a:rPr lang="en-US" dirty="0"/>
              <a:t>': {</a:t>
            </a:r>
            <a:r>
              <a:rPr lang="en-US" dirty="0" err="1"/>
              <a:t>method:'POST</a:t>
            </a:r>
            <a:r>
              <a:rPr lang="en-US" dirty="0"/>
              <a:t>'}, </a:t>
            </a:r>
            <a:endParaRPr lang="en-US" dirty="0" smtClean="0"/>
          </a:p>
          <a:p>
            <a:pPr marL="457200" lvl="1" indent="0">
              <a:buNone/>
            </a:pPr>
            <a:r>
              <a:rPr lang="en-US" dirty="0" smtClean="0"/>
              <a:t>	'query</a:t>
            </a:r>
            <a:r>
              <a:rPr lang="en-US" dirty="0"/>
              <a:t>': {</a:t>
            </a:r>
            <a:r>
              <a:rPr lang="en-US" dirty="0" err="1"/>
              <a:t>method:'GET</a:t>
            </a:r>
            <a:r>
              <a:rPr lang="en-US" dirty="0"/>
              <a:t>', </a:t>
            </a:r>
            <a:r>
              <a:rPr lang="en-US" dirty="0" err="1"/>
              <a:t>isArray:true</a:t>
            </a:r>
            <a:r>
              <a:rPr lang="en-US" dirty="0"/>
              <a:t>}, </a:t>
            </a:r>
            <a:endParaRPr lang="en-US" dirty="0" smtClean="0"/>
          </a:p>
          <a:p>
            <a:pPr marL="457200" lvl="1" indent="0">
              <a:buNone/>
            </a:pPr>
            <a:r>
              <a:rPr lang="en-US" dirty="0" smtClean="0"/>
              <a:t>	'remove</a:t>
            </a:r>
            <a:r>
              <a:rPr lang="en-US" dirty="0"/>
              <a:t>': {</a:t>
            </a:r>
            <a:r>
              <a:rPr lang="en-US" dirty="0" err="1"/>
              <a:t>method:'DELETE</a:t>
            </a:r>
            <a:r>
              <a:rPr lang="en-US" dirty="0"/>
              <a:t>'}, </a:t>
            </a:r>
            <a:endParaRPr lang="en-US" dirty="0" smtClean="0"/>
          </a:p>
          <a:p>
            <a:pPr marL="457200" lvl="1" indent="0">
              <a:buNone/>
            </a:pPr>
            <a:r>
              <a:rPr lang="en-US" dirty="0" smtClean="0"/>
              <a:t>	'delete</a:t>
            </a:r>
            <a:r>
              <a:rPr lang="en-US" dirty="0"/>
              <a:t>': {</a:t>
            </a:r>
            <a:r>
              <a:rPr lang="en-US" dirty="0" err="1"/>
              <a:t>method:'DELETE</a:t>
            </a:r>
            <a:r>
              <a:rPr lang="en-US" dirty="0"/>
              <a:t>'} </a:t>
            </a:r>
            <a:endParaRPr lang="en-US" dirty="0" smtClean="0"/>
          </a:p>
          <a:p>
            <a:pPr marL="457200" lvl="1" indent="0">
              <a:buNone/>
            </a:pPr>
            <a:r>
              <a:rPr lang="en-US" dirty="0" smtClean="0"/>
              <a:t>};</a:t>
            </a:r>
            <a:endParaRPr lang="en-US" dirty="0"/>
          </a:p>
        </p:txBody>
      </p:sp>
    </p:spTree>
    <p:extLst>
      <p:ext uri="{BB962C8B-B14F-4D97-AF65-F5344CB8AC3E}">
        <p14:creationId xmlns:p14="http://schemas.microsoft.com/office/powerpoint/2010/main" val="165264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Promises and $q</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n-US" dirty="0"/>
              <a:t>function </a:t>
            </a:r>
            <a:r>
              <a:rPr lang="en-US" dirty="0" err="1"/>
              <a:t>asyncGreet</a:t>
            </a:r>
            <a:r>
              <a:rPr lang="en-US" dirty="0"/>
              <a:t>(name) {</a:t>
            </a:r>
          </a:p>
          <a:p>
            <a:pPr marL="0" indent="0">
              <a:buNone/>
            </a:pPr>
            <a:r>
              <a:rPr lang="en-US" dirty="0"/>
              <a:t>  </a:t>
            </a:r>
            <a:r>
              <a:rPr lang="en-US" dirty="0" err="1"/>
              <a:t>var</a:t>
            </a:r>
            <a:r>
              <a:rPr lang="en-US" dirty="0"/>
              <a:t> deferred = $</a:t>
            </a:r>
            <a:r>
              <a:rPr lang="en-US" dirty="0" err="1"/>
              <a:t>q.defer</a:t>
            </a:r>
            <a:r>
              <a:rPr lang="en-US" dirty="0"/>
              <a:t>();</a:t>
            </a:r>
          </a:p>
          <a:p>
            <a:pPr marL="0" indent="0">
              <a:buNone/>
            </a:pPr>
            <a:endParaRPr lang="en-US" dirty="0"/>
          </a:p>
          <a:p>
            <a:pPr marL="0" indent="0">
              <a:buNone/>
            </a:pPr>
            <a:r>
              <a:rPr lang="en-US" dirty="0"/>
              <a:t>    if </a:t>
            </a:r>
            <a:r>
              <a:rPr lang="en-US" dirty="0" smtClean="0"/>
              <a:t>(something) </a:t>
            </a:r>
            <a:r>
              <a:rPr lang="en-US" dirty="0"/>
              <a:t>{</a:t>
            </a:r>
          </a:p>
          <a:p>
            <a:pPr marL="0" indent="0">
              <a:buNone/>
            </a:pPr>
            <a:r>
              <a:rPr lang="en-US" dirty="0"/>
              <a:t>      </a:t>
            </a:r>
            <a:r>
              <a:rPr lang="en-US" dirty="0" err="1"/>
              <a:t>deferred.resolve</a:t>
            </a:r>
            <a:r>
              <a:rPr lang="en-US" dirty="0"/>
              <a:t>('Hello, ' + name + '!');</a:t>
            </a:r>
          </a:p>
          <a:p>
            <a:pPr marL="0" indent="0">
              <a:buNone/>
            </a:pPr>
            <a:r>
              <a:rPr lang="en-US" dirty="0"/>
              <a:t>    } else {</a:t>
            </a:r>
          </a:p>
          <a:p>
            <a:pPr marL="0" indent="0">
              <a:buNone/>
            </a:pPr>
            <a:r>
              <a:rPr lang="en-US" dirty="0"/>
              <a:t>      </a:t>
            </a:r>
            <a:r>
              <a:rPr lang="en-US" dirty="0" err="1"/>
              <a:t>deferred.reject</a:t>
            </a:r>
            <a:r>
              <a:rPr lang="en-US" dirty="0"/>
              <a:t>('Greeting ' + name + ' is not allowed.');</a:t>
            </a:r>
          </a:p>
          <a:p>
            <a:pPr marL="0" indent="0">
              <a:buNone/>
            </a:pPr>
            <a:r>
              <a:rPr lang="en-US" dirty="0"/>
              <a:t>    </a:t>
            </a:r>
            <a:r>
              <a:rPr lang="en-US" dirty="0" smtClean="0"/>
              <a:t>}</a:t>
            </a:r>
          </a:p>
          <a:p>
            <a:pPr marL="0" indent="0">
              <a:buNone/>
            </a:pPr>
            <a:endParaRPr lang="en-US" dirty="0"/>
          </a:p>
          <a:p>
            <a:pPr marL="0" indent="0">
              <a:buNone/>
            </a:pPr>
            <a:r>
              <a:rPr lang="en-US" dirty="0"/>
              <a:t>  return </a:t>
            </a:r>
            <a:r>
              <a:rPr lang="en-US" dirty="0" err="1"/>
              <a:t>deferred.promise</a:t>
            </a:r>
            <a:r>
              <a:rPr lang="en-US" dirty="0"/>
              <a:t>;</a:t>
            </a:r>
          </a:p>
          <a:p>
            <a:pPr marL="0" indent="0">
              <a:buNone/>
            </a:pPr>
            <a:r>
              <a:rPr lang="en-US" dirty="0"/>
              <a:t>}</a:t>
            </a:r>
          </a:p>
        </p:txBody>
      </p:sp>
    </p:spTree>
    <p:extLst>
      <p:ext uri="{BB962C8B-B14F-4D97-AF65-F5344CB8AC3E}">
        <p14:creationId xmlns:p14="http://schemas.microsoft.com/office/powerpoint/2010/main" val="3873398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s-ES" dirty="0" err="1" smtClean="0"/>
              <a:t>Service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service</a:t>
            </a:r>
            <a:r>
              <a:rPr lang="es-ES" dirty="0" smtClean="0"/>
              <a:t>('</a:t>
            </a:r>
            <a:r>
              <a:rPr lang="es-ES" dirty="0" err="1" smtClean="0"/>
              <a:t>myService</a:t>
            </a:r>
            <a:r>
              <a:rPr lang="es-ES" dirty="0" smtClean="0"/>
              <a:t>','</a:t>
            </a:r>
            <a:r>
              <a:rPr lang="es-ES" dirty="0" err="1" smtClean="0">
                <a:solidFill>
                  <a:schemeClr val="accent2"/>
                </a:solidFill>
              </a:rPr>
              <a:t>myFactory</a:t>
            </a:r>
            <a:r>
              <a:rPr lang="es-ES" dirty="0" smtClean="0"/>
              <a:t>', </a:t>
            </a:r>
            <a:r>
              <a:rPr lang="es-ES" dirty="0" err="1" smtClean="0"/>
              <a:t>function</a:t>
            </a:r>
            <a:r>
              <a:rPr lang="es-ES" dirty="0" smtClean="0"/>
              <a:t>(</a:t>
            </a:r>
            <a:r>
              <a:rPr lang="es-ES" dirty="0" err="1" smtClean="0">
                <a:solidFill>
                  <a:schemeClr val="accent2"/>
                </a:solidFill>
              </a:rPr>
              <a:t>myFactory</a:t>
            </a:r>
            <a:r>
              <a:rPr lang="es-ES" dirty="0" smtClean="0"/>
              <a:t>){</a:t>
            </a:r>
          </a:p>
          <a:p>
            <a:pPr marL="0" indent="0">
              <a:buNone/>
            </a:pPr>
            <a:r>
              <a:rPr lang="es-ES" dirty="0"/>
              <a:t>	</a:t>
            </a:r>
            <a:r>
              <a:rPr lang="es-ES" dirty="0" err="1" smtClean="0"/>
              <a:t>function</a:t>
            </a:r>
            <a:r>
              <a:rPr lang="es-ES" dirty="0" smtClean="0"/>
              <a:t> </a:t>
            </a:r>
            <a:r>
              <a:rPr lang="es-ES" dirty="0" err="1" smtClean="0"/>
              <a:t>getUser</a:t>
            </a:r>
            <a:r>
              <a:rPr lang="es-ES" dirty="0" smtClean="0"/>
              <a:t>(id){</a:t>
            </a:r>
          </a:p>
          <a:p>
            <a:pPr marL="0" indent="0">
              <a:buNone/>
            </a:pPr>
            <a:r>
              <a:rPr lang="es-ES" dirty="0"/>
              <a:t>	</a:t>
            </a:r>
            <a:r>
              <a:rPr lang="es-ES" dirty="0" smtClean="0"/>
              <a:t>	</a:t>
            </a:r>
            <a:r>
              <a:rPr lang="en-US" dirty="0" err="1" smtClean="0"/>
              <a:t>var</a:t>
            </a:r>
            <a:r>
              <a:rPr lang="en-US" dirty="0" smtClean="0"/>
              <a:t> </a:t>
            </a:r>
            <a:r>
              <a:rPr lang="en-US" dirty="0"/>
              <a:t>user = </a:t>
            </a:r>
            <a:r>
              <a:rPr lang="es-ES" dirty="0" err="1">
                <a:solidFill>
                  <a:schemeClr val="accent2"/>
                </a:solidFill>
              </a:rPr>
              <a:t>myFactory</a:t>
            </a:r>
            <a:r>
              <a:rPr lang="en-US" dirty="0" smtClean="0"/>
              <a:t>.get</a:t>
            </a:r>
            <a:r>
              <a:rPr lang="en-US" dirty="0"/>
              <a:t>({userId:123}, </a:t>
            </a:r>
            <a:endParaRPr lang="en-US" dirty="0" smtClean="0"/>
          </a:p>
          <a:p>
            <a:pPr marL="0" indent="0">
              <a:buNone/>
            </a:pPr>
            <a:r>
              <a:rPr lang="en-US" dirty="0"/>
              <a:t>	</a:t>
            </a:r>
            <a:r>
              <a:rPr lang="en-US" dirty="0" smtClean="0"/>
              <a:t>	function(response) </a:t>
            </a:r>
            <a:r>
              <a:rPr lang="en-US" dirty="0"/>
              <a:t>{ </a:t>
            </a:r>
            <a:endParaRPr lang="en-US" dirty="0" smtClean="0"/>
          </a:p>
          <a:p>
            <a:pPr marL="0" indent="0">
              <a:buNone/>
            </a:pPr>
            <a:r>
              <a:rPr lang="en-US" dirty="0"/>
              <a:t>	</a:t>
            </a:r>
            <a:r>
              <a:rPr lang="en-US" dirty="0" smtClean="0"/>
              <a:t>		return response;</a:t>
            </a:r>
          </a:p>
          <a:p>
            <a:pPr marL="0" indent="0">
              <a:buNone/>
            </a:pPr>
            <a:r>
              <a:rPr lang="en-US" dirty="0"/>
              <a:t>	</a:t>
            </a:r>
            <a:r>
              <a:rPr lang="en-US" dirty="0" smtClean="0"/>
              <a:t>	});</a:t>
            </a:r>
          </a:p>
          <a:p>
            <a:pPr marL="0" indent="0">
              <a:buNone/>
            </a:pPr>
            <a:r>
              <a:rPr lang="en-US" dirty="0" smtClean="0"/>
              <a:t>	}</a:t>
            </a:r>
            <a:endParaRPr lang="es-ES" dirty="0" smtClean="0"/>
          </a:p>
          <a:p>
            <a:pPr marL="0" indent="0">
              <a:buNone/>
            </a:pPr>
            <a:r>
              <a:rPr lang="es-ES" dirty="0"/>
              <a:t>	</a:t>
            </a:r>
            <a:r>
              <a:rPr lang="es-ES" dirty="0" err="1" smtClean="0"/>
              <a:t>return</a:t>
            </a:r>
            <a:r>
              <a:rPr lang="es-ES" dirty="0" smtClean="0"/>
              <a:t> {</a:t>
            </a:r>
          </a:p>
          <a:p>
            <a:pPr marL="0" indent="0">
              <a:buNone/>
            </a:pPr>
            <a:r>
              <a:rPr lang="es-ES" dirty="0"/>
              <a:t>	</a:t>
            </a:r>
            <a:r>
              <a:rPr lang="es-ES" dirty="0" smtClean="0"/>
              <a:t>	</a:t>
            </a:r>
            <a:r>
              <a:rPr lang="es-ES" dirty="0" err="1" smtClean="0"/>
              <a:t>getUser</a:t>
            </a:r>
            <a:r>
              <a:rPr lang="es-ES" dirty="0" smtClean="0"/>
              <a:t>: </a:t>
            </a:r>
            <a:r>
              <a:rPr lang="es-ES" dirty="0" err="1" smtClean="0"/>
              <a:t>getUser</a:t>
            </a:r>
            <a:endParaRPr lang="es-ES" dirty="0" smtClean="0"/>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4233838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dirty="0" err="1"/>
              <a:t>Angular.module</a:t>
            </a:r>
            <a:r>
              <a:rPr lang="es-ES" dirty="0"/>
              <a:t>('</a:t>
            </a:r>
            <a:r>
              <a:rPr lang="es-ES" dirty="0" err="1"/>
              <a:t>myApp</a:t>
            </a:r>
            <a:r>
              <a:rPr lang="es-ES" dirty="0"/>
              <a:t>',[</a:t>
            </a:r>
            <a:r>
              <a:rPr lang="es-ES" dirty="0">
                <a:solidFill>
                  <a:schemeClr val="accent2"/>
                </a:solidFill>
              </a:rPr>
              <a:t>'</a:t>
            </a:r>
            <a:r>
              <a:rPr lang="es-ES" dirty="0" err="1">
                <a:solidFill>
                  <a:schemeClr val="accent2"/>
                </a:solidFill>
              </a:rPr>
              <a:t>ngResource</a:t>
            </a:r>
            <a:r>
              <a:rPr lang="es-ES" dirty="0">
                <a:solidFill>
                  <a:schemeClr val="accent2"/>
                </a:solidFill>
              </a:rPr>
              <a:t>'</a:t>
            </a:r>
            <a:r>
              <a:rPr lang="es-ES" dirty="0"/>
              <a:t>])</a:t>
            </a:r>
          </a:p>
          <a:p>
            <a:pPr marL="0" indent="0">
              <a:buNone/>
            </a:pPr>
            <a:r>
              <a:rPr lang="es-ES" dirty="0" smtClean="0"/>
              <a:t>.</a:t>
            </a:r>
            <a:r>
              <a:rPr lang="es-ES" dirty="0" err="1" smtClean="0">
                <a:solidFill>
                  <a:schemeClr val="accent2"/>
                </a:solidFill>
              </a:rPr>
              <a:t>provider</a:t>
            </a:r>
            <a:r>
              <a:rPr lang="es-ES" dirty="0" smtClean="0"/>
              <a:t>('</a:t>
            </a:r>
            <a:r>
              <a:rPr lang="es-ES" dirty="0" err="1" smtClean="0"/>
              <a:t>myProvider</a:t>
            </a:r>
            <a:r>
              <a:rPr lang="es-ES" dirty="0" smtClean="0"/>
              <a:t>','</a:t>
            </a:r>
            <a:r>
              <a:rPr lang="es-ES" dirty="0">
                <a:solidFill>
                  <a:schemeClr val="accent2"/>
                </a:solidFill>
              </a:rPr>
              <a:t> </a:t>
            </a:r>
            <a:r>
              <a:rPr lang="es-ES" dirty="0" err="1">
                <a:solidFill>
                  <a:schemeClr val="accent2"/>
                </a:solidFill>
              </a:rPr>
              <a:t>myFactory</a:t>
            </a:r>
            <a:r>
              <a:rPr lang="es-ES" dirty="0">
                <a:solidFill>
                  <a:schemeClr val="accent2"/>
                </a:solidFill>
              </a:rPr>
              <a:t> </a:t>
            </a:r>
            <a:r>
              <a:rPr lang="es-ES" dirty="0" smtClean="0"/>
              <a:t>', </a:t>
            </a:r>
            <a:r>
              <a:rPr lang="es-ES" dirty="0" err="1" smtClean="0"/>
              <a:t>function</a:t>
            </a:r>
            <a:r>
              <a:rPr lang="es-ES" dirty="0" smtClean="0"/>
              <a:t>(</a:t>
            </a:r>
            <a:r>
              <a:rPr lang="es-ES" dirty="0" err="1">
                <a:solidFill>
                  <a:schemeClr val="accent2"/>
                </a:solidFill>
              </a:rPr>
              <a:t>myFactory</a:t>
            </a:r>
            <a:r>
              <a:rPr lang="es-ES" dirty="0" smtClean="0"/>
              <a:t>){</a:t>
            </a:r>
            <a:endParaRPr lang="es-ES" dirty="0"/>
          </a:p>
          <a:p>
            <a:pPr marL="0" indent="0">
              <a:buNone/>
            </a:pPr>
            <a:r>
              <a:rPr lang="es-ES" dirty="0"/>
              <a:t>	</a:t>
            </a:r>
            <a:r>
              <a:rPr lang="es-ES" dirty="0" err="1"/>
              <a:t>function</a:t>
            </a:r>
            <a:r>
              <a:rPr lang="es-ES" dirty="0"/>
              <a:t> </a:t>
            </a:r>
            <a:r>
              <a:rPr lang="es-ES" dirty="0" err="1"/>
              <a:t>getUser</a:t>
            </a:r>
            <a:r>
              <a:rPr lang="es-ES" dirty="0"/>
              <a:t>(id){</a:t>
            </a:r>
          </a:p>
          <a:p>
            <a:pPr marL="0" indent="0">
              <a:buNone/>
            </a:pPr>
            <a:r>
              <a:rPr lang="es-ES" dirty="0"/>
              <a:t>		</a:t>
            </a:r>
            <a:r>
              <a:rPr lang="en-US" dirty="0" err="1"/>
              <a:t>var</a:t>
            </a:r>
            <a:r>
              <a:rPr lang="en-US" dirty="0"/>
              <a:t> user = </a:t>
            </a:r>
            <a:r>
              <a:rPr lang="es-ES" dirty="0" err="1">
                <a:solidFill>
                  <a:schemeClr val="accent2"/>
                </a:solidFill>
              </a:rPr>
              <a:t>myFactory</a:t>
            </a:r>
            <a:r>
              <a:rPr lang="en-US" dirty="0"/>
              <a:t>.get({userId:123}, </a:t>
            </a:r>
          </a:p>
          <a:p>
            <a:pPr marL="0" indent="0">
              <a:buNone/>
            </a:pPr>
            <a:r>
              <a:rPr lang="en-US" dirty="0"/>
              <a:t>		function(response) { </a:t>
            </a:r>
          </a:p>
          <a:p>
            <a:pPr marL="0" indent="0">
              <a:buNone/>
            </a:pPr>
            <a:r>
              <a:rPr lang="en-US" dirty="0"/>
              <a:t>			return response;</a:t>
            </a:r>
          </a:p>
          <a:p>
            <a:pPr marL="0" indent="0">
              <a:buNone/>
            </a:pPr>
            <a:r>
              <a:rPr lang="en-US" dirty="0"/>
              <a:t>		});</a:t>
            </a:r>
          </a:p>
          <a:p>
            <a:pPr marL="0" indent="0">
              <a:buNone/>
            </a:pPr>
            <a:r>
              <a:rPr lang="en-US" dirty="0"/>
              <a:t>	</a:t>
            </a:r>
            <a:r>
              <a:rPr lang="en-US" dirty="0" smtClean="0"/>
              <a:t>}</a:t>
            </a:r>
          </a:p>
          <a:p>
            <a:pPr marL="0" indent="0">
              <a:buNone/>
            </a:pPr>
            <a:r>
              <a:rPr lang="en-US" dirty="0"/>
              <a:t>	</a:t>
            </a:r>
            <a:r>
              <a:rPr lang="en-US" dirty="0" err="1" smtClean="0"/>
              <a:t>this.$get</a:t>
            </a:r>
            <a:r>
              <a:rPr lang="en-US" dirty="0" smtClean="0"/>
              <a:t> = function(){</a:t>
            </a:r>
            <a:endParaRPr lang="es-ES" dirty="0"/>
          </a:p>
          <a:p>
            <a:pPr marL="0" indent="0">
              <a:buNone/>
            </a:pPr>
            <a:r>
              <a:rPr lang="es-ES" dirty="0"/>
              <a:t>	</a:t>
            </a:r>
            <a:r>
              <a:rPr lang="es-ES" dirty="0" smtClean="0"/>
              <a:t>	</a:t>
            </a:r>
            <a:r>
              <a:rPr lang="es-ES" dirty="0" err="1" smtClean="0"/>
              <a:t>return</a:t>
            </a:r>
            <a:r>
              <a:rPr lang="es-ES" dirty="0" smtClean="0"/>
              <a:t> </a:t>
            </a:r>
            <a:r>
              <a:rPr lang="es-ES" dirty="0"/>
              <a:t>{</a:t>
            </a:r>
          </a:p>
          <a:p>
            <a:pPr marL="0" indent="0">
              <a:buNone/>
            </a:pPr>
            <a:r>
              <a:rPr lang="es-ES" dirty="0"/>
              <a:t>		</a:t>
            </a:r>
            <a:r>
              <a:rPr lang="es-ES" dirty="0" smtClean="0"/>
              <a:t>	</a:t>
            </a:r>
            <a:r>
              <a:rPr lang="es-ES" dirty="0" err="1" smtClean="0"/>
              <a:t>getUser</a:t>
            </a:r>
            <a:r>
              <a:rPr lang="es-ES" dirty="0"/>
              <a:t>: </a:t>
            </a:r>
            <a:r>
              <a:rPr lang="es-ES" dirty="0" err="1"/>
              <a:t>getUser</a:t>
            </a:r>
            <a:endParaRPr lang="es-ES" dirty="0"/>
          </a:p>
          <a:p>
            <a:pPr marL="0" indent="0">
              <a:buNone/>
            </a:pPr>
            <a:r>
              <a:rPr lang="es-ES" dirty="0"/>
              <a:t>	</a:t>
            </a:r>
            <a:r>
              <a:rPr lang="es-ES" dirty="0" smtClean="0"/>
              <a:t>	}</a:t>
            </a:r>
          </a:p>
          <a:p>
            <a:pPr marL="0" indent="0">
              <a:buNone/>
            </a:pPr>
            <a:r>
              <a:rPr lang="es-ES" dirty="0" smtClean="0"/>
              <a:t>	};</a:t>
            </a:r>
            <a:endParaRPr lang="es-ES" dirty="0"/>
          </a:p>
          <a:p>
            <a:pPr marL="0" indent="0">
              <a:buNone/>
            </a:pPr>
            <a:r>
              <a:rPr lang="es-ES" dirty="0" smtClean="0"/>
              <a:t>});</a:t>
            </a:r>
            <a:endParaRPr lang="es-ES" dirty="0"/>
          </a:p>
        </p:txBody>
      </p:sp>
    </p:spTree>
    <p:extLst>
      <p:ext uri="{BB962C8B-B14F-4D97-AF65-F5344CB8AC3E}">
        <p14:creationId xmlns:p14="http://schemas.microsoft.com/office/powerpoint/2010/main" val="352786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lstStyle/>
          <a:p>
            <a:pPr marL="0" indent="0">
              <a:buNone/>
            </a:pPr>
            <a:r>
              <a:rPr lang="en-US" dirty="0"/>
              <a:t>$timeout([</a:t>
            </a:r>
            <a:r>
              <a:rPr lang="en-US" dirty="0" err="1"/>
              <a:t>fn</a:t>
            </a:r>
            <a:r>
              <a:rPr lang="en-US" dirty="0"/>
              <a:t>], [delay], [</a:t>
            </a:r>
            <a:r>
              <a:rPr lang="en-US" dirty="0" err="1"/>
              <a:t>invokeApply</a:t>
            </a:r>
            <a:r>
              <a:rPr lang="en-US" dirty="0"/>
              <a:t>], [Pass</a:t>
            </a:r>
            <a:r>
              <a:rPr lang="en-US" dirty="0" smtClean="0"/>
              <a:t>]);</a:t>
            </a:r>
            <a:endParaRPr lang="es-ES" dirty="0" smtClean="0"/>
          </a:p>
          <a:p>
            <a:pPr marL="0" indent="0">
              <a:buNone/>
            </a:pPr>
            <a:endParaRPr lang="es-ES" dirty="0" smtClean="0"/>
          </a:p>
          <a:p>
            <a:pPr marL="0" indent="0">
              <a:buNone/>
            </a:pPr>
            <a:r>
              <a:rPr lang="es-ES" dirty="0" err="1" smtClean="0"/>
              <a:t>Example</a:t>
            </a:r>
            <a:r>
              <a:rPr lang="es-ES" dirty="0" smtClean="0"/>
              <a:t>:</a:t>
            </a:r>
          </a:p>
          <a:p>
            <a:pPr marL="0" indent="0">
              <a:buNone/>
            </a:pPr>
            <a:r>
              <a:rPr lang="es-ES" dirty="0" smtClean="0"/>
              <a:t>$</a:t>
            </a:r>
            <a:r>
              <a:rPr lang="es-ES" dirty="0" err="1" smtClean="0"/>
              <a:t>timeout</a:t>
            </a:r>
            <a:r>
              <a:rPr lang="es-ES" dirty="0" smtClean="0"/>
              <a:t>(</a:t>
            </a:r>
            <a:r>
              <a:rPr lang="es-ES" dirty="0" err="1" smtClean="0"/>
              <a:t>function</a:t>
            </a:r>
            <a:r>
              <a:rPr lang="es-ES" dirty="0" smtClean="0"/>
              <a:t>(){</a:t>
            </a:r>
          </a:p>
          <a:p>
            <a:pPr marL="0" indent="0">
              <a:buNone/>
            </a:pPr>
            <a:r>
              <a:rPr lang="es-ES" sz="2400" dirty="0">
                <a:solidFill>
                  <a:schemeClr val="tx1">
                    <a:lumMod val="50000"/>
                    <a:lumOff val="50000"/>
                  </a:schemeClr>
                </a:solidFill>
              </a:rPr>
              <a:t>	</a:t>
            </a:r>
            <a:r>
              <a:rPr lang="es-ES" sz="2400" dirty="0" smtClean="0">
                <a:solidFill>
                  <a:schemeClr val="tx1">
                    <a:lumMod val="50000"/>
                    <a:lumOff val="50000"/>
                  </a:schemeClr>
                </a:solidFill>
              </a:rPr>
              <a:t>//</a:t>
            </a:r>
            <a:r>
              <a:rPr lang="es-ES" sz="2400" dirty="0" err="1" smtClean="0">
                <a:solidFill>
                  <a:schemeClr val="tx1">
                    <a:lumMod val="50000"/>
                    <a:lumOff val="50000"/>
                  </a:schemeClr>
                </a:solidFill>
              </a:rPr>
              <a:t>wait</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until</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everything</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on</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the</a:t>
            </a:r>
            <a:r>
              <a:rPr lang="es-ES" sz="2400" dirty="0" smtClean="0">
                <a:solidFill>
                  <a:schemeClr val="tx1">
                    <a:lumMod val="50000"/>
                    <a:lumOff val="50000"/>
                  </a:schemeClr>
                </a:solidFill>
              </a:rPr>
              <a:t> DOM </a:t>
            </a:r>
            <a:r>
              <a:rPr lang="es-ES" sz="2400" dirty="0" err="1" smtClean="0">
                <a:solidFill>
                  <a:schemeClr val="tx1">
                    <a:lumMod val="50000"/>
                    <a:lumOff val="50000"/>
                  </a:schemeClr>
                </a:solidFill>
              </a:rPr>
              <a:t>is</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covered</a:t>
            </a:r>
            <a:r>
              <a:rPr lang="es-ES" sz="2400" dirty="0" smtClean="0">
                <a:solidFill>
                  <a:schemeClr val="tx1">
                    <a:lumMod val="50000"/>
                    <a:lumOff val="50000"/>
                  </a:schemeClr>
                </a:solidFill>
              </a:rPr>
              <a:t> in Angular</a:t>
            </a:r>
          </a:p>
          <a:p>
            <a:pPr marL="0" indent="0">
              <a:buNone/>
            </a:pPr>
            <a:r>
              <a:rPr lang="es-ES" dirty="0" smtClean="0"/>
              <a:t>	$</a:t>
            </a:r>
            <a:r>
              <a:rPr lang="es-ES" dirty="0" err="1" smtClean="0"/>
              <a:t>scope.something</a:t>
            </a:r>
            <a:r>
              <a:rPr lang="es-ES" dirty="0" smtClean="0"/>
              <a:t> = $</a:t>
            </a:r>
            <a:r>
              <a:rPr lang="es-ES" dirty="0" err="1" smtClean="0"/>
              <a:t>scope.changeable</a:t>
            </a:r>
            <a:r>
              <a:rPr lang="es-ES" dirty="0" smtClean="0"/>
              <a:t>;</a:t>
            </a:r>
          </a:p>
          <a:p>
            <a:pPr marL="0" indent="0">
              <a:buNone/>
            </a:pPr>
            <a:r>
              <a:rPr lang="es-ES" dirty="0" smtClean="0"/>
              <a:t>});</a:t>
            </a:r>
            <a:endParaRPr lang="en-US"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7</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4019529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r>
              <a:rPr lang="en-US" dirty="0" smtClean="0"/>
              <a:t>Jasmine</a:t>
            </a:r>
          </a:p>
          <a:p>
            <a:r>
              <a:rPr lang="en-US" dirty="0" smtClean="0"/>
              <a:t>How to test</a:t>
            </a:r>
            <a:endParaRPr lang="en-US" dirty="0"/>
          </a:p>
        </p:txBody>
      </p:sp>
    </p:spTree>
    <p:extLst>
      <p:ext uri="{BB962C8B-B14F-4D97-AF65-F5344CB8AC3E}">
        <p14:creationId xmlns:p14="http://schemas.microsoft.com/office/powerpoint/2010/main" val="1510273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9309</Words>
  <Application>Microsoft Office PowerPoint</Application>
  <PresentationFormat>Presentación en pantalla (4:3)</PresentationFormat>
  <Paragraphs>1303</Paragraphs>
  <Slides>43</Slides>
  <Notes>38</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Run order</vt:lpstr>
      <vt:lpstr>Practical example 6</vt:lpstr>
      <vt:lpstr>Using a Service, Factory or Provider</vt:lpstr>
      <vt:lpstr>Factory</vt:lpstr>
      <vt:lpstr>$resource</vt:lpstr>
      <vt:lpstr>Promises and $q</vt:lpstr>
      <vt:lpstr>Service</vt:lpstr>
      <vt:lpstr>Provider</vt:lpstr>
      <vt:lpstr>$timeout</vt:lpstr>
      <vt:lpstr>Practical example 7</vt:lpstr>
      <vt:lpstr>Unit test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306</cp:revision>
  <dcterms:created xsi:type="dcterms:W3CDTF">2014-06-27T01:37:53Z</dcterms:created>
  <dcterms:modified xsi:type="dcterms:W3CDTF">2016-06-20T02:25:39Z</dcterms:modified>
</cp:coreProperties>
</file>