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67" r:id="rId3"/>
    <p:sldId id="271" r:id="rId4"/>
    <p:sldId id="268" r:id="rId5"/>
    <p:sldId id="258" r:id="rId6"/>
    <p:sldId id="260" r:id="rId7"/>
    <p:sldId id="257" r:id="rId8"/>
    <p:sldId id="261" r:id="rId9"/>
    <p:sldId id="264" r:id="rId10"/>
    <p:sldId id="262" r:id="rId11"/>
    <p:sldId id="265" r:id="rId12"/>
    <p:sldId id="270" r:id="rId13"/>
    <p:sldId id="269" r:id="rId14"/>
    <p:sldId id="282" r:id="rId15"/>
    <p:sldId id="275" r:id="rId16"/>
    <p:sldId id="276" r:id="rId17"/>
    <p:sldId id="277" r:id="rId18"/>
    <p:sldId id="278" r:id="rId19"/>
    <p:sldId id="280" r:id="rId20"/>
    <p:sldId id="281" r:id="rId21"/>
    <p:sldId id="273" r:id="rId22"/>
    <p:sldId id="272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4EAE-C964-486C-9112-A587BFBBD611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FE7F-966D-4326-8E6A-589BF167F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22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4EAE-C964-486C-9112-A587BFBBD611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FE7F-966D-4326-8E6A-589BF167F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3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4EAE-C964-486C-9112-A587BFBBD611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FE7F-966D-4326-8E6A-589BF167F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96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4EAE-C964-486C-9112-A587BFBBD611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FE7F-966D-4326-8E6A-589BF167F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09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4EAE-C964-486C-9112-A587BFBBD611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FE7F-966D-4326-8E6A-589BF167F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7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4EAE-C964-486C-9112-A587BFBBD611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FE7F-966D-4326-8E6A-589BF167F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2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4EAE-C964-486C-9112-A587BFBBD611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FE7F-966D-4326-8E6A-589BF167F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42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4EAE-C964-486C-9112-A587BFBBD611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FE7F-966D-4326-8E6A-589BF167F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08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4EAE-C964-486C-9112-A587BFBBD611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FE7F-966D-4326-8E6A-589BF167F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3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4EAE-C964-486C-9112-A587BFBBD611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FE7F-966D-4326-8E6A-589BF167F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40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4EAE-C964-486C-9112-A587BFBBD611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FE7F-966D-4326-8E6A-589BF167F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42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04EAE-C964-486C-9112-A587BFBBD611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1FE7F-966D-4326-8E6A-589BF167F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35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C0BCAA7-ADF4-4FBD-AEFE-80B8A9231A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35332" y="1849329"/>
            <a:ext cx="5273336" cy="1518081"/>
          </a:xfrm>
        </p:spPr>
        <p:txBody>
          <a:bodyPr>
            <a:noAutofit/>
          </a:bodyPr>
          <a:lstStyle/>
          <a:p>
            <a:r>
              <a:rPr lang="zh-CN" altLang="en-US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如果两个电脑同时进行有线连接和无线连接同时连接，两个电脑之间会采取哪种运输方式？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7165" y="1350645"/>
            <a:ext cx="2196465" cy="687229"/>
          </a:xfrm>
        </p:spPr>
        <p:txBody>
          <a:bodyPr>
            <a:normAutofit/>
          </a:bodyPr>
          <a:lstStyle/>
          <a:p>
            <a:r>
              <a:rPr lang="zh-CN" altLang="en-US" sz="3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实验：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0710AC-3B66-43B4-B2CB-A8C3D6074AA2}"/>
              </a:ext>
            </a:extLst>
          </p:cNvPr>
          <p:cNvSpPr txBox="1"/>
          <p:nvPr/>
        </p:nvSpPr>
        <p:spPr>
          <a:xfrm>
            <a:off x="4095926" y="4082490"/>
            <a:ext cx="4587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204</a:t>
            </a:r>
            <a:endParaRPr lang="zh-CN" altLang="en-US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815C74-6B12-4AD1-8C7D-5179615653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设置无线</a:t>
            </a:r>
            <a:r>
              <a:rPr lang="en-US" altLang="zh-CN" sz="1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r>
              <a: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地址，一个电脑为</a:t>
            </a:r>
            <a:r>
              <a:rPr lang="en-US" altLang="zh-CN" sz="1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192.168.1.11</a:t>
            </a:r>
            <a:r>
              <a: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，一个电脑为</a:t>
            </a:r>
            <a:r>
              <a:rPr lang="en-US" altLang="zh-CN" sz="1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192.168.1.22</a:t>
            </a:r>
            <a:r>
              <a: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，用</a:t>
            </a:r>
            <a:r>
              <a:rPr lang="en-US" altLang="zh-CN" sz="1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r>
              <a: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地址为</a:t>
            </a:r>
            <a:r>
              <a:rPr lang="en-US" altLang="zh-CN" sz="1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192.168.1.11</a:t>
            </a:r>
            <a:r>
              <a: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的电脑去</a:t>
            </a:r>
            <a:r>
              <a:rPr lang="en-US" altLang="zh-CN" sz="1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ping192.168.1.22</a:t>
            </a:r>
            <a:r>
              <a: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，结果如图所示：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176990C-3C27-4C8F-A399-6BE4110CF1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58258" y="2125266"/>
            <a:ext cx="5827485" cy="34785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F1B2F8E-DF77-446F-ACFE-6566BF30BBF6}"/>
              </a:ext>
            </a:extLst>
          </p:cNvPr>
          <p:cNvSpPr txBox="1"/>
          <p:nvPr/>
        </p:nvSpPr>
        <p:spPr>
          <a:xfrm>
            <a:off x="3307360" y="5862250"/>
            <a:ext cx="25292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网线</a:t>
            </a:r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ping</a:t>
            </a:r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值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58B310-E75F-43B9-AC6F-5CAED2E569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当将有线的地址和无线的地址设为相同时，由于一个地址只能通过一条道传输的关系，所以会导致只有一个适配器能使用此地址</a:t>
            </a:r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1162" y="2125266"/>
            <a:ext cx="7355843" cy="31549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41EE860-DEAC-4EAC-9DE5-56FE8C3604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54A5F9E-5F85-4309-9B9F-083D0E1FD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76" y="1412878"/>
            <a:ext cx="4519717" cy="12861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0DE5FB2-61DD-4C9A-9120-ED3C10486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23" y="2982374"/>
            <a:ext cx="2233115" cy="12928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821E735-FBF9-4D0B-8602-F33F418E77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612" y="2972808"/>
            <a:ext cx="3568690" cy="1292824"/>
          </a:xfrm>
          <a:prstGeom prst="rect">
            <a:avLst/>
          </a:prstGeom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E5FC40F6-879D-4FE1-A7BF-81EAA186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276" y="1217411"/>
            <a:ext cx="5610623" cy="155763"/>
          </a:xfrm>
        </p:spPr>
        <p:txBody>
          <a:bodyPr>
            <a:noAutofit/>
          </a:bodyPr>
          <a:lstStyle/>
          <a:p>
            <a:pPr algn="ctr"/>
            <a:r>
              <a:rPr lang="zh-CN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回到开始，看一看原理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732195-D6C7-4FFC-BCC7-BF6B876A68D3}"/>
              </a:ext>
            </a:extLst>
          </p:cNvPr>
          <p:cNvSpPr txBox="1"/>
          <p:nvPr/>
        </p:nvSpPr>
        <p:spPr>
          <a:xfrm>
            <a:off x="1543351" y="4487587"/>
            <a:ext cx="5014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经过实验：访问</a:t>
            </a:r>
            <a:r>
              <a:rPr lang="en-US" altLang="zh-CN" sz="13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192.168.1.11 </a:t>
            </a:r>
            <a:r>
              <a:rPr lang="zh-CN" altLang="en-US" sz="13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速度和</a:t>
            </a:r>
            <a:r>
              <a:rPr lang="en-US" altLang="zh-CN" sz="13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ping</a:t>
            </a:r>
            <a:r>
              <a:rPr lang="zh-CN" altLang="en-US" sz="13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值符合无线的特征</a:t>
            </a:r>
            <a:endParaRPr lang="en-US" altLang="zh-CN" sz="13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3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访问</a:t>
            </a:r>
            <a:r>
              <a:rPr lang="en-US" altLang="zh-CN" sz="13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192.168.1.21</a:t>
            </a:r>
            <a:r>
              <a:rPr lang="zh-CN" altLang="en-US" sz="13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符合有线的特征</a:t>
            </a:r>
          </a:p>
        </p:txBody>
      </p:sp>
    </p:spTree>
    <p:extLst>
      <p:ext uri="{BB962C8B-B14F-4D97-AF65-F5344CB8AC3E}">
        <p14:creationId xmlns:p14="http://schemas.microsoft.com/office/powerpoint/2010/main" val="101015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1F289C1-D60A-4E11-9340-8296408932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0D6983C-FA3E-42DB-9E83-79552C0F3811}"/>
              </a:ext>
            </a:extLst>
          </p:cNvPr>
          <p:cNvSpPr/>
          <p:nvPr/>
        </p:nvSpPr>
        <p:spPr>
          <a:xfrm>
            <a:off x="1653418" y="1562310"/>
            <a:ext cx="1082180" cy="227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FD494A-8A44-415C-A68A-ADA3007634E1}"/>
              </a:ext>
            </a:extLst>
          </p:cNvPr>
          <p:cNvSpPr/>
          <p:nvPr/>
        </p:nvSpPr>
        <p:spPr>
          <a:xfrm>
            <a:off x="6170891" y="1562310"/>
            <a:ext cx="1082180" cy="227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FBCFEFA-FD7C-40BB-B2C4-FF6BFEB59DA0}"/>
              </a:ext>
            </a:extLst>
          </p:cNvPr>
          <p:cNvCxnSpPr/>
          <p:nvPr/>
        </p:nvCxnSpPr>
        <p:spPr>
          <a:xfrm>
            <a:off x="2374871" y="1967363"/>
            <a:ext cx="39763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D0281A1-9997-498C-979C-5CD443B8EEB8}"/>
              </a:ext>
            </a:extLst>
          </p:cNvPr>
          <p:cNvCxnSpPr>
            <a:cxnSpLocks/>
          </p:cNvCxnSpPr>
          <p:nvPr/>
        </p:nvCxnSpPr>
        <p:spPr>
          <a:xfrm>
            <a:off x="2374870" y="3602327"/>
            <a:ext cx="39763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B635EFC-938A-486D-9E5B-D19D6B2AB125}"/>
              </a:ext>
            </a:extLst>
          </p:cNvPr>
          <p:cNvSpPr txBox="1"/>
          <p:nvPr/>
        </p:nvSpPr>
        <p:spPr>
          <a:xfrm>
            <a:off x="2735598" y="1639762"/>
            <a:ext cx="1122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192.168.1.11</a:t>
            </a:r>
            <a:endParaRPr lang="zh-CN" altLang="en-US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2D143DB-5FD7-40B7-BFAC-CCF2B6D80B21}"/>
              </a:ext>
            </a:extLst>
          </p:cNvPr>
          <p:cNvSpPr txBox="1"/>
          <p:nvPr/>
        </p:nvSpPr>
        <p:spPr>
          <a:xfrm>
            <a:off x="2735598" y="3274726"/>
            <a:ext cx="1122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192.168.1.11</a:t>
            </a:r>
            <a:endParaRPr lang="zh-CN" altLang="en-US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A2A2B83-4D6B-4902-9FD1-DEA707C40560}"/>
              </a:ext>
            </a:extLst>
          </p:cNvPr>
          <p:cNvSpPr txBox="1"/>
          <p:nvPr/>
        </p:nvSpPr>
        <p:spPr>
          <a:xfrm>
            <a:off x="5092997" y="1626337"/>
            <a:ext cx="1122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192.168.1.12</a:t>
            </a:r>
            <a:endParaRPr lang="zh-CN" altLang="en-US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F85E132-EF0A-4BA9-9610-C14B9BBD77BE}"/>
              </a:ext>
            </a:extLst>
          </p:cNvPr>
          <p:cNvSpPr txBox="1"/>
          <p:nvPr/>
        </p:nvSpPr>
        <p:spPr>
          <a:xfrm>
            <a:off x="5098921" y="3279412"/>
            <a:ext cx="1122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192.168.1.12</a:t>
            </a:r>
            <a:endParaRPr lang="zh-CN" altLang="en-US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D65D36F-9FDE-4A8B-98C7-7635AC7BD167}"/>
              </a:ext>
            </a:extLst>
          </p:cNvPr>
          <p:cNvSpPr txBox="1"/>
          <p:nvPr/>
        </p:nvSpPr>
        <p:spPr>
          <a:xfrm>
            <a:off x="1896698" y="2338576"/>
            <a:ext cx="3271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1C5441B-1346-40DC-A5B7-F8622BE264F0}"/>
              </a:ext>
            </a:extLst>
          </p:cNvPr>
          <p:cNvSpPr txBox="1"/>
          <p:nvPr/>
        </p:nvSpPr>
        <p:spPr>
          <a:xfrm>
            <a:off x="1047313" y="2288242"/>
            <a:ext cx="6733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电脑</a:t>
            </a:r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zh-CN" altLang="en-US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7F1E09F-4E90-44A5-84EC-818E13F973E3}"/>
              </a:ext>
            </a:extLst>
          </p:cNvPr>
          <p:cNvSpPr txBox="1"/>
          <p:nvPr/>
        </p:nvSpPr>
        <p:spPr>
          <a:xfrm>
            <a:off x="7433433" y="2392942"/>
            <a:ext cx="6733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电脑</a:t>
            </a:r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zh-CN" altLang="en-US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439500E-647D-4C43-A6C0-250CEE9B0DE5}"/>
              </a:ext>
            </a:extLst>
          </p:cNvPr>
          <p:cNvSpPr/>
          <p:nvPr/>
        </p:nvSpPr>
        <p:spPr>
          <a:xfrm>
            <a:off x="3177163" y="3551725"/>
            <a:ext cx="106959" cy="500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65DF9E4F-A58A-4ABC-97A6-03C0ABEB35A2}"/>
              </a:ext>
            </a:extLst>
          </p:cNvPr>
          <p:cNvSpPr/>
          <p:nvPr/>
        </p:nvSpPr>
        <p:spPr>
          <a:xfrm>
            <a:off x="5626560" y="3551725"/>
            <a:ext cx="106959" cy="500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146187-EE78-4EF1-BDF5-AA5548D4E9BE}"/>
              </a:ext>
            </a:extLst>
          </p:cNvPr>
          <p:cNvSpPr txBox="1"/>
          <p:nvPr/>
        </p:nvSpPr>
        <p:spPr>
          <a:xfrm>
            <a:off x="2670583" y="4208763"/>
            <a:ext cx="11954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192.168.1.21</a:t>
            </a:r>
            <a:endParaRPr lang="zh-CN" altLang="en-US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DDCF94B-0AB5-41AB-9D58-C821ABA6BD68}"/>
              </a:ext>
            </a:extLst>
          </p:cNvPr>
          <p:cNvSpPr txBox="1"/>
          <p:nvPr/>
        </p:nvSpPr>
        <p:spPr>
          <a:xfrm>
            <a:off x="5098921" y="4208763"/>
            <a:ext cx="11954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192.168.1.22</a:t>
            </a:r>
            <a:endParaRPr lang="zh-CN" altLang="en-US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6CD64A8-8845-4874-A05E-C2B8EAC2BF1B}"/>
              </a:ext>
            </a:extLst>
          </p:cNvPr>
          <p:cNvSpPr/>
          <p:nvPr/>
        </p:nvSpPr>
        <p:spPr>
          <a:xfrm>
            <a:off x="2247077" y="1802541"/>
            <a:ext cx="231156" cy="334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BDAA7C7-2A2E-4D45-9253-2391000C81F6}"/>
              </a:ext>
            </a:extLst>
          </p:cNvPr>
          <p:cNvSpPr/>
          <p:nvPr/>
        </p:nvSpPr>
        <p:spPr>
          <a:xfrm>
            <a:off x="2229978" y="3431484"/>
            <a:ext cx="231156" cy="334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F126198-072A-4EFE-A3A7-876FEF483119}"/>
              </a:ext>
            </a:extLst>
          </p:cNvPr>
          <p:cNvSpPr/>
          <p:nvPr/>
        </p:nvSpPr>
        <p:spPr>
          <a:xfrm>
            <a:off x="6308573" y="1790337"/>
            <a:ext cx="231156" cy="334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1A9E17B-3FE9-4F4C-AD60-CDF67BD6926B}"/>
              </a:ext>
            </a:extLst>
          </p:cNvPr>
          <p:cNvSpPr/>
          <p:nvPr/>
        </p:nvSpPr>
        <p:spPr>
          <a:xfrm>
            <a:off x="6317962" y="3388126"/>
            <a:ext cx="231156" cy="334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B3268E59-DAB6-4F42-9623-6CC5010B5DA4}"/>
              </a:ext>
            </a:extLst>
          </p:cNvPr>
          <p:cNvSpPr/>
          <p:nvPr/>
        </p:nvSpPr>
        <p:spPr>
          <a:xfrm rot="2051220">
            <a:off x="2468850" y="1293277"/>
            <a:ext cx="185512" cy="59503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2548086D-D9FF-42BE-A3C2-704A28FE9500}"/>
              </a:ext>
            </a:extLst>
          </p:cNvPr>
          <p:cNvSpPr/>
          <p:nvPr/>
        </p:nvSpPr>
        <p:spPr>
          <a:xfrm rot="13452382">
            <a:off x="1997174" y="3594001"/>
            <a:ext cx="185512" cy="59503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B5A4B0F-6B63-4F4D-8E37-0A41B454E775}"/>
              </a:ext>
            </a:extLst>
          </p:cNvPr>
          <p:cNvSpPr txBox="1"/>
          <p:nvPr/>
        </p:nvSpPr>
        <p:spPr>
          <a:xfrm>
            <a:off x="2417038" y="1067851"/>
            <a:ext cx="10186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大门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A8CF20E-9871-423D-A4C2-CE7B68DA6BA6}"/>
              </a:ext>
            </a:extLst>
          </p:cNvPr>
          <p:cNvSpPr txBox="1"/>
          <p:nvPr/>
        </p:nvSpPr>
        <p:spPr>
          <a:xfrm>
            <a:off x="1209382" y="4167831"/>
            <a:ext cx="10186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大门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DC876C17-2126-46F2-9936-D63E63FD84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355" y="3738459"/>
            <a:ext cx="747303" cy="74730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58BD76F-E2B0-4223-B1FC-F6DA3549788D}"/>
              </a:ext>
            </a:extLst>
          </p:cNvPr>
          <p:cNvSpPr txBox="1"/>
          <p:nvPr/>
        </p:nvSpPr>
        <p:spPr>
          <a:xfrm>
            <a:off x="1383967" y="4953853"/>
            <a:ext cx="55311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结论：由速度法，和</a:t>
            </a:r>
            <a:r>
              <a:rPr lang="en-US" altLang="zh-CN" sz="13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ping</a:t>
            </a:r>
            <a:r>
              <a:rPr lang="zh-CN" altLang="en-US" sz="13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值法可知，速度与</a:t>
            </a:r>
            <a:r>
              <a:rPr lang="en-US" altLang="zh-CN" sz="13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ping</a:t>
            </a:r>
            <a:r>
              <a:rPr lang="zh-CN" altLang="en-US" sz="13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值由访问的</a:t>
            </a:r>
            <a:r>
              <a:rPr lang="en-US" altLang="zh-CN" sz="13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IP</a:t>
            </a:r>
            <a:r>
              <a:rPr lang="zh-CN" altLang="en-US" sz="13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决定。</a:t>
            </a:r>
            <a:endParaRPr lang="en-US" altLang="zh-CN" sz="13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3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由断连法可知，访问无线</a:t>
            </a:r>
            <a:r>
              <a:rPr lang="en-US" altLang="zh-CN" sz="13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IP</a:t>
            </a:r>
            <a:r>
              <a:rPr lang="zh-CN" altLang="en-US" sz="13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走无线通道，访问有线</a:t>
            </a:r>
            <a:r>
              <a:rPr lang="en-US" altLang="zh-CN" sz="13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IP</a:t>
            </a:r>
            <a:r>
              <a:rPr lang="zh-CN" altLang="en-US" sz="13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走有限通道</a:t>
            </a:r>
          </a:p>
        </p:txBody>
      </p:sp>
    </p:spTree>
    <p:extLst>
      <p:ext uri="{BB962C8B-B14F-4D97-AF65-F5344CB8AC3E}">
        <p14:creationId xmlns:p14="http://schemas.microsoft.com/office/powerpoint/2010/main" val="2816012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3464A1-A7CD-4DF2-BA07-8FB5A8002E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33889B-425B-495F-9895-7C13087E657C}"/>
              </a:ext>
            </a:extLst>
          </p:cNvPr>
          <p:cNvSpPr txBox="1"/>
          <p:nvPr/>
        </p:nvSpPr>
        <p:spPr>
          <a:xfrm>
            <a:off x="1925273" y="3075057"/>
            <a:ext cx="5293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2">
                    <a:lumMod val="90000"/>
                  </a:schemeClr>
                </a:solidFill>
              </a:rPr>
              <a:t>One more thing…</a:t>
            </a:r>
            <a:endParaRPr lang="zh-CN" altLang="en-US" sz="40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071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3464A1-A7CD-4DF2-BA07-8FB5A8002E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BBC7B1B-7DEA-4A90-9BB9-009C33C0B379}"/>
              </a:ext>
            </a:extLst>
          </p:cNvPr>
          <p:cNvSpPr txBox="1"/>
          <p:nvPr/>
        </p:nvSpPr>
        <p:spPr>
          <a:xfrm>
            <a:off x="609600" y="883023"/>
            <a:ext cx="361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换个思路：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4A57442-7F2E-49AD-AE01-F7E07EDD0768}"/>
              </a:ext>
            </a:extLst>
          </p:cNvPr>
          <p:cNvSpPr/>
          <p:nvPr/>
        </p:nvSpPr>
        <p:spPr>
          <a:xfrm>
            <a:off x="1681993" y="2226469"/>
            <a:ext cx="1082180" cy="227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547CD0D-9312-4D5E-90A6-495AC6AA5EB9}"/>
              </a:ext>
            </a:extLst>
          </p:cNvPr>
          <p:cNvSpPr/>
          <p:nvPr/>
        </p:nvSpPr>
        <p:spPr>
          <a:xfrm>
            <a:off x="6199466" y="2226469"/>
            <a:ext cx="1082180" cy="227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A174E0A-E683-427F-B16F-F87F183B9B17}"/>
              </a:ext>
            </a:extLst>
          </p:cNvPr>
          <p:cNvCxnSpPr>
            <a:cxnSpLocks/>
          </p:cNvCxnSpPr>
          <p:nvPr/>
        </p:nvCxnSpPr>
        <p:spPr>
          <a:xfrm>
            <a:off x="2403446" y="2631521"/>
            <a:ext cx="39763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5DC49CF-999C-4EFA-804E-2549AD7E95CC}"/>
              </a:ext>
            </a:extLst>
          </p:cNvPr>
          <p:cNvCxnSpPr>
            <a:cxnSpLocks/>
          </p:cNvCxnSpPr>
          <p:nvPr/>
        </p:nvCxnSpPr>
        <p:spPr>
          <a:xfrm>
            <a:off x="2403445" y="4266485"/>
            <a:ext cx="39763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0E98F8E6-E8FA-4F6E-A286-A3C8E57734A3}"/>
              </a:ext>
            </a:extLst>
          </p:cNvPr>
          <p:cNvSpPr txBox="1"/>
          <p:nvPr/>
        </p:nvSpPr>
        <p:spPr>
          <a:xfrm>
            <a:off x="2764173" y="2303921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3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E7A2FFF-DAEA-47D8-9015-D0269B61212F}"/>
              </a:ext>
            </a:extLst>
          </p:cNvPr>
          <p:cNvSpPr txBox="1"/>
          <p:nvPr/>
        </p:nvSpPr>
        <p:spPr>
          <a:xfrm>
            <a:off x="2764173" y="393888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3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6740A23-15E2-4BA3-A01B-8253B50BAAF4}"/>
              </a:ext>
            </a:extLst>
          </p:cNvPr>
          <p:cNvSpPr txBox="1"/>
          <p:nvPr/>
        </p:nvSpPr>
        <p:spPr>
          <a:xfrm>
            <a:off x="5121572" y="229049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3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E781E71-89D6-4128-BA90-3C561AA7DC23}"/>
              </a:ext>
            </a:extLst>
          </p:cNvPr>
          <p:cNvSpPr txBox="1"/>
          <p:nvPr/>
        </p:nvSpPr>
        <p:spPr>
          <a:xfrm>
            <a:off x="5127496" y="394357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3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886F48A-F472-4CC9-BDC6-B15D6268E74E}"/>
              </a:ext>
            </a:extLst>
          </p:cNvPr>
          <p:cNvSpPr txBox="1"/>
          <p:nvPr/>
        </p:nvSpPr>
        <p:spPr>
          <a:xfrm>
            <a:off x="1925273" y="3002734"/>
            <a:ext cx="3271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AF6C794-1306-49CB-A469-8901A43A9856}"/>
              </a:ext>
            </a:extLst>
          </p:cNvPr>
          <p:cNvSpPr txBox="1"/>
          <p:nvPr/>
        </p:nvSpPr>
        <p:spPr>
          <a:xfrm>
            <a:off x="1075888" y="2952400"/>
            <a:ext cx="6733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电脑</a:t>
            </a:r>
            <a:r>
              <a:rPr lang="en-US" altLang="zh-CN" sz="13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sz="13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6050309-913C-4A0F-9C8A-22E9DCA2A104}"/>
              </a:ext>
            </a:extLst>
          </p:cNvPr>
          <p:cNvSpPr txBox="1"/>
          <p:nvPr/>
        </p:nvSpPr>
        <p:spPr>
          <a:xfrm>
            <a:off x="7539513" y="3013934"/>
            <a:ext cx="10821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网络</a:t>
            </a: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E633B884-53C3-44DB-9CD8-EF289805BB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67" y="4500170"/>
            <a:ext cx="747303" cy="747303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580431F7-C6EB-4BA3-8A91-AD4D0EB5343E}"/>
              </a:ext>
            </a:extLst>
          </p:cNvPr>
          <p:cNvSpPr txBox="1"/>
          <p:nvPr/>
        </p:nvSpPr>
        <p:spPr>
          <a:xfrm>
            <a:off x="1590700" y="5342832"/>
            <a:ext cx="578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电脑无线和有限和网络连接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使用断连法和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Ping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值法测量</a:t>
            </a:r>
          </a:p>
        </p:txBody>
      </p:sp>
    </p:spTree>
    <p:extLst>
      <p:ext uri="{BB962C8B-B14F-4D97-AF65-F5344CB8AC3E}">
        <p14:creationId xmlns:p14="http://schemas.microsoft.com/office/powerpoint/2010/main" val="3115913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CC6663E-2BB2-4C5C-B790-5B102F770D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1775130-D0BE-42F4-9AD8-7D7BEC3DB39D}"/>
              </a:ext>
            </a:extLst>
          </p:cNvPr>
          <p:cNvSpPr txBox="1"/>
          <p:nvPr/>
        </p:nvSpPr>
        <p:spPr>
          <a:xfrm>
            <a:off x="2447365" y="484093"/>
            <a:ext cx="424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分别测量有限与无线的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ping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值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DCBC83-E276-4B05-BDAC-EF5F414B9D2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05958" y="1290915"/>
            <a:ext cx="5332083" cy="12434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74DD6C-8C6B-4F69-880D-51EB61A6E0B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34843" y="3099175"/>
            <a:ext cx="5274310" cy="145224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09C19BF-2D7F-4A23-93EC-52355AF71450}"/>
              </a:ext>
            </a:extLst>
          </p:cNvPr>
          <p:cNvSpPr txBox="1"/>
          <p:nvPr/>
        </p:nvSpPr>
        <p:spPr>
          <a:xfrm>
            <a:off x="2696383" y="2543390"/>
            <a:ext cx="369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有线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Ping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7A03A9-86C0-4D7F-9D21-3B516EEE2DAA}"/>
              </a:ext>
            </a:extLst>
          </p:cNvPr>
          <p:cNvSpPr txBox="1"/>
          <p:nvPr/>
        </p:nvSpPr>
        <p:spPr>
          <a:xfrm>
            <a:off x="2696382" y="4796188"/>
            <a:ext cx="369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无线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Ping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值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F5F85F9-B610-45FB-959F-9C31819AEEEF}"/>
              </a:ext>
            </a:extLst>
          </p:cNvPr>
          <p:cNvSpPr txBox="1"/>
          <p:nvPr/>
        </p:nvSpPr>
        <p:spPr>
          <a:xfrm>
            <a:off x="2418476" y="5335378"/>
            <a:ext cx="424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平均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Ping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值为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59ms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523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2D9CCC-6C41-4617-B98F-6C94DF8875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A9013A-2BA1-4191-9BAA-9FCB9392DB4D}"/>
              </a:ext>
            </a:extLst>
          </p:cNvPr>
          <p:cNvSpPr txBox="1"/>
          <p:nvPr/>
        </p:nvSpPr>
        <p:spPr>
          <a:xfrm>
            <a:off x="2447365" y="412849"/>
            <a:ext cx="424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有线和无线同时连接网络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3787DA-C218-42B8-9EE4-F1F4B5655B07}"/>
              </a:ext>
            </a:extLst>
          </p:cNvPr>
          <p:cNvSpPr txBox="1"/>
          <p:nvPr/>
        </p:nvSpPr>
        <p:spPr>
          <a:xfrm>
            <a:off x="2447365" y="5151150"/>
            <a:ext cx="424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平均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Ping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值为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7ms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B3DBFC-E6FA-46B2-932C-6469C024421E}"/>
              </a:ext>
            </a:extLst>
          </p:cNvPr>
          <p:cNvSpPr txBox="1"/>
          <p:nvPr/>
        </p:nvSpPr>
        <p:spPr>
          <a:xfrm>
            <a:off x="2447365" y="5706487"/>
            <a:ext cx="424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符合无线的特征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FB8B0C2-E396-4977-99B4-F8816F4C89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34845" y="2251918"/>
            <a:ext cx="5274310" cy="180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14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2D9CCC-6C41-4617-B98F-6C94DF8875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A9013A-2BA1-4191-9BAA-9FCB9392DB4D}"/>
              </a:ext>
            </a:extLst>
          </p:cNvPr>
          <p:cNvSpPr txBox="1"/>
          <p:nvPr/>
        </p:nvSpPr>
        <p:spPr>
          <a:xfrm>
            <a:off x="2447365" y="484093"/>
            <a:ext cx="424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断开有线网络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B3DBFC-E6FA-46B2-932C-6469C024421E}"/>
              </a:ext>
            </a:extLst>
          </p:cNvPr>
          <p:cNvSpPr txBox="1"/>
          <p:nvPr/>
        </p:nvSpPr>
        <p:spPr>
          <a:xfrm>
            <a:off x="2447365" y="5584682"/>
            <a:ext cx="424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符合无线的特征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21CAA0-75FF-4CEE-82B0-F20F012EE390}"/>
              </a:ext>
            </a:extLst>
          </p:cNvPr>
          <p:cNvSpPr txBox="1"/>
          <p:nvPr/>
        </p:nvSpPr>
        <p:spPr>
          <a:xfrm>
            <a:off x="3523129" y="3616699"/>
            <a:ext cx="2384612" cy="62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FC433F-FD42-4929-A801-7B2F8D53ABAE}"/>
              </a:ext>
            </a:extLst>
          </p:cNvPr>
          <p:cNvSpPr txBox="1"/>
          <p:nvPr/>
        </p:nvSpPr>
        <p:spPr>
          <a:xfrm>
            <a:off x="2447364" y="3925009"/>
            <a:ext cx="424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上方平均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Ping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值为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6.66ms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316E96E-AFE2-410C-8EC0-52B43FC772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52499" y="1012912"/>
            <a:ext cx="5144135" cy="21526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0DC8313-A7E9-4216-B37E-8957AF900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545" y="2149174"/>
            <a:ext cx="6315956" cy="154326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C66E71A-F041-4807-9EF9-502C1230334A}"/>
              </a:ext>
            </a:extLst>
          </p:cNvPr>
          <p:cNvSpPr txBox="1"/>
          <p:nvPr/>
        </p:nvSpPr>
        <p:spPr>
          <a:xfrm>
            <a:off x="2447364" y="4526911"/>
            <a:ext cx="424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下方平均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Ping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值为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170.25ms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268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2D9CCC-6C41-4617-B98F-6C94DF8875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A9013A-2BA1-4191-9BAA-9FCB9392DB4D}"/>
              </a:ext>
            </a:extLst>
          </p:cNvPr>
          <p:cNvSpPr txBox="1"/>
          <p:nvPr/>
        </p:nvSpPr>
        <p:spPr>
          <a:xfrm>
            <a:off x="2447365" y="484093"/>
            <a:ext cx="424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断开无线网络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B3DBFC-E6FA-46B2-932C-6469C024421E}"/>
              </a:ext>
            </a:extLst>
          </p:cNvPr>
          <p:cNvSpPr txBox="1"/>
          <p:nvPr/>
        </p:nvSpPr>
        <p:spPr>
          <a:xfrm>
            <a:off x="2447365" y="5584682"/>
            <a:ext cx="424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符合有线的特征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21CAA0-75FF-4CEE-82B0-F20F012EE390}"/>
              </a:ext>
            </a:extLst>
          </p:cNvPr>
          <p:cNvSpPr txBox="1"/>
          <p:nvPr/>
        </p:nvSpPr>
        <p:spPr>
          <a:xfrm>
            <a:off x="3523129" y="3616699"/>
            <a:ext cx="2384612" cy="62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66E71A-F041-4807-9EF9-502C1230334A}"/>
              </a:ext>
            </a:extLst>
          </p:cNvPr>
          <p:cNvSpPr txBox="1"/>
          <p:nvPr/>
        </p:nvSpPr>
        <p:spPr>
          <a:xfrm>
            <a:off x="2447364" y="4526911"/>
            <a:ext cx="424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下方平均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Ping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值为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6.7ms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86D84B7-82C1-4474-92B3-13196428249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34844" y="1975628"/>
            <a:ext cx="5274310" cy="173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2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9AE68A9-ADD4-4708-BD33-FC730D62BC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0D6983C-FA3E-42DB-9E83-79552C0F3811}"/>
              </a:ext>
            </a:extLst>
          </p:cNvPr>
          <p:cNvSpPr/>
          <p:nvPr/>
        </p:nvSpPr>
        <p:spPr>
          <a:xfrm>
            <a:off x="1681993" y="2226469"/>
            <a:ext cx="1082180" cy="227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FD494A-8A44-415C-A68A-ADA3007634E1}"/>
              </a:ext>
            </a:extLst>
          </p:cNvPr>
          <p:cNvSpPr/>
          <p:nvPr/>
        </p:nvSpPr>
        <p:spPr>
          <a:xfrm>
            <a:off x="6199466" y="2226469"/>
            <a:ext cx="1082180" cy="227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FBCFEFA-FD7C-40BB-B2C4-FF6BFEB59DA0}"/>
              </a:ext>
            </a:extLst>
          </p:cNvPr>
          <p:cNvCxnSpPr/>
          <p:nvPr/>
        </p:nvCxnSpPr>
        <p:spPr>
          <a:xfrm>
            <a:off x="2403446" y="2631521"/>
            <a:ext cx="39763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D0281A1-9997-498C-979C-5CD443B8EEB8}"/>
              </a:ext>
            </a:extLst>
          </p:cNvPr>
          <p:cNvCxnSpPr>
            <a:cxnSpLocks/>
          </p:cNvCxnSpPr>
          <p:nvPr/>
        </p:nvCxnSpPr>
        <p:spPr>
          <a:xfrm>
            <a:off x="2403445" y="4266485"/>
            <a:ext cx="39763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B635EFC-938A-486D-9E5B-D19D6B2AB125}"/>
              </a:ext>
            </a:extLst>
          </p:cNvPr>
          <p:cNvSpPr txBox="1"/>
          <p:nvPr/>
        </p:nvSpPr>
        <p:spPr>
          <a:xfrm>
            <a:off x="2764173" y="2303921"/>
            <a:ext cx="1122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192.168.1.11</a:t>
            </a:r>
            <a:endParaRPr lang="zh-CN" altLang="en-US" sz="135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2D143DB-5FD7-40B7-BFAC-CCF2B6D80B21}"/>
              </a:ext>
            </a:extLst>
          </p:cNvPr>
          <p:cNvSpPr txBox="1"/>
          <p:nvPr/>
        </p:nvSpPr>
        <p:spPr>
          <a:xfrm>
            <a:off x="2764173" y="3938885"/>
            <a:ext cx="1122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192.168.1.11</a:t>
            </a:r>
            <a:endParaRPr lang="zh-CN" altLang="en-US" sz="135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A2A2B83-4D6B-4902-9FD1-DEA707C40560}"/>
              </a:ext>
            </a:extLst>
          </p:cNvPr>
          <p:cNvSpPr txBox="1"/>
          <p:nvPr/>
        </p:nvSpPr>
        <p:spPr>
          <a:xfrm>
            <a:off x="5121572" y="2290495"/>
            <a:ext cx="1122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192.168.1.12</a:t>
            </a:r>
            <a:endParaRPr lang="zh-CN" altLang="en-US" sz="135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F85E132-EF0A-4BA9-9610-C14B9BBD77BE}"/>
              </a:ext>
            </a:extLst>
          </p:cNvPr>
          <p:cNvSpPr txBox="1"/>
          <p:nvPr/>
        </p:nvSpPr>
        <p:spPr>
          <a:xfrm>
            <a:off x="5127496" y="3943570"/>
            <a:ext cx="1122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192.168.1.12</a:t>
            </a:r>
            <a:endParaRPr lang="zh-CN" altLang="en-US" sz="135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D65D36F-9FDE-4A8B-98C7-7635AC7BD167}"/>
              </a:ext>
            </a:extLst>
          </p:cNvPr>
          <p:cNvSpPr txBox="1"/>
          <p:nvPr/>
        </p:nvSpPr>
        <p:spPr>
          <a:xfrm>
            <a:off x="1925273" y="3002734"/>
            <a:ext cx="3271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1C5441B-1346-40DC-A5B7-F8622BE264F0}"/>
              </a:ext>
            </a:extLst>
          </p:cNvPr>
          <p:cNvSpPr txBox="1"/>
          <p:nvPr/>
        </p:nvSpPr>
        <p:spPr>
          <a:xfrm>
            <a:off x="1075888" y="2952400"/>
            <a:ext cx="6733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电脑</a:t>
            </a:r>
            <a:r>
              <a:rPr lang="en-US" altLang="zh-CN" sz="135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</a:t>
            </a:r>
            <a:endParaRPr lang="zh-CN" altLang="en-US" sz="135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7F1E09F-4E90-44A5-84EC-818E13F973E3}"/>
              </a:ext>
            </a:extLst>
          </p:cNvPr>
          <p:cNvSpPr txBox="1"/>
          <p:nvPr/>
        </p:nvSpPr>
        <p:spPr>
          <a:xfrm>
            <a:off x="7462008" y="3057100"/>
            <a:ext cx="6733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电脑</a:t>
            </a:r>
            <a:r>
              <a:rPr lang="en-US" altLang="zh-CN" sz="135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</a:t>
            </a:r>
            <a:endParaRPr lang="zh-CN" altLang="en-US" sz="135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8" name="乘号 37">
            <a:extLst>
              <a:ext uri="{FF2B5EF4-FFF2-40B4-BE49-F238E27FC236}">
                <a16:creationId xmlns:a16="http://schemas.microsoft.com/office/drawing/2014/main" id="{39E19EDE-237A-4576-8E26-3AA6715D0F6D}"/>
              </a:ext>
            </a:extLst>
          </p:cNvPr>
          <p:cNvSpPr/>
          <p:nvPr/>
        </p:nvSpPr>
        <p:spPr>
          <a:xfrm>
            <a:off x="3985818" y="2219412"/>
            <a:ext cx="811635" cy="82421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D0E4C9C9-3BCE-4E14-A71F-A055F9ECFE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67" y="4500170"/>
            <a:ext cx="747303" cy="74730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2F24822-DA41-4BB8-8A89-2A95A58F745A}"/>
              </a:ext>
            </a:extLst>
          </p:cNvPr>
          <p:cNvSpPr txBox="1"/>
          <p:nvPr/>
        </p:nvSpPr>
        <p:spPr>
          <a:xfrm>
            <a:off x="3462644" y="5212342"/>
            <a:ext cx="2038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断连法</a:t>
            </a:r>
          </a:p>
        </p:txBody>
      </p:sp>
    </p:spTree>
    <p:extLst>
      <p:ext uri="{BB962C8B-B14F-4D97-AF65-F5344CB8AC3E}">
        <p14:creationId xmlns:p14="http://schemas.microsoft.com/office/powerpoint/2010/main" val="2479912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2D9CCC-6C41-4617-B98F-6C94DF8875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021CAA0-75FF-4CEE-82B0-F20F012EE390}"/>
              </a:ext>
            </a:extLst>
          </p:cNvPr>
          <p:cNvSpPr txBox="1"/>
          <p:nvPr/>
        </p:nvSpPr>
        <p:spPr>
          <a:xfrm>
            <a:off x="3523129" y="3616699"/>
            <a:ext cx="2384612" cy="62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6AF013-28FA-41C3-BA81-90F88C7F4AF9}"/>
              </a:ext>
            </a:extLst>
          </p:cNvPr>
          <p:cNvSpPr txBox="1"/>
          <p:nvPr/>
        </p:nvSpPr>
        <p:spPr>
          <a:xfrm>
            <a:off x="811512" y="1352863"/>
            <a:ext cx="424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结论：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A0F483-0556-48B5-90C7-8C506517C28E}"/>
              </a:ext>
            </a:extLst>
          </p:cNvPr>
          <p:cNvSpPr txBox="1"/>
          <p:nvPr/>
        </p:nvSpPr>
        <p:spPr>
          <a:xfrm>
            <a:off x="2057400" y="3075057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有线与无线同时连接，优先使用有线网络。如果此时断开有线网络，则转用无线网络。</a:t>
            </a:r>
          </a:p>
        </p:txBody>
      </p:sp>
    </p:spTree>
    <p:extLst>
      <p:ext uri="{BB962C8B-B14F-4D97-AF65-F5344CB8AC3E}">
        <p14:creationId xmlns:p14="http://schemas.microsoft.com/office/powerpoint/2010/main" val="338057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7EADFB3-52E2-4A2E-965E-C099EF3A40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0D6983C-FA3E-42DB-9E83-79552C0F3811}"/>
              </a:ext>
            </a:extLst>
          </p:cNvPr>
          <p:cNvSpPr/>
          <p:nvPr/>
        </p:nvSpPr>
        <p:spPr>
          <a:xfrm>
            <a:off x="1681993" y="2226469"/>
            <a:ext cx="1082180" cy="227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FD494A-8A44-415C-A68A-ADA3007634E1}"/>
              </a:ext>
            </a:extLst>
          </p:cNvPr>
          <p:cNvSpPr/>
          <p:nvPr/>
        </p:nvSpPr>
        <p:spPr>
          <a:xfrm>
            <a:off x="6199466" y="2226469"/>
            <a:ext cx="1082180" cy="227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D0281A1-9997-498C-979C-5CD443B8EEB8}"/>
              </a:ext>
            </a:extLst>
          </p:cNvPr>
          <p:cNvCxnSpPr>
            <a:cxnSpLocks/>
          </p:cNvCxnSpPr>
          <p:nvPr/>
        </p:nvCxnSpPr>
        <p:spPr>
          <a:xfrm>
            <a:off x="2403445" y="4266485"/>
            <a:ext cx="39763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D65D36F-9FDE-4A8B-98C7-7635AC7BD167}"/>
              </a:ext>
            </a:extLst>
          </p:cNvPr>
          <p:cNvSpPr txBox="1"/>
          <p:nvPr/>
        </p:nvSpPr>
        <p:spPr>
          <a:xfrm>
            <a:off x="1925273" y="3002734"/>
            <a:ext cx="3271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1C5441B-1346-40DC-A5B7-F8622BE264F0}"/>
              </a:ext>
            </a:extLst>
          </p:cNvPr>
          <p:cNvSpPr txBox="1"/>
          <p:nvPr/>
        </p:nvSpPr>
        <p:spPr>
          <a:xfrm>
            <a:off x="865897" y="2946610"/>
            <a:ext cx="6733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笔记本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7F1E09F-4E90-44A5-84EC-818E13F973E3}"/>
              </a:ext>
            </a:extLst>
          </p:cNvPr>
          <p:cNvSpPr txBox="1"/>
          <p:nvPr/>
        </p:nvSpPr>
        <p:spPr>
          <a:xfrm>
            <a:off x="7462008" y="3057100"/>
            <a:ext cx="6733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台式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146187-EE78-4EF1-BDF5-AA5548D4E9BE}"/>
              </a:ext>
            </a:extLst>
          </p:cNvPr>
          <p:cNvSpPr txBox="1"/>
          <p:nvPr/>
        </p:nvSpPr>
        <p:spPr>
          <a:xfrm>
            <a:off x="2776711" y="3910900"/>
            <a:ext cx="11954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192.168.1.21</a:t>
            </a:r>
            <a:endParaRPr lang="zh-CN" altLang="en-US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DDCF94B-0AB5-41AB-9D58-C821ABA6BD68}"/>
              </a:ext>
            </a:extLst>
          </p:cNvPr>
          <p:cNvSpPr txBox="1"/>
          <p:nvPr/>
        </p:nvSpPr>
        <p:spPr>
          <a:xfrm>
            <a:off x="5121572" y="3913579"/>
            <a:ext cx="11954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192.168.1.22</a:t>
            </a:r>
            <a:endParaRPr lang="zh-CN" altLang="en-US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BDAA7C7-2A2E-4D45-9253-2391000C81F6}"/>
              </a:ext>
            </a:extLst>
          </p:cNvPr>
          <p:cNvSpPr/>
          <p:nvPr/>
        </p:nvSpPr>
        <p:spPr>
          <a:xfrm>
            <a:off x="2258553" y="4095643"/>
            <a:ext cx="231156" cy="334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F126198-072A-4EFE-A3A7-876FEF483119}"/>
              </a:ext>
            </a:extLst>
          </p:cNvPr>
          <p:cNvSpPr/>
          <p:nvPr/>
        </p:nvSpPr>
        <p:spPr>
          <a:xfrm>
            <a:off x="6337148" y="2454496"/>
            <a:ext cx="231156" cy="334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1A9E17B-3FE9-4F4C-AD60-CDF67BD6926B}"/>
              </a:ext>
            </a:extLst>
          </p:cNvPr>
          <p:cNvSpPr/>
          <p:nvPr/>
        </p:nvSpPr>
        <p:spPr>
          <a:xfrm>
            <a:off x="6346537" y="4052284"/>
            <a:ext cx="231156" cy="334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EAC0AB-B220-4FA7-B013-87A646817A0A}"/>
              </a:ext>
            </a:extLst>
          </p:cNvPr>
          <p:cNvSpPr txBox="1"/>
          <p:nvPr/>
        </p:nvSpPr>
        <p:spPr>
          <a:xfrm>
            <a:off x="6354801" y="1477042"/>
            <a:ext cx="14726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可上网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79EFAB61-E538-4A6D-B986-43CC4BD39CA1}"/>
              </a:ext>
            </a:extLst>
          </p:cNvPr>
          <p:cNvSpPr/>
          <p:nvPr/>
        </p:nvSpPr>
        <p:spPr>
          <a:xfrm>
            <a:off x="6666789" y="1832488"/>
            <a:ext cx="147532" cy="259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E9CE235-BA50-47F5-9A87-46C0E81685E9}"/>
              </a:ext>
            </a:extLst>
          </p:cNvPr>
          <p:cNvSpPr txBox="1">
            <a:spLocks/>
          </p:cNvSpPr>
          <p:nvPr/>
        </p:nvSpPr>
        <p:spPr>
          <a:xfrm>
            <a:off x="474269" y="4825618"/>
            <a:ext cx="7886700" cy="75530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台式电脑先接上无线网卡，先设置虚拟</a:t>
            </a:r>
            <a:r>
              <a:rPr lang="en-US" altLang="zh-CN" sz="1400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WiFi</a:t>
            </a:r>
            <a:r>
              <a:rPr lang="zh-CN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热点，然后设置本地连接的网络共享，再用笔记本连接</a:t>
            </a:r>
            <a:r>
              <a:rPr lang="en-US" altLang="zh-CN" sz="1400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WiFi</a:t>
            </a:r>
            <a:r>
              <a:rPr lang="zh-CN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，笔记本就可以上网了。（不过天翼校园网 有检测，你共享网络会检测，然后会自动退出天翼登录）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87B5B79-6498-41FD-9765-8F0819E70E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967" y="3433761"/>
            <a:ext cx="747303" cy="747303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F8A0F10-D6DB-48E2-82D8-727F0BE709BB}"/>
              </a:ext>
            </a:extLst>
          </p:cNvPr>
          <p:cNvCxnSpPr>
            <a:cxnSpLocks/>
          </p:cNvCxnSpPr>
          <p:nvPr/>
        </p:nvCxnSpPr>
        <p:spPr>
          <a:xfrm flipH="1" flipV="1">
            <a:off x="6506461" y="2615639"/>
            <a:ext cx="2067088" cy="5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54D1322-8703-462C-9FCE-8BD8096CC6DB}"/>
              </a:ext>
            </a:extLst>
          </p:cNvPr>
          <p:cNvSpPr txBox="1"/>
          <p:nvPr/>
        </p:nvSpPr>
        <p:spPr>
          <a:xfrm>
            <a:off x="7476506" y="2138216"/>
            <a:ext cx="147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接入互联网</a:t>
            </a:r>
          </a:p>
        </p:txBody>
      </p:sp>
    </p:spTree>
    <p:extLst>
      <p:ext uri="{BB962C8B-B14F-4D97-AF65-F5344CB8AC3E}">
        <p14:creationId xmlns:p14="http://schemas.microsoft.com/office/powerpoint/2010/main" val="2547158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922F051-39B9-4172-9207-0FEA1F3A7B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8" name="内容占位符 17">
            <a:extLst>
              <a:ext uri="{FF2B5EF4-FFF2-40B4-BE49-F238E27FC236}">
                <a16:creationId xmlns:a16="http://schemas.microsoft.com/office/drawing/2014/main" id="{6F5AF0A2-E4A1-48C1-AC06-9297529D6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62" y="2239566"/>
            <a:ext cx="2928467" cy="3263504"/>
          </a:xfr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2C9BF308-A158-4B1C-9C22-4E295A76E6A6}"/>
              </a:ext>
            </a:extLst>
          </p:cNvPr>
          <p:cNvSpPr txBox="1">
            <a:spLocks/>
          </p:cNvSpPr>
          <p:nvPr/>
        </p:nvSpPr>
        <p:spPr>
          <a:xfrm>
            <a:off x="742950" y="12453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台式电脑先接上无线网卡，先设置虚拟</a:t>
            </a:r>
            <a:r>
              <a:rPr lang="en-US" altLang="zh-CN" sz="1200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WiFi</a:t>
            </a:r>
            <a:r>
              <a: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热点，然后设置本地连接的网络共享，再用笔记本连接</a:t>
            </a:r>
            <a:r>
              <a:rPr lang="en-US" altLang="zh-CN" sz="1200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WiFi</a:t>
            </a:r>
            <a:r>
              <a: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，笔记本就可以上网了。（不过天翼校园网 有检测，你共享网络会检测，然后会自动退出天翼登录）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AA4BDE6-97F6-46EF-B908-7C5AEA42A00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8600" y="2011022"/>
            <a:ext cx="4901268" cy="1979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15270D9-E7D2-4EAE-809D-DBE20A9614B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42951" y="4066098"/>
            <a:ext cx="3733442" cy="13791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9327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515E98D-A47E-4067-B5A4-E6F8AA7AF8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08C8F11-3AC7-4D50-A3E3-F03C7A04E266}"/>
              </a:ext>
            </a:extLst>
          </p:cNvPr>
          <p:cNvSpPr txBox="1"/>
          <p:nvPr/>
        </p:nvSpPr>
        <p:spPr>
          <a:xfrm>
            <a:off x="2753162" y="3013501"/>
            <a:ext cx="363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88490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162DBC0-767C-430C-8811-5E64725E39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0D6983C-FA3E-42DB-9E83-79552C0F3811}"/>
              </a:ext>
            </a:extLst>
          </p:cNvPr>
          <p:cNvSpPr/>
          <p:nvPr/>
        </p:nvSpPr>
        <p:spPr>
          <a:xfrm>
            <a:off x="1681993" y="2226469"/>
            <a:ext cx="1082180" cy="227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FD494A-8A44-415C-A68A-ADA3007634E1}"/>
              </a:ext>
            </a:extLst>
          </p:cNvPr>
          <p:cNvSpPr/>
          <p:nvPr/>
        </p:nvSpPr>
        <p:spPr>
          <a:xfrm>
            <a:off x="6199466" y="2226469"/>
            <a:ext cx="1082180" cy="227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FBCFEFA-FD7C-40BB-B2C4-FF6BFEB59DA0}"/>
              </a:ext>
            </a:extLst>
          </p:cNvPr>
          <p:cNvCxnSpPr/>
          <p:nvPr/>
        </p:nvCxnSpPr>
        <p:spPr>
          <a:xfrm>
            <a:off x="2403446" y="2631521"/>
            <a:ext cx="39763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D0281A1-9997-498C-979C-5CD443B8EEB8}"/>
              </a:ext>
            </a:extLst>
          </p:cNvPr>
          <p:cNvCxnSpPr>
            <a:cxnSpLocks/>
          </p:cNvCxnSpPr>
          <p:nvPr/>
        </p:nvCxnSpPr>
        <p:spPr>
          <a:xfrm>
            <a:off x="2403445" y="4266485"/>
            <a:ext cx="39763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B635EFC-938A-486D-9E5B-D19D6B2AB125}"/>
              </a:ext>
            </a:extLst>
          </p:cNvPr>
          <p:cNvSpPr txBox="1"/>
          <p:nvPr/>
        </p:nvSpPr>
        <p:spPr>
          <a:xfrm>
            <a:off x="2764173" y="2303921"/>
            <a:ext cx="1122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192.168.1.11</a:t>
            </a:r>
            <a:endParaRPr lang="zh-CN" altLang="en-US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2D143DB-5FD7-40B7-BFAC-CCF2B6D80B21}"/>
              </a:ext>
            </a:extLst>
          </p:cNvPr>
          <p:cNvSpPr txBox="1"/>
          <p:nvPr/>
        </p:nvSpPr>
        <p:spPr>
          <a:xfrm>
            <a:off x="2764173" y="3938885"/>
            <a:ext cx="1122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192.168.1.11</a:t>
            </a:r>
            <a:endParaRPr lang="zh-CN" altLang="en-US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A2A2B83-4D6B-4902-9FD1-DEA707C40560}"/>
              </a:ext>
            </a:extLst>
          </p:cNvPr>
          <p:cNvSpPr txBox="1"/>
          <p:nvPr/>
        </p:nvSpPr>
        <p:spPr>
          <a:xfrm>
            <a:off x="5121572" y="2290495"/>
            <a:ext cx="1122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192.168.1.12</a:t>
            </a:r>
            <a:endParaRPr lang="zh-CN" altLang="en-US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F85E132-EF0A-4BA9-9610-C14B9BBD77BE}"/>
              </a:ext>
            </a:extLst>
          </p:cNvPr>
          <p:cNvSpPr txBox="1"/>
          <p:nvPr/>
        </p:nvSpPr>
        <p:spPr>
          <a:xfrm>
            <a:off x="5127496" y="3943570"/>
            <a:ext cx="1122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192.168.1.12</a:t>
            </a:r>
            <a:endParaRPr lang="zh-CN" altLang="en-US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D65D36F-9FDE-4A8B-98C7-7635AC7BD167}"/>
              </a:ext>
            </a:extLst>
          </p:cNvPr>
          <p:cNvSpPr txBox="1"/>
          <p:nvPr/>
        </p:nvSpPr>
        <p:spPr>
          <a:xfrm>
            <a:off x="1925273" y="3002734"/>
            <a:ext cx="3271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1C5441B-1346-40DC-A5B7-F8622BE264F0}"/>
              </a:ext>
            </a:extLst>
          </p:cNvPr>
          <p:cNvSpPr txBox="1"/>
          <p:nvPr/>
        </p:nvSpPr>
        <p:spPr>
          <a:xfrm>
            <a:off x="1075888" y="2952400"/>
            <a:ext cx="6733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电脑</a:t>
            </a:r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zh-CN" altLang="en-US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7F1E09F-4E90-44A5-84EC-818E13F973E3}"/>
              </a:ext>
            </a:extLst>
          </p:cNvPr>
          <p:cNvSpPr txBox="1"/>
          <p:nvPr/>
        </p:nvSpPr>
        <p:spPr>
          <a:xfrm>
            <a:off x="7462008" y="3057100"/>
            <a:ext cx="6733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电脑</a:t>
            </a:r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zh-CN" altLang="en-US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54A518E-2A3D-40B2-A8B7-328C73885FE7}"/>
              </a:ext>
            </a:extLst>
          </p:cNvPr>
          <p:cNvSpPr txBox="1"/>
          <p:nvPr/>
        </p:nvSpPr>
        <p:spPr>
          <a:xfrm>
            <a:off x="3668086" y="5084719"/>
            <a:ext cx="16274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速度法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B269ED2-E0FB-4858-BD17-89C4357B9753}"/>
              </a:ext>
            </a:extLst>
          </p:cNvPr>
          <p:cNvSpPr txBox="1"/>
          <p:nvPr/>
        </p:nvSpPr>
        <p:spPr>
          <a:xfrm>
            <a:off x="3955774" y="3894302"/>
            <a:ext cx="878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速度</a:t>
            </a:r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</a:t>
            </a:r>
            <a:endParaRPr lang="zh-CN" altLang="en-US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B1191B4-52AE-49BA-8870-6798ED31BD1F}"/>
              </a:ext>
            </a:extLst>
          </p:cNvPr>
          <p:cNvSpPr txBox="1"/>
          <p:nvPr/>
        </p:nvSpPr>
        <p:spPr>
          <a:xfrm>
            <a:off x="3952262" y="1965109"/>
            <a:ext cx="878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速度</a:t>
            </a:r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</a:t>
            </a:r>
            <a:endParaRPr lang="zh-CN" altLang="en-US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233130F-9A52-47B3-9D2F-850E31C59CCD}"/>
              </a:ext>
            </a:extLst>
          </p:cNvPr>
          <p:cNvSpPr txBox="1"/>
          <p:nvPr/>
        </p:nvSpPr>
        <p:spPr>
          <a:xfrm>
            <a:off x="226549" y="4741996"/>
            <a:ext cx="237198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1.</a:t>
            </a:r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速度</a:t>
            </a:r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C=B</a:t>
            </a:r>
          </a:p>
          <a:p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2.</a:t>
            </a:r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速度</a:t>
            </a:r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C=A</a:t>
            </a:r>
          </a:p>
          <a:p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3.</a:t>
            </a:r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速度</a:t>
            </a:r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</a:t>
            </a:r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在</a:t>
            </a:r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</a:t>
            </a:r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，</a:t>
            </a:r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</a:t>
            </a:r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之间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06D4A5-1909-4F10-8013-C5D7826952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67" y="4312402"/>
            <a:ext cx="747303" cy="74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AED057-1F05-4289-AD90-2FA7D7AC31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0D6983C-FA3E-42DB-9E83-79552C0F3811}"/>
              </a:ext>
            </a:extLst>
          </p:cNvPr>
          <p:cNvSpPr/>
          <p:nvPr/>
        </p:nvSpPr>
        <p:spPr>
          <a:xfrm>
            <a:off x="1681993" y="2226469"/>
            <a:ext cx="1082180" cy="227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FD494A-8A44-415C-A68A-ADA3007634E1}"/>
              </a:ext>
            </a:extLst>
          </p:cNvPr>
          <p:cNvSpPr/>
          <p:nvPr/>
        </p:nvSpPr>
        <p:spPr>
          <a:xfrm>
            <a:off x="6199466" y="2226469"/>
            <a:ext cx="1082180" cy="227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FBCFEFA-FD7C-40BB-B2C4-FF6BFEB59DA0}"/>
              </a:ext>
            </a:extLst>
          </p:cNvPr>
          <p:cNvCxnSpPr/>
          <p:nvPr/>
        </p:nvCxnSpPr>
        <p:spPr>
          <a:xfrm>
            <a:off x="2403446" y="2631521"/>
            <a:ext cx="39763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D0281A1-9997-498C-979C-5CD443B8EEB8}"/>
              </a:ext>
            </a:extLst>
          </p:cNvPr>
          <p:cNvCxnSpPr>
            <a:cxnSpLocks/>
          </p:cNvCxnSpPr>
          <p:nvPr/>
        </p:nvCxnSpPr>
        <p:spPr>
          <a:xfrm>
            <a:off x="2403445" y="4266485"/>
            <a:ext cx="39763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B635EFC-938A-486D-9E5B-D19D6B2AB125}"/>
              </a:ext>
            </a:extLst>
          </p:cNvPr>
          <p:cNvSpPr txBox="1"/>
          <p:nvPr/>
        </p:nvSpPr>
        <p:spPr>
          <a:xfrm>
            <a:off x="2764173" y="2303921"/>
            <a:ext cx="1122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192.168.1.11</a:t>
            </a:r>
            <a:endParaRPr lang="zh-CN" altLang="en-US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2D143DB-5FD7-40B7-BFAC-CCF2B6D80B21}"/>
              </a:ext>
            </a:extLst>
          </p:cNvPr>
          <p:cNvSpPr txBox="1"/>
          <p:nvPr/>
        </p:nvSpPr>
        <p:spPr>
          <a:xfrm>
            <a:off x="2764173" y="3938885"/>
            <a:ext cx="1122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192.168.1.11</a:t>
            </a:r>
            <a:endParaRPr lang="zh-CN" altLang="en-US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A2A2B83-4D6B-4902-9FD1-DEA707C40560}"/>
              </a:ext>
            </a:extLst>
          </p:cNvPr>
          <p:cNvSpPr txBox="1"/>
          <p:nvPr/>
        </p:nvSpPr>
        <p:spPr>
          <a:xfrm>
            <a:off x="5121572" y="2290495"/>
            <a:ext cx="1122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192.168.1.12</a:t>
            </a:r>
            <a:endParaRPr lang="zh-CN" altLang="en-US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F85E132-EF0A-4BA9-9610-C14B9BBD77BE}"/>
              </a:ext>
            </a:extLst>
          </p:cNvPr>
          <p:cNvSpPr txBox="1"/>
          <p:nvPr/>
        </p:nvSpPr>
        <p:spPr>
          <a:xfrm>
            <a:off x="5127496" y="3943570"/>
            <a:ext cx="1122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192.168.1.12</a:t>
            </a:r>
            <a:endParaRPr lang="zh-CN" altLang="en-US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D65D36F-9FDE-4A8B-98C7-7635AC7BD167}"/>
              </a:ext>
            </a:extLst>
          </p:cNvPr>
          <p:cNvSpPr txBox="1"/>
          <p:nvPr/>
        </p:nvSpPr>
        <p:spPr>
          <a:xfrm>
            <a:off x="1925273" y="3002734"/>
            <a:ext cx="3271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1C5441B-1346-40DC-A5B7-F8622BE264F0}"/>
              </a:ext>
            </a:extLst>
          </p:cNvPr>
          <p:cNvSpPr txBox="1"/>
          <p:nvPr/>
        </p:nvSpPr>
        <p:spPr>
          <a:xfrm>
            <a:off x="1075888" y="2952400"/>
            <a:ext cx="6733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电脑</a:t>
            </a:r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zh-CN" altLang="en-US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7F1E09F-4E90-44A5-84EC-818E13F973E3}"/>
              </a:ext>
            </a:extLst>
          </p:cNvPr>
          <p:cNvSpPr txBox="1"/>
          <p:nvPr/>
        </p:nvSpPr>
        <p:spPr>
          <a:xfrm>
            <a:off x="7462008" y="3057100"/>
            <a:ext cx="6733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电脑</a:t>
            </a:r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zh-CN" altLang="en-US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54A518E-2A3D-40B2-A8B7-328C73885FE7}"/>
              </a:ext>
            </a:extLst>
          </p:cNvPr>
          <p:cNvSpPr txBox="1"/>
          <p:nvPr/>
        </p:nvSpPr>
        <p:spPr>
          <a:xfrm>
            <a:off x="3668086" y="5157082"/>
            <a:ext cx="16274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Ping</a:t>
            </a:r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值法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B269ED2-E0FB-4858-BD17-89C4357B9753}"/>
              </a:ext>
            </a:extLst>
          </p:cNvPr>
          <p:cNvSpPr txBox="1"/>
          <p:nvPr/>
        </p:nvSpPr>
        <p:spPr>
          <a:xfrm>
            <a:off x="3955774" y="3894302"/>
            <a:ext cx="878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Ping</a:t>
            </a:r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值</a:t>
            </a:r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</a:t>
            </a:r>
            <a:endParaRPr lang="zh-CN" altLang="en-US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B1191B4-52AE-49BA-8870-6798ED31BD1F}"/>
              </a:ext>
            </a:extLst>
          </p:cNvPr>
          <p:cNvSpPr txBox="1"/>
          <p:nvPr/>
        </p:nvSpPr>
        <p:spPr>
          <a:xfrm>
            <a:off x="3952262" y="1965109"/>
            <a:ext cx="878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Ping</a:t>
            </a:r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值</a:t>
            </a:r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</a:t>
            </a:r>
            <a:endParaRPr lang="zh-CN" altLang="en-US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233130F-9A52-47B3-9D2F-850E31C59CCD}"/>
              </a:ext>
            </a:extLst>
          </p:cNvPr>
          <p:cNvSpPr txBox="1"/>
          <p:nvPr/>
        </p:nvSpPr>
        <p:spPr>
          <a:xfrm>
            <a:off x="226549" y="4741996"/>
            <a:ext cx="237198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1. Ping</a:t>
            </a:r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值</a:t>
            </a:r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C=B</a:t>
            </a:r>
          </a:p>
          <a:p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2. Ping</a:t>
            </a:r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值</a:t>
            </a:r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C=A</a:t>
            </a:r>
          </a:p>
          <a:p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3. Ping</a:t>
            </a:r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值</a:t>
            </a:r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</a:t>
            </a:r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在</a:t>
            </a:r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</a:t>
            </a:r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，</a:t>
            </a:r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</a:t>
            </a:r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之间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873970C-2203-4D4C-8AC7-8C485E9955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67" y="4405793"/>
            <a:ext cx="747303" cy="74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5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4B42C75-3393-4C80-8215-FDEF98923E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确认两个电脑已经相连成功后，设置共享使两个队伍能够互相传输文件</a:t>
            </a:r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1889" y="2114749"/>
            <a:ext cx="4135213" cy="27857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EBD76FF-2F70-436F-8FCB-D4F09CA1F1A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66899" y="1978678"/>
            <a:ext cx="3594845" cy="3037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EB5813-8FF2-4D49-A34F-89B0BCC849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916" y="1157727"/>
            <a:ext cx="7886700" cy="994172"/>
          </a:xfrm>
        </p:spPr>
        <p:txBody>
          <a:bodyPr>
            <a:normAutofit/>
          </a:bodyPr>
          <a:lstStyle/>
          <a:p>
            <a:r>
              <a: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用一台电脑去访问另一台电脑已经共享的文件，然后将它传到自己这里，速度如图所示：</a:t>
            </a:r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7360" y="2219318"/>
            <a:ext cx="3349280" cy="228619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D499AF5-6131-48F2-ADE0-FA3B2E294C3B}"/>
              </a:ext>
            </a:extLst>
          </p:cNvPr>
          <p:cNvSpPr txBox="1"/>
          <p:nvPr/>
        </p:nvSpPr>
        <p:spPr>
          <a:xfrm>
            <a:off x="4121092" y="4707796"/>
            <a:ext cx="2743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网线速度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570419-AB5F-442D-A7CA-9A3B24B1B2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8725" y="1232297"/>
            <a:ext cx="7886700" cy="994172"/>
          </a:xfrm>
        </p:spPr>
        <p:txBody>
          <a:bodyPr>
            <a:normAutofit/>
          </a:bodyPr>
          <a:lstStyle/>
          <a:p>
            <a:r>
              <a: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两个电脑通过网线连接，一个</a:t>
            </a:r>
            <a:r>
              <a:rPr lang="en-US" altLang="zh-CN" sz="1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r>
              <a: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地址设置为</a:t>
            </a:r>
            <a:r>
              <a:rPr lang="en-US" altLang="zh-CN" sz="1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192.168.1.11</a:t>
            </a:r>
            <a:r>
              <a: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，一个为</a:t>
            </a:r>
            <a:r>
              <a:rPr lang="en-US" altLang="zh-CN" sz="1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192.168.1.12</a:t>
            </a:r>
            <a:r>
              <a: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，子网掩码相同。用地址为</a:t>
            </a:r>
            <a:r>
              <a:rPr lang="en-US" altLang="zh-CN" sz="1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1.12</a:t>
            </a:r>
            <a:r>
              <a: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的电脑</a:t>
            </a:r>
            <a:r>
              <a:rPr lang="en-US" altLang="zh-CN" sz="1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ping 1.11</a:t>
            </a:r>
            <a:r>
              <a: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，结果如图所示：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6300D869-3332-4F3B-8E06-4C72F1665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838" y="1980161"/>
            <a:ext cx="3707805" cy="3263504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E884377-3248-490D-874A-2CC116DDEE4B}"/>
              </a:ext>
            </a:extLst>
          </p:cNvPr>
          <p:cNvSpPr txBox="1"/>
          <p:nvPr/>
        </p:nvSpPr>
        <p:spPr>
          <a:xfrm>
            <a:off x="3385853" y="5558252"/>
            <a:ext cx="22524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网线</a:t>
            </a:r>
            <a:r>
              <a:rPr lang="en-US" altLang="zh-CN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ping</a:t>
            </a:r>
            <a:r>
              <a:rPr lang="zh-CN" altLang="en-US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值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3464A3-A7D5-438F-BCB1-BBCBE6AE79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283" y="928314"/>
            <a:ext cx="7886700" cy="994172"/>
          </a:xfrm>
        </p:spPr>
        <p:txBody>
          <a:bodyPr>
            <a:normAutofit/>
          </a:bodyPr>
          <a:lstStyle/>
          <a:p>
            <a:r>
              <a: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接下来测无线速度，用一个电脑去连另外一台电脑的热点，使两个电脑进行无线连接，如图所示：</a:t>
            </a:r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56746" y="1608579"/>
            <a:ext cx="2640559" cy="11202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65C53C9-769A-4923-830F-5F22A64B017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6730" y="1636058"/>
            <a:ext cx="3955733" cy="38014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318443-2BE3-4623-BD9B-DD5D70B1180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056746" y="2725589"/>
            <a:ext cx="2592360" cy="27118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6FAB787-9E7B-447C-AA98-45014EAC53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重复用一台电脑去访问另一台电脑已经共享的文件，然后将它传到自己这里</a:t>
            </a:r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1282" y="2468913"/>
            <a:ext cx="3120661" cy="2086156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4685912" y="2400300"/>
            <a:ext cx="3074670" cy="2057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650</Words>
  <Application>Microsoft Office PowerPoint</Application>
  <PresentationFormat>全屏显示(4:3)</PresentationFormat>
  <Paragraphs>89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主题​​</vt:lpstr>
      <vt:lpstr>如果两个电脑同时进行有线连接和无线连接同时连接，两个电脑之间会采取哪种运输方式？</vt:lpstr>
      <vt:lpstr>PowerPoint 演示文稿</vt:lpstr>
      <vt:lpstr>PowerPoint 演示文稿</vt:lpstr>
      <vt:lpstr>PowerPoint 演示文稿</vt:lpstr>
      <vt:lpstr>确认两个电脑已经相连成功后，设置共享使两个队伍能够互相传输文件</vt:lpstr>
      <vt:lpstr>用一台电脑去访问另一台电脑已经共享的文件，然后将它传到自己这里，速度如图所示：</vt:lpstr>
      <vt:lpstr>两个电脑通过网线连接，一个IP地址设置为192.168.1.11，一个为192.168.1.12，子网掩码相同。用地址为1.12的电脑ping 1.11，结果如图所示：</vt:lpstr>
      <vt:lpstr>接下来测无线速度，用一个电脑去连另外一台电脑的热点，使两个电脑进行无线连接，如图所示：</vt:lpstr>
      <vt:lpstr>重复用一台电脑去访问另一台电脑已经共享的文件，然后将它传到自己这里</vt:lpstr>
      <vt:lpstr>设置无线IP地址，一个电脑为192.168.1.11，一个电脑为192.168.1.22，用IP地址为192.168.1.11的电脑去ping192.168.1.22，结果如图所示：</vt:lpstr>
      <vt:lpstr>当将有线的地址和无线的地址设为相同时，由于一个地址只能通过一条道传输的关系，所以会导致只有一个适配器能使用此地址</vt:lpstr>
      <vt:lpstr>回到开始，看一看原理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如果两个电脑同时进行有线连接和无线连接同时连接，两个电脑之间会采取哪种连接方式？</dc:title>
  <dc:creator>邵 宣耀</dc:creator>
  <cp:lastModifiedBy>L HL</cp:lastModifiedBy>
  <cp:revision>82</cp:revision>
  <dcterms:created xsi:type="dcterms:W3CDTF">2020-10-24T12:59:00Z</dcterms:created>
  <dcterms:modified xsi:type="dcterms:W3CDTF">2020-11-09T13:41:12Z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