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3"/>
    <p:sldId id="276" r:id="rId24"/>
    <p:sldId id="278" r:id="rId25"/>
    <p:sldId id="277" r:id="rId26"/>
    <p:sldId id="281" r:id="rId27"/>
    <p:sldId id="279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D1A72-44A3-47F9-B8C8-0DEF8B4A9F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英语一模试卷讲评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52536" y="3327323"/>
            <a:ext cx="1076927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理解作者观点、意图和态度题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聚焦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gratitude journal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小标题中的内容。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6" y="1283444"/>
            <a:ext cx="9566132" cy="194722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587841" y="2434576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926277" y="3192210"/>
            <a:ext cx="1076927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推断隐含意义题。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聚焦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Bullet Journal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内容。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77" y="1146098"/>
            <a:ext cx="9607136" cy="204611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659093" y="1579555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36" y="4238650"/>
            <a:ext cx="9996720" cy="166338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590805" y="4785756"/>
            <a:ext cx="358634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11364" y="3007447"/>
            <a:ext cx="1076927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归纳主旨要义题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…many teens find relief in the form of a simple journal.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P2: …but even occasional journaling can be stress-relieving.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P3: To reduce pressure effectively, journaling can…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2" y="878960"/>
            <a:ext cx="8287737" cy="1902576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317191" y="1632576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12565" y="1496716"/>
            <a:ext cx="110278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</a:rPr>
              <a:t>P1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discipline could help develop the skill of making lifelike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artificially intelligent--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Thesis statement 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0070C0"/>
                </a:solidFill>
              </a:rPr>
              <a:t>P2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physical AI like &amp; what they can do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dirty="0">
                <a:solidFill>
                  <a:srgbClr val="0070C0"/>
                </a:solidFill>
              </a:rPr>
              <a:t>P3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current situation: 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robot’s bodies has fallen behind robot’s brain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70C0"/>
                </a:solidFill>
              </a:rPr>
              <a:t>P4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华文中宋" panose="02010600040101010101" pitchFamily="2" charset="-122"/>
                <a:cs typeface="+mn-cs"/>
              </a:rPr>
              <a:t>：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 reason for this gap – not systematic educational method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b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r>
              <a:rPr lang="en-US" altLang="zh-CN" sz="3200" b="1" dirty="0">
                <a:solidFill>
                  <a:srgbClr val="0070C0"/>
                </a:solidFill>
              </a:rPr>
              <a:t>P5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华文中宋" panose="02010600040101010101" pitchFamily="2" charset="-122"/>
                <a:cs typeface="+mn-cs"/>
              </a:rPr>
              <a:t>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way of overcoming the gap –combining disciplines  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70C0"/>
                </a:solidFill>
              </a:rPr>
              <a:t>P6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华文中宋" panose="02010600040101010101" pitchFamily="2" charset="-122"/>
                <a:cs typeface="+mn-cs"/>
              </a:rPr>
              <a:t>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cross-disciplinary cooperation and partnerships will be important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b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r>
              <a:rPr lang="en-US" altLang="zh-CN" sz="3200" b="1" dirty="0">
                <a:solidFill>
                  <a:srgbClr val="0070C0"/>
                </a:solidFill>
              </a:rPr>
              <a:t>P7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华文中宋" panose="02010600040101010101" pitchFamily="2" charset="-122"/>
                <a:cs typeface="+mn-cs"/>
              </a:rPr>
              <a:t>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another way of overcoming the gap -supporting teachers + hiring and  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supporting educators 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70C0"/>
                </a:solidFill>
              </a:rPr>
              <a:t>P8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华文中宋" panose="02010600040101010101" pitchFamily="2" charset="-122"/>
                <a:cs typeface="+mn-cs"/>
              </a:rPr>
              <a:t>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combination of Physical AI disciplines –Thesis restatement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0047" y="461332"/>
            <a:ext cx="889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 </a:t>
            </a:r>
            <a:r>
              <a:rPr lang="zh-CN" altLang="en-US" sz="3600" dirty="0"/>
              <a:t>篇   体裁：论说文</a:t>
            </a:r>
            <a:endParaRPr lang="en-US" altLang="zh-CN" sz="3600" dirty="0"/>
          </a:p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each paragraph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231" y="661905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363" y="599482"/>
            <a:ext cx="1320955" cy="1205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569" y="87414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段落间逻辑关系图</a:t>
            </a:r>
            <a:endParaRPr lang="zh-CN" altLang="en-US" sz="3200" dirty="0"/>
          </a:p>
        </p:txBody>
      </p:sp>
      <p:cxnSp>
        <p:nvCxnSpPr>
          <p:cNvPr id="17" name="直接箭头连接符 16"/>
          <p:cNvCxnSpPr>
            <a:endCxn id="18" idx="1"/>
          </p:cNvCxnSpPr>
          <p:nvPr/>
        </p:nvCxnSpPr>
        <p:spPr>
          <a:xfrm flipV="1">
            <a:off x="2572463" y="2274297"/>
            <a:ext cx="725161" cy="9713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572463" y="3429000"/>
            <a:ext cx="724136" cy="466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/>
          <p:cNvSpPr/>
          <p:nvPr/>
        </p:nvSpPr>
        <p:spPr>
          <a:xfrm>
            <a:off x="1843593" y="3089819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P1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3297624" y="2027687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P2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3296599" y="3635138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P3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79656" y="3672079"/>
            <a:ext cx="728870" cy="4878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P4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7891348" y="3060817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P6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460786" y="3022445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P5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460786" y="4346018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P7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073386" y="3963523"/>
            <a:ext cx="8120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640341" y="3336429"/>
            <a:ext cx="820445" cy="5795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13406" y="3264235"/>
            <a:ext cx="720649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37509" y="3999173"/>
            <a:ext cx="802388" cy="593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/>
          <p:cNvSpPr/>
          <p:nvPr/>
        </p:nvSpPr>
        <p:spPr>
          <a:xfrm>
            <a:off x="9454629" y="3101770"/>
            <a:ext cx="728870" cy="4932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P8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8804528" y="1935678"/>
            <a:ext cx="347523" cy="281445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11329" y="2840513"/>
            <a:ext cx="156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并列关系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55652" y="3999173"/>
            <a:ext cx="523220" cy="1652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递进关系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6951" y="3700133"/>
            <a:ext cx="1567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并列关系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29378" y="1657755"/>
            <a:ext cx="523220" cy="16521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递进关系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8" grpId="0" bldLvl="0" animBg="1"/>
      <p:bldP spid="21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2" grpId="0" bldLvl="0" animBg="1"/>
      <p:bldP spid="23" grpId="0"/>
      <p:bldP spid="24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40661" y="3017195"/>
            <a:ext cx="107692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获取事实性信息题。第二段第二句。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68" y="857703"/>
            <a:ext cx="9691749" cy="2215111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673453" y="2563967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68" y="3636077"/>
            <a:ext cx="10136048" cy="238189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498275" y="4536374"/>
            <a:ext cx="2588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24327" y="4985657"/>
            <a:ext cx="3473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840661" y="2686058"/>
            <a:ext cx="10769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推测词义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指代题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。文中第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段。</a:t>
            </a:r>
            <a:endParaRPr lang="en-US" altLang="zh-CN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61" y="782739"/>
            <a:ext cx="10213308" cy="198421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524436" y="2322684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61" y="3291615"/>
            <a:ext cx="10105675" cy="207603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387038" y="4784701"/>
            <a:ext cx="54121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43672" y="5269312"/>
            <a:ext cx="8223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87194" y="2885032"/>
            <a:ext cx="1121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推断隐含意义题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。第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1" y="819908"/>
            <a:ext cx="10438551" cy="2065123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282266" y="2039109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71" y="3532593"/>
            <a:ext cx="10635492" cy="17875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491345" y="4286992"/>
            <a:ext cx="7551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6165" y="5045034"/>
            <a:ext cx="837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87194" y="2911717"/>
            <a:ext cx="1121761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理解作者意图、观点和态度题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通过全文的结构分析，第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段提出本文主题（见段落大意）；第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段写明目前存在的问题（现状）；第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4-7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段写明解决问题的方式（围绕本文主题进行的阐述）；第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段重申本文主题（再次强调学科间的融合对于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Physical AI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技术的重要性）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所以作者的写作目的就是：呼吁高等教育界关于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Physical AI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方面的学科融合教学。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4" y="790279"/>
            <a:ext cx="10438867" cy="205276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1222886" y="1622014"/>
            <a:ext cx="350874" cy="34259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3033352" y="492377"/>
            <a:ext cx="568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36A6A"/>
                </a:solidFill>
                <a:effectLst>
                  <a:outerShdw blurRad="101600" dist="38100" dir="5400000" algn="t" rotWithShape="0">
                    <a:srgbClr val="C5D1D1"/>
                  </a:outerShdw>
                </a:effectLst>
                <a:sym typeface="+mn-lt"/>
              </a:rPr>
              <a:t>长难句理解</a:t>
            </a:r>
            <a:endParaRPr lang="zh-CN" altLang="en-US" sz="4800" b="1" dirty="0">
              <a:solidFill>
                <a:srgbClr val="536A6A"/>
              </a:solidFill>
              <a:effectLst>
                <a:outerShdw blurRad="101600" dist="38100" dir="5400000" algn="t" rotWithShape="0">
                  <a:srgbClr val="C5D1D1"/>
                </a:outerShdw>
              </a:effectLst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7493" y="3374385"/>
            <a:ext cx="5111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3200" dirty="0">
              <a:solidFill>
                <a:srgbClr val="617B7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1238492"/>
            <a:ext cx="112095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A new research published in Nature Machine Intelligence suggests that teaching materials science, mechanical engineering, computer science, biology and chemistry as a combined discipline (</a:t>
            </a:r>
            <a:r>
              <a:rPr lang="zh-CN" altLang="en-US" sz="2800" dirty="0"/>
              <a:t>综合学科</a:t>
            </a:r>
            <a:r>
              <a:rPr lang="en-US" altLang="zh-CN" sz="2800" dirty="0"/>
              <a:t>) could help students develop the skills they need to create lifelike artificially intelligent (AI) robots as researchers. 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These robots could in future help humans at work and in daily living, performing tasks that are dangerous for humans and helping with medicine, caregiving, security, building and industry. 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en-US" altLang="zh-CN" sz="2800" dirty="0"/>
              <a:t>Unlike digital AI, which has been studied deeply in the last few decades, breathing physical intelligence into robots has remained relatively unexplored.”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" y="957580"/>
            <a:ext cx="1159764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1318895"/>
            <a:ext cx="12029440" cy="3754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260350"/>
            <a:ext cx="10938510" cy="6052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228600"/>
            <a:ext cx="1074102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0705" y="365125"/>
            <a:ext cx="10987405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26979" y="401230"/>
            <a:ext cx="11728542" cy="894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题目一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应用文写作建议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6979" y="1295472"/>
            <a:ext cx="11538042" cy="5633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引导学生全面读题审题，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包括中文、英文信息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引导学生学会梳理题目信息，尤其是注意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中英文信息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的整合和匹配，以保证不丢点；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引导学生对篇章结构进行合理的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布局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，并注意段落之间的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联系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在行文时要引导学生用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最准确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的语言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表达要点和细节，不绕弯子、不随意、生硬表达，力求语法正确、交际得体；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对于能力较强的同学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，鼓励他们恰当使用丰富的词汇和句式，在满足基本要求的基础上适当增加描述；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对于能力较弱的同学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，训练他们用正确的目标语言准确回答问题，把基本的要点表述清楚。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" y="251460"/>
            <a:ext cx="11498580" cy="61506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63829" y="382137"/>
            <a:ext cx="11873495" cy="1114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题目二建议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19314" y="1210411"/>
            <a:ext cx="11545026" cy="47449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培养学生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审题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能力：时态，人称，结构及内容要点完整，上下文连贯，不能生搬硬套平时习作。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提升学生语言质量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丰富性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：句式和用词富于变化。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强调语言表达的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准确性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：语法、拼写、标点等平时有意识进行训练。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注重语言积累，建立个人语料库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，就话题积累好文好句。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语言和逻辑兼顾，有理有据有逻辑的表达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（不要意识流的表达）。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6. 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字迹美观清晰，书面整洁干净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87194" y="1859873"/>
            <a:ext cx="1121761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</a:rPr>
              <a:t>What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文章讲述了两个小伙伴的一个小冲突。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Henry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不小心碰到“我”的胳膊肘，使我弄脏了画了两周的画上。因为生气，“我”故意把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Henry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的东西弄乱；然后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Henry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约我放学后回家路上解决问题。“我”以为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Henry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要报复，所以准备了一把尺子打架用，但是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Henry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不但不想打架，还主动跟“我”握手言和。“我”把尺子掰断，并且保留断尺作为提醒我以后不要误解朋友的东西。 </a:t>
            </a:r>
            <a:br>
              <a:rPr lang="zh-CN" altLang="en-US" sz="3200" b="1" dirty="0"/>
            </a:br>
            <a:r>
              <a:rPr lang="en-US" altLang="zh-CN" sz="3200" b="1" dirty="0">
                <a:solidFill>
                  <a:srgbClr val="0070C0"/>
                </a:solidFill>
              </a:rPr>
              <a:t>How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文章通过描写“我”和朋友出现冲突并解决的小故事，传递在与同伴交往时不要武断下结论而产生误解。 </a:t>
            </a:r>
            <a:b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dirty="0">
                <a:solidFill>
                  <a:srgbClr val="0070C0"/>
                </a:solidFill>
              </a:rPr>
              <a:t>Why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选文立脚点是希望同学们能够珍视彼此间的友谊。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6727" y="571937"/>
            <a:ext cx="4774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完形填空</a:t>
            </a:r>
            <a:r>
              <a:rPr lang="en-US" altLang="zh-CN" sz="4000" dirty="0"/>
              <a:t>—</a:t>
            </a:r>
            <a:r>
              <a:rPr lang="zh-CN" altLang="en-US" sz="4000" dirty="0"/>
              <a:t>记叙文</a:t>
            </a:r>
            <a:endParaRPr lang="en-US" altLang="zh-CN" sz="4000" dirty="0"/>
          </a:p>
          <a:p>
            <a:pPr algn="ctr"/>
            <a:r>
              <a:rPr lang="zh-CN" altLang="en-US" sz="4000" dirty="0"/>
              <a:t>故事梗概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3870251" y="752693"/>
            <a:ext cx="41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选项考查的能力</a:t>
            </a:r>
            <a:endParaRPr lang="zh-CN" altLang="en-US" sz="4000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80077" y="1590810"/>
          <a:ext cx="11049131" cy="423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341"/>
                <a:gridCol w="4142383"/>
                <a:gridCol w="3399407"/>
              </a:tblGrid>
              <a:tr h="492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动词（</a:t>
                      </a:r>
                      <a:r>
                        <a:rPr lang="en-US" altLang="zh-CN" sz="2200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个）</a:t>
                      </a:r>
                      <a:endParaRPr lang="zh-CN" altLang="en-US" sz="2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名词（</a:t>
                      </a:r>
                      <a:r>
                        <a:rPr lang="en-US" altLang="zh-CN" sz="22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个）</a:t>
                      </a:r>
                      <a:endParaRPr lang="zh-CN" altLang="en-US" sz="2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形容词（</a:t>
                      </a:r>
                      <a:r>
                        <a:rPr lang="en-US" altLang="zh-CN" sz="22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zh-CN" altLang="en-US" sz="2200" dirty="0">
                          <a:solidFill>
                            <a:srgbClr val="0070C0"/>
                          </a:solidFill>
                        </a:rPr>
                        <a:t>个）</a:t>
                      </a:r>
                      <a:endParaRPr lang="zh-CN" altLang="en-US" sz="2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EAF0F0"/>
                    </a:solidFill>
                  </a:tcPr>
                </a:tc>
              </a:tr>
              <a:tr h="789956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14. displeased (</a:t>
                      </a:r>
                      <a:r>
                        <a:rPr lang="zh-CN" altLang="en-US" sz="2200" dirty="0"/>
                        <a:t>上下文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I paid him back by…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/>
                        <a:t>13. rude (</a:t>
                      </a:r>
                      <a:r>
                        <a:rPr lang="zh-CN" altLang="en-US" sz="2200" dirty="0"/>
                        <a:t>上下文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…with great anger…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/>
                        <a:t>19. excitement (</a:t>
                      </a:r>
                      <a:r>
                        <a:rPr lang="zh-CN" altLang="en-US" sz="2200" dirty="0"/>
                        <a:t>上下文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…holding Henry’s hand…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</a:tr>
              <a:tr h="73456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15. draw (</a:t>
                      </a:r>
                      <a:r>
                        <a:rPr lang="zh-CN" altLang="en-US" sz="2200" dirty="0"/>
                        <a:t>一词多义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draw back: to move backwards, away from someone or something.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/>
                        <a:t>17. courage (</a:t>
                      </a:r>
                      <a:r>
                        <a:rPr lang="zh-CN" altLang="en-US" sz="2200" dirty="0"/>
                        <a:t>上下文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…ashamed…; stuck in…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</a:tr>
              <a:tr h="734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/>
                        <a:t>16. regretted (</a:t>
                      </a:r>
                      <a:r>
                        <a:rPr lang="zh-CN" altLang="en-US" sz="2200" dirty="0"/>
                        <a:t>上下文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…Henry couldn’t have…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/>
                        <a:t>20. reminder (</a:t>
                      </a:r>
                      <a:r>
                        <a:rPr lang="zh-CN" altLang="en-US" sz="2200" dirty="0"/>
                        <a:t>上下文、派生词</a:t>
                      </a:r>
                      <a:r>
                        <a:rPr lang="en-US" altLang="zh-CN" sz="2200" dirty="0"/>
                        <a:t>)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…forever, not misunderstand…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</a:tr>
              <a:tr h="734565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18. following (</a:t>
                      </a:r>
                      <a:r>
                        <a:rPr lang="zh-CN" altLang="en-US" sz="2200" dirty="0"/>
                        <a:t>上下文）</a:t>
                      </a:r>
                      <a:endParaRPr lang="en-US" altLang="zh-CN" sz="2200" dirty="0"/>
                    </a:p>
                    <a:p>
                      <a:r>
                        <a:rPr lang="en-US" altLang="zh-CN" sz="2200" dirty="0"/>
                        <a:t>…stopped, waiting for… </a:t>
                      </a:r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28" y="4895028"/>
            <a:ext cx="1320955" cy="1205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8243" y="711776"/>
            <a:ext cx="541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draw back</a:t>
            </a:r>
            <a:endParaRPr lang="zh-CN" altLang="en-US" sz="40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802105" y="1805185"/>
            <a:ext cx="10443411" cy="36972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1. He drew back his hand when she slapped it. (</a:t>
            </a:r>
            <a:r>
              <a:rPr lang="zh-CN" altLang="en-US" dirty="0"/>
              <a:t>字典中的例句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Then, all crimson with wrath, "You did that on purpose," he said to me, and raised his hand: the teacher saw it; he </a:t>
            </a:r>
            <a:r>
              <a:rPr lang="en-US" altLang="zh-CN" b="1" dirty="0">
                <a:solidFill>
                  <a:srgbClr val="FF0000"/>
                </a:solidFill>
              </a:rPr>
              <a:t>drew it back</a:t>
            </a:r>
            <a:r>
              <a:rPr lang="en-US" altLang="zh-CN" dirty="0"/>
              <a:t>. But he added:--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3. …he drew his hand back quickly. </a:t>
            </a:r>
            <a:r>
              <a:rPr lang="zh-CN" altLang="en-US" dirty="0"/>
              <a:t>（试卷中的句子）动词</a:t>
            </a:r>
            <a:r>
              <a:rPr lang="en-US" altLang="zh-CN" dirty="0"/>
              <a:t>+</a:t>
            </a:r>
            <a:r>
              <a:rPr lang="zh-CN" altLang="en-US" dirty="0"/>
              <a:t>名词</a:t>
            </a:r>
            <a:r>
              <a:rPr lang="en-US" altLang="zh-CN" dirty="0"/>
              <a:t>+</a:t>
            </a:r>
            <a:r>
              <a:rPr lang="zh-CN" altLang="en-US" dirty="0"/>
              <a:t>副词的用法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838200" y="61980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drop back</a:t>
            </a:r>
            <a:endParaRPr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759908" y="1409328"/>
            <a:ext cx="10866606" cy="50688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、一般用作不及物动词，意为“退回、降低”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如：</a:t>
            </a:r>
            <a:r>
              <a:rPr lang="en-US" altLang="zh-CN" dirty="0"/>
              <a:t>a. His arms raised up and then dropped back.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b. She let her head drop.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c. Can you drop back so that I can talk to this girl alone?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2</a:t>
            </a:r>
            <a:r>
              <a:rPr lang="zh-CN" altLang="en-US" dirty="0"/>
              <a:t>、</a:t>
            </a:r>
            <a:r>
              <a:rPr lang="en-US" altLang="zh-CN" dirty="0"/>
              <a:t>drop </a:t>
            </a:r>
            <a:r>
              <a:rPr lang="zh-CN" altLang="en-US" dirty="0"/>
              <a:t>用作及物动词的情况，也多表示“（人）瘫下，（身体部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位无力地）垂下” （含有“非主动地降低”意思）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如：</a:t>
            </a:r>
            <a:r>
              <a:rPr lang="en-US" altLang="zh-CN" dirty="0"/>
              <a:t>She dropped her head back against the cushion. </a:t>
            </a:r>
            <a:r>
              <a:rPr lang="zh-CN" altLang="en-US" dirty="0"/>
              <a:t>她垂下头  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靠在了靠垫上。</a:t>
            </a:r>
            <a:r>
              <a:rPr lang="en-US" altLang="zh-CN" dirty="0"/>
              <a:t>(</a:t>
            </a:r>
            <a:r>
              <a:rPr lang="zh-CN" altLang="en-US" dirty="0"/>
              <a:t>无力地垂下头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960" y="1530350"/>
            <a:ext cx="1156208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705853" y="1587503"/>
            <a:ext cx="109757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zh-CN" altLang="en-US" sz="3200" b="1" dirty="0">
                <a:solidFill>
                  <a:srgbClr val="0070C0"/>
                </a:solidFill>
              </a:rPr>
              <a:t>选文意图：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r>
              <a:rPr lang="zh-CN" altLang="en-US" sz="3200" b="1" dirty="0"/>
              <a:t>让学生关注与家人的关系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0070C0"/>
                </a:solidFill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</a:rPr>
              <a:t>24</a:t>
            </a:r>
            <a:r>
              <a:rPr lang="zh-CN" altLang="en-US" sz="3200" b="1" dirty="0">
                <a:solidFill>
                  <a:srgbClr val="0070C0"/>
                </a:solidFill>
              </a:rPr>
              <a:t>小题（容易题）：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r>
              <a:rPr lang="zh-CN" altLang="en-US" sz="3200" b="1" dirty="0"/>
              <a:t>获取事实性信息题；找到关键词，聚焦答案出处（</a:t>
            </a:r>
            <a:r>
              <a:rPr lang="en-US" altLang="zh-CN" sz="3200" b="1" dirty="0"/>
              <a:t>Para. 2 (2)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0070C0"/>
                </a:solidFill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</a:rPr>
              <a:t>25</a:t>
            </a:r>
            <a:r>
              <a:rPr lang="zh-CN" altLang="en-US" sz="3200" b="1" dirty="0">
                <a:solidFill>
                  <a:srgbClr val="0070C0"/>
                </a:solidFill>
              </a:rPr>
              <a:t>小题（容易题）：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r>
              <a:rPr lang="zh-CN" altLang="en-US" sz="3200" b="1" dirty="0"/>
              <a:t>获取事实性信息题；聚焦感情细节，</a:t>
            </a:r>
            <a:r>
              <a:rPr lang="en-US" altLang="zh-CN" sz="3200" b="1" dirty="0"/>
              <a:t>excited; curious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0070C0"/>
                </a:solidFill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</a:rPr>
              <a:t>26</a:t>
            </a:r>
            <a:r>
              <a:rPr lang="zh-CN" altLang="en-US" sz="3200" b="1" dirty="0">
                <a:solidFill>
                  <a:srgbClr val="0070C0"/>
                </a:solidFill>
              </a:rPr>
              <a:t>小题（中档题）：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r>
              <a:rPr lang="zh-CN" altLang="en-US" sz="3200" b="1" dirty="0"/>
              <a:t>推断隐含意义题；聚焦情节发展：</a:t>
            </a:r>
            <a:r>
              <a:rPr lang="en-US" altLang="zh-CN" sz="3200" b="1" dirty="0"/>
              <a:t>under another overpass</a:t>
            </a:r>
            <a:endParaRPr lang="en-US" altLang="zh-CN" sz="32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1153" y="603832"/>
            <a:ext cx="465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B </a:t>
            </a:r>
            <a:r>
              <a:rPr lang="zh-CN" altLang="en-US" sz="4000" dirty="0"/>
              <a:t>篇 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194" y="601196"/>
            <a:ext cx="11217612" cy="5596613"/>
          </a:xfrm>
          <a:prstGeom prst="rect">
            <a:avLst/>
          </a:prstGeom>
          <a:effectLst>
            <a:outerShdw blurRad="4572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676940" y="2126091"/>
            <a:ext cx="110278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 defTabSz="121793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1217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r>
              <a:rPr lang="en-US" altLang="zh-CN" sz="3200" b="1" dirty="0">
                <a:solidFill>
                  <a:srgbClr val="0070C0"/>
                </a:solidFill>
              </a:rPr>
              <a:t>What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作者阐释了写日记是青少年缓解压力的好方法，以及三种常见的日记形式。</a:t>
            </a:r>
            <a:br>
              <a:rPr lang="zh-CN" altLang="en-US" sz="3200" b="1" dirty="0"/>
            </a:br>
            <a:r>
              <a:rPr lang="en-US" altLang="zh-CN" sz="3200" b="1" dirty="0">
                <a:solidFill>
                  <a:srgbClr val="0070C0"/>
                </a:solidFill>
              </a:rPr>
              <a:t>How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作者通过做解释、做比较的方式展开说明，最后鼓励读者养成记日记的好习惯。文章结构清晰，话题和内容对部分学生来说也比较熟悉。 </a:t>
            </a:r>
            <a:br>
              <a:rPr lang="zh-CN" altLang="en-US" sz="3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dirty="0">
                <a:solidFill>
                  <a:srgbClr val="0070C0"/>
                </a:solidFill>
              </a:rPr>
              <a:t>Why</a:t>
            </a:r>
            <a:r>
              <a:rPr lang="zh-CN" altLang="en-US" sz="3200" b="1" dirty="0">
                <a:solidFill>
                  <a:srgbClr val="0070C0"/>
                </a:solidFill>
              </a:rPr>
              <a:t>：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旨在告诉学生一种常见的解压方式。希望引起学生关注自己的心理状况，并在心情低落的时候，能找到适当的解压方式。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51" y="599482"/>
            <a:ext cx="1320955" cy="1205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81153" y="603832"/>
            <a:ext cx="4657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C </a:t>
            </a:r>
            <a:r>
              <a:rPr lang="zh-CN" altLang="en-US" sz="4000" dirty="0"/>
              <a:t>篇 </a:t>
            </a:r>
            <a:endParaRPr lang="en-US" altLang="zh-CN" sz="4000" dirty="0"/>
          </a:p>
          <a:p>
            <a:pPr algn="ctr"/>
            <a:r>
              <a:rPr lang="zh-CN" altLang="en-US" sz="4000" dirty="0"/>
              <a:t>体裁：说明文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3818</Words>
  <Application>WPS 演示</Application>
  <PresentationFormat>宽屏</PresentationFormat>
  <Paragraphs>157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Times New Roman</vt:lpstr>
      <vt:lpstr>华文中宋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Sky</cp:lastModifiedBy>
  <cp:revision>2</cp:revision>
  <dcterms:created xsi:type="dcterms:W3CDTF">2021-04-29T03:02:00Z</dcterms:created>
  <dcterms:modified xsi:type="dcterms:W3CDTF">2021-04-29T03:11:28Z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FF50FA16B2D147D480BE2C143EC7FE53</vt:lpwstr>
  </property>
  <property fmtid="{D5CDD505-2E9C-101B-9397-08002B2CF9AE}" pid="3" name="KSOProductBuildVer">
    <vt:lpwstr>2052-11.1.0.10356</vt:lpwstr>
  </property>
</Properties>
</file>