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9.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0" r:id="rId2"/>
    <p:sldId id="265" r:id="rId3"/>
    <p:sldId id="267" r:id="rId4"/>
    <p:sldId id="269" r:id="rId5"/>
    <p:sldId id="268" r:id="rId6"/>
    <p:sldId id="291" r:id="rId7"/>
    <p:sldId id="273" r:id="rId8"/>
    <p:sldId id="274" r:id="rId9"/>
    <p:sldId id="292" r:id="rId10"/>
    <p:sldId id="276" r:id="rId11"/>
    <p:sldId id="277" r:id="rId12"/>
    <p:sldId id="311" r:id="rId13"/>
    <p:sldId id="312" r:id="rId14"/>
    <p:sldId id="313" r:id="rId15"/>
    <p:sldId id="314" r:id="rId16"/>
    <p:sldId id="315" r:id="rId17"/>
    <p:sldId id="316" r:id="rId18"/>
    <p:sldId id="317" r:id="rId19"/>
    <p:sldId id="318" r:id="rId20"/>
    <p:sldId id="319" r:id="rId21"/>
    <p:sldId id="320" r:id="rId22"/>
  </p:sldIdLst>
  <p:sldSz cx="12192000" cy="6858000"/>
  <p:notesSz cx="6858000" cy="9144000"/>
  <p:custDataLst>
    <p:tags r:id="rId24"/>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4" userDrawn="1">
          <p15:clr>
            <a:srgbClr val="A4A3A4"/>
          </p15:clr>
        </p15:guide>
        <p15:guide id="2" pos="4838" userDrawn="1">
          <p15:clr>
            <a:srgbClr val="A4A3A4"/>
          </p15:clr>
        </p15:guide>
        <p15:guide id="3" pos="34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797"/>
    <a:srgbClr val="FF6161"/>
    <a:srgbClr val="FF4747"/>
    <a:srgbClr val="B0C6CA"/>
    <a:srgbClr val="6699A1"/>
    <a:srgbClr val="FFABAB"/>
    <a:srgbClr val="FF4B4B"/>
    <a:srgbClr val="86ADB3"/>
    <a:srgbClr val="A5D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317" autoAdjust="0"/>
  </p:normalViewPr>
  <p:slideViewPr>
    <p:cSldViewPr snapToGrid="0" showGuides="1">
      <p:cViewPr varScale="1">
        <p:scale>
          <a:sx n="72" d="100"/>
          <a:sy n="72" d="100"/>
        </p:scale>
        <p:origin x="477" y="48"/>
      </p:cViewPr>
      <p:guideLst>
        <p:guide orient="horz" pos="2034"/>
        <p:guide pos="4838"/>
        <p:guide pos="3424"/>
      </p:guideLst>
    </p:cSldViewPr>
  </p:slideViewPr>
  <p:notesTextViewPr>
    <p:cViewPr>
      <p:scale>
        <a:sx n="300" d="100"/>
        <a:sy n="3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06124568571899"/>
          <c:y val="8.8754239453342196E-2"/>
          <c:w val="0.85464447804767296"/>
          <c:h val="0.83680672100514497"/>
        </c:manualLayout>
      </c:layout>
      <c:barChart>
        <c:barDir val="col"/>
        <c:grouping val="clustered"/>
        <c:varyColors val="0"/>
        <c:ser>
          <c:idx val="0"/>
          <c:order val="0"/>
          <c:tx>
            <c:strRef>
              <c:f>Sheet1!$B$1</c:f>
              <c:strCache>
                <c:ptCount val="1"/>
                <c:pt idx="0">
                  <c:v>Series 1</c:v>
                </c:pt>
              </c:strCache>
            </c:strRef>
          </c:tx>
          <c:spPr>
            <a:solidFill>
              <a:schemeClr val="tx1">
                <a:lumMod val="65000"/>
                <a:lumOff val="35000"/>
              </a:schemeClr>
            </a:solidFill>
            <a:ln>
              <a:noFill/>
            </a:ln>
          </c:spPr>
          <c:invertIfNegative val="0"/>
          <c:dLbls>
            <c:dLbl>
              <c:idx val="0"/>
              <c:tx>
                <c:rich>
                  <a:bodyPr/>
                  <a:lstStyle/>
                  <a:p>
                    <a:fld id="{F9FE379B-0A21-4460-A5D1-28A539B383DB}" type="VALUE">
                      <a:rPr lang="en-US" altLang="zh-CN"/>
                      <a:pPr/>
                      <a:t>[值]</a:t>
                    </a:fld>
                    <a:endParaRPr lang="zh-CN"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316-401C-85B7-6880353F304E}"/>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PROJECT 1</c:v>
                </c:pt>
              </c:strCache>
            </c:strRef>
          </c:cat>
          <c:val>
            <c:numRef>
              <c:f>Sheet1!$B$2</c:f>
              <c:numCache>
                <c:formatCode>General</c:formatCode>
                <c:ptCount val="1"/>
                <c:pt idx="0">
                  <c:v>100</c:v>
                </c:pt>
              </c:numCache>
            </c:numRef>
          </c:val>
          <c:extLst>
            <c:ext xmlns:c16="http://schemas.microsoft.com/office/drawing/2014/chart" uri="{C3380CC4-5D6E-409C-BE32-E72D297353CC}">
              <c16:uniqueId val="{00000001-A316-401C-85B7-6880353F304E}"/>
            </c:ext>
          </c:extLst>
        </c:ser>
        <c:ser>
          <c:idx val="1"/>
          <c:order val="1"/>
          <c:tx>
            <c:strRef>
              <c:f>Sheet1!$C$1</c:f>
              <c:strCache>
                <c:ptCount val="1"/>
                <c:pt idx="0">
                  <c:v>Series 2</c:v>
                </c:pt>
              </c:strCache>
            </c:strRef>
          </c:tx>
          <c:spPr>
            <a:solidFill>
              <a:schemeClr val="bg2">
                <a:lumMod val="7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Sheet1!$C$2</c:f>
              <c:numCache>
                <c:formatCode>General</c:formatCode>
                <c:ptCount val="1"/>
                <c:pt idx="0">
                  <c:v>90</c:v>
                </c:pt>
              </c:numCache>
            </c:numRef>
          </c:val>
          <c:extLst>
            <c:ext xmlns:c16="http://schemas.microsoft.com/office/drawing/2014/chart" uri="{C3380CC4-5D6E-409C-BE32-E72D297353CC}">
              <c16:uniqueId val="{00000002-A316-401C-85B7-6880353F304E}"/>
            </c:ext>
          </c:extLst>
        </c:ser>
        <c:ser>
          <c:idx val="2"/>
          <c:order val="2"/>
          <c:tx>
            <c:strRef>
              <c:f>Sheet1!$D$1</c:f>
              <c:strCache>
                <c:ptCount val="1"/>
                <c:pt idx="0">
                  <c:v>Series 3</c:v>
                </c:pt>
              </c:strCache>
            </c:strRef>
          </c:tx>
          <c:spPr>
            <a:solidFill>
              <a:schemeClr val="tx1">
                <a:lumMod val="65000"/>
                <a:lumOff val="3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Sheet1!$D$2</c:f>
              <c:numCache>
                <c:formatCode>General</c:formatCode>
                <c:ptCount val="1"/>
                <c:pt idx="0">
                  <c:v>70</c:v>
                </c:pt>
              </c:numCache>
            </c:numRef>
          </c:val>
          <c:extLst>
            <c:ext xmlns:c16="http://schemas.microsoft.com/office/drawing/2014/chart" uri="{C3380CC4-5D6E-409C-BE32-E72D297353CC}">
              <c16:uniqueId val="{00000003-A316-401C-85B7-6880353F304E}"/>
            </c:ext>
          </c:extLst>
        </c:ser>
        <c:ser>
          <c:idx val="3"/>
          <c:order val="3"/>
          <c:tx>
            <c:strRef>
              <c:f>Sheet1!$E$1</c:f>
              <c:strCache>
                <c:ptCount val="1"/>
                <c:pt idx="0">
                  <c:v>Series 32</c:v>
                </c:pt>
              </c:strCache>
            </c:strRef>
          </c:tx>
          <c:spPr>
            <a:solidFill>
              <a:schemeClr val="bg2">
                <a:lumMod val="7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Sheet1!$E$2</c:f>
              <c:numCache>
                <c:formatCode>General</c:formatCode>
                <c:ptCount val="1"/>
                <c:pt idx="0">
                  <c:v>50</c:v>
                </c:pt>
              </c:numCache>
            </c:numRef>
          </c:val>
          <c:extLst>
            <c:ext xmlns:c16="http://schemas.microsoft.com/office/drawing/2014/chart" uri="{C3380CC4-5D6E-409C-BE32-E72D297353CC}">
              <c16:uniqueId val="{00000004-A316-401C-85B7-6880353F304E}"/>
            </c:ext>
          </c:extLst>
        </c:ser>
        <c:ser>
          <c:idx val="4"/>
          <c:order val="4"/>
          <c:tx>
            <c:strRef>
              <c:f>Sheet1!$F$1</c:f>
              <c:strCache>
                <c:ptCount val="1"/>
                <c:pt idx="0">
                  <c:v>Series 322</c:v>
                </c:pt>
              </c:strCache>
            </c:strRef>
          </c:tx>
          <c:spPr>
            <a:solidFill>
              <a:schemeClr val="tx1">
                <a:lumMod val="65000"/>
                <a:lumOff val="3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Sheet1!$F$2</c:f>
              <c:numCache>
                <c:formatCode>General</c:formatCode>
                <c:ptCount val="1"/>
                <c:pt idx="0">
                  <c:v>20</c:v>
                </c:pt>
              </c:numCache>
            </c:numRef>
          </c:val>
          <c:extLst>
            <c:ext xmlns:c16="http://schemas.microsoft.com/office/drawing/2014/chart" uri="{C3380CC4-5D6E-409C-BE32-E72D297353CC}">
              <c16:uniqueId val="{00000005-A316-401C-85B7-6880353F304E}"/>
            </c:ext>
          </c:extLst>
        </c:ser>
        <c:dLbls>
          <c:showLegendKey val="0"/>
          <c:showVal val="0"/>
          <c:showCatName val="0"/>
          <c:showSerName val="0"/>
          <c:showPercent val="0"/>
          <c:showBubbleSize val="0"/>
        </c:dLbls>
        <c:gapWidth val="351"/>
        <c:overlap val="-80"/>
        <c:axId val="183959856"/>
        <c:axId val="183960416"/>
      </c:barChart>
      <c:catAx>
        <c:axId val="183959856"/>
        <c:scaling>
          <c:orientation val="minMax"/>
        </c:scaling>
        <c:delete val="0"/>
        <c:axPos val="b"/>
        <c:numFmt formatCode="General" sourceLinked="0"/>
        <c:majorTickMark val="out"/>
        <c:minorTickMark val="none"/>
        <c:tickLblPos val="nextTo"/>
        <c:spPr>
          <a:noFill/>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crossAx val="183960416"/>
        <c:crosses val="autoZero"/>
        <c:auto val="1"/>
        <c:lblAlgn val="ctr"/>
        <c:lblOffset val="100"/>
        <c:noMultiLvlLbl val="0"/>
      </c:catAx>
      <c:valAx>
        <c:axId val="183960416"/>
        <c:scaling>
          <c:orientation val="minMax"/>
        </c:scaling>
        <c:delete val="0"/>
        <c:axPos val="l"/>
        <c:majorGridlines>
          <c:spPr>
            <a:ln w="6350"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crossAx val="183959856"/>
        <c:crosses val="autoZero"/>
        <c:crossBetween val="between"/>
      </c:valAx>
    </c:plotArea>
    <c:plotVisOnly val="1"/>
    <c:dispBlanksAs val="gap"/>
    <c:showDLblsOverMax val="0"/>
  </c:chart>
  <c:txPr>
    <a:bodyPr/>
    <a:lstStyle/>
    <a:p>
      <a:pPr>
        <a:defRPr lang="zh-CN" sz="1000" b="1">
          <a:solidFill>
            <a:schemeClr val="tx1">
              <a:lumMod val="50000"/>
              <a:lumOff val="50000"/>
            </a:schemeClr>
          </a:solidFill>
          <a:latin typeface="+mj-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lumMod val="65000"/>
                <a:lumOff val="35000"/>
              </a:schemeClr>
            </a:solidFill>
            <a:ln>
              <a:noFill/>
            </a:ln>
          </c:spPr>
          <c:invertIfNegative val="0"/>
          <c:dLbls>
            <c:dLbl>
              <c:idx val="0"/>
              <c:tx>
                <c:rich>
                  <a:bodyPr/>
                  <a:lstStyle/>
                  <a:p>
                    <a:fld id="{D11BB573-E578-4F1A-B6DB-F53C470CD2DC}" type="VALUE">
                      <a:rPr lang="en-US" altLang="zh-CN"/>
                      <a:pPr/>
                      <a:t>[值]</a:t>
                    </a:fld>
                    <a:endParaRPr lang="zh-CN"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F7-4484-BD0F-6D4C4DC707A6}"/>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PROJECT 2</c:v>
                </c:pt>
              </c:strCache>
            </c:strRef>
          </c:cat>
          <c:val>
            <c:numRef>
              <c:f>Sheet1!$B$2</c:f>
              <c:numCache>
                <c:formatCode>General</c:formatCode>
                <c:ptCount val="1"/>
                <c:pt idx="0">
                  <c:v>50</c:v>
                </c:pt>
              </c:numCache>
            </c:numRef>
          </c:val>
          <c:extLst>
            <c:ext xmlns:c16="http://schemas.microsoft.com/office/drawing/2014/chart" uri="{C3380CC4-5D6E-409C-BE32-E72D297353CC}">
              <c16:uniqueId val="{00000001-AEF7-4484-BD0F-6D4C4DC707A6}"/>
            </c:ext>
          </c:extLst>
        </c:ser>
        <c:ser>
          <c:idx val="1"/>
          <c:order val="1"/>
          <c:tx>
            <c:strRef>
              <c:f>Sheet1!$C$1</c:f>
              <c:strCache>
                <c:ptCount val="1"/>
                <c:pt idx="0">
                  <c:v>Series 2</c:v>
                </c:pt>
              </c:strCache>
            </c:strRef>
          </c:tx>
          <c:spPr>
            <a:solidFill>
              <a:schemeClr val="bg2">
                <a:lumMod val="7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Sheet1!$C$2</c:f>
              <c:numCache>
                <c:formatCode>General</c:formatCode>
                <c:ptCount val="1"/>
                <c:pt idx="0">
                  <c:v>82</c:v>
                </c:pt>
              </c:numCache>
            </c:numRef>
          </c:val>
          <c:extLst>
            <c:ext xmlns:c16="http://schemas.microsoft.com/office/drawing/2014/chart" uri="{C3380CC4-5D6E-409C-BE32-E72D297353CC}">
              <c16:uniqueId val="{00000002-AEF7-4484-BD0F-6D4C4DC707A6}"/>
            </c:ext>
          </c:extLst>
        </c:ser>
        <c:ser>
          <c:idx val="2"/>
          <c:order val="2"/>
          <c:tx>
            <c:strRef>
              <c:f>Sheet1!$D$1</c:f>
              <c:strCache>
                <c:ptCount val="1"/>
                <c:pt idx="0">
                  <c:v>Series 3</c:v>
                </c:pt>
              </c:strCache>
            </c:strRef>
          </c:tx>
          <c:spPr>
            <a:solidFill>
              <a:schemeClr val="tx1">
                <a:lumMod val="65000"/>
                <a:lumOff val="3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Sheet1!$D$2</c:f>
              <c:numCache>
                <c:formatCode>General</c:formatCode>
                <c:ptCount val="1"/>
                <c:pt idx="0">
                  <c:v>45</c:v>
                </c:pt>
              </c:numCache>
            </c:numRef>
          </c:val>
          <c:extLst>
            <c:ext xmlns:c16="http://schemas.microsoft.com/office/drawing/2014/chart" uri="{C3380CC4-5D6E-409C-BE32-E72D297353CC}">
              <c16:uniqueId val="{00000003-AEF7-4484-BD0F-6D4C4DC707A6}"/>
            </c:ext>
          </c:extLst>
        </c:ser>
        <c:ser>
          <c:idx val="3"/>
          <c:order val="3"/>
          <c:tx>
            <c:strRef>
              <c:f>Sheet1!$E$1</c:f>
              <c:strCache>
                <c:ptCount val="1"/>
                <c:pt idx="0">
                  <c:v>Series 32</c:v>
                </c:pt>
              </c:strCache>
            </c:strRef>
          </c:tx>
          <c:spPr>
            <a:solidFill>
              <a:schemeClr val="bg2">
                <a:lumMod val="7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Sheet1!$E$2</c:f>
              <c:numCache>
                <c:formatCode>General</c:formatCode>
                <c:ptCount val="1"/>
                <c:pt idx="0">
                  <c:v>80</c:v>
                </c:pt>
              </c:numCache>
            </c:numRef>
          </c:val>
          <c:extLst>
            <c:ext xmlns:c16="http://schemas.microsoft.com/office/drawing/2014/chart" uri="{C3380CC4-5D6E-409C-BE32-E72D297353CC}">
              <c16:uniqueId val="{00000004-AEF7-4484-BD0F-6D4C4DC707A6}"/>
            </c:ext>
          </c:extLst>
        </c:ser>
        <c:ser>
          <c:idx val="4"/>
          <c:order val="4"/>
          <c:tx>
            <c:strRef>
              <c:f>Sheet1!$F$1</c:f>
              <c:strCache>
                <c:ptCount val="1"/>
                <c:pt idx="0">
                  <c:v>Series 322</c:v>
                </c:pt>
              </c:strCache>
            </c:strRef>
          </c:tx>
          <c:spPr>
            <a:solidFill>
              <a:schemeClr val="tx1">
                <a:lumMod val="65000"/>
                <a:lumOff val="35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Sheet1!$F$2</c:f>
              <c:numCache>
                <c:formatCode>General</c:formatCode>
                <c:ptCount val="1"/>
                <c:pt idx="0">
                  <c:v>100</c:v>
                </c:pt>
              </c:numCache>
            </c:numRef>
          </c:val>
          <c:extLst>
            <c:ext xmlns:c16="http://schemas.microsoft.com/office/drawing/2014/chart" uri="{C3380CC4-5D6E-409C-BE32-E72D297353CC}">
              <c16:uniqueId val="{00000005-AEF7-4484-BD0F-6D4C4DC707A6}"/>
            </c:ext>
          </c:extLst>
        </c:ser>
        <c:dLbls>
          <c:showLegendKey val="0"/>
          <c:showVal val="0"/>
          <c:showCatName val="0"/>
          <c:showSerName val="0"/>
          <c:showPercent val="0"/>
          <c:showBubbleSize val="0"/>
        </c:dLbls>
        <c:gapWidth val="351"/>
        <c:overlap val="-80"/>
        <c:axId val="184008848"/>
        <c:axId val="253094208"/>
      </c:barChart>
      <c:catAx>
        <c:axId val="184008848"/>
        <c:scaling>
          <c:orientation val="maxMin"/>
        </c:scaling>
        <c:delete val="0"/>
        <c:axPos val="b"/>
        <c:numFmt formatCode="General" sourceLinked="0"/>
        <c:majorTickMark val="out"/>
        <c:minorTickMark val="none"/>
        <c:tickLblPos val="nextTo"/>
        <c:spPr>
          <a:noFill/>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crossAx val="253094208"/>
        <c:crosses val="autoZero"/>
        <c:auto val="1"/>
        <c:lblAlgn val="ctr"/>
        <c:lblOffset val="100"/>
        <c:noMultiLvlLbl val="0"/>
      </c:catAx>
      <c:valAx>
        <c:axId val="253094208"/>
        <c:scaling>
          <c:orientation val="minMax"/>
        </c:scaling>
        <c:delete val="0"/>
        <c:axPos val="r"/>
        <c:majorGridlines>
          <c:spPr>
            <a:ln w="6350"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j-lt"/>
                <a:ea typeface="+mn-ea"/>
                <a:cs typeface="+mn-cs"/>
              </a:defRPr>
            </a:pPr>
            <a:endParaRPr lang="zh-CN"/>
          </a:p>
        </c:txPr>
        <c:crossAx val="184008848"/>
        <c:crosses val="autoZero"/>
        <c:crossBetween val="between"/>
      </c:valAx>
    </c:plotArea>
    <c:plotVisOnly val="1"/>
    <c:dispBlanksAs val="gap"/>
    <c:showDLblsOverMax val="0"/>
  </c:chart>
  <c:txPr>
    <a:bodyPr/>
    <a:lstStyle/>
    <a:p>
      <a:pPr>
        <a:defRPr lang="zh-CN" sz="1000" b="1">
          <a:solidFill>
            <a:schemeClr val="tx1">
              <a:lumMod val="50000"/>
              <a:lumOff val="50000"/>
            </a:schemeClr>
          </a:solidFill>
          <a:latin typeface="+mj-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微软雅黑" panose="020B0503020204020204" pitchFamily="34" charset="-122"/>
              </a:defRPr>
            </a:lvl1pPr>
          </a:lstStyle>
          <a:p>
            <a:pPr>
              <a:defRPr/>
            </a:pPr>
            <a:fld id="{4C976ED8-A2F8-44B2-9E9B-484DCC3D921D}" type="datetimeFigureOut">
              <a:rPr lang="zh-CN" altLang="en-US" smtClean="0"/>
              <a:t>2023/11/1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微软雅黑" panose="020B0503020204020204" pitchFamily="34" charset="-122"/>
              </a:defRPr>
            </a:lvl1pPr>
          </a:lstStyle>
          <a:p>
            <a:fld id="{167FA93C-29B1-4199-89B1-C9D8A0C7888C}"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mn-lt"/>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mn-lt"/>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mn-lt"/>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a:t>
            </a:fld>
            <a:endParaRPr lang="zh-CN" altLang="en-US"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10</a:t>
            </a:fld>
            <a:endParaRPr lang="zh-CN" altLang="en-US"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11</a:t>
            </a:fld>
            <a:endParaRPr lang="zh-CN" altLang="en-US"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rPr>
              <a:t>12</a:t>
            </a:fld>
            <a:endParaRPr lang="zh-CN" altLang="en-US"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13</a:t>
            </a:fld>
            <a:endParaRPr lang="zh-CN" altLang="en-US" dirty="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14</a:t>
            </a:fld>
            <a:endParaRPr lang="zh-CN" altLang="en-US" dirty="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15</a:t>
            </a:fld>
            <a:endParaRPr lang="zh-CN" altLang="en-US" dirty="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rPr>
              <a:t>16</a:t>
            </a:fld>
            <a:endParaRPr lang="zh-CN" altLang="en-US" dirty="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17</a:t>
            </a:fld>
            <a:endParaRPr lang="zh-CN" altLang="en-US" dirty="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rPr>
              <a:t>18</a:t>
            </a:fld>
            <a:endParaRPr lang="zh-CN" altLang="en-US" dirty="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19</a:t>
            </a:fld>
            <a:endParaRPr lang="zh-CN" altLang="en-US"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rPr>
              <a:t>2</a:t>
            </a:fld>
            <a:endParaRPr lang="zh-CN" altLang="en-US" dirty="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20</a:t>
            </a:fld>
            <a:endParaRPr lang="zh-CN" altLang="en-US" dirty="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z="400"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21</a:t>
            </a:fld>
            <a:endParaRPr lang="zh-CN" altLang="en-US"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rPr>
              <a:t>3</a:t>
            </a:fld>
            <a:endParaRPr lang="zh-CN" altLang="en-US"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4</a:t>
            </a:fld>
            <a:endParaRPr lang="zh-CN" altLang="en-US"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5</a:t>
            </a:fld>
            <a:endParaRPr lang="zh-CN" altLang="en-US"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rPr>
              <a:t>6</a:t>
            </a:fld>
            <a:endParaRPr lang="zh-CN" altLang="en-US"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7</a:t>
            </a:fld>
            <a:endParaRPr lang="zh-CN" altLang="en-US"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rPr>
              <a:t>8</a:t>
            </a:fld>
            <a:endParaRPr lang="zh-CN" altLang="en-US"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rPr>
              <a:t>9</a:t>
            </a:fld>
            <a:endParaRPr lang="zh-CN" altLang="en-US"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B501654-C328-4D7F-8379-14C1805D0D0D}" type="datetimeFigureOut">
              <a:rPr lang="zh-CN" altLang="en-US"/>
              <a:t>2023/11/1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4421DB7-F3D9-48CB-8617-87E748E92883}"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D132489-02C9-4B03-8508-CE0419D7D36C}" type="datetimeFigureOut">
              <a:rPr lang="zh-CN" altLang="en-US"/>
              <a:t>2023/11/1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F3826D8-9AD3-419B-A4E6-CC8E8BEDD67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9B4E0AC-1760-453B-913D-8414A7E3B035}" type="datetimeFigureOut">
              <a:rPr lang="zh-CN" altLang="en-US"/>
              <a:t>2023/11/1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A3F0D1-4657-4B7B-8EC0-DFDEE341E13E}"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5C3B258-F792-467C-8952-6564F7F7A64C}" type="datetimeFigureOut">
              <a:rPr lang="zh-CN" altLang="en-US"/>
              <a:t>2023/11/1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232BDC5-71A1-4D20-8EF0-8F919F29C0C1}"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BE8ED0-4CC8-41FB-A813-AF3EE990F4EA}" type="datetimeFigureOut">
              <a:rPr lang="zh-CN" altLang="en-US"/>
              <a:t>2023/11/1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8AE3268-E185-4A0B-A5A9-CD634315B018}"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E95B230-0B8A-4324-8096-B0A755B49C08}" type="datetimeFigureOut">
              <a:rPr lang="zh-CN" altLang="en-US"/>
              <a:t>2023/11/1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5C879A5-D176-4ABC-9E08-BE7D148649D6}"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DF3C78F-01F3-4EBB-8C19-5282C12060D8}" type="datetimeFigureOut">
              <a:rPr lang="zh-CN" altLang="en-US"/>
              <a:t>2023/11/1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4A41306-BA03-4BCE-9FF0-80456018BC5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A828795-3798-49B7-99EE-351E9F40A0C4}" type="datetimeFigureOut">
              <a:rPr lang="zh-CN" altLang="en-US"/>
              <a:t>2023/11/1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D707729-9787-46F8-B085-CA1F955117C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DF77328-FDBE-4128-A06A-0E4EBD2AD1E0}" type="datetimeFigureOut">
              <a:rPr lang="zh-CN" altLang="en-US"/>
              <a:t>2023/11/1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5F54854-6997-4642-95D0-70E8C6EE6C37}"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8BD367-96EF-42E6-B24E-CA1E7E032EF0}" type="datetimeFigureOut">
              <a:rPr lang="zh-CN" altLang="en-US"/>
              <a:t>2023/11/1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18B825A-7E81-44C3-B3B9-3CE7C7317BE7}"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C4923F-5CC1-47A1-8CDC-A5AB7535644B}" type="datetimeFigureOut">
              <a:rPr lang="zh-CN" altLang="en-US"/>
              <a:t>2023/11/1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5A47B71-0CCF-4F19-BDED-D37F0E2613A7}"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EE8DB8C-8B3F-437E-8616-505C52744BCD}" type="datetimeFigureOut">
              <a:rPr lang="zh-CN" altLang="en-US"/>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微软雅黑" panose="020B0503020204020204" pitchFamily="34" charset="-122"/>
                <a:ea typeface="微软雅黑" panose="020B0503020204020204" pitchFamily="34" charset="-122"/>
              </a:defRPr>
            </a:lvl1pPr>
          </a:lstStyle>
          <a:p>
            <a:fld id="{780C1C8B-0847-42AA-878D-865D1C9E509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hemeOverride" Target="../theme/themeOverride3.xml"/><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11.xml"/><Relationship Id="rId7"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hemeOverride" Target="../theme/themeOverride4.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2.xml"/><Relationship Id="rId9"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jpeg"/><Relationship Id="rId2" Type="http://schemas.openxmlformats.org/officeDocument/2006/relationships/tags" Target="../tags/tag13.xml"/><Relationship Id="rId1" Type="http://schemas.openxmlformats.org/officeDocument/2006/relationships/themeOverride" Target="../theme/themeOverride5.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a:srcRect t="2054" b="3954"/>
          <a:stretch>
            <a:fillRect/>
          </a:stretch>
        </p:blipFill>
        <p:spPr>
          <a:xfrm>
            <a:off x="0" y="-1"/>
            <a:ext cx="12192000" cy="6858001"/>
          </a:xfrm>
          <a:prstGeom prst="rect">
            <a:avLst/>
          </a:prstGeom>
        </p:spPr>
      </p:pic>
      <p:sp>
        <p:nvSpPr>
          <p:cNvPr id="3" name="文本框 2"/>
          <p:cNvSpPr txBox="1"/>
          <p:nvPr/>
        </p:nvSpPr>
        <p:spPr>
          <a:xfrm>
            <a:off x="2652998" y="2637764"/>
            <a:ext cx="6522940" cy="830997"/>
          </a:xfrm>
          <a:prstGeom prst="rect">
            <a:avLst/>
          </a:prstGeom>
          <a:noFill/>
        </p:spPr>
        <p:txBody>
          <a:bodyPr wrap="none">
            <a:spAutoFit/>
          </a:bodyPr>
          <a:lstStyle/>
          <a:p>
            <a:pPr fontAlgn="auto">
              <a:spcBef>
                <a:spcPts val="0"/>
              </a:spcBef>
              <a:spcAft>
                <a:spcPts val="0"/>
              </a:spcAft>
              <a:defRPr/>
            </a:pPr>
            <a:r>
              <a:rPr lang="en-US" altLang="zh-CN" sz="4800" b="1" dirty="0">
                <a:solidFill>
                  <a:schemeClr val="accent6">
                    <a:lumMod val="50000"/>
                  </a:schemeClr>
                </a:solidFill>
                <a:latin typeface="微软雅黑" panose="020B0503020204020204" pitchFamily="34" charset="-122"/>
                <a:ea typeface="微软雅黑" panose="020B0503020204020204" pitchFamily="34" charset="-122"/>
              </a:rPr>
              <a:t>G13 </a:t>
            </a:r>
            <a:r>
              <a:rPr lang="zh-CN" altLang="en-US" sz="4800" b="1" dirty="0">
                <a:solidFill>
                  <a:schemeClr val="accent6">
                    <a:lumMod val="50000"/>
                  </a:schemeClr>
                </a:solidFill>
                <a:latin typeface="微软雅黑" panose="020B0503020204020204" pitchFamily="34" charset="-122"/>
                <a:ea typeface="微软雅黑" panose="020B0503020204020204" pitchFamily="34" charset="-122"/>
              </a:rPr>
              <a:t>书籍垂直搜索系统</a:t>
            </a:r>
          </a:p>
        </p:txBody>
      </p:sp>
      <p:sp>
        <p:nvSpPr>
          <p:cNvPr id="4" name="文本框 3"/>
          <p:cNvSpPr txBox="1"/>
          <p:nvPr/>
        </p:nvSpPr>
        <p:spPr>
          <a:xfrm>
            <a:off x="325247" y="552249"/>
            <a:ext cx="1687880" cy="410330"/>
          </a:xfrm>
          <a:prstGeom prst="rect">
            <a:avLst/>
          </a:prstGeom>
          <a:noFill/>
        </p:spPr>
        <p:txBody>
          <a:bodyPr wrap="square">
            <a:spAutoFit/>
          </a:bodyPr>
          <a:lstStyle/>
          <a:p>
            <a:pPr algn="dist" fontAlgn="auto">
              <a:spcBef>
                <a:spcPts val="0"/>
              </a:spcBef>
              <a:spcAft>
                <a:spcPts val="0"/>
              </a:spcAft>
              <a:defRPr/>
            </a:pPr>
            <a:r>
              <a:rPr lang="zh-CN" altLang="en-US" sz="2050" dirty="0">
                <a:solidFill>
                  <a:schemeClr val="bg1">
                    <a:lumMod val="50000"/>
                  </a:schemeClr>
                </a:solidFill>
                <a:latin typeface="+mn-lt"/>
                <a:ea typeface="+mn-ea"/>
              </a:rPr>
              <a:t>开题报告</a:t>
            </a:r>
          </a:p>
        </p:txBody>
      </p:sp>
      <p:grpSp>
        <p:nvGrpSpPr>
          <p:cNvPr id="6" name="组合 54"/>
          <p:cNvGrpSpPr/>
          <p:nvPr/>
        </p:nvGrpSpPr>
        <p:grpSpPr>
          <a:xfrm>
            <a:off x="6022164" y="5903160"/>
            <a:ext cx="226800" cy="720000"/>
            <a:chOff x="6205521" y="5132079"/>
            <a:chExt cx="259851" cy="856655"/>
          </a:xfrm>
          <a:solidFill>
            <a:schemeClr val="accent6">
              <a:lumMod val="50000"/>
            </a:schemeClr>
          </a:solidFill>
        </p:grpSpPr>
        <p:sp>
          <p:nvSpPr>
            <p:cNvPr id="7" name="L 形 6"/>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L 形 8"/>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L 形 9"/>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等腰三角形 7"/>
          <p:cNvSpPr/>
          <p:nvPr/>
        </p:nvSpPr>
        <p:spPr>
          <a:xfrm rot="3259845">
            <a:off x="9952811" y="1690174"/>
            <a:ext cx="939800" cy="768350"/>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rot="10800000">
            <a:off x="1885036" y="2344705"/>
            <a:ext cx="6799262" cy="39687"/>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9845">
            <a:off x="643277" y="2899889"/>
            <a:ext cx="1209600" cy="120939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rot="3259845">
            <a:off x="909251" y="5843198"/>
            <a:ext cx="471487" cy="47160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rot="3259845">
            <a:off x="10859221" y="2978980"/>
            <a:ext cx="504000" cy="503265"/>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bwMode="auto">
          <a:xfrm>
            <a:off x="2944139" y="739417"/>
            <a:ext cx="5650569" cy="4122403"/>
            <a:chOff x="3072990" y="984084"/>
            <a:chExt cx="5651364" cy="4121380"/>
          </a:xfrm>
        </p:grpSpPr>
        <p:sp>
          <p:nvSpPr>
            <p:cNvPr id="180" name="矩形 179"/>
            <p:cNvSpPr/>
            <p:nvPr/>
          </p:nvSpPr>
          <p:spPr>
            <a:xfrm rot="1197552">
              <a:off x="3636008" y="1275143"/>
              <a:ext cx="824516" cy="82370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1" name="矩形 180"/>
            <p:cNvSpPr/>
            <p:nvPr/>
          </p:nvSpPr>
          <p:spPr>
            <a:xfrm rot="8972468">
              <a:off x="3072990" y="984084"/>
              <a:ext cx="403282" cy="4031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2" name="矩形 181"/>
            <p:cNvSpPr/>
            <p:nvPr/>
          </p:nvSpPr>
          <p:spPr>
            <a:xfrm rot="8972468">
              <a:off x="8238286" y="4619810"/>
              <a:ext cx="486068" cy="48565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4" name="组合 13"/>
          <p:cNvGrpSpPr/>
          <p:nvPr/>
        </p:nvGrpSpPr>
        <p:grpSpPr bwMode="auto">
          <a:xfrm>
            <a:off x="1269822" y="1268687"/>
            <a:ext cx="8747303" cy="4247261"/>
            <a:chOff x="1597639" y="1406397"/>
            <a:chExt cx="8746801" cy="4246077"/>
          </a:xfrm>
        </p:grpSpPr>
        <p:sp>
          <p:nvSpPr>
            <p:cNvPr id="183" name="任意多边形 182"/>
            <p:cNvSpPr/>
            <p:nvPr/>
          </p:nvSpPr>
          <p:spPr>
            <a:xfrm rot="20711973">
              <a:off x="1597639" y="1406397"/>
              <a:ext cx="381519" cy="39159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4" name="等腰三角形 183"/>
            <p:cNvSpPr/>
            <p:nvPr/>
          </p:nvSpPr>
          <p:spPr>
            <a:xfrm rot="20678025">
              <a:off x="9577722" y="4987496"/>
              <a:ext cx="766718" cy="664978"/>
            </a:xfrm>
            <a:prstGeom prst="triangle">
              <a:avLst/>
            </a:prstGeom>
            <a:solidFill>
              <a:schemeClr val="accent5">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5" name="任意多边形 184"/>
            <p:cNvSpPr/>
            <p:nvPr/>
          </p:nvSpPr>
          <p:spPr>
            <a:xfrm rot="3259845">
              <a:off x="3104775" y="4464012"/>
              <a:ext cx="395177" cy="39597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9"/>
          <p:cNvSpPr/>
          <p:nvPr/>
        </p:nvSpPr>
        <p:spPr bwMode="auto">
          <a:xfrm rot="9252532">
            <a:off x="10996251" y="5562179"/>
            <a:ext cx="486000" cy="48577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3517595" y="3612823"/>
            <a:ext cx="6905116" cy="369332"/>
          </a:xfrm>
          <a:prstGeom prst="rect">
            <a:avLst/>
          </a:prstGeom>
          <a:noFill/>
        </p:spPr>
        <p:txBody>
          <a:bodyPr wrap="square">
            <a:spAutoFit/>
          </a:bodyPr>
          <a:lstStyle/>
          <a:p>
            <a:pPr algn="ctr"/>
            <a:r>
              <a:rPr lang="zh-CN" altLang="en-US" sz="1800" dirty="0">
                <a:solidFill>
                  <a:schemeClr val="bg2">
                    <a:lumMod val="25000"/>
                  </a:schemeClr>
                </a:solidFill>
                <a:latin typeface="微软雅黑" panose="020B0503020204020204" pitchFamily="34" charset="-122"/>
                <a:ea typeface="微软雅黑" panose="020B0503020204020204" pitchFamily="34" charset="-122"/>
              </a:rPr>
              <a:t>组长：王伟杰</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组员：</a:t>
            </a:r>
            <a:r>
              <a:rPr lang="zh-CN" altLang="en-US" dirty="0">
                <a:solidFill>
                  <a:schemeClr val="bg2">
                    <a:lumMod val="25000"/>
                  </a:schemeClr>
                </a:solidFill>
                <a:latin typeface="微软雅黑" panose="020B0503020204020204" pitchFamily="34" charset="-122"/>
                <a:ea typeface="微软雅黑" panose="020B0503020204020204" pitchFamily="34" charset="-122"/>
              </a:rPr>
              <a:t>刘逸杰、黄乐诚、包越、陈华杰、安俊霖</a:t>
            </a:r>
            <a:endParaRPr lang="zh-CN" altLang="en-US" sz="18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308889" y="4192559"/>
            <a:ext cx="2661264" cy="369332"/>
          </a:xfrm>
          <a:prstGeom prst="rect">
            <a:avLst/>
          </a:prstGeom>
          <a:noFill/>
        </p:spPr>
        <p:txBody>
          <a:bodyPr wrap="square">
            <a:spAutoFit/>
          </a:bodyPr>
          <a:lstStyle/>
          <a:p>
            <a:pPr algn="ctr"/>
            <a:r>
              <a:rPr lang="en-US" altLang="zh-CN" dirty="0">
                <a:solidFill>
                  <a:schemeClr val="bg2">
                    <a:lumMod val="25000"/>
                  </a:schemeClr>
                </a:solidFill>
                <a:latin typeface="微软雅黑" panose="020B0503020204020204" pitchFamily="34" charset="-122"/>
                <a:ea typeface="微软雅黑" panose="020B0503020204020204" pitchFamily="34" charset="-122"/>
              </a:rPr>
              <a:t>2023</a:t>
            </a:r>
            <a:r>
              <a:rPr lang="zh-CN" altLang="en-US" dirty="0">
                <a:solidFill>
                  <a:schemeClr val="bg2">
                    <a:lumMod val="25000"/>
                  </a:schemeClr>
                </a:solidFill>
                <a:latin typeface="微软雅黑" panose="020B0503020204020204" pitchFamily="34" charset="-122"/>
                <a:ea typeface="微软雅黑" panose="020B0503020204020204" pitchFamily="34" charset="-122"/>
              </a:rPr>
              <a:t>年</a:t>
            </a:r>
            <a:r>
              <a:rPr lang="en-US" altLang="zh-CN" dirty="0">
                <a:solidFill>
                  <a:schemeClr val="bg2">
                    <a:lumMod val="25000"/>
                  </a:schemeClr>
                </a:solidFill>
                <a:latin typeface="微软雅黑" panose="020B0503020204020204" pitchFamily="34" charset="-122"/>
                <a:ea typeface="微软雅黑" panose="020B0503020204020204" pitchFamily="34" charset="-122"/>
              </a:rPr>
              <a:t>10</a:t>
            </a:r>
            <a:r>
              <a:rPr lang="zh-CN" altLang="en-US" dirty="0">
                <a:solidFill>
                  <a:schemeClr val="bg2">
                    <a:lumMod val="25000"/>
                  </a:schemeClr>
                </a:solidFill>
                <a:latin typeface="微软雅黑" panose="020B0503020204020204" pitchFamily="34" charset="-122"/>
                <a:ea typeface="微软雅黑" panose="020B0503020204020204" pitchFamily="34" charset="-122"/>
              </a:rPr>
              <a:t>月</a:t>
            </a:r>
            <a:r>
              <a:rPr lang="en-US" altLang="zh-CN" dirty="0">
                <a:solidFill>
                  <a:schemeClr val="bg2">
                    <a:lumMod val="25000"/>
                  </a:schemeClr>
                </a:solidFill>
                <a:latin typeface="微软雅黑" panose="020B0503020204020204" pitchFamily="34" charset="-122"/>
                <a:ea typeface="微软雅黑" panose="020B0503020204020204" pitchFamily="34" charset="-122"/>
              </a:rPr>
              <a:t>30</a:t>
            </a:r>
            <a:r>
              <a:rPr lang="zh-CN" altLang="en-US" dirty="0">
                <a:solidFill>
                  <a:schemeClr val="bg2">
                    <a:lumMod val="25000"/>
                  </a:schemeClr>
                </a:solidFill>
                <a:latin typeface="微软雅黑" panose="020B0503020204020204" pitchFamily="34" charset="-122"/>
                <a:ea typeface="微软雅黑" panose="020B0503020204020204" pitchFamily="34" charset="-122"/>
              </a:rPr>
              <a:t>日</a:t>
            </a:r>
          </a:p>
        </p:txBody>
      </p:sp>
    </p:spTree>
  </p:cSld>
  <p:clrMapOvr>
    <a:masterClrMapping/>
  </p:clrMapOvr>
  <p:transition spd="slow" advTm="0">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2005" y="228600"/>
            <a:ext cx="611251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项目目标与内容：专注于书籍领域</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圆角 11"/>
          <p:cNvSpPr/>
          <p:nvPr/>
        </p:nvSpPr>
        <p:spPr>
          <a:xfrm>
            <a:off x="990597" y="3360341"/>
            <a:ext cx="10210807" cy="17549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7" name="组合 16"/>
          <p:cNvGrpSpPr/>
          <p:nvPr/>
        </p:nvGrpSpPr>
        <p:grpSpPr>
          <a:xfrm>
            <a:off x="1336040" y="4223385"/>
            <a:ext cx="2700020" cy="1486535"/>
            <a:chOff x="5122025" y="-72714"/>
            <a:chExt cx="2020976" cy="927740"/>
          </a:xfrm>
        </p:grpSpPr>
        <p:sp>
          <p:nvSpPr>
            <p:cNvPr id="37" name="文本框 11"/>
            <p:cNvSpPr txBox="1"/>
            <p:nvPr/>
          </p:nvSpPr>
          <p:spPr>
            <a:xfrm>
              <a:off x="5122026" y="228380"/>
              <a:ext cx="2020975" cy="626646"/>
            </a:xfrm>
            <a:prstGeom prst="rect">
              <a:avLst/>
            </a:prstGeom>
            <a:noFill/>
          </p:spPr>
          <p:txBody>
            <a:bodyPr wrap="square" lIns="0" tIns="0" rIns="0" bIns="0" anchor="ctr" anchorCtr="1">
              <a:normAutofit/>
            </a:bodyPr>
            <a:lstStyle/>
            <a:p>
              <a:pPr indent="457200" algn="l">
                <a:lnSpc>
                  <a:spcPct val="120000"/>
                </a:lnSpc>
                <a:spcBef>
                  <a:spcPct val="0"/>
                </a:spcBef>
              </a:pPr>
              <a:r>
                <a:rPr lang="zh-CN" altLang="en-US" sz="1200" dirty="0">
                  <a:ea typeface="微软雅黑" panose="020B0503020204020204" pitchFamily="34" charset="-122"/>
                </a:rPr>
                <a:t>提供更精准的搜索结果：通过针对书籍的特殊属性进行索引和搜索，能够更准确地匹配用户的搜索意图，提供更精准的搜索结果</a:t>
              </a:r>
            </a:p>
          </p:txBody>
        </p:sp>
        <p:sp>
          <p:nvSpPr>
            <p:cNvPr id="38" name="矩形 37"/>
            <p:cNvSpPr/>
            <p:nvPr/>
          </p:nvSpPr>
          <p:spPr>
            <a:xfrm>
              <a:off x="5122025" y="-72714"/>
              <a:ext cx="2020976" cy="325410"/>
            </a:xfrm>
            <a:prstGeom prst="rect">
              <a:avLst/>
            </a:prstGeom>
          </p:spPr>
          <p:txBody>
            <a:bodyPr wrap="none" lIns="0" tIns="0" rIns="0" bIns="0" anchor="ctr" anchorCtr="1">
              <a:normAutofit/>
            </a:bodyPr>
            <a:lstStyle/>
            <a:p>
              <a:pPr lvl="0" algn="ctr" defTabSz="914400">
                <a:spcBef>
                  <a:spcPct val="0"/>
                </a:spcBef>
                <a:defRPr/>
              </a:pPr>
              <a:r>
                <a:rPr lang="zh-CN" altLang="en-US" b="1" dirty="0">
                  <a:solidFill>
                    <a:schemeClr val="accent2"/>
                  </a:solidFill>
                  <a:ea typeface="微软雅黑" panose="020B0503020204020204" pitchFamily="34" charset="-122"/>
                </a:rPr>
                <a:t>目标一</a:t>
              </a:r>
            </a:p>
          </p:txBody>
        </p:sp>
      </p:grpSp>
      <p:grpSp>
        <p:nvGrpSpPr>
          <p:cNvPr id="18" name="组合 17"/>
          <p:cNvGrpSpPr/>
          <p:nvPr/>
        </p:nvGrpSpPr>
        <p:grpSpPr>
          <a:xfrm>
            <a:off x="5982970" y="3990975"/>
            <a:ext cx="2627630" cy="1691640"/>
            <a:chOff x="5122025" y="-72714"/>
            <a:chExt cx="2020976" cy="1169664"/>
          </a:xfrm>
        </p:grpSpPr>
        <p:sp>
          <p:nvSpPr>
            <p:cNvPr id="35" name="文本框 17"/>
            <p:cNvSpPr txBox="1"/>
            <p:nvPr/>
          </p:nvSpPr>
          <p:spPr>
            <a:xfrm>
              <a:off x="5122025" y="228483"/>
              <a:ext cx="2020976" cy="868467"/>
            </a:xfrm>
            <a:prstGeom prst="rect">
              <a:avLst/>
            </a:prstGeom>
            <a:noFill/>
          </p:spPr>
          <p:txBody>
            <a:bodyPr wrap="square" lIns="0" tIns="0" rIns="0" bIns="0" anchor="ctr" anchorCtr="1">
              <a:noAutofit/>
            </a:bodyPr>
            <a:lstStyle/>
            <a:p>
              <a:pPr indent="457200" algn="l">
                <a:lnSpc>
                  <a:spcPct val="120000"/>
                </a:lnSpc>
                <a:spcBef>
                  <a:spcPct val="0"/>
                </a:spcBef>
              </a:pPr>
              <a:r>
                <a:rPr lang="zh-CN" altLang="en-US" sz="1200" dirty="0">
                  <a:ea typeface="微软雅黑" panose="020B0503020204020204" pitchFamily="34" charset="-122"/>
                </a:rPr>
                <a:t>提供个性化的推荐服务：可以根据用户的搜索历史、兴趣偏好等信息，为用户提供个性化的推荐服务，提高用户的搜索效率和满意度</a:t>
              </a:r>
            </a:p>
          </p:txBody>
        </p:sp>
        <p:sp>
          <p:nvSpPr>
            <p:cNvPr id="36" name="矩形 35"/>
            <p:cNvSpPr/>
            <p:nvPr/>
          </p:nvSpPr>
          <p:spPr>
            <a:xfrm>
              <a:off x="5122025" y="-72714"/>
              <a:ext cx="2020976" cy="325410"/>
            </a:xfrm>
            <a:prstGeom prst="rect">
              <a:avLst/>
            </a:prstGeom>
          </p:spPr>
          <p:txBody>
            <a:bodyPr wrap="none" lIns="0" tIns="0" rIns="0" bIns="0" anchor="ctr" anchorCtr="1">
              <a:normAutofit/>
            </a:bodyPr>
            <a:lstStyle/>
            <a:p>
              <a:pPr lvl="0" algn="ctr" defTabSz="914400">
                <a:spcBef>
                  <a:spcPct val="0"/>
                </a:spcBef>
                <a:defRPr/>
              </a:pPr>
              <a:r>
                <a:rPr lang="zh-CN" altLang="en-US" b="1" dirty="0">
                  <a:solidFill>
                    <a:schemeClr val="accent4"/>
                  </a:solidFill>
                  <a:ea typeface="微软雅黑" panose="020B0503020204020204" pitchFamily="34" charset="-122"/>
                </a:rPr>
                <a:t>目标三</a:t>
              </a:r>
            </a:p>
          </p:txBody>
        </p:sp>
      </p:grpSp>
      <p:grpSp>
        <p:nvGrpSpPr>
          <p:cNvPr id="19" name="组合 18"/>
          <p:cNvGrpSpPr/>
          <p:nvPr/>
        </p:nvGrpSpPr>
        <p:grpSpPr>
          <a:xfrm>
            <a:off x="3878580" y="1288415"/>
            <a:ext cx="2529205" cy="1736090"/>
            <a:chOff x="5122025" y="1105449"/>
            <a:chExt cx="2020976" cy="1245738"/>
          </a:xfrm>
        </p:grpSpPr>
        <p:sp>
          <p:nvSpPr>
            <p:cNvPr id="32" name="文本框 20"/>
            <p:cNvSpPr txBox="1"/>
            <p:nvPr/>
          </p:nvSpPr>
          <p:spPr>
            <a:xfrm>
              <a:off x="5122025" y="1406458"/>
              <a:ext cx="2020625" cy="944729"/>
            </a:xfrm>
            <a:prstGeom prst="rect">
              <a:avLst/>
            </a:prstGeom>
            <a:noFill/>
          </p:spPr>
          <p:txBody>
            <a:bodyPr wrap="square" lIns="0" tIns="0" rIns="0" bIns="0" anchor="ctr" anchorCtr="1">
              <a:noAutofit/>
            </a:bodyPr>
            <a:lstStyle/>
            <a:p>
              <a:pPr indent="457200" algn="l">
                <a:lnSpc>
                  <a:spcPct val="120000"/>
                </a:lnSpc>
                <a:spcBef>
                  <a:spcPct val="0"/>
                </a:spcBef>
              </a:pPr>
              <a:r>
                <a:rPr lang="zh-CN" altLang="en-US" sz="1200" dirty="0">
                  <a:ea typeface="微软雅黑" panose="020B0503020204020204" pitchFamily="34" charset="-122"/>
                </a:rPr>
                <a:t>提供更丰富的书籍信息：不仅提供基本的书籍信息，还能够提供书籍的更详尽的信息以及用户评论、评分等信息，帮助用户更好地了解书籍内容和质量</a:t>
              </a:r>
            </a:p>
          </p:txBody>
        </p:sp>
        <p:sp>
          <p:nvSpPr>
            <p:cNvPr id="33" name="矩形 32"/>
            <p:cNvSpPr/>
            <p:nvPr/>
          </p:nvSpPr>
          <p:spPr>
            <a:xfrm>
              <a:off x="5122025" y="1105449"/>
              <a:ext cx="2020976" cy="325332"/>
            </a:xfrm>
            <a:prstGeom prst="rect">
              <a:avLst/>
            </a:prstGeom>
          </p:spPr>
          <p:txBody>
            <a:bodyPr wrap="none" lIns="0" tIns="0" rIns="0" bIns="0" anchor="ctr" anchorCtr="1">
              <a:normAutofit/>
            </a:bodyPr>
            <a:lstStyle/>
            <a:p>
              <a:pPr lvl="0" algn="ctr" defTabSz="914400">
                <a:spcBef>
                  <a:spcPct val="0"/>
                </a:spcBef>
                <a:defRPr/>
              </a:pPr>
              <a:r>
                <a:rPr lang="zh-CN" altLang="en-US" b="1" dirty="0">
                  <a:solidFill>
                    <a:schemeClr val="accent1"/>
                  </a:solidFill>
                  <a:ea typeface="微软雅黑" panose="020B0503020204020204" pitchFamily="34" charset="-122"/>
                </a:rPr>
                <a:t>目标二</a:t>
              </a:r>
            </a:p>
          </p:txBody>
        </p:sp>
      </p:grpSp>
      <p:grpSp>
        <p:nvGrpSpPr>
          <p:cNvPr id="20" name="组合 19"/>
          <p:cNvGrpSpPr/>
          <p:nvPr/>
        </p:nvGrpSpPr>
        <p:grpSpPr>
          <a:xfrm>
            <a:off x="8610600" y="1525904"/>
            <a:ext cx="2700020" cy="1657985"/>
            <a:chOff x="5122025" y="1048419"/>
            <a:chExt cx="2020976" cy="1172473"/>
          </a:xfrm>
        </p:grpSpPr>
        <p:sp>
          <p:nvSpPr>
            <p:cNvPr id="28" name="文本框 23"/>
            <p:cNvSpPr txBox="1"/>
            <p:nvPr/>
          </p:nvSpPr>
          <p:spPr>
            <a:xfrm>
              <a:off x="5122025" y="1406762"/>
              <a:ext cx="2020976" cy="814130"/>
            </a:xfrm>
            <a:prstGeom prst="rect">
              <a:avLst/>
            </a:prstGeom>
            <a:noFill/>
          </p:spPr>
          <p:txBody>
            <a:bodyPr wrap="square" lIns="0" tIns="0" rIns="0" bIns="0" anchor="ctr" anchorCtr="1">
              <a:noAutofit/>
            </a:bodyPr>
            <a:lstStyle/>
            <a:p>
              <a:pPr indent="457200" algn="l">
                <a:lnSpc>
                  <a:spcPct val="120000"/>
                </a:lnSpc>
                <a:spcBef>
                  <a:spcPct val="0"/>
                </a:spcBef>
              </a:pPr>
              <a:r>
                <a:rPr lang="zh-CN" altLang="en-US" sz="1200" dirty="0">
                  <a:ea typeface="微软雅黑" panose="020B0503020204020204" pitchFamily="34" charset="-122"/>
                </a:rPr>
                <a:t>提供购买和借阅渠道：除了提供书籍的搜索和信息展示外，还可以提供书籍的购买链接或借阅渠道，，提高用户的便利性和体验</a:t>
              </a:r>
            </a:p>
          </p:txBody>
        </p:sp>
        <p:sp>
          <p:nvSpPr>
            <p:cNvPr id="31" name="矩形 30"/>
            <p:cNvSpPr/>
            <p:nvPr/>
          </p:nvSpPr>
          <p:spPr>
            <a:xfrm>
              <a:off x="5122025" y="1048419"/>
              <a:ext cx="2020976" cy="325410"/>
            </a:xfrm>
            <a:prstGeom prst="rect">
              <a:avLst/>
            </a:prstGeom>
          </p:spPr>
          <p:txBody>
            <a:bodyPr wrap="none" lIns="0" tIns="0" rIns="0" bIns="0" anchor="ctr" anchorCtr="1">
              <a:normAutofit/>
            </a:bodyPr>
            <a:lstStyle/>
            <a:p>
              <a:pPr lvl="0" algn="ctr" defTabSz="914400">
                <a:spcBef>
                  <a:spcPct val="0"/>
                </a:spcBef>
                <a:defRPr/>
              </a:pPr>
              <a:r>
                <a:rPr lang="zh-CN" altLang="en-US" b="1" dirty="0">
                  <a:solidFill>
                    <a:schemeClr val="accent6"/>
                  </a:solidFill>
                  <a:ea typeface="微软雅黑" panose="020B0503020204020204" pitchFamily="34" charset="-122"/>
                </a:rPr>
                <a:t>目标四</a:t>
              </a:r>
            </a:p>
          </p:txBody>
        </p:sp>
      </p:grpSp>
      <p:grpSp>
        <p:nvGrpSpPr>
          <p:cNvPr id="2" name="组合 1"/>
          <p:cNvGrpSpPr/>
          <p:nvPr/>
        </p:nvGrpSpPr>
        <p:grpSpPr>
          <a:xfrm>
            <a:off x="2130740" y="2921000"/>
            <a:ext cx="1070135" cy="1070134"/>
            <a:chOff x="2130740" y="2921000"/>
            <a:chExt cx="1070135" cy="1070134"/>
          </a:xfrm>
        </p:grpSpPr>
        <p:sp>
          <p:nvSpPr>
            <p:cNvPr id="13" name="椭圆 12"/>
            <p:cNvSpPr/>
            <p:nvPr/>
          </p:nvSpPr>
          <p:spPr>
            <a:xfrm>
              <a:off x="2130740" y="2921000"/>
              <a:ext cx="1070135" cy="1070134"/>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任意多边形: 形状 20"/>
            <p:cNvSpPr/>
            <p:nvPr/>
          </p:nvSpPr>
          <p:spPr bwMode="auto">
            <a:xfrm>
              <a:off x="2418088" y="3252463"/>
              <a:ext cx="495439" cy="40720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dirty="0">
                <a:ea typeface="微软雅黑" panose="020B0503020204020204" pitchFamily="34" charset="-122"/>
              </a:endParaRPr>
            </a:p>
          </p:txBody>
        </p:sp>
      </p:grpSp>
      <p:grpSp>
        <p:nvGrpSpPr>
          <p:cNvPr id="5" name="组合 4"/>
          <p:cNvGrpSpPr/>
          <p:nvPr/>
        </p:nvGrpSpPr>
        <p:grpSpPr>
          <a:xfrm>
            <a:off x="9414513" y="3184842"/>
            <a:ext cx="542449" cy="542449"/>
            <a:chOff x="9414513" y="3184842"/>
            <a:chExt cx="542449" cy="542449"/>
          </a:xfrm>
        </p:grpSpPr>
        <p:sp>
          <p:nvSpPr>
            <p:cNvPr id="16" name="椭圆 15"/>
            <p:cNvSpPr/>
            <p:nvPr/>
          </p:nvSpPr>
          <p:spPr>
            <a:xfrm>
              <a:off x="9414513" y="3184842"/>
              <a:ext cx="542449" cy="542449"/>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任意多边形: 形状 21"/>
            <p:cNvSpPr/>
            <p:nvPr/>
          </p:nvSpPr>
          <p:spPr bwMode="auto">
            <a:xfrm>
              <a:off x="9530200" y="3306186"/>
              <a:ext cx="311075" cy="29976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dirty="0">
                <a:ea typeface="微软雅黑" panose="020B0503020204020204" pitchFamily="34" charset="-122"/>
              </a:endParaRPr>
            </a:p>
          </p:txBody>
        </p:sp>
      </p:grpSp>
      <p:grpSp>
        <p:nvGrpSpPr>
          <p:cNvPr id="3" name="组合 2"/>
          <p:cNvGrpSpPr/>
          <p:nvPr/>
        </p:nvGrpSpPr>
        <p:grpSpPr>
          <a:xfrm>
            <a:off x="4734560" y="3184842"/>
            <a:ext cx="542449" cy="542449"/>
            <a:chOff x="4734560" y="3184842"/>
            <a:chExt cx="542449" cy="542449"/>
          </a:xfrm>
        </p:grpSpPr>
        <p:sp>
          <p:nvSpPr>
            <p:cNvPr id="15" name="椭圆 14"/>
            <p:cNvSpPr/>
            <p:nvPr/>
          </p:nvSpPr>
          <p:spPr>
            <a:xfrm>
              <a:off x="4734560" y="3184842"/>
              <a:ext cx="542449" cy="542449"/>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25"/>
            <p:cNvSpPr>
              <a:spLocks noChangeAspect="1"/>
            </p:cNvSpPr>
            <p:nvPr/>
          </p:nvSpPr>
          <p:spPr bwMode="auto">
            <a:xfrm>
              <a:off x="4853178" y="3303621"/>
              <a:ext cx="305212" cy="30489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dirty="0">
                <a:ea typeface="微软雅黑" panose="020B0503020204020204" pitchFamily="34" charset="-122"/>
              </a:endParaRPr>
            </a:p>
          </p:txBody>
        </p:sp>
      </p:grpSp>
      <p:grpSp>
        <p:nvGrpSpPr>
          <p:cNvPr id="4" name="组合 3"/>
          <p:cNvGrpSpPr/>
          <p:nvPr/>
        </p:nvGrpSpPr>
        <p:grpSpPr>
          <a:xfrm>
            <a:off x="6914992" y="3025299"/>
            <a:ext cx="861537" cy="861536"/>
            <a:chOff x="6914992" y="3025299"/>
            <a:chExt cx="861537" cy="861536"/>
          </a:xfrm>
        </p:grpSpPr>
        <p:sp>
          <p:nvSpPr>
            <p:cNvPr id="14" name="椭圆 13"/>
            <p:cNvSpPr/>
            <p:nvPr/>
          </p:nvSpPr>
          <p:spPr>
            <a:xfrm>
              <a:off x="6914992" y="3025299"/>
              <a:ext cx="861537" cy="861536"/>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任意多边形: 形状 26"/>
            <p:cNvSpPr/>
            <p:nvPr/>
          </p:nvSpPr>
          <p:spPr bwMode="auto">
            <a:xfrm>
              <a:off x="7122980" y="3233700"/>
              <a:ext cx="445562" cy="444735"/>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dirty="0">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66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项目用户概述</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2" name="Straight Connector 28"/>
          <p:cNvCxnSpPr/>
          <p:nvPr/>
        </p:nvCxnSpPr>
        <p:spPr>
          <a:xfrm flipH="1" flipV="1">
            <a:off x="6125845" y="1785621"/>
            <a:ext cx="30480" cy="3764915"/>
          </a:xfrm>
          <a:prstGeom prst="line">
            <a:avLst/>
          </a:pr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3" name="Flowchart: Off-page Connector 29"/>
          <p:cNvSpPr/>
          <p:nvPr/>
        </p:nvSpPr>
        <p:spPr>
          <a:xfrm>
            <a:off x="841193" y="1785933"/>
            <a:ext cx="852303" cy="827902"/>
          </a:xfrm>
          <a:prstGeom prst="flowChartOffpage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91440" anchor="ctr">
            <a:normAutofit/>
          </a:bodyPr>
          <a:lstStyle/>
          <a:p>
            <a:pPr algn="ctr"/>
            <a:r>
              <a:rPr lang="en-US" sz="2800" b="1" dirty="0">
                <a:solidFill>
                  <a:schemeClr val="accent1"/>
                </a:solidFill>
              </a:rPr>
              <a:t>01</a:t>
            </a:r>
          </a:p>
        </p:txBody>
      </p:sp>
      <p:sp>
        <p:nvSpPr>
          <p:cNvPr id="14" name="TextBox 31"/>
          <p:cNvSpPr txBox="1"/>
          <p:nvPr/>
        </p:nvSpPr>
        <p:spPr>
          <a:xfrm>
            <a:off x="2040890" y="1785620"/>
            <a:ext cx="2075180" cy="759460"/>
          </a:xfrm>
          <a:prstGeom prst="rect">
            <a:avLst/>
          </a:prstGeom>
          <a:noFill/>
        </p:spPr>
        <p:txBody>
          <a:bodyPr wrap="none" lIns="0" tIns="0" rIns="0" bIns="0" anchor="ctr">
            <a:normAutofit/>
          </a:bodyPr>
          <a:lstStyle/>
          <a:p>
            <a:r>
              <a:rPr lang="zh-CN" altLang="en-US" sz="2000" b="1" dirty="0">
                <a:solidFill>
                  <a:schemeClr val="accent1"/>
                </a:solidFill>
                <a:ea typeface="微软雅黑" panose="020B0503020204020204" pitchFamily="34" charset="-122"/>
              </a:rPr>
              <a:t>通过碎片信息搜索书籍的用户</a:t>
            </a:r>
          </a:p>
        </p:txBody>
      </p:sp>
      <p:sp>
        <p:nvSpPr>
          <p:cNvPr id="16" name="Flowchart: Off-page Connector 33"/>
          <p:cNvSpPr/>
          <p:nvPr/>
        </p:nvSpPr>
        <p:spPr>
          <a:xfrm>
            <a:off x="10498504" y="1785932"/>
            <a:ext cx="852303" cy="827905"/>
          </a:xfrm>
          <a:prstGeom prst="flowChartOffpage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bIns="91440" anchor="ctr">
            <a:normAutofit/>
          </a:bodyPr>
          <a:lstStyle/>
          <a:p>
            <a:pPr algn="ctr"/>
            <a:r>
              <a:rPr lang="en-US" sz="2800" b="1">
                <a:solidFill>
                  <a:schemeClr val="accent2"/>
                </a:solidFill>
              </a:rPr>
              <a:t>02</a:t>
            </a:r>
          </a:p>
        </p:txBody>
      </p:sp>
      <p:sp>
        <p:nvSpPr>
          <p:cNvPr id="17" name="TextBox 35"/>
          <p:cNvSpPr txBox="1"/>
          <p:nvPr/>
        </p:nvSpPr>
        <p:spPr>
          <a:xfrm>
            <a:off x="7070725" y="1651000"/>
            <a:ext cx="2938780" cy="962660"/>
          </a:xfrm>
          <a:prstGeom prst="rect">
            <a:avLst/>
          </a:prstGeom>
          <a:noFill/>
        </p:spPr>
        <p:txBody>
          <a:bodyPr wrap="none" lIns="0" tIns="0" rIns="0" bIns="0" anchor="ctr">
            <a:noAutofit/>
          </a:bodyPr>
          <a:lstStyle/>
          <a:p>
            <a:pPr algn="r"/>
            <a:r>
              <a:rPr lang="zh-CN" altLang="en-US" sz="1900" b="1" dirty="0">
                <a:solidFill>
                  <a:schemeClr val="accent2"/>
                </a:solidFill>
                <a:ea typeface="微软雅黑" panose="020B0503020204020204" pitchFamily="34" charset="-122"/>
              </a:rPr>
              <a:t>爱好某些领域的粉丝用户</a:t>
            </a:r>
          </a:p>
        </p:txBody>
      </p:sp>
      <p:sp>
        <p:nvSpPr>
          <p:cNvPr id="19" name="Isosceles Triangle 37"/>
          <p:cNvSpPr/>
          <p:nvPr/>
        </p:nvSpPr>
        <p:spPr bwMode="auto">
          <a:xfrm rot="16200000">
            <a:off x="5694943" y="2038816"/>
            <a:ext cx="297437" cy="322134"/>
          </a:xfrm>
          <a:prstGeom prst="triangle">
            <a:avLst/>
          </a:prstGeom>
          <a:solidFill>
            <a:schemeClr val="accent1"/>
          </a:solidFill>
          <a:ln w="19050">
            <a:noFill/>
            <a:round/>
          </a:ln>
        </p:spPr>
        <p:txBody>
          <a:bodyPr anchor="ctr"/>
          <a:lstStyle/>
          <a:p>
            <a:pPr algn="ctr"/>
            <a:endParaRPr dirty="0">
              <a:ea typeface="微软雅黑" panose="020B0503020204020204" pitchFamily="34" charset="-122"/>
            </a:endParaRPr>
          </a:p>
        </p:txBody>
      </p:sp>
      <p:sp>
        <p:nvSpPr>
          <p:cNvPr id="20" name="Isosceles Triangle 38"/>
          <p:cNvSpPr/>
          <p:nvPr/>
        </p:nvSpPr>
        <p:spPr bwMode="auto">
          <a:xfrm rot="5400000" flipH="1">
            <a:off x="6199620" y="2038816"/>
            <a:ext cx="297437" cy="322134"/>
          </a:xfrm>
          <a:prstGeom prst="triangle">
            <a:avLst/>
          </a:prstGeom>
          <a:solidFill>
            <a:schemeClr val="accent2"/>
          </a:solidFill>
          <a:ln w="19050">
            <a:noFill/>
            <a:round/>
          </a:ln>
        </p:spPr>
        <p:txBody>
          <a:bodyPr anchor="ctr"/>
          <a:lstStyle/>
          <a:p>
            <a:pPr algn="ctr"/>
            <a:endParaRPr dirty="0">
              <a:ea typeface="微软雅黑" panose="020B0503020204020204" pitchFamily="34" charset="-122"/>
            </a:endParaRPr>
          </a:p>
        </p:txBody>
      </p:sp>
      <p:sp>
        <p:nvSpPr>
          <p:cNvPr id="21" name="Flowchart: Off-page Connector 39"/>
          <p:cNvSpPr/>
          <p:nvPr/>
        </p:nvSpPr>
        <p:spPr>
          <a:xfrm>
            <a:off x="841193" y="3137561"/>
            <a:ext cx="852303" cy="827902"/>
          </a:xfrm>
          <a:prstGeom prst="flowChartOffpageConnector">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91440" anchor="ctr">
            <a:normAutofit/>
          </a:bodyPr>
          <a:lstStyle/>
          <a:p>
            <a:pPr algn="ctr"/>
            <a:r>
              <a:rPr lang="en-US" sz="2800" b="1" dirty="0">
                <a:solidFill>
                  <a:schemeClr val="accent3"/>
                </a:solidFill>
              </a:rPr>
              <a:t>03</a:t>
            </a:r>
          </a:p>
        </p:txBody>
      </p:sp>
      <p:sp>
        <p:nvSpPr>
          <p:cNvPr id="22" name="TextBox 41"/>
          <p:cNvSpPr txBox="1"/>
          <p:nvPr/>
        </p:nvSpPr>
        <p:spPr>
          <a:xfrm>
            <a:off x="2163445" y="3157220"/>
            <a:ext cx="3048635" cy="709295"/>
          </a:xfrm>
          <a:prstGeom prst="rect">
            <a:avLst/>
          </a:prstGeom>
          <a:noFill/>
        </p:spPr>
        <p:txBody>
          <a:bodyPr wrap="none" lIns="0" tIns="0" rIns="0" bIns="0" anchor="ctr">
            <a:normAutofit/>
          </a:bodyPr>
          <a:lstStyle/>
          <a:p>
            <a:r>
              <a:rPr lang="zh-CN" altLang="en-US" sz="2000" b="1" dirty="0">
                <a:solidFill>
                  <a:schemeClr val="accent3"/>
                </a:solidFill>
                <a:ea typeface="微软雅黑" panose="020B0503020204020204" pitchFamily="34" charset="-122"/>
              </a:rPr>
              <a:t>广泛阅读的书猫子用户</a:t>
            </a:r>
          </a:p>
        </p:txBody>
      </p:sp>
      <p:sp>
        <p:nvSpPr>
          <p:cNvPr id="27" name="Flowchart: Off-page Connector 43"/>
          <p:cNvSpPr/>
          <p:nvPr/>
        </p:nvSpPr>
        <p:spPr>
          <a:xfrm>
            <a:off x="10498504" y="3137559"/>
            <a:ext cx="852303" cy="827905"/>
          </a:xfrm>
          <a:prstGeom prst="flowChartOffpageConnector">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bIns="91440" anchor="ctr">
            <a:normAutofit/>
          </a:bodyPr>
          <a:lstStyle/>
          <a:p>
            <a:pPr algn="ctr"/>
            <a:r>
              <a:rPr lang="en-US" sz="2800" b="1" dirty="0">
                <a:solidFill>
                  <a:schemeClr val="accent4"/>
                </a:solidFill>
              </a:rPr>
              <a:t>04</a:t>
            </a:r>
          </a:p>
        </p:txBody>
      </p:sp>
      <p:sp>
        <p:nvSpPr>
          <p:cNvPr id="28" name="TextBox 45"/>
          <p:cNvSpPr txBox="1"/>
          <p:nvPr/>
        </p:nvSpPr>
        <p:spPr>
          <a:xfrm>
            <a:off x="7217410" y="3152140"/>
            <a:ext cx="2792095" cy="744220"/>
          </a:xfrm>
          <a:prstGeom prst="rect">
            <a:avLst/>
          </a:prstGeom>
          <a:noFill/>
        </p:spPr>
        <p:txBody>
          <a:bodyPr wrap="none" lIns="0" tIns="0" rIns="0" bIns="0" anchor="ctr">
            <a:normAutofit/>
          </a:bodyPr>
          <a:lstStyle/>
          <a:p>
            <a:pPr algn="r"/>
            <a:r>
              <a:rPr lang="zh-CN" altLang="en-US" sz="2000" b="1" dirty="0">
                <a:solidFill>
                  <a:schemeClr val="accent4"/>
                </a:solidFill>
                <a:ea typeface="微软雅黑" panose="020B0503020204020204" pitchFamily="34" charset="-122"/>
              </a:rPr>
              <a:t>专读经典书籍的用户</a:t>
            </a:r>
          </a:p>
        </p:txBody>
      </p:sp>
      <p:sp>
        <p:nvSpPr>
          <p:cNvPr id="32" name="Isosceles Triangle 47"/>
          <p:cNvSpPr/>
          <p:nvPr/>
        </p:nvSpPr>
        <p:spPr bwMode="auto">
          <a:xfrm rot="16200000">
            <a:off x="5694943" y="3390443"/>
            <a:ext cx="297437" cy="322134"/>
          </a:xfrm>
          <a:prstGeom prst="triangle">
            <a:avLst/>
          </a:prstGeom>
          <a:solidFill>
            <a:schemeClr val="accent3"/>
          </a:solidFill>
          <a:ln w="19050">
            <a:noFill/>
            <a:round/>
          </a:ln>
        </p:spPr>
        <p:txBody>
          <a:bodyPr anchor="ctr"/>
          <a:lstStyle/>
          <a:p>
            <a:pPr algn="ctr"/>
            <a:endParaRPr dirty="0">
              <a:ea typeface="微软雅黑" panose="020B0503020204020204" pitchFamily="34" charset="-122"/>
            </a:endParaRPr>
          </a:p>
        </p:txBody>
      </p:sp>
      <p:sp>
        <p:nvSpPr>
          <p:cNvPr id="33" name="Isosceles Triangle 48"/>
          <p:cNvSpPr/>
          <p:nvPr/>
        </p:nvSpPr>
        <p:spPr bwMode="auto">
          <a:xfrm rot="5400000" flipH="1">
            <a:off x="6199620" y="3390443"/>
            <a:ext cx="297437" cy="322134"/>
          </a:xfrm>
          <a:prstGeom prst="triangle">
            <a:avLst/>
          </a:prstGeom>
          <a:solidFill>
            <a:schemeClr val="accent4"/>
          </a:solidFill>
          <a:ln w="19050">
            <a:noFill/>
            <a:round/>
          </a:ln>
        </p:spPr>
        <p:txBody>
          <a:bodyPr anchor="ctr"/>
          <a:lstStyle/>
          <a:p>
            <a:pPr algn="ctr"/>
            <a:endParaRPr dirty="0">
              <a:ea typeface="微软雅黑" panose="020B0503020204020204" pitchFamily="34" charset="-122"/>
            </a:endParaRPr>
          </a:p>
        </p:txBody>
      </p:sp>
      <p:sp>
        <p:nvSpPr>
          <p:cNvPr id="35" name="Flowchart: Off-page Connector 49"/>
          <p:cNvSpPr/>
          <p:nvPr/>
        </p:nvSpPr>
        <p:spPr>
          <a:xfrm>
            <a:off x="841193" y="4489186"/>
            <a:ext cx="852303" cy="827902"/>
          </a:xfrm>
          <a:prstGeom prst="flowChartOffpageConnector">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91440" anchor="ctr">
            <a:normAutofit/>
          </a:bodyPr>
          <a:lstStyle/>
          <a:p>
            <a:pPr algn="ctr"/>
            <a:r>
              <a:rPr lang="en-US" sz="2800" b="1">
                <a:solidFill>
                  <a:schemeClr val="accent5"/>
                </a:solidFill>
              </a:rPr>
              <a:t>05</a:t>
            </a:r>
          </a:p>
        </p:txBody>
      </p:sp>
      <p:sp>
        <p:nvSpPr>
          <p:cNvPr id="36" name="TextBox 51"/>
          <p:cNvSpPr txBox="1"/>
          <p:nvPr/>
        </p:nvSpPr>
        <p:spPr>
          <a:xfrm>
            <a:off x="2141855" y="4530090"/>
            <a:ext cx="2959735" cy="698500"/>
          </a:xfrm>
          <a:prstGeom prst="rect">
            <a:avLst/>
          </a:prstGeom>
          <a:noFill/>
        </p:spPr>
        <p:txBody>
          <a:bodyPr wrap="none" lIns="0" tIns="0" rIns="0" bIns="0" anchor="ctr">
            <a:noAutofit/>
          </a:bodyPr>
          <a:lstStyle/>
          <a:p>
            <a:r>
              <a:rPr lang="zh-CN" altLang="en-US" sz="1900" b="1" dirty="0">
                <a:solidFill>
                  <a:schemeClr val="accent5"/>
                </a:solidFill>
                <a:ea typeface="微软雅黑" panose="020B0503020204020204" pitchFamily="34" charset="-122"/>
              </a:rPr>
              <a:t>。。。。。。</a:t>
            </a:r>
          </a:p>
        </p:txBody>
      </p:sp>
      <p:sp>
        <p:nvSpPr>
          <p:cNvPr id="41" name="Isosceles Triangle 57"/>
          <p:cNvSpPr/>
          <p:nvPr/>
        </p:nvSpPr>
        <p:spPr bwMode="auto">
          <a:xfrm rot="16200000">
            <a:off x="5694943" y="4742069"/>
            <a:ext cx="297437" cy="322134"/>
          </a:xfrm>
          <a:prstGeom prst="triangle">
            <a:avLst/>
          </a:prstGeom>
          <a:solidFill>
            <a:schemeClr val="accent5"/>
          </a:solidFill>
          <a:ln w="19050">
            <a:noFill/>
            <a:round/>
          </a:ln>
        </p:spPr>
        <p:txBody>
          <a:bodyPr anchor="ctr"/>
          <a:lstStyle/>
          <a:p>
            <a:pPr algn="ctr"/>
            <a:endParaRPr dirty="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a:srcRect t="2054" b="3954"/>
          <a:stretch>
            <a:fillRect/>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a:solidFill>
                  <a:schemeClr val="accent6">
                    <a:lumMod val="50000"/>
                  </a:schemeClr>
                </a:solidFill>
                <a:latin typeface="+mj-ea"/>
                <a:ea typeface="+mj-ea"/>
              </a:rPr>
              <a:t>项目计划</a:t>
            </a:r>
          </a:p>
        </p:txBody>
      </p:sp>
      <p:sp>
        <p:nvSpPr>
          <p:cNvPr id="18" name="文本框 17"/>
          <p:cNvSpPr txBox="1"/>
          <p:nvPr/>
        </p:nvSpPr>
        <p:spPr>
          <a:xfrm>
            <a:off x="3699544" y="3775822"/>
            <a:ext cx="3489156" cy="1705403"/>
          </a:xfrm>
          <a:prstGeom prst="rect">
            <a:avLst/>
          </a:prstGeom>
          <a:noFill/>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开发时间线</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Arial" panose="020B0604020202020204" pitchFamily="34" charset="0"/>
              <a:buChar char="•"/>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版本与改进计划</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Arial" panose="020B0604020202020204" pitchFamily="34" charset="0"/>
              <a:buChar char="•"/>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使用技术分析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Arial" panose="020B0604020202020204" pitchFamily="34" charset="0"/>
              <a:buChar char="•"/>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PA_直接连接符 18"/>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54"/>
          <p:cNvSpPr/>
          <p:nvPr/>
        </p:nvSpPr>
        <p:spPr>
          <a:xfrm rot="5050286">
            <a:off x="10419938" y="1398579"/>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6"/>
          <p:cNvGrpSpPr/>
          <p:nvPr/>
        </p:nvGrpSpPr>
        <p:grpSpPr>
          <a:xfrm>
            <a:off x="2517775" y="2416175"/>
            <a:ext cx="1023620" cy="1400149"/>
            <a:chOff x="2517828" y="1926040"/>
            <a:chExt cx="864000" cy="1399768"/>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1321711"/>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04</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3" y="5560493"/>
            <a:ext cx="226800" cy="720000"/>
            <a:chOff x="6205521" y="5132079"/>
            <a:chExt cx="259851" cy="856655"/>
          </a:xfrm>
          <a:solidFill>
            <a:schemeClr val="accent6">
              <a:lumMod val="50000"/>
            </a:schemeClr>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a:srcRect t="2054" b="3954"/>
          <a:stretch>
            <a:fillRect/>
          </a:stretch>
        </p:blipFill>
        <p:spPr>
          <a:xfrm>
            <a:off x="-25401" y="-2400"/>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143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开发时间线</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2" y="974761"/>
            <a:ext cx="8696325" cy="52031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a:srcRect t="2054" b="3954"/>
          <a:stretch>
            <a:fillRect/>
          </a:stretch>
        </p:blipFill>
        <p:spPr>
          <a:xfrm>
            <a:off x="-25401" y="0"/>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143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项目版本计划</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457200" y="1871230"/>
            <a:ext cx="4040187" cy="280076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​FE-1：根据书名查询</a:t>
            </a:r>
            <a:r>
              <a:rPr lang="zh-CN" altLang="en-US" sz="1600" dirty="0">
                <a:solidFill>
                  <a:prstClr val="black"/>
                </a:solidFill>
                <a:latin typeface="微软雅黑" panose="020B0503020204020204" pitchFamily="34" charset="-122"/>
                <a:ea typeface="微软雅黑" panose="020B0503020204020204" pitchFamily="34" charset="-122"/>
              </a:rPr>
              <a:t>书籍功能</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FE-2：根据类型、内容、作者等信息查询书籍功能；</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FE-</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：管理员登入登出；</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FE-</a:t>
            </a:r>
            <a:r>
              <a:rPr lang="en-US" altLang="zh-CN" sz="1600" dirty="0">
                <a:solidFill>
                  <a:prstClr val="black"/>
                </a:solidFill>
                <a:latin typeface="微软雅黑" panose="020B0503020204020204" pitchFamily="34" charset="-122"/>
                <a:ea typeface="微软雅黑" panose="020B0503020204020204" pitchFamily="34" charset="-122"/>
              </a:rPr>
              <a:t>4</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：管理员增加、修改、删除</a:t>
            </a:r>
            <a:r>
              <a:rPr lang="zh-CN" altLang="en-US" sz="1600" dirty="0">
                <a:solidFill>
                  <a:prstClr val="black"/>
                </a:solidFill>
                <a:latin typeface="微软雅黑" panose="020B0503020204020204" pitchFamily="34" charset="-122"/>
                <a:ea typeface="微软雅黑" panose="020B0503020204020204" pitchFamily="34" charset="-122"/>
              </a:rPr>
              <a:t>书籍查询</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FE-</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：实现根据各种提示词搜索、指定内容搜索等全部功能，使项目全部完成；</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988" y="2001064"/>
            <a:ext cx="6630772" cy="22463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a:srcRect t="2054" b="3954"/>
          <a:stretch>
            <a:fillRect/>
          </a:stretch>
        </p:blipFill>
        <p:spPr>
          <a:xfrm>
            <a:off x="27781" y="-15845"/>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66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技术分析</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TextBox 2"/>
          <p:cNvSpPr txBox="1"/>
          <p:nvPr/>
        </p:nvSpPr>
        <p:spPr>
          <a:xfrm>
            <a:off x="8886313" y="2856685"/>
            <a:ext cx="2029769" cy="685284"/>
          </a:xfrm>
          <a:prstGeom prst="rect">
            <a:avLst/>
          </a:prstGeom>
        </p:spPr>
        <p:txBody>
          <a:bodyPr vert="horz" wrap="square" lIns="91440" tIns="45720" rIns="91440" bIns="45720">
            <a:normAutofit/>
          </a:bodyPr>
          <a:lstStyle/>
          <a:p>
            <a:pPr>
              <a:lnSpc>
                <a:spcPct val="120000"/>
              </a:lnSpc>
            </a:pPr>
            <a:r>
              <a:rPr lang="en-US" altLang="zh-CN" sz="1600" dirty="0"/>
              <a:t>Vue</a:t>
            </a:r>
            <a:r>
              <a:rPr lang="zh-CN" altLang="en-US" sz="1600" dirty="0"/>
              <a:t>框架</a:t>
            </a:r>
          </a:p>
        </p:txBody>
      </p:sp>
      <p:sp>
        <p:nvSpPr>
          <p:cNvPr id="13" name="TextBox 3"/>
          <p:cNvSpPr txBox="1"/>
          <p:nvPr/>
        </p:nvSpPr>
        <p:spPr>
          <a:xfrm>
            <a:off x="8949069" y="2574957"/>
            <a:ext cx="1261884" cy="307777"/>
          </a:xfrm>
          <a:prstGeom prst="rect">
            <a:avLst/>
          </a:prstGeom>
          <a:noFill/>
        </p:spPr>
        <p:txBody>
          <a:bodyPr wrap="none">
            <a:normAutofit fontScale="92500" lnSpcReduction="10000"/>
          </a:bodyPr>
          <a:lstStyle/>
          <a:p>
            <a:r>
              <a:rPr lang="zh-CN" altLang="en-US" sz="1600" b="1" dirty="0">
                <a:ea typeface="微软雅黑" panose="020B0503020204020204" pitchFamily="34" charset="-122"/>
              </a:rPr>
              <a:t>前端</a:t>
            </a:r>
          </a:p>
        </p:txBody>
      </p:sp>
      <p:sp>
        <p:nvSpPr>
          <p:cNvPr id="15" name="Oval 5"/>
          <p:cNvSpPr/>
          <p:nvPr/>
        </p:nvSpPr>
        <p:spPr>
          <a:xfrm>
            <a:off x="5237526" y="2992959"/>
            <a:ext cx="1887635" cy="1887635"/>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Oval 7"/>
          <p:cNvSpPr/>
          <p:nvPr/>
        </p:nvSpPr>
        <p:spPr>
          <a:xfrm>
            <a:off x="4947121" y="2702554"/>
            <a:ext cx="2468446" cy="2468446"/>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Oval 8"/>
          <p:cNvSpPr/>
          <p:nvPr/>
        </p:nvSpPr>
        <p:spPr>
          <a:xfrm>
            <a:off x="4656715" y="2412148"/>
            <a:ext cx="3049256" cy="3049256"/>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Oval 11"/>
          <p:cNvSpPr/>
          <p:nvPr/>
        </p:nvSpPr>
        <p:spPr>
          <a:xfrm>
            <a:off x="4366310" y="2121743"/>
            <a:ext cx="3630067" cy="3630067"/>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 name="组合 2"/>
          <p:cNvGrpSpPr/>
          <p:nvPr/>
        </p:nvGrpSpPr>
        <p:grpSpPr>
          <a:xfrm>
            <a:off x="6837088" y="3380281"/>
            <a:ext cx="387221" cy="377527"/>
            <a:chOff x="6751744" y="2892601"/>
            <a:chExt cx="387221" cy="377527"/>
          </a:xfrm>
        </p:grpSpPr>
        <p:sp>
          <p:nvSpPr>
            <p:cNvPr id="16" name="Oval 6"/>
            <p:cNvSpPr/>
            <p:nvPr/>
          </p:nvSpPr>
          <p:spPr>
            <a:xfrm>
              <a:off x="6751744" y="2892601"/>
              <a:ext cx="377527" cy="377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TextBox 13"/>
            <p:cNvSpPr txBox="1"/>
            <p:nvPr/>
          </p:nvSpPr>
          <p:spPr>
            <a:xfrm>
              <a:off x="6755527" y="2925476"/>
              <a:ext cx="383438" cy="307777"/>
            </a:xfrm>
            <a:prstGeom prst="rect">
              <a:avLst/>
            </a:prstGeom>
            <a:noFill/>
          </p:spPr>
          <p:txBody>
            <a:bodyPr wrap="none">
              <a:normAutofit/>
            </a:bodyPr>
            <a:lstStyle/>
            <a:p>
              <a:r>
                <a:rPr lang="id-ID" sz="1400" b="1" dirty="0">
                  <a:solidFill>
                    <a:schemeClr val="bg1"/>
                  </a:solidFill>
                  <a:ea typeface="微软雅黑" panose="020B0503020204020204" pitchFamily="34" charset="-122"/>
                </a:rPr>
                <a:t>01</a:t>
              </a:r>
            </a:p>
          </p:txBody>
        </p:sp>
      </p:grpSp>
      <p:grpSp>
        <p:nvGrpSpPr>
          <p:cNvPr id="2" name="组合 1"/>
          <p:cNvGrpSpPr/>
          <p:nvPr/>
        </p:nvGrpSpPr>
        <p:grpSpPr>
          <a:xfrm>
            <a:off x="4986670" y="3042059"/>
            <a:ext cx="383438" cy="377527"/>
            <a:chOff x="4901326" y="2554379"/>
            <a:chExt cx="383438" cy="377527"/>
          </a:xfrm>
        </p:grpSpPr>
        <p:sp>
          <p:nvSpPr>
            <p:cNvPr id="19" name="Oval 9"/>
            <p:cNvSpPr/>
            <p:nvPr/>
          </p:nvSpPr>
          <p:spPr>
            <a:xfrm>
              <a:off x="4906032" y="2554379"/>
              <a:ext cx="377527" cy="3775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TextBox 14"/>
            <p:cNvSpPr txBox="1"/>
            <p:nvPr/>
          </p:nvSpPr>
          <p:spPr>
            <a:xfrm>
              <a:off x="4901326" y="2586809"/>
              <a:ext cx="383438" cy="307777"/>
            </a:xfrm>
            <a:prstGeom prst="rect">
              <a:avLst/>
            </a:prstGeom>
            <a:noFill/>
          </p:spPr>
          <p:txBody>
            <a:bodyPr wrap="none">
              <a:normAutofit/>
            </a:bodyPr>
            <a:lstStyle/>
            <a:p>
              <a:r>
                <a:rPr lang="id-ID" sz="1400" b="1" dirty="0">
                  <a:solidFill>
                    <a:schemeClr val="bg1"/>
                  </a:solidFill>
                  <a:ea typeface="微软雅黑" panose="020B0503020204020204" pitchFamily="34" charset="-122"/>
                </a:rPr>
                <a:t>02</a:t>
              </a:r>
            </a:p>
          </p:txBody>
        </p:sp>
      </p:grpSp>
      <p:grpSp>
        <p:nvGrpSpPr>
          <p:cNvPr id="6" name="组合 5"/>
          <p:cNvGrpSpPr/>
          <p:nvPr/>
        </p:nvGrpSpPr>
        <p:grpSpPr>
          <a:xfrm>
            <a:off x="6804574" y="5043221"/>
            <a:ext cx="385869" cy="377527"/>
            <a:chOff x="6719230" y="4555541"/>
            <a:chExt cx="385869" cy="377527"/>
          </a:xfrm>
        </p:grpSpPr>
        <p:sp>
          <p:nvSpPr>
            <p:cNvPr id="20" name="Oval 10"/>
            <p:cNvSpPr/>
            <p:nvPr/>
          </p:nvSpPr>
          <p:spPr>
            <a:xfrm>
              <a:off x="6719230" y="4555541"/>
              <a:ext cx="377527" cy="3775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TextBox 15"/>
            <p:cNvSpPr txBox="1"/>
            <p:nvPr/>
          </p:nvSpPr>
          <p:spPr>
            <a:xfrm>
              <a:off x="6721661" y="4593410"/>
              <a:ext cx="383438" cy="307777"/>
            </a:xfrm>
            <a:prstGeom prst="rect">
              <a:avLst/>
            </a:prstGeom>
            <a:noFill/>
          </p:spPr>
          <p:txBody>
            <a:bodyPr wrap="none">
              <a:normAutofit/>
            </a:bodyPr>
            <a:lstStyle/>
            <a:p>
              <a:r>
                <a:rPr lang="id-ID" sz="1400" b="1" dirty="0">
                  <a:solidFill>
                    <a:schemeClr val="bg1"/>
                  </a:solidFill>
                  <a:ea typeface="微软雅黑" panose="020B0503020204020204" pitchFamily="34" charset="-122"/>
                </a:rPr>
                <a:t>03</a:t>
              </a:r>
            </a:p>
          </p:txBody>
        </p:sp>
      </p:grpSp>
      <p:grpSp>
        <p:nvGrpSpPr>
          <p:cNvPr id="4" name="组合 3"/>
          <p:cNvGrpSpPr/>
          <p:nvPr/>
        </p:nvGrpSpPr>
        <p:grpSpPr>
          <a:xfrm>
            <a:off x="4661156" y="4955081"/>
            <a:ext cx="387219" cy="377527"/>
            <a:chOff x="4575812" y="4467401"/>
            <a:chExt cx="387219" cy="377527"/>
          </a:xfrm>
        </p:grpSpPr>
        <p:sp>
          <p:nvSpPr>
            <p:cNvPr id="22" name="Oval 12"/>
            <p:cNvSpPr/>
            <p:nvPr/>
          </p:nvSpPr>
          <p:spPr>
            <a:xfrm>
              <a:off x="4575812" y="4467401"/>
              <a:ext cx="377527" cy="3775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TextBox 16"/>
            <p:cNvSpPr txBox="1"/>
            <p:nvPr/>
          </p:nvSpPr>
          <p:spPr>
            <a:xfrm>
              <a:off x="4579593" y="4500277"/>
              <a:ext cx="383438" cy="307777"/>
            </a:xfrm>
            <a:prstGeom prst="rect">
              <a:avLst/>
            </a:prstGeom>
            <a:noFill/>
          </p:spPr>
          <p:txBody>
            <a:bodyPr wrap="none">
              <a:normAutofit/>
            </a:bodyPr>
            <a:lstStyle/>
            <a:p>
              <a:r>
                <a:rPr lang="id-ID" sz="1400" b="1" dirty="0">
                  <a:solidFill>
                    <a:schemeClr val="bg1"/>
                  </a:solidFill>
                  <a:ea typeface="微软雅黑" panose="020B0503020204020204" pitchFamily="34" charset="-122"/>
                </a:rPr>
                <a:t>04</a:t>
              </a:r>
            </a:p>
          </p:txBody>
        </p:sp>
      </p:grpSp>
      <p:sp>
        <p:nvSpPr>
          <p:cNvPr id="32" name="TextBox 17"/>
          <p:cNvSpPr txBox="1"/>
          <p:nvPr/>
        </p:nvSpPr>
        <p:spPr>
          <a:xfrm>
            <a:off x="8496850" y="5235817"/>
            <a:ext cx="2029769" cy="685284"/>
          </a:xfrm>
          <a:prstGeom prst="rect">
            <a:avLst/>
          </a:prstGeom>
        </p:spPr>
        <p:txBody>
          <a:bodyPr vert="horz" wrap="square" lIns="91440" tIns="45720" rIns="91440" bIns="45720">
            <a:normAutofit/>
          </a:bodyPr>
          <a:lstStyle/>
          <a:p>
            <a:pPr marL="0" indent="0">
              <a:lnSpc>
                <a:spcPct val="120000"/>
              </a:lnSpc>
              <a:buNone/>
            </a:pPr>
            <a:r>
              <a:rPr lang="en-US" altLang="zh-CN" sz="1600" dirty="0"/>
              <a:t>MySQL</a:t>
            </a:r>
            <a:endParaRPr lang="zh-CN" altLang="en-US" sz="1600" dirty="0"/>
          </a:p>
        </p:txBody>
      </p:sp>
      <p:sp>
        <p:nvSpPr>
          <p:cNvPr id="33" name="TextBox 18"/>
          <p:cNvSpPr txBox="1"/>
          <p:nvPr/>
        </p:nvSpPr>
        <p:spPr>
          <a:xfrm>
            <a:off x="8559606" y="4954089"/>
            <a:ext cx="1538000" cy="307777"/>
          </a:xfrm>
          <a:prstGeom prst="rect">
            <a:avLst/>
          </a:prstGeom>
          <a:noFill/>
        </p:spPr>
        <p:txBody>
          <a:bodyPr wrap="none">
            <a:normAutofit fontScale="92500" lnSpcReduction="10000"/>
          </a:bodyPr>
          <a:lstStyle/>
          <a:p>
            <a:r>
              <a:rPr lang="zh-CN" altLang="en-US" sz="1600" b="1" dirty="0">
                <a:ea typeface="微软雅黑" panose="020B0503020204020204" pitchFamily="34" charset="-122"/>
              </a:rPr>
              <a:t>数据存储与索</a:t>
            </a:r>
            <a:r>
              <a:rPr lang="zh-CN" altLang="en-US" sz="1400" b="1" dirty="0">
                <a:ea typeface="微软雅黑" panose="020B0503020204020204" pitchFamily="34" charset="-122"/>
              </a:rPr>
              <a:t>引</a:t>
            </a:r>
          </a:p>
        </p:txBody>
      </p:sp>
      <p:sp>
        <p:nvSpPr>
          <p:cNvPr id="35" name="TextBox 19"/>
          <p:cNvSpPr txBox="1"/>
          <p:nvPr/>
        </p:nvSpPr>
        <p:spPr>
          <a:xfrm>
            <a:off x="1274784" y="2645017"/>
            <a:ext cx="2029769" cy="685284"/>
          </a:xfrm>
          <a:prstGeom prst="rect">
            <a:avLst/>
          </a:prstGeom>
        </p:spPr>
        <p:txBody>
          <a:bodyPr vert="horz" wrap="square" lIns="91440" tIns="45720" rIns="91440" bIns="45720">
            <a:normAutofit/>
          </a:bodyPr>
          <a:lstStyle/>
          <a:p>
            <a:pPr marL="0" indent="0" algn="r">
              <a:lnSpc>
                <a:spcPct val="120000"/>
              </a:lnSpc>
              <a:buNone/>
            </a:pPr>
            <a:r>
              <a:rPr lang="en-US" altLang="zh-CN" sz="1600" dirty="0" err="1"/>
              <a:t>Springboot</a:t>
            </a:r>
            <a:endParaRPr lang="zh-CN" altLang="en-US" sz="1600" dirty="0">
              <a:ea typeface="微软雅黑" panose="020B0503020204020204" pitchFamily="34" charset="-122"/>
            </a:endParaRPr>
          </a:p>
        </p:txBody>
      </p:sp>
      <p:sp>
        <p:nvSpPr>
          <p:cNvPr id="36" name="TextBox 20"/>
          <p:cNvSpPr txBox="1"/>
          <p:nvPr/>
        </p:nvSpPr>
        <p:spPr>
          <a:xfrm>
            <a:off x="2018699" y="2387038"/>
            <a:ext cx="1261885" cy="307777"/>
          </a:xfrm>
          <a:prstGeom prst="rect">
            <a:avLst/>
          </a:prstGeom>
          <a:noFill/>
        </p:spPr>
        <p:txBody>
          <a:bodyPr wrap="none">
            <a:normAutofit fontScale="92500" lnSpcReduction="20000"/>
          </a:bodyPr>
          <a:lstStyle/>
          <a:p>
            <a:pPr algn="r"/>
            <a:r>
              <a:rPr lang="zh-CN" altLang="en-US" sz="1700" b="1" dirty="0">
                <a:ea typeface="微软雅黑" panose="020B0503020204020204" pitchFamily="34" charset="-122"/>
              </a:rPr>
              <a:t>后端</a:t>
            </a:r>
            <a:endParaRPr lang="zh-CN" altLang="en-US" sz="1400" b="1" dirty="0">
              <a:ea typeface="微软雅黑" panose="020B0503020204020204" pitchFamily="34" charset="-122"/>
            </a:endParaRPr>
          </a:p>
        </p:txBody>
      </p:sp>
      <p:sp>
        <p:nvSpPr>
          <p:cNvPr id="37" name="TextBox 21"/>
          <p:cNvSpPr txBox="1"/>
          <p:nvPr/>
        </p:nvSpPr>
        <p:spPr>
          <a:xfrm>
            <a:off x="1312139" y="5159620"/>
            <a:ext cx="2029769" cy="685284"/>
          </a:xfrm>
          <a:prstGeom prst="rect">
            <a:avLst/>
          </a:prstGeom>
        </p:spPr>
        <p:txBody>
          <a:bodyPr vert="horz" wrap="square" lIns="91440" tIns="45720" rIns="91440" bIns="45720">
            <a:normAutofit/>
          </a:bodyPr>
          <a:lstStyle/>
          <a:p>
            <a:pPr marL="0" indent="0" algn="r">
              <a:lnSpc>
                <a:spcPct val="120000"/>
              </a:lnSpc>
              <a:buNone/>
            </a:pPr>
            <a:r>
              <a:rPr lang="en-US" altLang="zh-CN" sz="1600" dirty="0"/>
              <a:t>IntelliJ</a:t>
            </a:r>
            <a:r>
              <a:rPr lang="en-US" altLang="zh-CN" sz="1100" dirty="0">
                <a:ea typeface="微软雅黑" panose="020B0503020204020204" pitchFamily="34" charset="-122"/>
              </a:rPr>
              <a:t> </a:t>
            </a:r>
            <a:r>
              <a:rPr lang="en-US" altLang="zh-CN" sz="1600" dirty="0"/>
              <a:t>IDEA</a:t>
            </a:r>
          </a:p>
        </p:txBody>
      </p:sp>
      <p:sp>
        <p:nvSpPr>
          <p:cNvPr id="38" name="TextBox 22"/>
          <p:cNvSpPr txBox="1"/>
          <p:nvPr/>
        </p:nvSpPr>
        <p:spPr>
          <a:xfrm>
            <a:off x="2080024" y="4877892"/>
            <a:ext cx="1261884" cy="307777"/>
          </a:xfrm>
          <a:prstGeom prst="rect">
            <a:avLst/>
          </a:prstGeom>
          <a:noFill/>
        </p:spPr>
        <p:txBody>
          <a:bodyPr wrap="none">
            <a:normAutofit fontScale="92500" lnSpcReduction="10000"/>
          </a:bodyPr>
          <a:lstStyle/>
          <a:p>
            <a:pPr algn="r"/>
            <a:r>
              <a:rPr lang="zh-CN" altLang="en-US" sz="1600" b="1" dirty="0">
                <a:ea typeface="微软雅黑" panose="020B0503020204020204" pitchFamily="34" charset="-122"/>
              </a:rPr>
              <a:t>开发环境</a:t>
            </a:r>
          </a:p>
        </p:txBody>
      </p:sp>
      <p:grpSp>
        <p:nvGrpSpPr>
          <p:cNvPr id="9" name="组合 8"/>
          <p:cNvGrpSpPr/>
          <p:nvPr/>
        </p:nvGrpSpPr>
        <p:grpSpPr>
          <a:xfrm>
            <a:off x="5600533" y="3355966"/>
            <a:ext cx="1161621" cy="1161621"/>
            <a:chOff x="5515189" y="2868286"/>
            <a:chExt cx="1161621" cy="1161621"/>
          </a:xfrm>
        </p:grpSpPr>
        <p:sp>
          <p:nvSpPr>
            <p:cNvPr id="14" name="Oval 4"/>
            <p:cNvSpPr/>
            <p:nvPr/>
          </p:nvSpPr>
          <p:spPr>
            <a:xfrm>
              <a:off x="5515189" y="2868286"/>
              <a:ext cx="1161621" cy="1161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7" name="组合 6"/>
            <p:cNvGrpSpPr/>
            <p:nvPr/>
          </p:nvGrpSpPr>
          <p:grpSpPr>
            <a:xfrm>
              <a:off x="5699897" y="3110424"/>
              <a:ext cx="792205" cy="698564"/>
              <a:chOff x="5699897" y="3110424"/>
              <a:chExt cx="792205" cy="698564"/>
            </a:xfrm>
          </p:grpSpPr>
          <p:grpSp>
            <p:nvGrpSpPr>
              <p:cNvPr id="39" name="Group 23"/>
              <p:cNvGrpSpPr/>
              <p:nvPr/>
            </p:nvGrpSpPr>
            <p:grpSpPr>
              <a:xfrm>
                <a:off x="5900161" y="3110424"/>
                <a:ext cx="390522" cy="323848"/>
                <a:chOff x="6289676" y="3660775"/>
                <a:chExt cx="260350" cy="215900"/>
              </a:xfrm>
              <a:solidFill>
                <a:schemeClr val="bg1"/>
              </a:solidFill>
            </p:grpSpPr>
            <p:sp>
              <p:nvSpPr>
                <p:cNvPr id="64" name="Oval 48"/>
                <p:cNvSpPr/>
                <p:nvPr/>
              </p:nvSpPr>
              <p:spPr bwMode="auto">
                <a:xfrm>
                  <a:off x="6392864" y="3822700"/>
                  <a:ext cx="53975" cy="539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5" name="Freeform: Shape 49"/>
                <p:cNvSpPr/>
                <p:nvPr/>
              </p:nvSpPr>
              <p:spPr bwMode="auto">
                <a:xfrm>
                  <a:off x="6348414" y="3762375"/>
                  <a:ext cx="142875" cy="52388"/>
                </a:xfrm>
                <a:custGeom>
                  <a:avLst/>
                  <a:gdLst>
                    <a:gd name="T0" fmla="*/ 50 w 54"/>
                    <a:gd name="T1" fmla="*/ 20 h 20"/>
                    <a:gd name="T2" fmla="*/ 46 w 54"/>
                    <a:gd name="T3" fmla="*/ 18 h 20"/>
                    <a:gd name="T4" fmla="*/ 27 w 54"/>
                    <a:gd name="T5" fmla="*/ 8 h 20"/>
                    <a:gd name="T6" fmla="*/ 8 w 54"/>
                    <a:gd name="T7" fmla="*/ 18 h 20"/>
                    <a:gd name="T8" fmla="*/ 2 w 54"/>
                    <a:gd name="T9" fmla="*/ 19 h 20"/>
                    <a:gd name="T10" fmla="*/ 1 w 54"/>
                    <a:gd name="T11" fmla="*/ 13 h 20"/>
                    <a:gd name="T12" fmla="*/ 27 w 54"/>
                    <a:gd name="T13" fmla="*/ 0 h 20"/>
                    <a:gd name="T14" fmla="*/ 53 w 54"/>
                    <a:gd name="T15" fmla="*/ 13 h 20"/>
                    <a:gd name="T16" fmla="*/ 52 w 54"/>
                    <a:gd name="T17" fmla="*/ 19 h 20"/>
                    <a:gd name="T18" fmla="*/ 50 w 54"/>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50" y="20"/>
                      </a:moveTo>
                      <a:cubicBezTo>
                        <a:pt x="48" y="20"/>
                        <a:pt x="47" y="19"/>
                        <a:pt x="46" y="18"/>
                      </a:cubicBezTo>
                      <a:cubicBezTo>
                        <a:pt x="42" y="12"/>
                        <a:pt x="35" y="8"/>
                        <a:pt x="27" y="8"/>
                      </a:cubicBezTo>
                      <a:cubicBezTo>
                        <a:pt x="19" y="8"/>
                        <a:pt x="12" y="12"/>
                        <a:pt x="8" y="18"/>
                      </a:cubicBezTo>
                      <a:cubicBezTo>
                        <a:pt x="6" y="20"/>
                        <a:pt x="4" y="20"/>
                        <a:pt x="2" y="19"/>
                      </a:cubicBezTo>
                      <a:cubicBezTo>
                        <a:pt x="0" y="17"/>
                        <a:pt x="0" y="15"/>
                        <a:pt x="1" y="13"/>
                      </a:cubicBezTo>
                      <a:cubicBezTo>
                        <a:pt x="7" y="5"/>
                        <a:pt x="17" y="0"/>
                        <a:pt x="27" y="0"/>
                      </a:cubicBezTo>
                      <a:cubicBezTo>
                        <a:pt x="37" y="0"/>
                        <a:pt x="47" y="5"/>
                        <a:pt x="53" y="13"/>
                      </a:cubicBezTo>
                      <a:cubicBezTo>
                        <a:pt x="54" y="15"/>
                        <a:pt x="54" y="17"/>
                        <a:pt x="52" y="19"/>
                      </a:cubicBezTo>
                      <a:cubicBezTo>
                        <a:pt x="51" y="19"/>
                        <a:pt x="50" y="20"/>
                        <a:pt x="5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6" name="Freeform: Shape 50"/>
                <p:cNvSpPr/>
                <p:nvPr/>
              </p:nvSpPr>
              <p:spPr bwMode="auto">
                <a:xfrm>
                  <a:off x="6289676" y="3660775"/>
                  <a:ext cx="260350" cy="69850"/>
                </a:xfrm>
                <a:custGeom>
                  <a:avLst/>
                  <a:gdLst>
                    <a:gd name="T0" fmla="*/ 4 w 98"/>
                    <a:gd name="T1" fmla="*/ 26 h 26"/>
                    <a:gd name="T2" fmla="*/ 1 w 98"/>
                    <a:gd name="T3" fmla="*/ 25 h 26"/>
                    <a:gd name="T4" fmla="*/ 2 w 98"/>
                    <a:gd name="T5" fmla="*/ 19 h 26"/>
                    <a:gd name="T6" fmla="*/ 49 w 98"/>
                    <a:gd name="T7" fmla="*/ 0 h 26"/>
                    <a:gd name="T8" fmla="*/ 96 w 98"/>
                    <a:gd name="T9" fmla="*/ 19 h 26"/>
                    <a:gd name="T10" fmla="*/ 97 w 98"/>
                    <a:gd name="T11" fmla="*/ 25 h 26"/>
                    <a:gd name="T12" fmla="*/ 91 w 98"/>
                    <a:gd name="T13" fmla="*/ 25 h 26"/>
                    <a:gd name="T14" fmla="*/ 49 w 98"/>
                    <a:gd name="T15" fmla="*/ 8 h 26"/>
                    <a:gd name="T16" fmla="*/ 7 w 98"/>
                    <a:gd name="T17" fmla="*/ 25 h 26"/>
                    <a:gd name="T18" fmla="*/ 4 w 98"/>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6">
                      <a:moveTo>
                        <a:pt x="4" y="26"/>
                      </a:moveTo>
                      <a:cubicBezTo>
                        <a:pt x="3" y="26"/>
                        <a:pt x="2" y="25"/>
                        <a:pt x="1" y="25"/>
                      </a:cubicBezTo>
                      <a:cubicBezTo>
                        <a:pt x="0" y="23"/>
                        <a:pt x="0" y="20"/>
                        <a:pt x="2" y="19"/>
                      </a:cubicBezTo>
                      <a:cubicBezTo>
                        <a:pt x="15" y="7"/>
                        <a:pt x="31" y="0"/>
                        <a:pt x="49" y="0"/>
                      </a:cubicBezTo>
                      <a:cubicBezTo>
                        <a:pt x="67" y="0"/>
                        <a:pt x="83" y="7"/>
                        <a:pt x="96" y="19"/>
                      </a:cubicBezTo>
                      <a:cubicBezTo>
                        <a:pt x="98" y="20"/>
                        <a:pt x="98" y="23"/>
                        <a:pt x="97" y="25"/>
                      </a:cubicBezTo>
                      <a:cubicBezTo>
                        <a:pt x="95" y="26"/>
                        <a:pt x="93" y="26"/>
                        <a:pt x="91" y="25"/>
                      </a:cubicBezTo>
                      <a:cubicBezTo>
                        <a:pt x="79" y="14"/>
                        <a:pt x="65" y="8"/>
                        <a:pt x="49" y="8"/>
                      </a:cubicBezTo>
                      <a:cubicBezTo>
                        <a:pt x="33" y="8"/>
                        <a:pt x="19" y="14"/>
                        <a:pt x="7" y="25"/>
                      </a:cubicBezTo>
                      <a:cubicBezTo>
                        <a:pt x="6" y="26"/>
                        <a:pt x="5" y="26"/>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7" name="Freeform: Shape 51"/>
                <p:cNvSpPr/>
                <p:nvPr/>
              </p:nvSpPr>
              <p:spPr bwMode="auto">
                <a:xfrm>
                  <a:off x="6318251" y="3711575"/>
                  <a:ext cx="203200" cy="60325"/>
                </a:xfrm>
                <a:custGeom>
                  <a:avLst/>
                  <a:gdLst>
                    <a:gd name="T0" fmla="*/ 72 w 76"/>
                    <a:gd name="T1" fmla="*/ 22 h 23"/>
                    <a:gd name="T2" fmla="*/ 69 w 76"/>
                    <a:gd name="T3" fmla="*/ 21 h 23"/>
                    <a:gd name="T4" fmla="*/ 38 w 76"/>
                    <a:gd name="T5" fmla="*/ 8 h 23"/>
                    <a:gd name="T6" fmla="*/ 7 w 76"/>
                    <a:gd name="T7" fmla="*/ 21 h 23"/>
                    <a:gd name="T8" fmla="*/ 1 w 76"/>
                    <a:gd name="T9" fmla="*/ 21 h 23"/>
                    <a:gd name="T10" fmla="*/ 1 w 76"/>
                    <a:gd name="T11" fmla="*/ 15 h 23"/>
                    <a:gd name="T12" fmla="*/ 38 w 76"/>
                    <a:gd name="T13" fmla="*/ 0 h 23"/>
                    <a:gd name="T14" fmla="*/ 75 w 76"/>
                    <a:gd name="T15" fmla="*/ 15 h 23"/>
                    <a:gd name="T16" fmla="*/ 75 w 76"/>
                    <a:gd name="T17" fmla="*/ 21 h 23"/>
                    <a:gd name="T18" fmla="*/ 72 w 76"/>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3">
                      <a:moveTo>
                        <a:pt x="72" y="22"/>
                      </a:moveTo>
                      <a:cubicBezTo>
                        <a:pt x="71" y="22"/>
                        <a:pt x="70" y="22"/>
                        <a:pt x="69" y="21"/>
                      </a:cubicBezTo>
                      <a:cubicBezTo>
                        <a:pt x="61" y="13"/>
                        <a:pt x="50" y="8"/>
                        <a:pt x="38" y="8"/>
                      </a:cubicBezTo>
                      <a:cubicBezTo>
                        <a:pt x="26" y="8"/>
                        <a:pt x="15" y="13"/>
                        <a:pt x="7" y="21"/>
                      </a:cubicBezTo>
                      <a:cubicBezTo>
                        <a:pt x="5" y="23"/>
                        <a:pt x="3" y="23"/>
                        <a:pt x="1" y="21"/>
                      </a:cubicBezTo>
                      <a:cubicBezTo>
                        <a:pt x="0" y="19"/>
                        <a:pt x="0" y="17"/>
                        <a:pt x="1" y="15"/>
                      </a:cubicBezTo>
                      <a:cubicBezTo>
                        <a:pt x="11" y="6"/>
                        <a:pt x="24" y="0"/>
                        <a:pt x="38" y="0"/>
                      </a:cubicBezTo>
                      <a:cubicBezTo>
                        <a:pt x="52" y="0"/>
                        <a:pt x="65" y="6"/>
                        <a:pt x="75" y="15"/>
                      </a:cubicBezTo>
                      <a:cubicBezTo>
                        <a:pt x="76" y="17"/>
                        <a:pt x="76" y="19"/>
                        <a:pt x="75" y="21"/>
                      </a:cubicBezTo>
                      <a:cubicBezTo>
                        <a:pt x="74" y="22"/>
                        <a:pt x="73" y="22"/>
                        <a:pt x="7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grpSp>
          <p:sp>
            <p:nvSpPr>
              <p:cNvPr id="40" name="TextBox 24"/>
              <p:cNvSpPr txBox="1"/>
              <p:nvPr/>
            </p:nvSpPr>
            <p:spPr>
              <a:xfrm>
                <a:off x="5699897" y="3501211"/>
                <a:ext cx="792205" cy="307777"/>
              </a:xfrm>
              <a:prstGeom prst="rect">
                <a:avLst/>
              </a:prstGeom>
              <a:noFill/>
            </p:spPr>
            <p:txBody>
              <a:bodyPr wrap="none">
                <a:normAutofit fontScale="92500" lnSpcReduction="10000"/>
              </a:bodyPr>
              <a:lstStyle/>
              <a:p>
                <a:pPr algn="ctr"/>
                <a:r>
                  <a:rPr lang="zh-CN" altLang="en-US" sz="1600" b="1" dirty="0">
                    <a:solidFill>
                      <a:schemeClr val="bg1"/>
                    </a:solidFill>
                    <a:ea typeface="微软雅黑" panose="020B0503020204020204" pitchFamily="34" charset="-122"/>
                  </a:rPr>
                  <a:t>项目</a:t>
                </a:r>
                <a:endParaRPr lang="id-ID" sz="1600" b="1" dirty="0">
                  <a:solidFill>
                    <a:schemeClr val="bg1"/>
                  </a:solidFill>
                  <a:ea typeface="微软雅黑" panose="020B0503020204020204" pitchFamily="34" charset="-122"/>
                </a:endParaRPr>
              </a:p>
            </p:txBody>
          </p:sp>
        </p:grpSp>
      </p:grpSp>
      <p:grpSp>
        <p:nvGrpSpPr>
          <p:cNvPr id="41" name="Group 25"/>
          <p:cNvGrpSpPr/>
          <p:nvPr/>
        </p:nvGrpSpPr>
        <p:grpSpPr>
          <a:xfrm>
            <a:off x="8662075" y="2660439"/>
            <a:ext cx="214313" cy="341313"/>
            <a:chOff x="9728201" y="1546225"/>
            <a:chExt cx="214313" cy="341313"/>
          </a:xfrm>
          <a:solidFill>
            <a:schemeClr val="accent2"/>
          </a:solidFill>
        </p:grpSpPr>
        <p:sp>
          <p:nvSpPr>
            <p:cNvPr id="60" name="Freeform: Shape 44"/>
            <p:cNvSpPr/>
            <p:nvPr/>
          </p:nvSpPr>
          <p:spPr bwMode="auto">
            <a:xfrm>
              <a:off x="9728201" y="1546225"/>
              <a:ext cx="214313" cy="341313"/>
            </a:xfrm>
            <a:custGeom>
              <a:avLst/>
              <a:gdLst>
                <a:gd name="T0" fmla="*/ 68 w 80"/>
                <a:gd name="T1" fmla="*/ 0 h 128"/>
                <a:gd name="T2" fmla="*/ 11 w 80"/>
                <a:gd name="T3" fmla="*/ 0 h 128"/>
                <a:gd name="T4" fmla="*/ 0 w 80"/>
                <a:gd name="T5" fmla="*/ 11 h 128"/>
                <a:gd name="T6" fmla="*/ 0 w 80"/>
                <a:gd name="T7" fmla="*/ 116 h 128"/>
                <a:gd name="T8" fmla="*/ 11 w 80"/>
                <a:gd name="T9" fmla="*/ 128 h 128"/>
                <a:gd name="T10" fmla="*/ 68 w 80"/>
                <a:gd name="T11" fmla="*/ 128 h 128"/>
                <a:gd name="T12" fmla="*/ 80 w 80"/>
                <a:gd name="T13" fmla="*/ 116 h 128"/>
                <a:gd name="T14" fmla="*/ 80 w 80"/>
                <a:gd name="T15" fmla="*/ 11 h 128"/>
                <a:gd name="T16" fmla="*/ 68 w 80"/>
                <a:gd name="T17" fmla="*/ 0 h 128"/>
                <a:gd name="T18" fmla="*/ 72 w 80"/>
                <a:gd name="T19" fmla="*/ 116 h 128"/>
                <a:gd name="T20" fmla="*/ 68 w 80"/>
                <a:gd name="T21" fmla="*/ 120 h 128"/>
                <a:gd name="T22" fmla="*/ 11 w 80"/>
                <a:gd name="T23" fmla="*/ 120 h 128"/>
                <a:gd name="T24" fmla="*/ 8 w 80"/>
                <a:gd name="T25" fmla="*/ 116 h 128"/>
                <a:gd name="T26" fmla="*/ 8 w 80"/>
                <a:gd name="T27" fmla="*/ 11 h 128"/>
                <a:gd name="T28" fmla="*/ 11 w 80"/>
                <a:gd name="T29" fmla="*/ 8 h 128"/>
                <a:gd name="T30" fmla="*/ 68 w 80"/>
                <a:gd name="T31" fmla="*/ 8 h 128"/>
                <a:gd name="T32" fmla="*/ 72 w 80"/>
                <a:gd name="T33" fmla="*/ 11 h 128"/>
                <a:gd name="T34" fmla="*/ 72 w 80"/>
                <a:gd name="T35"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28">
                  <a:moveTo>
                    <a:pt x="68" y="0"/>
                  </a:moveTo>
                  <a:cubicBezTo>
                    <a:pt x="11" y="0"/>
                    <a:pt x="11" y="0"/>
                    <a:pt x="11" y="0"/>
                  </a:cubicBezTo>
                  <a:cubicBezTo>
                    <a:pt x="5" y="0"/>
                    <a:pt x="0" y="5"/>
                    <a:pt x="0" y="11"/>
                  </a:cubicBezTo>
                  <a:cubicBezTo>
                    <a:pt x="0" y="116"/>
                    <a:pt x="0" y="116"/>
                    <a:pt x="0" y="116"/>
                  </a:cubicBezTo>
                  <a:cubicBezTo>
                    <a:pt x="0" y="123"/>
                    <a:pt x="5" y="128"/>
                    <a:pt x="11" y="128"/>
                  </a:cubicBezTo>
                  <a:cubicBezTo>
                    <a:pt x="68" y="128"/>
                    <a:pt x="68" y="128"/>
                    <a:pt x="68" y="128"/>
                  </a:cubicBezTo>
                  <a:cubicBezTo>
                    <a:pt x="75" y="128"/>
                    <a:pt x="80" y="123"/>
                    <a:pt x="80" y="116"/>
                  </a:cubicBezTo>
                  <a:cubicBezTo>
                    <a:pt x="80" y="11"/>
                    <a:pt x="80" y="11"/>
                    <a:pt x="80" y="11"/>
                  </a:cubicBezTo>
                  <a:cubicBezTo>
                    <a:pt x="80" y="5"/>
                    <a:pt x="75" y="0"/>
                    <a:pt x="68" y="0"/>
                  </a:cubicBezTo>
                  <a:close/>
                  <a:moveTo>
                    <a:pt x="72" y="116"/>
                  </a:moveTo>
                  <a:cubicBezTo>
                    <a:pt x="72" y="118"/>
                    <a:pt x="70" y="120"/>
                    <a:pt x="68" y="120"/>
                  </a:cubicBezTo>
                  <a:cubicBezTo>
                    <a:pt x="11" y="120"/>
                    <a:pt x="11" y="120"/>
                    <a:pt x="11" y="120"/>
                  </a:cubicBezTo>
                  <a:cubicBezTo>
                    <a:pt x="9" y="120"/>
                    <a:pt x="8" y="118"/>
                    <a:pt x="8" y="116"/>
                  </a:cubicBezTo>
                  <a:cubicBezTo>
                    <a:pt x="8" y="11"/>
                    <a:pt x="8" y="11"/>
                    <a:pt x="8" y="11"/>
                  </a:cubicBezTo>
                  <a:cubicBezTo>
                    <a:pt x="8" y="9"/>
                    <a:pt x="9" y="8"/>
                    <a:pt x="11" y="8"/>
                  </a:cubicBezTo>
                  <a:cubicBezTo>
                    <a:pt x="68" y="8"/>
                    <a:pt x="68" y="8"/>
                    <a:pt x="68" y="8"/>
                  </a:cubicBezTo>
                  <a:cubicBezTo>
                    <a:pt x="70" y="8"/>
                    <a:pt x="72" y="9"/>
                    <a:pt x="72" y="11"/>
                  </a:cubicBezTo>
                  <a:lnTo>
                    <a:pt x="7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1" name="Freeform: Shape 45"/>
            <p:cNvSpPr/>
            <p:nvPr/>
          </p:nvSpPr>
          <p:spPr bwMode="auto">
            <a:xfrm>
              <a:off x="9771064" y="1600200"/>
              <a:ext cx="128588" cy="223838"/>
            </a:xfrm>
            <a:custGeom>
              <a:avLst/>
              <a:gdLst>
                <a:gd name="T0" fmla="*/ 40 w 48"/>
                <a:gd name="T1" fmla="*/ 0 h 84"/>
                <a:gd name="T2" fmla="*/ 7 w 48"/>
                <a:gd name="T3" fmla="*/ 0 h 84"/>
                <a:gd name="T4" fmla="*/ 7 w 48"/>
                <a:gd name="T5" fmla="*/ 0 h 84"/>
                <a:gd name="T6" fmla="*/ 7 w 48"/>
                <a:gd name="T7" fmla="*/ 0 h 84"/>
                <a:gd name="T8" fmla="*/ 0 w 48"/>
                <a:gd name="T9" fmla="*/ 7 h 84"/>
                <a:gd name="T10" fmla="*/ 0 w 48"/>
                <a:gd name="T11" fmla="*/ 76 h 84"/>
                <a:gd name="T12" fmla="*/ 7 w 48"/>
                <a:gd name="T13" fmla="*/ 84 h 84"/>
                <a:gd name="T14" fmla="*/ 40 w 48"/>
                <a:gd name="T15" fmla="*/ 84 h 84"/>
                <a:gd name="T16" fmla="*/ 48 w 48"/>
                <a:gd name="T17" fmla="*/ 76 h 84"/>
                <a:gd name="T18" fmla="*/ 48 w 48"/>
                <a:gd name="T19" fmla="*/ 7 h 84"/>
                <a:gd name="T20" fmla="*/ 40 w 48"/>
                <a:gd name="T21" fmla="*/ 0 h 84"/>
                <a:gd name="T22" fmla="*/ 44 w 48"/>
                <a:gd name="T23" fmla="*/ 76 h 84"/>
                <a:gd name="T24" fmla="*/ 40 w 48"/>
                <a:gd name="T25" fmla="*/ 80 h 84"/>
                <a:gd name="T26" fmla="*/ 7 w 48"/>
                <a:gd name="T27" fmla="*/ 80 h 84"/>
                <a:gd name="T28" fmla="*/ 4 w 48"/>
                <a:gd name="T29" fmla="*/ 76 h 84"/>
                <a:gd name="T30" fmla="*/ 4 w 48"/>
                <a:gd name="T31" fmla="*/ 7 h 84"/>
                <a:gd name="T32" fmla="*/ 7 w 48"/>
                <a:gd name="T33" fmla="*/ 4 h 84"/>
                <a:gd name="T34" fmla="*/ 40 w 48"/>
                <a:gd name="T35" fmla="*/ 4 h 84"/>
                <a:gd name="T36" fmla="*/ 44 w 48"/>
                <a:gd name="T37" fmla="*/ 7 h 84"/>
                <a:gd name="T38" fmla="*/ 44 w 48"/>
                <a:gd name="T3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84">
                  <a:moveTo>
                    <a:pt x="40" y="0"/>
                  </a:moveTo>
                  <a:cubicBezTo>
                    <a:pt x="7" y="0"/>
                    <a:pt x="7" y="0"/>
                    <a:pt x="7" y="0"/>
                  </a:cubicBezTo>
                  <a:cubicBezTo>
                    <a:pt x="7" y="0"/>
                    <a:pt x="7" y="0"/>
                    <a:pt x="7" y="0"/>
                  </a:cubicBezTo>
                  <a:cubicBezTo>
                    <a:pt x="7" y="0"/>
                    <a:pt x="7" y="0"/>
                    <a:pt x="7" y="0"/>
                  </a:cubicBezTo>
                  <a:cubicBezTo>
                    <a:pt x="3" y="0"/>
                    <a:pt x="0" y="3"/>
                    <a:pt x="0" y="7"/>
                  </a:cubicBezTo>
                  <a:cubicBezTo>
                    <a:pt x="0" y="76"/>
                    <a:pt x="0" y="76"/>
                    <a:pt x="0" y="76"/>
                  </a:cubicBezTo>
                  <a:cubicBezTo>
                    <a:pt x="0" y="80"/>
                    <a:pt x="3" y="84"/>
                    <a:pt x="7" y="84"/>
                  </a:cubicBezTo>
                  <a:cubicBezTo>
                    <a:pt x="40" y="84"/>
                    <a:pt x="40" y="84"/>
                    <a:pt x="40" y="84"/>
                  </a:cubicBezTo>
                  <a:cubicBezTo>
                    <a:pt x="44" y="84"/>
                    <a:pt x="48" y="80"/>
                    <a:pt x="48" y="76"/>
                  </a:cubicBezTo>
                  <a:cubicBezTo>
                    <a:pt x="48" y="7"/>
                    <a:pt x="48" y="7"/>
                    <a:pt x="48" y="7"/>
                  </a:cubicBezTo>
                  <a:cubicBezTo>
                    <a:pt x="48" y="3"/>
                    <a:pt x="44" y="0"/>
                    <a:pt x="40" y="0"/>
                  </a:cubicBezTo>
                  <a:close/>
                  <a:moveTo>
                    <a:pt x="44" y="76"/>
                  </a:moveTo>
                  <a:cubicBezTo>
                    <a:pt x="44" y="78"/>
                    <a:pt x="42" y="80"/>
                    <a:pt x="40" y="80"/>
                  </a:cubicBezTo>
                  <a:cubicBezTo>
                    <a:pt x="7" y="80"/>
                    <a:pt x="7" y="80"/>
                    <a:pt x="7" y="80"/>
                  </a:cubicBezTo>
                  <a:cubicBezTo>
                    <a:pt x="5" y="80"/>
                    <a:pt x="4" y="78"/>
                    <a:pt x="4" y="76"/>
                  </a:cubicBezTo>
                  <a:cubicBezTo>
                    <a:pt x="4" y="7"/>
                    <a:pt x="4" y="7"/>
                    <a:pt x="4" y="7"/>
                  </a:cubicBezTo>
                  <a:cubicBezTo>
                    <a:pt x="4" y="5"/>
                    <a:pt x="5" y="4"/>
                    <a:pt x="7" y="4"/>
                  </a:cubicBezTo>
                  <a:cubicBezTo>
                    <a:pt x="40" y="4"/>
                    <a:pt x="40" y="4"/>
                    <a:pt x="40" y="4"/>
                  </a:cubicBezTo>
                  <a:cubicBezTo>
                    <a:pt x="42" y="4"/>
                    <a:pt x="44" y="5"/>
                    <a:pt x="44" y="7"/>
                  </a:cubicBezTo>
                  <a:lnTo>
                    <a:pt x="44"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2" name="Freeform: Shape 46"/>
            <p:cNvSpPr/>
            <p:nvPr/>
          </p:nvSpPr>
          <p:spPr bwMode="auto">
            <a:xfrm>
              <a:off x="9813926" y="1577975"/>
              <a:ext cx="42863" cy="11113"/>
            </a:xfrm>
            <a:custGeom>
              <a:avLst/>
              <a:gdLst>
                <a:gd name="T0" fmla="*/ 2 w 16"/>
                <a:gd name="T1" fmla="*/ 4 h 4"/>
                <a:gd name="T2" fmla="*/ 14 w 16"/>
                <a:gd name="T3" fmla="*/ 4 h 4"/>
                <a:gd name="T4" fmla="*/ 16 w 16"/>
                <a:gd name="T5" fmla="*/ 2 h 4"/>
                <a:gd name="T6" fmla="*/ 14 w 16"/>
                <a:gd name="T7" fmla="*/ 0 h 4"/>
                <a:gd name="T8" fmla="*/ 2 w 16"/>
                <a:gd name="T9" fmla="*/ 0 h 4"/>
                <a:gd name="T10" fmla="*/ 0 w 16"/>
                <a:gd name="T11" fmla="*/ 2 h 4"/>
                <a:gd name="T12" fmla="*/ 2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4"/>
                  </a:moveTo>
                  <a:cubicBezTo>
                    <a:pt x="14" y="4"/>
                    <a:pt x="14" y="4"/>
                    <a:pt x="14" y="4"/>
                  </a:cubicBezTo>
                  <a:cubicBezTo>
                    <a:pt x="15" y="4"/>
                    <a:pt x="16" y="3"/>
                    <a:pt x="16" y="2"/>
                  </a:cubicBezTo>
                  <a:cubicBezTo>
                    <a:pt x="16" y="1"/>
                    <a:pt x="15" y="0"/>
                    <a:pt x="1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3" name="Oval 47"/>
            <p:cNvSpPr/>
            <p:nvPr/>
          </p:nvSpPr>
          <p:spPr bwMode="auto">
            <a:xfrm>
              <a:off x="9825039" y="1835150"/>
              <a:ext cx="20638" cy="20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grpSp>
      <p:grpSp>
        <p:nvGrpSpPr>
          <p:cNvPr id="42" name="Group 26"/>
          <p:cNvGrpSpPr/>
          <p:nvPr/>
        </p:nvGrpSpPr>
        <p:grpSpPr>
          <a:xfrm>
            <a:off x="3456668" y="2482638"/>
            <a:ext cx="255588" cy="341313"/>
            <a:chOff x="10390189" y="1546225"/>
            <a:chExt cx="255588" cy="341313"/>
          </a:xfrm>
          <a:solidFill>
            <a:schemeClr val="accent3"/>
          </a:solidFill>
        </p:grpSpPr>
        <p:sp>
          <p:nvSpPr>
            <p:cNvPr id="57" name="Freeform: Shape 41"/>
            <p:cNvSpPr/>
            <p:nvPr/>
          </p:nvSpPr>
          <p:spPr bwMode="auto">
            <a:xfrm>
              <a:off x="10390189" y="1546225"/>
              <a:ext cx="255588" cy="341313"/>
            </a:xfrm>
            <a:custGeom>
              <a:avLst/>
              <a:gdLst>
                <a:gd name="T0" fmla="*/ 85 w 96"/>
                <a:gd name="T1" fmla="*/ 8 h 128"/>
                <a:gd name="T2" fmla="*/ 88 w 96"/>
                <a:gd name="T3" fmla="*/ 11 h 128"/>
                <a:gd name="T4" fmla="*/ 88 w 96"/>
                <a:gd name="T5" fmla="*/ 117 h 128"/>
                <a:gd name="T6" fmla="*/ 85 w 96"/>
                <a:gd name="T7" fmla="*/ 120 h 128"/>
                <a:gd name="T8" fmla="*/ 11 w 96"/>
                <a:gd name="T9" fmla="*/ 120 h 128"/>
                <a:gd name="T10" fmla="*/ 8 w 96"/>
                <a:gd name="T11" fmla="*/ 117 h 128"/>
                <a:gd name="T12" fmla="*/ 8 w 96"/>
                <a:gd name="T13" fmla="*/ 11 h 128"/>
                <a:gd name="T14" fmla="*/ 11 w 96"/>
                <a:gd name="T15" fmla="*/ 8 h 128"/>
                <a:gd name="T16" fmla="*/ 85 w 96"/>
                <a:gd name="T17" fmla="*/ 8 h 128"/>
                <a:gd name="T18" fmla="*/ 85 w 96"/>
                <a:gd name="T19" fmla="*/ 0 h 128"/>
                <a:gd name="T20" fmla="*/ 11 w 96"/>
                <a:gd name="T21" fmla="*/ 0 h 128"/>
                <a:gd name="T22" fmla="*/ 0 w 96"/>
                <a:gd name="T23" fmla="*/ 11 h 128"/>
                <a:gd name="T24" fmla="*/ 0 w 96"/>
                <a:gd name="T25" fmla="*/ 117 h 128"/>
                <a:gd name="T26" fmla="*/ 11 w 96"/>
                <a:gd name="T27" fmla="*/ 128 h 128"/>
                <a:gd name="T28" fmla="*/ 85 w 96"/>
                <a:gd name="T29" fmla="*/ 128 h 128"/>
                <a:gd name="T30" fmla="*/ 96 w 96"/>
                <a:gd name="T31" fmla="*/ 117 h 128"/>
                <a:gd name="T32" fmla="*/ 96 w 96"/>
                <a:gd name="T33" fmla="*/ 11 h 128"/>
                <a:gd name="T34" fmla="*/ 85 w 96"/>
                <a:gd name="T3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28">
                  <a:moveTo>
                    <a:pt x="85" y="8"/>
                  </a:moveTo>
                  <a:cubicBezTo>
                    <a:pt x="86" y="8"/>
                    <a:pt x="88" y="9"/>
                    <a:pt x="88" y="11"/>
                  </a:cubicBezTo>
                  <a:cubicBezTo>
                    <a:pt x="88" y="117"/>
                    <a:pt x="88" y="117"/>
                    <a:pt x="88" y="117"/>
                  </a:cubicBezTo>
                  <a:cubicBezTo>
                    <a:pt x="88" y="118"/>
                    <a:pt x="86" y="120"/>
                    <a:pt x="85" y="120"/>
                  </a:cubicBezTo>
                  <a:cubicBezTo>
                    <a:pt x="11" y="120"/>
                    <a:pt x="11" y="120"/>
                    <a:pt x="11" y="120"/>
                  </a:cubicBezTo>
                  <a:cubicBezTo>
                    <a:pt x="9" y="120"/>
                    <a:pt x="8" y="118"/>
                    <a:pt x="8" y="117"/>
                  </a:cubicBezTo>
                  <a:cubicBezTo>
                    <a:pt x="8" y="11"/>
                    <a:pt x="8" y="11"/>
                    <a:pt x="8" y="11"/>
                  </a:cubicBezTo>
                  <a:cubicBezTo>
                    <a:pt x="8" y="9"/>
                    <a:pt x="9" y="8"/>
                    <a:pt x="11" y="8"/>
                  </a:cubicBezTo>
                  <a:cubicBezTo>
                    <a:pt x="85" y="8"/>
                    <a:pt x="85" y="8"/>
                    <a:pt x="85" y="8"/>
                  </a:cubicBezTo>
                  <a:moveTo>
                    <a:pt x="85" y="0"/>
                  </a:moveTo>
                  <a:cubicBezTo>
                    <a:pt x="11" y="0"/>
                    <a:pt x="11" y="0"/>
                    <a:pt x="11" y="0"/>
                  </a:cubicBezTo>
                  <a:cubicBezTo>
                    <a:pt x="5" y="0"/>
                    <a:pt x="0" y="5"/>
                    <a:pt x="0" y="11"/>
                  </a:cubicBezTo>
                  <a:cubicBezTo>
                    <a:pt x="0" y="117"/>
                    <a:pt x="0" y="117"/>
                    <a:pt x="0" y="117"/>
                  </a:cubicBezTo>
                  <a:cubicBezTo>
                    <a:pt x="0" y="123"/>
                    <a:pt x="5" y="128"/>
                    <a:pt x="11" y="128"/>
                  </a:cubicBezTo>
                  <a:cubicBezTo>
                    <a:pt x="85" y="128"/>
                    <a:pt x="85" y="128"/>
                    <a:pt x="85" y="128"/>
                  </a:cubicBezTo>
                  <a:cubicBezTo>
                    <a:pt x="91" y="128"/>
                    <a:pt x="96" y="123"/>
                    <a:pt x="96" y="117"/>
                  </a:cubicBezTo>
                  <a:cubicBezTo>
                    <a:pt x="96" y="11"/>
                    <a:pt x="96" y="11"/>
                    <a:pt x="96" y="11"/>
                  </a:cubicBezTo>
                  <a:cubicBezTo>
                    <a:pt x="96" y="5"/>
                    <a:pt x="91" y="0"/>
                    <a:pt x="8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8" name="Freeform: Shape 42"/>
            <p:cNvSpPr/>
            <p:nvPr/>
          </p:nvSpPr>
          <p:spPr bwMode="auto">
            <a:xfrm>
              <a:off x="10433051" y="1589088"/>
              <a:ext cx="169863" cy="234950"/>
            </a:xfrm>
            <a:custGeom>
              <a:avLst/>
              <a:gdLst>
                <a:gd name="T0" fmla="*/ 57 w 64"/>
                <a:gd name="T1" fmla="*/ 4 h 88"/>
                <a:gd name="T2" fmla="*/ 60 w 64"/>
                <a:gd name="T3" fmla="*/ 7 h 88"/>
                <a:gd name="T4" fmla="*/ 60 w 64"/>
                <a:gd name="T5" fmla="*/ 81 h 88"/>
                <a:gd name="T6" fmla="*/ 57 w 64"/>
                <a:gd name="T7" fmla="*/ 84 h 88"/>
                <a:gd name="T8" fmla="*/ 7 w 64"/>
                <a:gd name="T9" fmla="*/ 84 h 88"/>
                <a:gd name="T10" fmla="*/ 4 w 64"/>
                <a:gd name="T11" fmla="*/ 81 h 88"/>
                <a:gd name="T12" fmla="*/ 4 w 64"/>
                <a:gd name="T13" fmla="*/ 7 h 88"/>
                <a:gd name="T14" fmla="*/ 7 w 64"/>
                <a:gd name="T15" fmla="*/ 4 h 88"/>
                <a:gd name="T16" fmla="*/ 57 w 64"/>
                <a:gd name="T17" fmla="*/ 4 h 88"/>
                <a:gd name="T18" fmla="*/ 57 w 64"/>
                <a:gd name="T19" fmla="*/ 0 h 88"/>
                <a:gd name="T20" fmla="*/ 7 w 64"/>
                <a:gd name="T21" fmla="*/ 0 h 88"/>
                <a:gd name="T22" fmla="*/ 0 w 64"/>
                <a:gd name="T23" fmla="*/ 7 h 88"/>
                <a:gd name="T24" fmla="*/ 0 w 64"/>
                <a:gd name="T25" fmla="*/ 81 h 88"/>
                <a:gd name="T26" fmla="*/ 7 w 64"/>
                <a:gd name="T27" fmla="*/ 88 h 88"/>
                <a:gd name="T28" fmla="*/ 57 w 64"/>
                <a:gd name="T29" fmla="*/ 88 h 88"/>
                <a:gd name="T30" fmla="*/ 64 w 64"/>
                <a:gd name="T31" fmla="*/ 81 h 88"/>
                <a:gd name="T32" fmla="*/ 64 w 64"/>
                <a:gd name="T33" fmla="*/ 7 h 88"/>
                <a:gd name="T34" fmla="*/ 57 w 64"/>
                <a:gd name="T3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88">
                  <a:moveTo>
                    <a:pt x="57" y="4"/>
                  </a:moveTo>
                  <a:cubicBezTo>
                    <a:pt x="58" y="4"/>
                    <a:pt x="60" y="5"/>
                    <a:pt x="60" y="7"/>
                  </a:cubicBezTo>
                  <a:cubicBezTo>
                    <a:pt x="60" y="81"/>
                    <a:pt x="60" y="81"/>
                    <a:pt x="60" y="81"/>
                  </a:cubicBezTo>
                  <a:cubicBezTo>
                    <a:pt x="60" y="82"/>
                    <a:pt x="58" y="84"/>
                    <a:pt x="57" y="84"/>
                  </a:cubicBezTo>
                  <a:cubicBezTo>
                    <a:pt x="7" y="84"/>
                    <a:pt x="7" y="84"/>
                    <a:pt x="7" y="84"/>
                  </a:cubicBezTo>
                  <a:cubicBezTo>
                    <a:pt x="5" y="84"/>
                    <a:pt x="4" y="82"/>
                    <a:pt x="4" y="81"/>
                  </a:cubicBezTo>
                  <a:cubicBezTo>
                    <a:pt x="4" y="7"/>
                    <a:pt x="4" y="7"/>
                    <a:pt x="4" y="7"/>
                  </a:cubicBezTo>
                  <a:cubicBezTo>
                    <a:pt x="4" y="5"/>
                    <a:pt x="5" y="4"/>
                    <a:pt x="7" y="4"/>
                  </a:cubicBezTo>
                  <a:cubicBezTo>
                    <a:pt x="57" y="4"/>
                    <a:pt x="57" y="4"/>
                    <a:pt x="57" y="4"/>
                  </a:cubicBezTo>
                  <a:moveTo>
                    <a:pt x="57" y="0"/>
                  </a:moveTo>
                  <a:cubicBezTo>
                    <a:pt x="7" y="0"/>
                    <a:pt x="7" y="0"/>
                    <a:pt x="7" y="0"/>
                  </a:cubicBezTo>
                  <a:cubicBezTo>
                    <a:pt x="3" y="0"/>
                    <a:pt x="0" y="3"/>
                    <a:pt x="0" y="7"/>
                  </a:cubicBezTo>
                  <a:cubicBezTo>
                    <a:pt x="0" y="81"/>
                    <a:pt x="0" y="81"/>
                    <a:pt x="0" y="81"/>
                  </a:cubicBezTo>
                  <a:cubicBezTo>
                    <a:pt x="0" y="85"/>
                    <a:pt x="3" y="88"/>
                    <a:pt x="7" y="88"/>
                  </a:cubicBezTo>
                  <a:cubicBezTo>
                    <a:pt x="57" y="88"/>
                    <a:pt x="57" y="88"/>
                    <a:pt x="57" y="88"/>
                  </a:cubicBezTo>
                  <a:cubicBezTo>
                    <a:pt x="61" y="88"/>
                    <a:pt x="64" y="85"/>
                    <a:pt x="64" y="81"/>
                  </a:cubicBezTo>
                  <a:cubicBezTo>
                    <a:pt x="64" y="7"/>
                    <a:pt x="64" y="7"/>
                    <a:pt x="64" y="7"/>
                  </a:cubicBezTo>
                  <a:cubicBezTo>
                    <a:pt x="64" y="3"/>
                    <a:pt x="61"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9" name="Oval 43"/>
            <p:cNvSpPr/>
            <p:nvPr/>
          </p:nvSpPr>
          <p:spPr bwMode="auto">
            <a:xfrm>
              <a:off x="10507664" y="1835150"/>
              <a:ext cx="20638" cy="20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grpSp>
      <p:grpSp>
        <p:nvGrpSpPr>
          <p:cNvPr id="43" name="Group 27"/>
          <p:cNvGrpSpPr/>
          <p:nvPr/>
        </p:nvGrpSpPr>
        <p:grpSpPr>
          <a:xfrm>
            <a:off x="7153836" y="2820304"/>
            <a:ext cx="1338908" cy="649565"/>
            <a:chOff x="7068492" y="2332624"/>
            <a:chExt cx="1338908" cy="649565"/>
          </a:xfrm>
        </p:grpSpPr>
        <p:cxnSp>
          <p:nvCxnSpPr>
            <p:cNvPr id="55" name="Straight Connector 39"/>
            <p:cNvCxnSpPr/>
            <p:nvPr/>
          </p:nvCxnSpPr>
          <p:spPr>
            <a:xfrm flipV="1">
              <a:off x="7068492" y="2336800"/>
              <a:ext cx="640808" cy="64538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710671" y="2332624"/>
              <a:ext cx="696729" cy="0"/>
            </a:xfrm>
            <a:prstGeom prst="line">
              <a:avLst/>
            </a:prstGeom>
            <a:ln w="190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grpSp>
      <p:grpSp>
        <p:nvGrpSpPr>
          <p:cNvPr id="44" name="Group 28"/>
          <p:cNvGrpSpPr/>
          <p:nvPr/>
        </p:nvGrpSpPr>
        <p:grpSpPr>
          <a:xfrm>
            <a:off x="3861477" y="2638213"/>
            <a:ext cx="1191156" cy="533206"/>
            <a:chOff x="3776133" y="2150533"/>
            <a:chExt cx="1191156" cy="533206"/>
          </a:xfrm>
        </p:grpSpPr>
        <p:cxnSp>
          <p:nvCxnSpPr>
            <p:cNvPr id="53" name="Straight Connector 37"/>
            <p:cNvCxnSpPr/>
            <p:nvPr/>
          </p:nvCxnSpPr>
          <p:spPr>
            <a:xfrm flipH="1" flipV="1">
              <a:off x="4437866" y="2150533"/>
              <a:ext cx="529423" cy="53320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38"/>
            <p:cNvCxnSpPr/>
            <p:nvPr/>
          </p:nvCxnSpPr>
          <p:spPr>
            <a:xfrm flipH="1">
              <a:off x="3776133" y="2162507"/>
              <a:ext cx="659714" cy="0"/>
            </a:xfrm>
            <a:prstGeom prst="line">
              <a:avLst/>
            </a:prstGeom>
            <a:ln w="19050">
              <a:solidFill>
                <a:schemeClr val="accent3"/>
              </a:solidFill>
              <a:tailEnd type="diamond"/>
            </a:ln>
          </p:spPr>
          <p:style>
            <a:lnRef idx="1">
              <a:schemeClr val="accent1"/>
            </a:lnRef>
            <a:fillRef idx="0">
              <a:schemeClr val="accent1"/>
            </a:fillRef>
            <a:effectRef idx="0">
              <a:schemeClr val="accent1"/>
            </a:effectRef>
            <a:fontRef idx="minor">
              <a:schemeClr val="tx1"/>
            </a:fontRef>
          </p:style>
        </p:cxnSp>
      </p:grpSp>
      <p:grpSp>
        <p:nvGrpSpPr>
          <p:cNvPr id="45" name="Group 29"/>
          <p:cNvGrpSpPr/>
          <p:nvPr/>
        </p:nvGrpSpPr>
        <p:grpSpPr>
          <a:xfrm>
            <a:off x="3397466" y="4970922"/>
            <a:ext cx="400024" cy="374940"/>
            <a:chOff x="4836122" y="1968640"/>
            <a:chExt cx="400024" cy="374940"/>
          </a:xfrm>
          <a:solidFill>
            <a:schemeClr val="accent5"/>
          </a:solidFill>
        </p:grpSpPr>
        <p:sp>
          <p:nvSpPr>
            <p:cNvPr id="51" name="Freeform: Shape 35"/>
            <p:cNvSpPr/>
            <p:nvPr/>
          </p:nvSpPr>
          <p:spPr bwMode="auto">
            <a:xfrm>
              <a:off x="4886290" y="2018808"/>
              <a:ext cx="301008" cy="199352"/>
            </a:xfrm>
            <a:custGeom>
              <a:avLst/>
              <a:gdLst>
                <a:gd name="T0" fmla="*/ 92 w 96"/>
                <a:gd name="T1" fmla="*/ 0 h 64"/>
                <a:gd name="T2" fmla="*/ 4 w 96"/>
                <a:gd name="T3" fmla="*/ 0 h 64"/>
                <a:gd name="T4" fmla="*/ 0 w 96"/>
                <a:gd name="T5" fmla="*/ 4 h 64"/>
                <a:gd name="T6" fmla="*/ 0 w 96"/>
                <a:gd name="T7" fmla="*/ 60 h 64"/>
                <a:gd name="T8" fmla="*/ 4 w 96"/>
                <a:gd name="T9" fmla="*/ 64 h 64"/>
                <a:gd name="T10" fmla="*/ 92 w 96"/>
                <a:gd name="T11" fmla="*/ 64 h 64"/>
                <a:gd name="T12" fmla="*/ 96 w 96"/>
                <a:gd name="T13" fmla="*/ 60 h 64"/>
                <a:gd name="T14" fmla="*/ 96 w 96"/>
                <a:gd name="T15" fmla="*/ 4 h 64"/>
                <a:gd name="T16" fmla="*/ 92 w 96"/>
                <a:gd name="T17" fmla="*/ 0 h 64"/>
                <a:gd name="T18" fmla="*/ 92 w 96"/>
                <a:gd name="T19" fmla="*/ 60 h 64"/>
                <a:gd name="T20" fmla="*/ 4 w 96"/>
                <a:gd name="T21" fmla="*/ 60 h 64"/>
                <a:gd name="T22" fmla="*/ 4 w 96"/>
                <a:gd name="T23" fmla="*/ 4 h 64"/>
                <a:gd name="T24" fmla="*/ 92 w 96"/>
                <a:gd name="T25" fmla="*/ 4 h 64"/>
                <a:gd name="T26" fmla="*/ 92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2" y="0"/>
                  </a:moveTo>
                  <a:cubicBezTo>
                    <a:pt x="4" y="0"/>
                    <a:pt x="4" y="0"/>
                    <a:pt x="4" y="0"/>
                  </a:cubicBezTo>
                  <a:cubicBezTo>
                    <a:pt x="2" y="0"/>
                    <a:pt x="0" y="2"/>
                    <a:pt x="0" y="4"/>
                  </a:cubicBezTo>
                  <a:cubicBezTo>
                    <a:pt x="0" y="60"/>
                    <a:pt x="0" y="60"/>
                    <a:pt x="0" y="60"/>
                  </a:cubicBezTo>
                  <a:cubicBezTo>
                    <a:pt x="0" y="62"/>
                    <a:pt x="2" y="64"/>
                    <a:pt x="4" y="64"/>
                  </a:cubicBezTo>
                  <a:cubicBezTo>
                    <a:pt x="92" y="64"/>
                    <a:pt x="92" y="64"/>
                    <a:pt x="92" y="64"/>
                  </a:cubicBezTo>
                  <a:cubicBezTo>
                    <a:pt x="94" y="64"/>
                    <a:pt x="96" y="62"/>
                    <a:pt x="96" y="60"/>
                  </a:cubicBezTo>
                  <a:cubicBezTo>
                    <a:pt x="96" y="4"/>
                    <a:pt x="96" y="4"/>
                    <a:pt x="96" y="4"/>
                  </a:cubicBezTo>
                  <a:cubicBezTo>
                    <a:pt x="96" y="2"/>
                    <a:pt x="94" y="0"/>
                    <a:pt x="92" y="0"/>
                  </a:cubicBezTo>
                  <a:close/>
                  <a:moveTo>
                    <a:pt x="92" y="60"/>
                  </a:moveTo>
                  <a:cubicBezTo>
                    <a:pt x="4" y="60"/>
                    <a:pt x="4" y="60"/>
                    <a:pt x="4" y="60"/>
                  </a:cubicBezTo>
                  <a:cubicBezTo>
                    <a:pt x="4" y="4"/>
                    <a:pt x="4" y="4"/>
                    <a:pt x="4" y="4"/>
                  </a:cubicBezTo>
                  <a:cubicBezTo>
                    <a:pt x="92" y="4"/>
                    <a:pt x="92" y="4"/>
                    <a:pt x="92" y="4"/>
                  </a:cubicBezTo>
                  <a:lnTo>
                    <a:pt x="92"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2" name="Freeform: Shape 36"/>
            <p:cNvSpPr/>
            <p:nvPr/>
          </p:nvSpPr>
          <p:spPr bwMode="auto">
            <a:xfrm>
              <a:off x="4836122" y="1968640"/>
              <a:ext cx="400024" cy="374940"/>
            </a:xfrm>
            <a:custGeom>
              <a:avLst/>
              <a:gdLst>
                <a:gd name="T0" fmla="*/ 116 w 128"/>
                <a:gd name="T1" fmla="*/ 0 h 120"/>
                <a:gd name="T2" fmla="*/ 12 w 128"/>
                <a:gd name="T3" fmla="*/ 0 h 120"/>
                <a:gd name="T4" fmla="*/ 0 w 128"/>
                <a:gd name="T5" fmla="*/ 12 h 120"/>
                <a:gd name="T6" fmla="*/ 0 w 128"/>
                <a:gd name="T7" fmla="*/ 92 h 120"/>
                <a:gd name="T8" fmla="*/ 12 w 128"/>
                <a:gd name="T9" fmla="*/ 104 h 120"/>
                <a:gd name="T10" fmla="*/ 52 w 128"/>
                <a:gd name="T11" fmla="*/ 104 h 120"/>
                <a:gd name="T12" fmla="*/ 52 w 128"/>
                <a:gd name="T13" fmla="*/ 109 h 120"/>
                <a:gd name="T14" fmla="*/ 27 w 128"/>
                <a:gd name="T15" fmla="*/ 112 h 120"/>
                <a:gd name="T16" fmla="*/ 24 w 128"/>
                <a:gd name="T17" fmla="*/ 116 h 120"/>
                <a:gd name="T18" fmla="*/ 28 w 128"/>
                <a:gd name="T19" fmla="*/ 120 h 120"/>
                <a:gd name="T20" fmla="*/ 100 w 128"/>
                <a:gd name="T21" fmla="*/ 120 h 120"/>
                <a:gd name="T22" fmla="*/ 104 w 128"/>
                <a:gd name="T23" fmla="*/ 116 h 120"/>
                <a:gd name="T24" fmla="*/ 101 w 128"/>
                <a:gd name="T25" fmla="*/ 112 h 120"/>
                <a:gd name="T26" fmla="*/ 76 w 128"/>
                <a:gd name="T27" fmla="*/ 109 h 120"/>
                <a:gd name="T28" fmla="*/ 76 w 128"/>
                <a:gd name="T29" fmla="*/ 104 h 120"/>
                <a:gd name="T30" fmla="*/ 116 w 128"/>
                <a:gd name="T31" fmla="*/ 104 h 120"/>
                <a:gd name="T32" fmla="*/ 128 w 128"/>
                <a:gd name="T33" fmla="*/ 92 h 120"/>
                <a:gd name="T34" fmla="*/ 128 w 128"/>
                <a:gd name="T35" fmla="*/ 12 h 120"/>
                <a:gd name="T36" fmla="*/ 116 w 128"/>
                <a:gd name="T37" fmla="*/ 0 h 120"/>
                <a:gd name="T38" fmla="*/ 120 w 128"/>
                <a:gd name="T39" fmla="*/ 92 h 120"/>
                <a:gd name="T40" fmla="*/ 116 w 128"/>
                <a:gd name="T41" fmla="*/ 96 h 120"/>
                <a:gd name="T42" fmla="*/ 80 w 128"/>
                <a:gd name="T43" fmla="*/ 96 h 120"/>
                <a:gd name="T44" fmla="*/ 48 w 128"/>
                <a:gd name="T45" fmla="*/ 96 h 120"/>
                <a:gd name="T46" fmla="*/ 12 w 128"/>
                <a:gd name="T47" fmla="*/ 96 h 120"/>
                <a:gd name="T48" fmla="*/ 8 w 128"/>
                <a:gd name="T49" fmla="*/ 92 h 120"/>
                <a:gd name="T50" fmla="*/ 8 w 128"/>
                <a:gd name="T51" fmla="*/ 12 h 120"/>
                <a:gd name="T52" fmla="*/ 12 w 128"/>
                <a:gd name="T53" fmla="*/ 8 h 120"/>
                <a:gd name="T54" fmla="*/ 116 w 128"/>
                <a:gd name="T55" fmla="*/ 8 h 120"/>
                <a:gd name="T56" fmla="*/ 120 w 128"/>
                <a:gd name="T57" fmla="*/ 12 h 120"/>
                <a:gd name="T58" fmla="*/ 120 w 128"/>
                <a:gd name="T59"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0">
                  <a:moveTo>
                    <a:pt x="116" y="0"/>
                  </a:moveTo>
                  <a:cubicBezTo>
                    <a:pt x="12" y="0"/>
                    <a:pt x="12" y="0"/>
                    <a:pt x="12" y="0"/>
                  </a:cubicBezTo>
                  <a:cubicBezTo>
                    <a:pt x="5" y="0"/>
                    <a:pt x="0" y="5"/>
                    <a:pt x="0" y="12"/>
                  </a:cubicBezTo>
                  <a:cubicBezTo>
                    <a:pt x="0" y="92"/>
                    <a:pt x="0" y="92"/>
                    <a:pt x="0" y="92"/>
                  </a:cubicBezTo>
                  <a:cubicBezTo>
                    <a:pt x="0" y="99"/>
                    <a:pt x="5" y="104"/>
                    <a:pt x="12" y="104"/>
                  </a:cubicBezTo>
                  <a:cubicBezTo>
                    <a:pt x="52" y="104"/>
                    <a:pt x="52" y="104"/>
                    <a:pt x="52" y="104"/>
                  </a:cubicBezTo>
                  <a:cubicBezTo>
                    <a:pt x="52" y="109"/>
                    <a:pt x="52" y="109"/>
                    <a:pt x="52" y="109"/>
                  </a:cubicBezTo>
                  <a:cubicBezTo>
                    <a:pt x="27" y="112"/>
                    <a:pt x="27" y="112"/>
                    <a:pt x="27" y="112"/>
                  </a:cubicBezTo>
                  <a:cubicBezTo>
                    <a:pt x="25" y="113"/>
                    <a:pt x="24" y="114"/>
                    <a:pt x="24" y="116"/>
                  </a:cubicBezTo>
                  <a:cubicBezTo>
                    <a:pt x="24" y="118"/>
                    <a:pt x="26" y="120"/>
                    <a:pt x="28" y="120"/>
                  </a:cubicBezTo>
                  <a:cubicBezTo>
                    <a:pt x="100" y="120"/>
                    <a:pt x="100" y="120"/>
                    <a:pt x="100" y="120"/>
                  </a:cubicBezTo>
                  <a:cubicBezTo>
                    <a:pt x="102" y="120"/>
                    <a:pt x="104" y="118"/>
                    <a:pt x="104" y="116"/>
                  </a:cubicBezTo>
                  <a:cubicBezTo>
                    <a:pt x="104" y="114"/>
                    <a:pt x="103" y="113"/>
                    <a:pt x="101" y="112"/>
                  </a:cubicBezTo>
                  <a:cubicBezTo>
                    <a:pt x="76" y="109"/>
                    <a:pt x="76" y="109"/>
                    <a:pt x="76" y="109"/>
                  </a:cubicBezTo>
                  <a:cubicBezTo>
                    <a:pt x="76" y="104"/>
                    <a:pt x="76" y="104"/>
                    <a:pt x="76" y="104"/>
                  </a:cubicBezTo>
                  <a:cubicBezTo>
                    <a:pt x="116" y="104"/>
                    <a:pt x="116" y="104"/>
                    <a:pt x="116" y="104"/>
                  </a:cubicBezTo>
                  <a:cubicBezTo>
                    <a:pt x="123" y="104"/>
                    <a:pt x="128" y="99"/>
                    <a:pt x="128" y="92"/>
                  </a:cubicBezTo>
                  <a:cubicBezTo>
                    <a:pt x="128" y="12"/>
                    <a:pt x="128" y="12"/>
                    <a:pt x="128" y="12"/>
                  </a:cubicBezTo>
                  <a:cubicBezTo>
                    <a:pt x="128" y="5"/>
                    <a:pt x="123" y="0"/>
                    <a:pt x="116" y="0"/>
                  </a:cubicBezTo>
                  <a:close/>
                  <a:moveTo>
                    <a:pt x="120" y="92"/>
                  </a:moveTo>
                  <a:cubicBezTo>
                    <a:pt x="120" y="94"/>
                    <a:pt x="118" y="96"/>
                    <a:pt x="116" y="96"/>
                  </a:cubicBezTo>
                  <a:cubicBezTo>
                    <a:pt x="80" y="96"/>
                    <a:pt x="80" y="96"/>
                    <a:pt x="80" y="96"/>
                  </a:cubicBezTo>
                  <a:cubicBezTo>
                    <a:pt x="48" y="96"/>
                    <a:pt x="48" y="96"/>
                    <a:pt x="48" y="96"/>
                  </a:cubicBezTo>
                  <a:cubicBezTo>
                    <a:pt x="12" y="96"/>
                    <a:pt x="12" y="96"/>
                    <a:pt x="12" y="96"/>
                  </a:cubicBezTo>
                  <a:cubicBezTo>
                    <a:pt x="10" y="96"/>
                    <a:pt x="8" y="94"/>
                    <a:pt x="8" y="92"/>
                  </a:cubicBezTo>
                  <a:cubicBezTo>
                    <a:pt x="8" y="12"/>
                    <a:pt x="8" y="12"/>
                    <a:pt x="8" y="12"/>
                  </a:cubicBezTo>
                  <a:cubicBezTo>
                    <a:pt x="8" y="10"/>
                    <a:pt x="10" y="8"/>
                    <a:pt x="12" y="8"/>
                  </a:cubicBezTo>
                  <a:cubicBezTo>
                    <a:pt x="116" y="8"/>
                    <a:pt x="116" y="8"/>
                    <a:pt x="116" y="8"/>
                  </a:cubicBezTo>
                  <a:cubicBezTo>
                    <a:pt x="118" y="8"/>
                    <a:pt x="120" y="10"/>
                    <a:pt x="120" y="12"/>
                  </a:cubicBezTo>
                  <a:lnTo>
                    <a:pt x="12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grpSp>
      <p:cxnSp>
        <p:nvCxnSpPr>
          <p:cNvPr id="46" name="Straight Connector 30"/>
          <p:cNvCxnSpPr/>
          <p:nvPr/>
        </p:nvCxnSpPr>
        <p:spPr>
          <a:xfrm flipH="1">
            <a:off x="3963077" y="5164787"/>
            <a:ext cx="710514" cy="0"/>
          </a:xfrm>
          <a:prstGeom prst="line">
            <a:avLst/>
          </a:prstGeom>
          <a:ln w="19050">
            <a:solidFill>
              <a:schemeClr val="accent5"/>
            </a:solidFill>
            <a:tailEnd type="diamond"/>
          </a:ln>
        </p:spPr>
        <p:style>
          <a:lnRef idx="1">
            <a:schemeClr val="accent1"/>
          </a:lnRef>
          <a:fillRef idx="0">
            <a:schemeClr val="accent1"/>
          </a:fillRef>
          <a:effectRef idx="0">
            <a:schemeClr val="accent1"/>
          </a:effectRef>
          <a:fontRef idx="minor">
            <a:schemeClr val="tx1"/>
          </a:fontRef>
        </p:style>
      </p:cxnSp>
      <p:cxnSp>
        <p:nvCxnSpPr>
          <p:cNvPr id="47" name="Straight Connector 31"/>
          <p:cNvCxnSpPr/>
          <p:nvPr/>
        </p:nvCxnSpPr>
        <p:spPr>
          <a:xfrm>
            <a:off x="7177948" y="5216371"/>
            <a:ext cx="882996" cy="0"/>
          </a:xfrm>
          <a:prstGeom prst="line">
            <a:avLst/>
          </a:prstGeom>
          <a:ln w="19050">
            <a:solidFill>
              <a:schemeClr val="accent4"/>
            </a:solidFill>
            <a:tailEnd type="diamond"/>
          </a:ln>
        </p:spPr>
        <p:style>
          <a:lnRef idx="1">
            <a:schemeClr val="accent1"/>
          </a:lnRef>
          <a:fillRef idx="0">
            <a:schemeClr val="accent1"/>
          </a:fillRef>
          <a:effectRef idx="0">
            <a:schemeClr val="accent1"/>
          </a:effectRef>
          <a:fontRef idx="minor">
            <a:schemeClr val="tx1"/>
          </a:fontRef>
        </p:style>
      </p:cxnSp>
      <p:grpSp>
        <p:nvGrpSpPr>
          <p:cNvPr id="48" name="Group 32"/>
          <p:cNvGrpSpPr/>
          <p:nvPr/>
        </p:nvGrpSpPr>
        <p:grpSpPr>
          <a:xfrm>
            <a:off x="8156725" y="5062679"/>
            <a:ext cx="437620" cy="291747"/>
            <a:chOff x="9358313" y="3649663"/>
            <a:chExt cx="581025" cy="387350"/>
          </a:xfrm>
          <a:solidFill>
            <a:schemeClr val="accent4"/>
          </a:solidFill>
        </p:grpSpPr>
        <p:sp>
          <p:nvSpPr>
            <p:cNvPr id="49" name="Freeform: Shape 33"/>
            <p:cNvSpPr/>
            <p:nvPr/>
          </p:nvSpPr>
          <p:spPr bwMode="auto">
            <a:xfrm>
              <a:off x="9436101" y="3649663"/>
              <a:ext cx="425450" cy="309563"/>
            </a:xfrm>
            <a:custGeom>
              <a:avLst/>
              <a:gdLst>
                <a:gd name="T0" fmla="*/ 41 w 367"/>
                <a:gd name="T1" fmla="*/ 267 h 267"/>
                <a:gd name="T2" fmla="*/ 325 w 367"/>
                <a:gd name="T3" fmla="*/ 267 h 267"/>
                <a:gd name="T4" fmla="*/ 355 w 367"/>
                <a:gd name="T5" fmla="*/ 255 h 267"/>
                <a:gd name="T6" fmla="*/ 367 w 367"/>
                <a:gd name="T7" fmla="*/ 225 h 267"/>
                <a:gd name="T8" fmla="*/ 367 w 367"/>
                <a:gd name="T9" fmla="*/ 42 h 267"/>
                <a:gd name="T10" fmla="*/ 355 w 367"/>
                <a:gd name="T11" fmla="*/ 12 h 267"/>
                <a:gd name="T12" fmla="*/ 325 w 367"/>
                <a:gd name="T13" fmla="*/ 0 h 267"/>
                <a:gd name="T14" fmla="*/ 41 w 367"/>
                <a:gd name="T15" fmla="*/ 0 h 267"/>
                <a:gd name="T16" fmla="*/ 12 w 367"/>
                <a:gd name="T17" fmla="*/ 12 h 267"/>
                <a:gd name="T18" fmla="*/ 0 w 367"/>
                <a:gd name="T19" fmla="*/ 42 h 267"/>
                <a:gd name="T20" fmla="*/ 0 w 367"/>
                <a:gd name="T21" fmla="*/ 225 h 267"/>
                <a:gd name="T22" fmla="*/ 12 w 367"/>
                <a:gd name="T23" fmla="*/ 255 h 267"/>
                <a:gd name="T24" fmla="*/ 41 w 367"/>
                <a:gd name="T25" fmla="*/ 267 h 267"/>
                <a:gd name="T26" fmla="*/ 33 w 367"/>
                <a:gd name="T27" fmla="*/ 42 h 267"/>
                <a:gd name="T28" fmla="*/ 36 w 367"/>
                <a:gd name="T29" fmla="*/ 36 h 267"/>
                <a:gd name="T30" fmla="*/ 41 w 367"/>
                <a:gd name="T31" fmla="*/ 33 h 267"/>
                <a:gd name="T32" fmla="*/ 325 w 367"/>
                <a:gd name="T33" fmla="*/ 33 h 267"/>
                <a:gd name="T34" fmla="*/ 331 w 367"/>
                <a:gd name="T35" fmla="*/ 36 h 267"/>
                <a:gd name="T36" fmla="*/ 333 w 367"/>
                <a:gd name="T37" fmla="*/ 42 h 267"/>
                <a:gd name="T38" fmla="*/ 333 w 367"/>
                <a:gd name="T39" fmla="*/ 225 h 267"/>
                <a:gd name="T40" fmla="*/ 331 w 367"/>
                <a:gd name="T41" fmla="*/ 231 h 267"/>
                <a:gd name="T42" fmla="*/ 325 w 367"/>
                <a:gd name="T43" fmla="*/ 234 h 267"/>
                <a:gd name="T44" fmla="*/ 41 w 367"/>
                <a:gd name="T45" fmla="*/ 234 h 267"/>
                <a:gd name="T46" fmla="*/ 36 w 367"/>
                <a:gd name="T47" fmla="*/ 231 h 267"/>
                <a:gd name="T48" fmla="*/ 33 w 367"/>
                <a:gd name="T49" fmla="*/ 225 h 267"/>
                <a:gd name="T50" fmla="*/ 33 w 367"/>
                <a:gd name="T51" fmla="*/ 42 h 267"/>
                <a:gd name="T52" fmla="*/ 33 w 367"/>
                <a:gd name="T53" fmla="*/ 42 h 267"/>
                <a:gd name="T54" fmla="*/ 33 w 367"/>
                <a:gd name="T55" fmla="*/ 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7" h="267">
                  <a:moveTo>
                    <a:pt x="41" y="267"/>
                  </a:moveTo>
                  <a:cubicBezTo>
                    <a:pt x="325" y="267"/>
                    <a:pt x="325" y="267"/>
                    <a:pt x="325" y="267"/>
                  </a:cubicBezTo>
                  <a:cubicBezTo>
                    <a:pt x="337" y="267"/>
                    <a:pt x="346" y="263"/>
                    <a:pt x="355" y="255"/>
                  </a:cubicBezTo>
                  <a:cubicBezTo>
                    <a:pt x="363" y="247"/>
                    <a:pt x="367" y="237"/>
                    <a:pt x="367" y="225"/>
                  </a:cubicBezTo>
                  <a:cubicBezTo>
                    <a:pt x="367" y="42"/>
                    <a:pt x="367" y="42"/>
                    <a:pt x="367" y="42"/>
                  </a:cubicBezTo>
                  <a:cubicBezTo>
                    <a:pt x="367" y="30"/>
                    <a:pt x="363" y="20"/>
                    <a:pt x="355" y="12"/>
                  </a:cubicBezTo>
                  <a:cubicBezTo>
                    <a:pt x="346" y="4"/>
                    <a:pt x="337" y="0"/>
                    <a:pt x="325" y="0"/>
                  </a:cubicBezTo>
                  <a:cubicBezTo>
                    <a:pt x="41" y="0"/>
                    <a:pt x="41" y="0"/>
                    <a:pt x="41" y="0"/>
                  </a:cubicBezTo>
                  <a:cubicBezTo>
                    <a:pt x="30" y="0"/>
                    <a:pt x="20" y="4"/>
                    <a:pt x="12" y="12"/>
                  </a:cubicBezTo>
                  <a:cubicBezTo>
                    <a:pt x="4" y="20"/>
                    <a:pt x="0" y="30"/>
                    <a:pt x="0" y="42"/>
                  </a:cubicBezTo>
                  <a:cubicBezTo>
                    <a:pt x="0" y="225"/>
                    <a:pt x="0" y="225"/>
                    <a:pt x="0" y="225"/>
                  </a:cubicBezTo>
                  <a:cubicBezTo>
                    <a:pt x="0" y="237"/>
                    <a:pt x="4" y="247"/>
                    <a:pt x="12" y="255"/>
                  </a:cubicBezTo>
                  <a:cubicBezTo>
                    <a:pt x="20" y="263"/>
                    <a:pt x="30" y="267"/>
                    <a:pt x="41" y="267"/>
                  </a:cubicBezTo>
                  <a:close/>
                  <a:moveTo>
                    <a:pt x="33" y="42"/>
                  </a:moveTo>
                  <a:cubicBezTo>
                    <a:pt x="33" y="39"/>
                    <a:pt x="34" y="37"/>
                    <a:pt x="36" y="36"/>
                  </a:cubicBezTo>
                  <a:cubicBezTo>
                    <a:pt x="37" y="34"/>
                    <a:pt x="39" y="33"/>
                    <a:pt x="41" y="33"/>
                  </a:cubicBezTo>
                  <a:cubicBezTo>
                    <a:pt x="325" y="33"/>
                    <a:pt x="325" y="33"/>
                    <a:pt x="325" y="33"/>
                  </a:cubicBezTo>
                  <a:cubicBezTo>
                    <a:pt x="327" y="33"/>
                    <a:pt x="329" y="34"/>
                    <a:pt x="331" y="36"/>
                  </a:cubicBezTo>
                  <a:cubicBezTo>
                    <a:pt x="333" y="37"/>
                    <a:pt x="333" y="39"/>
                    <a:pt x="333" y="42"/>
                  </a:cubicBezTo>
                  <a:cubicBezTo>
                    <a:pt x="333" y="225"/>
                    <a:pt x="333" y="225"/>
                    <a:pt x="333" y="225"/>
                  </a:cubicBezTo>
                  <a:cubicBezTo>
                    <a:pt x="333" y="228"/>
                    <a:pt x="333" y="229"/>
                    <a:pt x="331" y="231"/>
                  </a:cubicBezTo>
                  <a:cubicBezTo>
                    <a:pt x="329" y="233"/>
                    <a:pt x="327" y="234"/>
                    <a:pt x="325" y="234"/>
                  </a:cubicBezTo>
                  <a:cubicBezTo>
                    <a:pt x="41" y="234"/>
                    <a:pt x="41" y="234"/>
                    <a:pt x="41" y="234"/>
                  </a:cubicBezTo>
                  <a:cubicBezTo>
                    <a:pt x="39" y="234"/>
                    <a:pt x="37" y="233"/>
                    <a:pt x="36" y="231"/>
                  </a:cubicBezTo>
                  <a:cubicBezTo>
                    <a:pt x="34" y="229"/>
                    <a:pt x="33" y="228"/>
                    <a:pt x="33" y="225"/>
                  </a:cubicBezTo>
                  <a:lnTo>
                    <a:pt x="33" y="42"/>
                  </a:lnTo>
                  <a:close/>
                  <a:moveTo>
                    <a:pt x="33" y="42"/>
                  </a:moveTo>
                  <a:cubicBezTo>
                    <a:pt x="33" y="42"/>
                    <a:pt x="33" y="42"/>
                    <a:pt x="3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0" name="Freeform: Shape 34"/>
            <p:cNvSpPr/>
            <p:nvPr/>
          </p:nvSpPr>
          <p:spPr bwMode="auto">
            <a:xfrm>
              <a:off x="9358313" y="3979863"/>
              <a:ext cx="581025" cy="57150"/>
            </a:xfrm>
            <a:custGeom>
              <a:avLst/>
              <a:gdLst>
                <a:gd name="T0" fmla="*/ 459 w 501"/>
                <a:gd name="T1" fmla="*/ 0 h 50"/>
                <a:gd name="T2" fmla="*/ 0 w 501"/>
                <a:gd name="T3" fmla="*/ 0 h 50"/>
                <a:gd name="T4" fmla="*/ 0 w 501"/>
                <a:gd name="T5" fmla="*/ 25 h 50"/>
                <a:gd name="T6" fmla="*/ 12 w 501"/>
                <a:gd name="T7" fmla="*/ 42 h 50"/>
                <a:gd name="T8" fmla="*/ 42 w 501"/>
                <a:gd name="T9" fmla="*/ 50 h 50"/>
                <a:gd name="T10" fmla="*/ 459 w 501"/>
                <a:gd name="T11" fmla="*/ 50 h 50"/>
                <a:gd name="T12" fmla="*/ 488 w 501"/>
                <a:gd name="T13" fmla="*/ 42 h 50"/>
                <a:gd name="T14" fmla="*/ 501 w 501"/>
                <a:gd name="T15" fmla="*/ 25 h 50"/>
                <a:gd name="T16" fmla="*/ 501 w 501"/>
                <a:gd name="T17" fmla="*/ 0 h 50"/>
                <a:gd name="T18" fmla="*/ 459 w 501"/>
                <a:gd name="T19" fmla="*/ 0 h 50"/>
                <a:gd name="T20" fmla="*/ 271 w 501"/>
                <a:gd name="T21" fmla="*/ 25 h 50"/>
                <a:gd name="T22" fmla="*/ 229 w 501"/>
                <a:gd name="T23" fmla="*/ 25 h 50"/>
                <a:gd name="T24" fmla="*/ 225 w 501"/>
                <a:gd name="T25" fmla="*/ 21 h 50"/>
                <a:gd name="T26" fmla="*/ 229 w 501"/>
                <a:gd name="T27" fmla="*/ 16 h 50"/>
                <a:gd name="T28" fmla="*/ 271 w 501"/>
                <a:gd name="T29" fmla="*/ 16 h 50"/>
                <a:gd name="T30" fmla="*/ 275 w 501"/>
                <a:gd name="T31" fmla="*/ 21 h 50"/>
                <a:gd name="T32" fmla="*/ 271 w 501"/>
                <a:gd name="T33" fmla="*/ 25 h 50"/>
                <a:gd name="T34" fmla="*/ 271 w 501"/>
                <a:gd name="T35" fmla="*/ 25 h 50"/>
                <a:gd name="T36" fmla="*/ 271 w 501"/>
                <a:gd name="T3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1" h="50">
                  <a:moveTo>
                    <a:pt x="459" y="0"/>
                  </a:moveTo>
                  <a:cubicBezTo>
                    <a:pt x="0" y="0"/>
                    <a:pt x="0" y="0"/>
                    <a:pt x="0" y="0"/>
                  </a:cubicBezTo>
                  <a:cubicBezTo>
                    <a:pt x="0" y="25"/>
                    <a:pt x="0" y="25"/>
                    <a:pt x="0" y="25"/>
                  </a:cubicBezTo>
                  <a:cubicBezTo>
                    <a:pt x="0" y="32"/>
                    <a:pt x="4" y="38"/>
                    <a:pt x="12" y="42"/>
                  </a:cubicBezTo>
                  <a:cubicBezTo>
                    <a:pt x="20" y="47"/>
                    <a:pt x="30" y="50"/>
                    <a:pt x="42" y="50"/>
                  </a:cubicBezTo>
                  <a:cubicBezTo>
                    <a:pt x="459" y="50"/>
                    <a:pt x="459" y="50"/>
                    <a:pt x="459" y="50"/>
                  </a:cubicBezTo>
                  <a:cubicBezTo>
                    <a:pt x="470" y="50"/>
                    <a:pt x="480" y="47"/>
                    <a:pt x="488" y="42"/>
                  </a:cubicBezTo>
                  <a:cubicBezTo>
                    <a:pt x="496" y="38"/>
                    <a:pt x="501" y="32"/>
                    <a:pt x="501" y="25"/>
                  </a:cubicBezTo>
                  <a:cubicBezTo>
                    <a:pt x="501" y="0"/>
                    <a:pt x="501" y="0"/>
                    <a:pt x="501" y="0"/>
                  </a:cubicBezTo>
                  <a:lnTo>
                    <a:pt x="459" y="0"/>
                  </a:lnTo>
                  <a:close/>
                  <a:moveTo>
                    <a:pt x="271" y="25"/>
                  </a:moveTo>
                  <a:cubicBezTo>
                    <a:pt x="229" y="25"/>
                    <a:pt x="229" y="25"/>
                    <a:pt x="229" y="25"/>
                  </a:cubicBezTo>
                  <a:cubicBezTo>
                    <a:pt x="227" y="25"/>
                    <a:pt x="225" y="23"/>
                    <a:pt x="225" y="21"/>
                  </a:cubicBezTo>
                  <a:cubicBezTo>
                    <a:pt x="225" y="18"/>
                    <a:pt x="227" y="16"/>
                    <a:pt x="229" y="16"/>
                  </a:cubicBezTo>
                  <a:cubicBezTo>
                    <a:pt x="271" y="16"/>
                    <a:pt x="271" y="16"/>
                    <a:pt x="271" y="16"/>
                  </a:cubicBezTo>
                  <a:cubicBezTo>
                    <a:pt x="274" y="16"/>
                    <a:pt x="275" y="18"/>
                    <a:pt x="275" y="21"/>
                  </a:cubicBezTo>
                  <a:cubicBezTo>
                    <a:pt x="275" y="23"/>
                    <a:pt x="274" y="25"/>
                    <a:pt x="271" y="25"/>
                  </a:cubicBezTo>
                  <a:close/>
                  <a:moveTo>
                    <a:pt x="271" y="25"/>
                  </a:moveTo>
                  <a:cubicBezTo>
                    <a:pt x="271" y="25"/>
                    <a:pt x="271" y="25"/>
                    <a:pt x="271"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grpSp>
      <p:sp>
        <p:nvSpPr>
          <p:cNvPr id="77" name="TextBox 2"/>
          <p:cNvSpPr txBox="1"/>
          <p:nvPr/>
        </p:nvSpPr>
        <p:spPr>
          <a:xfrm>
            <a:off x="8067837" y="1241064"/>
            <a:ext cx="2029769" cy="685284"/>
          </a:xfrm>
          <a:prstGeom prst="rect">
            <a:avLst/>
          </a:prstGeom>
        </p:spPr>
        <p:txBody>
          <a:bodyPr vert="horz" wrap="square" lIns="91440" tIns="45720" rIns="91440" bIns="45720">
            <a:normAutofit/>
          </a:bodyPr>
          <a:lstStyle/>
          <a:p>
            <a:pPr marL="0" indent="0">
              <a:lnSpc>
                <a:spcPct val="120000"/>
              </a:lnSpc>
              <a:buNone/>
            </a:pPr>
            <a:r>
              <a:rPr lang="en-US" altLang="zh-CN" sz="1600" dirty="0"/>
              <a:t>Git</a:t>
            </a:r>
            <a:r>
              <a:rPr lang="zh-CN" altLang="en-US" sz="1600" dirty="0"/>
              <a:t>、</a:t>
            </a:r>
            <a:r>
              <a:rPr lang="en-US" altLang="zh-CN" sz="1600" dirty="0" err="1"/>
              <a:t>github</a:t>
            </a:r>
            <a:endParaRPr lang="zh-CN" altLang="en-US" sz="1600" dirty="0"/>
          </a:p>
        </p:txBody>
      </p:sp>
      <p:sp>
        <p:nvSpPr>
          <p:cNvPr id="78" name="TextBox 3"/>
          <p:cNvSpPr txBox="1"/>
          <p:nvPr/>
        </p:nvSpPr>
        <p:spPr>
          <a:xfrm>
            <a:off x="8130593" y="959336"/>
            <a:ext cx="1261884" cy="307777"/>
          </a:xfrm>
          <a:prstGeom prst="rect">
            <a:avLst/>
          </a:prstGeom>
          <a:noFill/>
        </p:spPr>
        <p:txBody>
          <a:bodyPr wrap="none">
            <a:normAutofit fontScale="92500" lnSpcReduction="10000"/>
          </a:bodyPr>
          <a:lstStyle/>
          <a:p>
            <a:r>
              <a:rPr lang="zh-CN" altLang="en-US" sz="1600" b="1" dirty="0">
                <a:ea typeface="微软雅黑" panose="020B0503020204020204" pitchFamily="34" charset="-122"/>
              </a:rPr>
              <a:t>版本控制</a:t>
            </a:r>
          </a:p>
        </p:txBody>
      </p:sp>
      <p:grpSp>
        <p:nvGrpSpPr>
          <p:cNvPr id="79" name="组合 78"/>
          <p:cNvGrpSpPr/>
          <p:nvPr/>
        </p:nvGrpSpPr>
        <p:grpSpPr>
          <a:xfrm>
            <a:off x="6018612" y="1764660"/>
            <a:ext cx="387221" cy="377527"/>
            <a:chOff x="6751744" y="2892601"/>
            <a:chExt cx="387221" cy="377527"/>
          </a:xfrm>
        </p:grpSpPr>
        <p:sp>
          <p:nvSpPr>
            <p:cNvPr id="80" name="Oval 6"/>
            <p:cNvSpPr/>
            <p:nvPr/>
          </p:nvSpPr>
          <p:spPr>
            <a:xfrm>
              <a:off x="6751744" y="2892601"/>
              <a:ext cx="377527" cy="377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1" name="TextBox 13"/>
            <p:cNvSpPr txBox="1"/>
            <p:nvPr/>
          </p:nvSpPr>
          <p:spPr>
            <a:xfrm>
              <a:off x="6755527" y="2925476"/>
              <a:ext cx="383438" cy="307777"/>
            </a:xfrm>
            <a:prstGeom prst="rect">
              <a:avLst/>
            </a:prstGeom>
            <a:noFill/>
          </p:spPr>
          <p:txBody>
            <a:bodyPr wrap="none">
              <a:normAutofit/>
            </a:bodyPr>
            <a:lstStyle/>
            <a:p>
              <a:r>
                <a:rPr lang="id-ID" sz="1400" b="1" dirty="0">
                  <a:solidFill>
                    <a:schemeClr val="bg1"/>
                  </a:solidFill>
                  <a:ea typeface="微软雅黑" panose="020B0503020204020204" pitchFamily="34" charset="-122"/>
                </a:rPr>
                <a:t>0</a:t>
              </a:r>
              <a:r>
                <a:rPr lang="en-US" sz="1400" b="1" dirty="0">
                  <a:solidFill>
                    <a:schemeClr val="bg1"/>
                  </a:solidFill>
                  <a:ea typeface="微软雅黑" panose="020B0503020204020204" pitchFamily="34" charset="-122"/>
                </a:rPr>
                <a:t>5</a:t>
              </a:r>
              <a:endParaRPr lang="id-ID" sz="1400" b="1" dirty="0">
                <a:solidFill>
                  <a:schemeClr val="bg1"/>
                </a:solidFill>
                <a:ea typeface="微软雅黑" panose="020B0503020204020204" pitchFamily="34" charset="-122"/>
              </a:endParaRPr>
            </a:p>
          </p:txBody>
        </p:sp>
      </p:grpSp>
      <p:grpSp>
        <p:nvGrpSpPr>
          <p:cNvPr id="82" name="Group 25"/>
          <p:cNvGrpSpPr/>
          <p:nvPr/>
        </p:nvGrpSpPr>
        <p:grpSpPr>
          <a:xfrm>
            <a:off x="7843599" y="1044818"/>
            <a:ext cx="214313" cy="341313"/>
            <a:chOff x="9728201" y="1546225"/>
            <a:chExt cx="214313" cy="341313"/>
          </a:xfrm>
          <a:solidFill>
            <a:schemeClr val="accent2"/>
          </a:solidFill>
        </p:grpSpPr>
        <p:sp>
          <p:nvSpPr>
            <p:cNvPr id="83" name="Freeform: Shape 44"/>
            <p:cNvSpPr/>
            <p:nvPr/>
          </p:nvSpPr>
          <p:spPr bwMode="auto">
            <a:xfrm>
              <a:off x="9728201" y="1546225"/>
              <a:ext cx="214313" cy="341313"/>
            </a:xfrm>
            <a:custGeom>
              <a:avLst/>
              <a:gdLst>
                <a:gd name="T0" fmla="*/ 68 w 80"/>
                <a:gd name="T1" fmla="*/ 0 h 128"/>
                <a:gd name="T2" fmla="*/ 11 w 80"/>
                <a:gd name="T3" fmla="*/ 0 h 128"/>
                <a:gd name="T4" fmla="*/ 0 w 80"/>
                <a:gd name="T5" fmla="*/ 11 h 128"/>
                <a:gd name="T6" fmla="*/ 0 w 80"/>
                <a:gd name="T7" fmla="*/ 116 h 128"/>
                <a:gd name="T8" fmla="*/ 11 w 80"/>
                <a:gd name="T9" fmla="*/ 128 h 128"/>
                <a:gd name="T10" fmla="*/ 68 w 80"/>
                <a:gd name="T11" fmla="*/ 128 h 128"/>
                <a:gd name="T12" fmla="*/ 80 w 80"/>
                <a:gd name="T13" fmla="*/ 116 h 128"/>
                <a:gd name="T14" fmla="*/ 80 w 80"/>
                <a:gd name="T15" fmla="*/ 11 h 128"/>
                <a:gd name="T16" fmla="*/ 68 w 80"/>
                <a:gd name="T17" fmla="*/ 0 h 128"/>
                <a:gd name="T18" fmla="*/ 72 w 80"/>
                <a:gd name="T19" fmla="*/ 116 h 128"/>
                <a:gd name="T20" fmla="*/ 68 w 80"/>
                <a:gd name="T21" fmla="*/ 120 h 128"/>
                <a:gd name="T22" fmla="*/ 11 w 80"/>
                <a:gd name="T23" fmla="*/ 120 h 128"/>
                <a:gd name="T24" fmla="*/ 8 w 80"/>
                <a:gd name="T25" fmla="*/ 116 h 128"/>
                <a:gd name="T26" fmla="*/ 8 w 80"/>
                <a:gd name="T27" fmla="*/ 11 h 128"/>
                <a:gd name="T28" fmla="*/ 11 w 80"/>
                <a:gd name="T29" fmla="*/ 8 h 128"/>
                <a:gd name="T30" fmla="*/ 68 w 80"/>
                <a:gd name="T31" fmla="*/ 8 h 128"/>
                <a:gd name="T32" fmla="*/ 72 w 80"/>
                <a:gd name="T33" fmla="*/ 11 h 128"/>
                <a:gd name="T34" fmla="*/ 72 w 80"/>
                <a:gd name="T35"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28">
                  <a:moveTo>
                    <a:pt x="68" y="0"/>
                  </a:moveTo>
                  <a:cubicBezTo>
                    <a:pt x="11" y="0"/>
                    <a:pt x="11" y="0"/>
                    <a:pt x="11" y="0"/>
                  </a:cubicBezTo>
                  <a:cubicBezTo>
                    <a:pt x="5" y="0"/>
                    <a:pt x="0" y="5"/>
                    <a:pt x="0" y="11"/>
                  </a:cubicBezTo>
                  <a:cubicBezTo>
                    <a:pt x="0" y="116"/>
                    <a:pt x="0" y="116"/>
                    <a:pt x="0" y="116"/>
                  </a:cubicBezTo>
                  <a:cubicBezTo>
                    <a:pt x="0" y="123"/>
                    <a:pt x="5" y="128"/>
                    <a:pt x="11" y="128"/>
                  </a:cubicBezTo>
                  <a:cubicBezTo>
                    <a:pt x="68" y="128"/>
                    <a:pt x="68" y="128"/>
                    <a:pt x="68" y="128"/>
                  </a:cubicBezTo>
                  <a:cubicBezTo>
                    <a:pt x="75" y="128"/>
                    <a:pt x="80" y="123"/>
                    <a:pt x="80" y="116"/>
                  </a:cubicBezTo>
                  <a:cubicBezTo>
                    <a:pt x="80" y="11"/>
                    <a:pt x="80" y="11"/>
                    <a:pt x="80" y="11"/>
                  </a:cubicBezTo>
                  <a:cubicBezTo>
                    <a:pt x="80" y="5"/>
                    <a:pt x="75" y="0"/>
                    <a:pt x="68" y="0"/>
                  </a:cubicBezTo>
                  <a:close/>
                  <a:moveTo>
                    <a:pt x="72" y="116"/>
                  </a:moveTo>
                  <a:cubicBezTo>
                    <a:pt x="72" y="118"/>
                    <a:pt x="70" y="120"/>
                    <a:pt x="68" y="120"/>
                  </a:cubicBezTo>
                  <a:cubicBezTo>
                    <a:pt x="11" y="120"/>
                    <a:pt x="11" y="120"/>
                    <a:pt x="11" y="120"/>
                  </a:cubicBezTo>
                  <a:cubicBezTo>
                    <a:pt x="9" y="120"/>
                    <a:pt x="8" y="118"/>
                    <a:pt x="8" y="116"/>
                  </a:cubicBezTo>
                  <a:cubicBezTo>
                    <a:pt x="8" y="11"/>
                    <a:pt x="8" y="11"/>
                    <a:pt x="8" y="11"/>
                  </a:cubicBezTo>
                  <a:cubicBezTo>
                    <a:pt x="8" y="9"/>
                    <a:pt x="9" y="8"/>
                    <a:pt x="11" y="8"/>
                  </a:cubicBezTo>
                  <a:cubicBezTo>
                    <a:pt x="68" y="8"/>
                    <a:pt x="68" y="8"/>
                    <a:pt x="68" y="8"/>
                  </a:cubicBezTo>
                  <a:cubicBezTo>
                    <a:pt x="70" y="8"/>
                    <a:pt x="72" y="9"/>
                    <a:pt x="72" y="11"/>
                  </a:cubicBezTo>
                  <a:lnTo>
                    <a:pt x="7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84" name="Freeform: Shape 45"/>
            <p:cNvSpPr/>
            <p:nvPr/>
          </p:nvSpPr>
          <p:spPr bwMode="auto">
            <a:xfrm>
              <a:off x="9771064" y="1600200"/>
              <a:ext cx="128588" cy="223838"/>
            </a:xfrm>
            <a:custGeom>
              <a:avLst/>
              <a:gdLst>
                <a:gd name="T0" fmla="*/ 40 w 48"/>
                <a:gd name="T1" fmla="*/ 0 h 84"/>
                <a:gd name="T2" fmla="*/ 7 w 48"/>
                <a:gd name="T3" fmla="*/ 0 h 84"/>
                <a:gd name="T4" fmla="*/ 7 w 48"/>
                <a:gd name="T5" fmla="*/ 0 h 84"/>
                <a:gd name="T6" fmla="*/ 7 w 48"/>
                <a:gd name="T7" fmla="*/ 0 h 84"/>
                <a:gd name="T8" fmla="*/ 0 w 48"/>
                <a:gd name="T9" fmla="*/ 7 h 84"/>
                <a:gd name="T10" fmla="*/ 0 w 48"/>
                <a:gd name="T11" fmla="*/ 76 h 84"/>
                <a:gd name="T12" fmla="*/ 7 w 48"/>
                <a:gd name="T13" fmla="*/ 84 h 84"/>
                <a:gd name="T14" fmla="*/ 40 w 48"/>
                <a:gd name="T15" fmla="*/ 84 h 84"/>
                <a:gd name="T16" fmla="*/ 48 w 48"/>
                <a:gd name="T17" fmla="*/ 76 h 84"/>
                <a:gd name="T18" fmla="*/ 48 w 48"/>
                <a:gd name="T19" fmla="*/ 7 h 84"/>
                <a:gd name="T20" fmla="*/ 40 w 48"/>
                <a:gd name="T21" fmla="*/ 0 h 84"/>
                <a:gd name="T22" fmla="*/ 44 w 48"/>
                <a:gd name="T23" fmla="*/ 76 h 84"/>
                <a:gd name="T24" fmla="*/ 40 w 48"/>
                <a:gd name="T25" fmla="*/ 80 h 84"/>
                <a:gd name="T26" fmla="*/ 7 w 48"/>
                <a:gd name="T27" fmla="*/ 80 h 84"/>
                <a:gd name="T28" fmla="*/ 4 w 48"/>
                <a:gd name="T29" fmla="*/ 76 h 84"/>
                <a:gd name="T30" fmla="*/ 4 w 48"/>
                <a:gd name="T31" fmla="*/ 7 h 84"/>
                <a:gd name="T32" fmla="*/ 7 w 48"/>
                <a:gd name="T33" fmla="*/ 4 h 84"/>
                <a:gd name="T34" fmla="*/ 40 w 48"/>
                <a:gd name="T35" fmla="*/ 4 h 84"/>
                <a:gd name="T36" fmla="*/ 44 w 48"/>
                <a:gd name="T37" fmla="*/ 7 h 84"/>
                <a:gd name="T38" fmla="*/ 44 w 48"/>
                <a:gd name="T3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84">
                  <a:moveTo>
                    <a:pt x="40" y="0"/>
                  </a:moveTo>
                  <a:cubicBezTo>
                    <a:pt x="7" y="0"/>
                    <a:pt x="7" y="0"/>
                    <a:pt x="7" y="0"/>
                  </a:cubicBezTo>
                  <a:cubicBezTo>
                    <a:pt x="7" y="0"/>
                    <a:pt x="7" y="0"/>
                    <a:pt x="7" y="0"/>
                  </a:cubicBezTo>
                  <a:cubicBezTo>
                    <a:pt x="7" y="0"/>
                    <a:pt x="7" y="0"/>
                    <a:pt x="7" y="0"/>
                  </a:cubicBezTo>
                  <a:cubicBezTo>
                    <a:pt x="3" y="0"/>
                    <a:pt x="0" y="3"/>
                    <a:pt x="0" y="7"/>
                  </a:cubicBezTo>
                  <a:cubicBezTo>
                    <a:pt x="0" y="76"/>
                    <a:pt x="0" y="76"/>
                    <a:pt x="0" y="76"/>
                  </a:cubicBezTo>
                  <a:cubicBezTo>
                    <a:pt x="0" y="80"/>
                    <a:pt x="3" y="84"/>
                    <a:pt x="7" y="84"/>
                  </a:cubicBezTo>
                  <a:cubicBezTo>
                    <a:pt x="40" y="84"/>
                    <a:pt x="40" y="84"/>
                    <a:pt x="40" y="84"/>
                  </a:cubicBezTo>
                  <a:cubicBezTo>
                    <a:pt x="44" y="84"/>
                    <a:pt x="48" y="80"/>
                    <a:pt x="48" y="76"/>
                  </a:cubicBezTo>
                  <a:cubicBezTo>
                    <a:pt x="48" y="7"/>
                    <a:pt x="48" y="7"/>
                    <a:pt x="48" y="7"/>
                  </a:cubicBezTo>
                  <a:cubicBezTo>
                    <a:pt x="48" y="3"/>
                    <a:pt x="44" y="0"/>
                    <a:pt x="40" y="0"/>
                  </a:cubicBezTo>
                  <a:close/>
                  <a:moveTo>
                    <a:pt x="44" y="76"/>
                  </a:moveTo>
                  <a:cubicBezTo>
                    <a:pt x="44" y="78"/>
                    <a:pt x="42" y="80"/>
                    <a:pt x="40" y="80"/>
                  </a:cubicBezTo>
                  <a:cubicBezTo>
                    <a:pt x="7" y="80"/>
                    <a:pt x="7" y="80"/>
                    <a:pt x="7" y="80"/>
                  </a:cubicBezTo>
                  <a:cubicBezTo>
                    <a:pt x="5" y="80"/>
                    <a:pt x="4" y="78"/>
                    <a:pt x="4" y="76"/>
                  </a:cubicBezTo>
                  <a:cubicBezTo>
                    <a:pt x="4" y="7"/>
                    <a:pt x="4" y="7"/>
                    <a:pt x="4" y="7"/>
                  </a:cubicBezTo>
                  <a:cubicBezTo>
                    <a:pt x="4" y="5"/>
                    <a:pt x="5" y="4"/>
                    <a:pt x="7" y="4"/>
                  </a:cubicBezTo>
                  <a:cubicBezTo>
                    <a:pt x="40" y="4"/>
                    <a:pt x="40" y="4"/>
                    <a:pt x="40" y="4"/>
                  </a:cubicBezTo>
                  <a:cubicBezTo>
                    <a:pt x="42" y="4"/>
                    <a:pt x="44" y="5"/>
                    <a:pt x="44" y="7"/>
                  </a:cubicBezTo>
                  <a:lnTo>
                    <a:pt x="44"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85" name="Freeform: Shape 46"/>
            <p:cNvSpPr/>
            <p:nvPr/>
          </p:nvSpPr>
          <p:spPr bwMode="auto">
            <a:xfrm>
              <a:off x="9813926" y="1577975"/>
              <a:ext cx="42863" cy="11113"/>
            </a:xfrm>
            <a:custGeom>
              <a:avLst/>
              <a:gdLst>
                <a:gd name="T0" fmla="*/ 2 w 16"/>
                <a:gd name="T1" fmla="*/ 4 h 4"/>
                <a:gd name="T2" fmla="*/ 14 w 16"/>
                <a:gd name="T3" fmla="*/ 4 h 4"/>
                <a:gd name="T4" fmla="*/ 16 w 16"/>
                <a:gd name="T5" fmla="*/ 2 h 4"/>
                <a:gd name="T6" fmla="*/ 14 w 16"/>
                <a:gd name="T7" fmla="*/ 0 h 4"/>
                <a:gd name="T8" fmla="*/ 2 w 16"/>
                <a:gd name="T9" fmla="*/ 0 h 4"/>
                <a:gd name="T10" fmla="*/ 0 w 16"/>
                <a:gd name="T11" fmla="*/ 2 h 4"/>
                <a:gd name="T12" fmla="*/ 2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4"/>
                  </a:moveTo>
                  <a:cubicBezTo>
                    <a:pt x="14" y="4"/>
                    <a:pt x="14" y="4"/>
                    <a:pt x="14" y="4"/>
                  </a:cubicBezTo>
                  <a:cubicBezTo>
                    <a:pt x="15" y="4"/>
                    <a:pt x="16" y="3"/>
                    <a:pt x="16" y="2"/>
                  </a:cubicBezTo>
                  <a:cubicBezTo>
                    <a:pt x="16" y="1"/>
                    <a:pt x="15" y="0"/>
                    <a:pt x="1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86" name="Oval 47"/>
            <p:cNvSpPr/>
            <p:nvPr/>
          </p:nvSpPr>
          <p:spPr bwMode="auto">
            <a:xfrm>
              <a:off x="9825039" y="1835150"/>
              <a:ext cx="20638" cy="20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grpSp>
      <p:grpSp>
        <p:nvGrpSpPr>
          <p:cNvPr id="87" name="Group 27"/>
          <p:cNvGrpSpPr/>
          <p:nvPr/>
        </p:nvGrpSpPr>
        <p:grpSpPr>
          <a:xfrm>
            <a:off x="6335360" y="1204683"/>
            <a:ext cx="1338908" cy="649565"/>
            <a:chOff x="7068492" y="2332624"/>
            <a:chExt cx="1338908" cy="649565"/>
          </a:xfrm>
        </p:grpSpPr>
        <p:cxnSp>
          <p:nvCxnSpPr>
            <p:cNvPr id="88" name="Straight Connector 39"/>
            <p:cNvCxnSpPr/>
            <p:nvPr/>
          </p:nvCxnSpPr>
          <p:spPr>
            <a:xfrm flipV="1">
              <a:off x="7068492" y="2336800"/>
              <a:ext cx="640808" cy="64538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40"/>
            <p:cNvCxnSpPr/>
            <p:nvPr/>
          </p:nvCxnSpPr>
          <p:spPr>
            <a:xfrm>
              <a:off x="7710671" y="2332624"/>
              <a:ext cx="696729" cy="0"/>
            </a:xfrm>
            <a:prstGeom prst="line">
              <a:avLst/>
            </a:prstGeom>
            <a:ln w="190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a:srcRect t="2054" b="3954"/>
          <a:stretch>
            <a:fillRect/>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4493538" cy="830997"/>
          </a:xfrm>
          <a:prstGeom prst="rect">
            <a:avLst/>
          </a:prstGeom>
          <a:noFill/>
        </p:spPr>
        <p:txBody>
          <a:bodyPr wrap="none">
            <a:spAutoFit/>
          </a:bodyPr>
          <a:lstStyle/>
          <a:p>
            <a:pPr fontAlgn="auto">
              <a:spcBef>
                <a:spcPts val="0"/>
              </a:spcBef>
              <a:spcAft>
                <a:spcPts val="0"/>
              </a:spcAft>
              <a:defRPr/>
            </a:pPr>
            <a:r>
              <a:rPr lang="zh-CN" altLang="en-US" sz="4800" b="1" dirty="0">
                <a:solidFill>
                  <a:schemeClr val="accent6">
                    <a:lumMod val="50000"/>
                  </a:schemeClr>
                </a:solidFill>
                <a:latin typeface="+mj-ea"/>
                <a:ea typeface="+mj-ea"/>
              </a:rPr>
              <a:t>目标市场与应用</a:t>
            </a:r>
          </a:p>
        </p:txBody>
      </p:sp>
      <p:cxnSp>
        <p:nvCxnSpPr>
          <p:cNvPr id="19" name="PA_直接连接符 18"/>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54"/>
          <p:cNvSpPr/>
          <p:nvPr/>
        </p:nvSpPr>
        <p:spPr>
          <a:xfrm rot="5050286">
            <a:off x="10419938" y="1398579"/>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6"/>
          <p:cNvGrpSpPr/>
          <p:nvPr/>
        </p:nvGrpSpPr>
        <p:grpSpPr>
          <a:xfrm>
            <a:off x="2517775" y="2416175"/>
            <a:ext cx="1023620" cy="1400149"/>
            <a:chOff x="2517828" y="1926040"/>
            <a:chExt cx="864000" cy="1399768"/>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1321711"/>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05</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3" y="5560493"/>
            <a:ext cx="226800" cy="720000"/>
            <a:chOff x="6205521" y="5132079"/>
            <a:chExt cx="259851" cy="856655"/>
          </a:xfrm>
          <a:solidFill>
            <a:schemeClr val="accent6">
              <a:lumMod val="50000"/>
            </a:schemeClr>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54032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面向对象及应用</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Freeform: Shape 13"/>
          <p:cNvSpPr/>
          <p:nvPr/>
        </p:nvSpPr>
        <p:spPr>
          <a:xfrm rot="2561600">
            <a:off x="3095378" y="4495407"/>
            <a:ext cx="600655" cy="87095"/>
          </a:xfrm>
          <a:custGeom>
            <a:avLst/>
            <a:gdLst/>
            <a:ahLst/>
            <a:cxnLst/>
            <a:rect l="0" t="0" r="0" b="0"/>
            <a:pathLst>
              <a:path>
                <a:moveTo>
                  <a:pt x="0" y="28828"/>
                </a:moveTo>
                <a:lnTo>
                  <a:pt x="397630" y="28828"/>
                </a:lnTo>
              </a:path>
            </a:pathLst>
          </a:custGeom>
          <a:noFill/>
          <a:ln w="19050">
            <a:solidFill>
              <a:schemeClr val="tx1">
                <a:lumMod val="75000"/>
                <a:lumOff val="25000"/>
              </a:schemeClr>
            </a:solidFill>
            <a:prstDash val="dash"/>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nchor="ctr"/>
          <a:lstStyle/>
          <a:p>
            <a:pPr algn="ctr"/>
            <a:endParaRPr/>
          </a:p>
        </p:txBody>
      </p:sp>
      <p:sp>
        <p:nvSpPr>
          <p:cNvPr id="13" name="Freeform: Shape 14"/>
          <p:cNvSpPr/>
          <p:nvPr/>
        </p:nvSpPr>
        <p:spPr>
          <a:xfrm>
            <a:off x="3174967" y="3678085"/>
            <a:ext cx="667540" cy="87095"/>
          </a:xfrm>
          <a:custGeom>
            <a:avLst/>
            <a:gdLst/>
            <a:ahLst/>
            <a:cxnLst/>
            <a:rect l="0" t="0" r="0" b="0"/>
            <a:pathLst>
              <a:path>
                <a:moveTo>
                  <a:pt x="0" y="28828"/>
                </a:moveTo>
                <a:lnTo>
                  <a:pt x="441908" y="28828"/>
                </a:lnTo>
              </a:path>
            </a:pathLst>
          </a:custGeom>
          <a:noFill/>
          <a:ln w="19050">
            <a:solidFill>
              <a:schemeClr val="tx1">
                <a:lumMod val="75000"/>
                <a:lumOff val="25000"/>
              </a:schemeClr>
            </a:solidFill>
            <a:prstDash val="dash"/>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nchor="ctr"/>
          <a:lstStyle/>
          <a:p>
            <a:pPr algn="ctr"/>
            <a:endParaRPr/>
          </a:p>
        </p:txBody>
      </p:sp>
      <p:sp>
        <p:nvSpPr>
          <p:cNvPr id="14" name="Freeform: Shape 15"/>
          <p:cNvSpPr/>
          <p:nvPr/>
        </p:nvSpPr>
        <p:spPr>
          <a:xfrm rot="19038400">
            <a:off x="3095378" y="2860770"/>
            <a:ext cx="600625" cy="87095"/>
          </a:xfrm>
          <a:custGeom>
            <a:avLst/>
            <a:gdLst/>
            <a:ahLst/>
            <a:cxnLst/>
            <a:rect l="0" t="0" r="0" b="0"/>
            <a:pathLst>
              <a:path>
                <a:moveTo>
                  <a:pt x="0" y="28828"/>
                </a:moveTo>
                <a:lnTo>
                  <a:pt x="397611" y="28828"/>
                </a:lnTo>
              </a:path>
            </a:pathLst>
          </a:custGeom>
          <a:noFill/>
          <a:ln w="19050">
            <a:solidFill>
              <a:schemeClr val="tx1">
                <a:lumMod val="75000"/>
                <a:lumOff val="25000"/>
              </a:schemeClr>
            </a:solidFill>
            <a:prstDash val="dash"/>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nchor="ctr"/>
          <a:lstStyle/>
          <a:p>
            <a:pPr algn="ctr"/>
            <a:endParaRPr/>
          </a:p>
        </p:txBody>
      </p:sp>
      <p:sp>
        <p:nvSpPr>
          <p:cNvPr id="16" name="Freeform: Shape 17"/>
          <p:cNvSpPr/>
          <p:nvPr/>
        </p:nvSpPr>
        <p:spPr>
          <a:xfrm>
            <a:off x="3465341" y="1743822"/>
            <a:ext cx="1140331" cy="1140455"/>
          </a:xfrm>
          <a:custGeom>
            <a:avLst/>
            <a:gdLst>
              <a:gd name="connsiteX0" fmla="*/ 0 w 754893"/>
              <a:gd name="connsiteY0" fmla="*/ 377488 h 754976"/>
              <a:gd name="connsiteX1" fmla="*/ 377447 w 754893"/>
              <a:gd name="connsiteY1" fmla="*/ 0 h 754976"/>
              <a:gd name="connsiteX2" fmla="*/ 754894 w 754893"/>
              <a:gd name="connsiteY2" fmla="*/ 377488 h 754976"/>
              <a:gd name="connsiteX3" fmla="*/ 377447 w 754893"/>
              <a:gd name="connsiteY3" fmla="*/ 754976 h 754976"/>
              <a:gd name="connsiteX4" fmla="*/ 0 w 754893"/>
              <a:gd name="connsiteY4" fmla="*/ 377488 h 75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93" h="754976">
                <a:moveTo>
                  <a:pt x="0" y="377488"/>
                </a:moveTo>
                <a:cubicBezTo>
                  <a:pt x="0" y="169007"/>
                  <a:pt x="168989" y="0"/>
                  <a:pt x="377447" y="0"/>
                </a:cubicBezTo>
                <a:cubicBezTo>
                  <a:pt x="585905" y="0"/>
                  <a:pt x="754894" y="169007"/>
                  <a:pt x="754894" y="377488"/>
                </a:cubicBezTo>
                <a:cubicBezTo>
                  <a:pt x="754894" y="585969"/>
                  <a:pt x="585905" y="754976"/>
                  <a:pt x="377447" y="754976"/>
                </a:cubicBezTo>
                <a:cubicBezTo>
                  <a:pt x="168989" y="754976"/>
                  <a:pt x="0" y="585969"/>
                  <a:pt x="0" y="377488"/>
                </a:cubicBezTo>
                <a:close/>
              </a:path>
            </a:pathLst>
          </a:custGeom>
          <a:solidFill>
            <a:schemeClr val="accent1"/>
          </a:solidFill>
          <a:effectLst>
            <a:outerShdw blurRad="40000" dist="20000" dir="5400000" rotWithShape="0">
              <a:srgbClr val="000000">
                <a:alpha val="0"/>
              </a:srgbClr>
            </a:outerShdw>
          </a:effectLst>
        </p:spPr>
        <p:style>
          <a:lnRef idx="3">
            <a:schemeClr val="lt1">
              <a:hueOff val="0"/>
              <a:satOff val="0"/>
              <a:lumOff val="0"/>
              <a:alphaOff val="0"/>
            </a:schemeClr>
          </a:lnRef>
          <a:fillRef idx="1">
            <a:scrgbClr r="0" g="0" b="0"/>
          </a:fillRef>
          <a:effectRef idx="1">
            <a:scrgbClr r="0" g="0" b="0"/>
          </a:effectRef>
          <a:fontRef idx="minor">
            <a:schemeClr val="lt1"/>
          </a:fontRef>
        </p:style>
        <p:txBody>
          <a:bodyPr spcFirstLastPara="0" vert="horz" wrap="none" lIns="119443" tIns="119455" rIns="119443" bIns="119455" anchor="ctr" anchorCtr="0">
            <a:normAutofit/>
          </a:bodyPr>
          <a:lstStyle/>
          <a:p>
            <a:pPr algn="ctr" defTabSz="622300">
              <a:spcBef>
                <a:spcPct val="0"/>
              </a:spcBef>
              <a:spcAft>
                <a:spcPct val="0"/>
              </a:spcAft>
            </a:pPr>
            <a:r>
              <a:rPr lang="en-US" sz="2400" b="1" dirty="0"/>
              <a:t>1</a:t>
            </a:r>
          </a:p>
        </p:txBody>
      </p:sp>
      <p:sp>
        <p:nvSpPr>
          <p:cNvPr id="17" name="Freeform: Shape 18"/>
          <p:cNvSpPr/>
          <p:nvPr/>
        </p:nvSpPr>
        <p:spPr>
          <a:xfrm>
            <a:off x="3842503" y="3151467"/>
            <a:ext cx="1140331" cy="1140331"/>
          </a:xfrm>
          <a:custGeom>
            <a:avLst/>
            <a:gdLst>
              <a:gd name="connsiteX0" fmla="*/ 0 w 754893"/>
              <a:gd name="connsiteY0" fmla="*/ 377447 h 754893"/>
              <a:gd name="connsiteX1" fmla="*/ 377447 w 754893"/>
              <a:gd name="connsiteY1" fmla="*/ 0 h 754893"/>
              <a:gd name="connsiteX2" fmla="*/ 754894 w 754893"/>
              <a:gd name="connsiteY2" fmla="*/ 377447 h 754893"/>
              <a:gd name="connsiteX3" fmla="*/ 377447 w 754893"/>
              <a:gd name="connsiteY3" fmla="*/ 754894 h 754893"/>
              <a:gd name="connsiteX4" fmla="*/ 0 w 754893"/>
              <a:gd name="connsiteY4" fmla="*/ 377447 h 75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93" h="754893">
                <a:moveTo>
                  <a:pt x="0" y="377447"/>
                </a:moveTo>
                <a:cubicBezTo>
                  <a:pt x="0" y="168989"/>
                  <a:pt x="168989" y="0"/>
                  <a:pt x="377447" y="0"/>
                </a:cubicBezTo>
                <a:cubicBezTo>
                  <a:pt x="585905" y="0"/>
                  <a:pt x="754894" y="168989"/>
                  <a:pt x="754894" y="377447"/>
                </a:cubicBezTo>
                <a:cubicBezTo>
                  <a:pt x="754894" y="585905"/>
                  <a:pt x="585905" y="754894"/>
                  <a:pt x="377447" y="754894"/>
                </a:cubicBezTo>
                <a:cubicBezTo>
                  <a:pt x="168989" y="754894"/>
                  <a:pt x="0" y="585905"/>
                  <a:pt x="0" y="377447"/>
                </a:cubicBezTo>
                <a:close/>
              </a:path>
            </a:pathLst>
          </a:custGeom>
          <a:solidFill>
            <a:schemeClr val="accent2"/>
          </a:solidFill>
          <a:effectLst>
            <a:outerShdw blurRad="40000" dist="20000" dir="5400000" rotWithShape="0">
              <a:srgbClr val="000000">
                <a:alpha val="0"/>
              </a:srgbClr>
            </a:outerShdw>
          </a:effectLst>
        </p:spPr>
        <p:style>
          <a:lnRef idx="3">
            <a:schemeClr val="lt1">
              <a:hueOff val="0"/>
              <a:satOff val="0"/>
              <a:lumOff val="0"/>
              <a:alphaOff val="0"/>
            </a:schemeClr>
          </a:lnRef>
          <a:fillRef idx="1">
            <a:scrgbClr r="0" g="0" b="0"/>
          </a:fillRef>
          <a:effectRef idx="1">
            <a:scrgbClr r="0" g="0" b="0"/>
          </a:effectRef>
          <a:fontRef idx="minor">
            <a:schemeClr val="lt1"/>
          </a:fontRef>
        </p:style>
        <p:txBody>
          <a:bodyPr spcFirstLastPara="0" vert="horz" wrap="none" lIns="119443" tIns="119443" rIns="119443" bIns="119443" anchor="ctr" anchorCtr="0">
            <a:normAutofit/>
          </a:bodyPr>
          <a:lstStyle/>
          <a:p>
            <a:pPr algn="ctr" defTabSz="622300">
              <a:spcBef>
                <a:spcPct val="0"/>
              </a:spcBef>
              <a:spcAft>
                <a:spcPct val="0"/>
              </a:spcAft>
            </a:pPr>
            <a:r>
              <a:rPr lang="en-US" sz="2400" b="1" dirty="0"/>
              <a:t>2</a:t>
            </a:r>
          </a:p>
        </p:txBody>
      </p:sp>
      <p:sp>
        <p:nvSpPr>
          <p:cNvPr id="18" name="Freeform: Shape 26"/>
          <p:cNvSpPr/>
          <p:nvPr/>
        </p:nvSpPr>
        <p:spPr>
          <a:xfrm>
            <a:off x="3465341" y="4559048"/>
            <a:ext cx="1140331" cy="1140331"/>
          </a:xfrm>
          <a:custGeom>
            <a:avLst/>
            <a:gdLst>
              <a:gd name="connsiteX0" fmla="*/ 0 w 754893"/>
              <a:gd name="connsiteY0" fmla="*/ 377447 h 754893"/>
              <a:gd name="connsiteX1" fmla="*/ 377447 w 754893"/>
              <a:gd name="connsiteY1" fmla="*/ 0 h 754893"/>
              <a:gd name="connsiteX2" fmla="*/ 754894 w 754893"/>
              <a:gd name="connsiteY2" fmla="*/ 377447 h 754893"/>
              <a:gd name="connsiteX3" fmla="*/ 377447 w 754893"/>
              <a:gd name="connsiteY3" fmla="*/ 754894 h 754893"/>
              <a:gd name="connsiteX4" fmla="*/ 0 w 754893"/>
              <a:gd name="connsiteY4" fmla="*/ 377447 h 75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93" h="754893">
                <a:moveTo>
                  <a:pt x="0" y="377447"/>
                </a:moveTo>
                <a:cubicBezTo>
                  <a:pt x="0" y="168989"/>
                  <a:pt x="168989" y="0"/>
                  <a:pt x="377447" y="0"/>
                </a:cubicBezTo>
                <a:cubicBezTo>
                  <a:pt x="585905" y="0"/>
                  <a:pt x="754894" y="168989"/>
                  <a:pt x="754894" y="377447"/>
                </a:cubicBezTo>
                <a:cubicBezTo>
                  <a:pt x="754894" y="585905"/>
                  <a:pt x="585905" y="754894"/>
                  <a:pt x="377447" y="754894"/>
                </a:cubicBezTo>
                <a:cubicBezTo>
                  <a:pt x="168989" y="754894"/>
                  <a:pt x="0" y="585905"/>
                  <a:pt x="0" y="377447"/>
                </a:cubicBezTo>
                <a:close/>
              </a:path>
            </a:pathLst>
          </a:custGeom>
          <a:solidFill>
            <a:schemeClr val="accent3"/>
          </a:solidFill>
          <a:effectLst>
            <a:outerShdw blurRad="40000" dist="20000" dir="5400000" rotWithShape="0">
              <a:srgbClr val="000000">
                <a:alpha val="0"/>
              </a:srgbClr>
            </a:outerShdw>
          </a:effectLst>
        </p:spPr>
        <p:style>
          <a:lnRef idx="3">
            <a:schemeClr val="lt1">
              <a:hueOff val="0"/>
              <a:satOff val="0"/>
              <a:lumOff val="0"/>
              <a:alphaOff val="0"/>
            </a:schemeClr>
          </a:lnRef>
          <a:fillRef idx="1">
            <a:scrgbClr r="0" g="0" b="0"/>
          </a:fillRef>
          <a:effectRef idx="1">
            <a:scrgbClr r="0" g="0" b="0"/>
          </a:effectRef>
          <a:fontRef idx="minor">
            <a:schemeClr val="lt1"/>
          </a:fontRef>
        </p:style>
        <p:txBody>
          <a:bodyPr spcFirstLastPara="0" vert="horz" wrap="none" lIns="119443" tIns="119443" rIns="119443" bIns="119443" anchor="ctr" anchorCtr="0">
            <a:normAutofit/>
          </a:bodyPr>
          <a:lstStyle/>
          <a:p>
            <a:pPr algn="ctr" defTabSz="622300">
              <a:spcBef>
                <a:spcPct val="0"/>
              </a:spcBef>
              <a:spcAft>
                <a:spcPct val="0"/>
              </a:spcAft>
            </a:pPr>
            <a:r>
              <a:rPr lang="en-US" sz="2400" b="1" dirty="0"/>
              <a:t>3</a:t>
            </a:r>
          </a:p>
        </p:txBody>
      </p:sp>
      <p:cxnSp>
        <p:nvCxnSpPr>
          <p:cNvPr id="19" name="Straight Connector 6"/>
          <p:cNvCxnSpPr/>
          <p:nvPr/>
        </p:nvCxnSpPr>
        <p:spPr>
          <a:xfrm>
            <a:off x="4582351" y="2246215"/>
            <a:ext cx="2486303" cy="3"/>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7"/>
          <p:cNvCxnSpPr/>
          <p:nvPr/>
        </p:nvCxnSpPr>
        <p:spPr>
          <a:xfrm>
            <a:off x="4947552" y="3741713"/>
            <a:ext cx="2900685"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8"/>
          <p:cNvCxnSpPr/>
          <p:nvPr/>
        </p:nvCxnSpPr>
        <p:spPr>
          <a:xfrm>
            <a:off x="4582351" y="5233104"/>
            <a:ext cx="2486303"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Oval 9"/>
          <p:cNvSpPr/>
          <p:nvPr/>
        </p:nvSpPr>
        <p:spPr>
          <a:xfrm>
            <a:off x="7103718" y="4651697"/>
            <a:ext cx="1162823" cy="1162823"/>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Oval 10"/>
          <p:cNvSpPr/>
          <p:nvPr/>
        </p:nvSpPr>
        <p:spPr>
          <a:xfrm>
            <a:off x="7103718" y="1664806"/>
            <a:ext cx="1162823" cy="1162823"/>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Oval 11"/>
          <p:cNvSpPr/>
          <p:nvPr/>
        </p:nvSpPr>
        <p:spPr>
          <a:xfrm>
            <a:off x="7921222" y="3160307"/>
            <a:ext cx="1162823" cy="1162823"/>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 name="组合 1"/>
          <p:cNvGrpSpPr/>
          <p:nvPr/>
        </p:nvGrpSpPr>
        <p:grpSpPr>
          <a:xfrm>
            <a:off x="1559498" y="2771361"/>
            <a:ext cx="1900551" cy="1900551"/>
            <a:chOff x="1559498" y="2771361"/>
            <a:chExt cx="1900551" cy="1900551"/>
          </a:xfrm>
        </p:grpSpPr>
        <p:sp>
          <p:nvSpPr>
            <p:cNvPr id="15" name="Oval 16"/>
            <p:cNvSpPr/>
            <p:nvPr/>
          </p:nvSpPr>
          <p:spPr>
            <a:xfrm>
              <a:off x="1559498" y="2771361"/>
              <a:ext cx="1900551" cy="1900551"/>
            </a:xfrm>
            <a:prstGeom prst="ellipse">
              <a:avLst/>
            </a:prstGeom>
            <a:solidFill>
              <a:schemeClr val="tx2"/>
            </a:solidFill>
            <a:effectLst>
              <a:outerShdw blurRad="40000" dist="20000" dir="5400000" rotWithShape="0">
                <a:srgbClr val="000000">
                  <a:alpha val="0"/>
                </a:srgbClr>
              </a:outerShdw>
            </a:effectLst>
          </p:spPr>
          <p:style>
            <a:lnRef idx="3">
              <a:schemeClr val="lt1">
                <a:hueOff val="0"/>
                <a:satOff val="0"/>
                <a:lumOff val="0"/>
                <a:alphaOff val="0"/>
              </a:schemeClr>
            </a:lnRef>
            <a:fillRef idx="1">
              <a:scrgbClr r="0" g="0" b="0"/>
            </a:fillRef>
            <a:effectRef idx="1">
              <a:scrgbClr r="0" g="0" b="0"/>
            </a:effectRef>
            <a:fontRef idx="minor">
              <a:schemeClr val="lt1"/>
            </a:fontRef>
          </p:style>
          <p:txBody>
            <a:bodyPr anchor="ctr"/>
            <a:lstStyle/>
            <a:p>
              <a:pPr algn="ctr"/>
              <a:endParaRPr/>
            </a:p>
          </p:txBody>
        </p:sp>
        <p:grpSp>
          <p:nvGrpSpPr>
            <p:cNvPr id="28" name="Group 30"/>
            <p:cNvGrpSpPr/>
            <p:nvPr/>
          </p:nvGrpSpPr>
          <p:grpSpPr>
            <a:xfrm>
              <a:off x="2158402" y="3237704"/>
              <a:ext cx="692743" cy="1008025"/>
              <a:chOff x="4075113" y="1909763"/>
              <a:chExt cx="247650" cy="360363"/>
            </a:xfrm>
            <a:solidFill>
              <a:schemeClr val="bg1"/>
            </a:solidFill>
          </p:grpSpPr>
          <p:sp>
            <p:nvSpPr>
              <p:cNvPr id="41" name="Freeform: Shape 31"/>
              <p:cNvSpPr/>
              <p:nvPr/>
            </p:nvSpPr>
            <p:spPr bwMode="auto">
              <a:xfrm>
                <a:off x="4075113" y="1909763"/>
                <a:ext cx="247650" cy="360363"/>
              </a:xfrm>
              <a:custGeom>
                <a:avLst/>
                <a:gdLst/>
                <a:ahLst/>
                <a:cxnLst>
                  <a:cxn ang="0">
                    <a:pos x="42" y="0"/>
                  </a:cxn>
                  <a:cxn ang="0">
                    <a:pos x="0" y="42"/>
                  </a:cxn>
                  <a:cxn ang="0">
                    <a:pos x="19" y="88"/>
                  </a:cxn>
                  <a:cxn ang="0">
                    <a:pos x="42" y="123"/>
                  </a:cxn>
                  <a:cxn ang="0">
                    <a:pos x="65" y="88"/>
                  </a:cxn>
                  <a:cxn ang="0">
                    <a:pos x="85" y="42"/>
                  </a:cxn>
                  <a:cxn ang="0">
                    <a:pos x="42" y="0"/>
                  </a:cxn>
                  <a:cxn ang="0">
                    <a:pos x="52" y="104"/>
                  </a:cxn>
                  <a:cxn ang="0">
                    <a:pos x="33" y="106"/>
                  </a:cxn>
                  <a:cxn ang="0">
                    <a:pos x="31" y="99"/>
                  </a:cxn>
                  <a:cxn ang="0">
                    <a:pos x="31" y="99"/>
                  </a:cxn>
                  <a:cxn ang="0">
                    <a:pos x="55" y="96"/>
                  </a:cxn>
                  <a:cxn ang="0">
                    <a:pos x="54" y="99"/>
                  </a:cxn>
                  <a:cxn ang="0">
                    <a:pos x="52" y="104"/>
                  </a:cxn>
                  <a:cxn ang="0">
                    <a:pos x="30" y="95"/>
                  </a:cxn>
                  <a:cxn ang="0">
                    <a:pos x="27" y="88"/>
                  </a:cxn>
                  <a:cxn ang="0">
                    <a:pos x="57" y="88"/>
                  </a:cxn>
                  <a:cxn ang="0">
                    <a:pos x="56" y="92"/>
                  </a:cxn>
                  <a:cxn ang="0">
                    <a:pos x="30" y="95"/>
                  </a:cxn>
                  <a:cxn ang="0">
                    <a:pos x="42" y="115"/>
                  </a:cxn>
                  <a:cxn ang="0">
                    <a:pos x="35" y="110"/>
                  </a:cxn>
                  <a:cxn ang="0">
                    <a:pos x="51" y="108"/>
                  </a:cxn>
                  <a:cxn ang="0">
                    <a:pos x="42" y="115"/>
                  </a:cxn>
                  <a:cxn ang="0">
                    <a:pos x="60" y="80"/>
                  </a:cxn>
                  <a:cxn ang="0">
                    <a:pos x="24" y="80"/>
                  </a:cxn>
                  <a:cxn ang="0">
                    <a:pos x="18" y="68"/>
                  </a:cxn>
                  <a:cxn ang="0">
                    <a:pos x="8" y="42"/>
                  </a:cxn>
                  <a:cxn ang="0">
                    <a:pos x="42" y="8"/>
                  </a:cxn>
                  <a:cxn ang="0">
                    <a:pos x="77" y="42"/>
                  </a:cxn>
                  <a:cxn ang="0">
                    <a:pos x="67" y="68"/>
                  </a:cxn>
                  <a:cxn ang="0">
                    <a:pos x="60" y="80"/>
                  </a:cxn>
                  <a:cxn ang="0">
                    <a:pos x="60" y="80"/>
                  </a:cxn>
                  <a:cxn ang="0">
                    <a:pos x="60" y="80"/>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grpFill/>
              <a:ln w="9525">
                <a:noFill/>
                <a:round/>
              </a:ln>
            </p:spPr>
            <p:txBody>
              <a:bodyPr anchor="ctr"/>
              <a:lstStyle/>
              <a:p>
                <a:pPr algn="ctr"/>
                <a:endParaRPr dirty="0">
                  <a:ea typeface="微软雅黑" panose="020B0503020204020204" pitchFamily="34" charset="-122"/>
                </a:endParaRPr>
              </a:p>
            </p:txBody>
          </p:sp>
          <p:sp>
            <p:nvSpPr>
              <p:cNvPr id="42" name="Freeform: Shape 32"/>
              <p:cNvSpPr/>
              <p:nvPr/>
            </p:nvSpPr>
            <p:spPr bwMode="auto">
              <a:xfrm>
                <a:off x="4130675" y="1965326"/>
                <a:ext cx="73025" cy="73025"/>
              </a:xfrm>
              <a:custGeom>
                <a:avLst/>
                <a:gdLst/>
                <a:ahLst/>
                <a:cxnLst>
                  <a:cxn ang="0">
                    <a:pos x="23" y="0"/>
                  </a:cxn>
                  <a:cxn ang="0">
                    <a:pos x="0" y="23"/>
                  </a:cxn>
                  <a:cxn ang="0">
                    <a:pos x="2" y="25"/>
                  </a:cxn>
                  <a:cxn ang="0">
                    <a:pos x="4" y="23"/>
                  </a:cxn>
                  <a:cxn ang="0">
                    <a:pos x="23" y="4"/>
                  </a:cxn>
                  <a:cxn ang="0">
                    <a:pos x="25" y="2"/>
                  </a:cxn>
                  <a:cxn ang="0">
                    <a:pos x="23" y="0"/>
                  </a:cxn>
                  <a:cxn ang="0">
                    <a:pos x="23" y="0"/>
                  </a:cxn>
                  <a:cxn ang="0">
                    <a:pos x="23" y="0"/>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grpFill/>
              <a:ln w="9525">
                <a:noFill/>
                <a:round/>
              </a:ln>
            </p:spPr>
            <p:txBody>
              <a:bodyPr anchor="ctr"/>
              <a:lstStyle/>
              <a:p>
                <a:pPr algn="ctr"/>
                <a:endParaRPr dirty="0">
                  <a:ea typeface="微软雅黑" panose="020B0503020204020204" pitchFamily="34" charset="-122"/>
                </a:endParaRPr>
              </a:p>
            </p:txBody>
          </p:sp>
        </p:grpSp>
      </p:grpSp>
      <p:sp>
        <p:nvSpPr>
          <p:cNvPr id="31" name="Freeform: Shape 33"/>
          <p:cNvSpPr/>
          <p:nvPr/>
        </p:nvSpPr>
        <p:spPr bwMode="auto">
          <a:xfrm>
            <a:off x="8294250" y="3438487"/>
            <a:ext cx="416767" cy="606451"/>
          </a:xfrm>
          <a:custGeom>
            <a:avLst/>
            <a:gdLst/>
            <a:ahLst/>
            <a:cxnLst>
              <a:cxn ang="0">
                <a:pos x="38" y="109"/>
              </a:cxn>
              <a:cxn ang="0">
                <a:pos x="40" y="107"/>
              </a:cxn>
              <a:cxn ang="0">
                <a:pos x="44" y="107"/>
              </a:cxn>
              <a:cxn ang="0">
                <a:pos x="46" y="109"/>
              </a:cxn>
              <a:cxn ang="0">
                <a:pos x="44" y="111"/>
              </a:cxn>
              <a:cxn ang="0">
                <a:pos x="40" y="111"/>
              </a:cxn>
              <a:cxn ang="0">
                <a:pos x="38" y="109"/>
              </a:cxn>
              <a:cxn ang="0">
                <a:pos x="48" y="12"/>
              </a:cxn>
              <a:cxn ang="0">
                <a:pos x="37" y="12"/>
              </a:cxn>
              <a:cxn ang="0">
                <a:pos x="35" y="14"/>
              </a:cxn>
              <a:cxn ang="0">
                <a:pos x="37" y="15"/>
              </a:cxn>
              <a:cxn ang="0">
                <a:pos x="48" y="15"/>
              </a:cxn>
              <a:cxn ang="0">
                <a:pos x="50" y="14"/>
              </a:cxn>
              <a:cxn ang="0">
                <a:pos x="48" y="12"/>
              </a:cxn>
              <a:cxn ang="0">
                <a:pos x="85" y="12"/>
              </a:cxn>
              <a:cxn ang="0">
                <a:pos x="85" y="111"/>
              </a:cxn>
              <a:cxn ang="0">
                <a:pos x="73" y="123"/>
              </a:cxn>
              <a:cxn ang="0">
                <a:pos x="12" y="123"/>
              </a:cxn>
              <a:cxn ang="0">
                <a:pos x="0" y="111"/>
              </a:cxn>
              <a:cxn ang="0">
                <a:pos x="0" y="12"/>
              </a:cxn>
              <a:cxn ang="0">
                <a:pos x="12" y="0"/>
              </a:cxn>
              <a:cxn ang="0">
                <a:pos x="73" y="0"/>
              </a:cxn>
              <a:cxn ang="0">
                <a:pos x="85" y="12"/>
              </a:cxn>
              <a:cxn ang="0">
                <a:pos x="77" y="104"/>
              </a:cxn>
              <a:cxn ang="0">
                <a:pos x="8" y="104"/>
              </a:cxn>
              <a:cxn ang="0">
                <a:pos x="8" y="111"/>
              </a:cxn>
              <a:cxn ang="0">
                <a:pos x="12" y="115"/>
              </a:cxn>
              <a:cxn ang="0">
                <a:pos x="73" y="115"/>
              </a:cxn>
              <a:cxn ang="0">
                <a:pos x="77" y="111"/>
              </a:cxn>
              <a:cxn ang="0">
                <a:pos x="77" y="104"/>
              </a:cxn>
              <a:cxn ang="0">
                <a:pos x="77" y="23"/>
              </a:cxn>
              <a:cxn ang="0">
                <a:pos x="8" y="23"/>
              </a:cxn>
              <a:cxn ang="0">
                <a:pos x="8" y="100"/>
              </a:cxn>
              <a:cxn ang="0">
                <a:pos x="77" y="100"/>
              </a:cxn>
              <a:cxn ang="0">
                <a:pos x="77" y="23"/>
              </a:cxn>
              <a:cxn ang="0">
                <a:pos x="77" y="12"/>
              </a:cxn>
              <a:cxn ang="0">
                <a:pos x="73" y="8"/>
              </a:cxn>
              <a:cxn ang="0">
                <a:pos x="12" y="8"/>
              </a:cxn>
              <a:cxn ang="0">
                <a:pos x="8" y="12"/>
              </a:cxn>
              <a:cxn ang="0">
                <a:pos x="8" y="19"/>
              </a:cxn>
              <a:cxn ang="0">
                <a:pos x="77" y="19"/>
              </a:cxn>
              <a:cxn ang="0">
                <a:pos x="77" y="12"/>
              </a:cxn>
              <a:cxn ang="0">
                <a:pos x="77" y="12"/>
              </a:cxn>
              <a:cxn ang="0">
                <a:pos x="77" y="12"/>
              </a:cxn>
            </a:cxnLst>
            <a:rect l="0" t="0" r="r" b="b"/>
            <a:pathLst>
              <a:path w="85" h="123">
                <a:moveTo>
                  <a:pt x="38" y="109"/>
                </a:moveTo>
                <a:cubicBezTo>
                  <a:pt x="38" y="108"/>
                  <a:pt x="39" y="107"/>
                  <a:pt x="40" y="107"/>
                </a:cubicBezTo>
                <a:cubicBezTo>
                  <a:pt x="44" y="107"/>
                  <a:pt x="44" y="107"/>
                  <a:pt x="44" y="107"/>
                </a:cubicBezTo>
                <a:cubicBezTo>
                  <a:pt x="45" y="107"/>
                  <a:pt x="46" y="108"/>
                  <a:pt x="46" y="109"/>
                </a:cubicBezTo>
                <a:cubicBezTo>
                  <a:pt x="46" y="110"/>
                  <a:pt x="45" y="111"/>
                  <a:pt x="44" y="111"/>
                </a:cubicBezTo>
                <a:cubicBezTo>
                  <a:pt x="40" y="111"/>
                  <a:pt x="40" y="111"/>
                  <a:pt x="40" y="111"/>
                </a:cubicBezTo>
                <a:cubicBezTo>
                  <a:pt x="39" y="111"/>
                  <a:pt x="38" y="110"/>
                  <a:pt x="38" y="109"/>
                </a:cubicBezTo>
                <a:close/>
                <a:moveTo>
                  <a:pt x="48" y="12"/>
                </a:moveTo>
                <a:cubicBezTo>
                  <a:pt x="37" y="12"/>
                  <a:pt x="37" y="12"/>
                  <a:pt x="37" y="12"/>
                </a:cubicBezTo>
                <a:cubicBezTo>
                  <a:pt x="36" y="12"/>
                  <a:pt x="35" y="12"/>
                  <a:pt x="35" y="14"/>
                </a:cubicBezTo>
                <a:cubicBezTo>
                  <a:pt x="35" y="15"/>
                  <a:pt x="36" y="15"/>
                  <a:pt x="37" y="15"/>
                </a:cubicBezTo>
                <a:cubicBezTo>
                  <a:pt x="48" y="15"/>
                  <a:pt x="48" y="15"/>
                  <a:pt x="48" y="15"/>
                </a:cubicBezTo>
                <a:cubicBezTo>
                  <a:pt x="49" y="15"/>
                  <a:pt x="50" y="15"/>
                  <a:pt x="50" y="14"/>
                </a:cubicBezTo>
                <a:cubicBezTo>
                  <a:pt x="50" y="12"/>
                  <a:pt x="49" y="12"/>
                  <a:pt x="48" y="12"/>
                </a:cubicBezTo>
                <a:close/>
                <a:moveTo>
                  <a:pt x="85" y="12"/>
                </a:moveTo>
                <a:cubicBezTo>
                  <a:pt x="85" y="111"/>
                  <a:pt x="85" y="111"/>
                  <a:pt x="85" y="111"/>
                </a:cubicBezTo>
                <a:cubicBezTo>
                  <a:pt x="85" y="118"/>
                  <a:pt x="79" y="123"/>
                  <a:pt x="73" y="123"/>
                </a:cubicBezTo>
                <a:cubicBezTo>
                  <a:pt x="12" y="123"/>
                  <a:pt x="12" y="123"/>
                  <a:pt x="12" y="123"/>
                </a:cubicBezTo>
                <a:cubicBezTo>
                  <a:pt x="5" y="123"/>
                  <a:pt x="0" y="118"/>
                  <a:pt x="0" y="111"/>
                </a:cubicBezTo>
                <a:cubicBezTo>
                  <a:pt x="0" y="12"/>
                  <a:pt x="0" y="12"/>
                  <a:pt x="0" y="12"/>
                </a:cubicBezTo>
                <a:cubicBezTo>
                  <a:pt x="0" y="5"/>
                  <a:pt x="5" y="0"/>
                  <a:pt x="12" y="0"/>
                </a:cubicBezTo>
                <a:cubicBezTo>
                  <a:pt x="73" y="0"/>
                  <a:pt x="73" y="0"/>
                  <a:pt x="73" y="0"/>
                </a:cubicBezTo>
                <a:cubicBezTo>
                  <a:pt x="79" y="0"/>
                  <a:pt x="85" y="5"/>
                  <a:pt x="85" y="12"/>
                </a:cubicBezTo>
                <a:close/>
                <a:moveTo>
                  <a:pt x="77" y="104"/>
                </a:moveTo>
                <a:cubicBezTo>
                  <a:pt x="8" y="104"/>
                  <a:pt x="8" y="104"/>
                  <a:pt x="8" y="104"/>
                </a:cubicBezTo>
                <a:cubicBezTo>
                  <a:pt x="8" y="111"/>
                  <a:pt x="8" y="111"/>
                  <a:pt x="8" y="111"/>
                </a:cubicBezTo>
                <a:cubicBezTo>
                  <a:pt x="8" y="113"/>
                  <a:pt x="10" y="115"/>
                  <a:pt x="12" y="115"/>
                </a:cubicBezTo>
                <a:cubicBezTo>
                  <a:pt x="73" y="115"/>
                  <a:pt x="73" y="115"/>
                  <a:pt x="73" y="115"/>
                </a:cubicBezTo>
                <a:cubicBezTo>
                  <a:pt x="75" y="115"/>
                  <a:pt x="77" y="113"/>
                  <a:pt x="77" y="111"/>
                </a:cubicBezTo>
                <a:lnTo>
                  <a:pt x="77" y="104"/>
                </a:lnTo>
                <a:close/>
                <a:moveTo>
                  <a:pt x="77" y="23"/>
                </a:moveTo>
                <a:cubicBezTo>
                  <a:pt x="8" y="23"/>
                  <a:pt x="8" y="23"/>
                  <a:pt x="8" y="23"/>
                </a:cubicBezTo>
                <a:cubicBezTo>
                  <a:pt x="8" y="100"/>
                  <a:pt x="8" y="100"/>
                  <a:pt x="8" y="100"/>
                </a:cubicBezTo>
                <a:cubicBezTo>
                  <a:pt x="77" y="100"/>
                  <a:pt x="77" y="100"/>
                  <a:pt x="77" y="100"/>
                </a:cubicBezTo>
                <a:lnTo>
                  <a:pt x="77" y="23"/>
                </a:lnTo>
                <a:close/>
                <a:moveTo>
                  <a:pt x="77" y="12"/>
                </a:moveTo>
                <a:cubicBezTo>
                  <a:pt x="77" y="9"/>
                  <a:pt x="75" y="8"/>
                  <a:pt x="73" y="8"/>
                </a:cubicBezTo>
                <a:cubicBezTo>
                  <a:pt x="12" y="8"/>
                  <a:pt x="12" y="8"/>
                  <a:pt x="12" y="8"/>
                </a:cubicBezTo>
                <a:cubicBezTo>
                  <a:pt x="10" y="8"/>
                  <a:pt x="8" y="9"/>
                  <a:pt x="8" y="12"/>
                </a:cubicBezTo>
                <a:cubicBezTo>
                  <a:pt x="8" y="19"/>
                  <a:pt x="8" y="19"/>
                  <a:pt x="8" y="19"/>
                </a:cubicBezTo>
                <a:cubicBezTo>
                  <a:pt x="77" y="19"/>
                  <a:pt x="77" y="19"/>
                  <a:pt x="77" y="19"/>
                </a:cubicBezTo>
                <a:lnTo>
                  <a:pt x="77" y="12"/>
                </a:lnTo>
                <a:close/>
                <a:moveTo>
                  <a:pt x="77" y="12"/>
                </a:moveTo>
                <a:cubicBezTo>
                  <a:pt x="77" y="12"/>
                  <a:pt x="77" y="12"/>
                  <a:pt x="77" y="12"/>
                </a:cubicBezTo>
              </a:path>
            </a:pathLst>
          </a:custGeom>
          <a:solidFill>
            <a:schemeClr val="accent2"/>
          </a:solidFill>
          <a:ln w="9525">
            <a:noFill/>
            <a:round/>
          </a:ln>
        </p:spPr>
        <p:txBody>
          <a:bodyPr anchor="ctr"/>
          <a:lstStyle/>
          <a:p>
            <a:pPr algn="ctr"/>
            <a:endParaRPr dirty="0">
              <a:ea typeface="微软雅黑" panose="020B0503020204020204" pitchFamily="34" charset="-122"/>
            </a:endParaRPr>
          </a:p>
        </p:txBody>
      </p:sp>
      <p:sp>
        <p:nvSpPr>
          <p:cNvPr id="32" name="Freeform: Shape 34"/>
          <p:cNvSpPr/>
          <p:nvPr/>
        </p:nvSpPr>
        <p:spPr bwMode="auto">
          <a:xfrm>
            <a:off x="7421979" y="1942987"/>
            <a:ext cx="526301" cy="606451"/>
          </a:xfrm>
          <a:custGeom>
            <a:avLst/>
            <a:gdLst/>
            <a:ahLst/>
            <a:cxnLst>
              <a:cxn ang="0">
                <a:pos x="53" y="0"/>
              </a:cxn>
              <a:cxn ang="0">
                <a:pos x="0" y="25"/>
              </a:cxn>
              <a:cxn ang="0">
                <a:pos x="0" y="98"/>
              </a:cxn>
              <a:cxn ang="0">
                <a:pos x="53" y="123"/>
              </a:cxn>
              <a:cxn ang="0">
                <a:pos x="107" y="98"/>
              </a:cxn>
              <a:cxn ang="0">
                <a:pos x="107" y="25"/>
              </a:cxn>
              <a:cxn ang="0">
                <a:pos x="53" y="0"/>
              </a:cxn>
              <a:cxn ang="0">
                <a:pos x="99" y="98"/>
              </a:cxn>
              <a:cxn ang="0">
                <a:pos x="53" y="115"/>
              </a:cxn>
              <a:cxn ang="0">
                <a:pos x="7" y="98"/>
              </a:cxn>
              <a:cxn ang="0">
                <a:pos x="7" y="83"/>
              </a:cxn>
              <a:cxn ang="0">
                <a:pos x="53" y="96"/>
              </a:cxn>
              <a:cxn ang="0">
                <a:pos x="99" y="83"/>
              </a:cxn>
              <a:cxn ang="0">
                <a:pos x="99" y="98"/>
              </a:cxn>
              <a:cxn ang="0">
                <a:pos x="99" y="75"/>
              </a:cxn>
              <a:cxn ang="0">
                <a:pos x="99" y="75"/>
              </a:cxn>
              <a:cxn ang="0">
                <a:pos x="99" y="75"/>
              </a:cxn>
              <a:cxn ang="0">
                <a:pos x="53" y="92"/>
              </a:cxn>
              <a:cxn ang="0">
                <a:pos x="7" y="75"/>
              </a:cxn>
              <a:cxn ang="0">
                <a:pos x="7" y="75"/>
              </a:cxn>
              <a:cxn ang="0">
                <a:pos x="7" y="60"/>
              </a:cxn>
              <a:cxn ang="0">
                <a:pos x="53" y="73"/>
              </a:cxn>
              <a:cxn ang="0">
                <a:pos x="99" y="60"/>
              </a:cxn>
              <a:cxn ang="0">
                <a:pos x="99" y="75"/>
              </a:cxn>
              <a:cxn ang="0">
                <a:pos x="99" y="52"/>
              </a:cxn>
              <a:cxn ang="0">
                <a:pos x="99" y="52"/>
              </a:cxn>
              <a:cxn ang="0">
                <a:pos x="99" y="52"/>
              </a:cxn>
              <a:cxn ang="0">
                <a:pos x="53" y="69"/>
              </a:cxn>
              <a:cxn ang="0">
                <a:pos x="7" y="52"/>
              </a:cxn>
              <a:cxn ang="0">
                <a:pos x="7" y="52"/>
              </a:cxn>
              <a:cxn ang="0">
                <a:pos x="7" y="39"/>
              </a:cxn>
              <a:cxn ang="0">
                <a:pos x="53" y="50"/>
              </a:cxn>
              <a:cxn ang="0">
                <a:pos x="99" y="39"/>
              </a:cxn>
              <a:cxn ang="0">
                <a:pos x="99" y="52"/>
              </a:cxn>
              <a:cxn ang="0">
                <a:pos x="53" y="42"/>
              </a:cxn>
              <a:cxn ang="0">
                <a:pos x="7" y="25"/>
              </a:cxn>
              <a:cxn ang="0">
                <a:pos x="53" y="8"/>
              </a:cxn>
              <a:cxn ang="0">
                <a:pos x="99" y="25"/>
              </a:cxn>
              <a:cxn ang="0">
                <a:pos x="53" y="42"/>
              </a:cxn>
              <a:cxn ang="0">
                <a:pos x="53" y="42"/>
              </a:cxn>
              <a:cxn ang="0">
                <a:pos x="53" y="42"/>
              </a:cxn>
            </a:cxnLst>
            <a:rect l="0" t="0" r="r" b="b"/>
            <a:pathLst>
              <a:path w="107" h="123">
                <a:moveTo>
                  <a:pt x="53" y="0"/>
                </a:moveTo>
                <a:cubicBezTo>
                  <a:pt x="27" y="0"/>
                  <a:pt x="0" y="8"/>
                  <a:pt x="0" y="25"/>
                </a:cubicBezTo>
                <a:cubicBezTo>
                  <a:pt x="0" y="98"/>
                  <a:pt x="0" y="98"/>
                  <a:pt x="0" y="98"/>
                </a:cubicBezTo>
                <a:cubicBezTo>
                  <a:pt x="0" y="115"/>
                  <a:pt x="27" y="123"/>
                  <a:pt x="53" y="123"/>
                </a:cubicBezTo>
                <a:cubicBezTo>
                  <a:pt x="79" y="123"/>
                  <a:pt x="107" y="115"/>
                  <a:pt x="107" y="98"/>
                </a:cubicBezTo>
                <a:cubicBezTo>
                  <a:pt x="107" y="25"/>
                  <a:pt x="107" y="25"/>
                  <a:pt x="107" y="25"/>
                </a:cubicBezTo>
                <a:cubicBezTo>
                  <a:pt x="107" y="8"/>
                  <a:pt x="79" y="0"/>
                  <a:pt x="53" y="0"/>
                </a:cubicBezTo>
                <a:close/>
                <a:moveTo>
                  <a:pt x="99" y="98"/>
                </a:moveTo>
                <a:cubicBezTo>
                  <a:pt x="99" y="107"/>
                  <a:pt x="79" y="115"/>
                  <a:pt x="53" y="115"/>
                </a:cubicBezTo>
                <a:cubicBezTo>
                  <a:pt x="28" y="115"/>
                  <a:pt x="7" y="107"/>
                  <a:pt x="7" y="98"/>
                </a:cubicBezTo>
                <a:cubicBezTo>
                  <a:pt x="7" y="83"/>
                  <a:pt x="7" y="83"/>
                  <a:pt x="7" y="83"/>
                </a:cubicBezTo>
                <a:cubicBezTo>
                  <a:pt x="15" y="92"/>
                  <a:pt x="34" y="96"/>
                  <a:pt x="53" y="96"/>
                </a:cubicBezTo>
                <a:cubicBezTo>
                  <a:pt x="72" y="96"/>
                  <a:pt x="91" y="92"/>
                  <a:pt x="99" y="83"/>
                </a:cubicBezTo>
                <a:lnTo>
                  <a:pt x="99" y="98"/>
                </a:lnTo>
                <a:close/>
                <a:moveTo>
                  <a:pt x="99" y="75"/>
                </a:moveTo>
                <a:cubicBezTo>
                  <a:pt x="99" y="75"/>
                  <a:pt x="99" y="75"/>
                  <a:pt x="99" y="75"/>
                </a:cubicBezTo>
                <a:cubicBezTo>
                  <a:pt x="99" y="75"/>
                  <a:pt x="99" y="75"/>
                  <a:pt x="99" y="75"/>
                </a:cubicBezTo>
                <a:cubicBezTo>
                  <a:pt x="99" y="84"/>
                  <a:pt x="79" y="92"/>
                  <a:pt x="53" y="92"/>
                </a:cubicBezTo>
                <a:cubicBezTo>
                  <a:pt x="28" y="92"/>
                  <a:pt x="7" y="84"/>
                  <a:pt x="7" y="75"/>
                </a:cubicBezTo>
                <a:cubicBezTo>
                  <a:pt x="7" y="75"/>
                  <a:pt x="7" y="75"/>
                  <a:pt x="7" y="75"/>
                </a:cubicBezTo>
                <a:cubicBezTo>
                  <a:pt x="7" y="60"/>
                  <a:pt x="7" y="60"/>
                  <a:pt x="7" y="60"/>
                </a:cubicBezTo>
                <a:cubicBezTo>
                  <a:pt x="15" y="69"/>
                  <a:pt x="34" y="73"/>
                  <a:pt x="53" y="73"/>
                </a:cubicBezTo>
                <a:cubicBezTo>
                  <a:pt x="72" y="73"/>
                  <a:pt x="91" y="69"/>
                  <a:pt x="99" y="60"/>
                </a:cubicBezTo>
                <a:lnTo>
                  <a:pt x="99" y="75"/>
                </a:lnTo>
                <a:close/>
                <a:moveTo>
                  <a:pt x="99" y="52"/>
                </a:moveTo>
                <a:cubicBezTo>
                  <a:pt x="99" y="52"/>
                  <a:pt x="99" y="52"/>
                  <a:pt x="99" y="52"/>
                </a:cubicBezTo>
                <a:cubicBezTo>
                  <a:pt x="99" y="52"/>
                  <a:pt x="99" y="52"/>
                  <a:pt x="99" y="52"/>
                </a:cubicBezTo>
                <a:cubicBezTo>
                  <a:pt x="99" y="61"/>
                  <a:pt x="79" y="69"/>
                  <a:pt x="53" y="69"/>
                </a:cubicBezTo>
                <a:cubicBezTo>
                  <a:pt x="28" y="69"/>
                  <a:pt x="7" y="61"/>
                  <a:pt x="7" y="52"/>
                </a:cubicBezTo>
                <a:cubicBezTo>
                  <a:pt x="7" y="52"/>
                  <a:pt x="7" y="52"/>
                  <a:pt x="7" y="52"/>
                </a:cubicBezTo>
                <a:cubicBezTo>
                  <a:pt x="7" y="39"/>
                  <a:pt x="7" y="39"/>
                  <a:pt x="7" y="39"/>
                </a:cubicBezTo>
                <a:cubicBezTo>
                  <a:pt x="17" y="46"/>
                  <a:pt x="36" y="50"/>
                  <a:pt x="53" y="50"/>
                </a:cubicBezTo>
                <a:cubicBezTo>
                  <a:pt x="71" y="50"/>
                  <a:pt x="89" y="46"/>
                  <a:pt x="99" y="39"/>
                </a:cubicBezTo>
                <a:lnTo>
                  <a:pt x="99" y="52"/>
                </a:lnTo>
                <a:close/>
                <a:moveTo>
                  <a:pt x="53" y="42"/>
                </a:moveTo>
                <a:cubicBezTo>
                  <a:pt x="28" y="42"/>
                  <a:pt x="7" y="34"/>
                  <a:pt x="7" y="25"/>
                </a:cubicBezTo>
                <a:cubicBezTo>
                  <a:pt x="7" y="15"/>
                  <a:pt x="28" y="8"/>
                  <a:pt x="53" y="8"/>
                </a:cubicBezTo>
                <a:cubicBezTo>
                  <a:pt x="79" y="8"/>
                  <a:pt x="99" y="15"/>
                  <a:pt x="99" y="25"/>
                </a:cubicBezTo>
                <a:cubicBezTo>
                  <a:pt x="99" y="34"/>
                  <a:pt x="79" y="42"/>
                  <a:pt x="53" y="42"/>
                </a:cubicBezTo>
                <a:close/>
                <a:moveTo>
                  <a:pt x="53" y="42"/>
                </a:moveTo>
                <a:cubicBezTo>
                  <a:pt x="53" y="42"/>
                  <a:pt x="53" y="42"/>
                  <a:pt x="53" y="42"/>
                </a:cubicBezTo>
              </a:path>
            </a:pathLst>
          </a:custGeom>
          <a:solidFill>
            <a:schemeClr val="accent1"/>
          </a:solidFill>
          <a:ln w="9525">
            <a:noFill/>
            <a:round/>
          </a:ln>
        </p:spPr>
        <p:txBody>
          <a:bodyPr anchor="ctr"/>
          <a:lstStyle/>
          <a:p>
            <a:pPr algn="ctr"/>
            <a:endParaRPr dirty="0">
              <a:ea typeface="微软雅黑" panose="020B0503020204020204" pitchFamily="34" charset="-122"/>
            </a:endParaRPr>
          </a:p>
        </p:txBody>
      </p:sp>
      <p:sp>
        <p:nvSpPr>
          <p:cNvPr id="33" name="Freeform: Shape 35"/>
          <p:cNvSpPr/>
          <p:nvPr/>
        </p:nvSpPr>
        <p:spPr bwMode="auto">
          <a:xfrm>
            <a:off x="7381900" y="4948580"/>
            <a:ext cx="606451" cy="569048"/>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accent3"/>
          </a:solidFill>
          <a:ln w="9525">
            <a:noFill/>
            <a:round/>
          </a:ln>
        </p:spPr>
        <p:txBody>
          <a:bodyPr anchor="ctr"/>
          <a:lstStyle/>
          <a:p>
            <a:pPr algn="ctr"/>
            <a:endParaRPr dirty="0">
              <a:ea typeface="微软雅黑" panose="020B0503020204020204" pitchFamily="34" charset="-122"/>
            </a:endParaRPr>
          </a:p>
        </p:txBody>
      </p:sp>
      <p:sp>
        <p:nvSpPr>
          <p:cNvPr id="35" name="Rectangle 1"/>
          <p:cNvSpPr/>
          <p:nvPr/>
        </p:nvSpPr>
        <p:spPr>
          <a:xfrm>
            <a:off x="4605672" y="1882563"/>
            <a:ext cx="1599257" cy="338554"/>
          </a:xfrm>
          <a:prstGeom prst="rect">
            <a:avLst/>
          </a:prstGeom>
        </p:spPr>
        <p:txBody>
          <a:bodyPr wrap="none" lIns="216000" anchor="ctr" anchorCtr="0">
            <a:normAutofit fontScale="92500" lnSpcReduction="20000"/>
          </a:bodyPr>
          <a:lstStyle/>
          <a:p>
            <a:r>
              <a:rPr lang="zh-CN" altLang="en-US" sz="2000" b="1" dirty="0">
                <a:solidFill>
                  <a:schemeClr val="accent1"/>
                </a:solidFill>
                <a:ea typeface="微软雅黑" panose="020B0503020204020204" pitchFamily="34" charset="-122"/>
              </a:rPr>
              <a:t>面向普通用户</a:t>
            </a:r>
          </a:p>
        </p:txBody>
      </p:sp>
      <p:sp>
        <p:nvSpPr>
          <p:cNvPr id="36" name="Rectangle 27"/>
          <p:cNvSpPr/>
          <p:nvPr/>
        </p:nvSpPr>
        <p:spPr>
          <a:xfrm>
            <a:off x="4982833" y="3362350"/>
            <a:ext cx="1599257" cy="338554"/>
          </a:xfrm>
          <a:prstGeom prst="rect">
            <a:avLst/>
          </a:prstGeom>
        </p:spPr>
        <p:txBody>
          <a:bodyPr wrap="none" lIns="216000" anchor="ctr" anchorCtr="0">
            <a:normAutofit/>
          </a:bodyPr>
          <a:lstStyle/>
          <a:p>
            <a:r>
              <a:rPr lang="zh-CN" altLang="en-US" sz="1600" b="1" dirty="0">
                <a:solidFill>
                  <a:schemeClr val="accent2"/>
                </a:solidFill>
                <a:ea typeface="微软雅黑" panose="020B0503020204020204" pitchFamily="34" charset="-122"/>
              </a:rPr>
              <a:t>面向专业人士</a:t>
            </a:r>
          </a:p>
        </p:txBody>
      </p:sp>
      <p:sp>
        <p:nvSpPr>
          <p:cNvPr id="37" name="Rectangle 29"/>
          <p:cNvSpPr/>
          <p:nvPr/>
        </p:nvSpPr>
        <p:spPr>
          <a:xfrm>
            <a:off x="4605672" y="4851515"/>
            <a:ext cx="1857272" cy="338554"/>
          </a:xfrm>
          <a:prstGeom prst="rect">
            <a:avLst/>
          </a:prstGeom>
        </p:spPr>
        <p:txBody>
          <a:bodyPr wrap="none" lIns="216000" anchor="ctr" anchorCtr="0">
            <a:normAutofit/>
          </a:bodyPr>
          <a:lstStyle/>
          <a:p>
            <a:r>
              <a:rPr lang="zh-CN" altLang="en-US" sz="1600" b="1" dirty="0">
                <a:solidFill>
                  <a:schemeClr val="accent3"/>
                </a:solidFill>
                <a:ea typeface="微软雅黑" panose="020B0503020204020204" pitchFamily="34" charset="-122"/>
              </a:rPr>
              <a:t>面向学生等群体</a:t>
            </a:r>
          </a:p>
        </p:txBody>
      </p:sp>
      <p:sp>
        <p:nvSpPr>
          <p:cNvPr id="38" name="TextBox 39"/>
          <p:cNvSpPr txBox="1"/>
          <p:nvPr/>
        </p:nvSpPr>
        <p:spPr bwMode="auto">
          <a:xfrm>
            <a:off x="8266540" y="1968127"/>
            <a:ext cx="2498045" cy="556179"/>
          </a:xfrm>
          <a:prstGeom prst="rect">
            <a:avLst/>
          </a:prstGeom>
          <a:noFill/>
        </p:spPr>
        <p:txBody>
          <a:bodyPr wrap="square" lIns="216000" tIns="46800" rIns="90000" bIns="46800">
            <a:normAutofit/>
          </a:bodyPr>
          <a:lstStyle/>
          <a:p>
            <a:pPr algn="l" latinLnBrk="0">
              <a:lnSpc>
                <a:spcPct val="120000"/>
              </a:lnSpc>
            </a:pPr>
            <a:r>
              <a:rPr lang="zh-CN" altLang="en-US" sz="1600" b="0" dirty="0">
                <a:solidFill>
                  <a:schemeClr val="tx1"/>
                </a:solidFill>
                <a:effectLst/>
                <a:ea typeface="微软雅黑" panose="020B0503020204020204" pitchFamily="34" charset="-122"/>
              </a:rPr>
              <a:t>基本的书籍查询功能</a:t>
            </a:r>
          </a:p>
        </p:txBody>
      </p:sp>
      <p:sp>
        <p:nvSpPr>
          <p:cNvPr id="39" name="TextBox 40"/>
          <p:cNvSpPr txBox="1"/>
          <p:nvPr/>
        </p:nvSpPr>
        <p:spPr bwMode="auto">
          <a:xfrm>
            <a:off x="9084044" y="3463630"/>
            <a:ext cx="2498045" cy="556179"/>
          </a:xfrm>
          <a:prstGeom prst="rect">
            <a:avLst/>
          </a:prstGeom>
          <a:noFill/>
        </p:spPr>
        <p:txBody>
          <a:bodyPr wrap="square" lIns="216000" tIns="46800" rIns="90000" bIns="46800">
            <a:normAutofit fontScale="92500" lnSpcReduction="20000"/>
          </a:bodyPr>
          <a:lstStyle/>
          <a:p>
            <a:pPr>
              <a:lnSpc>
                <a:spcPct val="120000"/>
              </a:lnSpc>
            </a:pPr>
            <a:r>
              <a:rPr lang="zh-CN" altLang="en-US" sz="1600" dirty="0">
                <a:ea typeface="微软雅黑" panose="020B0503020204020204" pitchFamily="34" charset="-122"/>
              </a:rPr>
              <a:t>提供包含更多专业术语的搜索功能，提供学术支持</a:t>
            </a:r>
          </a:p>
        </p:txBody>
      </p:sp>
      <p:sp>
        <p:nvSpPr>
          <p:cNvPr id="40" name="TextBox 42"/>
          <p:cNvSpPr txBox="1"/>
          <p:nvPr/>
        </p:nvSpPr>
        <p:spPr bwMode="auto">
          <a:xfrm>
            <a:off x="8301605" y="4955018"/>
            <a:ext cx="3079122" cy="859502"/>
          </a:xfrm>
          <a:prstGeom prst="rect">
            <a:avLst/>
          </a:prstGeom>
          <a:noFill/>
        </p:spPr>
        <p:txBody>
          <a:bodyPr wrap="square" lIns="216000" tIns="46800" rIns="90000" bIns="46800">
            <a:normAutofit lnSpcReduction="10000"/>
          </a:bodyPr>
          <a:lstStyle/>
          <a:p>
            <a:pPr>
              <a:lnSpc>
                <a:spcPct val="120000"/>
              </a:lnSpc>
            </a:pPr>
            <a:r>
              <a:rPr lang="zh-CN" altLang="en-US" sz="1500" dirty="0">
                <a:ea typeface="微软雅黑" panose="020B0503020204020204" pitchFamily="34" charset="-122"/>
              </a:rPr>
              <a:t>提供教育类书籍的垂直搜索功能，被学校采用的书籍拥有更高的优先级</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a:srcRect t="2054" b="3954"/>
          <a:stretch>
            <a:fillRect/>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a:solidFill>
                  <a:schemeClr val="accent6">
                    <a:lumMod val="50000"/>
                  </a:schemeClr>
                </a:solidFill>
                <a:latin typeface="+mj-ea"/>
                <a:ea typeface="+mj-ea"/>
              </a:rPr>
              <a:t>投资估算</a:t>
            </a:r>
          </a:p>
        </p:txBody>
      </p:sp>
      <p:sp>
        <p:nvSpPr>
          <p:cNvPr id="18" name="文本框 17"/>
          <p:cNvSpPr txBox="1"/>
          <p:nvPr/>
        </p:nvSpPr>
        <p:spPr>
          <a:xfrm>
            <a:off x="3699544" y="3775822"/>
            <a:ext cx="3489156" cy="874407"/>
          </a:xfrm>
          <a:prstGeom prst="rect">
            <a:avLst/>
          </a:prstGeom>
          <a:noFill/>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成本估算</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Arial" panose="020B0604020202020204" pitchFamily="34" charset="0"/>
              <a:buChar char="•"/>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成本管理</a:t>
            </a:r>
          </a:p>
        </p:txBody>
      </p:sp>
      <p:cxnSp>
        <p:nvCxnSpPr>
          <p:cNvPr id="19" name="PA_直接连接符 18"/>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54"/>
          <p:cNvSpPr/>
          <p:nvPr/>
        </p:nvSpPr>
        <p:spPr>
          <a:xfrm rot="5050286">
            <a:off x="10419938" y="1398579"/>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6"/>
          <p:cNvGrpSpPr/>
          <p:nvPr/>
        </p:nvGrpSpPr>
        <p:grpSpPr>
          <a:xfrm>
            <a:off x="2517775" y="2416175"/>
            <a:ext cx="1023620" cy="1400149"/>
            <a:chOff x="2517828" y="1926040"/>
            <a:chExt cx="864000" cy="1399768"/>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1321711"/>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06</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3" y="5560493"/>
            <a:ext cx="226800" cy="720000"/>
            <a:chOff x="6205521" y="5132079"/>
            <a:chExt cx="259851" cy="856655"/>
          </a:xfrm>
          <a:solidFill>
            <a:schemeClr val="accent6">
              <a:lumMod val="50000"/>
            </a:schemeClr>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55494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成本估算</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868735"/>
            <a:ext cx="3848470" cy="2309081"/>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233176"/>
            <a:ext cx="4141789" cy="2478171"/>
          </a:xfrm>
          <a:prstGeom prst="rect">
            <a:avLst/>
          </a:prstGeom>
        </p:spPr>
      </p:pic>
      <p:sp>
        <p:nvSpPr>
          <p:cNvPr id="8" name="文本框 7"/>
          <p:cNvSpPr txBox="1"/>
          <p:nvPr/>
        </p:nvSpPr>
        <p:spPr>
          <a:xfrm>
            <a:off x="108752" y="5855974"/>
            <a:ext cx="6165540"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总成本</a:t>
            </a:r>
            <a:r>
              <a:rPr lang="en-US" altLang="zh-CN" dirty="0">
                <a:latin typeface="微软雅黑" panose="020B0503020204020204" pitchFamily="34" charset="-122"/>
                <a:ea typeface="微软雅黑" panose="020B0503020204020204" pitchFamily="34" charset="-122"/>
              </a:rPr>
              <a:t>: 10*2+14*4+33*6=274 staff-days   </a:t>
            </a:r>
          </a:p>
          <a:p>
            <a:pPr algn="ctr"/>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160r/3</a:t>
            </a:r>
            <a:r>
              <a:rPr lang="zh-CN" altLang="en-US" dirty="0">
                <a:latin typeface="微软雅黑" panose="020B0503020204020204" pitchFamily="34" charset="-122"/>
                <a:ea typeface="微软雅黑" panose="020B0503020204020204" pitchFamily="34" charset="-122"/>
              </a:rPr>
              <a:t>月</a:t>
            </a:r>
          </a:p>
        </p:txBody>
      </p:sp>
      <p:sp>
        <p:nvSpPr>
          <p:cNvPr id="9" name="文本框 17"/>
          <p:cNvSpPr txBox="1"/>
          <p:nvPr/>
        </p:nvSpPr>
        <p:spPr>
          <a:xfrm>
            <a:off x="6067655" y="686179"/>
            <a:ext cx="2331009"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其他成本</a:t>
            </a:r>
          </a:p>
        </p:txBody>
      </p:sp>
      <p:sp>
        <p:nvSpPr>
          <p:cNvPr id="10" name="矩形 16"/>
          <p:cNvSpPr/>
          <p:nvPr/>
        </p:nvSpPr>
        <p:spPr>
          <a:xfrm>
            <a:off x="6067655" y="1194485"/>
            <a:ext cx="4655679" cy="3760581"/>
          </a:xfrm>
          <a:prstGeom prst="rect">
            <a:avLst/>
          </a:prstGeom>
        </p:spPr>
        <p:txBody>
          <a:bodyPr wrap="square">
            <a:spAutoFit/>
          </a:bodyPr>
          <a:lstStyle/>
          <a:p>
            <a:pPr marL="285750" indent="-285750">
              <a:lnSpc>
                <a:spcPts val="2440"/>
              </a:lnSpc>
              <a:spcAft>
                <a:spcPts val="0"/>
              </a:spcAft>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学习成本</a:t>
            </a:r>
          </a:p>
          <a:p>
            <a:pPr marL="742950" lvl="1" indent="-285750">
              <a:lnSpc>
                <a:spcPts val="2440"/>
              </a:lnSpc>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需要系统学习前后端知识</a:t>
            </a: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a:lnSpc>
                <a:spcPts val="2440"/>
              </a:lnSpc>
              <a:spcAft>
                <a:spcPts val="0"/>
              </a:spcAft>
            </a:pP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a:lnSpc>
                <a:spcPts val="2440"/>
              </a:lnSpc>
              <a:spcAft>
                <a:spcPts val="0"/>
              </a:spcAft>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运维成本</a:t>
            </a: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a:lnSpc>
                <a:spcPts val="2440"/>
              </a:lnSpc>
              <a:spcAft>
                <a:spcPts val="0"/>
              </a:spcAft>
              <a:buFont typeface="Arial" panose="020B0604020202020204" pitchFamily="34" charset="0"/>
              <a:buChar char="•"/>
            </a:pP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a:lnSpc>
                <a:spcPts val="2440"/>
              </a:lnSpc>
              <a:spcAft>
                <a:spcPts val="0"/>
              </a:spcAft>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服务器租赁成本</a:t>
            </a: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a:lnSpc>
                <a:spcPts val="2440"/>
              </a:lnSpc>
              <a:spcAft>
                <a:spcPts val="0"/>
              </a:spcAft>
              <a:buFont typeface="Arial" panose="020B0604020202020204" pitchFamily="34" charset="0"/>
              <a:buChar char="•"/>
            </a:pP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a:lnSpc>
                <a:spcPts val="2440"/>
              </a:lnSpc>
              <a:spcAft>
                <a:spcPts val="0"/>
              </a:spcAft>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数据成本</a:t>
            </a: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742950" lvl="1" indent="-285750">
              <a:lnSpc>
                <a:spcPts val="2440"/>
              </a:lnSpc>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可从当当网等各种图书网站网站获得</a:t>
            </a: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a:lnSpc>
                <a:spcPts val="2440"/>
              </a:lnSpc>
              <a:spcAft>
                <a:spcPts val="0"/>
              </a:spcAft>
              <a:buFont typeface="Arial" panose="020B0604020202020204" pitchFamily="34" charset="0"/>
              <a:buChar char="•"/>
            </a:pP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a:lnSpc>
                <a:spcPts val="2440"/>
              </a:lnSpc>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开发工具成本</a:t>
            </a:r>
            <a:endParaRPr lang="en-US" altLang="zh-CN"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endParaRPr>
          </a:p>
          <a:p>
            <a:pPr marL="742950" lvl="1" indent="-285750">
              <a:lnSpc>
                <a:spcPts val="2440"/>
              </a:lnSpc>
              <a:buFont typeface="Arial" panose="020B0604020202020204" pitchFamily="34" charset="0"/>
              <a:buChar char="•"/>
            </a:pPr>
            <a:r>
              <a:rPr lang="zh-CN" altLang="en-US" sz="1700" kern="100" dirty="0">
                <a:solidFill>
                  <a:schemeClr val="bg2">
                    <a:lumMod val="50000"/>
                  </a:schemeClr>
                </a:solidFill>
                <a:latin typeface="微软雅黑" panose="020B0503020204020204" pitchFamily="34" charset="-122"/>
                <a:ea typeface="微软雅黑" panose="020B0503020204020204" pitchFamily="34" charset="-122"/>
                <a:cs typeface="Segoe UI" panose="020B0502040204020203" pitchFamily="34" charset="0"/>
              </a:rPr>
              <a:t>已拥有，暂无成本</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8" y="0"/>
            <a:ext cx="410845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8" y="0"/>
            <a:ext cx="4048126"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1" y="1"/>
            <a:ext cx="4092582" cy="15298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11"/>
          <a:srcRect t="2054" b="3954"/>
          <a:stretch>
            <a:fillRect/>
          </a:stretch>
        </p:blipFill>
        <p:spPr>
          <a:xfrm>
            <a:off x="-20640" y="154802"/>
            <a:ext cx="12200257" cy="6547622"/>
          </a:xfrm>
          <a:prstGeom prst="rect">
            <a:avLst/>
          </a:prstGeom>
        </p:spPr>
      </p:pic>
      <p:sp>
        <p:nvSpPr>
          <p:cNvPr id="524" name="文本框 523"/>
          <p:cNvSpPr txBox="1">
            <a:spLocks noChangeArrowheads="1"/>
          </p:cNvSpPr>
          <p:nvPr/>
        </p:nvSpPr>
        <p:spPr bwMode="auto">
          <a:xfrm>
            <a:off x="1853455" y="3047595"/>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4000" b="1" dirty="0">
                <a:solidFill>
                  <a:schemeClr val="accent6">
                    <a:lumMod val="50000"/>
                  </a:schemeClr>
                </a:solidFill>
              </a:rPr>
              <a:t>目录</a:t>
            </a:r>
          </a:p>
        </p:txBody>
      </p:sp>
      <p:sp>
        <p:nvSpPr>
          <p:cNvPr id="64" name="矩形 63"/>
          <p:cNvSpPr/>
          <p:nvPr/>
        </p:nvSpPr>
        <p:spPr>
          <a:xfrm>
            <a:off x="-20640" y="6703208"/>
            <a:ext cx="4060827" cy="15479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4686735" y="814171"/>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01</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45" name="文本框 44"/>
          <p:cNvSpPr txBox="1"/>
          <p:nvPr/>
        </p:nvSpPr>
        <p:spPr>
          <a:xfrm>
            <a:off x="5769561" y="862751"/>
            <a:ext cx="2204007" cy="58477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项目概述</a:t>
            </a:r>
          </a:p>
        </p:txBody>
      </p:sp>
      <p:grpSp>
        <p:nvGrpSpPr>
          <p:cNvPr id="14" name="PA_组合 13"/>
          <p:cNvGrpSpPr/>
          <p:nvPr>
            <p:custDataLst>
              <p:tags r:id="rId2"/>
            </p:custDataLst>
          </p:nvPr>
        </p:nvGrpSpPr>
        <p:grpSpPr>
          <a:xfrm>
            <a:off x="-1972888" y="1473571"/>
            <a:ext cx="3790609" cy="3790609"/>
            <a:chOff x="-1920755" y="1480516"/>
            <a:chExt cx="3790609" cy="3790609"/>
          </a:xfrm>
        </p:grpSpPr>
        <p:sp>
          <p:nvSpPr>
            <p:cNvPr id="13" name="任意多边形: 形状 12"/>
            <p:cNvSpPr/>
            <p:nvPr/>
          </p:nvSpPr>
          <p:spPr>
            <a:xfrm>
              <a:off x="-1920755" y="1480516"/>
              <a:ext cx="3790609" cy="3790609"/>
            </a:xfrm>
            <a:custGeom>
              <a:avLst/>
              <a:gdLst/>
              <a:ahLst/>
              <a:cxnLst/>
              <a:rect l="0" t="0" r="0" b="0"/>
              <a:pathLst>
                <a:path w="3790609" h="3790609">
                  <a:moveTo>
                    <a:pt x="0" y="0"/>
                  </a:moveTo>
                  <a:lnTo>
                    <a:pt x="3790608" y="0"/>
                  </a:lnTo>
                  <a:lnTo>
                    <a:pt x="3790608" y="3790608"/>
                  </a:lnTo>
                  <a:lnTo>
                    <a:pt x="0" y="3790608"/>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PA_Freeform: Shape 41"/>
            <p:cNvSpPr/>
            <p:nvPr>
              <p:custDataLst>
                <p:tags r:id="rId8"/>
              </p:custDataLst>
            </p:nvPr>
          </p:nvSpPr>
          <p:spPr bwMode="auto">
            <a:xfrm rot="5400000">
              <a:off x="9646" y="1480516"/>
              <a:ext cx="1860208" cy="1860208"/>
            </a:xfrm>
            <a:custGeom>
              <a:avLst/>
              <a:gdLst>
                <a:gd name="connsiteX0" fmla="*/ 2304256 w 2304256"/>
                <a:gd name="connsiteY0" fmla="*/ 0 h 2304256"/>
                <a:gd name="connsiteX1" fmla="*/ 2304256 w 2304256"/>
                <a:gd name="connsiteY1" fmla="*/ 2304256 h 2304256"/>
                <a:gd name="connsiteX2" fmla="*/ 2304255 w 2304256"/>
                <a:gd name="connsiteY2" fmla="*/ 2304256 h 2304256"/>
                <a:gd name="connsiteX3" fmla="*/ 0 w 2304256"/>
                <a:gd name="connsiteY3" fmla="*/ 1 h 2304256"/>
                <a:gd name="connsiteX4" fmla="*/ 0 w 2304256"/>
                <a:gd name="connsiteY4" fmla="*/ 0 h 2304256"/>
                <a:gd name="connsiteX5" fmla="*/ 2304256 w 2304256"/>
                <a:gd name="connsiteY5" fmla="*/ 0 h 230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4256" h="2304256">
                  <a:moveTo>
                    <a:pt x="2304256" y="0"/>
                  </a:moveTo>
                  <a:lnTo>
                    <a:pt x="2304256" y="2304256"/>
                  </a:lnTo>
                  <a:lnTo>
                    <a:pt x="2304255" y="2304256"/>
                  </a:lnTo>
                  <a:lnTo>
                    <a:pt x="0" y="1"/>
                  </a:lnTo>
                  <a:lnTo>
                    <a:pt x="0" y="0"/>
                  </a:lnTo>
                  <a:lnTo>
                    <a:pt x="2304256" y="0"/>
                  </a:lnTo>
                  <a:close/>
                </a:path>
              </a:pathLst>
            </a:custGeom>
            <a:solidFill>
              <a:schemeClr val="accent6">
                <a:lumMod val="50000"/>
              </a:schemeClr>
            </a:solidFill>
            <a:ln w="19050">
              <a:noFill/>
              <a:round/>
            </a:ln>
          </p:spPr>
          <p:txBody>
            <a:bodyPr anchor="ctr"/>
            <a:lstStyle/>
            <a:p>
              <a:pPr algn="ctr"/>
              <a:endParaRPr dirty="0">
                <a:ea typeface="微软雅黑" panose="020B0503020204020204" pitchFamily="34" charset="-122"/>
              </a:endParaRPr>
            </a:p>
          </p:txBody>
        </p:sp>
      </p:grpSp>
      <p:grpSp>
        <p:nvGrpSpPr>
          <p:cNvPr id="19" name="PA_组合 18"/>
          <p:cNvGrpSpPr/>
          <p:nvPr>
            <p:custDataLst>
              <p:tags r:id="rId3"/>
            </p:custDataLst>
          </p:nvPr>
        </p:nvGrpSpPr>
        <p:grpSpPr>
          <a:xfrm>
            <a:off x="-3784436" y="-408781"/>
            <a:ext cx="7473610" cy="7499010"/>
            <a:chOff x="-3759201" y="-393077"/>
            <a:chExt cx="7473610" cy="7499010"/>
          </a:xfrm>
        </p:grpSpPr>
        <p:grpSp>
          <p:nvGrpSpPr>
            <p:cNvPr id="17" name="PA_组合 16"/>
            <p:cNvGrpSpPr/>
            <p:nvPr>
              <p:custDataLst>
                <p:tags r:id="rId6"/>
              </p:custDataLst>
            </p:nvPr>
          </p:nvGrpSpPr>
          <p:grpSpPr>
            <a:xfrm>
              <a:off x="-14514" y="3340724"/>
              <a:ext cx="3728923" cy="3765209"/>
              <a:chOff x="-14514" y="3340724"/>
              <a:chExt cx="3728923" cy="3765209"/>
            </a:xfrm>
          </p:grpSpPr>
          <p:sp>
            <p:nvSpPr>
              <p:cNvPr id="15" name="任意多边形: 形状 14"/>
              <p:cNvSpPr/>
              <p:nvPr/>
            </p:nvSpPr>
            <p:spPr>
              <a:xfrm>
                <a:off x="0" y="3340724"/>
                <a:ext cx="3714409" cy="3765209"/>
              </a:xfrm>
              <a:custGeom>
                <a:avLst/>
                <a:gdLst/>
                <a:ahLst/>
                <a:cxnLst/>
                <a:rect l="0" t="0" r="0" b="0"/>
                <a:pathLst>
                  <a:path w="3714409" h="3765209">
                    <a:moveTo>
                      <a:pt x="0" y="0"/>
                    </a:moveTo>
                    <a:lnTo>
                      <a:pt x="3714408" y="0"/>
                    </a:lnTo>
                    <a:lnTo>
                      <a:pt x="3714408" y="3765208"/>
                    </a:lnTo>
                    <a:lnTo>
                      <a:pt x="0" y="3765208"/>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PA_Freeform: Shape 42"/>
              <p:cNvSpPr/>
              <p:nvPr>
                <p:custDataLst>
                  <p:tags r:id="rId7"/>
                </p:custDataLst>
              </p:nvPr>
            </p:nvSpPr>
            <p:spPr bwMode="auto">
              <a:xfrm rot="10800000">
                <a:off x="-14514" y="3340724"/>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6">
                  <a:lumMod val="50000"/>
                </a:schemeClr>
              </a:solidFill>
              <a:ln w="19050">
                <a:noFill/>
                <a:round/>
              </a:ln>
            </p:spPr>
            <p:txBody>
              <a:bodyPr anchor="ctr"/>
              <a:lstStyle/>
              <a:p>
                <a:pPr algn="ctr"/>
                <a:endParaRPr dirty="0">
                  <a:ea typeface="微软雅黑" panose="020B0503020204020204" pitchFamily="34" charset="-122"/>
                </a:endParaRPr>
              </a:p>
            </p:txBody>
          </p:sp>
        </p:grpSp>
        <p:sp>
          <p:nvSpPr>
            <p:cNvPr id="18" name="任意多边形: 形状 17"/>
            <p:cNvSpPr/>
            <p:nvPr/>
          </p:nvSpPr>
          <p:spPr>
            <a:xfrm>
              <a:off x="-3759201" y="-393077"/>
              <a:ext cx="7473610" cy="7499010"/>
            </a:xfrm>
            <a:custGeom>
              <a:avLst/>
              <a:gdLst/>
              <a:ahLst/>
              <a:cxnLst/>
              <a:rect l="0" t="0" r="0" b="0"/>
              <a:pathLst>
                <a:path w="7473610" h="7499010">
                  <a:moveTo>
                    <a:pt x="0" y="0"/>
                  </a:moveTo>
                  <a:lnTo>
                    <a:pt x="7473609" y="0"/>
                  </a:lnTo>
                  <a:lnTo>
                    <a:pt x="7473609" y="7499009"/>
                  </a:lnTo>
                  <a:lnTo>
                    <a:pt x="0" y="749900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PA_组合 30"/>
          <p:cNvGrpSpPr/>
          <p:nvPr>
            <p:custDataLst>
              <p:tags r:id="rId4"/>
            </p:custDataLst>
          </p:nvPr>
        </p:nvGrpSpPr>
        <p:grpSpPr>
          <a:xfrm>
            <a:off x="-2180838" y="2052348"/>
            <a:ext cx="5363030" cy="2670630"/>
            <a:chOff x="-2491734" y="1990794"/>
            <a:chExt cx="5363030" cy="2670630"/>
          </a:xfrm>
        </p:grpSpPr>
        <p:sp>
          <p:nvSpPr>
            <p:cNvPr id="26" name="任意多边形: 形状 25"/>
            <p:cNvSpPr/>
            <p:nvPr/>
          </p:nvSpPr>
          <p:spPr>
            <a:xfrm>
              <a:off x="-2491734" y="1990794"/>
              <a:ext cx="5363030" cy="2670630"/>
            </a:xfrm>
            <a:custGeom>
              <a:avLst/>
              <a:gdLst/>
              <a:ahLst/>
              <a:cxnLst/>
              <a:rect l="0" t="0" r="0" b="0"/>
              <a:pathLst>
                <a:path w="5363030" h="2670630">
                  <a:moveTo>
                    <a:pt x="0" y="0"/>
                  </a:moveTo>
                  <a:lnTo>
                    <a:pt x="5363029" y="0"/>
                  </a:lnTo>
                  <a:lnTo>
                    <a:pt x="5363029" y="2670629"/>
                  </a:lnTo>
                  <a:lnTo>
                    <a:pt x="0" y="267062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菱形 7"/>
            <p:cNvSpPr/>
            <p:nvPr>
              <p:custDataLst>
                <p:tags r:id="rId5"/>
              </p:custDataLst>
            </p:nvPr>
          </p:nvSpPr>
          <p:spPr>
            <a:xfrm>
              <a:off x="200667" y="1990794"/>
              <a:ext cx="2670629" cy="2670629"/>
            </a:xfrm>
            <a:prstGeom prst="diamond">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2" name="任意多边形: 形状 31"/>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形状 32"/>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形状 33"/>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任意多边形: 形状 43"/>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686734" y="1634928"/>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02</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63" name="文本框 62"/>
          <p:cNvSpPr txBox="1"/>
          <p:nvPr/>
        </p:nvSpPr>
        <p:spPr>
          <a:xfrm>
            <a:off x="5745793" y="1665705"/>
            <a:ext cx="3957243" cy="58477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市场现状与前景分析</a:t>
            </a:r>
          </a:p>
        </p:txBody>
      </p:sp>
      <p:sp>
        <p:nvSpPr>
          <p:cNvPr id="67" name="文本框 66"/>
          <p:cNvSpPr txBox="1"/>
          <p:nvPr/>
        </p:nvSpPr>
        <p:spPr>
          <a:xfrm>
            <a:off x="4695527" y="2541290"/>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03</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68" name="文本框 67"/>
          <p:cNvSpPr txBox="1"/>
          <p:nvPr/>
        </p:nvSpPr>
        <p:spPr>
          <a:xfrm>
            <a:off x="5769561" y="2551450"/>
            <a:ext cx="3440483" cy="58477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项目目标与内容</a:t>
            </a:r>
          </a:p>
        </p:txBody>
      </p:sp>
      <p:sp>
        <p:nvSpPr>
          <p:cNvPr id="69" name="文本框 68"/>
          <p:cNvSpPr txBox="1"/>
          <p:nvPr/>
        </p:nvSpPr>
        <p:spPr>
          <a:xfrm>
            <a:off x="4714753" y="3518267"/>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04</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70" name="文本框 69"/>
          <p:cNvSpPr txBox="1"/>
          <p:nvPr/>
        </p:nvSpPr>
        <p:spPr>
          <a:xfrm>
            <a:off x="5833778" y="3549044"/>
            <a:ext cx="2152494" cy="58477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项目计划</a:t>
            </a:r>
          </a:p>
        </p:txBody>
      </p:sp>
      <p:sp>
        <p:nvSpPr>
          <p:cNvPr id="5" name="文本框 4"/>
          <p:cNvSpPr txBox="1"/>
          <p:nvPr/>
        </p:nvSpPr>
        <p:spPr>
          <a:xfrm>
            <a:off x="-1607551776" y="3152894"/>
            <a:ext cx="1079869824" cy="369332"/>
          </a:xfrm>
          <a:prstGeom prst="rect">
            <a:avLst/>
          </a:prstGeom>
          <a:noFill/>
        </p:spPr>
        <p:txBody>
          <a:bodyPr wrap="square">
            <a:spAutoFit/>
          </a:bodyPr>
          <a:lstStyle/>
          <a:p>
            <a:r>
              <a:rPr lang="en-US" altLang="zh-CN" sz="1800" dirty="0">
                <a:solidFill>
                  <a:schemeClr val="accent6">
                    <a:lumMod val="50000"/>
                  </a:schemeClr>
                </a:solidFill>
                <a:latin typeface="Impact" panose="020B0806030902050204" pitchFamily="34" charset="0"/>
                <a:ea typeface="微软雅黑" panose="020B0503020204020204" pitchFamily="34" charset="-122"/>
              </a:rPr>
              <a:t>03</a:t>
            </a:r>
            <a:endParaRPr lang="zh-CN" altLang="en-US" sz="1800" dirty="0">
              <a:solidFill>
                <a:schemeClr val="accent6">
                  <a:lumMod val="50000"/>
                </a:schemeClr>
              </a:solidFill>
              <a:latin typeface="Impact" panose="020B0806030902050204" pitchFamily="34" charset="0"/>
              <a:ea typeface="微软雅黑" panose="020B0503020204020204" pitchFamily="34" charset="-122"/>
            </a:endParaRPr>
          </a:p>
        </p:txBody>
      </p:sp>
      <p:sp>
        <p:nvSpPr>
          <p:cNvPr id="7" name="文本框 6"/>
          <p:cNvSpPr txBox="1"/>
          <p:nvPr/>
        </p:nvSpPr>
        <p:spPr>
          <a:xfrm>
            <a:off x="-1607551776" y="3152894"/>
            <a:ext cx="1079869824" cy="369332"/>
          </a:xfrm>
          <a:prstGeom prst="rect">
            <a:avLst/>
          </a:prstGeom>
          <a:noFill/>
        </p:spPr>
        <p:txBody>
          <a:bodyPr wrap="square">
            <a:spAutoFit/>
          </a:bodyPr>
          <a:lstStyle/>
          <a:p>
            <a:r>
              <a:rPr lang="en-US" altLang="zh-CN" sz="1800" dirty="0">
                <a:solidFill>
                  <a:schemeClr val="accent6">
                    <a:lumMod val="50000"/>
                  </a:schemeClr>
                </a:solidFill>
                <a:latin typeface="Impact" panose="020B0806030902050204" pitchFamily="34" charset="0"/>
                <a:ea typeface="微软雅黑" panose="020B0503020204020204" pitchFamily="34" charset="-122"/>
              </a:rPr>
              <a:t>04</a:t>
            </a:r>
            <a:endParaRPr lang="zh-CN" altLang="en-US" sz="1800" dirty="0">
              <a:solidFill>
                <a:schemeClr val="accent6">
                  <a:lumMod val="50000"/>
                </a:schemeClr>
              </a:solidFill>
              <a:latin typeface="Impact" panose="020B0806030902050204" pitchFamily="34" charset="0"/>
              <a:ea typeface="微软雅黑" panose="020B0503020204020204" pitchFamily="34" charset="-122"/>
            </a:endParaRPr>
          </a:p>
        </p:txBody>
      </p:sp>
      <p:sp>
        <p:nvSpPr>
          <p:cNvPr id="9" name="文本框 8"/>
          <p:cNvSpPr txBox="1"/>
          <p:nvPr/>
        </p:nvSpPr>
        <p:spPr>
          <a:xfrm>
            <a:off x="4750904" y="4474900"/>
            <a:ext cx="731860"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05</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10" name="文本框 9"/>
          <p:cNvSpPr txBox="1"/>
          <p:nvPr/>
        </p:nvSpPr>
        <p:spPr>
          <a:xfrm>
            <a:off x="5833778" y="4482417"/>
            <a:ext cx="3712464" cy="58477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目标市场和应用</a:t>
            </a:r>
          </a:p>
        </p:txBody>
      </p:sp>
      <p:sp>
        <p:nvSpPr>
          <p:cNvPr id="11" name="文本框 10"/>
          <p:cNvSpPr txBox="1"/>
          <p:nvPr/>
        </p:nvSpPr>
        <p:spPr>
          <a:xfrm>
            <a:off x="4777102" y="5440676"/>
            <a:ext cx="677643"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06</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16" name="文本框 15"/>
          <p:cNvSpPr txBox="1"/>
          <p:nvPr/>
        </p:nvSpPr>
        <p:spPr>
          <a:xfrm>
            <a:off x="5849271" y="5449816"/>
            <a:ext cx="2844950" cy="58477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投资估算</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55494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成本管理</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3" name="组合 12"/>
          <p:cNvGrpSpPr/>
          <p:nvPr/>
        </p:nvGrpSpPr>
        <p:grpSpPr>
          <a:xfrm>
            <a:off x="1269379" y="1165324"/>
            <a:ext cx="2613001" cy="658233"/>
            <a:chOff x="1487488" y="2204864"/>
            <a:chExt cx="2613001" cy="658233"/>
          </a:xfrm>
        </p:grpSpPr>
        <p:sp>
          <p:nvSpPr>
            <p:cNvPr id="49" name="圆角矩形 47"/>
            <p:cNvSpPr/>
            <p:nvPr/>
          </p:nvSpPr>
          <p:spPr>
            <a:xfrm>
              <a:off x="1487488" y="2312730"/>
              <a:ext cx="2613001" cy="442502"/>
            </a:xfrm>
            <a:prstGeom prst="roundRect">
              <a:avLst>
                <a:gd name="adj" fmla="val 21525"/>
              </a:avLst>
            </a:prstGeom>
            <a:solidFill>
              <a:schemeClr val="accent1">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50" name="任意多边形 48"/>
            <p:cNvSpPr/>
            <p:nvPr/>
          </p:nvSpPr>
          <p:spPr>
            <a:xfrm>
              <a:off x="1769354" y="2204864"/>
              <a:ext cx="658232" cy="658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anchor="ctr"/>
            <a:lstStyle/>
            <a:p>
              <a:pPr algn="ctr"/>
              <a:endParaRPr dirty="0">
                <a:ea typeface="微软雅黑" panose="020B0503020204020204" pitchFamily="34" charset="-122"/>
              </a:endParaRPr>
            </a:p>
          </p:txBody>
        </p:sp>
        <p:sp>
          <p:nvSpPr>
            <p:cNvPr id="51" name="矩形 50"/>
            <p:cNvSpPr/>
            <p:nvPr/>
          </p:nvSpPr>
          <p:spPr>
            <a:xfrm>
              <a:off x="2474831" y="2404750"/>
              <a:ext cx="1499260" cy="234875"/>
            </a:xfrm>
            <a:prstGeom prst="rect">
              <a:avLst/>
            </a:prstGeom>
            <a:noFill/>
            <a:ln w="12700" cap="flat">
              <a:noFill/>
              <a:miter lim="400000"/>
            </a:ln>
            <a:effectLst/>
          </p:spPr>
          <p:txBody>
            <a:bodyPr wrap="none" lIns="0" tIns="0" rIns="0" bIns="0" anchor="ctr">
              <a:normAutofit lnSpcReduction="10000"/>
            </a:bodyPr>
            <a:lstStyle/>
            <a:p>
              <a:pPr lvl="0">
                <a:defRPr sz="1800">
                  <a:solidFill>
                    <a:srgbClr val="000000"/>
                  </a:solidFill>
                </a:defRPr>
              </a:pPr>
              <a:r>
                <a:rPr lang="zh-CN" altLang="en-US" sz="1600" b="1" dirty="0">
                  <a:solidFill>
                    <a:schemeClr val="bg1"/>
                  </a:solidFill>
                  <a:ea typeface="微软雅黑" panose="020B0503020204020204" pitchFamily="34" charset="-122"/>
                </a:rPr>
                <a:t>成本管理策略</a:t>
              </a:r>
            </a:p>
          </p:txBody>
        </p:sp>
        <p:grpSp>
          <p:nvGrpSpPr>
            <p:cNvPr id="52" name="组合 51"/>
            <p:cNvGrpSpPr/>
            <p:nvPr/>
          </p:nvGrpSpPr>
          <p:grpSpPr>
            <a:xfrm>
              <a:off x="1877220" y="2312730"/>
              <a:ext cx="442502" cy="442502"/>
              <a:chOff x="0" y="0"/>
              <a:chExt cx="885002" cy="885002"/>
            </a:xfrm>
          </p:grpSpPr>
          <p:sp>
            <p:nvSpPr>
              <p:cNvPr id="53" name="任意多边形 51"/>
              <p:cNvSpPr/>
              <p:nvPr/>
            </p:nvSpPr>
            <p:spPr>
              <a:xfrm>
                <a:off x="0" y="0"/>
                <a:ext cx="885002" cy="885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0" cap="flat">
                <a:solidFill>
                  <a:schemeClr val="accent1"/>
                </a:solidFill>
                <a:prstDash val="solid"/>
                <a:miter lim="400000"/>
              </a:ln>
              <a:effectLst/>
            </p:spPr>
            <p:txBody>
              <a:bodyPr anchor="ctr"/>
              <a:lstStyle/>
              <a:p>
                <a:pPr algn="ctr"/>
                <a:endParaRPr dirty="0">
                  <a:ea typeface="微软雅黑" panose="020B0503020204020204" pitchFamily="34" charset="-122"/>
                </a:endParaRPr>
              </a:p>
            </p:txBody>
          </p:sp>
          <p:sp>
            <p:nvSpPr>
              <p:cNvPr id="54" name="任意多边形 52"/>
              <p:cNvSpPr/>
              <p:nvPr/>
            </p:nvSpPr>
            <p:spPr>
              <a:xfrm>
                <a:off x="204600" y="195529"/>
                <a:ext cx="475801" cy="401439"/>
              </a:xfrm>
              <a:custGeom>
                <a:avLst/>
                <a:gdLst/>
                <a:ahLst/>
                <a:cxnLst>
                  <a:cxn ang="0">
                    <a:pos x="wd2" y="hd2"/>
                  </a:cxn>
                  <a:cxn ang="5400000">
                    <a:pos x="wd2" y="hd2"/>
                  </a:cxn>
                  <a:cxn ang="10800000">
                    <a:pos x="wd2" y="hd2"/>
                  </a:cxn>
                  <a:cxn ang="16200000">
                    <a:pos x="wd2" y="hd2"/>
                  </a:cxn>
                </a:cxnLst>
                <a:rect l="0" t="0" r="r" b="b"/>
                <a:pathLst>
                  <a:path w="21600" h="21600" extrusionOk="0">
                    <a:moveTo>
                      <a:pt x="7427" y="0"/>
                    </a:moveTo>
                    <a:cubicBezTo>
                      <a:pt x="6595" y="0"/>
                      <a:pt x="5854" y="590"/>
                      <a:pt x="5543" y="1508"/>
                    </a:cubicBezTo>
                    <a:lnTo>
                      <a:pt x="4621" y="4258"/>
                    </a:lnTo>
                    <a:lnTo>
                      <a:pt x="1689" y="4833"/>
                    </a:lnTo>
                    <a:cubicBezTo>
                      <a:pt x="708" y="5026"/>
                      <a:pt x="0" y="6024"/>
                      <a:pt x="0" y="7204"/>
                    </a:cubicBezTo>
                    <a:lnTo>
                      <a:pt x="0" y="19206"/>
                    </a:lnTo>
                    <a:cubicBezTo>
                      <a:pt x="0" y="20530"/>
                      <a:pt x="912" y="21600"/>
                      <a:pt x="2029" y="21600"/>
                    </a:cubicBezTo>
                    <a:lnTo>
                      <a:pt x="19571" y="21600"/>
                    </a:lnTo>
                    <a:cubicBezTo>
                      <a:pt x="20687" y="21600"/>
                      <a:pt x="21600" y="20530"/>
                      <a:pt x="21600" y="19206"/>
                    </a:cubicBezTo>
                    <a:lnTo>
                      <a:pt x="21600" y="7204"/>
                    </a:lnTo>
                    <a:cubicBezTo>
                      <a:pt x="21600" y="6024"/>
                      <a:pt x="20892" y="5026"/>
                      <a:pt x="19911" y="4833"/>
                    </a:cubicBezTo>
                    <a:lnTo>
                      <a:pt x="16979" y="4258"/>
                    </a:lnTo>
                    <a:lnTo>
                      <a:pt x="16057" y="1508"/>
                    </a:lnTo>
                    <a:cubicBezTo>
                      <a:pt x="15747" y="591"/>
                      <a:pt x="15005" y="0"/>
                      <a:pt x="14173" y="0"/>
                    </a:cubicBezTo>
                    <a:lnTo>
                      <a:pt x="7427" y="0"/>
                    </a:lnTo>
                    <a:close/>
                    <a:moveTo>
                      <a:pt x="7320" y="1841"/>
                    </a:moveTo>
                    <a:lnTo>
                      <a:pt x="14067" y="1841"/>
                    </a:lnTo>
                    <a:cubicBezTo>
                      <a:pt x="14342" y="1841"/>
                      <a:pt x="14595" y="2044"/>
                      <a:pt x="14698" y="2348"/>
                    </a:cubicBezTo>
                    <a:lnTo>
                      <a:pt x="15901" y="5926"/>
                    </a:lnTo>
                    <a:lnTo>
                      <a:pt x="19581" y="6651"/>
                    </a:lnTo>
                    <a:cubicBezTo>
                      <a:pt x="19906" y="6715"/>
                      <a:pt x="20144" y="7054"/>
                      <a:pt x="20144" y="7445"/>
                    </a:cubicBezTo>
                    <a:cubicBezTo>
                      <a:pt x="20144" y="7445"/>
                      <a:pt x="20144" y="19448"/>
                      <a:pt x="20144" y="19448"/>
                    </a:cubicBezTo>
                    <a:cubicBezTo>
                      <a:pt x="20144" y="19890"/>
                      <a:pt x="19837" y="20242"/>
                      <a:pt x="19464" y="20242"/>
                    </a:cubicBezTo>
                    <a:lnTo>
                      <a:pt x="1922" y="20242"/>
                    </a:lnTo>
                    <a:cubicBezTo>
                      <a:pt x="1549" y="20242"/>
                      <a:pt x="1243" y="19890"/>
                      <a:pt x="1243" y="19448"/>
                    </a:cubicBezTo>
                    <a:lnTo>
                      <a:pt x="1243" y="7445"/>
                    </a:lnTo>
                    <a:cubicBezTo>
                      <a:pt x="1243" y="7054"/>
                      <a:pt x="1480" y="6715"/>
                      <a:pt x="1806" y="6651"/>
                    </a:cubicBezTo>
                    <a:lnTo>
                      <a:pt x="5485" y="5926"/>
                    </a:lnTo>
                    <a:lnTo>
                      <a:pt x="6689" y="2348"/>
                    </a:lnTo>
                    <a:cubicBezTo>
                      <a:pt x="6792" y="2044"/>
                      <a:pt x="7043" y="1841"/>
                      <a:pt x="7320" y="1841"/>
                    </a:cubicBezTo>
                    <a:close/>
                    <a:moveTo>
                      <a:pt x="10679" y="5892"/>
                    </a:moveTo>
                    <a:cubicBezTo>
                      <a:pt x="7695" y="5892"/>
                      <a:pt x="5281" y="8755"/>
                      <a:pt x="5281" y="12290"/>
                    </a:cubicBezTo>
                    <a:cubicBezTo>
                      <a:pt x="5281" y="15826"/>
                      <a:pt x="7695" y="18689"/>
                      <a:pt x="10679" y="18689"/>
                    </a:cubicBezTo>
                    <a:cubicBezTo>
                      <a:pt x="13661" y="18689"/>
                      <a:pt x="16076" y="15826"/>
                      <a:pt x="16076" y="12290"/>
                    </a:cubicBezTo>
                    <a:cubicBezTo>
                      <a:pt x="16076" y="8755"/>
                      <a:pt x="13661" y="5892"/>
                      <a:pt x="10679" y="5892"/>
                    </a:cubicBezTo>
                    <a:close/>
                    <a:moveTo>
                      <a:pt x="10261" y="7376"/>
                    </a:moveTo>
                    <a:cubicBezTo>
                      <a:pt x="11295" y="7282"/>
                      <a:pt x="12363" y="7653"/>
                      <a:pt x="13212" y="8516"/>
                    </a:cubicBezTo>
                    <a:cubicBezTo>
                      <a:pt x="14911" y="10240"/>
                      <a:pt x="15105" y="13280"/>
                      <a:pt x="13649" y="15294"/>
                    </a:cubicBezTo>
                    <a:cubicBezTo>
                      <a:pt x="12194" y="17308"/>
                      <a:pt x="9639" y="17537"/>
                      <a:pt x="7941" y="15812"/>
                    </a:cubicBezTo>
                    <a:cubicBezTo>
                      <a:pt x="6242" y="14086"/>
                      <a:pt x="6039" y="11058"/>
                      <a:pt x="7494" y="9045"/>
                    </a:cubicBezTo>
                    <a:cubicBezTo>
                      <a:pt x="8222" y="8038"/>
                      <a:pt x="9228" y="7470"/>
                      <a:pt x="10261" y="7376"/>
                    </a:cubicBezTo>
                    <a:close/>
                    <a:moveTo>
                      <a:pt x="10776" y="8838"/>
                    </a:moveTo>
                    <a:cubicBezTo>
                      <a:pt x="9285" y="8838"/>
                      <a:pt x="8077" y="10270"/>
                      <a:pt x="8077" y="12037"/>
                    </a:cubicBezTo>
                    <a:cubicBezTo>
                      <a:pt x="8077" y="12258"/>
                      <a:pt x="8229" y="12440"/>
                      <a:pt x="8417" y="12440"/>
                    </a:cubicBezTo>
                    <a:cubicBezTo>
                      <a:pt x="8603" y="12440"/>
                      <a:pt x="8756" y="12258"/>
                      <a:pt x="8756" y="12037"/>
                    </a:cubicBezTo>
                    <a:cubicBezTo>
                      <a:pt x="8756" y="10711"/>
                      <a:pt x="9657" y="9643"/>
                      <a:pt x="10776" y="9643"/>
                    </a:cubicBezTo>
                    <a:cubicBezTo>
                      <a:pt x="10962" y="9643"/>
                      <a:pt x="11116" y="9461"/>
                      <a:pt x="11116" y="9241"/>
                    </a:cubicBezTo>
                    <a:cubicBezTo>
                      <a:pt x="11116" y="9020"/>
                      <a:pt x="10962" y="8838"/>
                      <a:pt x="10776" y="8838"/>
                    </a:cubicBezTo>
                    <a:close/>
                  </a:path>
                </a:pathLst>
              </a:custGeom>
              <a:solidFill>
                <a:schemeClr val="accent1">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grpSp>
      </p:grpSp>
      <p:grpSp>
        <p:nvGrpSpPr>
          <p:cNvPr id="14" name="组合 13"/>
          <p:cNvGrpSpPr/>
          <p:nvPr/>
        </p:nvGrpSpPr>
        <p:grpSpPr>
          <a:xfrm>
            <a:off x="1269379" y="2563547"/>
            <a:ext cx="6361373" cy="2626074"/>
            <a:chOff x="6085813" y="2031253"/>
            <a:chExt cx="6361373" cy="2626074"/>
          </a:xfrm>
        </p:grpSpPr>
        <p:grpSp>
          <p:nvGrpSpPr>
            <p:cNvPr id="36" name="组合 35"/>
            <p:cNvGrpSpPr/>
            <p:nvPr/>
          </p:nvGrpSpPr>
          <p:grpSpPr>
            <a:xfrm>
              <a:off x="6085813" y="2031253"/>
              <a:ext cx="6361373" cy="380946"/>
              <a:chOff x="875420" y="2796556"/>
              <a:chExt cx="6361373" cy="380946"/>
            </a:xfrm>
          </p:grpSpPr>
          <p:sp>
            <p:nvSpPr>
              <p:cNvPr id="46" name="任意多边形 54"/>
              <p:cNvSpPr/>
              <p:nvPr/>
            </p:nvSpPr>
            <p:spPr>
              <a:xfrm>
                <a:off x="875420" y="2817441"/>
                <a:ext cx="218144" cy="218145"/>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accent1"/>
              </a:solidFill>
              <a:ln w="12700" cap="flat">
                <a:noFill/>
                <a:miter lim="400000"/>
              </a:ln>
              <a:effectLst/>
            </p:spPr>
            <p:txBody>
              <a:bodyPr anchor="ctr"/>
              <a:lstStyle/>
              <a:p>
                <a:pPr algn="ctr"/>
                <a:endParaRPr dirty="0">
                  <a:ea typeface="微软雅黑" panose="020B0503020204020204" pitchFamily="34" charset="-122"/>
                </a:endParaRPr>
              </a:p>
            </p:txBody>
          </p:sp>
          <p:sp>
            <p:nvSpPr>
              <p:cNvPr id="48" name="矩形 47"/>
              <p:cNvSpPr/>
              <p:nvPr/>
            </p:nvSpPr>
            <p:spPr>
              <a:xfrm>
                <a:off x="1367452" y="2796556"/>
                <a:ext cx="5869341" cy="380946"/>
              </a:xfrm>
              <a:prstGeom prst="rect">
                <a:avLst/>
              </a:prstGeom>
            </p:spPr>
            <p:txBody>
              <a:bodyPr wrap="none" lIns="0" tIns="0" rIns="0" bIns="0">
                <a:normAutofit/>
              </a:bodyPr>
              <a:lstStyle/>
              <a:p>
                <a:r>
                  <a:rPr lang="zh-CN" altLang="en-US" sz="1600" b="1" dirty="0">
                    <a:solidFill>
                      <a:schemeClr val="accent1"/>
                    </a:solidFill>
                    <a:ea typeface="微软雅黑" panose="020B0503020204020204" pitchFamily="34" charset="-122"/>
                  </a:rPr>
                  <a:t>项目开始前计划成本开销，每个项目节点查看花销与预期的差距</a:t>
                </a:r>
              </a:p>
            </p:txBody>
          </p:sp>
        </p:grpSp>
        <p:grpSp>
          <p:nvGrpSpPr>
            <p:cNvPr id="43" name="组合 42"/>
            <p:cNvGrpSpPr/>
            <p:nvPr/>
          </p:nvGrpSpPr>
          <p:grpSpPr>
            <a:xfrm>
              <a:off x="6085813" y="3208423"/>
              <a:ext cx="2263151" cy="307777"/>
              <a:chOff x="3365004" y="2600908"/>
              <a:chExt cx="2263151" cy="307777"/>
            </a:xfrm>
          </p:grpSpPr>
          <p:sp>
            <p:nvSpPr>
              <p:cNvPr id="44" name="任意多边形 60"/>
              <p:cNvSpPr/>
              <p:nvPr/>
            </p:nvSpPr>
            <p:spPr>
              <a:xfrm>
                <a:off x="3365004" y="2623756"/>
                <a:ext cx="269643" cy="204928"/>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chemeClr val="accent2"/>
              </a:solidFill>
              <a:ln w="12700" cap="flat">
                <a:noFill/>
                <a:miter lim="400000"/>
              </a:ln>
              <a:effectLst/>
            </p:spPr>
            <p:txBody>
              <a:bodyPr anchor="ctr"/>
              <a:lstStyle/>
              <a:p>
                <a:pPr algn="ctr"/>
                <a:endParaRPr dirty="0">
                  <a:ea typeface="微软雅黑" panose="020B0503020204020204" pitchFamily="34" charset="-122"/>
                </a:endParaRPr>
              </a:p>
            </p:txBody>
          </p:sp>
          <p:sp>
            <p:nvSpPr>
              <p:cNvPr id="45" name="矩形 44"/>
              <p:cNvSpPr/>
              <p:nvPr/>
            </p:nvSpPr>
            <p:spPr>
              <a:xfrm>
                <a:off x="3930524" y="2600908"/>
                <a:ext cx="1697631" cy="307777"/>
              </a:xfrm>
              <a:prstGeom prst="rect">
                <a:avLst/>
              </a:prstGeom>
            </p:spPr>
            <p:txBody>
              <a:bodyPr wrap="none" lIns="0" tIns="0" rIns="0" bIns="0">
                <a:normAutofit/>
              </a:bodyPr>
              <a:lstStyle/>
              <a:p>
                <a:r>
                  <a:rPr lang="zh-CN" altLang="en-US" sz="1600" b="1" dirty="0">
                    <a:solidFill>
                      <a:schemeClr val="accent2"/>
                    </a:solidFill>
                    <a:ea typeface="微软雅黑" panose="020B0503020204020204" pitchFamily="34" charset="-122"/>
                  </a:rPr>
                  <a:t>项目进行中出现的额外开销，需要综合考虑性价比再做决策</a:t>
                </a:r>
              </a:p>
            </p:txBody>
          </p:sp>
        </p:grpSp>
        <p:grpSp>
          <p:nvGrpSpPr>
            <p:cNvPr id="38" name="组合 37"/>
            <p:cNvGrpSpPr/>
            <p:nvPr/>
          </p:nvGrpSpPr>
          <p:grpSpPr>
            <a:xfrm>
              <a:off x="6085813" y="4349550"/>
              <a:ext cx="2263151" cy="307777"/>
              <a:chOff x="3390754" y="3977559"/>
              <a:chExt cx="2263151" cy="307777"/>
            </a:xfrm>
          </p:grpSpPr>
          <p:sp>
            <p:nvSpPr>
              <p:cNvPr id="39" name="任意多边形 67"/>
              <p:cNvSpPr/>
              <p:nvPr/>
            </p:nvSpPr>
            <p:spPr>
              <a:xfrm>
                <a:off x="3390754" y="3977559"/>
                <a:ext cx="218144" cy="227232"/>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accent3"/>
              </a:solidFill>
              <a:ln w="12700" cap="flat">
                <a:noFill/>
                <a:miter lim="400000"/>
              </a:ln>
              <a:effectLst/>
            </p:spPr>
            <p:txBody>
              <a:bodyPr anchor="ctr"/>
              <a:lstStyle/>
              <a:p>
                <a:pPr algn="ctr"/>
                <a:endParaRPr dirty="0">
                  <a:ea typeface="微软雅黑" panose="020B0503020204020204" pitchFamily="34" charset="-122"/>
                </a:endParaRPr>
              </a:p>
            </p:txBody>
          </p:sp>
          <p:sp>
            <p:nvSpPr>
              <p:cNvPr id="41" name="矩形 40"/>
              <p:cNvSpPr/>
              <p:nvPr/>
            </p:nvSpPr>
            <p:spPr>
              <a:xfrm>
                <a:off x="3956274" y="3977559"/>
                <a:ext cx="1697631" cy="307777"/>
              </a:xfrm>
              <a:prstGeom prst="rect">
                <a:avLst/>
              </a:prstGeom>
            </p:spPr>
            <p:txBody>
              <a:bodyPr wrap="none" lIns="0" tIns="0" rIns="0" bIns="0">
                <a:normAutofit/>
              </a:bodyPr>
              <a:lstStyle/>
              <a:p>
                <a:r>
                  <a:rPr lang="zh-CN" altLang="en-US" sz="1600" b="1" dirty="0">
                    <a:solidFill>
                      <a:schemeClr val="accent2"/>
                    </a:solidFill>
                    <a:ea typeface="微软雅黑" panose="020B0503020204020204" pitchFamily="34" charset="-122"/>
                  </a:rPr>
                  <a:t>部分功能根据实际市场需求情况决定开发程度与投入成本</a:t>
                </a:r>
              </a:p>
            </p:txBody>
          </p:sp>
        </p:gr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a:srcRect t="2054" b="3954"/>
          <a:stretch>
            <a:fillRect/>
          </a:stretch>
        </p:blipFill>
        <p:spPr>
          <a:xfrm>
            <a:off x="0" y="-2400"/>
            <a:ext cx="12192000" cy="6858001"/>
          </a:xfrm>
          <a:prstGeom prst="rect">
            <a:avLst/>
          </a:prstGeom>
        </p:spPr>
      </p:pic>
      <p:sp>
        <p:nvSpPr>
          <p:cNvPr id="3" name="文本框 2"/>
          <p:cNvSpPr txBox="1"/>
          <p:nvPr/>
        </p:nvSpPr>
        <p:spPr>
          <a:xfrm>
            <a:off x="3746640" y="2467143"/>
            <a:ext cx="4698722" cy="1446550"/>
          </a:xfrm>
          <a:prstGeom prst="rect">
            <a:avLst/>
          </a:prstGeom>
          <a:noFill/>
        </p:spPr>
        <p:txBody>
          <a:bodyPr wrap="none">
            <a:spAutoFit/>
          </a:bodyPr>
          <a:lstStyle/>
          <a:p>
            <a:pPr algn="ctr" fontAlgn="auto">
              <a:spcBef>
                <a:spcPts val="0"/>
              </a:spcBef>
              <a:spcAft>
                <a:spcPts val="0"/>
              </a:spcAft>
              <a:defRPr/>
            </a:pPr>
            <a:r>
              <a:rPr lang="zh-CN" altLang="en-US" sz="8800" b="1" dirty="0">
                <a:solidFill>
                  <a:schemeClr val="accent6">
                    <a:lumMod val="50000"/>
                  </a:schemeClr>
                </a:solidFill>
                <a:latin typeface="微软雅黑" panose="020B0503020204020204" pitchFamily="34" charset="-122"/>
                <a:ea typeface="微软雅黑" panose="020B0503020204020204" pitchFamily="34" charset="-122"/>
              </a:rPr>
              <a:t>感谢观看</a:t>
            </a:r>
          </a:p>
        </p:txBody>
      </p:sp>
      <p:grpSp>
        <p:nvGrpSpPr>
          <p:cNvPr id="6" name="组合 54"/>
          <p:cNvGrpSpPr/>
          <p:nvPr/>
        </p:nvGrpSpPr>
        <p:grpSpPr>
          <a:xfrm>
            <a:off x="5972713" y="5560493"/>
            <a:ext cx="226800" cy="720000"/>
            <a:chOff x="6205521" y="5132079"/>
            <a:chExt cx="259851" cy="856655"/>
          </a:xfrm>
          <a:solidFill>
            <a:schemeClr val="accent6">
              <a:lumMod val="50000"/>
            </a:schemeClr>
          </a:solidFill>
        </p:grpSpPr>
        <p:sp>
          <p:nvSpPr>
            <p:cNvPr id="7" name="L 形 6"/>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L 形 8"/>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L 形 9"/>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等腰三角形 7"/>
          <p:cNvSpPr/>
          <p:nvPr/>
        </p:nvSpPr>
        <p:spPr>
          <a:xfrm rot="3259845">
            <a:off x="9952811" y="1690174"/>
            <a:ext cx="939800" cy="768350"/>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rot="10800000">
            <a:off x="1885036" y="2344705"/>
            <a:ext cx="6799262" cy="39687"/>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9845">
            <a:off x="643277" y="2899889"/>
            <a:ext cx="1209600" cy="120939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rot="3259845">
            <a:off x="909251" y="5843198"/>
            <a:ext cx="471487" cy="47160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rot="3259845">
            <a:off x="10859221" y="2978980"/>
            <a:ext cx="504000" cy="503265"/>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bwMode="auto">
          <a:xfrm>
            <a:off x="2944139" y="739417"/>
            <a:ext cx="5650569" cy="4122403"/>
            <a:chOff x="3072990" y="984084"/>
            <a:chExt cx="5651364" cy="4121380"/>
          </a:xfrm>
        </p:grpSpPr>
        <p:sp>
          <p:nvSpPr>
            <p:cNvPr id="180" name="矩形 179"/>
            <p:cNvSpPr/>
            <p:nvPr/>
          </p:nvSpPr>
          <p:spPr>
            <a:xfrm rot="1197552">
              <a:off x="3636008" y="1275143"/>
              <a:ext cx="824516" cy="82370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1" name="矩形 180"/>
            <p:cNvSpPr/>
            <p:nvPr/>
          </p:nvSpPr>
          <p:spPr>
            <a:xfrm rot="8972468">
              <a:off x="3072990" y="984084"/>
              <a:ext cx="403282" cy="4031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2" name="矩形 181"/>
            <p:cNvSpPr/>
            <p:nvPr/>
          </p:nvSpPr>
          <p:spPr>
            <a:xfrm rot="8972468">
              <a:off x="8238286" y="4619810"/>
              <a:ext cx="486068" cy="48565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4" name="组合 13"/>
          <p:cNvGrpSpPr/>
          <p:nvPr/>
        </p:nvGrpSpPr>
        <p:grpSpPr bwMode="auto">
          <a:xfrm>
            <a:off x="1269822" y="1268687"/>
            <a:ext cx="8747303" cy="4247261"/>
            <a:chOff x="1597639" y="1406397"/>
            <a:chExt cx="8746801" cy="4246077"/>
          </a:xfrm>
        </p:grpSpPr>
        <p:sp>
          <p:nvSpPr>
            <p:cNvPr id="183" name="任意多边形 182"/>
            <p:cNvSpPr/>
            <p:nvPr/>
          </p:nvSpPr>
          <p:spPr>
            <a:xfrm rot="20711973">
              <a:off x="1597639" y="1406397"/>
              <a:ext cx="381519" cy="39159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4" name="等腰三角形 183"/>
            <p:cNvSpPr/>
            <p:nvPr/>
          </p:nvSpPr>
          <p:spPr>
            <a:xfrm rot="20678025">
              <a:off x="9577722" y="4987496"/>
              <a:ext cx="766718" cy="664978"/>
            </a:xfrm>
            <a:prstGeom prst="triangle">
              <a:avLst/>
            </a:prstGeom>
            <a:solidFill>
              <a:schemeClr val="accent5">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5" name="任意多边形 184"/>
            <p:cNvSpPr/>
            <p:nvPr/>
          </p:nvSpPr>
          <p:spPr>
            <a:xfrm rot="3259845">
              <a:off x="3104775" y="4464012"/>
              <a:ext cx="395177" cy="39597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9"/>
          <p:cNvSpPr/>
          <p:nvPr/>
        </p:nvSpPr>
        <p:spPr bwMode="auto">
          <a:xfrm rot="9252532">
            <a:off x="10996251" y="5562179"/>
            <a:ext cx="486000" cy="48577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5"/>
          <a:srcRect t="2054" b="3954"/>
          <a:stretch>
            <a:fillRect/>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702271" y="2378388"/>
            <a:ext cx="2646878" cy="830997"/>
          </a:xfrm>
          <a:prstGeom prst="rect">
            <a:avLst/>
          </a:prstGeom>
          <a:noFill/>
        </p:spPr>
        <p:txBody>
          <a:bodyPr wrap="none">
            <a:spAutoFit/>
          </a:bodyPr>
          <a:lstStyle/>
          <a:p>
            <a:r>
              <a:rPr lang="zh-CN" altLang="en-US" sz="4800" b="1" dirty="0">
                <a:solidFill>
                  <a:schemeClr val="accent6">
                    <a:lumMod val="50000"/>
                  </a:schemeClr>
                </a:solidFill>
                <a:latin typeface="微软雅黑" panose="020B0503020204020204" pitchFamily="34" charset="-122"/>
                <a:ea typeface="微软雅黑" panose="020B0503020204020204" pitchFamily="34" charset="-122"/>
              </a:rPr>
              <a:t>项目概述</a:t>
            </a:r>
          </a:p>
        </p:txBody>
      </p:sp>
      <p:sp>
        <p:nvSpPr>
          <p:cNvPr id="18" name="文本框 17"/>
          <p:cNvSpPr txBox="1"/>
          <p:nvPr/>
        </p:nvSpPr>
        <p:spPr>
          <a:xfrm>
            <a:off x="2927513" y="3885978"/>
            <a:ext cx="3158902" cy="506730"/>
          </a:xfrm>
          <a:prstGeom prst="rect">
            <a:avLst/>
          </a:prstGeom>
          <a:noFill/>
        </p:spPr>
        <p:txBody>
          <a:bodyPr wrap="square">
            <a:spAutoFit/>
          </a:bodyPr>
          <a:lstStyle/>
          <a:p>
            <a:pPr marL="285750" indent="-285750" algn="ctr" fontAlgn="auto">
              <a:lnSpc>
                <a:spcPct val="150000"/>
              </a:lnSpc>
              <a:spcBef>
                <a:spcPts val="0"/>
              </a:spcBef>
              <a:spcAft>
                <a:spcPts val="0"/>
              </a:spcAft>
              <a:buFont typeface="Wingdings" panose="05000000000000000000" pitchFamily="2" charset="2"/>
              <a:buChar char="l"/>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项目背景  </a:t>
            </a:r>
          </a:p>
        </p:txBody>
      </p:sp>
      <p:cxnSp>
        <p:nvCxnSpPr>
          <p:cNvPr id="19" name="PA_直接连接符 18"/>
          <p:cNvCxnSpPr/>
          <p:nvPr>
            <p:custDataLst>
              <p:tags r:id="rId2"/>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54"/>
          <p:cNvSpPr/>
          <p:nvPr/>
        </p:nvSpPr>
        <p:spPr>
          <a:xfrm rot="5050286">
            <a:off x="10419938" y="1398579"/>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6"/>
          <p:cNvGrpSpPr/>
          <p:nvPr/>
        </p:nvGrpSpPr>
        <p:grpSpPr>
          <a:xfrm>
            <a:off x="2517775" y="2416175"/>
            <a:ext cx="1135380" cy="1400149"/>
            <a:chOff x="2517828" y="1926040"/>
            <a:chExt cx="864000" cy="1399768"/>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1321711"/>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01</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4" y="5654824"/>
            <a:ext cx="231237" cy="720000"/>
            <a:chOff x="6205521" y="5132079"/>
            <a:chExt cx="259851" cy="856655"/>
          </a:xfrm>
          <a:solidFill>
            <a:schemeClr val="accent6">
              <a:lumMod val="50000"/>
            </a:schemeClr>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7"/>
          <a:srcRect t="2054" b="3954"/>
          <a:stretch>
            <a:fillRect/>
          </a:stretch>
        </p:blipFill>
        <p:spPr>
          <a:xfrm>
            <a:off x="0" y="-254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49895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项目背景</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6" y="-1589"/>
            <a:ext cx="3984625" cy="15399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14" name="7"/>
          <p:cNvGraphicFramePr/>
          <p:nvPr/>
        </p:nvGraphicFramePr>
        <p:xfrm>
          <a:off x="1170431" y="3318128"/>
          <a:ext cx="3813787" cy="299419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6"/>
          <p:cNvGraphicFramePr/>
          <p:nvPr/>
        </p:nvGraphicFramePr>
        <p:xfrm>
          <a:off x="7142176" y="3429254"/>
          <a:ext cx="3775125" cy="2993136"/>
        </p:xfrm>
        <a:graphic>
          <a:graphicData uri="http://schemas.openxmlformats.org/drawingml/2006/chart">
            <c:chart xmlns:c="http://schemas.openxmlformats.org/drawingml/2006/chart" xmlns:r="http://schemas.openxmlformats.org/officeDocument/2006/relationships" r:id="rId9"/>
          </a:graphicData>
        </a:graphic>
      </p:graphicFrame>
      <p:cxnSp>
        <p:nvCxnSpPr>
          <p:cNvPr id="16" name="5"/>
          <p:cNvCxnSpPr/>
          <p:nvPr/>
        </p:nvCxnSpPr>
        <p:spPr>
          <a:xfrm rot="5400000">
            <a:off x="4328795" y="4420235"/>
            <a:ext cx="3556000" cy="2117"/>
          </a:xfrm>
          <a:prstGeom prst="line">
            <a:avLst/>
          </a:prstGeom>
          <a:ln w="12700">
            <a:solidFill>
              <a:schemeClr val="tx1">
                <a:lumMod val="75000"/>
                <a:lumOff val="2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7" name="矩形 146"/>
          <p:cNvSpPr/>
          <p:nvPr>
            <p:custDataLst>
              <p:tags r:id="rId2"/>
            </p:custDataLst>
          </p:nvPr>
        </p:nvSpPr>
        <p:spPr>
          <a:xfrm>
            <a:off x="2453005" y="1083945"/>
            <a:ext cx="8126730" cy="1475740"/>
          </a:xfrm>
          <a:prstGeom prst="rect">
            <a:avLst/>
          </a:prstGeom>
        </p:spPr>
        <p:txBody>
          <a:bodyPr wrap="square" lIns="0" tIns="0" rIns="0" bIns="0" anchor="ctr">
            <a:normAutofit/>
          </a:bodyPr>
          <a:lstStyle/>
          <a:p>
            <a:pPr indent="457200">
              <a:lnSpc>
                <a:spcPct val="120000"/>
              </a:lnSpc>
            </a:pPr>
            <a:r>
              <a:rPr lang="zh-CN" altLang="en-US" sz="1600" b="1" dirty="0">
                <a:solidFill>
                  <a:schemeClr val="tx1">
                    <a:lumMod val="65000"/>
                    <a:lumOff val="35000"/>
                  </a:schemeClr>
                </a:solidFill>
                <a:ea typeface="微软雅黑" panose="020B0503020204020204" pitchFamily="34" charset="-122"/>
              </a:rPr>
              <a:t>面对日益增强的搜索需求，传统的搜索方法已经无法满足用户需求了。垂直搜索系统的出现，能够填补具体领域的细化的搜索需求，于是针对国内书籍搜索系统的空缺，我们小组打算设计一个书籍垂直搜索系统</a:t>
            </a:r>
          </a:p>
        </p:txBody>
      </p:sp>
      <p:sp>
        <p:nvSpPr>
          <p:cNvPr id="2" name="矩形 1"/>
          <p:cNvSpPr/>
          <p:nvPr>
            <p:custDataLst>
              <p:tags r:id="rId3"/>
            </p:custDataLst>
          </p:nvPr>
        </p:nvSpPr>
        <p:spPr>
          <a:xfrm>
            <a:off x="1943735" y="2390775"/>
            <a:ext cx="3127375" cy="1038225"/>
          </a:xfrm>
          <a:prstGeom prst="rect">
            <a:avLst/>
          </a:prstGeom>
        </p:spPr>
        <p:txBody>
          <a:bodyPr wrap="square" lIns="0" tIns="0" rIns="0" bIns="0" anchor="ctr">
            <a:normAutofit/>
          </a:bodyPr>
          <a:lstStyle/>
          <a:p>
            <a:pPr indent="457200">
              <a:lnSpc>
                <a:spcPct val="120000"/>
              </a:lnSpc>
            </a:pPr>
            <a:r>
              <a:rPr lang="zh-CN" altLang="en-US" sz="1600" b="1" dirty="0">
                <a:solidFill>
                  <a:schemeClr val="tx1">
                    <a:lumMod val="65000"/>
                    <a:lumOff val="35000"/>
                  </a:schemeClr>
                </a:solidFill>
                <a:ea typeface="微软雅黑" panose="020B0503020204020204" pitchFamily="34" charset="-122"/>
              </a:rPr>
              <a:t>专业性弱，缺乏区域性知识</a:t>
            </a:r>
          </a:p>
        </p:txBody>
      </p:sp>
      <p:sp>
        <p:nvSpPr>
          <p:cNvPr id="3" name="矩形 2"/>
          <p:cNvSpPr/>
          <p:nvPr>
            <p:custDataLst>
              <p:tags r:id="rId4"/>
            </p:custDataLst>
          </p:nvPr>
        </p:nvSpPr>
        <p:spPr>
          <a:xfrm>
            <a:off x="7142480" y="2390775"/>
            <a:ext cx="3127375" cy="1038225"/>
          </a:xfrm>
          <a:prstGeom prst="rect">
            <a:avLst/>
          </a:prstGeom>
        </p:spPr>
        <p:txBody>
          <a:bodyPr wrap="square" lIns="0" tIns="0" rIns="0" bIns="0" anchor="ctr">
            <a:normAutofit/>
          </a:bodyPr>
          <a:lstStyle/>
          <a:p>
            <a:pPr indent="457200">
              <a:lnSpc>
                <a:spcPct val="120000"/>
              </a:lnSpc>
            </a:pPr>
            <a:r>
              <a:rPr lang="zh-CN" altLang="en-US" sz="1600" b="1" dirty="0">
                <a:solidFill>
                  <a:schemeClr val="tx1">
                    <a:lumMod val="65000"/>
                    <a:lumOff val="35000"/>
                  </a:schemeClr>
                </a:solidFill>
                <a:ea typeface="微软雅黑" panose="020B0503020204020204" pitchFamily="34" charset="-122"/>
              </a:rPr>
              <a:t>搜索的精确度和相关性弱</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6"/>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485097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项目背景</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9" name="五边形 128"/>
          <p:cNvSpPr/>
          <p:nvPr/>
        </p:nvSpPr>
        <p:spPr>
          <a:xfrm>
            <a:off x="4820750" y="2676252"/>
            <a:ext cx="3161836" cy="3011272"/>
          </a:xfrm>
          <a:prstGeom prst="pentagon">
            <a:avLst/>
          </a:prstGeom>
          <a:blipFill dpi="0" rotWithShape="1">
            <a:blip r:embed="rId7"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32" name="组合 131"/>
          <p:cNvGrpSpPr/>
          <p:nvPr/>
        </p:nvGrpSpPr>
        <p:grpSpPr>
          <a:xfrm>
            <a:off x="6077632" y="2352216"/>
            <a:ext cx="648072" cy="648072"/>
            <a:chOff x="3909160" y="2249137"/>
            <a:chExt cx="648072" cy="648072"/>
          </a:xfrm>
        </p:grpSpPr>
        <p:sp>
          <p:nvSpPr>
            <p:cNvPr id="167" name="椭圆 166"/>
            <p:cNvSpPr/>
            <p:nvPr/>
          </p:nvSpPr>
          <p:spPr>
            <a:xfrm>
              <a:off x="3909160" y="2249137"/>
              <a:ext cx="648072" cy="6480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8" name="任意多边形: 形状 167"/>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lstStyle/>
            <a:p>
              <a:pPr algn="ctr"/>
              <a:endParaRPr dirty="0">
                <a:ea typeface="微软雅黑" panose="020B0503020204020204" pitchFamily="34" charset="-122"/>
              </a:endParaRPr>
            </a:p>
          </p:txBody>
        </p:sp>
      </p:grpSp>
      <p:grpSp>
        <p:nvGrpSpPr>
          <p:cNvPr id="137" name="组合 136"/>
          <p:cNvGrpSpPr/>
          <p:nvPr/>
        </p:nvGrpSpPr>
        <p:grpSpPr>
          <a:xfrm>
            <a:off x="7609618" y="3533816"/>
            <a:ext cx="648072" cy="648072"/>
            <a:chOff x="5675954" y="2249137"/>
            <a:chExt cx="648072" cy="648072"/>
          </a:xfrm>
        </p:grpSpPr>
        <p:sp>
          <p:nvSpPr>
            <p:cNvPr id="163" name="椭圆 162"/>
            <p:cNvSpPr/>
            <p:nvPr/>
          </p:nvSpPr>
          <p:spPr>
            <a:xfrm>
              <a:off x="5675954" y="2249137"/>
              <a:ext cx="648072" cy="648072"/>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4" name="任意多边形: 形状 163"/>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dirty="0">
                <a:ea typeface="微软雅黑" panose="020B0503020204020204" pitchFamily="34" charset="-122"/>
              </a:endParaRPr>
            </a:p>
          </p:txBody>
        </p:sp>
      </p:grpSp>
      <p:sp>
        <p:nvSpPr>
          <p:cNvPr id="162" name="矩形 161"/>
          <p:cNvSpPr/>
          <p:nvPr/>
        </p:nvSpPr>
        <p:spPr>
          <a:xfrm>
            <a:off x="1139825" y="5012055"/>
            <a:ext cx="3681095" cy="1350645"/>
          </a:xfrm>
          <a:prstGeom prst="rect">
            <a:avLst/>
          </a:prstGeom>
        </p:spPr>
        <p:txBody>
          <a:bodyPr wrap="none" lIns="0" tIns="0" rIns="0" bIns="0" anchor="ctr">
            <a:normAutofit/>
          </a:bodyPr>
          <a:lstStyle/>
          <a:p>
            <a:pPr lvl="0" indent="457200" algn="l" defTabSz="914400">
              <a:spcBef>
                <a:spcPct val="0"/>
              </a:spcBef>
              <a:defRPr/>
            </a:pPr>
            <a:r>
              <a:rPr lang="zh-CN" altLang="en-US" sz="1600" b="1" dirty="0">
                <a:solidFill>
                  <a:schemeClr val="accent4"/>
                </a:solidFill>
                <a:ea typeface="微软雅黑" panose="020B0503020204020204" pitchFamily="34" charset="-122"/>
              </a:rPr>
              <a:t>图像识别技术：卷积网络的出现使</a:t>
            </a:r>
            <a:br>
              <a:rPr lang="zh-CN" altLang="en-US" sz="1600" b="1" dirty="0">
                <a:solidFill>
                  <a:schemeClr val="accent4"/>
                </a:solidFill>
                <a:ea typeface="微软雅黑" panose="020B0503020204020204" pitchFamily="34" charset="-122"/>
              </a:rPr>
            </a:br>
            <a:r>
              <a:rPr lang="zh-CN" altLang="en-US" sz="1600" b="1" dirty="0">
                <a:solidFill>
                  <a:schemeClr val="accent4"/>
                </a:solidFill>
                <a:ea typeface="微软雅黑" panose="020B0503020204020204" pitchFamily="34" charset="-122"/>
              </a:rPr>
              <a:t>得图像识别的精确度更高，可以引入图像</a:t>
            </a:r>
            <a:br>
              <a:rPr lang="zh-CN" altLang="en-US" sz="1600" b="1" dirty="0">
                <a:solidFill>
                  <a:schemeClr val="accent4"/>
                </a:solidFill>
                <a:ea typeface="微软雅黑" panose="020B0503020204020204" pitchFamily="34" charset="-122"/>
              </a:rPr>
            </a:br>
            <a:r>
              <a:rPr lang="zh-CN" altLang="en-US" sz="1600" b="1" dirty="0">
                <a:solidFill>
                  <a:schemeClr val="accent4"/>
                </a:solidFill>
                <a:ea typeface="微软雅黑" panose="020B0503020204020204" pitchFamily="34" charset="-122"/>
              </a:rPr>
              <a:t>搜索功能</a:t>
            </a:r>
          </a:p>
        </p:txBody>
      </p:sp>
      <p:grpSp>
        <p:nvGrpSpPr>
          <p:cNvPr id="141" name="组合 140"/>
          <p:cNvGrpSpPr/>
          <p:nvPr/>
        </p:nvGrpSpPr>
        <p:grpSpPr>
          <a:xfrm>
            <a:off x="4458408" y="3533816"/>
            <a:ext cx="648072" cy="648072"/>
            <a:chOff x="4792557" y="2249137"/>
            <a:chExt cx="648072" cy="648072"/>
          </a:xfrm>
        </p:grpSpPr>
        <p:sp>
          <p:nvSpPr>
            <p:cNvPr id="159" name="椭圆 158"/>
            <p:cNvSpPr/>
            <p:nvPr/>
          </p:nvSpPr>
          <p:spPr>
            <a:xfrm>
              <a:off x="4792557" y="2249137"/>
              <a:ext cx="648072" cy="648072"/>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0" name="任意多边形: 形状 159"/>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anchor="ctr"/>
            <a:lstStyle/>
            <a:p>
              <a:pPr algn="ctr"/>
              <a:endParaRPr dirty="0">
                <a:ea typeface="微软雅黑" panose="020B0503020204020204" pitchFamily="34" charset="-122"/>
              </a:endParaRPr>
            </a:p>
          </p:txBody>
        </p:sp>
      </p:grpSp>
      <p:grpSp>
        <p:nvGrpSpPr>
          <p:cNvPr id="143" name="组合 142"/>
          <p:cNvGrpSpPr/>
          <p:nvPr/>
        </p:nvGrpSpPr>
        <p:grpSpPr>
          <a:xfrm>
            <a:off x="7130749" y="5319473"/>
            <a:ext cx="648072" cy="648072"/>
            <a:chOff x="7442747" y="2249137"/>
            <a:chExt cx="648072" cy="648072"/>
          </a:xfrm>
        </p:grpSpPr>
        <p:sp>
          <p:nvSpPr>
            <p:cNvPr id="155" name="椭圆 154"/>
            <p:cNvSpPr/>
            <p:nvPr/>
          </p:nvSpPr>
          <p:spPr>
            <a:xfrm>
              <a:off x="7442747" y="2249137"/>
              <a:ext cx="648072" cy="648072"/>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6" name="任意多边形: 形状 155"/>
            <p:cNvSpPr/>
            <p:nvPr/>
          </p:nvSpPr>
          <p:spPr bwMode="auto">
            <a:xfrm>
              <a:off x="7576637" y="2390028"/>
              <a:ext cx="380293" cy="366291"/>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chemeClr val="bg1"/>
            </a:solidFill>
            <a:ln>
              <a:noFill/>
            </a:ln>
          </p:spPr>
          <p:txBody>
            <a:bodyPr anchor="ctr"/>
            <a:lstStyle/>
            <a:p>
              <a:pPr algn="ctr"/>
              <a:endParaRPr dirty="0">
                <a:ea typeface="微软雅黑" panose="020B0503020204020204" pitchFamily="34" charset="-122"/>
              </a:endParaRPr>
            </a:p>
          </p:txBody>
        </p:sp>
      </p:grpSp>
      <p:sp>
        <p:nvSpPr>
          <p:cNvPr id="154" name="矩形 153"/>
          <p:cNvSpPr/>
          <p:nvPr/>
        </p:nvSpPr>
        <p:spPr>
          <a:xfrm>
            <a:off x="7501255" y="5160010"/>
            <a:ext cx="4059555" cy="1054735"/>
          </a:xfrm>
          <a:prstGeom prst="rect">
            <a:avLst/>
          </a:prstGeom>
        </p:spPr>
        <p:txBody>
          <a:bodyPr wrap="none" lIns="0" tIns="0" rIns="0" bIns="0" anchor="ctr">
            <a:normAutofit/>
          </a:bodyPr>
          <a:lstStyle/>
          <a:p>
            <a:pPr marL="457200" lvl="1" indent="457200" defTabSz="914400">
              <a:spcBef>
                <a:spcPct val="0"/>
              </a:spcBef>
              <a:defRPr/>
            </a:pPr>
            <a:r>
              <a:rPr lang="zh-CN" altLang="en-US" sz="1600" b="1" dirty="0">
                <a:solidFill>
                  <a:schemeClr val="accent5"/>
                </a:solidFill>
                <a:ea typeface="微软雅黑" panose="020B0503020204020204" pitchFamily="34" charset="-122"/>
              </a:rPr>
              <a:t>用户个性化推荐：基于分析用户的</a:t>
            </a:r>
          </a:p>
          <a:p>
            <a:pPr lvl="0" indent="457200" defTabSz="914400">
              <a:spcBef>
                <a:spcPct val="0"/>
              </a:spcBef>
              <a:defRPr/>
            </a:pPr>
            <a:r>
              <a:rPr lang="zh-CN" altLang="en-US" sz="1600" b="1" dirty="0">
                <a:solidFill>
                  <a:schemeClr val="accent5"/>
                </a:solidFill>
                <a:ea typeface="微软雅黑" panose="020B0503020204020204" pitchFamily="34" charset="-122"/>
              </a:rPr>
              <a:t>历史信息，利用机器学习推荐算法提供</a:t>
            </a:r>
          </a:p>
          <a:p>
            <a:pPr lvl="0" indent="457200" defTabSz="914400">
              <a:spcBef>
                <a:spcPct val="0"/>
              </a:spcBef>
              <a:defRPr/>
            </a:pPr>
            <a:r>
              <a:rPr lang="zh-CN" altLang="en-US" sz="1600" b="1" dirty="0">
                <a:solidFill>
                  <a:schemeClr val="accent5"/>
                </a:solidFill>
                <a:ea typeface="微软雅黑" panose="020B0503020204020204" pitchFamily="34" charset="-122"/>
              </a:rPr>
              <a:t>更符合用户喜好的内容</a:t>
            </a:r>
          </a:p>
        </p:txBody>
      </p:sp>
      <p:grpSp>
        <p:nvGrpSpPr>
          <p:cNvPr id="145" name="组合 144"/>
          <p:cNvGrpSpPr/>
          <p:nvPr/>
        </p:nvGrpSpPr>
        <p:grpSpPr>
          <a:xfrm>
            <a:off x="4930011" y="5290566"/>
            <a:ext cx="648072" cy="648072"/>
            <a:chOff x="6559351" y="2249137"/>
            <a:chExt cx="648072" cy="648072"/>
          </a:xfrm>
        </p:grpSpPr>
        <p:sp>
          <p:nvSpPr>
            <p:cNvPr id="151" name="椭圆 150"/>
            <p:cNvSpPr/>
            <p:nvPr/>
          </p:nvSpPr>
          <p:spPr>
            <a:xfrm>
              <a:off x="6559351" y="2249137"/>
              <a:ext cx="648072" cy="64807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2" name="任意多边形: 形状 151"/>
            <p:cNvSpPr/>
            <p:nvPr/>
          </p:nvSpPr>
          <p:spPr bwMode="auto">
            <a:xfrm>
              <a:off x="6693241" y="2390028"/>
              <a:ext cx="380293" cy="36629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lstStyle/>
            <a:p>
              <a:pPr algn="ctr"/>
              <a:endParaRPr dirty="0">
                <a:ea typeface="微软雅黑" panose="020B0503020204020204" pitchFamily="34" charset="-122"/>
              </a:endParaRPr>
            </a:p>
          </p:txBody>
        </p:sp>
      </p:grpSp>
      <p:sp>
        <p:nvSpPr>
          <p:cNvPr id="147" name="矩形 146"/>
          <p:cNvSpPr/>
          <p:nvPr/>
        </p:nvSpPr>
        <p:spPr>
          <a:xfrm>
            <a:off x="3996055" y="1175385"/>
            <a:ext cx="4811395" cy="1475740"/>
          </a:xfrm>
          <a:prstGeom prst="rect">
            <a:avLst/>
          </a:prstGeom>
        </p:spPr>
        <p:txBody>
          <a:bodyPr wrap="square" lIns="0" tIns="0" rIns="0" bIns="0" anchor="ctr">
            <a:normAutofit/>
          </a:bodyPr>
          <a:lstStyle/>
          <a:p>
            <a:pPr indent="457200">
              <a:lnSpc>
                <a:spcPct val="120000"/>
              </a:lnSpc>
            </a:pPr>
            <a:r>
              <a:rPr lang="zh-CN" altLang="en-US" sz="2400" b="1" dirty="0">
                <a:solidFill>
                  <a:schemeClr val="tx1">
                    <a:lumMod val="65000"/>
                    <a:lumOff val="35000"/>
                  </a:schemeClr>
                </a:solidFill>
                <a:ea typeface="微软雅黑" panose="020B0503020204020204" pitchFamily="34" charset="-122"/>
              </a:rPr>
              <a:t>垂直搜索系统的子技术日益完备</a:t>
            </a:r>
          </a:p>
        </p:txBody>
      </p:sp>
      <p:sp>
        <p:nvSpPr>
          <p:cNvPr id="2" name="矩形 1"/>
          <p:cNvSpPr/>
          <p:nvPr>
            <p:custDataLst>
              <p:tags r:id="rId2"/>
            </p:custDataLst>
          </p:nvPr>
        </p:nvSpPr>
        <p:spPr>
          <a:xfrm>
            <a:off x="8319770" y="3119755"/>
            <a:ext cx="3641090" cy="1475740"/>
          </a:xfrm>
          <a:prstGeom prst="rect">
            <a:avLst/>
          </a:prstGeom>
        </p:spPr>
        <p:txBody>
          <a:bodyPr wrap="square" lIns="0" tIns="0" rIns="0" bIns="0" anchor="ctr" anchorCtr="0">
            <a:normAutofit/>
          </a:bodyPr>
          <a:lstStyle/>
          <a:p>
            <a:pPr lvl="0" indent="457200" algn="l" defTabSz="914400">
              <a:spcBef>
                <a:spcPct val="0"/>
              </a:spcBef>
              <a:defRPr/>
            </a:pPr>
            <a:r>
              <a:rPr lang="zh-CN" altLang="en-US" sz="1600" b="1" dirty="0">
                <a:solidFill>
                  <a:schemeClr val="accent1"/>
                </a:solidFill>
                <a:ea typeface="微软雅黑" panose="020B0503020204020204" pitchFamily="34" charset="-122"/>
                <a:sym typeface="+mn-ea"/>
              </a:rPr>
              <a:t>数据库的扩充和改良：建设庞大且完善的数据库，包含丰富的书籍元素，并且不断扩充与优化，可以更好满足用户需求的多样化</a:t>
            </a:r>
          </a:p>
        </p:txBody>
      </p:sp>
      <p:sp>
        <p:nvSpPr>
          <p:cNvPr id="3" name="矩形 2"/>
          <p:cNvSpPr/>
          <p:nvPr>
            <p:custDataLst>
              <p:tags r:id="rId3"/>
            </p:custDataLst>
          </p:nvPr>
        </p:nvSpPr>
        <p:spPr>
          <a:xfrm>
            <a:off x="482600" y="2859405"/>
            <a:ext cx="4001135" cy="1475740"/>
          </a:xfrm>
          <a:prstGeom prst="rect">
            <a:avLst/>
          </a:prstGeom>
        </p:spPr>
        <p:txBody>
          <a:bodyPr wrap="square" lIns="0" tIns="0" rIns="0" bIns="0" anchor="ctr" anchorCtr="0">
            <a:normAutofit/>
          </a:bodyPr>
          <a:lstStyle/>
          <a:p>
            <a:pPr lvl="0" indent="457200" algn="l" defTabSz="914400">
              <a:spcBef>
                <a:spcPct val="0"/>
              </a:spcBef>
              <a:defRPr/>
            </a:pPr>
            <a:r>
              <a:rPr lang="zh-CN" altLang="en-US" sz="1600" b="1" dirty="0">
                <a:solidFill>
                  <a:schemeClr val="accent1"/>
                </a:solidFill>
                <a:ea typeface="微软雅黑" panose="020B0503020204020204" pitchFamily="34" charset="-122"/>
                <a:sym typeface="+mn-ea"/>
              </a:rPr>
              <a:t>搜索算法的改进：深度学习中针对语言挖掘的自然语言处理算法的出现使得搜索的相关性和准确性提高</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a:srcRect t="2054" b="3954"/>
          <a:stretch>
            <a:fillRect/>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702271" y="2417355"/>
            <a:ext cx="6324124" cy="830997"/>
          </a:xfrm>
          <a:prstGeom prst="rect">
            <a:avLst/>
          </a:prstGeom>
          <a:noFill/>
        </p:spPr>
        <p:txBody>
          <a:bodyPr wrap="square">
            <a:spAutoFit/>
          </a:bodyPr>
          <a:lstStyle/>
          <a:p>
            <a:pPr fontAlgn="auto">
              <a:spcBef>
                <a:spcPts val="0"/>
              </a:spcBef>
              <a:spcAft>
                <a:spcPts val="0"/>
              </a:spcAft>
              <a:defRPr/>
            </a:pPr>
            <a:r>
              <a:rPr lang="zh-CN" altLang="en-US" sz="4800" b="1" dirty="0">
                <a:solidFill>
                  <a:schemeClr val="accent6">
                    <a:lumMod val="50000"/>
                  </a:schemeClr>
                </a:solidFill>
                <a:latin typeface="+mj-ea"/>
                <a:ea typeface="+mj-ea"/>
              </a:rPr>
              <a:t>市场现状与前景分析</a:t>
            </a:r>
          </a:p>
        </p:txBody>
      </p:sp>
      <p:cxnSp>
        <p:nvCxnSpPr>
          <p:cNvPr id="19" name="PA_直接连接符 18"/>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54"/>
          <p:cNvSpPr/>
          <p:nvPr/>
        </p:nvSpPr>
        <p:spPr>
          <a:xfrm rot="5050286">
            <a:off x="10419938" y="1398579"/>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6"/>
          <p:cNvGrpSpPr/>
          <p:nvPr/>
        </p:nvGrpSpPr>
        <p:grpSpPr>
          <a:xfrm>
            <a:off x="2517775" y="2416175"/>
            <a:ext cx="1134745" cy="1400149"/>
            <a:chOff x="2517828" y="1926040"/>
            <a:chExt cx="864000" cy="1399768"/>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1321711"/>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02</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80800" y="5560493"/>
            <a:ext cx="230400" cy="720000"/>
            <a:chOff x="6205521" y="5132079"/>
            <a:chExt cx="259851" cy="856655"/>
          </a:xfrm>
          <a:solidFill>
            <a:schemeClr val="accent6">
              <a:lumMod val="50000"/>
            </a:schemeClr>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668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市场现状</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 name="组合 3"/>
          <p:cNvGrpSpPr/>
          <p:nvPr/>
        </p:nvGrpSpPr>
        <p:grpSpPr>
          <a:xfrm>
            <a:off x="7451354" y="1709985"/>
            <a:ext cx="574454" cy="574454"/>
            <a:chOff x="7902839" y="1998910"/>
            <a:chExt cx="574454" cy="574454"/>
          </a:xfrm>
        </p:grpSpPr>
        <p:sp>
          <p:nvSpPr>
            <p:cNvPr id="12" name="Oval 42"/>
            <p:cNvSpPr/>
            <p:nvPr/>
          </p:nvSpPr>
          <p:spPr>
            <a:xfrm>
              <a:off x="7902839" y="1998910"/>
              <a:ext cx="574454" cy="574454"/>
            </a:xfrm>
            <a:prstGeom prst="ellipse">
              <a:avLst/>
            </a:prstGeom>
            <a:solidFill>
              <a:schemeClr val="accent4">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13" name="Freeform: Shape 43"/>
            <p:cNvSpPr/>
            <p:nvPr/>
          </p:nvSpPr>
          <p:spPr>
            <a:xfrm>
              <a:off x="8025937" y="2122005"/>
              <a:ext cx="328260" cy="328263"/>
            </a:xfrm>
            <a:custGeom>
              <a:avLst/>
              <a:gdLst/>
              <a:ahLst/>
              <a:cxnLst>
                <a:cxn ang="0">
                  <a:pos x="wd2" y="hd2"/>
                </a:cxn>
                <a:cxn ang="5400000">
                  <a:pos x="wd2" y="hd2"/>
                </a:cxn>
                <a:cxn ang="10800000">
                  <a:pos x="wd2" y="hd2"/>
                </a:cxn>
                <a:cxn ang="16200000">
                  <a:pos x="wd2" y="hd2"/>
                </a:cxn>
              </a:cxnLst>
              <a:rect l="0" t="0" r="r" b="b"/>
              <a:pathLst>
                <a:path w="21600" h="21600" extrusionOk="0">
                  <a:moveTo>
                    <a:pt x="12260" y="14462"/>
                  </a:moveTo>
                  <a:cubicBezTo>
                    <a:pt x="10237" y="15268"/>
                    <a:pt x="7944" y="14282"/>
                    <a:pt x="7138" y="12260"/>
                  </a:cubicBezTo>
                  <a:cubicBezTo>
                    <a:pt x="6332" y="10238"/>
                    <a:pt x="7318" y="7944"/>
                    <a:pt x="9340" y="7138"/>
                  </a:cubicBezTo>
                  <a:cubicBezTo>
                    <a:pt x="11363" y="6332"/>
                    <a:pt x="13656" y="7318"/>
                    <a:pt x="14462" y="9340"/>
                  </a:cubicBezTo>
                  <a:cubicBezTo>
                    <a:pt x="15268" y="11362"/>
                    <a:pt x="14282" y="13656"/>
                    <a:pt x="12260" y="14462"/>
                  </a:cubicBezTo>
                  <a:close/>
                  <a:moveTo>
                    <a:pt x="19602" y="9782"/>
                  </a:moveTo>
                  <a:cubicBezTo>
                    <a:pt x="20834" y="9090"/>
                    <a:pt x="21600" y="8617"/>
                    <a:pt x="21600" y="8617"/>
                  </a:cubicBezTo>
                  <a:lnTo>
                    <a:pt x="20140" y="4954"/>
                  </a:lnTo>
                  <a:cubicBezTo>
                    <a:pt x="20140" y="4954"/>
                    <a:pt x="19254" y="5138"/>
                    <a:pt x="17878" y="5484"/>
                  </a:cubicBezTo>
                  <a:cubicBezTo>
                    <a:pt x="17340" y="4770"/>
                    <a:pt x="16700" y="4141"/>
                    <a:pt x="15975" y="3619"/>
                  </a:cubicBezTo>
                  <a:cubicBezTo>
                    <a:pt x="16319" y="2115"/>
                    <a:pt x="16483" y="1130"/>
                    <a:pt x="16483" y="1130"/>
                  </a:cubicBezTo>
                  <a:lnTo>
                    <a:pt x="13896" y="17"/>
                  </a:lnTo>
                  <a:cubicBezTo>
                    <a:pt x="13896" y="17"/>
                    <a:pt x="13292" y="816"/>
                    <a:pt x="12435" y="2100"/>
                  </a:cubicBezTo>
                  <a:cubicBezTo>
                    <a:pt x="11667" y="1958"/>
                    <a:pt x="9929" y="1990"/>
                    <a:pt x="9794" y="2006"/>
                  </a:cubicBezTo>
                  <a:cubicBezTo>
                    <a:pt x="9096" y="770"/>
                    <a:pt x="8616" y="0"/>
                    <a:pt x="8616" y="0"/>
                  </a:cubicBezTo>
                  <a:lnTo>
                    <a:pt x="4955" y="1460"/>
                  </a:lnTo>
                  <a:cubicBezTo>
                    <a:pt x="4955" y="1460"/>
                    <a:pt x="5136" y="2351"/>
                    <a:pt x="5481" y="3734"/>
                  </a:cubicBezTo>
                  <a:cubicBezTo>
                    <a:pt x="4778" y="4264"/>
                    <a:pt x="4157" y="4895"/>
                    <a:pt x="3639" y="5608"/>
                  </a:cubicBezTo>
                  <a:cubicBezTo>
                    <a:pt x="2127" y="5266"/>
                    <a:pt x="1135" y="5104"/>
                    <a:pt x="1135" y="5104"/>
                  </a:cubicBezTo>
                  <a:lnTo>
                    <a:pt x="22" y="7692"/>
                  </a:lnTo>
                  <a:cubicBezTo>
                    <a:pt x="22" y="7692"/>
                    <a:pt x="819" y="8298"/>
                    <a:pt x="2103" y="9154"/>
                  </a:cubicBezTo>
                  <a:cubicBezTo>
                    <a:pt x="1955" y="9941"/>
                    <a:pt x="1990" y="11679"/>
                    <a:pt x="2004" y="11801"/>
                  </a:cubicBezTo>
                  <a:cubicBezTo>
                    <a:pt x="768" y="12502"/>
                    <a:pt x="0" y="12983"/>
                    <a:pt x="0" y="12983"/>
                  </a:cubicBezTo>
                  <a:lnTo>
                    <a:pt x="1460" y="16645"/>
                  </a:lnTo>
                  <a:cubicBezTo>
                    <a:pt x="1460" y="16645"/>
                    <a:pt x="2351" y="16467"/>
                    <a:pt x="3732" y="16126"/>
                  </a:cubicBezTo>
                  <a:cubicBezTo>
                    <a:pt x="4263" y="16831"/>
                    <a:pt x="4896" y="17454"/>
                    <a:pt x="5611" y="17973"/>
                  </a:cubicBezTo>
                  <a:cubicBezTo>
                    <a:pt x="5273" y="19468"/>
                    <a:pt x="5112" y="20448"/>
                    <a:pt x="5112" y="20448"/>
                  </a:cubicBezTo>
                  <a:lnTo>
                    <a:pt x="7642" y="21536"/>
                  </a:lnTo>
                  <a:cubicBezTo>
                    <a:pt x="7642" y="21536"/>
                    <a:pt x="8236" y="20755"/>
                    <a:pt x="9083" y="19495"/>
                  </a:cubicBezTo>
                  <a:cubicBezTo>
                    <a:pt x="9914" y="19659"/>
                    <a:pt x="11699" y="19617"/>
                    <a:pt x="11812" y="19605"/>
                  </a:cubicBezTo>
                  <a:cubicBezTo>
                    <a:pt x="12507" y="20836"/>
                    <a:pt x="12984" y="21600"/>
                    <a:pt x="12984" y="21600"/>
                  </a:cubicBezTo>
                  <a:lnTo>
                    <a:pt x="16645" y="20140"/>
                  </a:lnTo>
                  <a:cubicBezTo>
                    <a:pt x="16645" y="20140"/>
                    <a:pt x="16465" y="19256"/>
                    <a:pt x="16122" y="17881"/>
                  </a:cubicBezTo>
                  <a:cubicBezTo>
                    <a:pt x="16854" y="17330"/>
                    <a:pt x="17498" y="16672"/>
                    <a:pt x="18029" y="15924"/>
                  </a:cubicBezTo>
                  <a:cubicBezTo>
                    <a:pt x="19510" y="16258"/>
                    <a:pt x="20478" y="16419"/>
                    <a:pt x="20478" y="16419"/>
                  </a:cubicBezTo>
                  <a:lnTo>
                    <a:pt x="21566" y="13889"/>
                  </a:lnTo>
                  <a:cubicBezTo>
                    <a:pt x="21566" y="13889"/>
                    <a:pt x="20777" y="13294"/>
                    <a:pt x="19508" y="12446"/>
                  </a:cubicBezTo>
                  <a:cubicBezTo>
                    <a:pt x="19652" y="11675"/>
                    <a:pt x="19618" y="9922"/>
                    <a:pt x="19602" y="9782"/>
                  </a:cubicBezTo>
                  <a:close/>
                </a:path>
              </a:pathLst>
            </a:custGeom>
            <a:solidFill>
              <a:srgbClr val="FFFFFF"/>
            </a:solidFill>
            <a:ln w="12700" cap="flat">
              <a:noFill/>
              <a:miter lim="400000"/>
            </a:ln>
            <a:effectLst/>
          </p:spPr>
          <p:txBody>
            <a:bodyPr anchor="ctr"/>
            <a:lstStyle/>
            <a:p>
              <a:pPr algn="ctr"/>
              <a:endParaRPr dirty="0">
                <a:ea typeface="微软雅黑" panose="020B0503020204020204" pitchFamily="34" charset="-122"/>
              </a:endParaRPr>
            </a:p>
          </p:txBody>
        </p:sp>
      </p:grpSp>
      <p:sp>
        <p:nvSpPr>
          <p:cNvPr id="14" name="Rectangle 41"/>
          <p:cNvSpPr/>
          <p:nvPr/>
        </p:nvSpPr>
        <p:spPr>
          <a:xfrm>
            <a:off x="6719121" y="2544399"/>
            <a:ext cx="2051621" cy="574455"/>
          </a:xfrm>
          <a:prstGeom prst="rect">
            <a:avLst/>
          </a:prstGeom>
          <a:noFill/>
          <a:ln w="12700" cap="flat">
            <a:noFill/>
            <a:miter lim="400000"/>
          </a:ln>
          <a:effectLst/>
        </p:spPr>
        <p:txBody>
          <a:bodyPr wrap="square" lIns="0" tIns="0" rIns="0" bIns="0" anchor="t">
            <a:noAutofit/>
          </a:bodyPr>
          <a:lstStyle/>
          <a:p>
            <a:pPr indent="457200" algn="l">
              <a:lnSpc>
                <a:spcPct val="120000"/>
              </a:lnSpc>
            </a:pPr>
            <a:r>
              <a:rPr lang="zh-CN" altLang="en-US" sz="1400" dirty="0">
                <a:ea typeface="微软雅黑" panose="020B0503020204020204" pitchFamily="34" charset="-122"/>
              </a:rPr>
              <a:t>国内市场的书籍品种繁多，用户对于新颖的元书籍兴趣大</a:t>
            </a:r>
          </a:p>
        </p:txBody>
      </p:sp>
      <p:grpSp>
        <p:nvGrpSpPr>
          <p:cNvPr id="5" name="组合 4"/>
          <p:cNvGrpSpPr/>
          <p:nvPr/>
        </p:nvGrpSpPr>
        <p:grpSpPr>
          <a:xfrm>
            <a:off x="8175306" y="3821225"/>
            <a:ext cx="574454" cy="574454"/>
            <a:chOff x="8175306" y="3967910"/>
            <a:chExt cx="574454" cy="574454"/>
          </a:xfrm>
        </p:grpSpPr>
        <p:sp>
          <p:nvSpPr>
            <p:cNvPr id="15" name="Oval 38"/>
            <p:cNvSpPr/>
            <p:nvPr/>
          </p:nvSpPr>
          <p:spPr>
            <a:xfrm>
              <a:off x="8175306" y="3967910"/>
              <a:ext cx="574454" cy="574454"/>
            </a:xfrm>
            <a:prstGeom prst="ellipse">
              <a:avLst/>
            </a:prstGeom>
            <a:solidFill>
              <a:schemeClr val="accent5">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16" name="Freeform: Shape 39"/>
            <p:cNvSpPr/>
            <p:nvPr/>
          </p:nvSpPr>
          <p:spPr>
            <a:xfrm>
              <a:off x="8298403" y="4133283"/>
              <a:ext cx="328261" cy="243708"/>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798" y="8532"/>
                  </a:lnTo>
                  <a:lnTo>
                    <a:pt x="17798" y="12676"/>
                  </a:lnTo>
                  <a:cubicBezTo>
                    <a:pt x="17798" y="14711"/>
                    <a:pt x="16603" y="16373"/>
                    <a:pt x="15079" y="16373"/>
                  </a:cubicBezTo>
                  <a:lnTo>
                    <a:pt x="9158" y="16373"/>
                  </a:lnTo>
                  <a:lnTo>
                    <a:pt x="9158" y="17810"/>
                  </a:lnTo>
                  <a:cubicBezTo>
                    <a:pt x="9158" y="18927"/>
                    <a:pt x="9837" y="19832"/>
                    <a:pt x="10673" y="19832"/>
                  </a:cubicBezTo>
                  <a:lnTo>
                    <a:pt x="16728" y="19832"/>
                  </a:lnTo>
                  <a:lnTo>
                    <a:pt x="19181" y="21600"/>
                  </a:lnTo>
                  <a:lnTo>
                    <a:pt x="19181" y="19832"/>
                  </a:lnTo>
                  <a:lnTo>
                    <a:pt x="20085" y="19832"/>
                  </a:lnTo>
                  <a:cubicBezTo>
                    <a:pt x="20922" y="19832"/>
                    <a:pt x="21600" y="18927"/>
                    <a:pt x="21600" y="17810"/>
                  </a:cubicBezTo>
                  <a:lnTo>
                    <a:pt x="21600" y="10554"/>
                  </a:lnTo>
                  <a:cubicBezTo>
                    <a:pt x="21600" y="9438"/>
                    <a:pt x="20922" y="8532"/>
                    <a:pt x="20085" y="8532"/>
                  </a:cubicBezTo>
                  <a:close/>
                  <a:moveTo>
                    <a:pt x="6912" y="15450"/>
                  </a:moveTo>
                  <a:lnTo>
                    <a:pt x="6689" y="15450"/>
                  </a:lnTo>
                  <a:lnTo>
                    <a:pt x="2592" y="18372"/>
                  </a:lnTo>
                  <a:lnTo>
                    <a:pt x="2592" y="15450"/>
                  </a:lnTo>
                  <a:lnTo>
                    <a:pt x="2074" y="15450"/>
                  </a:lnTo>
                  <a:cubicBezTo>
                    <a:pt x="928" y="15450"/>
                    <a:pt x="0" y="14211"/>
                    <a:pt x="0" y="12683"/>
                  </a:cubicBezTo>
                  <a:lnTo>
                    <a:pt x="0" y="2767"/>
                  </a:lnTo>
                  <a:cubicBezTo>
                    <a:pt x="0" y="1239"/>
                    <a:pt x="928" y="0"/>
                    <a:pt x="2074" y="0"/>
                  </a:cubicBezTo>
                  <a:lnTo>
                    <a:pt x="15034" y="0"/>
                  </a:lnTo>
                  <a:cubicBezTo>
                    <a:pt x="16179" y="0"/>
                    <a:pt x="17107" y="1239"/>
                    <a:pt x="17107" y="2767"/>
                  </a:cubicBezTo>
                  <a:lnTo>
                    <a:pt x="17107" y="4381"/>
                  </a:lnTo>
                  <a:lnTo>
                    <a:pt x="17107" y="8532"/>
                  </a:lnTo>
                  <a:lnTo>
                    <a:pt x="17107" y="12676"/>
                  </a:lnTo>
                  <a:cubicBezTo>
                    <a:pt x="17107" y="14205"/>
                    <a:pt x="16224" y="15450"/>
                    <a:pt x="15079" y="15450"/>
                  </a:cubicBezTo>
                  <a:lnTo>
                    <a:pt x="9158" y="15450"/>
                  </a:lnTo>
                  <a:cubicBezTo>
                    <a:pt x="9158" y="15450"/>
                    <a:pt x="6912" y="15450"/>
                    <a:pt x="6912" y="15450"/>
                  </a:cubicBezTo>
                  <a:close/>
                </a:path>
              </a:pathLst>
            </a:custGeom>
            <a:solidFill>
              <a:srgbClr val="FFFFFF"/>
            </a:solidFill>
            <a:ln w="12700" cap="flat">
              <a:noFill/>
              <a:miter lim="400000"/>
            </a:ln>
            <a:effectLst/>
          </p:spPr>
          <p:txBody>
            <a:bodyPr anchor="ctr"/>
            <a:lstStyle/>
            <a:p>
              <a:pPr algn="ctr"/>
              <a:endParaRPr dirty="0">
                <a:ea typeface="微软雅黑" panose="020B0503020204020204" pitchFamily="34" charset="-122"/>
              </a:endParaRPr>
            </a:p>
          </p:txBody>
        </p:sp>
      </p:grpSp>
      <p:sp>
        <p:nvSpPr>
          <p:cNvPr id="17" name="Rectangle 37"/>
          <p:cNvSpPr/>
          <p:nvPr/>
        </p:nvSpPr>
        <p:spPr>
          <a:xfrm>
            <a:off x="7429631" y="4625539"/>
            <a:ext cx="2051621" cy="570701"/>
          </a:xfrm>
          <a:prstGeom prst="rect">
            <a:avLst/>
          </a:prstGeom>
          <a:noFill/>
          <a:ln w="12700" cap="flat">
            <a:noFill/>
            <a:miter lim="400000"/>
          </a:ln>
          <a:effectLst/>
        </p:spPr>
        <p:txBody>
          <a:bodyPr wrap="square" lIns="0" tIns="0" rIns="0" bIns="0" anchor="t">
            <a:noAutofit/>
          </a:bodyPr>
          <a:lstStyle/>
          <a:p>
            <a:pPr indent="457200" algn="ctr">
              <a:lnSpc>
                <a:spcPct val="120000"/>
              </a:lnSpc>
            </a:pPr>
            <a:r>
              <a:rPr lang="zh-CN" altLang="en-US" sz="1400" dirty="0">
                <a:ea typeface="微软雅黑" panose="020B0503020204020204" pitchFamily="34" charset="-122"/>
              </a:rPr>
              <a:t>购书平台的多样化以及书籍形式的多样化，为书籍垂直搜索提供可能</a:t>
            </a:r>
          </a:p>
        </p:txBody>
      </p:sp>
      <p:grpSp>
        <p:nvGrpSpPr>
          <p:cNvPr id="6" name="组合 5"/>
          <p:cNvGrpSpPr/>
          <p:nvPr/>
        </p:nvGrpSpPr>
        <p:grpSpPr>
          <a:xfrm>
            <a:off x="4562657" y="1284405"/>
            <a:ext cx="574454" cy="574454"/>
            <a:chOff x="5818052" y="1215190"/>
            <a:chExt cx="574454" cy="574454"/>
          </a:xfrm>
        </p:grpSpPr>
        <p:sp>
          <p:nvSpPr>
            <p:cNvPr id="18" name="Oval 34"/>
            <p:cNvSpPr/>
            <p:nvPr/>
          </p:nvSpPr>
          <p:spPr>
            <a:xfrm>
              <a:off x="5818052" y="1215190"/>
              <a:ext cx="574454" cy="574454"/>
            </a:xfrm>
            <a:prstGeom prst="ellipse">
              <a:avLst/>
            </a:prstGeom>
            <a:solidFill>
              <a:schemeClr val="accent3">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19" name="Freeform: Shape 35"/>
            <p:cNvSpPr/>
            <p:nvPr/>
          </p:nvSpPr>
          <p:spPr>
            <a:xfrm>
              <a:off x="5941148" y="1355725"/>
              <a:ext cx="328261" cy="293382"/>
            </a:xfrm>
            <a:custGeom>
              <a:avLst/>
              <a:gdLst/>
              <a:ahLst/>
              <a:cxnLst>
                <a:cxn ang="0">
                  <a:pos x="wd2" y="hd2"/>
                </a:cxn>
                <a:cxn ang="5400000">
                  <a:pos x="wd2" y="hd2"/>
                </a:cxn>
                <a:cxn ang="10800000">
                  <a:pos x="wd2" y="hd2"/>
                </a:cxn>
                <a:cxn ang="16200000">
                  <a:pos x="wd2" y="hd2"/>
                </a:cxn>
              </a:cxnLst>
              <a:rect l="0" t="0" r="r" b="b"/>
              <a:pathLst>
                <a:path w="21600" h="21484" extrusionOk="0">
                  <a:moveTo>
                    <a:pt x="19415" y="16649"/>
                  </a:moveTo>
                  <a:cubicBezTo>
                    <a:pt x="20161" y="16995"/>
                    <a:pt x="20794" y="17015"/>
                    <a:pt x="20797" y="18016"/>
                  </a:cubicBezTo>
                  <a:lnTo>
                    <a:pt x="21600" y="21484"/>
                  </a:lnTo>
                  <a:lnTo>
                    <a:pt x="0" y="21484"/>
                  </a:lnTo>
                  <a:cubicBezTo>
                    <a:pt x="91" y="20771"/>
                    <a:pt x="349" y="19060"/>
                    <a:pt x="573" y="18136"/>
                  </a:cubicBezTo>
                  <a:cubicBezTo>
                    <a:pt x="679" y="17700"/>
                    <a:pt x="1212" y="16975"/>
                    <a:pt x="2036" y="16624"/>
                  </a:cubicBezTo>
                  <a:cubicBezTo>
                    <a:pt x="4050" y="15766"/>
                    <a:pt x="6877" y="14370"/>
                    <a:pt x="7251" y="13724"/>
                  </a:cubicBezTo>
                  <a:cubicBezTo>
                    <a:pt x="7484" y="13323"/>
                    <a:pt x="7579" y="13743"/>
                    <a:pt x="7681" y="13421"/>
                  </a:cubicBezTo>
                  <a:cubicBezTo>
                    <a:pt x="7916" y="12679"/>
                    <a:pt x="7968" y="11587"/>
                    <a:pt x="7968" y="11587"/>
                  </a:cubicBezTo>
                  <a:cubicBezTo>
                    <a:pt x="7848" y="11494"/>
                    <a:pt x="7572" y="10786"/>
                    <a:pt x="7434" y="10117"/>
                  </a:cubicBezTo>
                  <a:cubicBezTo>
                    <a:pt x="7387" y="9891"/>
                    <a:pt x="7082" y="9884"/>
                    <a:pt x="6846" y="8995"/>
                  </a:cubicBezTo>
                  <a:cubicBezTo>
                    <a:pt x="6653" y="8263"/>
                    <a:pt x="6425" y="7272"/>
                    <a:pt x="6518" y="6932"/>
                  </a:cubicBezTo>
                  <a:cubicBezTo>
                    <a:pt x="6566" y="6758"/>
                    <a:pt x="6695" y="6822"/>
                    <a:pt x="6716" y="6831"/>
                  </a:cubicBezTo>
                  <a:cubicBezTo>
                    <a:pt x="6697" y="6706"/>
                    <a:pt x="6673" y="6705"/>
                    <a:pt x="6649" y="6531"/>
                  </a:cubicBezTo>
                  <a:cubicBezTo>
                    <a:pt x="6603" y="6199"/>
                    <a:pt x="6428" y="5653"/>
                    <a:pt x="6414" y="5330"/>
                  </a:cubicBezTo>
                  <a:cubicBezTo>
                    <a:pt x="6302" y="2941"/>
                    <a:pt x="6814" y="1517"/>
                    <a:pt x="7802" y="834"/>
                  </a:cubicBezTo>
                  <a:cubicBezTo>
                    <a:pt x="8064" y="653"/>
                    <a:pt x="9136" y="145"/>
                    <a:pt x="9462" y="64"/>
                  </a:cubicBezTo>
                  <a:cubicBezTo>
                    <a:pt x="10187" y="-116"/>
                    <a:pt x="11659" y="109"/>
                    <a:pt x="12338" y="443"/>
                  </a:cubicBezTo>
                  <a:cubicBezTo>
                    <a:pt x="14203" y="1346"/>
                    <a:pt x="14766" y="2285"/>
                    <a:pt x="14624" y="5330"/>
                  </a:cubicBezTo>
                  <a:cubicBezTo>
                    <a:pt x="14599" y="5877"/>
                    <a:pt x="14486" y="6618"/>
                    <a:pt x="14433" y="6945"/>
                  </a:cubicBezTo>
                  <a:cubicBezTo>
                    <a:pt x="14521" y="6860"/>
                    <a:pt x="14606" y="6807"/>
                    <a:pt x="14679" y="6813"/>
                  </a:cubicBezTo>
                  <a:cubicBezTo>
                    <a:pt x="14982" y="6833"/>
                    <a:pt x="14696" y="8105"/>
                    <a:pt x="14460" y="8995"/>
                  </a:cubicBezTo>
                  <a:cubicBezTo>
                    <a:pt x="14225" y="9884"/>
                    <a:pt x="13904" y="9888"/>
                    <a:pt x="13872" y="10117"/>
                  </a:cubicBezTo>
                  <a:cubicBezTo>
                    <a:pt x="13761" y="10901"/>
                    <a:pt x="13490" y="11361"/>
                    <a:pt x="13347" y="11576"/>
                  </a:cubicBezTo>
                  <a:cubicBezTo>
                    <a:pt x="13347" y="11576"/>
                    <a:pt x="13436" y="12775"/>
                    <a:pt x="13704" y="13449"/>
                  </a:cubicBezTo>
                  <a:cubicBezTo>
                    <a:pt x="13812" y="13730"/>
                    <a:pt x="13931" y="13430"/>
                    <a:pt x="14102" y="13742"/>
                  </a:cubicBezTo>
                  <a:cubicBezTo>
                    <a:pt x="14018" y="13588"/>
                    <a:pt x="14272" y="14339"/>
                    <a:pt x="15405" y="14858"/>
                  </a:cubicBezTo>
                  <a:cubicBezTo>
                    <a:pt x="17512" y="15825"/>
                    <a:pt x="18500" y="16226"/>
                    <a:pt x="19415" y="16649"/>
                  </a:cubicBezTo>
                  <a:close/>
                </a:path>
              </a:pathLst>
            </a:custGeom>
            <a:solidFill>
              <a:srgbClr val="FFFFFF"/>
            </a:solidFill>
            <a:ln w="12700" cap="flat">
              <a:noFill/>
              <a:miter lim="400000"/>
            </a:ln>
            <a:effectLst/>
          </p:spPr>
          <p:txBody>
            <a:bodyPr anchor="ctr"/>
            <a:lstStyle/>
            <a:p>
              <a:pPr algn="ctr"/>
              <a:endParaRPr dirty="0">
                <a:ea typeface="微软雅黑" panose="020B0503020204020204" pitchFamily="34" charset="-122"/>
              </a:endParaRPr>
            </a:p>
          </p:txBody>
        </p:sp>
      </p:grpSp>
      <p:sp>
        <p:nvSpPr>
          <p:cNvPr id="20" name="Rectangle 33"/>
          <p:cNvSpPr/>
          <p:nvPr/>
        </p:nvSpPr>
        <p:spPr>
          <a:xfrm>
            <a:off x="3644900" y="2161540"/>
            <a:ext cx="2153285" cy="850265"/>
          </a:xfrm>
          <a:prstGeom prst="rect">
            <a:avLst/>
          </a:prstGeom>
          <a:noFill/>
          <a:ln w="12700" cap="flat">
            <a:noFill/>
            <a:miter lim="400000"/>
          </a:ln>
          <a:effectLst/>
        </p:spPr>
        <p:txBody>
          <a:bodyPr wrap="square" lIns="0" tIns="0" rIns="0" bIns="0" anchor="t">
            <a:noAutofit/>
          </a:bodyPr>
          <a:lstStyle/>
          <a:p>
            <a:pPr indent="457200" algn="l">
              <a:lnSpc>
                <a:spcPct val="120000"/>
              </a:lnSpc>
            </a:pPr>
            <a:r>
              <a:rPr lang="zh-CN" altLang="en-US" sz="1400" dirty="0">
                <a:ea typeface="微软雅黑" panose="020B0503020204020204" pitchFamily="34" charset="-122"/>
              </a:rPr>
              <a:t>中国拥有非常庞大读书群体，众多出版社、书店以及线上观书平台</a:t>
            </a:r>
          </a:p>
        </p:txBody>
      </p:sp>
      <p:grpSp>
        <p:nvGrpSpPr>
          <p:cNvPr id="3" name="组合 2"/>
          <p:cNvGrpSpPr/>
          <p:nvPr/>
        </p:nvGrpSpPr>
        <p:grpSpPr>
          <a:xfrm>
            <a:off x="3392787" y="3778815"/>
            <a:ext cx="574454" cy="574454"/>
            <a:chOff x="3731877" y="1998910"/>
            <a:chExt cx="574454" cy="574454"/>
          </a:xfrm>
        </p:grpSpPr>
        <p:sp>
          <p:nvSpPr>
            <p:cNvPr id="21" name="Oval 30"/>
            <p:cNvSpPr/>
            <p:nvPr/>
          </p:nvSpPr>
          <p:spPr>
            <a:xfrm>
              <a:off x="3731877" y="1998910"/>
              <a:ext cx="574454" cy="574454"/>
            </a:xfrm>
            <a:prstGeom prst="ellipse">
              <a:avLst/>
            </a:prstGeom>
            <a:solidFill>
              <a:schemeClr val="accent2">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22" name="Freeform: Shape 31"/>
            <p:cNvSpPr/>
            <p:nvPr/>
          </p:nvSpPr>
          <p:spPr>
            <a:xfrm>
              <a:off x="3894805" y="2122007"/>
              <a:ext cx="248598" cy="328260"/>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rgbClr val="FFFFFF"/>
            </a:solidFill>
            <a:ln w="12700" cap="flat">
              <a:noFill/>
              <a:miter lim="400000"/>
            </a:ln>
            <a:effectLst/>
          </p:spPr>
          <p:txBody>
            <a:bodyPr anchor="ctr"/>
            <a:lstStyle/>
            <a:p>
              <a:pPr algn="ctr"/>
              <a:endParaRPr dirty="0">
                <a:ea typeface="微软雅黑" panose="020B0503020204020204" pitchFamily="34" charset="-122"/>
              </a:endParaRPr>
            </a:p>
          </p:txBody>
        </p:sp>
      </p:grpSp>
      <p:sp>
        <p:nvSpPr>
          <p:cNvPr id="26" name="Rectangle 29"/>
          <p:cNvSpPr/>
          <p:nvPr/>
        </p:nvSpPr>
        <p:spPr>
          <a:xfrm>
            <a:off x="2414270" y="4760595"/>
            <a:ext cx="2296160" cy="574675"/>
          </a:xfrm>
          <a:prstGeom prst="rect">
            <a:avLst/>
          </a:prstGeom>
          <a:noFill/>
          <a:ln w="12700" cap="flat">
            <a:noFill/>
            <a:miter lim="400000"/>
          </a:ln>
          <a:effectLst/>
        </p:spPr>
        <p:txBody>
          <a:bodyPr wrap="square" lIns="0" tIns="0" rIns="0" bIns="0" anchor="t">
            <a:noAutofit/>
          </a:bodyPr>
          <a:lstStyle/>
          <a:p>
            <a:pPr indent="457200" algn="l">
              <a:lnSpc>
                <a:spcPct val="120000"/>
              </a:lnSpc>
            </a:pPr>
            <a:r>
              <a:rPr lang="zh-CN" altLang="en-US" sz="1400" dirty="0">
                <a:ea typeface="微软雅黑" panose="020B0503020204020204" pitchFamily="34" charset="-122"/>
              </a:rPr>
              <a:t>电子市场快速增长，通过电子平台观看书籍内容的比例和数量都在大幅上涨</a:t>
            </a:r>
          </a:p>
        </p:txBody>
      </p:sp>
      <p:sp>
        <p:nvSpPr>
          <p:cNvPr id="32" name="Freeform: Shape 17"/>
          <p:cNvSpPr/>
          <p:nvPr/>
        </p:nvSpPr>
        <p:spPr>
          <a:xfrm rot="16200000" flipH="1">
            <a:off x="7731290" y="5128376"/>
            <a:ext cx="627399" cy="25183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 y="840"/>
                </a:lnTo>
                <a:lnTo>
                  <a:pt x="21600" y="21600"/>
                </a:lnTo>
                <a:lnTo>
                  <a:pt x="21591" y="15894"/>
                </a:lnTo>
                <a:lnTo>
                  <a:pt x="0" y="0"/>
                </a:lnTo>
                <a:close/>
              </a:path>
            </a:pathLst>
          </a:custGeom>
          <a:solidFill>
            <a:schemeClr val="accent5">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3" name="Arrow: Right 18"/>
          <p:cNvSpPr/>
          <p:nvPr/>
        </p:nvSpPr>
        <p:spPr>
          <a:xfrm rot="16200000">
            <a:off x="6014578" y="5137590"/>
            <a:ext cx="1642057" cy="232186"/>
          </a:xfrm>
          <a:prstGeom prst="rightArrow">
            <a:avLst>
              <a:gd name="adj1" fmla="val 42611"/>
              <a:gd name="adj2" fmla="val 85179"/>
            </a:avLst>
          </a:prstGeom>
          <a:solidFill>
            <a:schemeClr val="accent5">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5" name="Freeform: Shape 15"/>
          <p:cNvSpPr/>
          <p:nvPr/>
        </p:nvSpPr>
        <p:spPr>
          <a:xfrm rot="16200000" flipH="1">
            <a:off x="6835734" y="5648951"/>
            <a:ext cx="626356" cy="1478194"/>
          </a:xfrm>
          <a:custGeom>
            <a:avLst/>
            <a:gdLst/>
            <a:ahLst/>
            <a:cxnLst>
              <a:cxn ang="0">
                <a:pos x="wd2" y="hd2"/>
              </a:cxn>
              <a:cxn ang="5400000">
                <a:pos x="wd2" y="hd2"/>
              </a:cxn>
              <a:cxn ang="10800000">
                <a:pos x="wd2" y="hd2"/>
              </a:cxn>
              <a:cxn ang="16200000">
                <a:pos x="wd2" y="hd2"/>
              </a:cxn>
            </a:cxnLst>
            <a:rect l="0" t="0" r="r" b="b"/>
            <a:pathLst>
              <a:path w="21600" h="21600" extrusionOk="0">
                <a:moveTo>
                  <a:pt x="4" y="0"/>
                </a:moveTo>
                <a:lnTo>
                  <a:pt x="0" y="1391"/>
                </a:lnTo>
                <a:lnTo>
                  <a:pt x="21600" y="21600"/>
                </a:lnTo>
                <a:lnTo>
                  <a:pt x="21600" y="12014"/>
                </a:lnTo>
                <a:lnTo>
                  <a:pt x="4" y="0"/>
                </a:lnTo>
                <a:close/>
              </a:path>
            </a:pathLst>
          </a:custGeom>
          <a:solidFill>
            <a:schemeClr val="accent4">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6" name="Arrow: Right 16"/>
          <p:cNvSpPr/>
          <p:nvPr/>
        </p:nvSpPr>
        <p:spPr>
          <a:xfrm rot="16200000">
            <a:off x="5227900" y="4729056"/>
            <a:ext cx="2459126" cy="232186"/>
          </a:xfrm>
          <a:prstGeom prst="rightArrow">
            <a:avLst>
              <a:gd name="adj1" fmla="val 42611"/>
              <a:gd name="adj2" fmla="val 85179"/>
            </a:avLst>
          </a:prstGeom>
          <a:solidFill>
            <a:schemeClr val="accent4">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7" name="Freeform: Shape 13"/>
          <p:cNvSpPr/>
          <p:nvPr/>
        </p:nvSpPr>
        <p:spPr>
          <a:xfrm rot="16200000" flipH="1">
            <a:off x="5814387" y="6056881"/>
            <a:ext cx="628069" cy="660620"/>
          </a:xfrm>
          <a:custGeom>
            <a:avLst/>
            <a:gdLst/>
            <a:ahLst/>
            <a:cxnLst>
              <a:cxn ang="0">
                <a:pos x="wd2" y="hd2"/>
              </a:cxn>
              <a:cxn ang="5400000">
                <a:pos x="wd2" y="hd2"/>
              </a:cxn>
              <a:cxn ang="10800000">
                <a:pos x="wd2" y="hd2"/>
              </a:cxn>
              <a:cxn ang="16200000">
                <a:pos x="wd2" y="hd2"/>
              </a:cxn>
            </a:cxnLst>
            <a:rect l="0" t="0" r="r" b="b"/>
            <a:pathLst>
              <a:path w="21600" h="21600" extrusionOk="0">
                <a:moveTo>
                  <a:pt x="61" y="8656"/>
                </a:moveTo>
                <a:lnTo>
                  <a:pt x="21589" y="0"/>
                </a:lnTo>
                <a:lnTo>
                  <a:pt x="21600" y="21600"/>
                </a:lnTo>
                <a:lnTo>
                  <a:pt x="0" y="11830"/>
                </a:lnTo>
                <a:lnTo>
                  <a:pt x="61" y="8656"/>
                </a:lnTo>
                <a:close/>
              </a:path>
            </a:pathLst>
          </a:custGeom>
          <a:solidFill>
            <a:schemeClr val="accent3">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8" name="Arrow: Right 14"/>
          <p:cNvSpPr/>
          <p:nvPr/>
        </p:nvSpPr>
        <p:spPr>
          <a:xfrm rot="16200000">
            <a:off x="4384480" y="4232185"/>
            <a:ext cx="3452867" cy="232186"/>
          </a:xfrm>
          <a:prstGeom prst="rightArrow">
            <a:avLst>
              <a:gd name="adj1" fmla="val 42611"/>
              <a:gd name="adj2" fmla="val 85179"/>
            </a:avLst>
          </a:prstGeom>
          <a:solidFill>
            <a:schemeClr val="accent3">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9" name="Freeform: Shape 11"/>
          <p:cNvSpPr/>
          <p:nvPr/>
        </p:nvSpPr>
        <p:spPr>
          <a:xfrm rot="16200000" flipH="1">
            <a:off x="4761430" y="5664164"/>
            <a:ext cx="627439" cy="1446684"/>
          </a:xfrm>
          <a:custGeom>
            <a:avLst/>
            <a:gdLst/>
            <a:ahLst/>
            <a:cxnLst>
              <a:cxn ang="0">
                <a:pos x="wd2" y="hd2"/>
              </a:cxn>
              <a:cxn ang="5400000">
                <a:pos x="wd2" y="hd2"/>
              </a:cxn>
              <a:cxn ang="10800000">
                <a:pos x="wd2" y="hd2"/>
              </a:cxn>
              <a:cxn ang="16200000">
                <a:pos x="wd2" y="hd2"/>
              </a:cxn>
            </a:cxnLst>
            <a:rect l="0" t="0" r="r" b="b"/>
            <a:pathLst>
              <a:path w="21600" h="21600" extrusionOk="0">
                <a:moveTo>
                  <a:pt x="27" y="20157"/>
                </a:moveTo>
                <a:lnTo>
                  <a:pt x="21588" y="0"/>
                </a:lnTo>
                <a:lnTo>
                  <a:pt x="21600" y="9767"/>
                </a:lnTo>
                <a:lnTo>
                  <a:pt x="0" y="21600"/>
                </a:lnTo>
                <a:lnTo>
                  <a:pt x="27" y="20157"/>
                </a:lnTo>
                <a:close/>
              </a:path>
            </a:pathLst>
          </a:custGeom>
          <a:solidFill>
            <a:schemeClr val="accent2">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40" name="Arrow: Right 12"/>
          <p:cNvSpPr/>
          <p:nvPr/>
        </p:nvSpPr>
        <p:spPr>
          <a:xfrm rot="16200000">
            <a:off x="4518388" y="4729055"/>
            <a:ext cx="2459126" cy="232186"/>
          </a:xfrm>
          <a:prstGeom prst="rightArrow">
            <a:avLst>
              <a:gd name="adj1" fmla="val 42611"/>
              <a:gd name="adj2" fmla="val 85179"/>
            </a:avLst>
          </a:prstGeom>
          <a:solidFill>
            <a:schemeClr val="accent2">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41" name="Freeform: Shape 9"/>
          <p:cNvSpPr/>
          <p:nvPr/>
        </p:nvSpPr>
        <p:spPr>
          <a:xfrm rot="16200000" flipH="1">
            <a:off x="3870824" y="5132960"/>
            <a:ext cx="628478" cy="2508054"/>
          </a:xfrm>
          <a:custGeom>
            <a:avLst/>
            <a:gdLst/>
            <a:ahLst/>
            <a:cxnLst>
              <a:cxn ang="0">
                <a:pos x="wd2" y="hd2"/>
              </a:cxn>
              <a:cxn ang="5400000">
                <a:pos x="wd2" y="hd2"/>
              </a:cxn>
              <a:cxn ang="10800000">
                <a:pos x="wd2" y="hd2"/>
              </a:cxn>
              <a:cxn ang="16200000">
                <a:pos x="wd2" y="hd2"/>
              </a:cxn>
            </a:cxnLst>
            <a:rect l="0" t="0" r="r" b="b"/>
            <a:pathLst>
              <a:path w="21600" h="21600" extrusionOk="0">
                <a:moveTo>
                  <a:pt x="0" y="20728"/>
                </a:moveTo>
                <a:lnTo>
                  <a:pt x="21600" y="0"/>
                </a:lnTo>
                <a:lnTo>
                  <a:pt x="21591" y="5658"/>
                </a:lnTo>
                <a:lnTo>
                  <a:pt x="48" y="21600"/>
                </a:lnTo>
                <a:lnTo>
                  <a:pt x="0" y="20728"/>
                </a:lnTo>
                <a:close/>
              </a:path>
            </a:pathLst>
          </a:custGeom>
          <a:solidFill>
            <a:schemeClr val="accent1">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42" name="Arrow: Right 10"/>
          <p:cNvSpPr/>
          <p:nvPr/>
        </p:nvSpPr>
        <p:spPr>
          <a:xfrm rot="16200000">
            <a:off x="4565771" y="5137591"/>
            <a:ext cx="1642057" cy="232186"/>
          </a:xfrm>
          <a:prstGeom prst="rightArrow">
            <a:avLst>
              <a:gd name="adj1" fmla="val 42611"/>
              <a:gd name="adj2" fmla="val 85179"/>
            </a:avLst>
          </a:prstGeom>
          <a:solidFill>
            <a:schemeClr val="accent1">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a:srcRect t="2054" b="3954"/>
          <a:stretch>
            <a:fillRect/>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3327831"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668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前景分析</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BackShape1"/>
          <p:cNvSpPr/>
          <p:nvPr/>
        </p:nvSpPr>
        <p:spPr>
          <a:xfrm>
            <a:off x="921677" y="6074340"/>
            <a:ext cx="1179003" cy="846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00"/>
          </a:p>
        </p:txBody>
      </p:sp>
      <p:sp>
        <p:nvSpPr>
          <p:cNvPr id="67" name="BackShape2"/>
          <p:cNvSpPr/>
          <p:nvPr/>
        </p:nvSpPr>
        <p:spPr>
          <a:xfrm>
            <a:off x="2151941" y="6074340"/>
            <a:ext cx="1179003" cy="8467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00"/>
          </a:p>
        </p:txBody>
      </p:sp>
      <p:sp>
        <p:nvSpPr>
          <p:cNvPr id="68" name="BackShape3"/>
          <p:cNvSpPr/>
          <p:nvPr/>
        </p:nvSpPr>
        <p:spPr>
          <a:xfrm>
            <a:off x="3382205" y="6074340"/>
            <a:ext cx="1179003" cy="846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00"/>
          </a:p>
        </p:txBody>
      </p:sp>
      <p:sp>
        <p:nvSpPr>
          <p:cNvPr id="69" name="BackShape4"/>
          <p:cNvSpPr/>
          <p:nvPr/>
        </p:nvSpPr>
        <p:spPr>
          <a:xfrm>
            <a:off x="4612469" y="6074340"/>
            <a:ext cx="1179003" cy="846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00"/>
          </a:p>
        </p:txBody>
      </p:sp>
      <p:sp>
        <p:nvSpPr>
          <p:cNvPr id="70" name="BackShape5"/>
          <p:cNvSpPr/>
          <p:nvPr/>
        </p:nvSpPr>
        <p:spPr>
          <a:xfrm>
            <a:off x="5842732" y="6074340"/>
            <a:ext cx="1179003" cy="8467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00"/>
          </a:p>
        </p:txBody>
      </p:sp>
      <p:sp>
        <p:nvSpPr>
          <p:cNvPr id="76" name="ValueText1"/>
          <p:cNvSpPr txBox="1"/>
          <p:nvPr/>
        </p:nvSpPr>
        <p:spPr>
          <a:xfrm>
            <a:off x="1268299" y="5708264"/>
            <a:ext cx="484025" cy="265892"/>
          </a:xfrm>
          <a:prstGeom prst="rect">
            <a:avLst/>
          </a:prstGeom>
        </p:spPr>
        <p:txBody>
          <a:bodyPr wrap="none" lIns="0" tIns="0" rIns="0" bIns="0">
            <a:prstTxWarp prst="textPlain">
              <a:avLst/>
            </a:prstTxWarp>
            <a:normAutofit/>
          </a:bodyPr>
          <a:lstStyle/>
          <a:p>
            <a:r>
              <a:rPr lang="en-US" sz="1400" dirty="0">
                <a:latin typeface="Impact" panose="020B0806030902050204" pitchFamily="34" charset="0"/>
                <a:ea typeface="微软雅黑" panose="020B0503020204020204" pitchFamily="34" charset="-122"/>
              </a:rPr>
              <a:t>80%</a:t>
            </a:r>
          </a:p>
        </p:txBody>
      </p:sp>
      <p:sp>
        <p:nvSpPr>
          <p:cNvPr id="77" name="ValueText2"/>
          <p:cNvSpPr txBox="1"/>
          <p:nvPr/>
        </p:nvSpPr>
        <p:spPr>
          <a:xfrm>
            <a:off x="2496375" y="5708264"/>
            <a:ext cx="484025" cy="265892"/>
          </a:xfrm>
          <a:prstGeom prst="rect">
            <a:avLst/>
          </a:prstGeom>
        </p:spPr>
        <p:txBody>
          <a:bodyPr wrap="none" lIns="0" tIns="0" rIns="0" bIns="0">
            <a:prstTxWarp prst="textPlain">
              <a:avLst/>
            </a:prstTxWarp>
            <a:normAutofit/>
          </a:bodyPr>
          <a:lstStyle/>
          <a:p>
            <a:r>
              <a:rPr lang="en-US" sz="1400" dirty="0">
                <a:latin typeface="Impact" panose="020B0806030902050204" pitchFamily="34" charset="0"/>
                <a:ea typeface="微软雅黑" panose="020B0503020204020204" pitchFamily="34" charset="-122"/>
              </a:rPr>
              <a:t>73%</a:t>
            </a:r>
          </a:p>
        </p:txBody>
      </p:sp>
      <p:sp>
        <p:nvSpPr>
          <p:cNvPr id="78" name="ValueText3"/>
          <p:cNvSpPr txBox="1"/>
          <p:nvPr/>
        </p:nvSpPr>
        <p:spPr>
          <a:xfrm>
            <a:off x="3724452" y="5708264"/>
            <a:ext cx="484025" cy="265892"/>
          </a:xfrm>
          <a:prstGeom prst="rect">
            <a:avLst/>
          </a:prstGeom>
        </p:spPr>
        <p:txBody>
          <a:bodyPr wrap="none" lIns="0" tIns="0" rIns="0" bIns="0">
            <a:prstTxWarp prst="textPlain">
              <a:avLst/>
            </a:prstTxWarp>
            <a:normAutofit/>
          </a:bodyPr>
          <a:lstStyle/>
          <a:p>
            <a:r>
              <a:rPr lang="en-US" sz="1400" dirty="0">
                <a:latin typeface="Impact" panose="020B0806030902050204" pitchFamily="34" charset="0"/>
                <a:ea typeface="微软雅黑" panose="020B0503020204020204" pitchFamily="34" charset="-122"/>
              </a:rPr>
              <a:t>74%</a:t>
            </a:r>
          </a:p>
        </p:txBody>
      </p:sp>
      <p:sp>
        <p:nvSpPr>
          <p:cNvPr id="79" name="ValueText4"/>
          <p:cNvSpPr txBox="1"/>
          <p:nvPr/>
        </p:nvSpPr>
        <p:spPr>
          <a:xfrm>
            <a:off x="4952528" y="5708264"/>
            <a:ext cx="484025" cy="265892"/>
          </a:xfrm>
          <a:prstGeom prst="rect">
            <a:avLst/>
          </a:prstGeom>
        </p:spPr>
        <p:txBody>
          <a:bodyPr wrap="none" lIns="0" tIns="0" rIns="0" bIns="0">
            <a:prstTxWarp prst="textPlain">
              <a:avLst/>
            </a:prstTxWarp>
            <a:normAutofit/>
          </a:bodyPr>
          <a:lstStyle/>
          <a:p>
            <a:r>
              <a:rPr lang="en-US" sz="1400" dirty="0">
                <a:latin typeface="Impact" panose="020B0806030902050204" pitchFamily="34" charset="0"/>
                <a:ea typeface="微软雅黑" panose="020B0503020204020204" pitchFamily="34" charset="-122"/>
              </a:rPr>
              <a:t>80%</a:t>
            </a:r>
          </a:p>
        </p:txBody>
      </p:sp>
      <p:sp>
        <p:nvSpPr>
          <p:cNvPr id="80" name="ValueText5"/>
          <p:cNvSpPr txBox="1"/>
          <p:nvPr/>
        </p:nvSpPr>
        <p:spPr>
          <a:xfrm>
            <a:off x="6180604" y="5708264"/>
            <a:ext cx="484025" cy="265892"/>
          </a:xfrm>
          <a:prstGeom prst="rect">
            <a:avLst/>
          </a:prstGeom>
        </p:spPr>
        <p:txBody>
          <a:bodyPr wrap="none" lIns="0" tIns="0" rIns="0" bIns="0">
            <a:prstTxWarp prst="textPlain">
              <a:avLst/>
            </a:prstTxWarp>
            <a:normAutofit/>
          </a:bodyPr>
          <a:lstStyle/>
          <a:p>
            <a:r>
              <a:rPr lang="en-US" sz="1400" dirty="0">
                <a:latin typeface="Impact" panose="020B0806030902050204" pitchFamily="34" charset="0"/>
                <a:ea typeface="微软雅黑" panose="020B0503020204020204" pitchFamily="34" charset="-122"/>
              </a:rPr>
              <a:t>58%</a:t>
            </a:r>
          </a:p>
        </p:txBody>
      </p:sp>
      <p:cxnSp>
        <p:nvCxnSpPr>
          <p:cNvPr id="81" name="ExtraShape"/>
          <p:cNvCxnSpPr/>
          <p:nvPr/>
        </p:nvCxnSpPr>
        <p:spPr>
          <a:xfrm>
            <a:off x="821126" y="5237304"/>
            <a:ext cx="6100058" cy="0"/>
          </a:xfrm>
          <a:prstGeom prst="line">
            <a:avLst/>
          </a:prstGeom>
          <a:noFill/>
          <a:ln w="12700" cap="flat" cmpd="sng">
            <a:solidFill>
              <a:srgbClr val="D8D8D8"/>
            </a:solidFill>
            <a:prstDash val="solid"/>
            <a:miter/>
            <a:headEnd type="none" w="med" len="med"/>
            <a:tailEnd type="none" w="med" len="med"/>
          </a:ln>
        </p:spPr>
      </p:cxnSp>
      <p:grpSp>
        <p:nvGrpSpPr>
          <p:cNvPr id="4" name="组合 3"/>
          <p:cNvGrpSpPr/>
          <p:nvPr/>
        </p:nvGrpSpPr>
        <p:grpSpPr>
          <a:xfrm>
            <a:off x="1231373" y="1987996"/>
            <a:ext cx="4986157" cy="2932049"/>
            <a:chOff x="629444" y="1181145"/>
            <a:chExt cx="6772419" cy="3982439"/>
          </a:xfrm>
        </p:grpSpPr>
        <p:sp>
          <p:nvSpPr>
            <p:cNvPr id="12" name="RelativeShape1"/>
            <p:cNvSpPr/>
            <p:nvPr/>
          </p:nvSpPr>
          <p:spPr>
            <a:xfrm>
              <a:off x="3341240" y="2690197"/>
              <a:ext cx="1141570" cy="114157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 name="RelativeShape2"/>
            <p:cNvSpPr/>
            <p:nvPr/>
          </p:nvSpPr>
          <p:spPr>
            <a:xfrm>
              <a:off x="6260293" y="2566288"/>
              <a:ext cx="1141570" cy="114157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 name="RelativeShape3"/>
            <p:cNvSpPr/>
            <p:nvPr/>
          </p:nvSpPr>
          <p:spPr>
            <a:xfrm>
              <a:off x="947859" y="1306219"/>
              <a:ext cx="1141570" cy="114157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5" name="RelativeShape4"/>
            <p:cNvSpPr/>
            <p:nvPr/>
          </p:nvSpPr>
          <p:spPr>
            <a:xfrm>
              <a:off x="629444" y="4011223"/>
              <a:ext cx="1141570" cy="114157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6" name="RelativeShape5"/>
            <p:cNvSpPr/>
            <p:nvPr/>
          </p:nvSpPr>
          <p:spPr>
            <a:xfrm>
              <a:off x="3612040" y="1181145"/>
              <a:ext cx="1141570" cy="114157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7" name="Oval 142"/>
            <p:cNvSpPr/>
            <p:nvPr/>
          </p:nvSpPr>
          <p:spPr bwMode="auto">
            <a:xfrm>
              <a:off x="5242044" y="3294957"/>
              <a:ext cx="295782" cy="295782"/>
            </a:xfrm>
            <a:prstGeom prst="ellipse">
              <a:avLst/>
            </a:pr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18" name="Freeform 5"/>
            <p:cNvSpPr/>
            <p:nvPr/>
          </p:nvSpPr>
          <p:spPr bwMode="auto">
            <a:xfrm>
              <a:off x="1187033" y="3129080"/>
              <a:ext cx="673504" cy="1468917"/>
            </a:xfrm>
            <a:custGeom>
              <a:avLst/>
              <a:gdLst>
                <a:gd name="T0" fmla="*/ 8 w 337"/>
                <a:gd name="T1" fmla="*/ 735 h 735"/>
                <a:gd name="T2" fmla="*/ 0 w 337"/>
                <a:gd name="T3" fmla="*/ 727 h 735"/>
                <a:gd name="T4" fmla="*/ 329 w 337"/>
                <a:gd name="T5" fmla="*/ 0 h 735"/>
                <a:gd name="T6" fmla="*/ 337 w 337"/>
                <a:gd name="T7" fmla="*/ 8 h 735"/>
                <a:gd name="T8" fmla="*/ 8 w 337"/>
                <a:gd name="T9" fmla="*/ 735 h 735"/>
              </a:gdLst>
              <a:ahLst/>
              <a:cxnLst>
                <a:cxn ang="0">
                  <a:pos x="T0" y="T1"/>
                </a:cxn>
                <a:cxn ang="0">
                  <a:pos x="T2" y="T3"/>
                </a:cxn>
                <a:cxn ang="0">
                  <a:pos x="T4" y="T5"/>
                </a:cxn>
                <a:cxn ang="0">
                  <a:pos x="T6" y="T7"/>
                </a:cxn>
                <a:cxn ang="0">
                  <a:pos x="T8" y="T9"/>
                </a:cxn>
              </a:cxnLst>
              <a:rect l="0" t="0" r="r" b="b"/>
              <a:pathLst>
                <a:path w="337" h="735">
                  <a:moveTo>
                    <a:pt x="8" y="735"/>
                  </a:moveTo>
                  <a:lnTo>
                    <a:pt x="0" y="727"/>
                  </a:lnTo>
                  <a:lnTo>
                    <a:pt x="329" y="0"/>
                  </a:lnTo>
                  <a:lnTo>
                    <a:pt x="337" y="8"/>
                  </a:lnTo>
                  <a:lnTo>
                    <a:pt x="8" y="73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19" name="Freeform 6"/>
            <p:cNvSpPr/>
            <p:nvPr/>
          </p:nvSpPr>
          <p:spPr bwMode="auto">
            <a:xfrm>
              <a:off x="1844549" y="2055871"/>
              <a:ext cx="1083201" cy="1073209"/>
            </a:xfrm>
            <a:custGeom>
              <a:avLst/>
              <a:gdLst>
                <a:gd name="T0" fmla="*/ 8 w 542"/>
                <a:gd name="T1" fmla="*/ 537 h 537"/>
                <a:gd name="T2" fmla="*/ 0 w 542"/>
                <a:gd name="T3" fmla="*/ 529 h 537"/>
                <a:gd name="T4" fmla="*/ 534 w 542"/>
                <a:gd name="T5" fmla="*/ 0 h 537"/>
                <a:gd name="T6" fmla="*/ 542 w 542"/>
                <a:gd name="T7" fmla="*/ 8 h 537"/>
                <a:gd name="T8" fmla="*/ 8 w 542"/>
                <a:gd name="T9" fmla="*/ 537 h 537"/>
              </a:gdLst>
              <a:ahLst/>
              <a:cxnLst>
                <a:cxn ang="0">
                  <a:pos x="T0" y="T1"/>
                </a:cxn>
                <a:cxn ang="0">
                  <a:pos x="T2" y="T3"/>
                </a:cxn>
                <a:cxn ang="0">
                  <a:pos x="T4" y="T5"/>
                </a:cxn>
                <a:cxn ang="0">
                  <a:pos x="T6" y="T7"/>
                </a:cxn>
                <a:cxn ang="0">
                  <a:pos x="T8" y="T9"/>
                </a:cxn>
              </a:cxnLst>
              <a:rect l="0" t="0" r="r" b="b"/>
              <a:pathLst>
                <a:path w="542" h="537">
                  <a:moveTo>
                    <a:pt x="8" y="537"/>
                  </a:moveTo>
                  <a:lnTo>
                    <a:pt x="0" y="529"/>
                  </a:lnTo>
                  <a:lnTo>
                    <a:pt x="534" y="0"/>
                  </a:lnTo>
                  <a:lnTo>
                    <a:pt x="542" y="8"/>
                  </a:lnTo>
                  <a:lnTo>
                    <a:pt x="8" y="53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20" name="Freeform 7"/>
            <p:cNvSpPr/>
            <p:nvPr/>
          </p:nvSpPr>
          <p:spPr bwMode="auto">
            <a:xfrm>
              <a:off x="1892514" y="1726114"/>
              <a:ext cx="2298305" cy="1418953"/>
            </a:xfrm>
            <a:custGeom>
              <a:avLst/>
              <a:gdLst>
                <a:gd name="T0" fmla="*/ 0 w 1150"/>
                <a:gd name="T1" fmla="*/ 710 h 710"/>
                <a:gd name="T2" fmla="*/ 0 w 1150"/>
                <a:gd name="T3" fmla="*/ 702 h 710"/>
                <a:gd name="T4" fmla="*/ 1150 w 1150"/>
                <a:gd name="T5" fmla="*/ 0 h 710"/>
                <a:gd name="T6" fmla="*/ 1150 w 1150"/>
                <a:gd name="T7" fmla="*/ 0 h 710"/>
                <a:gd name="T8" fmla="*/ 0 w 1150"/>
                <a:gd name="T9" fmla="*/ 710 h 710"/>
              </a:gdLst>
              <a:ahLst/>
              <a:cxnLst>
                <a:cxn ang="0">
                  <a:pos x="T0" y="T1"/>
                </a:cxn>
                <a:cxn ang="0">
                  <a:pos x="T2" y="T3"/>
                </a:cxn>
                <a:cxn ang="0">
                  <a:pos x="T4" y="T5"/>
                </a:cxn>
                <a:cxn ang="0">
                  <a:pos x="T6" y="T7"/>
                </a:cxn>
                <a:cxn ang="0">
                  <a:pos x="T8" y="T9"/>
                </a:cxn>
              </a:cxnLst>
              <a:rect l="0" t="0" r="r" b="b"/>
              <a:pathLst>
                <a:path w="1150" h="710">
                  <a:moveTo>
                    <a:pt x="0" y="710"/>
                  </a:moveTo>
                  <a:lnTo>
                    <a:pt x="0" y="702"/>
                  </a:lnTo>
                  <a:lnTo>
                    <a:pt x="1150" y="0"/>
                  </a:lnTo>
                  <a:lnTo>
                    <a:pt x="1150" y="0"/>
                  </a:lnTo>
                  <a:lnTo>
                    <a:pt x="0" y="71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21" name="Freeform 8"/>
            <p:cNvSpPr/>
            <p:nvPr/>
          </p:nvSpPr>
          <p:spPr bwMode="auto">
            <a:xfrm>
              <a:off x="1892514" y="3211019"/>
              <a:ext cx="443673" cy="909330"/>
            </a:xfrm>
            <a:custGeom>
              <a:avLst/>
              <a:gdLst>
                <a:gd name="T0" fmla="*/ 214 w 222"/>
                <a:gd name="T1" fmla="*/ 455 h 455"/>
                <a:gd name="T2" fmla="*/ 0 w 222"/>
                <a:gd name="T3" fmla="*/ 0 h 455"/>
                <a:gd name="T4" fmla="*/ 0 w 222"/>
                <a:gd name="T5" fmla="*/ 0 h 455"/>
                <a:gd name="T6" fmla="*/ 222 w 222"/>
                <a:gd name="T7" fmla="*/ 455 h 455"/>
                <a:gd name="T8" fmla="*/ 214 w 222"/>
                <a:gd name="T9" fmla="*/ 455 h 455"/>
              </a:gdLst>
              <a:ahLst/>
              <a:cxnLst>
                <a:cxn ang="0">
                  <a:pos x="T0" y="T1"/>
                </a:cxn>
                <a:cxn ang="0">
                  <a:pos x="T2" y="T3"/>
                </a:cxn>
                <a:cxn ang="0">
                  <a:pos x="T4" y="T5"/>
                </a:cxn>
                <a:cxn ang="0">
                  <a:pos x="T6" y="T7"/>
                </a:cxn>
                <a:cxn ang="0">
                  <a:pos x="T8" y="T9"/>
                </a:cxn>
              </a:cxnLst>
              <a:rect l="0" t="0" r="r" b="b"/>
              <a:pathLst>
                <a:path w="222" h="455">
                  <a:moveTo>
                    <a:pt x="214" y="455"/>
                  </a:moveTo>
                  <a:lnTo>
                    <a:pt x="0" y="0"/>
                  </a:lnTo>
                  <a:lnTo>
                    <a:pt x="0" y="0"/>
                  </a:lnTo>
                  <a:lnTo>
                    <a:pt x="222" y="455"/>
                  </a:lnTo>
                  <a:lnTo>
                    <a:pt x="214" y="45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22" name="Freeform 9"/>
            <p:cNvSpPr/>
            <p:nvPr/>
          </p:nvSpPr>
          <p:spPr bwMode="auto">
            <a:xfrm>
              <a:off x="1844549" y="3129080"/>
              <a:ext cx="2494161" cy="1750709"/>
            </a:xfrm>
            <a:custGeom>
              <a:avLst/>
              <a:gdLst>
                <a:gd name="T0" fmla="*/ 1240 w 1248"/>
                <a:gd name="T1" fmla="*/ 876 h 876"/>
                <a:gd name="T2" fmla="*/ 0 w 1248"/>
                <a:gd name="T3" fmla="*/ 8 h 876"/>
                <a:gd name="T4" fmla="*/ 8 w 1248"/>
                <a:gd name="T5" fmla="*/ 0 h 876"/>
                <a:gd name="T6" fmla="*/ 1248 w 1248"/>
                <a:gd name="T7" fmla="*/ 867 h 876"/>
                <a:gd name="T8" fmla="*/ 1240 w 1248"/>
                <a:gd name="T9" fmla="*/ 876 h 876"/>
              </a:gdLst>
              <a:ahLst/>
              <a:cxnLst>
                <a:cxn ang="0">
                  <a:pos x="T0" y="T1"/>
                </a:cxn>
                <a:cxn ang="0">
                  <a:pos x="T2" y="T3"/>
                </a:cxn>
                <a:cxn ang="0">
                  <a:pos x="T4" y="T5"/>
                </a:cxn>
                <a:cxn ang="0">
                  <a:pos x="T6" y="T7"/>
                </a:cxn>
                <a:cxn ang="0">
                  <a:pos x="T8" y="T9"/>
                </a:cxn>
              </a:cxnLst>
              <a:rect l="0" t="0" r="r" b="b"/>
              <a:pathLst>
                <a:path w="1248" h="876">
                  <a:moveTo>
                    <a:pt x="1240" y="876"/>
                  </a:moveTo>
                  <a:lnTo>
                    <a:pt x="0" y="8"/>
                  </a:lnTo>
                  <a:lnTo>
                    <a:pt x="8" y="0"/>
                  </a:lnTo>
                  <a:lnTo>
                    <a:pt x="1248" y="867"/>
                  </a:lnTo>
                  <a:lnTo>
                    <a:pt x="1240" y="876"/>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26" name="Freeform 10"/>
            <p:cNvSpPr/>
            <p:nvPr/>
          </p:nvSpPr>
          <p:spPr bwMode="auto">
            <a:xfrm>
              <a:off x="1810574" y="1939956"/>
              <a:ext cx="1067213" cy="131903"/>
            </a:xfrm>
            <a:custGeom>
              <a:avLst/>
              <a:gdLst>
                <a:gd name="T0" fmla="*/ 534 w 534"/>
                <a:gd name="T1" fmla="*/ 66 h 66"/>
                <a:gd name="T2" fmla="*/ 0 w 534"/>
                <a:gd name="T3" fmla="*/ 8 h 66"/>
                <a:gd name="T4" fmla="*/ 0 w 534"/>
                <a:gd name="T5" fmla="*/ 0 h 66"/>
                <a:gd name="T6" fmla="*/ 534 w 534"/>
                <a:gd name="T7" fmla="*/ 58 h 66"/>
                <a:gd name="T8" fmla="*/ 534 w 534"/>
                <a:gd name="T9" fmla="*/ 66 h 66"/>
              </a:gdLst>
              <a:ahLst/>
              <a:cxnLst>
                <a:cxn ang="0">
                  <a:pos x="T0" y="T1"/>
                </a:cxn>
                <a:cxn ang="0">
                  <a:pos x="T2" y="T3"/>
                </a:cxn>
                <a:cxn ang="0">
                  <a:pos x="T4" y="T5"/>
                </a:cxn>
                <a:cxn ang="0">
                  <a:pos x="T6" y="T7"/>
                </a:cxn>
                <a:cxn ang="0">
                  <a:pos x="T8" y="T9"/>
                </a:cxn>
              </a:cxnLst>
              <a:rect l="0" t="0" r="r" b="b"/>
              <a:pathLst>
                <a:path w="534" h="66">
                  <a:moveTo>
                    <a:pt x="534" y="66"/>
                  </a:moveTo>
                  <a:lnTo>
                    <a:pt x="0" y="8"/>
                  </a:lnTo>
                  <a:lnTo>
                    <a:pt x="0" y="0"/>
                  </a:lnTo>
                  <a:lnTo>
                    <a:pt x="534" y="58"/>
                  </a:lnTo>
                  <a:lnTo>
                    <a:pt x="534" y="66"/>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27" name="Freeform 11"/>
            <p:cNvSpPr/>
            <p:nvPr/>
          </p:nvSpPr>
          <p:spPr bwMode="auto">
            <a:xfrm>
              <a:off x="1696658" y="2021896"/>
              <a:ext cx="2200378" cy="1255074"/>
            </a:xfrm>
            <a:custGeom>
              <a:avLst/>
              <a:gdLst>
                <a:gd name="T0" fmla="*/ 1092 w 1101"/>
                <a:gd name="T1" fmla="*/ 628 h 628"/>
                <a:gd name="T2" fmla="*/ 0 w 1101"/>
                <a:gd name="T3" fmla="*/ 9 h 628"/>
                <a:gd name="T4" fmla="*/ 8 w 1101"/>
                <a:gd name="T5" fmla="*/ 0 h 628"/>
                <a:gd name="T6" fmla="*/ 1101 w 1101"/>
                <a:gd name="T7" fmla="*/ 620 h 628"/>
                <a:gd name="T8" fmla="*/ 1092 w 1101"/>
                <a:gd name="T9" fmla="*/ 628 h 628"/>
              </a:gdLst>
              <a:ahLst/>
              <a:cxnLst>
                <a:cxn ang="0">
                  <a:pos x="T0" y="T1"/>
                </a:cxn>
                <a:cxn ang="0">
                  <a:pos x="T2" y="T3"/>
                </a:cxn>
                <a:cxn ang="0">
                  <a:pos x="T4" y="T5"/>
                </a:cxn>
                <a:cxn ang="0">
                  <a:pos x="T6" y="T7"/>
                </a:cxn>
                <a:cxn ang="0">
                  <a:pos x="T8" y="T9"/>
                </a:cxn>
              </a:cxnLst>
              <a:rect l="0" t="0" r="r" b="b"/>
              <a:pathLst>
                <a:path w="1101" h="628">
                  <a:moveTo>
                    <a:pt x="1092" y="628"/>
                  </a:moveTo>
                  <a:lnTo>
                    <a:pt x="0" y="9"/>
                  </a:lnTo>
                  <a:lnTo>
                    <a:pt x="8" y="0"/>
                  </a:lnTo>
                  <a:lnTo>
                    <a:pt x="1101" y="620"/>
                  </a:lnTo>
                  <a:lnTo>
                    <a:pt x="1092" y="628"/>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28" name="Freeform 12"/>
            <p:cNvSpPr/>
            <p:nvPr/>
          </p:nvSpPr>
          <p:spPr bwMode="auto">
            <a:xfrm>
              <a:off x="1514792" y="1726114"/>
              <a:ext cx="2676028" cy="163879"/>
            </a:xfrm>
            <a:custGeom>
              <a:avLst/>
              <a:gdLst>
                <a:gd name="T0" fmla="*/ 0 w 1339"/>
                <a:gd name="T1" fmla="*/ 82 h 82"/>
                <a:gd name="T2" fmla="*/ 0 w 1339"/>
                <a:gd name="T3" fmla="*/ 74 h 82"/>
                <a:gd name="T4" fmla="*/ 1339 w 1339"/>
                <a:gd name="T5" fmla="*/ 0 h 82"/>
                <a:gd name="T6" fmla="*/ 1339 w 1339"/>
                <a:gd name="T7" fmla="*/ 8 h 82"/>
                <a:gd name="T8" fmla="*/ 0 w 1339"/>
                <a:gd name="T9" fmla="*/ 82 h 82"/>
              </a:gdLst>
              <a:ahLst/>
              <a:cxnLst>
                <a:cxn ang="0">
                  <a:pos x="T0" y="T1"/>
                </a:cxn>
                <a:cxn ang="0">
                  <a:pos x="T2" y="T3"/>
                </a:cxn>
                <a:cxn ang="0">
                  <a:pos x="T4" y="T5"/>
                </a:cxn>
                <a:cxn ang="0">
                  <a:pos x="T6" y="T7"/>
                </a:cxn>
                <a:cxn ang="0">
                  <a:pos x="T8" y="T9"/>
                </a:cxn>
              </a:cxnLst>
              <a:rect l="0" t="0" r="r" b="b"/>
              <a:pathLst>
                <a:path w="1339" h="82">
                  <a:moveTo>
                    <a:pt x="0" y="82"/>
                  </a:moveTo>
                  <a:lnTo>
                    <a:pt x="0" y="74"/>
                  </a:lnTo>
                  <a:lnTo>
                    <a:pt x="1339" y="0"/>
                  </a:lnTo>
                  <a:lnTo>
                    <a:pt x="1339" y="8"/>
                  </a:lnTo>
                  <a:lnTo>
                    <a:pt x="0" y="8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1" name="Freeform 13"/>
            <p:cNvSpPr/>
            <p:nvPr/>
          </p:nvSpPr>
          <p:spPr bwMode="auto">
            <a:xfrm>
              <a:off x="1482815" y="1889994"/>
              <a:ext cx="2855895" cy="2989795"/>
            </a:xfrm>
            <a:custGeom>
              <a:avLst/>
              <a:gdLst>
                <a:gd name="T0" fmla="*/ 1421 w 1429"/>
                <a:gd name="T1" fmla="*/ 1496 h 1496"/>
                <a:gd name="T2" fmla="*/ 0 w 1429"/>
                <a:gd name="T3" fmla="*/ 9 h 1496"/>
                <a:gd name="T4" fmla="*/ 8 w 1429"/>
                <a:gd name="T5" fmla="*/ 0 h 1496"/>
                <a:gd name="T6" fmla="*/ 1429 w 1429"/>
                <a:gd name="T7" fmla="*/ 1487 h 1496"/>
                <a:gd name="T8" fmla="*/ 1421 w 1429"/>
                <a:gd name="T9" fmla="*/ 1496 h 1496"/>
              </a:gdLst>
              <a:ahLst/>
              <a:cxnLst>
                <a:cxn ang="0">
                  <a:pos x="T0" y="T1"/>
                </a:cxn>
                <a:cxn ang="0">
                  <a:pos x="T2" y="T3"/>
                </a:cxn>
                <a:cxn ang="0">
                  <a:pos x="T4" y="T5"/>
                </a:cxn>
                <a:cxn ang="0">
                  <a:pos x="T6" y="T7"/>
                </a:cxn>
                <a:cxn ang="0">
                  <a:pos x="T8" y="T9"/>
                </a:cxn>
              </a:cxnLst>
              <a:rect l="0" t="0" r="r" b="b"/>
              <a:pathLst>
                <a:path w="1429" h="1496">
                  <a:moveTo>
                    <a:pt x="1421" y="1496"/>
                  </a:moveTo>
                  <a:lnTo>
                    <a:pt x="0" y="9"/>
                  </a:lnTo>
                  <a:lnTo>
                    <a:pt x="8" y="0"/>
                  </a:lnTo>
                  <a:lnTo>
                    <a:pt x="1429" y="1487"/>
                  </a:lnTo>
                  <a:lnTo>
                    <a:pt x="1421" y="1496"/>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2" name="Freeform 14"/>
            <p:cNvSpPr/>
            <p:nvPr/>
          </p:nvSpPr>
          <p:spPr bwMode="auto">
            <a:xfrm>
              <a:off x="1155057" y="1874005"/>
              <a:ext cx="377722" cy="2708003"/>
            </a:xfrm>
            <a:custGeom>
              <a:avLst/>
              <a:gdLst>
                <a:gd name="T0" fmla="*/ 8 w 189"/>
                <a:gd name="T1" fmla="*/ 1355 h 1355"/>
                <a:gd name="T2" fmla="*/ 0 w 189"/>
                <a:gd name="T3" fmla="*/ 1355 h 1355"/>
                <a:gd name="T4" fmla="*/ 180 w 189"/>
                <a:gd name="T5" fmla="*/ 0 h 1355"/>
                <a:gd name="T6" fmla="*/ 189 w 189"/>
                <a:gd name="T7" fmla="*/ 8 h 1355"/>
                <a:gd name="T8" fmla="*/ 8 w 189"/>
                <a:gd name="T9" fmla="*/ 1355 h 1355"/>
              </a:gdLst>
              <a:ahLst/>
              <a:cxnLst>
                <a:cxn ang="0">
                  <a:pos x="T0" y="T1"/>
                </a:cxn>
                <a:cxn ang="0">
                  <a:pos x="T2" y="T3"/>
                </a:cxn>
                <a:cxn ang="0">
                  <a:pos x="T4" y="T5"/>
                </a:cxn>
                <a:cxn ang="0">
                  <a:pos x="T6" y="T7"/>
                </a:cxn>
                <a:cxn ang="0">
                  <a:pos x="T8" y="T9"/>
                </a:cxn>
              </a:cxnLst>
              <a:rect l="0" t="0" r="r" b="b"/>
              <a:pathLst>
                <a:path w="189" h="1355">
                  <a:moveTo>
                    <a:pt x="8" y="1355"/>
                  </a:moveTo>
                  <a:lnTo>
                    <a:pt x="0" y="1355"/>
                  </a:lnTo>
                  <a:lnTo>
                    <a:pt x="180" y="0"/>
                  </a:lnTo>
                  <a:lnTo>
                    <a:pt x="189" y="8"/>
                  </a:lnTo>
                  <a:lnTo>
                    <a:pt x="8" y="135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3" name="Oval 21"/>
            <p:cNvSpPr/>
            <p:nvPr/>
          </p:nvSpPr>
          <p:spPr bwMode="auto">
            <a:xfrm>
              <a:off x="5669729" y="4482081"/>
              <a:ext cx="311770" cy="313769"/>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5" name="Oval 22"/>
            <p:cNvSpPr/>
            <p:nvPr/>
          </p:nvSpPr>
          <p:spPr bwMode="auto">
            <a:xfrm>
              <a:off x="1712646" y="2997177"/>
              <a:ext cx="279794" cy="279794"/>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6" name="Freeform 24"/>
            <p:cNvSpPr/>
            <p:nvPr/>
          </p:nvSpPr>
          <p:spPr bwMode="auto">
            <a:xfrm>
              <a:off x="1548767" y="2005908"/>
              <a:ext cx="311770" cy="1107183"/>
            </a:xfrm>
            <a:custGeom>
              <a:avLst/>
              <a:gdLst>
                <a:gd name="T0" fmla="*/ 148 w 156"/>
                <a:gd name="T1" fmla="*/ 554 h 554"/>
                <a:gd name="T2" fmla="*/ 0 w 156"/>
                <a:gd name="T3" fmla="*/ 0 h 554"/>
                <a:gd name="T4" fmla="*/ 8 w 156"/>
                <a:gd name="T5" fmla="*/ 0 h 554"/>
                <a:gd name="T6" fmla="*/ 156 w 156"/>
                <a:gd name="T7" fmla="*/ 554 h 554"/>
                <a:gd name="T8" fmla="*/ 148 w 156"/>
                <a:gd name="T9" fmla="*/ 554 h 554"/>
              </a:gdLst>
              <a:ahLst/>
              <a:cxnLst>
                <a:cxn ang="0">
                  <a:pos x="T0" y="T1"/>
                </a:cxn>
                <a:cxn ang="0">
                  <a:pos x="T2" y="T3"/>
                </a:cxn>
                <a:cxn ang="0">
                  <a:pos x="T4" y="T5"/>
                </a:cxn>
                <a:cxn ang="0">
                  <a:pos x="T6" y="T7"/>
                </a:cxn>
                <a:cxn ang="0">
                  <a:pos x="T8" y="T9"/>
                </a:cxn>
              </a:cxnLst>
              <a:rect l="0" t="0" r="r" b="b"/>
              <a:pathLst>
                <a:path w="156" h="554">
                  <a:moveTo>
                    <a:pt x="148" y="554"/>
                  </a:moveTo>
                  <a:lnTo>
                    <a:pt x="0" y="0"/>
                  </a:lnTo>
                  <a:lnTo>
                    <a:pt x="8" y="0"/>
                  </a:lnTo>
                  <a:lnTo>
                    <a:pt x="156" y="554"/>
                  </a:lnTo>
                  <a:lnTo>
                    <a:pt x="148" y="55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7" name="Freeform 25"/>
            <p:cNvSpPr/>
            <p:nvPr/>
          </p:nvSpPr>
          <p:spPr bwMode="auto">
            <a:xfrm>
              <a:off x="2320199" y="3442848"/>
              <a:ext cx="1247081" cy="677501"/>
            </a:xfrm>
            <a:custGeom>
              <a:avLst/>
              <a:gdLst>
                <a:gd name="T0" fmla="*/ 8 w 624"/>
                <a:gd name="T1" fmla="*/ 339 h 339"/>
                <a:gd name="T2" fmla="*/ 0 w 624"/>
                <a:gd name="T3" fmla="*/ 339 h 339"/>
                <a:gd name="T4" fmla="*/ 624 w 624"/>
                <a:gd name="T5" fmla="*/ 0 h 339"/>
                <a:gd name="T6" fmla="*/ 624 w 624"/>
                <a:gd name="T7" fmla="*/ 0 h 339"/>
                <a:gd name="T8" fmla="*/ 8 w 624"/>
                <a:gd name="T9" fmla="*/ 339 h 339"/>
              </a:gdLst>
              <a:ahLst/>
              <a:cxnLst>
                <a:cxn ang="0">
                  <a:pos x="T0" y="T1"/>
                </a:cxn>
                <a:cxn ang="0">
                  <a:pos x="T2" y="T3"/>
                </a:cxn>
                <a:cxn ang="0">
                  <a:pos x="T4" y="T5"/>
                </a:cxn>
                <a:cxn ang="0">
                  <a:pos x="T6" y="T7"/>
                </a:cxn>
                <a:cxn ang="0">
                  <a:pos x="T8" y="T9"/>
                </a:cxn>
              </a:cxnLst>
              <a:rect l="0" t="0" r="r" b="b"/>
              <a:pathLst>
                <a:path w="624" h="339">
                  <a:moveTo>
                    <a:pt x="8" y="339"/>
                  </a:moveTo>
                  <a:lnTo>
                    <a:pt x="0" y="339"/>
                  </a:lnTo>
                  <a:lnTo>
                    <a:pt x="624" y="0"/>
                  </a:lnTo>
                  <a:lnTo>
                    <a:pt x="624" y="0"/>
                  </a:lnTo>
                  <a:lnTo>
                    <a:pt x="8" y="33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8" name="Freeform 26"/>
            <p:cNvSpPr/>
            <p:nvPr/>
          </p:nvSpPr>
          <p:spPr bwMode="auto">
            <a:xfrm>
              <a:off x="2304210" y="2071859"/>
              <a:ext cx="623540" cy="2014514"/>
            </a:xfrm>
            <a:custGeom>
              <a:avLst/>
              <a:gdLst>
                <a:gd name="T0" fmla="*/ 8 w 312"/>
                <a:gd name="T1" fmla="*/ 1008 h 1008"/>
                <a:gd name="T2" fmla="*/ 0 w 312"/>
                <a:gd name="T3" fmla="*/ 1000 h 1008"/>
                <a:gd name="T4" fmla="*/ 304 w 312"/>
                <a:gd name="T5" fmla="*/ 0 h 1008"/>
                <a:gd name="T6" fmla="*/ 312 w 312"/>
                <a:gd name="T7" fmla="*/ 0 h 1008"/>
                <a:gd name="T8" fmla="*/ 8 w 312"/>
                <a:gd name="T9" fmla="*/ 1008 h 1008"/>
              </a:gdLst>
              <a:ahLst/>
              <a:cxnLst>
                <a:cxn ang="0">
                  <a:pos x="T0" y="T1"/>
                </a:cxn>
                <a:cxn ang="0">
                  <a:pos x="T2" y="T3"/>
                </a:cxn>
                <a:cxn ang="0">
                  <a:pos x="T4" y="T5"/>
                </a:cxn>
                <a:cxn ang="0">
                  <a:pos x="T6" y="T7"/>
                </a:cxn>
                <a:cxn ang="0">
                  <a:pos x="T8" y="T9"/>
                </a:cxn>
              </a:cxnLst>
              <a:rect l="0" t="0" r="r" b="b"/>
              <a:pathLst>
                <a:path w="312" h="1008">
                  <a:moveTo>
                    <a:pt x="8" y="1008"/>
                  </a:moveTo>
                  <a:lnTo>
                    <a:pt x="0" y="1000"/>
                  </a:lnTo>
                  <a:lnTo>
                    <a:pt x="304" y="0"/>
                  </a:lnTo>
                  <a:lnTo>
                    <a:pt x="312" y="0"/>
                  </a:lnTo>
                  <a:lnTo>
                    <a:pt x="8" y="1008"/>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39" name="Freeform 28"/>
            <p:cNvSpPr/>
            <p:nvPr/>
          </p:nvSpPr>
          <p:spPr bwMode="auto">
            <a:xfrm>
              <a:off x="2320199" y="4120348"/>
              <a:ext cx="2018512" cy="759440"/>
            </a:xfrm>
            <a:custGeom>
              <a:avLst/>
              <a:gdLst>
                <a:gd name="T0" fmla="*/ 1010 w 1010"/>
                <a:gd name="T1" fmla="*/ 380 h 380"/>
                <a:gd name="T2" fmla="*/ 0 w 1010"/>
                <a:gd name="T3" fmla="*/ 8 h 380"/>
                <a:gd name="T4" fmla="*/ 0 w 1010"/>
                <a:gd name="T5" fmla="*/ 0 h 380"/>
                <a:gd name="T6" fmla="*/ 1010 w 1010"/>
                <a:gd name="T7" fmla="*/ 371 h 380"/>
                <a:gd name="T8" fmla="*/ 1010 w 1010"/>
                <a:gd name="T9" fmla="*/ 380 h 380"/>
              </a:gdLst>
              <a:ahLst/>
              <a:cxnLst>
                <a:cxn ang="0">
                  <a:pos x="T0" y="T1"/>
                </a:cxn>
                <a:cxn ang="0">
                  <a:pos x="T2" y="T3"/>
                </a:cxn>
                <a:cxn ang="0">
                  <a:pos x="T4" y="T5"/>
                </a:cxn>
                <a:cxn ang="0">
                  <a:pos x="T6" y="T7"/>
                </a:cxn>
                <a:cxn ang="0">
                  <a:pos x="T8" y="T9"/>
                </a:cxn>
              </a:cxnLst>
              <a:rect l="0" t="0" r="r" b="b"/>
              <a:pathLst>
                <a:path w="1010" h="380">
                  <a:moveTo>
                    <a:pt x="1010" y="380"/>
                  </a:moveTo>
                  <a:lnTo>
                    <a:pt x="0" y="8"/>
                  </a:lnTo>
                  <a:lnTo>
                    <a:pt x="0" y="0"/>
                  </a:lnTo>
                  <a:lnTo>
                    <a:pt x="1010" y="371"/>
                  </a:lnTo>
                  <a:lnTo>
                    <a:pt x="1010" y="38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0" name="Freeform 29"/>
            <p:cNvSpPr/>
            <p:nvPr/>
          </p:nvSpPr>
          <p:spPr bwMode="auto">
            <a:xfrm>
              <a:off x="1236997" y="4631971"/>
              <a:ext cx="3101713" cy="247817"/>
            </a:xfrm>
            <a:custGeom>
              <a:avLst/>
              <a:gdLst>
                <a:gd name="T0" fmla="*/ 1552 w 1552"/>
                <a:gd name="T1" fmla="*/ 124 h 124"/>
                <a:gd name="T2" fmla="*/ 0 w 1552"/>
                <a:gd name="T3" fmla="*/ 8 h 124"/>
                <a:gd name="T4" fmla="*/ 0 w 1552"/>
                <a:gd name="T5" fmla="*/ 0 h 124"/>
                <a:gd name="T6" fmla="*/ 1552 w 1552"/>
                <a:gd name="T7" fmla="*/ 115 h 124"/>
                <a:gd name="T8" fmla="*/ 1552 w 1552"/>
                <a:gd name="T9" fmla="*/ 124 h 124"/>
              </a:gdLst>
              <a:ahLst/>
              <a:cxnLst>
                <a:cxn ang="0">
                  <a:pos x="T0" y="T1"/>
                </a:cxn>
                <a:cxn ang="0">
                  <a:pos x="T2" y="T3"/>
                </a:cxn>
                <a:cxn ang="0">
                  <a:pos x="T4" y="T5"/>
                </a:cxn>
                <a:cxn ang="0">
                  <a:pos x="T6" y="T7"/>
                </a:cxn>
                <a:cxn ang="0">
                  <a:pos x="T8" y="T9"/>
                </a:cxn>
              </a:cxnLst>
              <a:rect l="0" t="0" r="r" b="b"/>
              <a:pathLst>
                <a:path w="1552" h="124">
                  <a:moveTo>
                    <a:pt x="1552" y="124"/>
                  </a:moveTo>
                  <a:lnTo>
                    <a:pt x="0" y="8"/>
                  </a:lnTo>
                  <a:lnTo>
                    <a:pt x="0" y="0"/>
                  </a:lnTo>
                  <a:lnTo>
                    <a:pt x="1552" y="115"/>
                  </a:lnTo>
                  <a:lnTo>
                    <a:pt x="1552" y="1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1" name="Freeform 30"/>
            <p:cNvSpPr/>
            <p:nvPr/>
          </p:nvSpPr>
          <p:spPr bwMode="auto">
            <a:xfrm>
              <a:off x="4338710" y="4631971"/>
              <a:ext cx="1460924" cy="247817"/>
            </a:xfrm>
            <a:custGeom>
              <a:avLst/>
              <a:gdLst>
                <a:gd name="T0" fmla="*/ 0 w 731"/>
                <a:gd name="T1" fmla="*/ 124 h 124"/>
                <a:gd name="T2" fmla="*/ 0 w 731"/>
                <a:gd name="T3" fmla="*/ 115 h 124"/>
                <a:gd name="T4" fmla="*/ 731 w 731"/>
                <a:gd name="T5" fmla="*/ 0 h 124"/>
                <a:gd name="T6" fmla="*/ 731 w 731"/>
                <a:gd name="T7" fmla="*/ 8 h 124"/>
                <a:gd name="T8" fmla="*/ 0 w 731"/>
                <a:gd name="T9" fmla="*/ 124 h 124"/>
              </a:gdLst>
              <a:ahLst/>
              <a:cxnLst>
                <a:cxn ang="0">
                  <a:pos x="T0" y="T1"/>
                </a:cxn>
                <a:cxn ang="0">
                  <a:pos x="T2" y="T3"/>
                </a:cxn>
                <a:cxn ang="0">
                  <a:pos x="T4" y="T5"/>
                </a:cxn>
                <a:cxn ang="0">
                  <a:pos x="T6" y="T7"/>
                </a:cxn>
                <a:cxn ang="0">
                  <a:pos x="T8" y="T9"/>
                </a:cxn>
              </a:cxnLst>
              <a:rect l="0" t="0" r="r" b="b"/>
              <a:pathLst>
                <a:path w="731" h="124">
                  <a:moveTo>
                    <a:pt x="0" y="124"/>
                  </a:moveTo>
                  <a:lnTo>
                    <a:pt x="0" y="115"/>
                  </a:lnTo>
                  <a:lnTo>
                    <a:pt x="731" y="0"/>
                  </a:lnTo>
                  <a:lnTo>
                    <a:pt x="731" y="8"/>
                  </a:lnTo>
                  <a:lnTo>
                    <a:pt x="0" y="1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2" name="Freeform 31"/>
            <p:cNvSpPr/>
            <p:nvPr/>
          </p:nvSpPr>
          <p:spPr bwMode="auto">
            <a:xfrm>
              <a:off x="5389935" y="3442848"/>
              <a:ext cx="409699" cy="1189124"/>
            </a:xfrm>
            <a:custGeom>
              <a:avLst/>
              <a:gdLst>
                <a:gd name="T0" fmla="*/ 205 w 205"/>
                <a:gd name="T1" fmla="*/ 595 h 595"/>
                <a:gd name="T2" fmla="*/ 0 w 205"/>
                <a:gd name="T3" fmla="*/ 0 h 595"/>
                <a:gd name="T4" fmla="*/ 0 w 205"/>
                <a:gd name="T5" fmla="*/ 0 h 595"/>
                <a:gd name="T6" fmla="*/ 205 w 205"/>
                <a:gd name="T7" fmla="*/ 595 h 595"/>
                <a:gd name="T8" fmla="*/ 205 w 205"/>
                <a:gd name="T9" fmla="*/ 595 h 595"/>
              </a:gdLst>
              <a:ahLst/>
              <a:cxnLst>
                <a:cxn ang="0">
                  <a:pos x="T0" y="T1"/>
                </a:cxn>
                <a:cxn ang="0">
                  <a:pos x="T2" y="T3"/>
                </a:cxn>
                <a:cxn ang="0">
                  <a:pos x="T4" y="T5"/>
                </a:cxn>
                <a:cxn ang="0">
                  <a:pos x="T6" y="T7"/>
                </a:cxn>
                <a:cxn ang="0">
                  <a:pos x="T8" y="T9"/>
                </a:cxn>
              </a:cxnLst>
              <a:rect l="0" t="0" r="r" b="b"/>
              <a:pathLst>
                <a:path w="205" h="595">
                  <a:moveTo>
                    <a:pt x="205" y="595"/>
                  </a:moveTo>
                  <a:lnTo>
                    <a:pt x="0" y="0"/>
                  </a:lnTo>
                  <a:lnTo>
                    <a:pt x="0" y="0"/>
                  </a:lnTo>
                  <a:lnTo>
                    <a:pt x="205" y="595"/>
                  </a:lnTo>
                  <a:lnTo>
                    <a:pt x="205" y="59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3" name="Freeform 32"/>
            <p:cNvSpPr/>
            <p:nvPr/>
          </p:nvSpPr>
          <p:spPr bwMode="auto">
            <a:xfrm>
              <a:off x="4322722" y="3442848"/>
              <a:ext cx="1067213" cy="1436941"/>
            </a:xfrm>
            <a:custGeom>
              <a:avLst/>
              <a:gdLst>
                <a:gd name="T0" fmla="*/ 8 w 534"/>
                <a:gd name="T1" fmla="*/ 719 h 719"/>
                <a:gd name="T2" fmla="*/ 0 w 534"/>
                <a:gd name="T3" fmla="*/ 710 h 719"/>
                <a:gd name="T4" fmla="*/ 534 w 534"/>
                <a:gd name="T5" fmla="*/ 0 h 719"/>
                <a:gd name="T6" fmla="*/ 534 w 534"/>
                <a:gd name="T7" fmla="*/ 0 h 719"/>
                <a:gd name="T8" fmla="*/ 8 w 534"/>
                <a:gd name="T9" fmla="*/ 719 h 719"/>
              </a:gdLst>
              <a:ahLst/>
              <a:cxnLst>
                <a:cxn ang="0">
                  <a:pos x="T0" y="T1"/>
                </a:cxn>
                <a:cxn ang="0">
                  <a:pos x="T2" y="T3"/>
                </a:cxn>
                <a:cxn ang="0">
                  <a:pos x="T4" y="T5"/>
                </a:cxn>
                <a:cxn ang="0">
                  <a:pos x="T6" y="T7"/>
                </a:cxn>
                <a:cxn ang="0">
                  <a:pos x="T8" y="T9"/>
                </a:cxn>
              </a:cxnLst>
              <a:rect l="0" t="0" r="r" b="b"/>
              <a:pathLst>
                <a:path w="534" h="719">
                  <a:moveTo>
                    <a:pt x="8" y="719"/>
                  </a:moveTo>
                  <a:lnTo>
                    <a:pt x="0" y="710"/>
                  </a:lnTo>
                  <a:lnTo>
                    <a:pt x="534" y="0"/>
                  </a:lnTo>
                  <a:lnTo>
                    <a:pt x="534" y="0"/>
                  </a:lnTo>
                  <a:lnTo>
                    <a:pt x="8" y="71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4" name="Freeform 33"/>
            <p:cNvSpPr/>
            <p:nvPr/>
          </p:nvSpPr>
          <p:spPr bwMode="auto">
            <a:xfrm>
              <a:off x="3929012" y="3276971"/>
              <a:ext cx="409699" cy="1602818"/>
            </a:xfrm>
            <a:custGeom>
              <a:avLst/>
              <a:gdLst>
                <a:gd name="T0" fmla="*/ 197 w 205"/>
                <a:gd name="T1" fmla="*/ 802 h 802"/>
                <a:gd name="T2" fmla="*/ 0 w 205"/>
                <a:gd name="T3" fmla="*/ 0 h 802"/>
                <a:gd name="T4" fmla="*/ 0 w 205"/>
                <a:gd name="T5" fmla="*/ 0 h 802"/>
                <a:gd name="T6" fmla="*/ 205 w 205"/>
                <a:gd name="T7" fmla="*/ 793 h 802"/>
                <a:gd name="T8" fmla="*/ 197 w 205"/>
                <a:gd name="T9" fmla="*/ 802 h 802"/>
              </a:gdLst>
              <a:ahLst/>
              <a:cxnLst>
                <a:cxn ang="0">
                  <a:pos x="T0" y="T1"/>
                </a:cxn>
                <a:cxn ang="0">
                  <a:pos x="T2" y="T3"/>
                </a:cxn>
                <a:cxn ang="0">
                  <a:pos x="T4" y="T5"/>
                </a:cxn>
                <a:cxn ang="0">
                  <a:pos x="T6" y="T7"/>
                </a:cxn>
                <a:cxn ang="0">
                  <a:pos x="T8" y="T9"/>
                </a:cxn>
              </a:cxnLst>
              <a:rect l="0" t="0" r="r" b="b"/>
              <a:pathLst>
                <a:path w="205" h="802">
                  <a:moveTo>
                    <a:pt x="197" y="802"/>
                  </a:moveTo>
                  <a:lnTo>
                    <a:pt x="0" y="0"/>
                  </a:lnTo>
                  <a:lnTo>
                    <a:pt x="0" y="0"/>
                  </a:lnTo>
                  <a:lnTo>
                    <a:pt x="205" y="793"/>
                  </a:lnTo>
                  <a:lnTo>
                    <a:pt x="197" y="80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5" name="Freeform 34"/>
            <p:cNvSpPr/>
            <p:nvPr/>
          </p:nvSpPr>
          <p:spPr bwMode="auto">
            <a:xfrm>
              <a:off x="3929012" y="3276971"/>
              <a:ext cx="1460924" cy="165878"/>
            </a:xfrm>
            <a:custGeom>
              <a:avLst/>
              <a:gdLst>
                <a:gd name="T0" fmla="*/ 731 w 731"/>
                <a:gd name="T1" fmla="*/ 83 h 83"/>
                <a:gd name="T2" fmla="*/ 0 w 731"/>
                <a:gd name="T3" fmla="*/ 9 h 83"/>
                <a:gd name="T4" fmla="*/ 0 w 731"/>
                <a:gd name="T5" fmla="*/ 0 h 83"/>
                <a:gd name="T6" fmla="*/ 731 w 731"/>
                <a:gd name="T7" fmla="*/ 83 h 83"/>
                <a:gd name="T8" fmla="*/ 731 w 731"/>
                <a:gd name="T9" fmla="*/ 83 h 83"/>
              </a:gdLst>
              <a:ahLst/>
              <a:cxnLst>
                <a:cxn ang="0">
                  <a:pos x="T0" y="T1"/>
                </a:cxn>
                <a:cxn ang="0">
                  <a:pos x="T2" y="T3"/>
                </a:cxn>
                <a:cxn ang="0">
                  <a:pos x="T4" y="T5"/>
                </a:cxn>
                <a:cxn ang="0">
                  <a:pos x="T6" y="T7"/>
                </a:cxn>
                <a:cxn ang="0">
                  <a:pos x="T8" y="T9"/>
                </a:cxn>
              </a:cxnLst>
              <a:rect l="0" t="0" r="r" b="b"/>
              <a:pathLst>
                <a:path w="731" h="83">
                  <a:moveTo>
                    <a:pt x="731" y="83"/>
                  </a:moveTo>
                  <a:lnTo>
                    <a:pt x="0" y="9"/>
                  </a:lnTo>
                  <a:lnTo>
                    <a:pt x="0" y="0"/>
                  </a:lnTo>
                  <a:lnTo>
                    <a:pt x="731" y="83"/>
                  </a:lnTo>
                  <a:lnTo>
                    <a:pt x="731" y="8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6" name="Freeform 35"/>
            <p:cNvSpPr/>
            <p:nvPr/>
          </p:nvSpPr>
          <p:spPr bwMode="auto">
            <a:xfrm>
              <a:off x="5389935" y="3129080"/>
              <a:ext cx="1460924" cy="313769"/>
            </a:xfrm>
            <a:custGeom>
              <a:avLst/>
              <a:gdLst>
                <a:gd name="T0" fmla="*/ 0 w 731"/>
                <a:gd name="T1" fmla="*/ 157 h 157"/>
                <a:gd name="T2" fmla="*/ 0 w 731"/>
                <a:gd name="T3" fmla="*/ 157 h 157"/>
                <a:gd name="T4" fmla="*/ 731 w 731"/>
                <a:gd name="T5" fmla="*/ 0 h 157"/>
                <a:gd name="T6" fmla="*/ 731 w 731"/>
                <a:gd name="T7" fmla="*/ 8 h 157"/>
                <a:gd name="T8" fmla="*/ 0 w 731"/>
                <a:gd name="T9" fmla="*/ 157 h 157"/>
              </a:gdLst>
              <a:ahLst/>
              <a:cxnLst>
                <a:cxn ang="0">
                  <a:pos x="T0" y="T1"/>
                </a:cxn>
                <a:cxn ang="0">
                  <a:pos x="T2" y="T3"/>
                </a:cxn>
                <a:cxn ang="0">
                  <a:pos x="T4" y="T5"/>
                </a:cxn>
                <a:cxn ang="0">
                  <a:pos x="T6" y="T7"/>
                </a:cxn>
                <a:cxn ang="0">
                  <a:pos x="T8" y="T9"/>
                </a:cxn>
              </a:cxnLst>
              <a:rect l="0" t="0" r="r" b="b"/>
              <a:pathLst>
                <a:path w="731" h="157">
                  <a:moveTo>
                    <a:pt x="0" y="157"/>
                  </a:moveTo>
                  <a:lnTo>
                    <a:pt x="0" y="157"/>
                  </a:lnTo>
                  <a:lnTo>
                    <a:pt x="731" y="0"/>
                  </a:lnTo>
                  <a:lnTo>
                    <a:pt x="731" y="8"/>
                  </a:lnTo>
                  <a:lnTo>
                    <a:pt x="0" y="15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7" name="Freeform 36"/>
            <p:cNvSpPr/>
            <p:nvPr/>
          </p:nvSpPr>
          <p:spPr bwMode="auto">
            <a:xfrm>
              <a:off x="5817620" y="3129080"/>
              <a:ext cx="1033239" cy="1502891"/>
            </a:xfrm>
            <a:custGeom>
              <a:avLst/>
              <a:gdLst>
                <a:gd name="T0" fmla="*/ 0 w 517"/>
                <a:gd name="T1" fmla="*/ 752 h 752"/>
                <a:gd name="T2" fmla="*/ 0 w 517"/>
                <a:gd name="T3" fmla="*/ 752 h 752"/>
                <a:gd name="T4" fmla="*/ 517 w 517"/>
                <a:gd name="T5" fmla="*/ 0 h 752"/>
                <a:gd name="T6" fmla="*/ 517 w 517"/>
                <a:gd name="T7" fmla="*/ 8 h 752"/>
                <a:gd name="T8" fmla="*/ 0 w 517"/>
                <a:gd name="T9" fmla="*/ 752 h 752"/>
              </a:gdLst>
              <a:ahLst/>
              <a:cxnLst>
                <a:cxn ang="0">
                  <a:pos x="T0" y="T1"/>
                </a:cxn>
                <a:cxn ang="0">
                  <a:pos x="T2" y="T3"/>
                </a:cxn>
                <a:cxn ang="0">
                  <a:pos x="T4" y="T5"/>
                </a:cxn>
                <a:cxn ang="0">
                  <a:pos x="T6" y="T7"/>
                </a:cxn>
                <a:cxn ang="0">
                  <a:pos x="T8" y="T9"/>
                </a:cxn>
              </a:cxnLst>
              <a:rect l="0" t="0" r="r" b="b"/>
              <a:pathLst>
                <a:path w="517" h="752">
                  <a:moveTo>
                    <a:pt x="0" y="752"/>
                  </a:moveTo>
                  <a:lnTo>
                    <a:pt x="0" y="752"/>
                  </a:lnTo>
                  <a:lnTo>
                    <a:pt x="517" y="0"/>
                  </a:lnTo>
                  <a:lnTo>
                    <a:pt x="517" y="8"/>
                  </a:lnTo>
                  <a:lnTo>
                    <a:pt x="0" y="75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8" name="Freeform 37"/>
            <p:cNvSpPr/>
            <p:nvPr/>
          </p:nvSpPr>
          <p:spPr bwMode="auto">
            <a:xfrm>
              <a:off x="4322722" y="3129080"/>
              <a:ext cx="2512148" cy="1750709"/>
            </a:xfrm>
            <a:custGeom>
              <a:avLst/>
              <a:gdLst>
                <a:gd name="T0" fmla="*/ 8 w 1257"/>
                <a:gd name="T1" fmla="*/ 876 h 876"/>
                <a:gd name="T2" fmla="*/ 0 w 1257"/>
                <a:gd name="T3" fmla="*/ 867 h 876"/>
                <a:gd name="T4" fmla="*/ 1257 w 1257"/>
                <a:gd name="T5" fmla="*/ 0 h 876"/>
                <a:gd name="T6" fmla="*/ 1257 w 1257"/>
                <a:gd name="T7" fmla="*/ 8 h 876"/>
                <a:gd name="T8" fmla="*/ 8 w 1257"/>
                <a:gd name="T9" fmla="*/ 876 h 876"/>
              </a:gdLst>
              <a:ahLst/>
              <a:cxnLst>
                <a:cxn ang="0">
                  <a:pos x="T0" y="T1"/>
                </a:cxn>
                <a:cxn ang="0">
                  <a:pos x="T2" y="T3"/>
                </a:cxn>
                <a:cxn ang="0">
                  <a:pos x="T4" y="T5"/>
                </a:cxn>
                <a:cxn ang="0">
                  <a:pos x="T6" y="T7"/>
                </a:cxn>
                <a:cxn ang="0">
                  <a:pos x="T8" y="T9"/>
                </a:cxn>
              </a:cxnLst>
              <a:rect l="0" t="0" r="r" b="b"/>
              <a:pathLst>
                <a:path w="1257" h="876">
                  <a:moveTo>
                    <a:pt x="8" y="876"/>
                  </a:moveTo>
                  <a:lnTo>
                    <a:pt x="0" y="867"/>
                  </a:lnTo>
                  <a:lnTo>
                    <a:pt x="1257" y="0"/>
                  </a:lnTo>
                  <a:lnTo>
                    <a:pt x="1257" y="8"/>
                  </a:lnTo>
                  <a:lnTo>
                    <a:pt x="8" y="876"/>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49" name="Freeform 38"/>
            <p:cNvSpPr/>
            <p:nvPr/>
          </p:nvSpPr>
          <p:spPr bwMode="auto">
            <a:xfrm>
              <a:off x="2943739" y="1726114"/>
              <a:ext cx="1247081" cy="345746"/>
            </a:xfrm>
            <a:custGeom>
              <a:avLst/>
              <a:gdLst>
                <a:gd name="T0" fmla="*/ 0 w 624"/>
                <a:gd name="T1" fmla="*/ 173 h 173"/>
                <a:gd name="T2" fmla="*/ 0 w 624"/>
                <a:gd name="T3" fmla="*/ 165 h 173"/>
                <a:gd name="T4" fmla="*/ 624 w 624"/>
                <a:gd name="T5" fmla="*/ 0 h 173"/>
                <a:gd name="T6" fmla="*/ 624 w 624"/>
                <a:gd name="T7" fmla="*/ 8 h 173"/>
                <a:gd name="T8" fmla="*/ 0 w 624"/>
                <a:gd name="T9" fmla="*/ 173 h 173"/>
              </a:gdLst>
              <a:ahLst/>
              <a:cxnLst>
                <a:cxn ang="0">
                  <a:pos x="T0" y="T1"/>
                </a:cxn>
                <a:cxn ang="0">
                  <a:pos x="T2" y="T3"/>
                </a:cxn>
                <a:cxn ang="0">
                  <a:pos x="T4" y="T5"/>
                </a:cxn>
                <a:cxn ang="0">
                  <a:pos x="T6" y="T7"/>
                </a:cxn>
                <a:cxn ang="0">
                  <a:pos x="T8" y="T9"/>
                </a:cxn>
              </a:cxnLst>
              <a:rect l="0" t="0" r="r" b="b"/>
              <a:pathLst>
                <a:path w="624" h="173">
                  <a:moveTo>
                    <a:pt x="0" y="173"/>
                  </a:moveTo>
                  <a:lnTo>
                    <a:pt x="0" y="165"/>
                  </a:lnTo>
                  <a:lnTo>
                    <a:pt x="624" y="0"/>
                  </a:lnTo>
                  <a:lnTo>
                    <a:pt x="624" y="8"/>
                  </a:lnTo>
                  <a:lnTo>
                    <a:pt x="0" y="17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0" name="Freeform 39"/>
            <p:cNvSpPr/>
            <p:nvPr/>
          </p:nvSpPr>
          <p:spPr bwMode="auto">
            <a:xfrm>
              <a:off x="2927751" y="2055871"/>
              <a:ext cx="985274" cy="1205112"/>
            </a:xfrm>
            <a:custGeom>
              <a:avLst/>
              <a:gdLst>
                <a:gd name="T0" fmla="*/ 493 w 493"/>
                <a:gd name="T1" fmla="*/ 603 h 603"/>
                <a:gd name="T2" fmla="*/ 0 w 493"/>
                <a:gd name="T3" fmla="*/ 8 h 603"/>
                <a:gd name="T4" fmla="*/ 8 w 493"/>
                <a:gd name="T5" fmla="*/ 0 h 603"/>
                <a:gd name="T6" fmla="*/ 493 w 493"/>
                <a:gd name="T7" fmla="*/ 603 h 603"/>
                <a:gd name="T8" fmla="*/ 493 w 493"/>
                <a:gd name="T9" fmla="*/ 603 h 603"/>
              </a:gdLst>
              <a:ahLst/>
              <a:cxnLst>
                <a:cxn ang="0">
                  <a:pos x="T0" y="T1"/>
                </a:cxn>
                <a:cxn ang="0">
                  <a:pos x="T2" y="T3"/>
                </a:cxn>
                <a:cxn ang="0">
                  <a:pos x="T4" y="T5"/>
                </a:cxn>
                <a:cxn ang="0">
                  <a:pos x="T6" y="T7"/>
                </a:cxn>
                <a:cxn ang="0">
                  <a:pos x="T8" y="T9"/>
                </a:cxn>
              </a:cxnLst>
              <a:rect l="0" t="0" r="r" b="b"/>
              <a:pathLst>
                <a:path w="493" h="603">
                  <a:moveTo>
                    <a:pt x="493" y="603"/>
                  </a:moveTo>
                  <a:lnTo>
                    <a:pt x="0" y="8"/>
                  </a:lnTo>
                  <a:lnTo>
                    <a:pt x="8" y="0"/>
                  </a:lnTo>
                  <a:lnTo>
                    <a:pt x="493" y="603"/>
                  </a:lnTo>
                  <a:lnTo>
                    <a:pt x="493" y="60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1" name="Freeform 40"/>
            <p:cNvSpPr/>
            <p:nvPr/>
          </p:nvSpPr>
          <p:spPr bwMode="auto">
            <a:xfrm>
              <a:off x="3897035" y="1726114"/>
              <a:ext cx="293784" cy="1534868"/>
            </a:xfrm>
            <a:custGeom>
              <a:avLst/>
              <a:gdLst>
                <a:gd name="T0" fmla="*/ 8 w 147"/>
                <a:gd name="T1" fmla="*/ 768 h 768"/>
                <a:gd name="T2" fmla="*/ 0 w 147"/>
                <a:gd name="T3" fmla="*/ 768 h 768"/>
                <a:gd name="T4" fmla="*/ 139 w 147"/>
                <a:gd name="T5" fmla="*/ 0 h 768"/>
                <a:gd name="T6" fmla="*/ 147 w 147"/>
                <a:gd name="T7" fmla="*/ 0 h 768"/>
                <a:gd name="T8" fmla="*/ 8 w 147"/>
                <a:gd name="T9" fmla="*/ 768 h 768"/>
              </a:gdLst>
              <a:ahLst/>
              <a:cxnLst>
                <a:cxn ang="0">
                  <a:pos x="T0" y="T1"/>
                </a:cxn>
                <a:cxn ang="0">
                  <a:pos x="T2" y="T3"/>
                </a:cxn>
                <a:cxn ang="0">
                  <a:pos x="T4" y="T5"/>
                </a:cxn>
                <a:cxn ang="0">
                  <a:pos x="T6" y="T7"/>
                </a:cxn>
                <a:cxn ang="0">
                  <a:pos x="T8" y="T9"/>
                </a:cxn>
              </a:cxnLst>
              <a:rect l="0" t="0" r="r" b="b"/>
              <a:pathLst>
                <a:path w="147" h="768">
                  <a:moveTo>
                    <a:pt x="8" y="768"/>
                  </a:moveTo>
                  <a:lnTo>
                    <a:pt x="0" y="768"/>
                  </a:lnTo>
                  <a:lnTo>
                    <a:pt x="139" y="0"/>
                  </a:lnTo>
                  <a:lnTo>
                    <a:pt x="147" y="0"/>
                  </a:lnTo>
                  <a:lnTo>
                    <a:pt x="8" y="768"/>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2" name="Freeform 41"/>
            <p:cNvSpPr/>
            <p:nvPr/>
          </p:nvSpPr>
          <p:spPr bwMode="auto">
            <a:xfrm>
              <a:off x="4190819" y="1726114"/>
              <a:ext cx="1494898" cy="147891"/>
            </a:xfrm>
            <a:custGeom>
              <a:avLst/>
              <a:gdLst>
                <a:gd name="T0" fmla="*/ 748 w 748"/>
                <a:gd name="T1" fmla="*/ 74 h 74"/>
                <a:gd name="T2" fmla="*/ 0 w 748"/>
                <a:gd name="T3" fmla="*/ 8 h 74"/>
                <a:gd name="T4" fmla="*/ 0 w 748"/>
                <a:gd name="T5" fmla="*/ 0 h 74"/>
                <a:gd name="T6" fmla="*/ 748 w 748"/>
                <a:gd name="T7" fmla="*/ 66 h 74"/>
                <a:gd name="T8" fmla="*/ 748 w 748"/>
                <a:gd name="T9" fmla="*/ 74 h 74"/>
              </a:gdLst>
              <a:ahLst/>
              <a:cxnLst>
                <a:cxn ang="0">
                  <a:pos x="T0" y="T1"/>
                </a:cxn>
                <a:cxn ang="0">
                  <a:pos x="T2" y="T3"/>
                </a:cxn>
                <a:cxn ang="0">
                  <a:pos x="T4" y="T5"/>
                </a:cxn>
                <a:cxn ang="0">
                  <a:pos x="T6" y="T7"/>
                </a:cxn>
                <a:cxn ang="0">
                  <a:pos x="T8" y="T9"/>
                </a:cxn>
              </a:cxnLst>
              <a:rect l="0" t="0" r="r" b="b"/>
              <a:pathLst>
                <a:path w="748" h="74">
                  <a:moveTo>
                    <a:pt x="748" y="74"/>
                  </a:moveTo>
                  <a:lnTo>
                    <a:pt x="0" y="8"/>
                  </a:lnTo>
                  <a:lnTo>
                    <a:pt x="0" y="0"/>
                  </a:lnTo>
                  <a:lnTo>
                    <a:pt x="748" y="66"/>
                  </a:lnTo>
                  <a:lnTo>
                    <a:pt x="748" y="7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3" name="Freeform 42"/>
            <p:cNvSpPr/>
            <p:nvPr/>
          </p:nvSpPr>
          <p:spPr bwMode="auto">
            <a:xfrm>
              <a:off x="5389935" y="1874005"/>
              <a:ext cx="295782" cy="1534868"/>
            </a:xfrm>
            <a:custGeom>
              <a:avLst/>
              <a:gdLst>
                <a:gd name="T0" fmla="*/ 0 w 148"/>
                <a:gd name="T1" fmla="*/ 768 h 768"/>
                <a:gd name="T2" fmla="*/ 0 w 148"/>
                <a:gd name="T3" fmla="*/ 768 h 768"/>
                <a:gd name="T4" fmla="*/ 148 w 148"/>
                <a:gd name="T5" fmla="*/ 0 h 768"/>
                <a:gd name="T6" fmla="*/ 148 w 148"/>
                <a:gd name="T7" fmla="*/ 0 h 768"/>
                <a:gd name="T8" fmla="*/ 0 w 148"/>
                <a:gd name="T9" fmla="*/ 768 h 768"/>
              </a:gdLst>
              <a:ahLst/>
              <a:cxnLst>
                <a:cxn ang="0">
                  <a:pos x="T0" y="T1"/>
                </a:cxn>
                <a:cxn ang="0">
                  <a:pos x="T2" y="T3"/>
                </a:cxn>
                <a:cxn ang="0">
                  <a:pos x="T4" y="T5"/>
                </a:cxn>
                <a:cxn ang="0">
                  <a:pos x="T6" y="T7"/>
                </a:cxn>
                <a:cxn ang="0">
                  <a:pos x="T8" y="T9"/>
                </a:cxn>
              </a:cxnLst>
              <a:rect l="0" t="0" r="r" b="b"/>
              <a:pathLst>
                <a:path w="148" h="768">
                  <a:moveTo>
                    <a:pt x="0" y="768"/>
                  </a:moveTo>
                  <a:lnTo>
                    <a:pt x="0" y="768"/>
                  </a:lnTo>
                  <a:lnTo>
                    <a:pt x="148" y="0"/>
                  </a:lnTo>
                  <a:lnTo>
                    <a:pt x="148" y="0"/>
                  </a:lnTo>
                  <a:lnTo>
                    <a:pt x="0" y="768"/>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4" name="Freeform 43"/>
            <p:cNvSpPr/>
            <p:nvPr/>
          </p:nvSpPr>
          <p:spPr bwMode="auto">
            <a:xfrm>
              <a:off x="5685717" y="1874005"/>
              <a:ext cx="1149153" cy="1239086"/>
            </a:xfrm>
            <a:custGeom>
              <a:avLst/>
              <a:gdLst>
                <a:gd name="T0" fmla="*/ 567 w 575"/>
                <a:gd name="T1" fmla="*/ 620 h 620"/>
                <a:gd name="T2" fmla="*/ 0 w 575"/>
                <a:gd name="T3" fmla="*/ 8 h 620"/>
                <a:gd name="T4" fmla="*/ 0 w 575"/>
                <a:gd name="T5" fmla="*/ 0 h 620"/>
                <a:gd name="T6" fmla="*/ 575 w 575"/>
                <a:gd name="T7" fmla="*/ 620 h 620"/>
                <a:gd name="T8" fmla="*/ 567 w 575"/>
                <a:gd name="T9" fmla="*/ 620 h 620"/>
              </a:gdLst>
              <a:ahLst/>
              <a:cxnLst>
                <a:cxn ang="0">
                  <a:pos x="T0" y="T1"/>
                </a:cxn>
                <a:cxn ang="0">
                  <a:pos x="T2" y="T3"/>
                </a:cxn>
                <a:cxn ang="0">
                  <a:pos x="T4" y="T5"/>
                </a:cxn>
                <a:cxn ang="0">
                  <a:pos x="T6" y="T7"/>
                </a:cxn>
                <a:cxn ang="0">
                  <a:pos x="T8" y="T9"/>
                </a:cxn>
              </a:cxnLst>
              <a:rect l="0" t="0" r="r" b="b"/>
              <a:pathLst>
                <a:path w="575" h="620">
                  <a:moveTo>
                    <a:pt x="567" y="620"/>
                  </a:moveTo>
                  <a:lnTo>
                    <a:pt x="0" y="8"/>
                  </a:lnTo>
                  <a:lnTo>
                    <a:pt x="0" y="0"/>
                  </a:lnTo>
                  <a:lnTo>
                    <a:pt x="575" y="620"/>
                  </a:lnTo>
                  <a:lnTo>
                    <a:pt x="567" y="62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5" name="Freeform 44"/>
            <p:cNvSpPr/>
            <p:nvPr/>
          </p:nvSpPr>
          <p:spPr bwMode="auto">
            <a:xfrm>
              <a:off x="3960988" y="1874005"/>
              <a:ext cx="1724729" cy="1337014"/>
            </a:xfrm>
            <a:custGeom>
              <a:avLst/>
              <a:gdLst>
                <a:gd name="T0" fmla="*/ 9 w 863"/>
                <a:gd name="T1" fmla="*/ 669 h 669"/>
                <a:gd name="T2" fmla="*/ 0 w 863"/>
                <a:gd name="T3" fmla="*/ 669 h 669"/>
                <a:gd name="T4" fmla="*/ 863 w 863"/>
                <a:gd name="T5" fmla="*/ 0 h 669"/>
                <a:gd name="T6" fmla="*/ 863 w 863"/>
                <a:gd name="T7" fmla="*/ 8 h 669"/>
                <a:gd name="T8" fmla="*/ 9 w 863"/>
                <a:gd name="T9" fmla="*/ 669 h 669"/>
              </a:gdLst>
              <a:ahLst/>
              <a:cxnLst>
                <a:cxn ang="0">
                  <a:pos x="T0" y="T1"/>
                </a:cxn>
                <a:cxn ang="0">
                  <a:pos x="T2" y="T3"/>
                </a:cxn>
                <a:cxn ang="0">
                  <a:pos x="T4" y="T5"/>
                </a:cxn>
                <a:cxn ang="0">
                  <a:pos x="T6" y="T7"/>
                </a:cxn>
                <a:cxn ang="0">
                  <a:pos x="T8" y="T9"/>
                </a:cxn>
              </a:cxnLst>
              <a:rect l="0" t="0" r="r" b="b"/>
              <a:pathLst>
                <a:path w="863" h="669">
                  <a:moveTo>
                    <a:pt x="9" y="669"/>
                  </a:moveTo>
                  <a:lnTo>
                    <a:pt x="0" y="669"/>
                  </a:lnTo>
                  <a:lnTo>
                    <a:pt x="863" y="0"/>
                  </a:lnTo>
                  <a:lnTo>
                    <a:pt x="863" y="8"/>
                  </a:lnTo>
                  <a:lnTo>
                    <a:pt x="9" y="66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6" name="Freeform 45"/>
            <p:cNvSpPr/>
            <p:nvPr/>
          </p:nvSpPr>
          <p:spPr bwMode="auto">
            <a:xfrm>
              <a:off x="4174831" y="1726114"/>
              <a:ext cx="1215104" cy="1716734"/>
            </a:xfrm>
            <a:custGeom>
              <a:avLst/>
              <a:gdLst>
                <a:gd name="T0" fmla="*/ 608 w 608"/>
                <a:gd name="T1" fmla="*/ 859 h 859"/>
                <a:gd name="T2" fmla="*/ 0 w 608"/>
                <a:gd name="T3" fmla="*/ 0 h 859"/>
                <a:gd name="T4" fmla="*/ 8 w 608"/>
                <a:gd name="T5" fmla="*/ 0 h 859"/>
                <a:gd name="T6" fmla="*/ 608 w 608"/>
                <a:gd name="T7" fmla="*/ 859 h 859"/>
                <a:gd name="T8" fmla="*/ 608 w 608"/>
                <a:gd name="T9" fmla="*/ 859 h 859"/>
              </a:gdLst>
              <a:ahLst/>
              <a:cxnLst>
                <a:cxn ang="0">
                  <a:pos x="T0" y="T1"/>
                </a:cxn>
                <a:cxn ang="0">
                  <a:pos x="T2" y="T3"/>
                </a:cxn>
                <a:cxn ang="0">
                  <a:pos x="T4" y="T5"/>
                </a:cxn>
                <a:cxn ang="0">
                  <a:pos x="T6" y="T7"/>
                </a:cxn>
                <a:cxn ang="0">
                  <a:pos x="T8" y="T9"/>
                </a:cxn>
              </a:cxnLst>
              <a:rect l="0" t="0" r="r" b="b"/>
              <a:pathLst>
                <a:path w="608" h="859">
                  <a:moveTo>
                    <a:pt x="608" y="859"/>
                  </a:moveTo>
                  <a:lnTo>
                    <a:pt x="0" y="0"/>
                  </a:lnTo>
                  <a:lnTo>
                    <a:pt x="8" y="0"/>
                  </a:lnTo>
                  <a:lnTo>
                    <a:pt x="608" y="859"/>
                  </a:lnTo>
                  <a:lnTo>
                    <a:pt x="608" y="85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7" name="Freeform 46"/>
            <p:cNvSpPr/>
            <p:nvPr/>
          </p:nvSpPr>
          <p:spPr bwMode="auto">
            <a:xfrm>
              <a:off x="5685717" y="1874005"/>
              <a:ext cx="147891" cy="2708003"/>
            </a:xfrm>
            <a:custGeom>
              <a:avLst/>
              <a:gdLst>
                <a:gd name="T0" fmla="*/ 66 w 74"/>
                <a:gd name="T1" fmla="*/ 1355 h 1355"/>
                <a:gd name="T2" fmla="*/ 0 w 74"/>
                <a:gd name="T3" fmla="*/ 8 h 1355"/>
                <a:gd name="T4" fmla="*/ 0 w 74"/>
                <a:gd name="T5" fmla="*/ 0 h 1355"/>
                <a:gd name="T6" fmla="*/ 74 w 74"/>
                <a:gd name="T7" fmla="*/ 1355 h 1355"/>
                <a:gd name="T8" fmla="*/ 66 w 74"/>
                <a:gd name="T9" fmla="*/ 1355 h 1355"/>
              </a:gdLst>
              <a:ahLst/>
              <a:cxnLst>
                <a:cxn ang="0">
                  <a:pos x="T0" y="T1"/>
                </a:cxn>
                <a:cxn ang="0">
                  <a:pos x="T2" y="T3"/>
                </a:cxn>
                <a:cxn ang="0">
                  <a:pos x="T4" y="T5"/>
                </a:cxn>
                <a:cxn ang="0">
                  <a:pos x="T6" y="T7"/>
                </a:cxn>
                <a:cxn ang="0">
                  <a:pos x="T8" y="T9"/>
                </a:cxn>
              </a:cxnLst>
              <a:rect l="0" t="0" r="r" b="b"/>
              <a:pathLst>
                <a:path w="74" h="1355">
                  <a:moveTo>
                    <a:pt x="66" y="1355"/>
                  </a:moveTo>
                  <a:lnTo>
                    <a:pt x="0" y="8"/>
                  </a:lnTo>
                  <a:lnTo>
                    <a:pt x="0" y="0"/>
                  </a:lnTo>
                  <a:lnTo>
                    <a:pt x="74" y="1355"/>
                  </a:lnTo>
                  <a:lnTo>
                    <a:pt x="66" y="135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8" name="Freeform 47"/>
            <p:cNvSpPr/>
            <p:nvPr/>
          </p:nvSpPr>
          <p:spPr bwMode="auto">
            <a:xfrm>
              <a:off x="4322722" y="1874005"/>
              <a:ext cx="1362995" cy="3005783"/>
            </a:xfrm>
            <a:custGeom>
              <a:avLst/>
              <a:gdLst>
                <a:gd name="T0" fmla="*/ 8 w 682"/>
                <a:gd name="T1" fmla="*/ 1504 h 1504"/>
                <a:gd name="T2" fmla="*/ 0 w 682"/>
                <a:gd name="T3" fmla="*/ 1495 h 1504"/>
                <a:gd name="T4" fmla="*/ 682 w 682"/>
                <a:gd name="T5" fmla="*/ 0 h 1504"/>
                <a:gd name="T6" fmla="*/ 682 w 682"/>
                <a:gd name="T7" fmla="*/ 8 h 1504"/>
                <a:gd name="T8" fmla="*/ 8 w 682"/>
                <a:gd name="T9" fmla="*/ 1504 h 1504"/>
              </a:gdLst>
              <a:ahLst/>
              <a:cxnLst>
                <a:cxn ang="0">
                  <a:pos x="T0" y="T1"/>
                </a:cxn>
                <a:cxn ang="0">
                  <a:pos x="T2" y="T3"/>
                </a:cxn>
                <a:cxn ang="0">
                  <a:pos x="T4" y="T5"/>
                </a:cxn>
                <a:cxn ang="0">
                  <a:pos x="T6" y="T7"/>
                </a:cxn>
                <a:cxn ang="0">
                  <a:pos x="T8" y="T9"/>
                </a:cxn>
              </a:cxnLst>
              <a:rect l="0" t="0" r="r" b="b"/>
              <a:pathLst>
                <a:path w="682" h="1504">
                  <a:moveTo>
                    <a:pt x="8" y="1504"/>
                  </a:moveTo>
                  <a:lnTo>
                    <a:pt x="0" y="1495"/>
                  </a:lnTo>
                  <a:lnTo>
                    <a:pt x="682" y="0"/>
                  </a:lnTo>
                  <a:lnTo>
                    <a:pt x="682" y="8"/>
                  </a:lnTo>
                  <a:lnTo>
                    <a:pt x="8" y="150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59" name="Freeform 48"/>
            <p:cNvSpPr/>
            <p:nvPr/>
          </p:nvSpPr>
          <p:spPr bwMode="auto">
            <a:xfrm>
              <a:off x="4190819" y="1726114"/>
              <a:ext cx="2660039" cy="1418953"/>
            </a:xfrm>
            <a:custGeom>
              <a:avLst/>
              <a:gdLst>
                <a:gd name="T0" fmla="*/ 1331 w 1331"/>
                <a:gd name="T1" fmla="*/ 710 h 710"/>
                <a:gd name="T2" fmla="*/ 0 w 1331"/>
                <a:gd name="T3" fmla="*/ 0 h 710"/>
                <a:gd name="T4" fmla="*/ 0 w 1331"/>
                <a:gd name="T5" fmla="*/ 0 h 710"/>
                <a:gd name="T6" fmla="*/ 1331 w 1331"/>
                <a:gd name="T7" fmla="*/ 702 h 710"/>
                <a:gd name="T8" fmla="*/ 1331 w 1331"/>
                <a:gd name="T9" fmla="*/ 710 h 710"/>
              </a:gdLst>
              <a:ahLst/>
              <a:cxnLst>
                <a:cxn ang="0">
                  <a:pos x="T0" y="T1"/>
                </a:cxn>
                <a:cxn ang="0">
                  <a:pos x="T2" y="T3"/>
                </a:cxn>
                <a:cxn ang="0">
                  <a:pos x="T4" y="T5"/>
                </a:cxn>
                <a:cxn ang="0">
                  <a:pos x="T6" y="T7"/>
                </a:cxn>
                <a:cxn ang="0">
                  <a:pos x="T8" y="T9"/>
                </a:cxn>
              </a:cxnLst>
              <a:rect l="0" t="0" r="r" b="b"/>
              <a:pathLst>
                <a:path w="1331" h="710">
                  <a:moveTo>
                    <a:pt x="1331" y="710"/>
                  </a:moveTo>
                  <a:lnTo>
                    <a:pt x="0" y="0"/>
                  </a:lnTo>
                  <a:lnTo>
                    <a:pt x="0" y="0"/>
                  </a:lnTo>
                  <a:lnTo>
                    <a:pt x="1331" y="702"/>
                  </a:lnTo>
                  <a:lnTo>
                    <a:pt x="1331" y="71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0" name="Freeform 49"/>
            <p:cNvSpPr/>
            <p:nvPr/>
          </p:nvSpPr>
          <p:spPr bwMode="auto">
            <a:xfrm>
              <a:off x="3879049" y="3129080"/>
              <a:ext cx="2971810" cy="147891"/>
            </a:xfrm>
            <a:custGeom>
              <a:avLst/>
              <a:gdLst>
                <a:gd name="T0" fmla="*/ 0 w 1487"/>
                <a:gd name="T1" fmla="*/ 74 h 74"/>
                <a:gd name="T2" fmla="*/ 0 w 1487"/>
                <a:gd name="T3" fmla="*/ 66 h 74"/>
                <a:gd name="T4" fmla="*/ 1487 w 1487"/>
                <a:gd name="T5" fmla="*/ 0 h 74"/>
                <a:gd name="T6" fmla="*/ 1487 w 1487"/>
                <a:gd name="T7" fmla="*/ 8 h 74"/>
                <a:gd name="T8" fmla="*/ 0 w 1487"/>
                <a:gd name="T9" fmla="*/ 74 h 74"/>
              </a:gdLst>
              <a:ahLst/>
              <a:cxnLst>
                <a:cxn ang="0">
                  <a:pos x="T0" y="T1"/>
                </a:cxn>
                <a:cxn ang="0">
                  <a:pos x="T2" y="T3"/>
                </a:cxn>
                <a:cxn ang="0">
                  <a:pos x="T4" y="T5"/>
                </a:cxn>
                <a:cxn ang="0">
                  <a:pos x="T6" y="T7"/>
                </a:cxn>
                <a:cxn ang="0">
                  <a:pos x="T8" y="T9"/>
                </a:cxn>
              </a:cxnLst>
              <a:rect l="0" t="0" r="r" b="b"/>
              <a:pathLst>
                <a:path w="1487" h="74">
                  <a:moveTo>
                    <a:pt x="0" y="74"/>
                  </a:moveTo>
                  <a:lnTo>
                    <a:pt x="0" y="66"/>
                  </a:lnTo>
                  <a:lnTo>
                    <a:pt x="1487" y="0"/>
                  </a:lnTo>
                  <a:lnTo>
                    <a:pt x="1487" y="8"/>
                  </a:lnTo>
                  <a:lnTo>
                    <a:pt x="0" y="7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1" name="Freeform 50"/>
            <p:cNvSpPr/>
            <p:nvPr/>
          </p:nvSpPr>
          <p:spPr bwMode="auto">
            <a:xfrm>
              <a:off x="2320199" y="4120348"/>
              <a:ext cx="3479435" cy="527611"/>
            </a:xfrm>
            <a:custGeom>
              <a:avLst/>
              <a:gdLst>
                <a:gd name="T0" fmla="*/ 1741 w 1741"/>
                <a:gd name="T1" fmla="*/ 264 h 264"/>
                <a:gd name="T2" fmla="*/ 0 w 1741"/>
                <a:gd name="T3" fmla="*/ 8 h 264"/>
                <a:gd name="T4" fmla="*/ 0 w 1741"/>
                <a:gd name="T5" fmla="*/ 0 h 264"/>
                <a:gd name="T6" fmla="*/ 1741 w 1741"/>
                <a:gd name="T7" fmla="*/ 256 h 264"/>
                <a:gd name="T8" fmla="*/ 1741 w 1741"/>
                <a:gd name="T9" fmla="*/ 264 h 264"/>
              </a:gdLst>
              <a:ahLst/>
              <a:cxnLst>
                <a:cxn ang="0">
                  <a:pos x="T0" y="T1"/>
                </a:cxn>
                <a:cxn ang="0">
                  <a:pos x="T2" y="T3"/>
                </a:cxn>
                <a:cxn ang="0">
                  <a:pos x="T4" y="T5"/>
                </a:cxn>
                <a:cxn ang="0">
                  <a:pos x="T6" y="T7"/>
                </a:cxn>
                <a:cxn ang="0">
                  <a:pos x="T8" y="T9"/>
                </a:cxn>
              </a:cxnLst>
              <a:rect l="0" t="0" r="r" b="b"/>
              <a:pathLst>
                <a:path w="1741" h="264">
                  <a:moveTo>
                    <a:pt x="1741" y="264"/>
                  </a:moveTo>
                  <a:lnTo>
                    <a:pt x="0" y="8"/>
                  </a:lnTo>
                  <a:lnTo>
                    <a:pt x="0" y="0"/>
                  </a:lnTo>
                  <a:lnTo>
                    <a:pt x="1741" y="256"/>
                  </a:lnTo>
                  <a:lnTo>
                    <a:pt x="1741" y="26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2" name="Oval 141"/>
            <p:cNvSpPr/>
            <p:nvPr/>
          </p:nvSpPr>
          <p:spPr bwMode="auto">
            <a:xfrm>
              <a:off x="4039473" y="4576006"/>
              <a:ext cx="584486" cy="587578"/>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3" name="Oval 143"/>
            <p:cNvSpPr/>
            <p:nvPr/>
          </p:nvSpPr>
          <p:spPr bwMode="auto">
            <a:xfrm>
              <a:off x="5470934" y="1659223"/>
              <a:ext cx="429564" cy="429564"/>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4" name="Oval 23"/>
            <p:cNvSpPr/>
            <p:nvPr/>
          </p:nvSpPr>
          <p:spPr bwMode="auto">
            <a:xfrm>
              <a:off x="2829822" y="1955944"/>
              <a:ext cx="229831" cy="231829"/>
            </a:xfrm>
            <a:prstGeom prst="ellipse">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65" name="Oval 20"/>
            <p:cNvSpPr/>
            <p:nvPr/>
          </p:nvSpPr>
          <p:spPr bwMode="auto">
            <a:xfrm>
              <a:off x="2172308" y="3970458"/>
              <a:ext cx="311770" cy="313769"/>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ea typeface="微软雅黑" panose="020B0503020204020204" pitchFamily="34" charset="-122"/>
              </a:endParaRPr>
            </a:p>
          </p:txBody>
        </p:sp>
        <p:sp>
          <p:nvSpPr>
            <p:cNvPr id="82" name="ValueShape1"/>
            <p:cNvSpPr/>
            <p:nvPr/>
          </p:nvSpPr>
          <p:spPr bwMode="auto">
            <a:xfrm>
              <a:off x="3455397" y="2804354"/>
              <a:ext cx="913256" cy="913256"/>
            </a:xfrm>
            <a:prstGeom prst="ellipse">
              <a:avLst/>
            </a:prstGeom>
            <a:solidFill>
              <a:schemeClr val="accent1"/>
            </a:solidFill>
            <a:ln w="28575">
              <a:solidFill>
                <a:schemeClr val="bg1"/>
              </a:solidFill>
              <a:round/>
            </a:ln>
          </p:spPr>
          <p:txBody>
            <a:bodyPr vert="horz" wrap="none" lIns="0" tIns="0" rIns="0" bIns="0" anchor="ctr" anchorCtr="0" compatLnSpc="1">
              <a:normAutofit/>
            </a:bodyPr>
            <a:lstStyle/>
            <a:p>
              <a:pPr algn="ctr"/>
              <a:r>
                <a:rPr lang="zh-CN" altLang="en-US" sz="2400" dirty="0">
                  <a:solidFill>
                    <a:schemeClr val="bg1"/>
                  </a:solidFill>
                  <a:latin typeface="Impact" panose="020B0806030902050204" pitchFamily="34" charset="0"/>
                  <a:ea typeface="微软雅黑" panose="020B0503020204020204" pitchFamily="34" charset="-122"/>
                </a:rPr>
                <a:t>用户</a:t>
              </a:r>
              <a:endParaRPr lang="en-US" altLang="zh-CN" sz="2400" dirty="0">
                <a:solidFill>
                  <a:schemeClr val="bg1"/>
                </a:solidFill>
                <a:latin typeface="Impact" panose="020B0806030902050204" pitchFamily="34" charset="0"/>
                <a:ea typeface="微软雅黑" panose="020B0503020204020204" pitchFamily="34" charset="-122"/>
              </a:endParaRPr>
            </a:p>
          </p:txBody>
        </p:sp>
        <p:sp>
          <p:nvSpPr>
            <p:cNvPr id="83" name="ValueShape2"/>
            <p:cNvSpPr/>
            <p:nvPr/>
          </p:nvSpPr>
          <p:spPr bwMode="auto">
            <a:xfrm>
              <a:off x="6414405" y="2720400"/>
              <a:ext cx="833346" cy="833346"/>
            </a:xfrm>
            <a:prstGeom prst="ellipse">
              <a:avLst/>
            </a:prstGeom>
            <a:solidFill>
              <a:schemeClr val="accent2"/>
            </a:solidFill>
            <a:ln w="28575">
              <a:solidFill>
                <a:schemeClr val="bg1"/>
              </a:solidFill>
              <a:round/>
            </a:ln>
          </p:spPr>
          <p:txBody>
            <a:bodyPr vert="horz" wrap="none" lIns="0" tIns="0" rIns="0" bIns="0" anchor="ctr" anchorCtr="0" compatLnSpc="1">
              <a:normAutofit/>
            </a:bodyPr>
            <a:lstStyle/>
            <a:p>
              <a:pPr algn="ctr"/>
              <a:r>
                <a:rPr lang="zh-CN" altLang="en-US" dirty="0">
                  <a:solidFill>
                    <a:schemeClr val="bg1"/>
                  </a:solidFill>
                  <a:latin typeface="Impact" panose="020B0806030902050204" pitchFamily="34" charset="0"/>
                  <a:ea typeface="微软雅黑" panose="020B0503020204020204" pitchFamily="34" charset="-122"/>
                </a:rPr>
                <a:t>广告</a:t>
              </a:r>
              <a:endParaRPr lang="en-US" altLang="zh-CN" dirty="0">
                <a:solidFill>
                  <a:schemeClr val="bg1"/>
                </a:solidFill>
                <a:latin typeface="Impact" panose="020B0806030902050204" pitchFamily="34" charset="0"/>
                <a:ea typeface="微软雅黑" panose="020B0503020204020204" pitchFamily="34" charset="-122"/>
              </a:endParaRPr>
            </a:p>
          </p:txBody>
        </p:sp>
        <p:sp>
          <p:nvSpPr>
            <p:cNvPr id="84" name="ValueShape3"/>
            <p:cNvSpPr/>
            <p:nvPr/>
          </p:nvSpPr>
          <p:spPr bwMode="auto">
            <a:xfrm>
              <a:off x="1096263" y="1454623"/>
              <a:ext cx="844762" cy="844762"/>
            </a:xfrm>
            <a:prstGeom prst="ellipse">
              <a:avLst/>
            </a:prstGeom>
            <a:solidFill>
              <a:schemeClr val="accent3"/>
            </a:solidFill>
            <a:ln w="28575">
              <a:solidFill>
                <a:schemeClr val="bg1"/>
              </a:solidFill>
              <a:round/>
            </a:ln>
          </p:spPr>
          <p:txBody>
            <a:bodyPr vert="horz" wrap="none" lIns="0" tIns="0" rIns="0" bIns="0" anchor="ctr" anchorCtr="0" compatLnSpc="1">
              <a:normAutofit/>
            </a:bodyPr>
            <a:lstStyle/>
            <a:p>
              <a:pPr algn="ctr"/>
              <a:r>
                <a:rPr lang="zh-CN" altLang="en-US" dirty="0">
                  <a:solidFill>
                    <a:schemeClr val="bg1"/>
                  </a:solidFill>
                  <a:latin typeface="Impact" panose="020B0806030902050204" pitchFamily="34" charset="0"/>
                  <a:ea typeface="微软雅黑" panose="020B0503020204020204" pitchFamily="34" charset="-122"/>
                </a:rPr>
                <a:t>市场</a:t>
              </a:r>
              <a:endParaRPr lang="en-US" altLang="zh-CN" dirty="0">
                <a:solidFill>
                  <a:schemeClr val="bg1"/>
                </a:solidFill>
                <a:latin typeface="Impact" panose="020B0806030902050204" pitchFamily="34" charset="0"/>
                <a:ea typeface="微软雅黑" panose="020B0503020204020204" pitchFamily="34" charset="-122"/>
              </a:endParaRPr>
            </a:p>
          </p:txBody>
        </p:sp>
        <p:sp>
          <p:nvSpPr>
            <p:cNvPr id="85" name="ValueShape4"/>
            <p:cNvSpPr/>
            <p:nvPr/>
          </p:nvSpPr>
          <p:spPr bwMode="auto">
            <a:xfrm>
              <a:off x="743601" y="4125380"/>
              <a:ext cx="913256" cy="913256"/>
            </a:xfrm>
            <a:prstGeom prst="ellipse">
              <a:avLst/>
            </a:prstGeom>
            <a:solidFill>
              <a:schemeClr val="accent4"/>
            </a:solidFill>
            <a:ln w="28575">
              <a:solidFill>
                <a:schemeClr val="bg1"/>
              </a:solidFill>
              <a:round/>
            </a:ln>
          </p:spPr>
          <p:txBody>
            <a:bodyPr vert="horz" wrap="none" lIns="0" tIns="0" rIns="0" bIns="0" anchor="ctr" anchorCtr="0" compatLnSpc="1">
              <a:normAutofit/>
            </a:bodyPr>
            <a:lstStyle/>
            <a:p>
              <a:pPr algn="ctr"/>
              <a:r>
                <a:rPr lang="zh-CN" altLang="en-US" sz="2400" dirty="0">
                  <a:solidFill>
                    <a:schemeClr val="bg1"/>
                  </a:solidFill>
                  <a:latin typeface="Impact" panose="020B0806030902050204" pitchFamily="34" charset="0"/>
                  <a:ea typeface="微软雅黑" panose="020B0503020204020204" pitchFamily="34" charset="-122"/>
                </a:rPr>
                <a:t>需求</a:t>
              </a:r>
              <a:endParaRPr lang="en-US" altLang="zh-CN" sz="2400" dirty="0">
                <a:solidFill>
                  <a:schemeClr val="bg1"/>
                </a:solidFill>
                <a:latin typeface="Impact" panose="020B0806030902050204" pitchFamily="34" charset="0"/>
                <a:ea typeface="微软雅黑" panose="020B0503020204020204" pitchFamily="34" charset="-122"/>
              </a:endParaRPr>
            </a:p>
          </p:txBody>
        </p:sp>
        <p:sp>
          <p:nvSpPr>
            <p:cNvPr id="86" name="ValueShape5"/>
            <p:cNvSpPr/>
            <p:nvPr/>
          </p:nvSpPr>
          <p:spPr bwMode="auto">
            <a:xfrm>
              <a:off x="3851770" y="1420875"/>
              <a:ext cx="662111" cy="662111"/>
            </a:xfrm>
            <a:prstGeom prst="ellipse">
              <a:avLst/>
            </a:prstGeom>
            <a:solidFill>
              <a:schemeClr val="accent5"/>
            </a:solidFill>
            <a:ln w="28575">
              <a:solidFill>
                <a:schemeClr val="bg1"/>
              </a:solidFill>
              <a:round/>
            </a:ln>
          </p:spPr>
          <p:txBody>
            <a:bodyPr vert="horz" wrap="none" lIns="0" tIns="0" rIns="0" bIns="0" anchor="ctr" anchorCtr="0" compatLnSpc="1">
              <a:normAutofit/>
            </a:bodyPr>
            <a:lstStyle/>
            <a:p>
              <a:pPr algn="ctr"/>
              <a:r>
                <a:rPr lang="zh-CN" altLang="en-US" sz="1600" dirty="0">
                  <a:solidFill>
                    <a:schemeClr val="bg1"/>
                  </a:solidFill>
                  <a:latin typeface="Impact" panose="020B0806030902050204" pitchFamily="34" charset="0"/>
                  <a:ea typeface="微软雅黑" panose="020B0503020204020204" pitchFamily="34" charset="-122"/>
                </a:rPr>
                <a:t>推广</a:t>
              </a:r>
              <a:endParaRPr lang="en-US" altLang="zh-CN" sz="1600" dirty="0">
                <a:solidFill>
                  <a:schemeClr val="bg1"/>
                </a:solidFill>
                <a:latin typeface="Impact" panose="020B0806030902050204" pitchFamily="34" charset="0"/>
                <a:ea typeface="微软雅黑" panose="020B0503020204020204" pitchFamily="34" charset="-122"/>
              </a:endParaRPr>
            </a:p>
          </p:txBody>
        </p:sp>
      </p:grpSp>
      <p:sp>
        <p:nvSpPr>
          <p:cNvPr id="2" name="矩形 1"/>
          <p:cNvSpPr/>
          <p:nvPr/>
        </p:nvSpPr>
        <p:spPr>
          <a:xfrm>
            <a:off x="6818630" y="1065530"/>
            <a:ext cx="4157980" cy="922020"/>
          </a:xfrm>
          <a:prstGeom prst="rect">
            <a:avLst/>
          </a:prstGeom>
        </p:spPr>
        <p:txBody>
          <a:bodyPr wrap="square">
            <a:spAutoFit/>
          </a:bodyPr>
          <a:lstStyle/>
          <a:p>
            <a:pPr>
              <a:lnSpc>
                <a:spcPct val="15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、市场需求：随着图书市场的扩大和多样化，读者对于书籍搜索的需求也在增加。书籍垂直搜索系统可以提供更精准、便捷的搜索结果，满足读者对于特定书籍的需求</a:t>
            </a:r>
          </a:p>
        </p:txBody>
      </p:sp>
      <p:sp>
        <p:nvSpPr>
          <p:cNvPr id="87" name="矩形 86"/>
          <p:cNvSpPr/>
          <p:nvPr/>
        </p:nvSpPr>
        <p:spPr>
          <a:xfrm>
            <a:off x="6753860" y="1988185"/>
            <a:ext cx="4068445" cy="1198880"/>
          </a:xfrm>
          <a:prstGeom prst="rect">
            <a:avLst/>
          </a:prstGeom>
        </p:spPr>
        <p:txBody>
          <a:bodyPr wrap="square">
            <a:spAutoFit/>
          </a:bodyPr>
          <a:lstStyle/>
          <a:p>
            <a:pPr>
              <a:lnSpc>
                <a:spcPct val="15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、增强用户体验：传统的图书搜索引擎往往存在搜索结果不准确、信息重复等问题。通过专注于书籍领域的垂直搜索系统，可以提供更准确、丰富的搜索结果，提升用户体验</a:t>
            </a:r>
          </a:p>
        </p:txBody>
      </p:sp>
      <p:sp>
        <p:nvSpPr>
          <p:cNvPr id="88" name="矩形 87"/>
          <p:cNvSpPr/>
          <p:nvPr/>
        </p:nvSpPr>
        <p:spPr>
          <a:xfrm>
            <a:off x="6753860" y="3219450"/>
            <a:ext cx="4068445" cy="922020"/>
          </a:xfrm>
          <a:prstGeom prst="rect">
            <a:avLst/>
          </a:prstGeom>
        </p:spPr>
        <p:txBody>
          <a:bodyPr wrap="square">
            <a:spAutoFit/>
          </a:bodyPr>
          <a:lstStyle/>
          <a:p>
            <a:pPr>
              <a:lnSpc>
                <a:spcPct val="15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、广告与推广机会：书籍垂直搜索系统可以为出版社、书店等图书相关企业提供广告与推广机会，通过合作推广、精准定位等方式实现商业价值</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a:srcRect t="2054" b="3954"/>
          <a:stretch>
            <a:fillRect/>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4493538" cy="830997"/>
          </a:xfrm>
          <a:prstGeom prst="rect">
            <a:avLst/>
          </a:prstGeom>
          <a:noFill/>
        </p:spPr>
        <p:txBody>
          <a:bodyPr wrap="none">
            <a:spAutoFit/>
          </a:bodyPr>
          <a:lstStyle/>
          <a:p>
            <a:pPr fontAlgn="auto">
              <a:spcBef>
                <a:spcPts val="0"/>
              </a:spcBef>
              <a:spcAft>
                <a:spcPts val="0"/>
              </a:spcAft>
              <a:defRPr/>
            </a:pPr>
            <a:r>
              <a:rPr lang="zh-CN" altLang="en-US" sz="4800" b="1" dirty="0">
                <a:solidFill>
                  <a:schemeClr val="accent6">
                    <a:lumMod val="50000"/>
                  </a:schemeClr>
                </a:solidFill>
                <a:latin typeface="+mj-ea"/>
                <a:ea typeface="+mj-ea"/>
              </a:rPr>
              <a:t>项目目标与内容</a:t>
            </a:r>
          </a:p>
        </p:txBody>
      </p:sp>
      <p:sp>
        <p:nvSpPr>
          <p:cNvPr id="18" name="文本框 17"/>
          <p:cNvSpPr txBox="1"/>
          <p:nvPr/>
        </p:nvSpPr>
        <p:spPr>
          <a:xfrm>
            <a:off x="3652838" y="3886010"/>
            <a:ext cx="3822607" cy="874407"/>
          </a:xfrm>
          <a:prstGeom prst="rect">
            <a:avLst/>
          </a:prstGeom>
          <a:noFill/>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项目目标与内容</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Arial" panose="020B0604020202020204" pitchFamily="34" charset="0"/>
              <a:buChar char="•"/>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项目用户概述</a:t>
            </a:r>
          </a:p>
        </p:txBody>
      </p:sp>
      <p:cxnSp>
        <p:nvCxnSpPr>
          <p:cNvPr id="19" name="PA_直接连接符 18"/>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54"/>
          <p:cNvSpPr/>
          <p:nvPr/>
        </p:nvSpPr>
        <p:spPr>
          <a:xfrm rot="5050286">
            <a:off x="10419938" y="1398579"/>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6"/>
          <p:cNvGrpSpPr/>
          <p:nvPr/>
        </p:nvGrpSpPr>
        <p:grpSpPr>
          <a:xfrm>
            <a:off x="2517775" y="2416175"/>
            <a:ext cx="1023620" cy="1400149"/>
            <a:chOff x="2517828" y="1926040"/>
            <a:chExt cx="864000" cy="1399768"/>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1321711"/>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03</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3" y="5560493"/>
            <a:ext cx="226800" cy="720000"/>
            <a:chOff x="6205521" y="5132079"/>
            <a:chExt cx="259851" cy="856655"/>
          </a:xfrm>
          <a:solidFill>
            <a:schemeClr val="accent6">
              <a:lumMod val="50000"/>
            </a:schemeClr>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扁平风动画模板"/>
  <p:tag name="ISPRING_PRESENTATION_TITLE" val="极简线条汇报PPT模板"/>
  <p:tag name="COMMONDATA" val="eyJoZGlkIjoiNThhZDBlNzQ5MGE0MjQxYWU1MjE0OGUyNGQ0NDBmMG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PA" val="v3.1.0"/>
</p:tagLst>
</file>

<file path=ppt/tags/tag16.xml><?xml version="1.0" encoding="utf-8"?>
<p:tagLst xmlns:a="http://schemas.openxmlformats.org/drawingml/2006/main" xmlns:r="http://schemas.openxmlformats.org/officeDocument/2006/relationships" xmlns:p="http://schemas.openxmlformats.org/presentationml/2006/main">
  <p:tag name="PA" val="v3.1.0"/>
</p:tagLst>
</file>

<file path=ppt/tags/tag17.xml><?xml version="1.0" encoding="utf-8"?>
<p:tagLst xmlns:a="http://schemas.openxmlformats.org/drawingml/2006/main" xmlns:r="http://schemas.openxmlformats.org/officeDocument/2006/relationships" xmlns:p="http://schemas.openxmlformats.org/presentationml/2006/main">
  <p:tag name="PA" val="v3.1.0"/>
</p:tagLst>
</file>

<file path=ppt/tags/tag18.xml><?xml version="1.0" encoding="utf-8"?>
<p:tagLst xmlns:a="http://schemas.openxmlformats.org/drawingml/2006/main" xmlns:r="http://schemas.openxmlformats.org/officeDocument/2006/relationships" xmlns:p="http://schemas.openxmlformats.org/presentationml/2006/main">
  <p:tag name="PA" val="v3.1.0"/>
</p:tagLst>
</file>

<file path=ppt/tags/tag19.xml><?xml version="1.0" encoding="utf-8"?>
<p:tagLst xmlns:a="http://schemas.openxmlformats.org/drawingml/2006/main" xmlns:r="http://schemas.openxmlformats.org/officeDocument/2006/relationships" xmlns:p="http://schemas.openxmlformats.org/presentationml/2006/main">
  <p:tag name="PA" val="v3.1.0"/>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ags/tag3.xml><?xml version="1.0" encoding="utf-8"?>
<p:tagLst xmlns:a="http://schemas.openxmlformats.org/drawingml/2006/main" xmlns:r="http://schemas.openxmlformats.org/officeDocument/2006/relationships" xmlns:p="http://schemas.openxmlformats.org/presentationml/2006/main">
  <p:tag name="PA" val="v3.1.0"/>
</p:tagLst>
</file>

<file path=ppt/tags/tag4.xml><?xml version="1.0" encoding="utf-8"?>
<p:tagLst xmlns:a="http://schemas.openxmlformats.org/drawingml/2006/main" xmlns:r="http://schemas.openxmlformats.org/officeDocument/2006/relationships" xmlns:p="http://schemas.openxmlformats.org/presentationml/2006/main">
  <p:tag name="PA" val="v3.1.0"/>
</p:tagLst>
</file>

<file path=ppt/tags/tag5.xml><?xml version="1.0" encoding="utf-8"?>
<p:tagLst xmlns:a="http://schemas.openxmlformats.org/drawingml/2006/main" xmlns:r="http://schemas.openxmlformats.org/officeDocument/2006/relationships" xmlns:p="http://schemas.openxmlformats.org/presentationml/2006/main">
  <p:tag name="PA" val="v3.1.0"/>
</p:tagLst>
</file>

<file path=ppt/tags/tag6.xml><?xml version="1.0" encoding="utf-8"?>
<p:tagLst xmlns:a="http://schemas.openxmlformats.org/drawingml/2006/main" xmlns:r="http://schemas.openxmlformats.org/officeDocument/2006/relationships" xmlns:p="http://schemas.openxmlformats.org/presentationml/2006/main">
  <p:tag name="PA" val="v3.1.0"/>
</p:tagLst>
</file>

<file path=ppt/tags/tag7.xml><?xml version="1.0" encoding="utf-8"?>
<p:tagLst xmlns:a="http://schemas.openxmlformats.org/drawingml/2006/main" xmlns:r="http://schemas.openxmlformats.org/officeDocument/2006/relationships" xmlns:p="http://schemas.openxmlformats.org/presentationml/2006/main">
  <p:tag name="PA" val="v3.1.0"/>
</p:tagLst>
</file>

<file path=ppt/tags/tag8.xml><?xml version="1.0" encoding="utf-8"?>
<p:tagLst xmlns:a="http://schemas.openxmlformats.org/drawingml/2006/main" xmlns:r="http://schemas.openxmlformats.org/officeDocument/2006/relationships" xmlns:p="http://schemas.openxmlformats.org/presentationml/2006/main">
  <p:tag name="PA" val="v3.1.0"/>
</p:tagLst>
</file>

<file path=ppt/tags/tag9.xml><?xml version="1.0" encoding="utf-8"?>
<p:tagLst xmlns:a="http://schemas.openxmlformats.org/drawingml/2006/main" xmlns:r="http://schemas.openxmlformats.org/officeDocument/2006/relationships" xmlns:p="http://schemas.openxmlformats.org/presentationml/2006/main">
  <p:tag name="PA" val="v3.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55</TotalTime>
  <Words>977</Words>
  <Application>Microsoft Office PowerPoint</Application>
  <PresentationFormat>宽屏</PresentationFormat>
  <Paragraphs>173</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王 伟杰</cp:lastModifiedBy>
  <cp:revision>628</cp:revision>
  <dcterms:created xsi:type="dcterms:W3CDTF">2014-08-06T02:23:00Z</dcterms:created>
  <dcterms:modified xsi:type="dcterms:W3CDTF">2023-11-01T06:51:34Z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2B53FF289127416CAD4C4BFBD9CC4167_12</vt:lpwstr>
  </property>
  <property fmtid="{D5CDD505-2E9C-101B-9397-08002B2CF9AE}" pid="3" name="KSOProductBuildVer">
    <vt:lpwstr>2052-12.1.0.15398</vt:lpwstr>
  </property>
</Properties>
</file>