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3" r:id="rId3"/>
    <p:sldId id="339" r:id="rId4"/>
    <p:sldId id="349" r:id="rId5"/>
    <p:sldId id="350" r:id="rId6"/>
    <p:sldId id="334" r:id="rId7"/>
    <p:sldId id="335" r:id="rId8"/>
    <p:sldId id="351" r:id="rId9"/>
    <p:sldId id="352" r:id="rId10"/>
    <p:sldId id="353" r:id="rId11"/>
    <p:sldId id="354" r:id="rId12"/>
    <p:sldId id="355" r:id="rId13"/>
    <p:sldId id="356" r:id="rId14"/>
    <p:sldId id="314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4E8"/>
    <a:srgbClr val="0048AB"/>
    <a:srgbClr val="006DC4"/>
    <a:srgbClr val="22A7CC"/>
    <a:srgbClr val="002060"/>
    <a:srgbClr val="0067BF"/>
    <a:srgbClr val="0074C8"/>
    <a:srgbClr val="0082D1"/>
    <a:srgbClr val="008CD8"/>
    <a:srgbClr val="081C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712" autoAdjust="0"/>
  </p:normalViewPr>
  <p:slideViewPr>
    <p:cSldViewPr snapToGrid="0" showGuides="1">
      <p:cViewPr varScale="1">
        <p:scale>
          <a:sx n="142" d="100"/>
          <a:sy n="142" d="100"/>
        </p:scale>
        <p:origin x="858" y="126"/>
      </p:cViewPr>
      <p:guideLst>
        <p:guide orient="horz" pos="1620"/>
        <p:guide pos="289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>
        <p:scale>
          <a:sx n="100" d="100"/>
          <a:sy n="100" d="100"/>
        </p:scale>
        <p:origin x="954" y="-287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Apply Automation process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Improvement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F0-4E82-857B-6E492D796D1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Improvement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BF0-4E82-857B-6E492D796D1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2986991"/>
        <c:axId val="1512859823"/>
      </c:barChart>
      <c:catAx>
        <c:axId val="154298699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12859823"/>
        <c:crosses val="autoZero"/>
        <c:auto val="1"/>
        <c:lblAlgn val="ctr"/>
        <c:lblOffset val="100"/>
        <c:noMultiLvlLbl val="0"/>
      </c:catAx>
      <c:valAx>
        <c:axId val="15128598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9869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 Migration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Project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14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5A-46EC-9F57-77E89A39172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Project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E5A-46EC-9F57-77E89A3917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3875375"/>
        <c:axId val="832589487"/>
      </c:barChart>
      <c:catAx>
        <c:axId val="823875375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832589487"/>
        <c:crosses val="autoZero"/>
        <c:auto val="1"/>
        <c:lblAlgn val="ctr"/>
        <c:lblOffset val="100"/>
        <c:noMultiLvlLbl val="0"/>
      </c:catAx>
      <c:valAx>
        <c:axId val="83258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3875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Customer</a:t>
            </a:r>
            <a:r>
              <a:rPr lang="en-US" baseline="0" dirty="0"/>
              <a:t> Feedback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0.2</c:v>
                </c:pt>
                <c:pt idx="1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DC6-407A-8288-7EE4B51E96F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Negative</c:v>
                </c:pt>
                <c:pt idx="1">
                  <c:v>Positive</c:v>
                </c:pt>
              </c:strCache>
            </c:strRef>
          </c:cat>
          <c:val>
            <c:numRef>
              <c:f>Sheet1!$C$2:$C$3</c:f>
              <c:numCache>
                <c:formatCode>0.00%</c:formatCode>
                <c:ptCount val="2"/>
                <c:pt idx="0" formatCode="0%">
                  <c:v>0.4</c:v>
                </c:pt>
                <c:pt idx="1">
                  <c:v>0.35610000000000003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DC6-407A-8288-7EE4B51E96F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51597759"/>
        <c:axId val="1699789215"/>
      </c:barChart>
      <c:catAx>
        <c:axId val="15515977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9789215"/>
        <c:crosses val="autoZero"/>
        <c:auto val="1"/>
        <c:lblAlgn val="ctr"/>
        <c:lblOffset val="100"/>
        <c:noMultiLvlLbl val="0"/>
      </c:catAx>
      <c:valAx>
        <c:axId val="16997892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15977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Projects</a:t>
            </a:r>
            <a:r>
              <a:rPr lang="en-US" baseline="0" dirty="0"/>
              <a:t> on DGS3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project work on DGS3</c:v>
                </c:pt>
              </c:strCache>
            </c:strRef>
          </c:cat>
          <c:val>
            <c:numRef>
              <c:f>Sheet1!$B$2</c:f>
              <c:numCache>
                <c:formatCode>0%</c:formatCode>
                <c:ptCount val="1"/>
                <c:pt idx="0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067-4D0F-AA86-DB3DA398402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Total project work on DGS3</c:v>
                </c:pt>
              </c:strCache>
            </c:strRef>
          </c:cat>
          <c:val>
            <c:numRef>
              <c:f>Sheet1!$C$2</c:f>
              <c:numCache>
                <c:formatCode>0.00%</c:formatCode>
                <c:ptCount val="1"/>
                <c:pt idx="0">
                  <c:v>0.65300000000000002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067-4D0F-AA86-DB3DA398402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05563279"/>
        <c:axId val="1512858863"/>
      </c:barChart>
      <c:catAx>
        <c:axId val="150556327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512858863"/>
        <c:crosses val="autoZero"/>
        <c:auto val="1"/>
        <c:lblAlgn val="ctr"/>
        <c:lblOffset val="100"/>
        <c:noMultiLvlLbl val="0"/>
      </c:catAx>
      <c:valAx>
        <c:axId val="1512858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563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Incident Handling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3-4C20-9870-8C01ECF42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3-4C20-9870-8C01ECF42E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2802415"/>
        <c:axId val="248679055"/>
      </c:barChart>
      <c:catAx>
        <c:axId val="154280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679055"/>
        <c:crosses val="autoZero"/>
        <c:auto val="1"/>
        <c:lblAlgn val="ctr"/>
        <c:lblOffset val="100"/>
        <c:noMultiLvlLbl val="0"/>
      </c:catAx>
      <c:valAx>
        <c:axId val="24867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80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Incident Handling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</c:formatCode>
                <c:ptCount val="1"/>
                <c:pt idx="0">
                  <c:v>715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3-4C20-9870-8C01ECF42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</c:formatCode>
                <c:ptCount val="1"/>
                <c:pt idx="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3-4C20-9870-8C01ECF42E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2802415"/>
        <c:axId val="248679055"/>
      </c:barChart>
      <c:catAx>
        <c:axId val="154280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679055"/>
        <c:crosses val="autoZero"/>
        <c:auto val="1"/>
        <c:lblAlgn val="ctr"/>
        <c:lblOffset val="100"/>
        <c:noMultiLvlLbl val="0"/>
      </c:catAx>
      <c:valAx>
        <c:axId val="24867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80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Improvement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0%</c:formatCode>
                <c:ptCount val="1"/>
                <c:pt idx="0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3-4C20-9870-8C01ECF42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0%</c:formatCode>
                <c:ptCount val="1"/>
                <c:pt idx="0">
                  <c:v>0.57140000000000002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3-4C20-9870-8C01ECF42E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2802415"/>
        <c:axId val="248679055"/>
      </c:barChart>
      <c:catAx>
        <c:axId val="154280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679055"/>
        <c:crosses val="autoZero"/>
        <c:auto val="1"/>
        <c:lblAlgn val="ctr"/>
        <c:lblOffset val="100"/>
        <c:noMultiLvlLbl val="0"/>
      </c:catAx>
      <c:valAx>
        <c:axId val="24867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80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Improvement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Target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0</c:formatCode>
                <c:ptCount val="1"/>
                <c:pt idx="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443-4C20-9870-8C01ECF42EF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Actual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0</c:formatCode>
                <c:ptCount val="1"/>
                <c:pt idx="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443-4C20-9870-8C01ECF42EF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2802415"/>
        <c:axId val="248679055"/>
      </c:barChart>
      <c:catAx>
        <c:axId val="15428024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8679055"/>
        <c:crosses val="autoZero"/>
        <c:auto val="1"/>
        <c:lblAlgn val="ctr"/>
        <c:lblOffset val="100"/>
        <c:noMultiLvlLbl val="0"/>
      </c:catAx>
      <c:valAx>
        <c:axId val="248679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42802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DCED173-ADBB-4F9F-B250-DBABF25F80A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1577A6-3A17-4A5C-A609-081116AC9E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18887-2D2A-4A91-964F-CFEC368559CF}" type="datetimeFigureOut">
              <a:rPr lang="id-ID" smtClean="0"/>
              <a:t>18/09/2023</a:t>
            </a:fld>
            <a:endParaRPr lang="id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4AE15E-7F83-4886-8F16-92BED6547A0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F1E6D5-D5B6-465F-B770-981EF131B7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C52C4C-E201-45A0-BB4F-991A321561A1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264287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0489312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9825-7273-3DEE-2C05-43A55072F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059C3C-6F36-E03C-090E-B7D918021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C1E30-EEFD-24D6-5B70-5B399FF9C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D96F9-20AB-8866-512C-3533E17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4CD45-7382-839C-1724-E94CFD63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93493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4ED7-5758-36AC-81C8-46C8F46BB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199C0-4B9A-EE73-97B6-6FABFDF010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06AC4-9E11-57CA-787C-DCA7D5D98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0FE31-CF4A-D8D9-9A5C-CEED99E4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C2D2D-3E7D-7C68-BAC7-95B766CD4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26314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2AC963-D9DF-1B19-341D-915AD0CD08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FF6C25-F479-358E-A06C-8D3E30D25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35F6F-F027-3CEA-F3BA-BFCADFDBD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B4430-C49C-DDF6-8CF5-519F048C6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6E351-D14C-A705-5C4E-53567BCE1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785792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A653CF1-82BD-4689-BEBA-D371BB4155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5164" y="1653072"/>
            <a:ext cx="7945787" cy="3490432"/>
          </a:xfrm>
          <a:custGeom>
            <a:avLst/>
            <a:gdLst>
              <a:gd name="connsiteX0" fmla="*/ 5047666 w 10594382"/>
              <a:gd name="connsiteY0" fmla="*/ 0 h 4653909"/>
              <a:gd name="connsiteX1" fmla="*/ 10594382 w 10594382"/>
              <a:gd name="connsiteY1" fmla="*/ 0 h 4653909"/>
              <a:gd name="connsiteX2" fmla="*/ 10594382 w 10594382"/>
              <a:gd name="connsiteY2" fmla="*/ 4653909 h 4653909"/>
              <a:gd name="connsiteX3" fmla="*/ 0 w 10594382"/>
              <a:gd name="connsiteY3" fmla="*/ 4653909 h 4653909"/>
              <a:gd name="connsiteX4" fmla="*/ 6284 w 10594382"/>
              <a:gd name="connsiteY4" fmla="*/ 4647620 h 4653909"/>
              <a:gd name="connsiteX5" fmla="*/ 4370949 w 10594382"/>
              <a:gd name="connsiteY5" fmla="*/ 278907 h 4653909"/>
              <a:gd name="connsiteX6" fmla="*/ 5047666 w 10594382"/>
              <a:gd name="connsiteY6" fmla="*/ 0 h 465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4382" h="4653909">
                <a:moveTo>
                  <a:pt x="5047666" y="0"/>
                </a:moveTo>
                <a:lnTo>
                  <a:pt x="10594382" y="0"/>
                </a:lnTo>
                <a:lnTo>
                  <a:pt x="10594382" y="4653909"/>
                </a:lnTo>
                <a:lnTo>
                  <a:pt x="0" y="4653909"/>
                </a:lnTo>
                <a:lnTo>
                  <a:pt x="6284" y="4647620"/>
                </a:lnTo>
                <a:cubicBezTo>
                  <a:pt x="411253" y="4242275"/>
                  <a:pt x="1491170" y="3161356"/>
                  <a:pt x="4370949" y="278907"/>
                </a:cubicBezTo>
                <a:cubicBezTo>
                  <a:pt x="4550080" y="99610"/>
                  <a:pt x="4788921" y="0"/>
                  <a:pt x="50476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29442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58064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3010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7A653CF1-82BD-4689-BEBA-D371BB41555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5164" y="1653072"/>
            <a:ext cx="7945787" cy="3490432"/>
          </a:xfrm>
          <a:custGeom>
            <a:avLst/>
            <a:gdLst>
              <a:gd name="connsiteX0" fmla="*/ 5047666 w 10594382"/>
              <a:gd name="connsiteY0" fmla="*/ 0 h 4653909"/>
              <a:gd name="connsiteX1" fmla="*/ 10594382 w 10594382"/>
              <a:gd name="connsiteY1" fmla="*/ 0 h 4653909"/>
              <a:gd name="connsiteX2" fmla="*/ 10594382 w 10594382"/>
              <a:gd name="connsiteY2" fmla="*/ 4653909 h 4653909"/>
              <a:gd name="connsiteX3" fmla="*/ 0 w 10594382"/>
              <a:gd name="connsiteY3" fmla="*/ 4653909 h 4653909"/>
              <a:gd name="connsiteX4" fmla="*/ 6284 w 10594382"/>
              <a:gd name="connsiteY4" fmla="*/ 4647620 h 4653909"/>
              <a:gd name="connsiteX5" fmla="*/ 4370949 w 10594382"/>
              <a:gd name="connsiteY5" fmla="*/ 278907 h 4653909"/>
              <a:gd name="connsiteX6" fmla="*/ 5047666 w 10594382"/>
              <a:gd name="connsiteY6" fmla="*/ 0 h 4653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594382" h="4653909">
                <a:moveTo>
                  <a:pt x="5047666" y="0"/>
                </a:moveTo>
                <a:lnTo>
                  <a:pt x="10594382" y="0"/>
                </a:lnTo>
                <a:lnTo>
                  <a:pt x="10594382" y="4653909"/>
                </a:lnTo>
                <a:lnTo>
                  <a:pt x="0" y="4653909"/>
                </a:lnTo>
                <a:lnTo>
                  <a:pt x="6284" y="4647620"/>
                </a:lnTo>
                <a:cubicBezTo>
                  <a:pt x="411253" y="4242275"/>
                  <a:pt x="1491170" y="3161356"/>
                  <a:pt x="4370949" y="278907"/>
                </a:cubicBezTo>
                <a:cubicBezTo>
                  <a:pt x="4550080" y="99610"/>
                  <a:pt x="4788921" y="0"/>
                  <a:pt x="50476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41099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54C0F3D-A00C-408A-8FDD-34AAD6BE096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360924" cy="4402394"/>
          </a:xfrm>
          <a:custGeom>
            <a:avLst/>
            <a:gdLst>
              <a:gd name="connsiteX0" fmla="*/ 0 w 8481232"/>
              <a:gd name="connsiteY0" fmla="*/ 0 h 5869858"/>
              <a:gd name="connsiteX1" fmla="*/ 6316990 w 8481232"/>
              <a:gd name="connsiteY1" fmla="*/ 0 h 5869858"/>
              <a:gd name="connsiteX2" fmla="*/ 8271790 w 8481232"/>
              <a:gd name="connsiteY2" fmla="*/ 1963035 h 5869858"/>
              <a:gd name="connsiteX3" fmla="*/ 8271790 w 8481232"/>
              <a:gd name="connsiteY3" fmla="*/ 2963797 h 5869858"/>
              <a:gd name="connsiteX4" fmla="*/ 5575514 w 8481232"/>
              <a:gd name="connsiteY4" fmla="*/ 5658158 h 5869858"/>
              <a:gd name="connsiteX5" fmla="*/ 5074777 w 8481232"/>
              <a:gd name="connsiteY5" fmla="*/ 5869858 h 5869858"/>
              <a:gd name="connsiteX6" fmla="*/ 0 w 8481232"/>
              <a:gd name="connsiteY6" fmla="*/ 5869858 h 5869858"/>
              <a:gd name="connsiteX7" fmla="*/ 0 w 8481232"/>
              <a:gd name="connsiteY7" fmla="*/ 0 h 58698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481232" h="5869858">
                <a:moveTo>
                  <a:pt x="0" y="0"/>
                </a:moveTo>
                <a:cubicBezTo>
                  <a:pt x="0" y="0"/>
                  <a:pt x="0" y="0"/>
                  <a:pt x="6316990" y="0"/>
                </a:cubicBezTo>
                <a:cubicBezTo>
                  <a:pt x="6316990" y="0"/>
                  <a:pt x="6316990" y="0"/>
                  <a:pt x="8271790" y="1963035"/>
                </a:cubicBezTo>
                <a:cubicBezTo>
                  <a:pt x="8551047" y="2232471"/>
                  <a:pt x="8551047" y="2684738"/>
                  <a:pt x="8271790" y="2963797"/>
                </a:cubicBezTo>
                <a:cubicBezTo>
                  <a:pt x="8271790" y="2963797"/>
                  <a:pt x="8271790" y="2963797"/>
                  <a:pt x="5575514" y="5658158"/>
                </a:cubicBezTo>
                <a:cubicBezTo>
                  <a:pt x="5440700" y="5792877"/>
                  <a:pt x="5267368" y="5869858"/>
                  <a:pt x="5074777" y="5869858"/>
                </a:cubicBezTo>
                <a:cubicBezTo>
                  <a:pt x="5074777" y="5869858"/>
                  <a:pt x="5074777" y="5869858"/>
                  <a:pt x="0" y="5869858"/>
                </a:cubicBezTo>
                <a:cubicBezTo>
                  <a:pt x="0" y="5869858"/>
                  <a:pt x="0" y="5869858"/>
                  <a:pt x="0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830468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DE5-D2AD-F7FC-A6DD-5891C6EEE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79FC7-FBE7-B76A-2666-4CDE45F50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FD427-D9CC-51A2-06F5-77892231A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B98DC-FE54-41B7-066B-4652DCF02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41FCC-8B97-4593-E1AB-9729D6FF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686946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74870-D628-06D5-5B29-2E1B53946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AB080-66C6-0E84-D9E2-181EF5781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4B386-5F23-AADA-2D80-DAB1C59C4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F84C4-0AC7-74D3-522A-C7E4CB7E2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F5DD-80F2-E85B-0D0D-22DFA814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05708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9BE7-FAD6-568B-02A0-70019DD3E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1D0BF-5DA4-8417-50FE-6DEDF4B3E0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E3686-9B09-3203-D36E-921043C024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250486-B574-636D-5FC6-B1F9B088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40EFD-51B3-DD4B-6B27-7C078CF74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114544-F0C5-DAA6-2E94-867FC59A0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757217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12D2-9BC7-30E9-CB9D-1651EF11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9116A-137B-0946-5118-A8CD84513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6DC3C1-7493-C439-4DCF-0CCBDF2A51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203790-BA72-B0BE-BB76-A2A84AEE9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D054F-4ACE-B522-F567-372BF8BC6D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7BA74C-5CA6-3449-3B8C-0433BC36C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65436A-C7F2-9D38-9965-945807B26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1B3EBC-6233-2DE3-DB9B-DC860F437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334703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1FDDE-6ADA-4C98-AF23-348ADDDB3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1C7A-81DB-3964-171F-FA3AF631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502F31-E257-1445-38A5-5718773DA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EF4912-2C6E-8120-4D61-58CEFDE27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5781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68906F-3859-5BE6-7A96-7DFE33A77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6FAEB2-02B2-BDD5-81D3-D1D9650B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0032F2-135B-729D-031C-5F4272B6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96778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FF90C-8FB3-E4FC-AEDA-B1CCC9D9A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1D76C-5F56-6891-6378-DA7064563C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C9C438-3B40-3FA4-422A-620B96B789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EA6162-3620-78EE-909D-FDDD85EDC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C21E0-2E1C-325A-268B-6F46C9A4D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87AA1F-F4E1-D9BA-937B-BEA59E60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5234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D35D3-7A7B-3A23-AFAC-3A98BBC0C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656503-CC82-121C-0B7E-F5EF0C7C74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CBFDC-63F8-896D-3480-85E07E8CC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40A9D-F59D-F8F0-9C0A-8AF5FAAA5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418EF1-EF44-9D5C-6C53-B39BDE9AE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24704-A1ED-EE13-3345-B1BAB3F3D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611298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C3D150-C7AB-932F-E5D0-12509EA9A8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A4372-3CE4-C74C-8B8C-6619640E2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38819-2849-88EC-CFD2-708020ED5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23C5E-0BD3-C1AA-B5C2-19D7380F66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95526-A5DF-9340-30BA-0DB1F3595E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35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01" r:id="rId14"/>
    <p:sldLayoutId id="2147483708" r:id="rId15"/>
    <p:sldLayoutId id="2147483650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240A2C31-1F4D-45A0-8E7E-923AA9355020}"/>
              </a:ext>
            </a:extLst>
          </p:cNvPr>
          <p:cNvSpPr/>
          <p:nvPr/>
        </p:nvSpPr>
        <p:spPr>
          <a:xfrm>
            <a:off x="-28221" y="0"/>
            <a:ext cx="9169172" cy="5143501"/>
          </a:xfrm>
          <a:prstGeom prst="rect">
            <a:avLst/>
          </a:prstGeom>
          <a:gradFill>
            <a:gsLst>
              <a:gs pos="23000">
                <a:srgbClr val="09193C"/>
              </a:gs>
              <a:gs pos="100000">
                <a:srgbClr val="003CA3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 dirty="0"/>
          </a:p>
        </p:txBody>
      </p:sp>
      <p:sp>
        <p:nvSpPr>
          <p:cNvPr id="87" name="Freeform 10">
            <a:extLst>
              <a:ext uri="{FF2B5EF4-FFF2-40B4-BE49-F238E27FC236}">
                <a16:creationId xmlns:a16="http://schemas.microsoft.com/office/drawing/2014/main" id="{FCCC3F56-6D01-49AD-A55C-87C099A79983}"/>
              </a:ext>
            </a:extLst>
          </p:cNvPr>
          <p:cNvSpPr>
            <a:spLocks/>
          </p:cNvSpPr>
          <p:nvPr/>
        </p:nvSpPr>
        <p:spPr bwMode="auto">
          <a:xfrm>
            <a:off x="-32033" y="22027"/>
            <a:ext cx="4432271" cy="2560737"/>
          </a:xfrm>
          <a:custGeom>
            <a:avLst/>
            <a:gdLst>
              <a:gd name="T0" fmla="*/ 0 w 663"/>
              <a:gd name="T1" fmla="*/ 384 h 384"/>
              <a:gd name="T2" fmla="*/ 236 w 663"/>
              <a:gd name="T3" fmla="*/ 384 h 384"/>
              <a:gd name="T4" fmla="*/ 309 w 663"/>
              <a:gd name="T5" fmla="*/ 354 h 384"/>
              <a:gd name="T6" fmla="*/ 663 w 663"/>
              <a:gd name="T7" fmla="*/ 0 h 384"/>
              <a:gd name="T8" fmla="*/ 31 w 663"/>
              <a:gd name="T9" fmla="*/ 5 h 384"/>
              <a:gd name="T10" fmla="*/ 0 w 663"/>
              <a:gd name="T11" fmla="*/ 384 h 384"/>
              <a:gd name="connsiteX0" fmla="*/ 8 w 10008"/>
              <a:gd name="connsiteY0" fmla="*/ 10000 h 10000"/>
              <a:gd name="connsiteX1" fmla="*/ 3568 w 10008"/>
              <a:gd name="connsiteY1" fmla="*/ 10000 h 10000"/>
              <a:gd name="connsiteX2" fmla="*/ 4669 w 10008"/>
              <a:gd name="connsiteY2" fmla="*/ 9219 h 10000"/>
              <a:gd name="connsiteX3" fmla="*/ 10008 w 10008"/>
              <a:gd name="connsiteY3" fmla="*/ 0 h 10000"/>
              <a:gd name="connsiteX4" fmla="*/ 0 w 10008"/>
              <a:gd name="connsiteY4" fmla="*/ 130 h 10000"/>
              <a:gd name="connsiteX5" fmla="*/ 8 w 10008"/>
              <a:gd name="connsiteY5" fmla="*/ 10000 h 10000"/>
              <a:gd name="connsiteX0" fmla="*/ 8 w 10008"/>
              <a:gd name="connsiteY0" fmla="*/ 10023 h 10023"/>
              <a:gd name="connsiteX1" fmla="*/ 3568 w 10008"/>
              <a:gd name="connsiteY1" fmla="*/ 10023 h 10023"/>
              <a:gd name="connsiteX2" fmla="*/ 4669 w 10008"/>
              <a:gd name="connsiteY2" fmla="*/ 9242 h 10023"/>
              <a:gd name="connsiteX3" fmla="*/ 10008 w 10008"/>
              <a:gd name="connsiteY3" fmla="*/ 23 h 10023"/>
              <a:gd name="connsiteX4" fmla="*/ 0 w 10008"/>
              <a:gd name="connsiteY4" fmla="*/ 0 h 10023"/>
              <a:gd name="connsiteX5" fmla="*/ 8 w 10008"/>
              <a:gd name="connsiteY5" fmla="*/ 10023 h 1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8" h="10023">
                <a:moveTo>
                  <a:pt x="8" y="10023"/>
                </a:moveTo>
                <a:lnTo>
                  <a:pt x="3568" y="10023"/>
                </a:lnTo>
                <a:cubicBezTo>
                  <a:pt x="3975" y="10023"/>
                  <a:pt x="4367" y="9737"/>
                  <a:pt x="4669" y="9242"/>
                </a:cubicBezTo>
                <a:lnTo>
                  <a:pt x="10008" y="23"/>
                </a:lnTo>
                <a:lnTo>
                  <a:pt x="0" y="0"/>
                </a:lnTo>
                <a:cubicBezTo>
                  <a:pt x="3" y="3290"/>
                  <a:pt x="5" y="6733"/>
                  <a:pt x="8" y="10023"/>
                </a:cubicBezTo>
                <a:close/>
              </a:path>
            </a:pathLst>
          </a:custGeom>
          <a:gradFill>
            <a:gsLst>
              <a:gs pos="48000">
                <a:srgbClr val="09193C"/>
              </a:gs>
              <a:gs pos="100000">
                <a:srgbClr val="003CA3"/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B0AA76-FF2A-4DC6-8BCF-35B4370556E3}"/>
              </a:ext>
            </a:extLst>
          </p:cNvPr>
          <p:cNvGrpSpPr/>
          <p:nvPr/>
        </p:nvGrpSpPr>
        <p:grpSpPr>
          <a:xfrm>
            <a:off x="751501" y="-3"/>
            <a:ext cx="6098138" cy="5121473"/>
            <a:chOff x="1001997" y="-1"/>
            <a:chExt cx="8130851" cy="6858002"/>
          </a:xfrm>
        </p:grpSpPr>
        <p:sp>
          <p:nvSpPr>
            <p:cNvPr id="1056" name="Freeform 22">
              <a:extLst>
                <a:ext uri="{FF2B5EF4-FFF2-40B4-BE49-F238E27FC236}">
                  <a16:creationId xmlns:a16="http://schemas.microsoft.com/office/drawing/2014/main" id="{08076D36-AAA5-48AA-81AC-2CCD8985FD37}"/>
                </a:ext>
              </a:extLst>
            </p:cNvPr>
            <p:cNvSpPr>
              <a:spLocks/>
            </p:cNvSpPr>
            <p:nvPr/>
          </p:nvSpPr>
          <p:spPr bwMode="auto">
            <a:xfrm>
              <a:off x="3564013" y="-1"/>
              <a:ext cx="5568835" cy="4324352"/>
            </a:xfrm>
            <a:custGeom>
              <a:avLst/>
              <a:gdLst>
                <a:gd name="T0" fmla="*/ 968 w 1244"/>
                <a:gd name="T1" fmla="*/ 0 h 966"/>
                <a:gd name="T2" fmla="*/ 0 w 1244"/>
                <a:gd name="T3" fmla="*/ 966 h 966"/>
                <a:gd name="T4" fmla="*/ 276 w 1244"/>
                <a:gd name="T5" fmla="*/ 966 h 966"/>
                <a:gd name="T6" fmla="*/ 1244 w 1244"/>
                <a:gd name="T7" fmla="*/ 0 h 966"/>
                <a:gd name="T8" fmla="*/ 968 w 1244"/>
                <a:gd name="T9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4" h="966">
                  <a:moveTo>
                    <a:pt x="968" y="0"/>
                  </a:moveTo>
                  <a:lnTo>
                    <a:pt x="0" y="966"/>
                  </a:lnTo>
                  <a:lnTo>
                    <a:pt x="276" y="966"/>
                  </a:lnTo>
                  <a:lnTo>
                    <a:pt x="1244" y="0"/>
                  </a:lnTo>
                  <a:lnTo>
                    <a:pt x="968" y="0"/>
                  </a:lnTo>
                  <a:close/>
                </a:path>
              </a:pathLst>
            </a:custGeom>
            <a:gradFill>
              <a:gsLst>
                <a:gs pos="58000">
                  <a:srgbClr val="09193C"/>
                </a:gs>
                <a:gs pos="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132" name="Freeform 22">
              <a:extLst>
                <a:ext uri="{FF2B5EF4-FFF2-40B4-BE49-F238E27FC236}">
                  <a16:creationId xmlns:a16="http://schemas.microsoft.com/office/drawing/2014/main" id="{BE6D9907-5614-4888-868F-B7004F3F7B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1997" y="2533649"/>
              <a:ext cx="5568835" cy="4324352"/>
            </a:xfrm>
            <a:custGeom>
              <a:avLst/>
              <a:gdLst>
                <a:gd name="T0" fmla="*/ 968 w 1244"/>
                <a:gd name="T1" fmla="*/ 0 h 966"/>
                <a:gd name="T2" fmla="*/ 0 w 1244"/>
                <a:gd name="T3" fmla="*/ 966 h 966"/>
                <a:gd name="T4" fmla="*/ 276 w 1244"/>
                <a:gd name="T5" fmla="*/ 966 h 966"/>
                <a:gd name="T6" fmla="*/ 1244 w 1244"/>
                <a:gd name="T7" fmla="*/ 0 h 966"/>
                <a:gd name="T8" fmla="*/ 968 w 1244"/>
                <a:gd name="T9" fmla="*/ 0 h 9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44" h="966">
                  <a:moveTo>
                    <a:pt x="968" y="0"/>
                  </a:moveTo>
                  <a:lnTo>
                    <a:pt x="0" y="966"/>
                  </a:lnTo>
                  <a:lnTo>
                    <a:pt x="276" y="966"/>
                  </a:lnTo>
                  <a:lnTo>
                    <a:pt x="1244" y="0"/>
                  </a:lnTo>
                  <a:lnTo>
                    <a:pt x="968" y="0"/>
                  </a:lnTo>
                  <a:close/>
                </a:path>
              </a:pathLst>
            </a:custGeom>
            <a:gradFill>
              <a:gsLst>
                <a:gs pos="27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52" name="Freeform 10">
            <a:extLst>
              <a:ext uri="{FF2B5EF4-FFF2-40B4-BE49-F238E27FC236}">
                <a16:creationId xmlns:a16="http://schemas.microsoft.com/office/drawing/2014/main" id="{D0C38617-A68A-4A8D-9F13-4848112ECD3A}"/>
              </a:ext>
            </a:extLst>
          </p:cNvPr>
          <p:cNvSpPr>
            <a:spLocks/>
          </p:cNvSpPr>
          <p:nvPr/>
        </p:nvSpPr>
        <p:spPr bwMode="auto">
          <a:xfrm>
            <a:off x="-34572" y="-12702"/>
            <a:ext cx="2537109" cy="1465814"/>
          </a:xfrm>
          <a:custGeom>
            <a:avLst/>
            <a:gdLst>
              <a:gd name="T0" fmla="*/ 0 w 663"/>
              <a:gd name="T1" fmla="*/ 384 h 384"/>
              <a:gd name="T2" fmla="*/ 236 w 663"/>
              <a:gd name="T3" fmla="*/ 384 h 384"/>
              <a:gd name="T4" fmla="*/ 309 w 663"/>
              <a:gd name="T5" fmla="*/ 354 h 384"/>
              <a:gd name="T6" fmla="*/ 663 w 663"/>
              <a:gd name="T7" fmla="*/ 0 h 384"/>
              <a:gd name="T8" fmla="*/ 31 w 663"/>
              <a:gd name="T9" fmla="*/ 5 h 384"/>
              <a:gd name="T10" fmla="*/ 0 w 663"/>
              <a:gd name="T11" fmla="*/ 384 h 384"/>
              <a:gd name="connsiteX0" fmla="*/ 8 w 10008"/>
              <a:gd name="connsiteY0" fmla="*/ 10000 h 10000"/>
              <a:gd name="connsiteX1" fmla="*/ 3568 w 10008"/>
              <a:gd name="connsiteY1" fmla="*/ 10000 h 10000"/>
              <a:gd name="connsiteX2" fmla="*/ 4669 w 10008"/>
              <a:gd name="connsiteY2" fmla="*/ 9219 h 10000"/>
              <a:gd name="connsiteX3" fmla="*/ 10008 w 10008"/>
              <a:gd name="connsiteY3" fmla="*/ 0 h 10000"/>
              <a:gd name="connsiteX4" fmla="*/ 0 w 10008"/>
              <a:gd name="connsiteY4" fmla="*/ 130 h 10000"/>
              <a:gd name="connsiteX5" fmla="*/ 8 w 10008"/>
              <a:gd name="connsiteY5" fmla="*/ 10000 h 10000"/>
              <a:gd name="connsiteX0" fmla="*/ 8 w 10008"/>
              <a:gd name="connsiteY0" fmla="*/ 10023 h 10023"/>
              <a:gd name="connsiteX1" fmla="*/ 3568 w 10008"/>
              <a:gd name="connsiteY1" fmla="*/ 10023 h 10023"/>
              <a:gd name="connsiteX2" fmla="*/ 4669 w 10008"/>
              <a:gd name="connsiteY2" fmla="*/ 9242 h 10023"/>
              <a:gd name="connsiteX3" fmla="*/ 10008 w 10008"/>
              <a:gd name="connsiteY3" fmla="*/ 23 h 10023"/>
              <a:gd name="connsiteX4" fmla="*/ 0 w 10008"/>
              <a:gd name="connsiteY4" fmla="*/ 0 h 10023"/>
              <a:gd name="connsiteX5" fmla="*/ 8 w 10008"/>
              <a:gd name="connsiteY5" fmla="*/ 10023 h 10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8" h="10023">
                <a:moveTo>
                  <a:pt x="8" y="10023"/>
                </a:moveTo>
                <a:lnTo>
                  <a:pt x="3568" y="10023"/>
                </a:lnTo>
                <a:cubicBezTo>
                  <a:pt x="3975" y="10023"/>
                  <a:pt x="4367" y="9737"/>
                  <a:pt x="4669" y="9242"/>
                </a:cubicBezTo>
                <a:lnTo>
                  <a:pt x="10008" y="23"/>
                </a:lnTo>
                <a:lnTo>
                  <a:pt x="0" y="0"/>
                </a:lnTo>
                <a:cubicBezTo>
                  <a:pt x="3" y="3290"/>
                  <a:pt x="5" y="6733"/>
                  <a:pt x="8" y="1002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31" name="Freeform 22">
            <a:extLst>
              <a:ext uri="{FF2B5EF4-FFF2-40B4-BE49-F238E27FC236}">
                <a16:creationId xmlns:a16="http://schemas.microsoft.com/office/drawing/2014/main" id="{111ECD5C-37E2-497B-8926-2080739D69E0}"/>
              </a:ext>
            </a:extLst>
          </p:cNvPr>
          <p:cNvSpPr>
            <a:spLocks/>
          </p:cNvSpPr>
          <p:nvPr/>
        </p:nvSpPr>
        <p:spPr bwMode="auto">
          <a:xfrm>
            <a:off x="5794441" y="0"/>
            <a:ext cx="1821212" cy="1408164"/>
          </a:xfrm>
          <a:custGeom>
            <a:avLst/>
            <a:gdLst>
              <a:gd name="T0" fmla="*/ 968 w 1244"/>
              <a:gd name="T1" fmla="*/ 0 h 966"/>
              <a:gd name="T2" fmla="*/ 0 w 1244"/>
              <a:gd name="T3" fmla="*/ 966 h 966"/>
              <a:gd name="T4" fmla="*/ 276 w 1244"/>
              <a:gd name="T5" fmla="*/ 966 h 966"/>
              <a:gd name="T6" fmla="*/ 1244 w 1244"/>
              <a:gd name="T7" fmla="*/ 0 h 966"/>
              <a:gd name="T8" fmla="*/ 968 w 1244"/>
              <a:gd name="T9" fmla="*/ 0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966">
                <a:moveTo>
                  <a:pt x="968" y="0"/>
                </a:moveTo>
                <a:lnTo>
                  <a:pt x="0" y="966"/>
                </a:lnTo>
                <a:lnTo>
                  <a:pt x="276" y="966"/>
                </a:lnTo>
                <a:lnTo>
                  <a:pt x="1244" y="0"/>
                </a:lnTo>
                <a:lnTo>
                  <a:pt x="968" y="0"/>
                </a:lnTo>
                <a:close/>
              </a:path>
            </a:pathLst>
          </a:custGeom>
          <a:gradFill>
            <a:gsLst>
              <a:gs pos="100000">
                <a:srgbClr val="09193C"/>
              </a:gs>
              <a:gs pos="0">
                <a:srgbClr val="003CA3"/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876A1CDB-31F5-43FF-B2F2-5AC38ADA8116}"/>
              </a:ext>
            </a:extLst>
          </p:cNvPr>
          <p:cNvSpPr txBox="1">
            <a:spLocks/>
          </p:cNvSpPr>
          <p:nvPr/>
        </p:nvSpPr>
        <p:spPr>
          <a:xfrm>
            <a:off x="3304815" y="850001"/>
            <a:ext cx="3962400" cy="357333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b="1" dirty="0">
                <a:solidFill>
                  <a:schemeClr val="bg1">
                    <a:alpha val="96000"/>
                  </a:schemeClr>
                </a:solidFill>
                <a:latin typeface="Trebuchet MS" pitchFamily="34" charset="0"/>
                <a:cs typeface="Arial" panose="020B0604020202020204" pitchFamily="34" charset="0"/>
              </a:rPr>
              <a:t>Haft first year of 2023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9AF835-6133-44BF-B0B4-4E7E9BDFEA96}"/>
              </a:ext>
            </a:extLst>
          </p:cNvPr>
          <p:cNvSpPr txBox="1"/>
          <p:nvPr/>
        </p:nvSpPr>
        <p:spPr>
          <a:xfrm>
            <a:off x="3231128" y="337682"/>
            <a:ext cx="5074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>
                    <a:alpha val="96000"/>
                  </a:schemeClr>
                </a:solidFill>
                <a:latin typeface="Trebuchet MS" pitchFamily="34" charset="0"/>
                <a:cs typeface="Arial" panose="020B0604020202020204" pitchFamily="34" charset="0"/>
              </a:rPr>
              <a:t>Technical Support - OKR REVIEW</a:t>
            </a:r>
          </a:p>
        </p:txBody>
      </p:sp>
      <p:sp>
        <p:nvSpPr>
          <p:cNvPr id="16" name="Diagonal Stripe 15">
            <a:extLst>
              <a:ext uri="{FF2B5EF4-FFF2-40B4-BE49-F238E27FC236}">
                <a16:creationId xmlns:a16="http://schemas.microsoft.com/office/drawing/2014/main" id="{8C40B782-6C72-441D-8B37-B242B57CABBF}"/>
              </a:ext>
            </a:extLst>
          </p:cNvPr>
          <p:cNvSpPr/>
          <p:nvPr/>
        </p:nvSpPr>
        <p:spPr>
          <a:xfrm>
            <a:off x="2587288" y="463632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pic>
        <p:nvPicPr>
          <p:cNvPr id="1036" name="Picture 12" descr="C:\Users\hdtrong\Desktop\Back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1835493"/>
            <a:ext cx="7512176" cy="3308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01C71D13-0AB3-4A59-8AF3-3DAA7C026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1" y="463632"/>
            <a:ext cx="1516063" cy="340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4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87" grpId="0" animBg="1"/>
      <p:bldP spid="52" grpId="0" animBg="1"/>
      <p:bldP spid="131" grpId="0" animBg="1"/>
      <p:bldP spid="14" grpId="0"/>
      <p:bldP spid="15" grpId="0"/>
      <p:bldP spid="1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2378271" y="179034"/>
            <a:ext cx="606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Internal Project Improvement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95135" y="54753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2DF46-5A6F-8D04-F038-60A38042CF33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A6803-17D3-F127-568C-E0546552B033}"/>
              </a:ext>
            </a:extLst>
          </p:cNvPr>
          <p:cNvSpPr txBox="1"/>
          <p:nvPr/>
        </p:nvSpPr>
        <p:spPr>
          <a:xfrm>
            <a:off x="588904" y="638567"/>
            <a:ext cx="851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KR4: Minimize the manual task of management team (reduce 30% compared to 2022)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5A996298-10FD-FF0A-6C62-26943A33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7850775"/>
              </p:ext>
            </p:extLst>
          </p:nvPr>
        </p:nvGraphicFramePr>
        <p:xfrm>
          <a:off x="793750" y="1343734"/>
          <a:ext cx="6096000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791679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65240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35953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7052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543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Manual Task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Manual Task Remain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Archived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91766"/>
                  </a:ext>
                </a:extLst>
              </a:tr>
              <a:tr h="22979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57.14%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167%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60291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AB2D406-099B-9375-1A4B-ADE7CECA4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2370403"/>
              </p:ext>
            </p:extLst>
          </p:nvPr>
        </p:nvGraphicFramePr>
        <p:xfrm>
          <a:off x="741456" y="2288938"/>
          <a:ext cx="3005043" cy="1937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29571AE-89FF-BD20-26AA-3201C3E7D2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941159"/>
              </p:ext>
            </p:extLst>
          </p:nvPr>
        </p:nvGraphicFramePr>
        <p:xfrm>
          <a:off x="3886652" y="2401217"/>
          <a:ext cx="5215564" cy="208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231">
                  <a:extLst>
                    <a:ext uri="{9D8B030D-6E8A-4147-A177-3AD203B41FA5}">
                      <a16:colId xmlns:a16="http://schemas.microsoft.com/office/drawing/2014/main" val="2869348920"/>
                    </a:ext>
                  </a:extLst>
                </a:gridCol>
                <a:gridCol w="2820333">
                  <a:extLst>
                    <a:ext uri="{9D8B030D-6E8A-4147-A177-3AD203B41FA5}">
                      <a16:colId xmlns:a16="http://schemas.microsoft.com/office/drawing/2014/main" val="1855216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Project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4275739"/>
                  </a:ext>
                </a:extLst>
              </a:tr>
              <a:tr h="257181">
                <a:tc>
                  <a:txBody>
                    <a:bodyPr/>
                    <a:lstStyle/>
                    <a:p>
                      <a:r>
                        <a:rPr lang="en-US" sz="1000" dirty="0"/>
                        <a:t>0807_220704_099_Audit_B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Control user's performance and project's time by workflow DGS3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110853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r>
                        <a:rPr lang="en-US" sz="1000" dirty="0"/>
                        <a:t>Function Task/batch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Priority the tasks to complete whole batch to ensure the delivery time, user no need monitor to assign/unassign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8976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Web report for the quality report of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Create web app, QA can get the report by themselves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6959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Future Log (SAGA)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 generate the billing report from the workflow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217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0222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Graphic spid="15" grpId="0">
        <p:bldAsOne/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2378271" y="179034"/>
            <a:ext cx="606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Internal Project Improvement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95135" y="54753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2DF46-5A6F-8D04-F038-60A38042CF33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A6803-17D3-F127-568C-E0546552B033}"/>
              </a:ext>
            </a:extLst>
          </p:cNvPr>
          <p:cNvSpPr txBox="1"/>
          <p:nvPr/>
        </p:nvSpPr>
        <p:spPr>
          <a:xfrm>
            <a:off x="588904" y="638567"/>
            <a:ext cx="851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KR5: Evaluate and implement at least 3 improvement ideas proposed by OPS teams (Project, Admin team)</a:t>
            </a:r>
            <a:endParaRPr lang="en-US" sz="11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5A996298-10FD-FF0A-6C62-26943A33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90268"/>
              </p:ext>
            </p:extLst>
          </p:nvPr>
        </p:nvGraphicFramePr>
        <p:xfrm>
          <a:off x="1395505" y="1345651"/>
          <a:ext cx="7501565" cy="120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0695">
                  <a:extLst>
                    <a:ext uri="{9D8B030D-6E8A-4147-A177-3AD203B41FA5}">
                      <a16:colId xmlns:a16="http://schemas.microsoft.com/office/drawing/2014/main" val="2679167990"/>
                    </a:ext>
                  </a:extLst>
                </a:gridCol>
                <a:gridCol w="2374900">
                  <a:extLst>
                    <a:ext uri="{9D8B030D-6E8A-4147-A177-3AD203B41FA5}">
                      <a16:colId xmlns:a16="http://schemas.microsoft.com/office/drawing/2014/main" val="66652409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433595343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1017052645"/>
                    </a:ext>
                  </a:extLst>
                </a:gridCol>
                <a:gridCol w="1200870">
                  <a:extLst>
                    <a:ext uri="{9D8B030D-6E8A-4147-A177-3AD203B41FA5}">
                      <a16:colId xmlns:a16="http://schemas.microsoft.com/office/drawing/2014/main" val="137543228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Project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Archived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9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012_140128_SAGA_504684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Apply process check duplicate value into the workflow, user no need to check directly in the output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16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0909_230612_293_LuxembourgCensus2023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Apply auto classify into the process workflow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26737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AB2D406-099B-9375-1A4B-ADE7CECA4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894037"/>
              </p:ext>
            </p:extLst>
          </p:nvPr>
        </p:nvGraphicFramePr>
        <p:xfrm>
          <a:off x="1547159" y="2781418"/>
          <a:ext cx="5520419" cy="21830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34188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Graphic spid="15" grpId="0">
        <p:bldAsOne/>
      </p:bldGraphic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2378271" y="179034"/>
            <a:ext cx="606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Personal Development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95135" y="54753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2DF46-5A6F-8D04-F038-60A38042CF33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A6803-17D3-F127-568C-E0546552B033}"/>
              </a:ext>
            </a:extLst>
          </p:cNvPr>
          <p:cNvSpPr txBox="1"/>
          <p:nvPr/>
        </p:nvSpPr>
        <p:spPr>
          <a:xfrm>
            <a:off x="588904" y="638567"/>
            <a:ext cx="851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KR1: Register for the courses and complete half of the curriculum</a:t>
            </a:r>
            <a:endParaRPr lang="en-US" sz="11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28B96A-ABC0-A613-F11E-6E03A0A57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29" y="998819"/>
            <a:ext cx="4256995" cy="3839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530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2378271" y="179034"/>
            <a:ext cx="606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Personal Development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95135" y="54753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2DF46-5A6F-8D04-F038-60A38042CF33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A6803-17D3-F127-568C-E0546552B033}"/>
              </a:ext>
            </a:extLst>
          </p:cNvPr>
          <p:cNvSpPr txBox="1"/>
          <p:nvPr/>
        </p:nvSpPr>
        <p:spPr>
          <a:xfrm>
            <a:off x="588904" y="638567"/>
            <a:ext cx="851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KR2: Complete the entire </a:t>
            </a:r>
            <a:r>
              <a:rPr lang="en-US" dirty="0" err="1"/>
              <a:t>fullstack</a:t>
            </a:r>
            <a:r>
              <a:rPr lang="en-US" dirty="0"/>
              <a:t> developer curriculum and receive a </a:t>
            </a:r>
          </a:p>
          <a:p>
            <a:r>
              <a:rPr lang="en-US" dirty="0"/>
              <a:t>certificate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3ED480-A507-2FA3-4BF3-1C20CF68F4A6}"/>
              </a:ext>
            </a:extLst>
          </p:cNvPr>
          <p:cNvSpPr txBox="1"/>
          <p:nvPr/>
        </p:nvSpPr>
        <p:spPr>
          <a:xfrm>
            <a:off x="1627093" y="909934"/>
            <a:ext cx="75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(TBD)</a:t>
            </a:r>
          </a:p>
        </p:txBody>
      </p:sp>
    </p:spTree>
    <p:extLst>
      <p:ext uri="{BB962C8B-B14F-4D97-AF65-F5344CB8AC3E}">
        <p14:creationId xmlns:p14="http://schemas.microsoft.com/office/powerpoint/2010/main" val="2530049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9E696B5-ED22-4383-B0B9-9974B5BF4AC8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23000">
                <a:srgbClr val="09193C"/>
              </a:gs>
              <a:gs pos="100000">
                <a:srgbClr val="003CA3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AA7C0BE-31D2-4EB0-8255-BF09AFD7ADB6}"/>
              </a:ext>
            </a:extLst>
          </p:cNvPr>
          <p:cNvSpPr/>
          <p:nvPr/>
        </p:nvSpPr>
        <p:spPr>
          <a:xfrm>
            <a:off x="4692545" y="1730924"/>
            <a:ext cx="4451457" cy="3407836"/>
          </a:xfrm>
          <a:custGeom>
            <a:avLst/>
            <a:gdLst>
              <a:gd name="connsiteX0" fmla="*/ 4856875 w 5935276"/>
              <a:gd name="connsiteY0" fmla="*/ 0 h 4543781"/>
              <a:gd name="connsiteX1" fmla="*/ 5935276 w 5935276"/>
              <a:gd name="connsiteY1" fmla="*/ 0 h 4543781"/>
              <a:gd name="connsiteX2" fmla="*/ 5935276 w 5935276"/>
              <a:gd name="connsiteY2" fmla="*/ 4543781 h 4543781"/>
              <a:gd name="connsiteX3" fmla="*/ 702490 w 5935276"/>
              <a:gd name="connsiteY3" fmla="*/ 4543781 h 4543781"/>
              <a:gd name="connsiteX4" fmla="*/ 0 w 5935276"/>
              <a:gd name="connsiteY4" fmla="*/ 4542809 h 4543781"/>
              <a:gd name="connsiteX5" fmla="*/ 4026531 w 5935276"/>
              <a:gd name="connsiteY5" fmla="*/ 354794 h 4543781"/>
              <a:gd name="connsiteX6" fmla="*/ 4856875 w 5935276"/>
              <a:gd name="connsiteY6" fmla="*/ 0 h 4543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35276" h="4543781">
                <a:moveTo>
                  <a:pt x="4856875" y="0"/>
                </a:moveTo>
                <a:lnTo>
                  <a:pt x="5935276" y="0"/>
                </a:lnTo>
                <a:lnTo>
                  <a:pt x="5935276" y="4543781"/>
                </a:lnTo>
                <a:lnTo>
                  <a:pt x="702490" y="4543781"/>
                </a:lnTo>
                <a:lnTo>
                  <a:pt x="0" y="4542809"/>
                </a:lnTo>
                <a:lnTo>
                  <a:pt x="4026531" y="354794"/>
                </a:lnTo>
                <a:cubicBezTo>
                  <a:pt x="4254291" y="129925"/>
                  <a:pt x="4549927" y="0"/>
                  <a:pt x="4856875" y="0"/>
                </a:cubicBezTo>
                <a:close/>
              </a:path>
            </a:pathLst>
          </a:custGeom>
          <a:gradFill>
            <a:gsLst>
              <a:gs pos="26000">
                <a:srgbClr val="09193C"/>
              </a:gs>
              <a:gs pos="100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8AAFD9D7-E78A-469E-9830-F4497191FAEA}"/>
              </a:ext>
            </a:extLst>
          </p:cNvPr>
          <p:cNvSpPr/>
          <p:nvPr/>
        </p:nvSpPr>
        <p:spPr>
          <a:xfrm>
            <a:off x="5477859" y="2245417"/>
            <a:ext cx="3666145" cy="2898083"/>
          </a:xfrm>
          <a:custGeom>
            <a:avLst/>
            <a:gdLst>
              <a:gd name="connsiteX0" fmla="*/ 4248543 w 4888193"/>
              <a:gd name="connsiteY0" fmla="*/ 0 h 3864111"/>
              <a:gd name="connsiteX1" fmla="*/ 4888193 w 4888193"/>
              <a:gd name="connsiteY1" fmla="*/ 0 h 3864111"/>
              <a:gd name="connsiteX2" fmla="*/ 4888193 w 4888193"/>
              <a:gd name="connsiteY2" fmla="*/ 3864111 h 3864111"/>
              <a:gd name="connsiteX3" fmla="*/ 0 w 4888193"/>
              <a:gd name="connsiteY3" fmla="*/ 3864111 h 3864111"/>
              <a:gd name="connsiteX4" fmla="*/ 3343188 w 4888193"/>
              <a:gd name="connsiteY4" fmla="*/ 386844 h 3864111"/>
              <a:gd name="connsiteX5" fmla="*/ 4248543 w 4888193"/>
              <a:gd name="connsiteY5" fmla="*/ 0 h 3864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888193" h="3864111">
                <a:moveTo>
                  <a:pt x="4248543" y="0"/>
                </a:moveTo>
                <a:lnTo>
                  <a:pt x="4888193" y="0"/>
                </a:lnTo>
                <a:lnTo>
                  <a:pt x="4888193" y="3864111"/>
                </a:lnTo>
                <a:lnTo>
                  <a:pt x="0" y="3864111"/>
                </a:lnTo>
                <a:lnTo>
                  <a:pt x="3343188" y="386844"/>
                </a:lnTo>
                <a:cubicBezTo>
                  <a:pt x="3591523" y="141661"/>
                  <a:pt x="3913866" y="0"/>
                  <a:pt x="4248543" y="0"/>
                </a:cubicBezTo>
                <a:close/>
              </a:path>
            </a:pathLst>
          </a:custGeom>
          <a:gradFill>
            <a:gsLst>
              <a:gs pos="61000">
                <a:srgbClr val="09193C"/>
              </a:gs>
              <a:gs pos="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9443E11-0043-410B-99F3-0A4E03F47BB9}"/>
              </a:ext>
            </a:extLst>
          </p:cNvPr>
          <p:cNvGrpSpPr/>
          <p:nvPr/>
        </p:nvGrpSpPr>
        <p:grpSpPr>
          <a:xfrm>
            <a:off x="-9933" y="-2"/>
            <a:ext cx="4432271" cy="2571752"/>
            <a:chOff x="-13245" y="-2"/>
            <a:chExt cx="5909695" cy="3429002"/>
          </a:xfrm>
        </p:grpSpPr>
        <p:sp>
          <p:nvSpPr>
            <p:cNvPr id="7" name="Freeform 10">
              <a:extLst>
                <a:ext uri="{FF2B5EF4-FFF2-40B4-BE49-F238E27FC236}">
                  <a16:creationId xmlns:a16="http://schemas.microsoft.com/office/drawing/2014/main" id="{42C9B83E-E22B-4FD7-AFEA-32ACC19EF138}"/>
                </a:ext>
              </a:extLst>
            </p:cNvPr>
            <p:cNvSpPr>
              <a:spLocks/>
            </p:cNvSpPr>
            <p:nvPr/>
          </p:nvSpPr>
          <p:spPr bwMode="auto">
            <a:xfrm>
              <a:off x="-13245" y="-2"/>
              <a:ext cx="5909695" cy="3429002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11530821-AEB0-4DC0-B40A-6455FDB026D3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7305"/>
              <a:ext cx="4354014" cy="2526344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Freeform 22">
            <a:extLst>
              <a:ext uri="{FF2B5EF4-FFF2-40B4-BE49-F238E27FC236}">
                <a16:creationId xmlns:a16="http://schemas.microsoft.com/office/drawing/2014/main" id="{00F2B5F3-82FF-4C1A-BCCA-118A5A292AED}"/>
              </a:ext>
            </a:extLst>
          </p:cNvPr>
          <p:cNvSpPr>
            <a:spLocks/>
          </p:cNvSpPr>
          <p:nvPr/>
        </p:nvSpPr>
        <p:spPr bwMode="auto">
          <a:xfrm>
            <a:off x="819322" y="-1"/>
            <a:ext cx="4176626" cy="3243264"/>
          </a:xfrm>
          <a:custGeom>
            <a:avLst/>
            <a:gdLst>
              <a:gd name="T0" fmla="*/ 968 w 1244"/>
              <a:gd name="T1" fmla="*/ 0 h 966"/>
              <a:gd name="T2" fmla="*/ 0 w 1244"/>
              <a:gd name="T3" fmla="*/ 966 h 966"/>
              <a:gd name="T4" fmla="*/ 276 w 1244"/>
              <a:gd name="T5" fmla="*/ 966 h 966"/>
              <a:gd name="T6" fmla="*/ 1244 w 1244"/>
              <a:gd name="T7" fmla="*/ 0 h 966"/>
              <a:gd name="T8" fmla="*/ 968 w 1244"/>
              <a:gd name="T9" fmla="*/ 0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966">
                <a:moveTo>
                  <a:pt x="968" y="0"/>
                </a:moveTo>
                <a:lnTo>
                  <a:pt x="0" y="966"/>
                </a:lnTo>
                <a:lnTo>
                  <a:pt x="276" y="966"/>
                </a:lnTo>
                <a:lnTo>
                  <a:pt x="1244" y="0"/>
                </a:lnTo>
                <a:lnTo>
                  <a:pt x="968" y="0"/>
                </a:lnTo>
                <a:close/>
              </a:path>
            </a:pathLst>
          </a:custGeom>
          <a:gradFill>
            <a:gsLst>
              <a:gs pos="58000">
                <a:srgbClr val="09193C"/>
              </a:gs>
              <a:gs pos="0">
                <a:srgbClr val="003CA3"/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11" name="Freeform 22">
            <a:extLst>
              <a:ext uri="{FF2B5EF4-FFF2-40B4-BE49-F238E27FC236}">
                <a16:creationId xmlns:a16="http://schemas.microsoft.com/office/drawing/2014/main" id="{1E8DA413-679A-45AF-BF92-8CCEBC0E36EE}"/>
              </a:ext>
            </a:extLst>
          </p:cNvPr>
          <p:cNvSpPr>
            <a:spLocks/>
          </p:cNvSpPr>
          <p:nvPr/>
        </p:nvSpPr>
        <p:spPr bwMode="auto">
          <a:xfrm>
            <a:off x="3738573" y="2970273"/>
            <a:ext cx="2798650" cy="2173228"/>
          </a:xfrm>
          <a:custGeom>
            <a:avLst/>
            <a:gdLst>
              <a:gd name="T0" fmla="*/ 968 w 1244"/>
              <a:gd name="T1" fmla="*/ 0 h 966"/>
              <a:gd name="T2" fmla="*/ 0 w 1244"/>
              <a:gd name="T3" fmla="*/ 966 h 966"/>
              <a:gd name="T4" fmla="*/ 276 w 1244"/>
              <a:gd name="T5" fmla="*/ 966 h 966"/>
              <a:gd name="T6" fmla="*/ 1244 w 1244"/>
              <a:gd name="T7" fmla="*/ 0 h 966"/>
              <a:gd name="T8" fmla="*/ 968 w 1244"/>
              <a:gd name="T9" fmla="*/ 0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966">
                <a:moveTo>
                  <a:pt x="968" y="0"/>
                </a:moveTo>
                <a:lnTo>
                  <a:pt x="0" y="966"/>
                </a:lnTo>
                <a:lnTo>
                  <a:pt x="276" y="966"/>
                </a:lnTo>
                <a:lnTo>
                  <a:pt x="1244" y="0"/>
                </a:lnTo>
                <a:lnTo>
                  <a:pt x="968" y="0"/>
                </a:lnTo>
                <a:close/>
              </a:path>
            </a:pathLst>
          </a:custGeom>
          <a:gradFill>
            <a:gsLst>
              <a:gs pos="27000">
                <a:srgbClr val="09193C"/>
              </a:gs>
              <a:gs pos="100000">
                <a:srgbClr val="003CA3"/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 dirty="0"/>
          </a:p>
        </p:txBody>
      </p:sp>
      <p:sp>
        <p:nvSpPr>
          <p:cNvPr id="12" name="Freeform 22">
            <a:extLst>
              <a:ext uri="{FF2B5EF4-FFF2-40B4-BE49-F238E27FC236}">
                <a16:creationId xmlns:a16="http://schemas.microsoft.com/office/drawing/2014/main" id="{C5D3EF76-8364-488B-91BA-2460F41BEFE8}"/>
              </a:ext>
            </a:extLst>
          </p:cNvPr>
          <p:cNvSpPr>
            <a:spLocks/>
          </p:cNvSpPr>
          <p:nvPr/>
        </p:nvSpPr>
        <p:spPr bwMode="auto">
          <a:xfrm>
            <a:off x="3997786" y="1"/>
            <a:ext cx="1821212" cy="1414221"/>
          </a:xfrm>
          <a:custGeom>
            <a:avLst/>
            <a:gdLst>
              <a:gd name="T0" fmla="*/ 968 w 1244"/>
              <a:gd name="T1" fmla="*/ 0 h 966"/>
              <a:gd name="T2" fmla="*/ 0 w 1244"/>
              <a:gd name="T3" fmla="*/ 966 h 966"/>
              <a:gd name="T4" fmla="*/ 276 w 1244"/>
              <a:gd name="T5" fmla="*/ 966 h 966"/>
              <a:gd name="T6" fmla="*/ 1244 w 1244"/>
              <a:gd name="T7" fmla="*/ 0 h 966"/>
              <a:gd name="T8" fmla="*/ 968 w 1244"/>
              <a:gd name="T9" fmla="*/ 0 h 9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44" h="966">
                <a:moveTo>
                  <a:pt x="968" y="0"/>
                </a:moveTo>
                <a:lnTo>
                  <a:pt x="0" y="966"/>
                </a:lnTo>
                <a:lnTo>
                  <a:pt x="276" y="966"/>
                </a:lnTo>
                <a:lnTo>
                  <a:pt x="1244" y="0"/>
                </a:lnTo>
                <a:lnTo>
                  <a:pt x="968" y="0"/>
                </a:lnTo>
                <a:close/>
              </a:path>
            </a:pathLst>
          </a:custGeom>
          <a:gradFill>
            <a:gsLst>
              <a:gs pos="100000">
                <a:srgbClr val="09193C"/>
              </a:gs>
              <a:gs pos="0">
                <a:srgbClr val="003CA3"/>
              </a:gs>
            </a:gsLst>
            <a:lin ang="5400000" scaled="1"/>
          </a:gradFill>
          <a:ln>
            <a:noFill/>
          </a:ln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id-ID" sz="101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55E4E6E-C703-40C5-B81A-18D6452B5827}"/>
              </a:ext>
            </a:extLst>
          </p:cNvPr>
          <p:cNvSpPr txBox="1"/>
          <p:nvPr/>
        </p:nvSpPr>
        <p:spPr>
          <a:xfrm>
            <a:off x="2706787" y="-895003"/>
            <a:ext cx="373042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500" b="1" dirty="0">
                <a:solidFill>
                  <a:schemeClr val="bg1"/>
                </a:solidFill>
                <a:latin typeface="Trebuchet MS" panose="020B0603020202020204" pitchFamily="34" charset="0"/>
              </a:rPr>
              <a:t>THANK </a:t>
            </a:r>
            <a:r>
              <a:rPr lang="en-US" sz="4500" dirty="0">
                <a:solidFill>
                  <a:schemeClr val="bg1"/>
                </a:solidFill>
                <a:latin typeface="Trebuchet MS" panose="020B0603020202020204" pitchFamily="34" charset="0"/>
              </a:rPr>
              <a:t>YOU</a:t>
            </a:r>
            <a:endParaRPr lang="id-ID" sz="45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D6B796-AA93-4A8A-A8F2-3791CC78F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2337" y="1871908"/>
            <a:ext cx="2602954" cy="182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454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15" grpId="0" animBg="1"/>
      <p:bldP spid="10" grpId="0" animBg="1"/>
      <p:bldP spid="11" grpId="0" animBg="1"/>
      <p:bldP spid="12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356109" y="1740753"/>
            <a:ext cx="30305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800" b="1" dirty="0">
                <a:solidFill>
                  <a:srgbClr val="002060"/>
                </a:solidFill>
                <a:latin typeface="Trebuchet MS" panose="020B0603020202020204" pitchFamily="34" charset="0"/>
              </a:rPr>
              <a:t>Objective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159240" y="54753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99B1AC-636B-BF0D-554F-0B230231E844}"/>
              </a:ext>
            </a:extLst>
          </p:cNvPr>
          <p:cNvSpPr txBox="1"/>
          <p:nvPr/>
        </p:nvSpPr>
        <p:spPr>
          <a:xfrm>
            <a:off x="3803990" y="1062101"/>
            <a:ext cx="487472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eriod"/>
            </a:pPr>
            <a:r>
              <a:rPr lang="en-GB" sz="1600" b="1" dirty="0">
                <a:solidFill>
                  <a:srgbClr val="002060"/>
                </a:solidFill>
                <a:latin typeface="Trebuchet MS" panose="020B0603020202020204" pitchFamily="34" charset="0"/>
              </a:rPr>
              <a:t>Revenue Achievement</a:t>
            </a:r>
          </a:p>
          <a:p>
            <a:pPr marL="228600" indent="-228600">
              <a:buAutoNum type="arabicPeriod"/>
            </a:pPr>
            <a:endParaRPr lang="en-GB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en-GB" sz="1600" b="1" dirty="0">
                <a:solidFill>
                  <a:srgbClr val="002060"/>
                </a:solidFill>
                <a:latin typeface="Trebuchet MS" panose="020B0603020202020204" pitchFamily="34" charset="0"/>
              </a:rPr>
              <a:t>Maximize Efficiency</a:t>
            </a:r>
          </a:p>
          <a:p>
            <a:pPr marL="228600" indent="-228600">
              <a:buFontTx/>
              <a:buAutoNum type="arabicPeriod"/>
            </a:pPr>
            <a:endParaRPr lang="en-GB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GB" sz="1600" b="1" dirty="0">
                <a:solidFill>
                  <a:srgbClr val="002060"/>
                </a:solidFill>
                <a:latin typeface="Trebuchet MS" panose="020B0603020202020204" pitchFamily="34" charset="0"/>
              </a:rPr>
              <a:t>3. Customer Satisfaction</a:t>
            </a:r>
          </a:p>
          <a:p>
            <a:endParaRPr lang="en-GB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GB" sz="1600" b="1" dirty="0">
                <a:solidFill>
                  <a:srgbClr val="002060"/>
                </a:solidFill>
                <a:latin typeface="Trebuchet MS" panose="020B0603020202020204" pitchFamily="34" charset="0"/>
              </a:rPr>
              <a:t>4. Internal Process Improvement</a:t>
            </a:r>
          </a:p>
          <a:p>
            <a:endParaRPr lang="en-GB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  <a:p>
            <a:r>
              <a:rPr lang="en-GB" sz="1600" b="1" dirty="0">
                <a:solidFill>
                  <a:srgbClr val="002060"/>
                </a:solidFill>
                <a:latin typeface="Trebuchet MS" panose="020B0603020202020204" pitchFamily="34" charset="0"/>
              </a:rPr>
              <a:t>5. Personal Development</a:t>
            </a:r>
          </a:p>
          <a:p>
            <a:endParaRPr lang="en-GB" sz="1600" b="1" dirty="0">
              <a:solidFill>
                <a:srgbClr val="002060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394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2533650" y="20918"/>
            <a:ext cx="355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Revenue Achievement 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73565" y="27596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8D89E-DA87-49F7-4DDE-679A4855D8B3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3F2F67-6300-05CB-30E5-F5765C923D17}"/>
              </a:ext>
            </a:extLst>
          </p:cNvPr>
          <p:cNvSpPr txBox="1"/>
          <p:nvPr/>
        </p:nvSpPr>
        <p:spPr>
          <a:xfrm>
            <a:off x="971550" y="935504"/>
            <a:ext cx="4884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KR1: Review project process + risk assessment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91FB90-6F9B-9748-1673-DC65DAE9097B}"/>
              </a:ext>
            </a:extLst>
          </p:cNvPr>
          <p:cNvSpPr txBox="1"/>
          <p:nvPr/>
        </p:nvSpPr>
        <p:spPr>
          <a:xfrm>
            <a:off x="5715000" y="935504"/>
            <a:ext cx="974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(TBD)</a:t>
            </a:r>
          </a:p>
        </p:txBody>
      </p:sp>
    </p:spTree>
    <p:extLst>
      <p:ext uri="{BB962C8B-B14F-4D97-AF65-F5344CB8AC3E}">
        <p14:creationId xmlns:p14="http://schemas.microsoft.com/office/powerpoint/2010/main" val="3571109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" grpId="0"/>
      <p:bldP spid="13" grpId="0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1177809" y="20918"/>
            <a:ext cx="6634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Maximize Efficiency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73565" y="27596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9B1FF-B632-5ECA-A9A9-FD0E0821DECF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C0B2E-A959-127F-58F2-73CD7220B1F7}"/>
              </a:ext>
            </a:extLst>
          </p:cNvPr>
          <p:cNvSpPr txBox="1"/>
          <p:nvPr/>
        </p:nvSpPr>
        <p:spPr>
          <a:xfrm>
            <a:off x="588904" y="549667"/>
            <a:ext cx="7223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KR1: Apply automation process into 3 projects (work on DGS3)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8C8F8A8-AC7C-EDF5-7085-E7D62903D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96785"/>
              </p:ext>
            </p:extLst>
          </p:nvPr>
        </p:nvGraphicFramePr>
        <p:xfrm>
          <a:off x="793749" y="1007731"/>
          <a:ext cx="8188885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548">
                  <a:extLst>
                    <a:ext uri="{9D8B030D-6E8A-4147-A177-3AD203B41FA5}">
                      <a16:colId xmlns:a16="http://schemas.microsoft.com/office/drawing/2014/main" val="3678638132"/>
                    </a:ext>
                  </a:extLst>
                </a:gridCol>
                <a:gridCol w="2341674">
                  <a:extLst>
                    <a:ext uri="{9D8B030D-6E8A-4147-A177-3AD203B41FA5}">
                      <a16:colId xmlns:a16="http://schemas.microsoft.com/office/drawing/2014/main" val="427932194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281170589"/>
                    </a:ext>
                  </a:extLst>
                </a:gridCol>
                <a:gridCol w="611841">
                  <a:extLst>
                    <a:ext uri="{9D8B030D-6E8A-4147-A177-3AD203B41FA5}">
                      <a16:colId xmlns:a16="http://schemas.microsoft.com/office/drawing/2014/main" val="4113041911"/>
                    </a:ext>
                  </a:extLst>
                </a:gridCol>
                <a:gridCol w="598394">
                  <a:extLst>
                    <a:ext uri="{9D8B030D-6E8A-4147-A177-3AD203B41FA5}">
                      <a16:colId xmlns:a16="http://schemas.microsoft.com/office/drawing/2014/main" val="3081447665"/>
                    </a:ext>
                  </a:extLst>
                </a:gridCol>
                <a:gridCol w="3025587">
                  <a:extLst>
                    <a:ext uri="{9D8B030D-6E8A-4147-A177-3AD203B41FA5}">
                      <a16:colId xmlns:a16="http://schemas.microsoft.com/office/drawing/2014/main" val="211218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Project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71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OPS1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013_140128_SAGA_504606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ttthao</a:t>
                      </a:r>
                      <a:endParaRPr lang="en-US" sz="1000" dirty="0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Apply OMR and compare data between machine and human task to ensure the quality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78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OPS3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Monitor and auto alert (096, 0738, 0805)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ntnhue</a:t>
                      </a:r>
                      <a:endParaRPr 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Auto alert when the instance stuck at the service/human task over the threshold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34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/>
                        <a:t>OPS3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096_190619_124_MVL_eClaim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 err="1"/>
                        <a:t>ntnhue</a:t>
                      </a:r>
                      <a:endParaRPr lang="en-US" sz="10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000" dirty="0"/>
                        <a:t>Apply auto bypass verify step (expected 10% application reach to 100% quality target)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2554426"/>
                  </a:ext>
                </a:extLst>
              </a:tr>
            </a:tbl>
          </a:graphicData>
        </a:graphic>
      </p:graphicFrame>
      <p:graphicFrame>
        <p:nvGraphicFramePr>
          <p:cNvPr id="23" name="Chart 22">
            <a:extLst>
              <a:ext uri="{FF2B5EF4-FFF2-40B4-BE49-F238E27FC236}">
                <a16:creationId xmlns:a16="http://schemas.microsoft.com/office/drawing/2014/main" id="{541FA387-367E-42C3-2FB1-B21992D385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991246"/>
              </p:ext>
            </p:extLst>
          </p:nvPr>
        </p:nvGraphicFramePr>
        <p:xfrm>
          <a:off x="793750" y="2652410"/>
          <a:ext cx="4041891" cy="2273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810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  <p:bldGraphic spid="23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1177809" y="20918"/>
            <a:ext cx="66343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Maximize Efficiency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73565" y="27596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99B1FF-B632-5ECA-A9A9-FD0E0821DECF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EC0B2E-A959-127F-58F2-73CD7220B1F7}"/>
              </a:ext>
            </a:extLst>
          </p:cNvPr>
          <p:cNvSpPr txBox="1"/>
          <p:nvPr/>
        </p:nvSpPr>
        <p:spPr>
          <a:xfrm>
            <a:off x="588904" y="549667"/>
            <a:ext cx="851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KR2: Perform the migration process for the listed projects as outlined in Key Result 1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dirty="0"/>
          </a:p>
        </p:txBody>
      </p:sp>
      <p:graphicFrame>
        <p:nvGraphicFramePr>
          <p:cNvPr id="17" name="Table 17">
            <a:extLst>
              <a:ext uri="{FF2B5EF4-FFF2-40B4-BE49-F238E27FC236}">
                <a16:creationId xmlns:a16="http://schemas.microsoft.com/office/drawing/2014/main" id="{18C8F8A8-AC7C-EDF5-7085-E7D62903DB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9137841"/>
              </p:ext>
            </p:extLst>
          </p:nvPr>
        </p:nvGraphicFramePr>
        <p:xfrm>
          <a:off x="705702" y="958487"/>
          <a:ext cx="5085498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4545">
                  <a:extLst>
                    <a:ext uri="{9D8B030D-6E8A-4147-A177-3AD203B41FA5}">
                      <a16:colId xmlns:a16="http://schemas.microsoft.com/office/drawing/2014/main" val="427932194"/>
                    </a:ext>
                  </a:extLst>
                </a:gridCol>
                <a:gridCol w="650800">
                  <a:extLst>
                    <a:ext uri="{9D8B030D-6E8A-4147-A177-3AD203B41FA5}">
                      <a16:colId xmlns:a16="http://schemas.microsoft.com/office/drawing/2014/main" val="4113041911"/>
                    </a:ext>
                  </a:extLst>
                </a:gridCol>
                <a:gridCol w="705222">
                  <a:extLst>
                    <a:ext uri="{9D8B030D-6E8A-4147-A177-3AD203B41FA5}">
                      <a16:colId xmlns:a16="http://schemas.microsoft.com/office/drawing/2014/main" val="3081447665"/>
                    </a:ext>
                  </a:extLst>
                </a:gridCol>
                <a:gridCol w="904931">
                  <a:extLst>
                    <a:ext uri="{9D8B030D-6E8A-4147-A177-3AD203B41FA5}">
                      <a16:colId xmlns:a16="http://schemas.microsoft.com/office/drawing/2014/main" val="3378164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Project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Archived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87175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042_170518_002_505304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14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</a:t>
                      </a:r>
                    </a:p>
                  </a:txBody>
                  <a:tcPr anchor="ctr"/>
                </a:tc>
                <a:tc rowSpan="9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5789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043_170518_002_505305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342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044_170518_002_505306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55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013_140128_SAGA_504606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7010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049_150504_Saga_504952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72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102_190702_002_505654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68216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029_060607_SAGA_503117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5751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0872_230222_002_HSR_Italia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3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054_120530_SAGA_503549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036015"/>
                  </a:ext>
                </a:extLst>
              </a:tr>
            </a:tbl>
          </a:graphicData>
        </a:graphic>
      </p:graphicFrame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BBD95E2-5CEB-4DD9-D252-94751E914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5993154"/>
              </p:ext>
            </p:extLst>
          </p:nvPr>
        </p:nvGraphicFramePr>
        <p:xfrm>
          <a:off x="5981700" y="1242162"/>
          <a:ext cx="3048000" cy="2858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63066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3" grpId="0"/>
      <p:bldP spid="16" grpId="0"/>
      <p:bldGraphic spid="4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1660306" y="95506"/>
            <a:ext cx="606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Customer Satisfaction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73565" y="54753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405216-BEA7-F11C-C4AF-B032B6D880C3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444EE2-D4D1-97ED-294D-2745A892CB50}"/>
              </a:ext>
            </a:extLst>
          </p:cNvPr>
          <p:cNvSpPr txBox="1"/>
          <p:nvPr/>
        </p:nvSpPr>
        <p:spPr>
          <a:xfrm>
            <a:off x="588904" y="549667"/>
            <a:ext cx="85133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KR1:Provide services with WOW factors by reducing negative feedback to 20% and increase positive feedback 10% compare to 2022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474C55D2-9D18-BADA-C03B-F9FD387F4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0790166"/>
              </p:ext>
            </p:extLst>
          </p:nvPr>
        </p:nvGraphicFramePr>
        <p:xfrm>
          <a:off x="1351679" y="1348421"/>
          <a:ext cx="668506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4156">
                  <a:extLst>
                    <a:ext uri="{9D8B030D-6E8A-4147-A177-3AD203B41FA5}">
                      <a16:colId xmlns:a16="http://schemas.microsoft.com/office/drawing/2014/main" val="2211394881"/>
                    </a:ext>
                  </a:extLst>
                </a:gridCol>
                <a:gridCol w="1648487">
                  <a:extLst>
                    <a:ext uri="{9D8B030D-6E8A-4147-A177-3AD203B41FA5}">
                      <a16:colId xmlns:a16="http://schemas.microsoft.com/office/drawing/2014/main" val="1523532395"/>
                    </a:ext>
                  </a:extLst>
                </a:gridCol>
                <a:gridCol w="1612900">
                  <a:extLst>
                    <a:ext uri="{9D8B030D-6E8A-4147-A177-3AD203B41FA5}">
                      <a16:colId xmlns:a16="http://schemas.microsoft.com/office/drawing/2014/main" val="4019849395"/>
                    </a:ext>
                  </a:extLst>
                </a:gridCol>
                <a:gridCol w="665510">
                  <a:extLst>
                    <a:ext uri="{9D8B030D-6E8A-4147-A177-3AD203B41FA5}">
                      <a16:colId xmlns:a16="http://schemas.microsoft.com/office/drawing/2014/main" val="270213321"/>
                    </a:ext>
                  </a:extLst>
                </a:gridCol>
                <a:gridCol w="861286">
                  <a:extLst>
                    <a:ext uri="{9D8B030D-6E8A-4147-A177-3AD203B41FA5}">
                      <a16:colId xmlns:a16="http://schemas.microsoft.com/office/drawing/2014/main" val="150817227"/>
                    </a:ext>
                  </a:extLst>
                </a:gridCol>
                <a:gridCol w="852728">
                  <a:extLst>
                    <a:ext uri="{9D8B030D-6E8A-4147-A177-3AD203B41FA5}">
                      <a16:colId xmlns:a16="http://schemas.microsoft.com/office/drawing/2014/main" val="107079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Type of FB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First 6 months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First 6 months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Archived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97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Negative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133%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21492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000" dirty="0"/>
                        <a:t>Positive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34.61%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130%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6540749"/>
                  </a:ext>
                </a:extLst>
              </a:tr>
            </a:tbl>
          </a:graphicData>
        </a:graphic>
      </p:graphicFrame>
      <p:graphicFrame>
        <p:nvGraphicFramePr>
          <p:cNvPr id="19" name="Chart 18">
            <a:extLst>
              <a:ext uri="{FF2B5EF4-FFF2-40B4-BE49-F238E27FC236}">
                <a16:creationId xmlns:a16="http://schemas.microsoft.com/office/drawing/2014/main" id="{2D4156A2-EA9E-F066-01BE-58DE23CB3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594949"/>
              </p:ext>
            </p:extLst>
          </p:nvPr>
        </p:nvGraphicFramePr>
        <p:xfrm>
          <a:off x="1739900" y="2571751"/>
          <a:ext cx="4718050" cy="23605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17920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4" grpId="0"/>
      <p:bldGraphic spid="19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2378271" y="179034"/>
            <a:ext cx="606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Internal Project Improvement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95135" y="54753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2DF46-5A6F-8D04-F038-60A38042CF33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A6803-17D3-F127-568C-E0546552B033}"/>
              </a:ext>
            </a:extLst>
          </p:cNvPr>
          <p:cNvSpPr txBox="1"/>
          <p:nvPr/>
        </p:nvSpPr>
        <p:spPr>
          <a:xfrm>
            <a:off x="588904" y="638567"/>
            <a:ext cx="851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KR1:The rate of projects designed by OPS increased 20% compared to 2022</a:t>
            </a: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5A996298-10FD-FF0A-6C62-26943A33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668413"/>
              </p:ext>
            </p:extLst>
          </p:nvPr>
        </p:nvGraphicFramePr>
        <p:xfrm>
          <a:off x="1422400" y="1181916"/>
          <a:ext cx="6096000" cy="79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791679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65240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35953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7052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543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new project in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new project work on DGS3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Archived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91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65.3%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160291"/>
                  </a:ext>
                </a:extLst>
              </a:tr>
            </a:tbl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D8BC61F3-89A4-7322-3489-5AAB33944C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38179310"/>
              </p:ext>
            </p:extLst>
          </p:nvPr>
        </p:nvGraphicFramePr>
        <p:xfrm>
          <a:off x="1843052" y="2153493"/>
          <a:ext cx="5187950" cy="2864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6111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Graphic spid="17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2378271" y="179034"/>
            <a:ext cx="606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Internal Project Improvement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95135" y="54753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2DF46-5A6F-8D04-F038-60A38042CF33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A6803-17D3-F127-568C-E0546552B033}"/>
              </a:ext>
            </a:extLst>
          </p:cNvPr>
          <p:cNvSpPr txBox="1"/>
          <p:nvPr/>
        </p:nvSpPr>
        <p:spPr>
          <a:xfrm>
            <a:off x="588904" y="638567"/>
            <a:ext cx="85133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KR2: Reduce incident bounce rate (90% of incident requests are adequate)</a:t>
            </a:r>
          </a:p>
          <a:p>
            <a:r>
              <a:rPr lang="en-US" sz="1100" dirty="0">
                <a:solidFill>
                  <a:srgbClr val="FF0000"/>
                </a:solidFill>
              </a:rPr>
              <a:t>Note: apply from August 2023</a:t>
            </a: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5A996298-10FD-FF0A-6C62-26943A33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942662"/>
              </p:ext>
            </p:extLst>
          </p:nvPr>
        </p:nvGraphicFramePr>
        <p:xfrm>
          <a:off x="1395506" y="1353244"/>
          <a:ext cx="6096000" cy="6851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791679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65240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35953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7052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543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Incident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Incident bounce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Archived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91766"/>
                  </a:ext>
                </a:extLst>
              </a:tr>
              <a:tr h="258386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60291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AB2D406-099B-9375-1A4B-ADE7CECA4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3480766"/>
              </p:ext>
            </p:extLst>
          </p:nvPr>
        </p:nvGraphicFramePr>
        <p:xfrm>
          <a:off x="1459753" y="2155554"/>
          <a:ext cx="5967506" cy="2842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99211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Graphic spid="15" grpId="0">
        <p:bldAsOne/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7FA9DAB-E014-4459-BED4-EAFEBFF0C0DF}"/>
              </a:ext>
            </a:extLst>
          </p:cNvPr>
          <p:cNvSpPr txBox="1"/>
          <p:nvPr/>
        </p:nvSpPr>
        <p:spPr>
          <a:xfrm>
            <a:off x="2378271" y="179034"/>
            <a:ext cx="60678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002060"/>
                </a:solidFill>
                <a:latin typeface="Trebuchet MS" panose="020B0603020202020204" pitchFamily="34" charset="0"/>
              </a:rPr>
              <a:t>Internal Project Improvement</a:t>
            </a:r>
          </a:p>
        </p:txBody>
      </p:sp>
      <p:sp>
        <p:nvSpPr>
          <p:cNvPr id="6" name="Diagonal Stripe 5">
            <a:extLst>
              <a:ext uri="{FF2B5EF4-FFF2-40B4-BE49-F238E27FC236}">
                <a16:creationId xmlns:a16="http://schemas.microsoft.com/office/drawing/2014/main" id="{1C3BDD01-B24F-440C-8B9B-AB213EE5D3DE}"/>
              </a:ext>
            </a:extLst>
          </p:cNvPr>
          <p:cNvSpPr/>
          <p:nvPr/>
        </p:nvSpPr>
        <p:spPr>
          <a:xfrm>
            <a:off x="8495135" y="54753"/>
            <a:ext cx="628651" cy="628651"/>
          </a:xfrm>
          <a:prstGeom prst="diagStripe">
            <a:avLst/>
          </a:prstGeom>
          <a:gradFill>
            <a:gsLst>
              <a:gs pos="0">
                <a:srgbClr val="00B0F0"/>
              </a:gs>
              <a:gs pos="66000">
                <a:srgbClr val="003CA3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sz="1013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672C245-C13C-4924-A266-8AD7BBB9EB97}"/>
              </a:ext>
            </a:extLst>
          </p:cNvPr>
          <p:cNvGrpSpPr/>
          <p:nvPr/>
        </p:nvGrpSpPr>
        <p:grpSpPr>
          <a:xfrm>
            <a:off x="-1" y="0"/>
            <a:ext cx="1177810" cy="683404"/>
            <a:chOff x="-1" y="0"/>
            <a:chExt cx="1570413" cy="911205"/>
          </a:xfrm>
        </p:grpSpPr>
        <p:sp>
          <p:nvSpPr>
            <p:cNvPr id="8" name="Freeform 10">
              <a:extLst>
                <a:ext uri="{FF2B5EF4-FFF2-40B4-BE49-F238E27FC236}">
                  <a16:creationId xmlns:a16="http://schemas.microsoft.com/office/drawing/2014/main" id="{52D1595B-2F1E-4515-BCA2-87E0716E53A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570412" cy="911205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48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38F6E76B-AC79-4B30-804B-486EE52B9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" y="0"/>
              <a:ext cx="1157012" cy="671337"/>
            </a:xfrm>
            <a:custGeom>
              <a:avLst/>
              <a:gdLst>
                <a:gd name="T0" fmla="*/ 0 w 663"/>
                <a:gd name="T1" fmla="*/ 384 h 384"/>
                <a:gd name="T2" fmla="*/ 236 w 663"/>
                <a:gd name="T3" fmla="*/ 384 h 384"/>
                <a:gd name="T4" fmla="*/ 309 w 663"/>
                <a:gd name="T5" fmla="*/ 354 h 384"/>
                <a:gd name="T6" fmla="*/ 663 w 663"/>
                <a:gd name="T7" fmla="*/ 0 h 384"/>
                <a:gd name="T8" fmla="*/ 31 w 663"/>
                <a:gd name="T9" fmla="*/ 5 h 384"/>
                <a:gd name="T10" fmla="*/ 0 w 663"/>
                <a:gd name="T11" fmla="*/ 384 h 384"/>
                <a:gd name="connsiteX0" fmla="*/ 8 w 10008"/>
                <a:gd name="connsiteY0" fmla="*/ 10000 h 10000"/>
                <a:gd name="connsiteX1" fmla="*/ 3568 w 10008"/>
                <a:gd name="connsiteY1" fmla="*/ 10000 h 10000"/>
                <a:gd name="connsiteX2" fmla="*/ 4669 w 10008"/>
                <a:gd name="connsiteY2" fmla="*/ 9219 h 10000"/>
                <a:gd name="connsiteX3" fmla="*/ 10008 w 10008"/>
                <a:gd name="connsiteY3" fmla="*/ 0 h 10000"/>
                <a:gd name="connsiteX4" fmla="*/ 0 w 10008"/>
                <a:gd name="connsiteY4" fmla="*/ 130 h 10000"/>
                <a:gd name="connsiteX5" fmla="*/ 8 w 10008"/>
                <a:gd name="connsiteY5" fmla="*/ 10000 h 10000"/>
                <a:gd name="connsiteX0" fmla="*/ 8 w 10008"/>
                <a:gd name="connsiteY0" fmla="*/ 10023 h 10023"/>
                <a:gd name="connsiteX1" fmla="*/ 3568 w 10008"/>
                <a:gd name="connsiteY1" fmla="*/ 10023 h 10023"/>
                <a:gd name="connsiteX2" fmla="*/ 4669 w 10008"/>
                <a:gd name="connsiteY2" fmla="*/ 9242 h 10023"/>
                <a:gd name="connsiteX3" fmla="*/ 10008 w 10008"/>
                <a:gd name="connsiteY3" fmla="*/ 23 h 10023"/>
                <a:gd name="connsiteX4" fmla="*/ 0 w 10008"/>
                <a:gd name="connsiteY4" fmla="*/ 0 h 10023"/>
                <a:gd name="connsiteX5" fmla="*/ 8 w 10008"/>
                <a:gd name="connsiteY5" fmla="*/ 10023 h 10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08" h="10023">
                  <a:moveTo>
                    <a:pt x="8" y="10023"/>
                  </a:moveTo>
                  <a:lnTo>
                    <a:pt x="3568" y="10023"/>
                  </a:lnTo>
                  <a:cubicBezTo>
                    <a:pt x="3975" y="10023"/>
                    <a:pt x="4367" y="9737"/>
                    <a:pt x="4669" y="9242"/>
                  </a:cubicBezTo>
                  <a:lnTo>
                    <a:pt x="10008" y="23"/>
                  </a:lnTo>
                  <a:lnTo>
                    <a:pt x="0" y="0"/>
                  </a:lnTo>
                  <a:cubicBezTo>
                    <a:pt x="3" y="3290"/>
                    <a:pt x="5" y="6733"/>
                    <a:pt x="8" y="10023"/>
                  </a:cubicBezTo>
                  <a:close/>
                </a:path>
              </a:pathLst>
            </a:custGeom>
            <a:gradFill>
              <a:gsLst>
                <a:gs pos="23000">
                  <a:srgbClr val="09193C"/>
                </a:gs>
                <a:gs pos="100000">
                  <a:srgbClr val="003CA3"/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68580" tIns="34290" rIns="68580" bIns="34290" numCol="1" anchor="t" anchorCtr="0" compatLnSpc="1">
              <a:prstTxWarp prst="textNoShape">
                <a:avLst/>
              </a:prstTxWarp>
            </a:bodyPr>
            <a:lstStyle/>
            <a:p>
              <a:endParaRPr lang="id-ID" sz="1013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5C8B2A5D-9FCF-4CE9-914E-BA42594D25F8}"/>
              </a:ext>
            </a:extLst>
          </p:cNvPr>
          <p:cNvSpPr/>
          <p:nvPr/>
        </p:nvSpPr>
        <p:spPr>
          <a:xfrm>
            <a:off x="6994426" y="4693275"/>
            <a:ext cx="1250663" cy="4385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ts val="2700"/>
              </a:lnSpc>
            </a:pPr>
            <a:r>
              <a:rPr lang="en-GB" sz="1000" b="1" dirty="0">
                <a:solidFill>
                  <a:srgbClr val="002060"/>
                </a:solidFill>
                <a:latin typeface="Trebuchet MS" pitchFamily="34" charset="0"/>
              </a:rPr>
              <a:t>www.digi-texx.vn</a:t>
            </a:r>
            <a:endParaRPr lang="id-ID" sz="1000" b="1" spc="225" dirty="0">
              <a:solidFill>
                <a:srgbClr val="1D3364"/>
              </a:solidFill>
              <a:latin typeface="Raleway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3CBB611-5928-49B3-B85D-A919EAAAEBAC}"/>
              </a:ext>
            </a:extLst>
          </p:cNvPr>
          <p:cNvCxnSpPr/>
          <p:nvPr/>
        </p:nvCxnSpPr>
        <p:spPr>
          <a:xfrm rot="5400000" flipV="1">
            <a:off x="7878199" y="4027784"/>
            <a:ext cx="0" cy="1621242"/>
          </a:xfrm>
          <a:prstGeom prst="line">
            <a:avLst/>
          </a:prstGeom>
          <a:ln w="12700">
            <a:solidFill>
              <a:srgbClr val="003CA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8">
            <a:extLst>
              <a:ext uri="{FF2B5EF4-FFF2-40B4-BE49-F238E27FC236}">
                <a16:creationId xmlns:a16="http://schemas.microsoft.com/office/drawing/2014/main" id="{92DCB9D2-8307-42B3-92B7-BE9D50BCAF2F}"/>
              </a:ext>
            </a:extLst>
          </p:cNvPr>
          <p:cNvSpPr/>
          <p:nvPr/>
        </p:nvSpPr>
        <p:spPr>
          <a:xfrm rot="18900000">
            <a:off x="8710690" y="4763049"/>
            <a:ext cx="154403" cy="154403"/>
          </a:xfrm>
          <a:prstGeom prst="roundRect">
            <a:avLst/>
          </a:prstGeom>
          <a:gradFill>
            <a:gsLst>
              <a:gs pos="82000">
                <a:srgbClr val="09193C"/>
              </a:gs>
              <a:gs pos="0">
                <a:srgbClr val="003CA3"/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dirty="0"/>
              <a:t> </a:t>
            </a:r>
            <a:endParaRPr lang="id-ID" sz="1013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72DF46-5A6F-8D04-F038-60A38042CF33}"/>
              </a:ext>
            </a:extLst>
          </p:cNvPr>
          <p:cNvSpPr txBox="1"/>
          <p:nvPr/>
        </p:nvSpPr>
        <p:spPr>
          <a:xfrm>
            <a:off x="41784" y="67084"/>
            <a:ext cx="751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O4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A6803-17D3-F127-568C-E0546552B033}"/>
              </a:ext>
            </a:extLst>
          </p:cNvPr>
          <p:cNvSpPr txBox="1"/>
          <p:nvPr/>
        </p:nvSpPr>
        <p:spPr>
          <a:xfrm>
            <a:off x="588904" y="638567"/>
            <a:ext cx="8513312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KR3: Reduce the number of incidents, reduced by 20%</a:t>
            </a:r>
          </a:p>
          <a:p>
            <a:r>
              <a:rPr lang="en-US" sz="1100" dirty="0">
                <a:solidFill>
                  <a:srgbClr val="FF0000"/>
                </a:solidFill>
              </a:rPr>
              <a:t>Note: apply from August 2023</a:t>
            </a:r>
          </a:p>
        </p:txBody>
      </p:sp>
      <p:graphicFrame>
        <p:nvGraphicFramePr>
          <p:cNvPr id="4" name="Table 13">
            <a:extLst>
              <a:ext uri="{FF2B5EF4-FFF2-40B4-BE49-F238E27FC236}">
                <a16:creationId xmlns:a16="http://schemas.microsoft.com/office/drawing/2014/main" id="{5A996298-10FD-FF0A-6C62-26943A33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6163143"/>
              </p:ext>
            </p:extLst>
          </p:nvPr>
        </p:nvGraphicFramePr>
        <p:xfrm>
          <a:off x="1395506" y="1345651"/>
          <a:ext cx="6096000" cy="870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67916799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66652409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43359534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017052645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3754322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Incident in 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Total Incident from August 2023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Actual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Archived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5591766"/>
                  </a:ext>
                </a:extLst>
              </a:tr>
              <a:tr h="276139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715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160291"/>
                  </a:ext>
                </a:extLst>
              </a:tr>
            </a:tbl>
          </a:graphicData>
        </a:graphic>
      </p:graphicFrame>
      <p:graphicFrame>
        <p:nvGraphicFramePr>
          <p:cNvPr id="15" name="Chart 14">
            <a:extLst>
              <a:ext uri="{FF2B5EF4-FFF2-40B4-BE49-F238E27FC236}">
                <a16:creationId xmlns:a16="http://schemas.microsoft.com/office/drawing/2014/main" id="{BAB2D406-099B-9375-1A4B-ADE7CECA44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302822"/>
              </p:ext>
            </p:extLst>
          </p:nvPr>
        </p:nvGraphicFramePr>
        <p:xfrm>
          <a:off x="1459752" y="2310850"/>
          <a:ext cx="5976471" cy="2687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01986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  <p:bldP spid="3" grpId="0"/>
      <p:bldGraphic spid="1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4995</TotalTime>
  <Words>682</Words>
  <Application>Microsoft Office PowerPoint</Application>
  <PresentationFormat>On-screen Show (16:9)</PresentationFormat>
  <Paragraphs>199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Raleway</vt:lpstr>
      <vt:lpstr>Trebuchet MS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Microsoft Office14</cp:lastModifiedBy>
  <cp:revision>612</cp:revision>
  <dcterms:created xsi:type="dcterms:W3CDTF">2019-09-10T01:48:06Z</dcterms:created>
  <dcterms:modified xsi:type="dcterms:W3CDTF">2023-09-18T15:20:04Z</dcterms:modified>
</cp:coreProperties>
</file>