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67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8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50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8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02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79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6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99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75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30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4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4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1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8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3977-D9C8-405C-825B-28B8807018BA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9014F1-99D8-4344-89F3-1ED38F727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5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19C1D-A3B4-4CB0-8C86-BA193024491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04730" y="4324351"/>
            <a:ext cx="8229600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HDTH: Trần Văn Như Ý</a:t>
            </a:r>
          </a:p>
          <a:p>
            <a:pPr algn="ctr" eaLnBrk="1" hangingPunct="1"/>
            <a:r>
              <a:rPr lang="en-US" alt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ytvn@uit.edu.vn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5BDF2-2555-442A-9208-8A5AC4A6E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329" y="2114549"/>
            <a:ext cx="66260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000" b="1" kern="0" dirty="0">
                <a:solidFill>
                  <a:schemeClr val="accent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QUẢN TRỊ MẠNG VÀ HỆ THỐNG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17D20-0183-4D3A-A8A1-E49301DF6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78" y="533400"/>
            <a:ext cx="909099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KHOA MẠNG MÁY TÍNH VÀ TRUYỀN THÔNG </a:t>
            </a:r>
          </a:p>
        </p:txBody>
      </p:sp>
    </p:spTree>
    <p:extLst>
      <p:ext uri="{BB962C8B-B14F-4D97-AF65-F5344CB8AC3E}">
        <p14:creationId xmlns:p14="http://schemas.microsoft.com/office/powerpoint/2010/main" val="80216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B938-399E-B075-4E53-FF0D35A2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FF2C-B97C-03BC-955E-16863887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Router(config)# </a:t>
            </a:r>
            <a:r>
              <a:rPr lang="en-GB" dirty="0" err="1"/>
              <a:t>ip</a:t>
            </a:r>
            <a:r>
              <a:rPr lang="en-GB" dirty="0"/>
              <a:t> route network mask {next-hop-</a:t>
            </a:r>
            <a:r>
              <a:rPr lang="en-GB" dirty="0" err="1"/>
              <a:t>ip</a:t>
            </a:r>
            <a:r>
              <a:rPr lang="en-GB" dirty="0"/>
              <a:t> | exit-</a:t>
            </a:r>
            <a:r>
              <a:rPr lang="en-GB" dirty="0" err="1"/>
              <a:t>intf</a:t>
            </a:r>
            <a:r>
              <a:rPr lang="en-GB" dirty="0"/>
              <a:t> }</a:t>
            </a:r>
          </a:p>
          <a:p>
            <a:endParaRPr lang="en-GB" dirty="0"/>
          </a:p>
          <a:p>
            <a:r>
              <a:rPr lang="en-GB" dirty="0">
                <a:effectLst/>
              </a:rPr>
              <a:t>Router1(config)#ip route 172.31.0.0 255.255.255.0 serial 0/3/0</a:t>
            </a:r>
          </a:p>
          <a:p>
            <a:r>
              <a:rPr lang="en-GB" dirty="0">
                <a:effectLst/>
              </a:rPr>
              <a:t>Router2(config)#ip route 172.31.1.0 255.255.255.128 s0/2/0</a:t>
            </a:r>
          </a:p>
        </p:txBody>
      </p:sp>
    </p:spTree>
    <p:extLst>
      <p:ext uri="{BB962C8B-B14F-4D97-AF65-F5344CB8AC3E}">
        <p14:creationId xmlns:p14="http://schemas.microsoft.com/office/powerpoint/2010/main" val="4002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61A6-7E23-33DC-1497-546271AD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F336-D239-73C8-09E4-0C4A0711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Router1#show </a:t>
            </a:r>
            <a:r>
              <a:rPr lang="en-GB" dirty="0" err="1">
                <a:effectLst/>
              </a:rPr>
              <a:t>ip</a:t>
            </a:r>
            <a:r>
              <a:rPr lang="en-GB" dirty="0">
                <a:effectLst/>
              </a:rPr>
              <a:t> interface brief </a:t>
            </a:r>
          </a:p>
          <a:p>
            <a:r>
              <a:rPr lang="en-GB" dirty="0">
                <a:effectLst/>
              </a:rPr>
              <a:t>Router1#show </a:t>
            </a:r>
            <a:r>
              <a:rPr lang="en-GB" dirty="0" err="1">
                <a:effectLst/>
              </a:rPr>
              <a:t>ip</a:t>
            </a:r>
            <a:r>
              <a:rPr lang="en-GB" dirty="0">
                <a:effectLst/>
              </a:rPr>
              <a:t> route</a:t>
            </a:r>
          </a:p>
          <a:p>
            <a:r>
              <a:rPr lang="en-GB" dirty="0">
                <a:effectLst/>
              </a:rPr>
              <a:t>Router1#copy running-config </a:t>
            </a:r>
            <a:r>
              <a:rPr lang="en-GB" dirty="0" err="1">
                <a:effectLst/>
              </a:rPr>
              <a:t>startup</a:t>
            </a:r>
            <a:r>
              <a:rPr lang="en-GB" dirty="0">
                <a:effectLst/>
              </a:rPr>
              <a:t>-config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0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0992-F5CD-0918-EF6E-E050513A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E719-3689-B946-0A72-8A97E626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Mail subject: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Mã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lớp</a:t>
            </a:r>
            <a:r>
              <a:rPr lang="en-US" sz="2000" dirty="0">
                <a:solidFill>
                  <a:srgbClr val="FF0000"/>
                </a:solidFill>
              </a:rPr>
              <a:t>] ….</a:t>
            </a:r>
          </a:p>
          <a:p>
            <a:r>
              <a:rPr lang="en-US" sz="2000" dirty="0"/>
              <a:t>VD</a:t>
            </a:r>
            <a:r>
              <a:rPr lang="en-US" sz="2000" dirty="0">
                <a:solidFill>
                  <a:schemeClr val="tx1"/>
                </a:solidFill>
              </a:rPr>
              <a:t>: [NT132.O12.ATCL.1] </a:t>
            </a:r>
            <a:r>
              <a:rPr lang="en-US" sz="2000" dirty="0" err="1">
                <a:solidFill>
                  <a:schemeClr val="tx1"/>
                </a:solidFill>
              </a:rPr>
              <a:t>Thắc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mắc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yêu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cầu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bài</a:t>
            </a:r>
            <a:r>
              <a:rPr lang="en-US" sz="2000" dirty="0">
                <a:solidFill>
                  <a:schemeClr val="tx1"/>
                </a:solidFill>
              </a:rPr>
              <a:t> Lab 03.</a:t>
            </a:r>
          </a:p>
        </p:txBody>
      </p:sp>
    </p:spTree>
    <p:extLst>
      <p:ext uri="{BB962C8B-B14F-4D97-AF65-F5344CB8AC3E}">
        <p14:creationId xmlns:p14="http://schemas.microsoft.com/office/powerpoint/2010/main" val="283341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0D00-99CE-3377-69EC-305A8684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989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9D4D-0A87-F21F-0B19-EA25603D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589"/>
            <a:ext cx="8596668" cy="5219324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Router cơ bản và định tuyến tĩnh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Control List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 Directory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Server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DHCP, DNS, Web, FTP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Services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Server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LAMP/LEMP Stack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script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foundations</a:t>
            </a:r>
          </a:p>
          <a:p>
            <a:pPr marL="800100" lvl="1" indent="-400050"/>
            <a:r>
              <a:rPr lang="en-US" sz="1800" dirty="0">
                <a:solidFill>
                  <a:srgbClr val="232F3E"/>
                </a:solidFill>
                <a:latin typeface="Lato Extended"/>
              </a:rPr>
              <a:t>O</a:t>
            </a:r>
            <a:r>
              <a:rPr lang="en-US" sz="1800" b="0" i="0" dirty="0">
                <a:solidFill>
                  <a:srgbClr val="232F3E"/>
                </a:solidFill>
                <a:effectLst/>
                <a:latin typeface="Lato Extended"/>
              </a:rPr>
              <a:t>verview of cloud concepts, AWS core services, security, architecture, pricing….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3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3B5A-7858-FDAB-2829-18CCD1E1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9745"/>
          </a:xfrm>
        </p:spPr>
        <p:txBody>
          <a:bodyPr/>
          <a:lstStyle/>
          <a:p>
            <a:r>
              <a:rPr lang="en-US" dirty="0"/>
              <a:t>AWS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51C25-6438-1A5F-8BE5-C8B2FC4AF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222" y="1293092"/>
            <a:ext cx="8456606" cy="4525818"/>
          </a:xfrm>
        </p:spPr>
      </p:pic>
    </p:spTree>
    <p:extLst>
      <p:ext uri="{BB962C8B-B14F-4D97-AF65-F5344CB8AC3E}">
        <p14:creationId xmlns:p14="http://schemas.microsoft.com/office/powerpoint/2010/main" val="13779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1D3-B229-B706-3331-43FFB6A6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EXEC (console)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BD7C-90B2-D795-F647-0B13C5E56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Router1(config)#line console </a:t>
            </a:r>
            <a:r>
              <a:rPr lang="en-GB" dirty="0">
                <a:solidFill>
                  <a:srgbClr val="FF0000"/>
                </a:solidFill>
                <a:effectLst/>
              </a:rPr>
              <a:t>0</a:t>
            </a:r>
          </a:p>
          <a:p>
            <a:r>
              <a:rPr lang="en-GB" dirty="0">
                <a:effectLst/>
              </a:rPr>
              <a:t>Router1(config-line)#password </a:t>
            </a:r>
            <a:r>
              <a:rPr lang="en-GB" dirty="0" err="1">
                <a:solidFill>
                  <a:srgbClr val="FF0000"/>
                </a:solidFill>
                <a:effectLst/>
              </a:rPr>
              <a:t>uitcisco</a:t>
            </a:r>
            <a:endParaRPr lang="en-GB" dirty="0">
              <a:solidFill>
                <a:srgbClr val="FF0000"/>
              </a:solidFill>
              <a:effectLst/>
            </a:endParaRPr>
          </a:p>
          <a:p>
            <a:r>
              <a:rPr lang="en-GB" dirty="0">
                <a:effectLst/>
              </a:rPr>
              <a:t>Router1(config-line)#login</a:t>
            </a:r>
          </a:p>
          <a:p>
            <a:r>
              <a:rPr lang="en-GB" dirty="0">
                <a:effectLst/>
              </a:rPr>
              <a:t>Router1(config-line)#exit</a:t>
            </a:r>
          </a:p>
          <a:p>
            <a:r>
              <a:rPr lang="en-GB" dirty="0">
                <a:effectLst/>
              </a:rPr>
              <a:t>Router1(config)#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19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D8A9-9988-A2D3-42D9-FF2C10AA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Privileged 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32B2-4682-4EB7-D24A-00048F8B8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08" y="1749771"/>
            <a:ext cx="8596668" cy="3880773"/>
          </a:xfrm>
        </p:spPr>
        <p:txBody>
          <a:bodyPr/>
          <a:lstStyle/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Syntax: enable secret ‘password’</a:t>
            </a:r>
            <a:endParaRPr lang="en-GB" dirty="0"/>
          </a:p>
          <a:p>
            <a:r>
              <a:rPr lang="en-GB" dirty="0">
                <a:effectLst/>
              </a:rPr>
              <a:t>Router1(config)#enable secret </a:t>
            </a:r>
            <a:r>
              <a:rPr lang="en-GB" dirty="0" err="1">
                <a:solidFill>
                  <a:srgbClr val="FF0000"/>
                </a:solidFill>
                <a:effectLst/>
              </a:rPr>
              <a:t>ncuit</a:t>
            </a:r>
            <a:endParaRPr lang="en-GB" dirty="0">
              <a:solidFill>
                <a:srgbClr val="FF0000"/>
              </a:solidFill>
              <a:effectLst/>
            </a:endParaRPr>
          </a:p>
          <a:p>
            <a:r>
              <a:rPr lang="en-GB" dirty="0">
                <a:effectLst/>
              </a:rPr>
              <a:t>Router1(config)#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68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8B79-BF74-B746-C41C-6B45F88D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Telnet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4C33-8596-9FC3-5854-E40AEA7A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024"/>
            <a:ext cx="8596668" cy="3880773"/>
          </a:xfrm>
        </p:spPr>
        <p:txBody>
          <a:bodyPr/>
          <a:lstStyle/>
          <a:p>
            <a:r>
              <a:rPr lang="en-GB" dirty="0">
                <a:effectLst/>
              </a:rPr>
              <a:t>Router1(config)#line </a:t>
            </a:r>
            <a:r>
              <a:rPr lang="en-GB" dirty="0" err="1">
                <a:effectLst/>
              </a:rPr>
              <a:t>vty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FF0000"/>
                </a:solidFill>
                <a:effectLst/>
              </a:rPr>
              <a:t>0 4</a:t>
            </a:r>
          </a:p>
          <a:p>
            <a:r>
              <a:rPr lang="en-GB" dirty="0">
                <a:effectLst/>
              </a:rPr>
              <a:t>Router1(config-line)#password </a:t>
            </a:r>
            <a:r>
              <a:rPr lang="en-GB" dirty="0" err="1">
                <a:solidFill>
                  <a:srgbClr val="FF0000"/>
                </a:solidFill>
                <a:effectLst/>
              </a:rPr>
              <a:t>uitcisco</a:t>
            </a:r>
            <a:endParaRPr lang="en-GB" dirty="0">
              <a:solidFill>
                <a:srgbClr val="FF0000"/>
              </a:solidFill>
              <a:effectLst/>
            </a:endParaRPr>
          </a:p>
          <a:p>
            <a:r>
              <a:rPr lang="en-GB" dirty="0">
                <a:effectLst/>
              </a:rPr>
              <a:t>Router1(config-line)#login</a:t>
            </a:r>
          </a:p>
          <a:p>
            <a:r>
              <a:rPr lang="en-GB" dirty="0">
                <a:effectLst/>
              </a:rPr>
              <a:t>Router1(config-line)#exit</a:t>
            </a:r>
          </a:p>
          <a:p>
            <a:r>
              <a:rPr lang="en-GB" dirty="0">
                <a:effectLst/>
              </a:rPr>
              <a:t>Router1(config)#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6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465-0781-CBA2-7A79-E451CD17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hóa</a:t>
            </a:r>
            <a:r>
              <a:rPr lang="en-GB" dirty="0"/>
              <a:t> </a:t>
            </a:r>
            <a:r>
              <a:rPr lang="en-GB" dirty="0" err="1"/>
              <a:t>mật</a:t>
            </a:r>
            <a:r>
              <a:rPr lang="en-GB" dirty="0"/>
              <a:t> </a:t>
            </a:r>
            <a:r>
              <a:rPr lang="en-GB" dirty="0" err="1"/>
              <a:t>khẩu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1D99-198A-7DD8-3106-DC14A9846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7093"/>
            <a:ext cx="8596668" cy="3880773"/>
          </a:xfrm>
        </p:spPr>
        <p:txBody>
          <a:bodyPr/>
          <a:lstStyle/>
          <a:p>
            <a:r>
              <a:rPr lang="fr-FR" dirty="0">
                <a:effectLst/>
              </a:rPr>
              <a:t>Router1(config)#service </a:t>
            </a:r>
            <a:r>
              <a:rPr lang="fr-FR" dirty="0" err="1">
                <a:effectLst/>
              </a:rPr>
              <a:t>password-encryption</a:t>
            </a:r>
            <a:r>
              <a:rPr lang="fr-FR" dirty="0">
                <a:effectLst/>
              </a:rPr>
              <a:t> </a:t>
            </a:r>
          </a:p>
          <a:p>
            <a:r>
              <a:rPr lang="fr-FR" dirty="0">
                <a:effectLst/>
              </a:rPr>
              <a:t>Router1(config)#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80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6E9-C7EA-88F6-4FCC-3B276E63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IP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8B0A-2CC9-12EC-89C0-46178B063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Router1(config)#interface </a:t>
            </a:r>
            <a:r>
              <a:rPr lang="en-GB" dirty="0" err="1">
                <a:solidFill>
                  <a:srgbClr val="FF0000"/>
                </a:solidFill>
                <a:effectLst/>
              </a:rPr>
              <a:t>gigabitEthernet</a:t>
            </a:r>
            <a:r>
              <a:rPr lang="en-GB" dirty="0">
                <a:solidFill>
                  <a:srgbClr val="FF0000"/>
                </a:solidFill>
                <a:effectLst/>
              </a:rPr>
              <a:t> 0/0</a:t>
            </a:r>
          </a:p>
          <a:p>
            <a:r>
              <a:rPr lang="en-GB" dirty="0">
                <a:effectLst/>
              </a:rPr>
              <a:t>Router1(config-if)#description </a:t>
            </a:r>
            <a:r>
              <a:rPr lang="en-GB" dirty="0">
                <a:solidFill>
                  <a:srgbClr val="FF0000"/>
                </a:solidFill>
                <a:effectLst/>
              </a:rPr>
              <a:t>Link to LAN1</a:t>
            </a:r>
          </a:p>
          <a:p>
            <a:r>
              <a:rPr lang="en-GB" dirty="0">
                <a:effectLst/>
              </a:rPr>
              <a:t>Router1(config-if)#ip address </a:t>
            </a:r>
            <a:r>
              <a:rPr lang="en-GB" dirty="0">
                <a:solidFill>
                  <a:srgbClr val="FF0000"/>
                </a:solidFill>
                <a:effectLst/>
              </a:rPr>
              <a:t>172.31.1.1 255.255.255.128</a:t>
            </a:r>
          </a:p>
          <a:p>
            <a:r>
              <a:rPr lang="en-GB" dirty="0">
                <a:effectLst/>
              </a:rPr>
              <a:t>Router1(config-if)#no shutdown</a:t>
            </a:r>
          </a:p>
          <a:p>
            <a:r>
              <a:rPr lang="en-GB" dirty="0">
                <a:effectLst/>
              </a:rPr>
              <a:t>Router1(config-if)#exit</a:t>
            </a:r>
          </a:p>
          <a:p>
            <a:r>
              <a:rPr lang="en-GB" dirty="0">
                <a:effectLst/>
              </a:rPr>
              <a:t>Router1(config)#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763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707</TotalTime>
  <Words>344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Lato Extended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Syllabus</vt:lpstr>
      <vt:lpstr>AWS course</vt:lpstr>
      <vt:lpstr>User EXEC (console)</vt:lpstr>
      <vt:lpstr>Privileged EXEC</vt:lpstr>
      <vt:lpstr>Telnet</vt:lpstr>
      <vt:lpstr>Mã hóa mật khẩu</vt:lpstr>
      <vt:lpstr>Cấu hình IP cho các interface</vt:lpstr>
      <vt:lpstr>Static route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Như Ý Trần Văn</dc:creator>
  <cp:lastModifiedBy>Như Ý Trần Văn</cp:lastModifiedBy>
  <cp:revision>9</cp:revision>
  <dcterms:created xsi:type="dcterms:W3CDTF">2022-03-06T09:10:55Z</dcterms:created>
  <dcterms:modified xsi:type="dcterms:W3CDTF">2023-09-25T07:05:32Z</dcterms:modified>
</cp:coreProperties>
</file>