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28"/>
  </p:notesMasterIdLst>
  <p:sldIdLst>
    <p:sldId id="256" r:id="rId2"/>
    <p:sldId id="258" r:id="rId3"/>
    <p:sldId id="261" r:id="rId4"/>
    <p:sldId id="304" r:id="rId5"/>
    <p:sldId id="305" r:id="rId6"/>
    <p:sldId id="301" r:id="rId7"/>
    <p:sldId id="321" r:id="rId8"/>
    <p:sldId id="263" r:id="rId9"/>
    <p:sldId id="318" r:id="rId10"/>
    <p:sldId id="319" r:id="rId11"/>
    <p:sldId id="320" r:id="rId12"/>
    <p:sldId id="303"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02" r:id="rId26"/>
    <p:sldId id="257" r:id="rId27"/>
  </p:sldIdLst>
  <p:sldSz cx="9144000" cy="5143500" type="screen16x9"/>
  <p:notesSz cx="6858000" cy="9144000"/>
  <p:embeddedFontLst>
    <p:embeddedFont>
      <p:font typeface="Alegreya Sans" panose="020B0604020202020204" charset="0"/>
      <p:regular r:id="rId29"/>
      <p:bold r:id="rId30"/>
      <p:italic r:id="rId31"/>
      <p:boldItalic r:id="rId32"/>
    </p:embeddedFont>
    <p:embeddedFont>
      <p:font typeface="Alegreya Sans Medium" panose="020B0604020202020204" charset="0"/>
      <p:regular r:id="rId33"/>
      <p:bold r:id="rId34"/>
      <p:italic r:id="rId35"/>
      <p:boldItalic r:id="rId36"/>
    </p:embeddedFont>
    <p:embeddedFont>
      <p:font typeface="EB Garamond" panose="00000500000000000000" pitchFamily="2" charset="0"/>
      <p:regular r:id="rId37"/>
    </p:embeddedFont>
    <p:embeddedFont>
      <p:font typeface="EB Garamond SemiBold" panose="00000700000000000000" pitchFamily="2" charset="0"/>
      <p:regular r:id="rId38"/>
      <p:bold r:id="rId39"/>
      <p:italic r:id="rId40"/>
      <p:boldItalic r:id="rId41"/>
    </p:embeddedFont>
    <p:embeddedFont>
      <p:font typeface="Lato" panose="020F0502020204030203" pitchFamily="34" charset="0"/>
      <p:regular r:id="rId42"/>
      <p:bold r:id="rId43"/>
      <p:italic r:id="rId44"/>
      <p:boldItalic r:id="rId45"/>
    </p:embeddedFont>
    <p:embeddedFont>
      <p:font typeface="Nunito Light" pitchFamily="2"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F1D2A-DE1B-4EF6-B966-3ECD3E692E36}" v="6" dt="2024-06-05T00:08:42.153"/>
    <p1510:client id="{9530F215-114E-4AB1-823E-C8B823EFE7E7}" v="240" dt="2024-06-04T12:48:29.359"/>
  </p1510:revLst>
</p1510:revInfo>
</file>

<file path=ppt/tableStyles.xml><?xml version="1.0" encoding="utf-8"?>
<a:tblStyleLst xmlns:a="http://schemas.openxmlformats.org/drawingml/2006/main" def="{7285086C-2B0D-4564-8A3A-DB1A82EA6335}">
  <a:tblStyle styleId="{7285086C-2B0D-4564-8A3A-DB1A82EA6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C63F64-EBE2-4BC2-AAC1-9D184111E4D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68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131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604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3468043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t" latinLnBrk="0" hangingPunct="1">
              <a:lnSpc>
                <a:spcPct val="100000"/>
              </a:lnSpc>
              <a:spcBef>
                <a:spcPts val="0"/>
              </a:spcBef>
              <a:spcAft>
                <a:spcPts val="0"/>
              </a:spcAft>
              <a:buClr>
                <a:srgbClr val="000000"/>
              </a:buClr>
              <a:buSzPts val="1100"/>
              <a:buFont typeface="+mj-lt"/>
              <a:buNone/>
              <a:tabLst/>
              <a:defRP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ban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(chromosomes),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gốc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b="0" i="0">
              <a:solidFill>
                <a:srgbClr val="000000"/>
              </a:solidFill>
              <a:effectLst/>
              <a:highlight>
                <a:srgbClr val="F7F7F7"/>
              </a:highlight>
              <a:latin typeface="-apple-system"/>
            </a:endParaRPr>
          </a:p>
          <a:p>
            <a:pPr algn="l" fontAlgn="t">
              <a:buFont typeface="+mj-lt"/>
              <a:buAutoNum type="arabicPeriod"/>
            </a:pPr>
            <a:r>
              <a:rPr lang="vi-VN" b="0" i="0">
                <a:solidFill>
                  <a:srgbClr val="000000"/>
                </a:solidFill>
                <a:effectLst/>
                <a:highlight>
                  <a:srgbClr val="F7F7F7"/>
                </a:highlight>
                <a:latin typeface="-apple-system"/>
              </a:rPr>
              <a:t>Định nghĩa hàm initialize_pop:</a:t>
            </a:r>
          </a:p>
          <a:p>
            <a:pPr marL="628650" lvl="1" indent="-171450" algn="l"/>
            <a:r>
              <a:rPr lang="vi-VN" b="0" i="0">
                <a:solidFill>
                  <a:srgbClr val="000000"/>
                </a:solidFill>
                <a:effectLst/>
                <a:highlight>
                  <a:srgbClr val="F7F7F7"/>
                </a:highlight>
                <a:latin typeface="-apple-system"/>
              </a:rPr>
              <a:t>Hàm này nhận vào một tham số NUM_FEATURES, đại diện cho số lượng đặc trưng (features) trong bài toán.</a:t>
            </a:r>
          </a:p>
          <a:p>
            <a:pPr marL="628650" lvl="1" indent="-171450" algn="l"/>
            <a:r>
              <a:rPr lang="vi-VN" b="0" i="0">
                <a:solidFill>
                  <a:srgbClr val="000000"/>
                </a:solidFill>
                <a:effectLst/>
                <a:highlight>
                  <a:srgbClr val="F7F7F7"/>
                </a:highlight>
                <a:latin typeface="-apple-system"/>
              </a:rPr>
              <a:t>Hàm trả về một danh sách các chromosome, mỗi chromosome là một danh sách các giá trị 0 và 1.</a:t>
            </a:r>
          </a:p>
          <a:p>
            <a:pPr algn="l" fontAlgn="t">
              <a:buFont typeface="+mj-lt"/>
              <a:buAutoNum type="arabicPeriod"/>
            </a:pPr>
            <a:r>
              <a:rPr lang="vi-VN" b="0" i="0">
                <a:solidFill>
                  <a:srgbClr val="000000"/>
                </a:solidFill>
                <a:effectLst/>
                <a:highlight>
                  <a:srgbClr val="F7F7F7"/>
                </a:highlight>
                <a:latin typeface="-apple-system"/>
              </a:rPr>
              <a:t>Khởi tạo quần thể ban đầu:</a:t>
            </a:r>
          </a:p>
          <a:p>
            <a:pPr marL="628650" lvl="1" indent="-171450" algn="l"/>
            <a:r>
              <a:rPr lang="vi-VN" b="0" i="0">
                <a:solidFill>
                  <a:srgbClr val="000000"/>
                </a:solidFill>
                <a:effectLst/>
                <a:highlight>
                  <a:srgbClr val="F7F7F7"/>
                </a:highlight>
                <a:latin typeface="-apple-system"/>
              </a:rPr>
              <a:t>Trong vòng lặp for, hàm sẽ tạo ra POP_SIZE (kích thước quần thể) số lượng chromosome.</a:t>
            </a:r>
          </a:p>
          <a:p>
            <a:pPr marL="628650" lvl="1" indent="-171450" algn="l"/>
            <a:r>
              <a:rPr lang="vi-VN" b="0" i="0">
                <a:solidFill>
                  <a:srgbClr val="000000"/>
                </a:solidFill>
                <a:effectLst/>
                <a:highlight>
                  <a:srgbClr val="F7F7F7"/>
                </a:highlight>
                <a:latin typeface="-apple-system"/>
              </a:rPr>
              <a:t>Mỗi chromosome được tạo ra bằng cách sử dụng hàm random.choice để chọn ngẫu nhiên 0 hoặc 1 cho mỗi đặc trưng.</a:t>
            </a:r>
          </a:p>
          <a:p>
            <a:pPr marL="628650" lvl="1" indent="-171450" algn="l"/>
            <a:r>
              <a:rPr lang="vi-VN" b="0" i="0">
                <a:solidFill>
                  <a:srgbClr val="000000"/>
                </a:solidFill>
                <a:effectLst/>
                <a:highlight>
                  <a:srgbClr val="F7F7F7"/>
                </a:highlight>
                <a:latin typeface="-apple-system"/>
              </a:rPr>
              <a:t>Các chromosome được thêm vào danh sách population.</a:t>
            </a:r>
          </a:p>
          <a:p>
            <a:pPr algn="l" fontAlgn="t">
              <a:buFont typeface="+mj-lt"/>
              <a:buAutoNum type="arabicPeriod"/>
            </a:pPr>
            <a:r>
              <a:rPr lang="vi-VN" b="0" i="0">
                <a:solidFill>
                  <a:srgbClr val="000000"/>
                </a:solidFill>
                <a:effectLst/>
                <a:highlight>
                  <a:srgbClr val="F7F7F7"/>
                </a:highlight>
                <a:latin typeface="-apple-system"/>
              </a:rPr>
              <a:t>Trả về quần thể:</a:t>
            </a:r>
          </a:p>
          <a:p>
            <a:pPr marL="457200" lvl="1" indent="0" algn="l">
              <a:buFont typeface="+mj-lt"/>
              <a:buNone/>
            </a:pPr>
            <a:r>
              <a:rPr lang="vi-VN" b="0" i="0">
                <a:solidFill>
                  <a:srgbClr val="000000"/>
                </a:solidFill>
                <a:effectLst/>
                <a:highlight>
                  <a:srgbClr val="F7F7F7"/>
                </a:highlight>
                <a:latin typeface="-apple-system"/>
              </a:rPr>
              <a:t>Cuối cùng, hàm trả về danh sách population, chứa tất cả các chromosome trong quần thể ban đầu.</a:t>
            </a:r>
          </a:p>
          <a:p>
            <a:pPr marL="0" lvl="0" indent="0" algn="l" rtl="0">
              <a:spcBef>
                <a:spcPts val="0"/>
              </a:spcBef>
              <a:spcAft>
                <a:spcPts val="0"/>
              </a:spcAft>
              <a:buNone/>
            </a:pPr>
            <a:r>
              <a:rPr lang="vi-VN" b="0" i="0">
                <a:solidFill>
                  <a:srgbClr val="000000"/>
                </a:solidFill>
                <a:effectLst/>
                <a:highlight>
                  <a:srgbClr val="F7F7F7"/>
                </a:highlight>
                <a:latin typeface="-apple-system"/>
              </a:rPr>
              <a:t>Ý nghĩa của việc sử dụng 0 và 1 để biểu diễn sự có mặt của mỗi đặc trưng trong một chromosome là: 0 biểu thị đặc trưng không được lựa chọn, còn 1 biểu thị đặc trưng được lựa chọn. </a:t>
            </a:r>
            <a:endParaRPr lang="vi-VN"/>
          </a:p>
          <a:p>
            <a:pPr marL="0" lvl="0" indent="0" algn="l" rtl="0">
              <a:spcBef>
                <a:spcPts val="0"/>
              </a:spcBef>
              <a:spcAft>
                <a:spcPts val="0"/>
              </a:spcAft>
              <a:buNone/>
            </a:pPr>
            <a:endParaRPr lang="en-US"/>
          </a:p>
        </p:txBody>
      </p:sp>
    </p:spTree>
    <p:extLst>
      <p:ext uri="{BB962C8B-B14F-4D97-AF65-F5344CB8AC3E}">
        <p14:creationId xmlns:p14="http://schemas.microsoft.com/office/powerpoint/2010/main" val="2916009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rgbClr val="000000"/>
                </a:solidFill>
                <a:effectLst/>
                <a:highlight>
                  <a:srgbClr val="F7F7F7"/>
                </a:highlight>
                <a:latin typeface="-apple-system"/>
              </a:rPr>
              <a:t>hàm </a:t>
            </a:r>
            <a:r>
              <a:rPr lang="vi-VN"/>
              <a:t>fitness_function</a:t>
            </a:r>
            <a:r>
              <a:rPr lang="vi-VN" b="0" i="0">
                <a:solidFill>
                  <a:srgbClr val="000000"/>
                </a:solidFill>
                <a:effectLst/>
                <a:highlight>
                  <a:srgbClr val="F7F7F7"/>
                </a:highlight>
                <a:latin typeface="-apple-system"/>
              </a:rPr>
              <a:t> là xác định hiệu suất (fitness) của một chromosome (một ứng cử viên giải pháp) bằng cách đánh giá độ chính xác của một mô hình học máy sử dụng các đặc trưng được chọn từ chromosome đó</a:t>
            </a:r>
            <a:endParaRPr lang="en-US" b="0" i="0">
              <a:solidFill>
                <a:srgbClr val="000000"/>
              </a:solidFill>
              <a:effectLst/>
              <a:highlight>
                <a:srgbClr val="F7F7F7"/>
              </a:highlight>
              <a:latin typeface="-apple-system"/>
            </a:endParaRPr>
          </a:p>
          <a:p>
            <a:pPr marL="0" lvl="0" indent="0" algn="l" rtl="0">
              <a:spcBef>
                <a:spcPts val="0"/>
              </a:spcBef>
              <a:spcAft>
                <a:spcPts val="0"/>
              </a:spcAft>
              <a:buNone/>
            </a:pPr>
            <a:r>
              <a:rPr lang="vi-VN" b="0" i="0">
                <a:solidFill>
                  <a:srgbClr val="000000"/>
                </a:solidFill>
                <a:effectLst/>
                <a:highlight>
                  <a:srgbClr val="F7F7F7"/>
                </a:highlight>
                <a:latin typeface="-apple-system"/>
              </a:rPr>
              <a:t>Định nghĩa hàm fitness_function:</a:t>
            </a:r>
          </a:p>
          <a:p>
            <a:pPr marL="457200" lvl="1" indent="0" algn="l">
              <a:buFont typeface="+mj-lt"/>
              <a:buNone/>
            </a:pPr>
            <a:r>
              <a:rPr lang="vi-VN" b="0" i="0">
                <a:solidFill>
                  <a:srgbClr val="000000"/>
                </a:solidFill>
                <a:effectLst/>
                <a:highlight>
                  <a:srgbClr val="F7F7F7"/>
                </a:highlight>
                <a:latin typeface="-apple-system"/>
              </a:rPr>
              <a:t>Hàm này nhận vào hai tham số:</a:t>
            </a:r>
          </a:p>
          <a:p>
            <a:pPr marL="1085850" lvl="2" indent="-171450" algn="l"/>
            <a:r>
              <a:rPr lang="vi-VN" b="0" i="0">
                <a:solidFill>
                  <a:srgbClr val="000000"/>
                </a:solidFill>
                <a:effectLst/>
                <a:highlight>
                  <a:srgbClr val="F7F7F7"/>
                </a:highlight>
                <a:latin typeface="-apple-system"/>
              </a:rPr>
              <a:t>data: Dữ liệu ban đầu dưới dạng DataFrame.</a:t>
            </a:r>
          </a:p>
          <a:p>
            <a:pPr marL="1085850" lvl="2" indent="-171450" algn="l"/>
            <a:r>
              <a:rPr lang="vi-VN" b="0" i="0">
                <a:solidFill>
                  <a:srgbClr val="000000"/>
                </a:solidFill>
                <a:effectLst/>
                <a:highlight>
                  <a:srgbClr val="F7F7F7"/>
                </a:highlight>
                <a:latin typeface="-apple-system"/>
              </a:rPr>
              <a:t>chromosome: Một mảng biểu diễn các đặc trưng được chọn.</a:t>
            </a:r>
          </a:p>
          <a:p>
            <a:pPr marL="457200" lvl="1" indent="0" algn="l">
              <a:buFont typeface="+mj-lt"/>
              <a:buNone/>
            </a:pPr>
            <a:r>
              <a:rPr lang="vi-VN" b="0" i="0">
                <a:solidFill>
                  <a:srgbClr val="000000"/>
                </a:solidFill>
                <a:effectLst/>
                <a:highlight>
                  <a:srgbClr val="F7F7F7"/>
                </a:highlight>
                <a:latin typeface="-apple-system"/>
              </a:rPr>
              <a:t>Hàm trả về độ chính xác (accuracy) của một mô hình học máy sử dụng các đặc trưng được chọn từ chromosome.</a:t>
            </a:r>
          </a:p>
          <a:p>
            <a:pPr algn="l" fontAlgn="t">
              <a:buFont typeface="+mj-lt"/>
              <a:buAutoNum type="arabicPeriod"/>
            </a:pPr>
            <a:r>
              <a:rPr lang="vi-VN" b="0" i="0">
                <a:solidFill>
                  <a:srgbClr val="000000"/>
                </a:solidFill>
                <a:effectLst/>
                <a:highlight>
                  <a:srgbClr val="F7F7F7"/>
                </a:highlight>
                <a:latin typeface="-apple-system"/>
              </a:rPr>
              <a:t>Chọn các đặc trưng từ chromosome:</a:t>
            </a:r>
          </a:p>
          <a:p>
            <a:pPr marL="628650" lvl="1" indent="-171450" algn="l"/>
            <a:r>
              <a:rPr lang="vi-VN" b="0" i="0">
                <a:solidFill>
                  <a:srgbClr val="000000"/>
                </a:solidFill>
                <a:effectLst/>
                <a:highlight>
                  <a:srgbClr val="F7F7F7"/>
                </a:highlight>
                <a:latin typeface="-apple-system"/>
              </a:rPr>
              <a:t>Từ dữ liệu data, hàm chọn ra các cột tương ứng với các đặc trưng được chọn trong chromosome.</a:t>
            </a:r>
          </a:p>
          <a:p>
            <a:pPr marL="628650" lvl="1" indent="-171450" algn="l"/>
            <a:r>
              <a:rPr lang="vi-VN" b="0" i="0">
                <a:solidFill>
                  <a:srgbClr val="000000"/>
                </a:solidFill>
                <a:effectLst/>
                <a:highlight>
                  <a:srgbClr val="F7F7F7"/>
                </a:highlight>
                <a:latin typeface="-apple-system"/>
              </a:rPr>
              <a:t>Các giá trị của các đặc trưng được chọn được lưu vào biến X.</a:t>
            </a:r>
          </a:p>
          <a:p>
            <a:pPr marL="628650" lvl="1" indent="-171450" algn="l"/>
            <a:r>
              <a:rPr lang="vi-VN" b="0" i="0">
                <a:solidFill>
                  <a:srgbClr val="000000"/>
                </a:solidFill>
                <a:effectLst/>
                <a:highlight>
                  <a:srgbClr val="F7F7F7"/>
                </a:highlight>
                <a:latin typeface="-apple-system"/>
              </a:rPr>
              <a:t>Nhãn (label) của dữ liệu được lưu vào biến y.</a:t>
            </a:r>
          </a:p>
          <a:p>
            <a:pPr algn="l" fontAlgn="t">
              <a:buFont typeface="+mj-lt"/>
              <a:buAutoNum type="arabicPeriod"/>
            </a:pPr>
            <a:r>
              <a:rPr lang="vi-VN" b="0" i="0">
                <a:solidFill>
                  <a:srgbClr val="000000"/>
                </a:solidFill>
                <a:effectLst/>
                <a:highlight>
                  <a:srgbClr val="F7F7F7"/>
                </a:highlight>
                <a:latin typeface="-apple-system"/>
              </a:rPr>
              <a:t>Chia dữ liệu thành tập huấn luyện và tập kiểm tra:</a:t>
            </a:r>
          </a:p>
          <a:p>
            <a:pPr marL="628650" lvl="1" indent="-171450" algn="l"/>
            <a:r>
              <a:rPr lang="vi-VN" b="0" i="0">
                <a:solidFill>
                  <a:srgbClr val="000000"/>
                </a:solidFill>
                <a:effectLst/>
                <a:highlight>
                  <a:srgbClr val="F7F7F7"/>
                </a:highlight>
                <a:latin typeface="-apple-system"/>
              </a:rPr>
              <a:t>Hàm train_test_split được sử dụng để chia dữ liệu thành tập huấn luyện (X_train, y_train) và tập kiểm tra (X_test, y_test), với tỷ lệ tập kiểm tra là 20%.</a:t>
            </a:r>
          </a:p>
          <a:p>
            <a:pPr algn="l" fontAlgn="t">
              <a:buFont typeface="+mj-lt"/>
              <a:buAutoNum type="arabicPeriod"/>
            </a:pPr>
            <a:r>
              <a:rPr lang="vi-VN" b="0" i="0">
                <a:solidFill>
                  <a:srgbClr val="000000"/>
                </a:solidFill>
                <a:effectLst/>
                <a:highlight>
                  <a:srgbClr val="F7F7F7"/>
                </a:highlight>
                <a:latin typeface="-apple-system"/>
              </a:rPr>
              <a:t>Huấn luyện mô hình hồi quy logistic:</a:t>
            </a:r>
          </a:p>
          <a:p>
            <a:pPr marL="628650" lvl="1" indent="-171450" algn="l"/>
            <a:r>
              <a:rPr lang="vi-VN" b="0" i="0">
                <a:solidFill>
                  <a:srgbClr val="000000"/>
                </a:solidFill>
                <a:effectLst/>
                <a:highlight>
                  <a:srgbClr val="F7F7F7"/>
                </a:highlight>
                <a:latin typeface="-apple-system"/>
              </a:rPr>
              <a:t>Một mô hình hồi quy logistic (LogisticRegression) được tạo và huấn luyện trên tập huấn luyện.</a:t>
            </a:r>
          </a:p>
          <a:p>
            <a:pPr algn="l" fontAlgn="t">
              <a:buFont typeface="+mj-lt"/>
              <a:buAutoNum type="arabicPeriod"/>
            </a:pPr>
            <a:r>
              <a:rPr lang="vi-VN" b="0" i="0">
                <a:solidFill>
                  <a:srgbClr val="000000"/>
                </a:solidFill>
                <a:effectLst/>
                <a:highlight>
                  <a:srgbClr val="F7F7F7"/>
                </a:highlight>
                <a:latin typeface="-apple-system"/>
              </a:rPr>
              <a:t>Đánh giá độ chính xác của mô hình:</a:t>
            </a:r>
          </a:p>
          <a:p>
            <a:pPr marL="628650" lvl="1" indent="-171450" algn="l"/>
            <a:r>
              <a:rPr lang="vi-VN" b="0" i="0">
                <a:solidFill>
                  <a:srgbClr val="000000"/>
                </a:solidFill>
                <a:effectLst/>
                <a:highlight>
                  <a:srgbClr val="F7F7F7"/>
                </a:highlight>
                <a:latin typeface="-apple-system"/>
              </a:rPr>
              <a:t>Độ chính xác của mô hình trên tập kiểm tra được tính bằng cách sử dụng phương thức score của mô hình.</a:t>
            </a:r>
          </a:p>
          <a:p>
            <a:pPr marL="628650" lvl="1" indent="-171450" algn="l"/>
            <a:r>
              <a:rPr lang="vi-VN" b="0" i="0">
                <a:solidFill>
                  <a:srgbClr val="000000"/>
                </a:solidFill>
                <a:effectLst/>
                <a:highlight>
                  <a:srgbClr val="F7F7F7"/>
                </a:highlight>
                <a:latin typeface="-apple-system"/>
              </a:rPr>
              <a:t>Độ chính xác này được trả về làm kết quả của hàm fitness_function.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825388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calculate_fitness_values</a:t>
            </a:r>
            <a:r>
              <a:rPr lang="vi-VN" b="0" i="0">
                <a:solidFill>
                  <a:srgbClr val="000000"/>
                </a:solidFill>
                <a:effectLst/>
                <a:highlight>
                  <a:srgbClr val="F7F7F7"/>
                </a:highlight>
                <a:latin typeface="-apple-system"/>
              </a:rPr>
              <a:t> là tính toán giá trị Fitness (hiệu suất) cho toàn bộ quần thể, bằng cách gọi hàm </a:t>
            </a:r>
            <a:r>
              <a:rPr lang="vi-VN"/>
              <a:t>fitness_function</a:t>
            </a:r>
            <a:r>
              <a:rPr lang="vi-VN" b="0" i="0">
                <a:solidFill>
                  <a:srgbClr val="000000"/>
                </a:solidFill>
                <a:effectLst/>
                <a:highlight>
                  <a:srgbClr val="F7F7F7"/>
                </a:highlight>
                <a:latin typeface="-apple-system"/>
              </a:rPr>
              <a:t> cho từng cá thể trong quần thể. Giá trị Fitness của mỗi cá thể sẽ được sử dụng để đánh giá và lựa chọn các cá thể tốt nhất trong quá trình tối ưu hóa dựa trên di truyền.</a:t>
            </a:r>
            <a:endParaRPr lang="en-US" b="0" i="0">
              <a:solidFill>
                <a:srgbClr val="000000"/>
              </a:solidFill>
              <a:effectLst/>
              <a:highlight>
                <a:srgbClr val="F7F7F7"/>
              </a:highlight>
              <a:latin typeface="-apple-system"/>
            </a:endParaRPr>
          </a:p>
          <a:p>
            <a:pPr algn="l" fontAlgn="t">
              <a:buFont typeface="+mj-lt"/>
              <a:buAutoNum type="arabicPeriod"/>
            </a:pPr>
            <a:r>
              <a:rPr lang="vi-VN" b="0" i="0">
                <a:solidFill>
                  <a:srgbClr val="000000"/>
                </a:solidFill>
                <a:effectLst/>
                <a:highlight>
                  <a:srgbClr val="F7F7F7"/>
                </a:highlight>
                <a:latin typeface="-apple-system"/>
              </a:rPr>
              <a:t>Định nghĩa hàm calculate_fitness_values:</a:t>
            </a:r>
          </a:p>
          <a:p>
            <a:pPr marL="457200" lvl="1" indent="0" algn="l">
              <a:buFont typeface="+mj-lt"/>
              <a:buNone/>
            </a:pPr>
            <a:r>
              <a:rPr lang="vi-VN" b="0" i="0">
                <a:solidFill>
                  <a:srgbClr val="000000"/>
                </a:solidFill>
                <a:effectLst/>
                <a:highlight>
                  <a:srgbClr val="F7F7F7"/>
                </a:highlight>
                <a:latin typeface="-apple-system"/>
              </a:rPr>
              <a:t>Hàm này nhận vào hai tham số:</a:t>
            </a:r>
          </a:p>
          <a:p>
            <a:pPr marL="1085850" lvl="2" indent="-171450" algn="l"/>
            <a:r>
              <a:rPr lang="vi-VN" b="0" i="0">
                <a:solidFill>
                  <a:srgbClr val="000000"/>
                </a:solidFill>
                <a:effectLst/>
                <a:highlight>
                  <a:srgbClr val="F7F7F7"/>
                </a:highlight>
                <a:latin typeface="-apple-system"/>
              </a:rPr>
              <a:t>data: Dữ liệu gốc dưới dạng DataFrame.</a:t>
            </a:r>
          </a:p>
          <a:p>
            <a:pPr marL="1085850" lvl="2" indent="-171450" algn="l"/>
            <a:r>
              <a:rPr lang="vi-VN" b="0" i="0">
                <a:solidFill>
                  <a:srgbClr val="000000"/>
                </a:solidFill>
                <a:effectLst/>
                <a:highlight>
                  <a:srgbClr val="F7F7F7"/>
                </a:highlight>
                <a:latin typeface="-apple-system"/>
              </a:rPr>
              <a:t>population: Danh sách các cá thể (chromosome) trong quần thể.</a:t>
            </a:r>
          </a:p>
          <a:p>
            <a:pPr marL="457200" lvl="1" indent="0" algn="l">
              <a:buFont typeface="+mj-lt"/>
              <a:buNone/>
            </a:pPr>
            <a:r>
              <a:rPr lang="vi-VN" b="0" i="0">
                <a:solidFill>
                  <a:srgbClr val="000000"/>
                </a:solidFill>
                <a:effectLst/>
                <a:highlight>
                  <a:srgbClr val="F7F7F7"/>
                </a:highlight>
                <a:latin typeface="-apple-system"/>
              </a:rPr>
              <a:t>Hàm trả về danh sách các giá trị Fitness tương ứng với mỗi cá thể trong population.</a:t>
            </a:r>
          </a:p>
          <a:p>
            <a:pPr algn="l" fontAlgn="t">
              <a:buFont typeface="+mj-lt"/>
              <a:buAutoNum type="arabicPeriod"/>
            </a:pPr>
            <a:r>
              <a:rPr lang="vi-VN" b="0" i="0">
                <a:solidFill>
                  <a:srgbClr val="000000"/>
                </a:solidFill>
                <a:effectLst/>
                <a:highlight>
                  <a:srgbClr val="F7F7F7"/>
                </a:highlight>
                <a:latin typeface="-apple-system"/>
              </a:rPr>
              <a:t>Tính toán giá trị Fitness cho từng cá thể:</a:t>
            </a:r>
          </a:p>
          <a:p>
            <a:pPr marL="628650" lvl="1" indent="-171450" algn="l"/>
            <a:r>
              <a:rPr lang="vi-VN" b="0" i="0">
                <a:solidFill>
                  <a:srgbClr val="000000"/>
                </a:solidFill>
                <a:effectLst/>
                <a:highlight>
                  <a:srgbClr val="F7F7F7"/>
                </a:highlight>
                <a:latin typeface="-apple-system"/>
              </a:rPr>
              <a:t>Hàm khởi tạo một danh sách trống fitness_values để lưu trữ các giá trị Fitness.</a:t>
            </a:r>
          </a:p>
          <a:p>
            <a:pPr marL="628650" lvl="1" indent="-171450" algn="l"/>
            <a:r>
              <a:rPr lang="vi-VN" b="0" i="0">
                <a:solidFill>
                  <a:srgbClr val="000000"/>
                </a:solidFill>
                <a:effectLst/>
                <a:highlight>
                  <a:srgbClr val="F7F7F7"/>
                </a:highlight>
                <a:latin typeface="-apple-system"/>
              </a:rPr>
              <a:t>Sử dụng vòng lặp để lặp qua từng cá thể (chromosome) trong population.</a:t>
            </a:r>
          </a:p>
          <a:p>
            <a:pPr marL="628650" lvl="1" indent="-171450" algn="l"/>
            <a:r>
              <a:rPr lang="vi-VN" b="0" i="0">
                <a:solidFill>
                  <a:srgbClr val="000000"/>
                </a:solidFill>
                <a:effectLst/>
                <a:highlight>
                  <a:srgbClr val="F7F7F7"/>
                </a:highlight>
                <a:latin typeface="-apple-system"/>
              </a:rPr>
              <a:t>Với mỗi cá thể, hàm gọi fitness_function để tính toán giá trị Fitness của cá thể đó, và lưu kết quả vào fitness_values.</a:t>
            </a:r>
          </a:p>
          <a:p>
            <a:pPr marL="158750" indent="0" algn="l" fontAlgn="t">
              <a:buNone/>
            </a:pPr>
            <a:r>
              <a:rPr lang="en-US" b="0" i="0">
                <a:solidFill>
                  <a:srgbClr val="000000"/>
                </a:solidFill>
                <a:effectLst/>
                <a:highlight>
                  <a:srgbClr val="F7F7F7"/>
                </a:highlight>
                <a:latin typeface="-apple-system"/>
              </a:rPr>
              <a:t>3. </a:t>
            </a:r>
            <a:r>
              <a:rPr lang="en-US" b="0" i="0" err="1">
                <a:solidFill>
                  <a:srgbClr val="000000"/>
                </a:solidFill>
                <a:effectLst/>
                <a:highlight>
                  <a:srgbClr val="F7F7F7"/>
                </a:highlight>
                <a:latin typeface="-apple-system"/>
              </a:rPr>
              <a:t>Trả</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về</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danh</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sách</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các</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giá</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trị</a:t>
            </a:r>
            <a:r>
              <a:rPr lang="en-US" b="0" i="0">
                <a:solidFill>
                  <a:srgbClr val="000000"/>
                </a:solidFill>
                <a:effectLst/>
                <a:highlight>
                  <a:srgbClr val="F7F7F7"/>
                </a:highlight>
                <a:latin typeface="-apple-system"/>
              </a:rPr>
              <a:t> Fitness:</a:t>
            </a:r>
          </a:p>
          <a:p>
            <a:pPr algn="l">
              <a:buFont typeface="Arial" panose="020B0604020202020204" pitchFamily="34" charset="0"/>
              <a:buChar char="•"/>
            </a:pPr>
            <a:r>
              <a:rPr lang="en-US" b="0" i="0">
                <a:solidFill>
                  <a:srgbClr val="000000"/>
                </a:solidFill>
                <a:effectLst/>
                <a:highlight>
                  <a:srgbClr val="F7F7F7"/>
                </a:highlight>
                <a:latin typeface="-apple-system"/>
              </a:rPr>
              <a:t>Sau </a:t>
            </a:r>
            <a:r>
              <a:rPr lang="en-US" b="0" i="0" err="1">
                <a:solidFill>
                  <a:srgbClr val="000000"/>
                </a:solidFill>
                <a:effectLst/>
                <a:highlight>
                  <a:srgbClr val="F7F7F7"/>
                </a:highlight>
                <a:latin typeface="-apple-system"/>
              </a:rPr>
              <a:t>khi</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tính</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toán</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giá</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trị</a:t>
            </a:r>
            <a:r>
              <a:rPr lang="en-US" b="0" i="0">
                <a:solidFill>
                  <a:srgbClr val="000000"/>
                </a:solidFill>
                <a:effectLst/>
                <a:highlight>
                  <a:srgbClr val="F7F7F7"/>
                </a:highlight>
                <a:latin typeface="-apple-system"/>
              </a:rPr>
              <a:t> Fitness </a:t>
            </a:r>
            <a:r>
              <a:rPr lang="en-US" b="0" i="0" err="1">
                <a:solidFill>
                  <a:srgbClr val="000000"/>
                </a:solidFill>
                <a:effectLst/>
                <a:highlight>
                  <a:srgbClr val="F7F7F7"/>
                </a:highlight>
                <a:latin typeface="-apple-system"/>
              </a:rPr>
              <a:t>cho</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tất</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cả</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các</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cá</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thể</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hàm</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trả</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về</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danh</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sách</a:t>
            </a:r>
            <a:r>
              <a:rPr lang="en-US" b="0" i="0">
                <a:solidFill>
                  <a:srgbClr val="000000"/>
                </a:solidFill>
                <a:effectLst/>
                <a:highlight>
                  <a:srgbClr val="F7F7F7"/>
                </a:highlight>
                <a:latin typeface="-apple-system"/>
              </a:rPr>
              <a:t> </a:t>
            </a:r>
            <a:r>
              <a:rPr lang="en-US" b="0" i="0" err="1">
                <a:solidFill>
                  <a:srgbClr val="000000"/>
                </a:solidFill>
                <a:effectLst/>
                <a:highlight>
                  <a:srgbClr val="F7F7F7"/>
                </a:highlight>
                <a:latin typeface="-apple-system"/>
              </a:rPr>
              <a:t>fitness_values</a:t>
            </a:r>
            <a:r>
              <a:rPr lang="en-US" b="0" i="0">
                <a:solidFill>
                  <a:srgbClr val="000000"/>
                </a:solidFill>
                <a:effectLst/>
                <a:highlight>
                  <a:srgbClr val="F7F7F7"/>
                </a:highlight>
                <a:latin typeface="-apple-system"/>
              </a:rPr>
              <a:t>.</a:t>
            </a:r>
          </a:p>
          <a:p>
            <a:pPr marL="158750" indent="0">
              <a:buNone/>
            </a:pPr>
            <a:endParaRPr/>
          </a:p>
        </p:txBody>
      </p:sp>
    </p:spTree>
    <p:extLst>
      <p:ext uri="{BB962C8B-B14F-4D97-AF65-F5344CB8AC3E}">
        <p14:creationId xmlns:p14="http://schemas.microsoft.com/office/powerpoint/2010/main" val="162073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rgbClr val="000000"/>
                </a:solidFill>
                <a:effectLst/>
                <a:highlight>
                  <a:srgbClr val="F7F7F7"/>
                </a:highlight>
                <a:latin typeface="-apple-system"/>
              </a:rPr>
              <a:t>Phương pháp lựa chọn cha mẹ sử dụng "bánh xe quay" là một kỹ thuật phổ biến trong thuật toán di truyền, trong đó xác suất lựa chọn một cá thể làm cha/mẹ tỉ lệ thuận với giá trị Fitness của cá thể đó. Điều này giúp các cá thể có Fitness cao có cơ hội được chọn nhiều hơn, góp phần vào việc tạo ra các thế hệ tốt hơn trong quá trình tối ưu hóa.</a:t>
            </a:r>
            <a:endParaRPr lang="en-US" b="0" i="0">
              <a:solidFill>
                <a:srgbClr val="000000"/>
              </a:solidFill>
              <a:effectLst/>
              <a:highlight>
                <a:srgbClr val="F7F7F7"/>
              </a:highlight>
              <a:latin typeface="-apple-system"/>
            </a:endParaRPr>
          </a:p>
          <a:p>
            <a:pPr algn="l" fontAlgn="t">
              <a:buFont typeface="+mj-lt"/>
              <a:buAutoNum type="arabicPeriod"/>
            </a:pPr>
            <a:r>
              <a:rPr lang="vi-VN" b="0" i="0">
                <a:solidFill>
                  <a:srgbClr val="000000"/>
                </a:solidFill>
                <a:effectLst/>
                <a:highlight>
                  <a:srgbClr val="F7F7F7"/>
                </a:highlight>
                <a:latin typeface="-apple-system"/>
              </a:rPr>
              <a:t>Định nghĩa hàm roulette_wheel_selection:</a:t>
            </a:r>
          </a:p>
          <a:p>
            <a:pPr marL="457200" lvl="1" indent="0" algn="l">
              <a:buFont typeface="+mj-lt"/>
              <a:buNone/>
            </a:pPr>
            <a:r>
              <a:rPr lang="vi-VN" b="0" i="0">
                <a:solidFill>
                  <a:srgbClr val="000000"/>
                </a:solidFill>
                <a:effectLst/>
                <a:highlight>
                  <a:srgbClr val="F7F7F7"/>
                </a:highlight>
                <a:latin typeface="-apple-system"/>
              </a:rPr>
              <a:t>Hàm này nhận vào hai tham số:</a:t>
            </a:r>
          </a:p>
          <a:p>
            <a:pPr marL="1085850" lvl="2" indent="-171450" algn="l"/>
            <a:r>
              <a:rPr lang="vi-VN" b="0" i="0">
                <a:solidFill>
                  <a:srgbClr val="000000"/>
                </a:solidFill>
                <a:effectLst/>
                <a:highlight>
                  <a:srgbClr val="F7F7F7"/>
                </a:highlight>
                <a:latin typeface="-apple-system"/>
              </a:rPr>
              <a:t>population: Danh sách các cá thể (chromosome) trong quần thể.</a:t>
            </a:r>
          </a:p>
          <a:p>
            <a:pPr marL="1085850" lvl="2" indent="-171450" algn="l"/>
            <a:r>
              <a:rPr lang="vi-VN" b="0" i="0">
                <a:solidFill>
                  <a:srgbClr val="000000"/>
                </a:solidFill>
                <a:effectLst/>
                <a:highlight>
                  <a:srgbClr val="F7F7F7"/>
                </a:highlight>
                <a:latin typeface="-apple-system"/>
              </a:rPr>
              <a:t>fitness_values: Danh sách các giá trị Fitness tương ứng với mỗi cá thể trong population.</a:t>
            </a:r>
          </a:p>
          <a:p>
            <a:pPr marL="457200" lvl="1" indent="0" algn="l">
              <a:buFont typeface="+mj-lt"/>
              <a:buNone/>
            </a:pPr>
            <a:r>
              <a:rPr lang="vi-VN" b="0" i="0">
                <a:solidFill>
                  <a:srgbClr val="000000"/>
                </a:solidFill>
                <a:effectLst/>
                <a:highlight>
                  <a:srgbClr val="F7F7F7"/>
                </a:highlight>
                <a:latin typeface="-apple-system"/>
              </a:rPr>
              <a:t>Hàm trả về một cặp cha mẹ được chọn từ quần thể.</a:t>
            </a:r>
          </a:p>
          <a:p>
            <a:pPr algn="l" fontAlgn="t">
              <a:buFont typeface="+mj-lt"/>
              <a:buAutoNum type="arabicPeriod"/>
            </a:pPr>
            <a:r>
              <a:rPr lang="vi-VN" b="0" i="0">
                <a:solidFill>
                  <a:srgbClr val="000000"/>
                </a:solidFill>
                <a:effectLst/>
                <a:highlight>
                  <a:srgbClr val="F7F7F7"/>
                </a:highlight>
                <a:latin typeface="-apple-system"/>
              </a:rPr>
              <a:t>Tính tổng giá trị Fitness của toàn bộ quần thể:</a:t>
            </a:r>
          </a:p>
          <a:p>
            <a:pPr marL="628650" lvl="1" indent="-171450" algn="l"/>
            <a:r>
              <a:rPr lang="vi-VN" b="0" i="0">
                <a:solidFill>
                  <a:srgbClr val="000000"/>
                </a:solidFill>
                <a:effectLst/>
                <a:highlight>
                  <a:srgbClr val="F7F7F7"/>
                </a:highlight>
                <a:latin typeface="-apple-system"/>
              </a:rPr>
              <a:t>Hàm tính tổng giá trị Fitness của tất cả các cá thể trong population, lưu vào biến total_fitness.</a:t>
            </a:r>
          </a:p>
          <a:p>
            <a:pPr algn="l" fontAlgn="t">
              <a:buFont typeface="+mj-lt"/>
              <a:buAutoNum type="arabicPeriod"/>
            </a:pPr>
            <a:r>
              <a:rPr lang="vi-VN" b="0" i="0">
                <a:solidFill>
                  <a:srgbClr val="000000"/>
                </a:solidFill>
                <a:effectLst/>
                <a:highlight>
                  <a:srgbClr val="F7F7F7"/>
                </a:highlight>
                <a:latin typeface="-apple-system"/>
              </a:rPr>
              <a:t>Lựa chọn cha:</a:t>
            </a:r>
          </a:p>
          <a:p>
            <a:pPr marL="628650" lvl="1" indent="-171450" algn="l"/>
            <a:r>
              <a:rPr lang="vi-VN" b="0" i="0">
                <a:solidFill>
                  <a:srgbClr val="000000"/>
                </a:solidFill>
                <a:effectLst/>
                <a:highlight>
                  <a:srgbClr val="F7F7F7"/>
                </a:highlight>
                <a:latin typeface="-apple-system"/>
              </a:rPr>
              <a:t>Hàm tạo một số ngẫu nhiên selection_point trong khoảng từ 0 đến total_fitness.</a:t>
            </a:r>
          </a:p>
          <a:p>
            <a:pPr marL="628650" lvl="1" indent="-171450" algn="l"/>
            <a:r>
              <a:rPr lang="vi-VN" b="0" i="0">
                <a:solidFill>
                  <a:srgbClr val="000000"/>
                </a:solidFill>
                <a:effectLst/>
                <a:highlight>
                  <a:srgbClr val="F7F7F7"/>
                </a:highlight>
                <a:latin typeface="-apple-system"/>
              </a:rPr>
              <a:t>Sử dụng vòng lặp để lặp qua từng giá trị Fitness trong fitness_values, cộng dồn vào current_sum cho đến khi current_sum lớn hơn hoặc bằng selection_point.</a:t>
            </a:r>
          </a:p>
          <a:p>
            <a:pPr marL="628650" lvl="1" indent="-171450" algn="l"/>
            <a:r>
              <a:rPr lang="vi-VN" b="0" i="0">
                <a:solidFill>
                  <a:srgbClr val="000000"/>
                </a:solidFill>
                <a:effectLst/>
                <a:highlight>
                  <a:srgbClr val="F7F7F7"/>
                </a:highlight>
                <a:latin typeface="-apple-system"/>
              </a:rPr>
              <a:t>Khi điều kiện trên được thỏa mãn, cá thể tương ứng với vị trí i trong population sẽ được chọn làm cha thứ nhất (parent1).</a:t>
            </a:r>
          </a:p>
          <a:p>
            <a:pPr algn="l" fontAlgn="t">
              <a:buFont typeface="+mj-lt"/>
              <a:buAutoNum type="arabicPeriod"/>
            </a:pPr>
            <a:r>
              <a:rPr lang="vi-VN" b="0" i="0">
                <a:solidFill>
                  <a:srgbClr val="000000"/>
                </a:solidFill>
                <a:effectLst/>
                <a:highlight>
                  <a:srgbClr val="F7F7F7"/>
                </a:highlight>
                <a:latin typeface="-apple-system"/>
              </a:rPr>
              <a:t>Lựa chọn mẹ:</a:t>
            </a:r>
          </a:p>
          <a:p>
            <a:pPr marL="628650" lvl="1" indent="-171450" algn="l"/>
            <a:r>
              <a:rPr lang="vi-VN" b="0" i="0">
                <a:solidFill>
                  <a:srgbClr val="000000"/>
                </a:solidFill>
                <a:effectLst/>
                <a:highlight>
                  <a:srgbClr val="F7F7F7"/>
                </a:highlight>
                <a:latin typeface="-apple-system"/>
              </a:rPr>
              <a:t>Tương tự như bước lựa chọn cha, hàm tạo một số ngẫu nhiên selection_point khác và lặp qua fitness_values để tìm cá thể tương ứng làm mẹ thứ hai (parent2).</a:t>
            </a:r>
          </a:p>
          <a:p>
            <a:pPr algn="l" fontAlgn="t">
              <a:buFont typeface="+mj-lt"/>
              <a:buAutoNum type="arabicPeriod"/>
            </a:pPr>
            <a:r>
              <a:rPr lang="vi-VN" b="0" i="0">
                <a:solidFill>
                  <a:srgbClr val="000000"/>
                </a:solidFill>
                <a:effectLst/>
                <a:highlight>
                  <a:srgbClr val="F7F7F7"/>
                </a:highlight>
                <a:latin typeface="-apple-system"/>
              </a:rPr>
              <a:t>Trả về cặp cha mẹ:</a:t>
            </a:r>
          </a:p>
          <a:p>
            <a:pPr marL="628650" lvl="1" indent="-171450" algn="l"/>
            <a:r>
              <a:rPr lang="vi-VN" b="0" i="0">
                <a:solidFill>
                  <a:srgbClr val="000000"/>
                </a:solidFill>
                <a:effectLst/>
                <a:highlight>
                  <a:srgbClr val="F7F7F7"/>
                </a:highlight>
                <a:latin typeface="-apple-system"/>
              </a:rPr>
              <a:t>Hàm trả về tuple chứa hai cá thể vừa được chọn làm cha và mẹ.</a:t>
            </a:r>
          </a:p>
          <a:p>
            <a:pPr marL="0" lvl="0" indent="0" algn="l" rtl="0">
              <a:spcBef>
                <a:spcPts val="0"/>
              </a:spcBef>
              <a:spcAft>
                <a:spcPts val="0"/>
              </a:spcAft>
              <a:buNone/>
            </a:pPr>
            <a:endParaRPr/>
          </a:p>
        </p:txBody>
      </p:sp>
    </p:spTree>
    <p:extLst>
      <p:ext uri="{BB962C8B-B14F-4D97-AF65-F5344CB8AC3E}">
        <p14:creationId xmlns:p14="http://schemas.microsoft.com/office/powerpoint/2010/main" val="3770362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vi-VN" b="0" i="0">
                <a:solidFill>
                  <a:srgbClr val="000000"/>
                </a:solidFill>
                <a:effectLst/>
                <a:highlight>
                  <a:srgbClr val="F7F7F7"/>
                </a:highlight>
                <a:latin typeface="-apple-system"/>
              </a:rPr>
              <a:t>Toán tử lai ghép (crossover) là một trong những toán tử cơ bản trong thuật toán di truyền. Nó được sử dụng để tạo ra các cá thể con bằng cách kết hợp các đặc điểm của hai cá thể cha mẹ. Trong đoạn code này, hàm crossover thực hiện việc lai ghép bằng cách cắt hai cá thể cha mẹ tại một điểm ngẫu nhiên và ghép các phần tương ứng lại với nhau để tạo ra cá thể con mới.</a:t>
            </a:r>
          </a:p>
          <a:p>
            <a:pPr marL="158750" indent="0" algn="l">
              <a:buNone/>
            </a:pPr>
            <a:r>
              <a:rPr lang="vi-VN" b="0" i="0">
                <a:solidFill>
                  <a:srgbClr val="000000"/>
                </a:solidFill>
                <a:effectLst/>
                <a:highlight>
                  <a:srgbClr val="F7F7F7"/>
                </a:highlight>
                <a:latin typeface="-apple-system"/>
              </a:rPr>
              <a:t>Việc lai ghép giúp tạo ra các cá thể con có sự đa dạng về gen, từ đó giúp quần thể tiến hóa và tìm ra các giải pháp tối ưu hơn.</a:t>
            </a:r>
          </a:p>
          <a:p>
            <a:pPr marL="0" lvl="0" indent="0" algn="l" rtl="0">
              <a:spcBef>
                <a:spcPts val="0"/>
              </a:spcBef>
              <a:spcAft>
                <a:spcPts val="0"/>
              </a:spcAft>
              <a:buNone/>
            </a:pPr>
            <a:endParaRPr/>
          </a:p>
        </p:txBody>
      </p:sp>
    </p:spTree>
    <p:extLst>
      <p:ext uri="{BB962C8B-B14F-4D97-AF65-F5344CB8AC3E}">
        <p14:creationId xmlns:p14="http://schemas.microsoft.com/office/powerpoint/2010/main" val="2437771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vi-VN" b="0" i="0">
                <a:solidFill>
                  <a:srgbClr val="000000"/>
                </a:solidFill>
                <a:effectLst/>
                <a:highlight>
                  <a:srgbClr val="F7F7F7"/>
                </a:highlight>
                <a:latin typeface="-apple-system"/>
              </a:rPr>
              <a:t>Toán tử đột biến (mutation) là một trong những toán tử cơ bản trong thuật toán di truyền. Nó được sử dụng để tạo ra sự đa dạng trong quần thể bằng cách ngẫu nhiên thay đổi một hoặc một số đặc điểm của cá thể. Trong đoạn code này, hàm mutation thực hiện việc đột biến bằng cách xét từng phần tử trong cá thể con và có xác suất mutation_rate để thay đổi giá trị của phần tử đó.</a:t>
            </a:r>
            <a:endParaRPr lang="en-US" b="0" i="0">
              <a:solidFill>
                <a:srgbClr val="000000"/>
              </a:solidFill>
              <a:effectLst/>
              <a:highlight>
                <a:srgbClr val="F7F7F7"/>
              </a:highlight>
              <a:latin typeface="-apple-system"/>
            </a:endParaRPr>
          </a:p>
          <a:p>
            <a:pPr marL="158750" indent="0" algn="l" fontAlgn="t">
              <a:buFont typeface="+mj-lt"/>
              <a:buNone/>
            </a:pPr>
            <a:endParaRPr lang="en-US" b="0" i="0">
              <a:solidFill>
                <a:srgbClr val="000000"/>
              </a:solidFill>
              <a:effectLst/>
              <a:highlight>
                <a:srgbClr val="F7F7F7"/>
              </a:highlight>
              <a:latin typeface="-apple-system"/>
            </a:endParaRPr>
          </a:p>
          <a:p>
            <a:pPr marL="158750" indent="0" algn="l" fontAlgn="t">
              <a:buFont typeface="+mj-lt"/>
              <a:buNone/>
            </a:pPr>
            <a:r>
              <a:rPr lang="en-US" b="0" i="0">
                <a:solidFill>
                  <a:srgbClr val="000000"/>
                </a:solidFill>
                <a:effectLst/>
                <a:highlight>
                  <a:srgbClr val="F7F7F7"/>
                </a:highlight>
                <a:latin typeface="-apple-system"/>
              </a:rPr>
              <a:t>1. </a:t>
            </a:r>
            <a:r>
              <a:rPr lang="vi-VN" b="0" i="0">
                <a:solidFill>
                  <a:srgbClr val="000000"/>
                </a:solidFill>
                <a:effectLst/>
                <a:highlight>
                  <a:srgbClr val="F7F7F7"/>
                </a:highlight>
                <a:latin typeface="-apple-system"/>
              </a:rPr>
              <a:t>Định nghĩa hàm mutation:</a:t>
            </a:r>
          </a:p>
          <a:p>
            <a:pPr marL="457200" lvl="1" indent="0" algn="l">
              <a:buFont typeface="+mj-lt"/>
              <a:buNone/>
            </a:pPr>
            <a:r>
              <a:rPr lang="vi-VN" b="0" i="0">
                <a:solidFill>
                  <a:srgbClr val="000000"/>
                </a:solidFill>
                <a:effectLst/>
                <a:highlight>
                  <a:srgbClr val="F7F7F7"/>
                </a:highlight>
                <a:latin typeface="-apple-system"/>
              </a:rPr>
              <a:t>Hàm này nhận vào hai tham số:</a:t>
            </a:r>
          </a:p>
          <a:p>
            <a:pPr marL="1085850" lvl="2" indent="-171450" algn="l"/>
            <a:r>
              <a:rPr lang="vi-VN" b="0" i="0">
                <a:solidFill>
                  <a:srgbClr val="000000"/>
                </a:solidFill>
                <a:effectLst/>
                <a:highlight>
                  <a:srgbClr val="F7F7F7"/>
                </a:highlight>
                <a:latin typeface="-apple-system"/>
              </a:rPr>
              <a:t>parent: Cá thể cha mẹ.</a:t>
            </a:r>
          </a:p>
          <a:p>
            <a:pPr marL="1085850" lvl="2" indent="-171450" algn="l"/>
            <a:r>
              <a:rPr lang="vi-VN" b="0" i="0">
                <a:solidFill>
                  <a:srgbClr val="000000"/>
                </a:solidFill>
                <a:effectLst/>
                <a:highlight>
                  <a:srgbClr val="F7F7F7"/>
                </a:highlight>
                <a:latin typeface="-apple-system"/>
              </a:rPr>
              <a:t>mutation_rate: Tỷ lệ đột biến.</a:t>
            </a:r>
          </a:p>
          <a:p>
            <a:pPr marL="457200" lvl="1" indent="0" algn="l">
              <a:buFont typeface="+mj-lt"/>
              <a:buNone/>
            </a:pPr>
            <a:r>
              <a:rPr lang="vi-VN" b="0" i="0">
                <a:solidFill>
                  <a:srgbClr val="000000"/>
                </a:solidFill>
                <a:effectLst/>
                <a:highlight>
                  <a:srgbClr val="F7F7F7"/>
                </a:highlight>
                <a:latin typeface="-apple-system"/>
              </a:rPr>
              <a:t>Hàm trả về một cá thể con sau khi thực hiện đột biến.</a:t>
            </a:r>
          </a:p>
          <a:p>
            <a:pPr marL="158750" indent="0" algn="l" fontAlgn="t">
              <a:buFont typeface="+mj-lt"/>
              <a:buNone/>
            </a:pPr>
            <a:r>
              <a:rPr lang="en-US" b="0" i="0">
                <a:solidFill>
                  <a:srgbClr val="000000"/>
                </a:solidFill>
                <a:effectLst/>
                <a:highlight>
                  <a:srgbClr val="F7F7F7"/>
                </a:highlight>
                <a:latin typeface="-apple-system"/>
              </a:rPr>
              <a:t>2. </a:t>
            </a:r>
            <a:r>
              <a:rPr lang="vi-VN" b="0" i="0">
                <a:solidFill>
                  <a:srgbClr val="000000"/>
                </a:solidFill>
                <a:effectLst/>
                <a:highlight>
                  <a:srgbClr val="F7F7F7"/>
                </a:highlight>
                <a:latin typeface="-apple-system"/>
              </a:rPr>
              <a:t>Sao chép cá thể cha mẹ:</a:t>
            </a:r>
          </a:p>
          <a:p>
            <a:pPr marL="628650" lvl="1" indent="-171450" algn="l"/>
            <a:r>
              <a:rPr lang="vi-VN" b="0" i="0">
                <a:solidFill>
                  <a:srgbClr val="000000"/>
                </a:solidFill>
                <a:effectLst/>
                <a:highlight>
                  <a:srgbClr val="F7F7F7"/>
                </a:highlight>
                <a:latin typeface="-apple-system"/>
              </a:rPr>
              <a:t>Hàm tạo ra một bản sao của parent bằng cách sử dụng parent[:]. Điều này giúp tránh việc thay đổi trực tiếp vào parent.</a:t>
            </a:r>
          </a:p>
          <a:p>
            <a:pPr marL="158750" indent="0" algn="l" fontAlgn="t">
              <a:buFont typeface="+mj-lt"/>
              <a:buNone/>
            </a:pPr>
            <a:r>
              <a:rPr lang="en-US" b="0" i="0">
                <a:solidFill>
                  <a:srgbClr val="000000"/>
                </a:solidFill>
                <a:effectLst/>
                <a:highlight>
                  <a:srgbClr val="F7F7F7"/>
                </a:highlight>
                <a:latin typeface="-apple-system"/>
              </a:rPr>
              <a:t>3. </a:t>
            </a:r>
            <a:r>
              <a:rPr lang="vi-VN" b="0" i="0">
                <a:solidFill>
                  <a:srgbClr val="000000"/>
                </a:solidFill>
                <a:effectLst/>
                <a:highlight>
                  <a:srgbClr val="F7F7F7"/>
                </a:highlight>
                <a:latin typeface="-apple-system"/>
              </a:rPr>
              <a:t>Thực hiện đột biến:</a:t>
            </a:r>
          </a:p>
          <a:p>
            <a:pPr marL="628650" lvl="1" indent="-171450" algn="l"/>
            <a:r>
              <a:rPr lang="vi-VN" b="0" i="0">
                <a:solidFill>
                  <a:srgbClr val="000000"/>
                </a:solidFill>
                <a:effectLst/>
                <a:highlight>
                  <a:srgbClr val="F7F7F7"/>
                </a:highlight>
                <a:latin typeface="-apple-system"/>
              </a:rPr>
              <a:t>Hàm lặp qua từng phần tử của child (bản sao của parent).</a:t>
            </a:r>
          </a:p>
          <a:p>
            <a:pPr marL="628650" lvl="1" indent="-171450" algn="l"/>
            <a:r>
              <a:rPr lang="vi-VN" b="0" i="0">
                <a:solidFill>
                  <a:srgbClr val="000000"/>
                </a:solidFill>
                <a:effectLst/>
                <a:highlight>
                  <a:srgbClr val="F7F7F7"/>
                </a:highlight>
                <a:latin typeface="-apple-system"/>
              </a:rPr>
              <a:t>Với mỗi phần tử, hàm sử dụng random.random() để tạo ra một số ngẫu nhiên trong khoảng [0, 1].</a:t>
            </a:r>
          </a:p>
          <a:p>
            <a:pPr marL="628650" lvl="1" indent="-171450" algn="l"/>
            <a:r>
              <a:rPr lang="vi-VN" b="0" i="0">
                <a:solidFill>
                  <a:srgbClr val="000000"/>
                </a:solidFill>
                <a:effectLst/>
                <a:highlight>
                  <a:srgbClr val="F7F7F7"/>
                </a:highlight>
                <a:latin typeface="-apple-system"/>
              </a:rPr>
              <a:t>Nếu số ngẫu nhiên này nhỏ hơn mutation_rate, hàm sẽ thay đổi giá trị của phần tử đó thành 0 hoặc 1 một cách ngẫu nhiên bằng random.choice([0, 1]).</a:t>
            </a:r>
          </a:p>
          <a:p>
            <a:pPr marL="158750" indent="0" algn="l" fontAlgn="t">
              <a:buFont typeface="+mj-lt"/>
              <a:buNone/>
            </a:pPr>
            <a:r>
              <a:rPr lang="en-US" b="0" i="0">
                <a:solidFill>
                  <a:srgbClr val="000000"/>
                </a:solidFill>
                <a:effectLst/>
                <a:highlight>
                  <a:srgbClr val="F7F7F7"/>
                </a:highlight>
                <a:latin typeface="-apple-system"/>
              </a:rPr>
              <a:t>4. </a:t>
            </a:r>
            <a:r>
              <a:rPr lang="vi-VN" b="0" i="0">
                <a:solidFill>
                  <a:srgbClr val="000000"/>
                </a:solidFill>
                <a:effectLst/>
                <a:highlight>
                  <a:srgbClr val="F7F7F7"/>
                </a:highlight>
                <a:latin typeface="-apple-system"/>
              </a:rPr>
              <a:t>Hàm trả về cá thể con child sau khi thực hiện đột biến.</a:t>
            </a:r>
          </a:p>
          <a:p>
            <a:pPr marL="158750" indent="0" algn="l">
              <a:buNone/>
            </a:pPr>
            <a:endParaRPr/>
          </a:p>
        </p:txBody>
      </p:sp>
    </p:spTree>
    <p:extLst>
      <p:ext uri="{BB962C8B-B14F-4D97-AF65-F5344CB8AC3E}">
        <p14:creationId xmlns:p14="http://schemas.microsoft.com/office/powerpoint/2010/main" val="1791750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fontAlgn="t">
              <a:buFont typeface="+mj-lt"/>
              <a:buNone/>
            </a:pPr>
            <a:r>
              <a:rPr lang="vi-VN" b="0" i="0">
                <a:solidFill>
                  <a:srgbClr val="000000"/>
                </a:solidFill>
                <a:effectLst/>
                <a:highlight>
                  <a:srgbClr val="F7F7F7"/>
                </a:highlight>
                <a:latin typeface="-apple-system"/>
              </a:rPr>
              <a:t>Trong thuật toán di truyền, quần thể mới được tạo ra bằng cách chọn các cá thể cha mẹ từ quần thể hiện tại, thực hiện lai ghép để tạo ra các cá thể con, và sau đó thực hiện đột biến trên các cá thể con. Quá trình này được lặp lại nhiều lần để tạo ra một quần thể mới với các cá thể tốt hơn. Hàm </a:t>
            </a:r>
            <a:r>
              <a:rPr lang="vi-VN"/>
              <a:t>new_population</a:t>
            </a:r>
            <a:r>
              <a:rPr lang="vi-VN" b="0" i="0">
                <a:solidFill>
                  <a:srgbClr val="000000"/>
                </a:solidFill>
                <a:effectLst/>
                <a:highlight>
                  <a:srgbClr val="F7F7F7"/>
                </a:highlight>
                <a:latin typeface="-apple-system"/>
              </a:rPr>
              <a:t> triển khai việc tạo ra quần thể mới bằng cách lặp lại các bước này.</a:t>
            </a:r>
            <a:endParaRPr lang="en-US" b="0" i="0">
              <a:solidFill>
                <a:srgbClr val="000000"/>
              </a:solidFill>
              <a:effectLst/>
              <a:highlight>
                <a:srgbClr val="F7F7F7"/>
              </a:highlight>
              <a:latin typeface="-apple-system"/>
            </a:endParaRPr>
          </a:p>
          <a:p>
            <a:pPr algn="l" fontAlgn="t">
              <a:buFont typeface="+mj-lt"/>
              <a:buAutoNum type="arabicPeriod"/>
            </a:pPr>
            <a:r>
              <a:rPr lang="vi-VN" b="0" i="0">
                <a:solidFill>
                  <a:srgbClr val="000000"/>
                </a:solidFill>
                <a:effectLst/>
                <a:highlight>
                  <a:srgbClr val="F7F7F7"/>
                </a:highlight>
                <a:latin typeface="-apple-system"/>
              </a:rPr>
              <a:t>Khởi tạo quần thể mới:</a:t>
            </a:r>
          </a:p>
          <a:p>
            <a:pPr marL="628650" lvl="1" indent="-171450" algn="l"/>
            <a:r>
              <a:rPr lang="vi-VN" b="0" i="0">
                <a:solidFill>
                  <a:srgbClr val="000000"/>
                </a:solidFill>
                <a:effectLst/>
                <a:highlight>
                  <a:srgbClr val="F7F7F7"/>
                </a:highlight>
                <a:latin typeface="-apple-system"/>
              </a:rPr>
              <a:t>Hàm tạo ra một danh sách new_population để lưu trữ các cá thể con trong quần thể mới.</a:t>
            </a:r>
          </a:p>
          <a:p>
            <a:pPr algn="l" fontAlgn="t">
              <a:buFont typeface="+mj-lt"/>
              <a:buAutoNum type="arabicPeriod"/>
            </a:pPr>
            <a:r>
              <a:rPr lang="vi-VN" b="0" i="0">
                <a:solidFill>
                  <a:srgbClr val="000000"/>
                </a:solidFill>
                <a:effectLst/>
                <a:highlight>
                  <a:srgbClr val="F7F7F7"/>
                </a:highlight>
                <a:latin typeface="-apple-system"/>
              </a:rPr>
              <a:t>Lặp lại quá trình tạo cá thể con:</a:t>
            </a:r>
          </a:p>
          <a:p>
            <a:pPr marL="628650" lvl="1" indent="-171450" algn="l"/>
            <a:r>
              <a:rPr lang="vi-VN" b="0" i="0">
                <a:solidFill>
                  <a:srgbClr val="000000"/>
                </a:solidFill>
                <a:effectLst/>
                <a:highlight>
                  <a:srgbClr val="F7F7F7"/>
                </a:highlight>
                <a:latin typeface="-apple-system"/>
              </a:rPr>
              <a:t>Hàm lặp lại POP_SIZE lần để tạo ra POP_SIZE cá thể con cho quần thể mới.</a:t>
            </a:r>
          </a:p>
          <a:p>
            <a:pPr algn="l" fontAlgn="t">
              <a:buFont typeface="+mj-lt"/>
              <a:buAutoNum type="arabicPeriod"/>
            </a:pPr>
            <a:r>
              <a:rPr lang="vi-VN" b="0" i="0">
                <a:solidFill>
                  <a:srgbClr val="000000"/>
                </a:solidFill>
                <a:effectLst/>
                <a:highlight>
                  <a:srgbClr val="F7F7F7"/>
                </a:highlight>
                <a:latin typeface="-apple-system"/>
              </a:rPr>
              <a:t>Chọn cha mẹ:</a:t>
            </a:r>
          </a:p>
          <a:p>
            <a:pPr marL="628650" lvl="1" indent="-171450" algn="l"/>
            <a:r>
              <a:rPr lang="vi-VN" b="0" i="0">
                <a:solidFill>
                  <a:srgbClr val="000000"/>
                </a:solidFill>
                <a:effectLst/>
                <a:highlight>
                  <a:srgbClr val="F7F7F7"/>
                </a:highlight>
                <a:latin typeface="-apple-system"/>
              </a:rPr>
              <a:t>Hàm sử dụng hàm roulette_wheel_selection để chọn hai cá thể cha mẹ từ quần thể hiện tại dựa trên giá trị fitness của chúng.</a:t>
            </a:r>
          </a:p>
          <a:p>
            <a:pPr algn="l" fontAlgn="t">
              <a:buFont typeface="+mj-lt"/>
              <a:buAutoNum type="arabicPeriod"/>
            </a:pPr>
            <a:r>
              <a:rPr lang="vi-VN" b="0" i="0">
                <a:solidFill>
                  <a:srgbClr val="000000"/>
                </a:solidFill>
                <a:effectLst/>
                <a:highlight>
                  <a:srgbClr val="F7F7F7"/>
                </a:highlight>
                <a:latin typeface="-apple-system"/>
              </a:rPr>
              <a:t>Lai ghép:</a:t>
            </a:r>
          </a:p>
          <a:p>
            <a:pPr marL="628650" lvl="1" indent="-171450" algn="l"/>
            <a:r>
              <a:rPr lang="vi-VN" b="0" i="0">
                <a:solidFill>
                  <a:srgbClr val="000000"/>
                </a:solidFill>
                <a:effectLst/>
                <a:highlight>
                  <a:srgbClr val="F7F7F7"/>
                </a:highlight>
                <a:latin typeface="-apple-system"/>
              </a:rPr>
              <a:t>Hàm sử dụng hàm crossover để tạo ra một cá thể con bằng cách lai ghép hai cá thể cha mẹ.</a:t>
            </a:r>
          </a:p>
          <a:p>
            <a:pPr algn="l" fontAlgn="t">
              <a:buFont typeface="+mj-lt"/>
              <a:buAutoNum type="arabicPeriod"/>
            </a:pPr>
            <a:r>
              <a:rPr lang="vi-VN" b="0" i="0">
                <a:solidFill>
                  <a:srgbClr val="000000"/>
                </a:solidFill>
                <a:effectLst/>
                <a:highlight>
                  <a:srgbClr val="F7F7F7"/>
                </a:highlight>
                <a:latin typeface="-apple-system"/>
              </a:rPr>
              <a:t>Đột biến:</a:t>
            </a:r>
          </a:p>
          <a:p>
            <a:pPr marL="628650" lvl="1" indent="-171450" algn="l"/>
            <a:r>
              <a:rPr lang="vi-VN" b="0" i="0">
                <a:solidFill>
                  <a:srgbClr val="000000"/>
                </a:solidFill>
                <a:effectLst/>
                <a:highlight>
                  <a:srgbClr val="F7F7F7"/>
                </a:highlight>
                <a:latin typeface="-apple-system"/>
              </a:rPr>
              <a:t>Hàm sử dụng hàm mutation để thực hiện toán tử đột biến trên cá thể con với tỷ lệ đột biến MUT_RATE.</a:t>
            </a:r>
          </a:p>
          <a:p>
            <a:pPr algn="l" fontAlgn="t">
              <a:buFont typeface="+mj-lt"/>
              <a:buAutoNum type="arabicPeriod"/>
            </a:pPr>
            <a:r>
              <a:rPr lang="vi-VN" b="0" i="0">
                <a:solidFill>
                  <a:srgbClr val="000000"/>
                </a:solidFill>
                <a:effectLst/>
                <a:highlight>
                  <a:srgbClr val="F7F7F7"/>
                </a:highlight>
                <a:latin typeface="-apple-system"/>
              </a:rPr>
              <a:t>Thêm cá thể con vào quần thể mới:</a:t>
            </a:r>
          </a:p>
          <a:p>
            <a:pPr marL="628650" lvl="1" indent="-171450" algn="l"/>
            <a:r>
              <a:rPr lang="vi-VN" b="0" i="0">
                <a:solidFill>
                  <a:srgbClr val="000000"/>
                </a:solidFill>
                <a:effectLst/>
                <a:highlight>
                  <a:srgbClr val="F7F7F7"/>
                </a:highlight>
                <a:latin typeface="-apple-system"/>
              </a:rPr>
              <a:t>Hàm thêm cá thể con được đột biến vào danh sách new_population.</a:t>
            </a:r>
          </a:p>
          <a:p>
            <a:pPr algn="l" fontAlgn="t">
              <a:buFont typeface="+mj-lt"/>
              <a:buAutoNum type="arabicPeriod"/>
            </a:pPr>
            <a:r>
              <a:rPr lang="vi-VN" b="0" i="0">
                <a:solidFill>
                  <a:srgbClr val="000000"/>
                </a:solidFill>
                <a:effectLst/>
                <a:highlight>
                  <a:srgbClr val="F7F7F7"/>
                </a:highlight>
                <a:latin typeface="-apple-system"/>
              </a:rPr>
              <a:t>Trả về quần thể mới:</a:t>
            </a:r>
          </a:p>
          <a:p>
            <a:pPr marL="628650" lvl="1" indent="-171450" algn="l"/>
            <a:r>
              <a:rPr lang="vi-VN" b="0" i="0">
                <a:solidFill>
                  <a:srgbClr val="000000"/>
                </a:solidFill>
                <a:effectLst/>
                <a:highlight>
                  <a:srgbClr val="F7F7F7"/>
                </a:highlight>
                <a:latin typeface="-apple-system"/>
              </a:rPr>
              <a:t>Cuối cùng, hàm trả về quần thể mới new_population.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347007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rgbClr val="000000"/>
                </a:solidFill>
                <a:effectLst/>
                <a:highlight>
                  <a:srgbClr val="F7F7F7"/>
                </a:highlight>
                <a:latin typeface="-apple-system"/>
              </a:rPr>
              <a:t>Hàm </a:t>
            </a:r>
            <a:r>
              <a:rPr lang="vi-VN"/>
              <a:t>find_best_chromosome</a:t>
            </a:r>
            <a:r>
              <a:rPr lang="vi-VN" b="0" i="0">
                <a:solidFill>
                  <a:srgbClr val="000000"/>
                </a:solidFill>
                <a:effectLst/>
                <a:highlight>
                  <a:srgbClr val="F7F7F7"/>
                </a:highlight>
                <a:latin typeface="-apple-system"/>
              </a:rPr>
              <a:t> thực hiện việc việc tìm ra chromosome tốt nhất  bằng cách lặp lại quá trình tính toán fitness, tìm ra chromosome tốt nhất trong từng thế hệ, và dừng lại khi không có cải thiện trong một số thế hệ liên tiếp. Điều này giúp tìm ra được chromosome tốt nhất trong một khoảng thời gian hợp lý.</a:t>
            </a:r>
            <a:endParaRPr lang="en-US" b="0" i="0">
              <a:solidFill>
                <a:srgbClr val="000000"/>
              </a:solidFill>
              <a:effectLst/>
              <a:highlight>
                <a:srgbClr val="F7F7F7"/>
              </a:highlight>
              <a:latin typeface="-apple-system"/>
            </a:endParaRPr>
          </a:p>
          <a:p>
            <a:pPr algn="l" fontAlgn="t">
              <a:buFont typeface="+mj-lt"/>
              <a:buAutoNum type="arabicPeriod"/>
            </a:pPr>
            <a:r>
              <a:rPr lang="vi-VN" b="0" i="0">
                <a:solidFill>
                  <a:srgbClr val="000000"/>
                </a:solidFill>
                <a:effectLst/>
                <a:highlight>
                  <a:srgbClr val="F7F7F7"/>
                </a:highlight>
                <a:latin typeface="-apple-system"/>
              </a:rPr>
              <a:t>Khởi tạo giá trị tốt nhất và chromosome tốt nhất:</a:t>
            </a:r>
          </a:p>
          <a:p>
            <a:pPr marL="628650" lvl="1" indent="-171450" algn="l"/>
            <a:r>
              <a:rPr lang="vi-VN" b="0" i="0">
                <a:solidFill>
                  <a:srgbClr val="000000"/>
                </a:solidFill>
                <a:effectLst/>
                <a:highlight>
                  <a:srgbClr val="F7F7F7"/>
                </a:highlight>
                <a:latin typeface="-apple-system"/>
              </a:rPr>
              <a:t>Hàm khởi tạo best_fitness với giá trị âm vô cực, và best_chromosome với giá trị None.</a:t>
            </a:r>
          </a:p>
          <a:p>
            <a:pPr marL="628650" lvl="1" indent="-171450" algn="l"/>
            <a:r>
              <a:rPr lang="vi-VN" b="0" i="0">
                <a:solidFill>
                  <a:srgbClr val="000000"/>
                </a:solidFill>
                <a:effectLst/>
                <a:highlight>
                  <a:srgbClr val="F7F7F7"/>
                </a:highlight>
                <a:latin typeface="-apple-system"/>
              </a:rPr>
              <a:t>Hàm cũng khởi tạo một biến num_generations_without_improvement để theo dõi số thế hệ liên tiếp không có cải thiện.</a:t>
            </a:r>
          </a:p>
          <a:p>
            <a:pPr algn="l" fontAlgn="t">
              <a:buFont typeface="+mj-lt"/>
              <a:buAutoNum type="arabicPeriod"/>
            </a:pPr>
            <a:r>
              <a:rPr lang="vi-VN" b="0" i="0">
                <a:solidFill>
                  <a:srgbClr val="000000"/>
                </a:solidFill>
                <a:effectLst/>
                <a:highlight>
                  <a:srgbClr val="F7F7F7"/>
                </a:highlight>
                <a:latin typeface="-apple-system"/>
              </a:rPr>
              <a:t>Vòng lặp qua các thế hệ:</a:t>
            </a:r>
          </a:p>
          <a:p>
            <a:pPr marL="628650" lvl="1" indent="-171450" algn="l"/>
            <a:r>
              <a:rPr lang="vi-VN" b="0" i="0">
                <a:solidFill>
                  <a:srgbClr val="000000"/>
                </a:solidFill>
                <a:effectLst/>
                <a:highlight>
                  <a:srgbClr val="F7F7F7"/>
                </a:highlight>
                <a:latin typeface="-apple-system"/>
              </a:rPr>
              <a:t>Hàm lặp lại num_generations lần để tìm ra chromosome tốt nhất.</a:t>
            </a:r>
          </a:p>
          <a:p>
            <a:pPr algn="l" fontAlgn="t">
              <a:buFont typeface="+mj-lt"/>
              <a:buAutoNum type="arabicPeriod"/>
            </a:pPr>
            <a:r>
              <a:rPr lang="vi-VN" b="0" i="0">
                <a:solidFill>
                  <a:srgbClr val="000000"/>
                </a:solidFill>
                <a:effectLst/>
                <a:highlight>
                  <a:srgbClr val="F7F7F7"/>
                </a:highlight>
                <a:latin typeface="-apple-system"/>
              </a:rPr>
              <a:t>Tính toán fitness cho mỗi cá thể:</a:t>
            </a:r>
          </a:p>
          <a:p>
            <a:pPr marL="628650" lvl="1" indent="-171450" algn="l"/>
            <a:r>
              <a:rPr lang="vi-VN" b="0" i="0">
                <a:solidFill>
                  <a:srgbClr val="000000"/>
                </a:solidFill>
                <a:effectLst/>
                <a:highlight>
                  <a:srgbClr val="F7F7F7"/>
                </a:highlight>
                <a:latin typeface="-apple-system"/>
              </a:rPr>
              <a:t>Hàm sử dụng hàm calculate_fitness_values để tính toán giá trị fitness cho mỗi cá thể trong quần thể.</a:t>
            </a:r>
          </a:p>
          <a:p>
            <a:pPr algn="l" fontAlgn="t">
              <a:buFont typeface="+mj-lt"/>
              <a:buAutoNum type="arabicPeriod"/>
            </a:pPr>
            <a:r>
              <a:rPr lang="vi-VN" b="0" i="0">
                <a:solidFill>
                  <a:srgbClr val="000000"/>
                </a:solidFill>
                <a:effectLst/>
                <a:highlight>
                  <a:srgbClr val="F7F7F7"/>
                </a:highlight>
                <a:latin typeface="-apple-system"/>
              </a:rPr>
              <a:t>Tìm fitness tốt nhất trong thế hệ hiện tại:</a:t>
            </a:r>
          </a:p>
          <a:p>
            <a:pPr marL="628650" lvl="1" indent="-171450" algn="l"/>
            <a:r>
              <a:rPr lang="vi-VN" b="0" i="0">
                <a:solidFill>
                  <a:srgbClr val="000000"/>
                </a:solidFill>
                <a:effectLst/>
                <a:highlight>
                  <a:srgbClr val="F7F7F7"/>
                </a:highlight>
                <a:latin typeface="-apple-system"/>
              </a:rPr>
              <a:t>Hàm tìm ra giá trị fitness tốt nhất trong thế hệ hiện tại bằng cách sử dụng hàm max().</a:t>
            </a:r>
          </a:p>
          <a:p>
            <a:pPr algn="l" fontAlgn="t">
              <a:buFont typeface="+mj-lt"/>
              <a:buAutoNum type="arabicPeriod"/>
            </a:pPr>
            <a:r>
              <a:rPr lang="vi-VN" b="0" i="0">
                <a:solidFill>
                  <a:srgbClr val="000000"/>
                </a:solidFill>
                <a:effectLst/>
                <a:highlight>
                  <a:srgbClr val="F7F7F7"/>
                </a:highlight>
                <a:latin typeface="-apple-system"/>
              </a:rPr>
              <a:t>Cập nhật best_fitness và best_chromosome:</a:t>
            </a:r>
          </a:p>
          <a:p>
            <a:pPr marL="628650" lvl="1" indent="-171450" algn="l"/>
            <a:r>
              <a:rPr lang="vi-VN" b="0" i="0">
                <a:solidFill>
                  <a:srgbClr val="000000"/>
                </a:solidFill>
                <a:effectLst/>
                <a:highlight>
                  <a:srgbClr val="F7F7F7"/>
                </a:highlight>
                <a:latin typeface="-apple-system"/>
              </a:rPr>
              <a:t>Nếu fitness tốt nhất trong thế hệ hiện tại vượt qua best_fitness, hàm cập nhật best_fitness và best_chromosome.</a:t>
            </a:r>
          </a:p>
          <a:p>
            <a:pPr marL="628650" lvl="1" indent="-171450" algn="l"/>
            <a:r>
              <a:rPr lang="vi-VN" b="0" i="0">
                <a:solidFill>
                  <a:srgbClr val="000000"/>
                </a:solidFill>
                <a:effectLst/>
                <a:highlight>
                  <a:srgbClr val="F7F7F7"/>
                </a:highlight>
                <a:latin typeface="-apple-system"/>
              </a:rPr>
              <a:t>Nếu không, hàm tăng biến num_generations_without_improvement lên 1.</a:t>
            </a:r>
          </a:p>
          <a:p>
            <a:pPr algn="l" fontAlgn="t">
              <a:buFont typeface="+mj-lt"/>
              <a:buAutoNum type="arabicPeriod"/>
            </a:pPr>
            <a:r>
              <a:rPr lang="vi-VN" b="0" i="0">
                <a:solidFill>
                  <a:srgbClr val="000000"/>
                </a:solidFill>
                <a:effectLst/>
                <a:highlight>
                  <a:srgbClr val="F7F7F7"/>
                </a:highlight>
                <a:latin typeface="-apple-system"/>
              </a:rPr>
              <a:t>Kiểm tra điều kiện dừng:</a:t>
            </a:r>
          </a:p>
          <a:p>
            <a:pPr marL="628650" lvl="1" indent="-171450" algn="l"/>
            <a:r>
              <a:rPr lang="vi-VN" b="0" i="0">
                <a:solidFill>
                  <a:srgbClr val="000000"/>
                </a:solidFill>
                <a:effectLst/>
                <a:highlight>
                  <a:srgbClr val="F7F7F7"/>
                </a:highlight>
                <a:latin typeface="-apple-system"/>
              </a:rPr>
              <a:t>Nếu num_generations_without_improvement vượt quá max_generations_without_improvement, hàm sẽ dừng vòng lặp.</a:t>
            </a:r>
          </a:p>
          <a:p>
            <a:pPr algn="l" fontAlgn="t">
              <a:buFont typeface="+mj-lt"/>
              <a:buAutoNum type="arabicPeriod"/>
            </a:pPr>
            <a:r>
              <a:rPr lang="vi-VN" b="0" i="0">
                <a:solidFill>
                  <a:srgbClr val="000000"/>
                </a:solidFill>
                <a:effectLst/>
                <a:highlight>
                  <a:srgbClr val="F7F7F7"/>
                </a:highlight>
                <a:latin typeface="-apple-system"/>
              </a:rPr>
              <a:t>Trả về chromosome tốt nhất:</a:t>
            </a:r>
          </a:p>
          <a:p>
            <a:pPr marL="628650" lvl="1" indent="-171450" algn="l"/>
            <a:r>
              <a:rPr lang="vi-VN" b="0" i="0">
                <a:solidFill>
                  <a:srgbClr val="000000"/>
                </a:solidFill>
                <a:effectLst/>
                <a:highlight>
                  <a:srgbClr val="F7F7F7"/>
                </a:highlight>
                <a:latin typeface="-apple-system"/>
              </a:rPr>
              <a:t>Cuối cùng, hàm trả về best_chromosome, là chromosome tốt nhất được tìm thấy.</a:t>
            </a:r>
          </a:p>
          <a:p>
            <a:pPr marL="0" lvl="0" indent="0" algn="l" rtl="0">
              <a:spcBef>
                <a:spcPts val="0"/>
              </a:spcBef>
              <a:spcAft>
                <a:spcPts val="0"/>
              </a:spcAft>
              <a:buNone/>
            </a:pPr>
            <a:endParaRPr/>
          </a:p>
        </p:txBody>
      </p:sp>
    </p:spTree>
    <p:extLst>
      <p:ext uri="{BB962C8B-B14F-4D97-AF65-F5344CB8AC3E}">
        <p14:creationId xmlns:p14="http://schemas.microsoft.com/office/powerpoint/2010/main" val="4222559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0" i="0">
                <a:solidFill>
                  <a:srgbClr val="000000"/>
                </a:solidFill>
                <a:effectLst/>
                <a:highlight>
                  <a:srgbClr val="F7F7F7"/>
                </a:highlight>
                <a:latin typeface="-apple-system"/>
              </a:rPr>
              <a:t>Lựa chọn các đặc trưng từ tập dữ liệu dựa trên tập hợp các đặc trưng tối ưu (best_chromosome).</a:t>
            </a:r>
          </a:p>
          <a:p>
            <a:pPr algn="l">
              <a:buFont typeface="+mj-lt"/>
              <a:buAutoNum type="arabicPeriod"/>
            </a:pPr>
            <a:r>
              <a:rPr lang="vi-VN" b="0" i="0">
                <a:solidFill>
                  <a:srgbClr val="000000"/>
                </a:solidFill>
                <a:effectLst/>
                <a:highlight>
                  <a:srgbClr val="F7F7F7"/>
                </a:highlight>
                <a:latin typeface="-apple-system"/>
              </a:rPr>
              <a:t>Sử dụng SMOTE (Synthetic Minority Over-sampling Technique) để làm cân bằng dữ liệu.</a:t>
            </a:r>
          </a:p>
          <a:p>
            <a:pPr algn="l">
              <a:buFont typeface="+mj-lt"/>
              <a:buAutoNum type="arabicPeriod"/>
            </a:pPr>
            <a:r>
              <a:rPr lang="vi-VN" b="0" i="0">
                <a:solidFill>
                  <a:srgbClr val="000000"/>
                </a:solidFill>
                <a:effectLst/>
                <a:highlight>
                  <a:srgbClr val="F7F7F7"/>
                </a:highlight>
                <a:latin typeface="-apple-system"/>
              </a:rPr>
              <a:t>Chia dữ liệu thành tập huấn luyện và tập kiểm tra với tỷ lệ 50/50.</a:t>
            </a:r>
          </a:p>
          <a:p>
            <a:pPr marL="0" lvl="0" indent="0" algn="l" rtl="0">
              <a:spcBef>
                <a:spcPts val="0"/>
              </a:spcBef>
              <a:spcAft>
                <a:spcPts val="0"/>
              </a:spcAft>
              <a:buNone/>
            </a:pPr>
            <a:endParaRPr/>
          </a:p>
        </p:txBody>
      </p:sp>
    </p:spTree>
    <p:extLst>
      <p:ext uri="{BB962C8B-B14F-4D97-AF65-F5344CB8AC3E}">
        <p14:creationId xmlns:p14="http://schemas.microsoft.com/office/powerpoint/2010/main" val="793499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0" i="0">
                <a:solidFill>
                  <a:srgbClr val="000000"/>
                </a:solidFill>
                <a:effectLst/>
                <a:highlight>
                  <a:srgbClr val="F7F7F7"/>
                </a:highlight>
                <a:latin typeface="-apple-system"/>
              </a:rPr>
              <a:t>Chọn bộ phân loại dựa trên giá trị của tham số classifier (SVM, KNN hoặc XGBoost). Mỗi bộ phân loại được cấu hình với các tham số riêng.</a:t>
            </a:r>
          </a:p>
          <a:p>
            <a:pPr algn="l">
              <a:buFont typeface="+mj-lt"/>
              <a:buAutoNum type="arabicPeriod"/>
            </a:pPr>
            <a:r>
              <a:rPr lang="vi-VN" b="0" i="0">
                <a:solidFill>
                  <a:srgbClr val="000000"/>
                </a:solidFill>
                <a:effectLst/>
                <a:highlight>
                  <a:srgbClr val="F7F7F7"/>
                </a:highlight>
                <a:latin typeface="-apple-system"/>
              </a:rPr>
              <a:t>Huấn luyện mô hình trên tập huấn luyện.</a:t>
            </a:r>
          </a:p>
          <a:p>
            <a:pPr algn="l">
              <a:buFont typeface="+mj-lt"/>
              <a:buAutoNum type="arabicPeriod"/>
            </a:pPr>
            <a:r>
              <a:rPr lang="vi-VN" b="0" i="0">
                <a:solidFill>
                  <a:srgbClr val="000000"/>
                </a:solidFill>
                <a:effectLst/>
                <a:highlight>
                  <a:srgbClr val="F7F7F7"/>
                </a:highlight>
                <a:latin typeface="-apple-system"/>
              </a:rPr>
              <a:t>Dự đoán xác suất </a:t>
            </a:r>
            <a:r>
              <a:rPr lang="en-US" b="0" i="0">
                <a:solidFill>
                  <a:srgbClr val="000000"/>
                </a:solidFill>
                <a:effectLst/>
                <a:highlight>
                  <a:srgbClr val="F7F7F7"/>
                </a:highlight>
                <a:latin typeface="-apple-system"/>
              </a:rPr>
              <a:t> </a:t>
            </a:r>
            <a:r>
              <a:rPr lang="vi-VN" b="0" i="0">
                <a:solidFill>
                  <a:srgbClr val="000000"/>
                </a:solidFill>
                <a:effectLst/>
                <a:highlight>
                  <a:srgbClr val="F7F7F7"/>
                </a:highlight>
                <a:latin typeface="-apple-system"/>
              </a:rPr>
              <a:t>trên tập kiểm tra.</a:t>
            </a:r>
          </a:p>
          <a:p>
            <a:pPr algn="l">
              <a:buFont typeface="+mj-lt"/>
              <a:buAutoNum type="arabicPeriod"/>
            </a:pPr>
            <a:r>
              <a:rPr lang="vi-VN" b="0" i="0">
                <a:solidFill>
                  <a:srgbClr val="000000"/>
                </a:solidFill>
                <a:effectLst/>
                <a:highlight>
                  <a:srgbClr val="F7F7F7"/>
                </a:highlight>
                <a:latin typeface="-apple-system"/>
              </a:rPr>
              <a:t>Áp dụng ngưỡng phân loại (threshold) để chuyển đổi xác suất thành nhãn dự đoán.</a:t>
            </a:r>
          </a:p>
          <a:p>
            <a:pPr algn="l">
              <a:buFont typeface="+mj-lt"/>
              <a:buAutoNum type="arabicPeriod"/>
            </a:pPr>
            <a:r>
              <a:rPr lang="vi-VN" b="0" i="0">
                <a:solidFill>
                  <a:srgbClr val="000000"/>
                </a:solidFill>
                <a:effectLst/>
                <a:highlight>
                  <a:srgbClr val="F7F7F7"/>
                </a:highlight>
                <a:latin typeface="-apple-system"/>
              </a:rPr>
              <a:t>Tính toán độ chính xác (accuracy) và recall trung bình của mô hình.</a:t>
            </a:r>
          </a:p>
          <a:p>
            <a:pPr marL="0" lvl="0" indent="0" algn="l" rtl="0">
              <a:spcBef>
                <a:spcPts val="0"/>
              </a:spcBef>
              <a:spcAft>
                <a:spcPts val="0"/>
              </a:spcAft>
              <a:buNone/>
            </a:pPr>
            <a:endParaRPr/>
          </a:p>
        </p:txBody>
      </p:sp>
    </p:spTree>
    <p:extLst>
      <p:ext uri="{BB962C8B-B14F-4D97-AF65-F5344CB8AC3E}">
        <p14:creationId xmlns:p14="http://schemas.microsoft.com/office/powerpoint/2010/main" val="203460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501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02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6cdc1fcb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6cdc1fc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lĩnh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vực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ninh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xâm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chiều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(high dimensionality),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gây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hưởng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cực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Nhiệm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giữ</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xuống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thiểu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rPr>
              <a:t>tối</a:t>
            </a:r>
            <a:r>
              <a:rPr lang="en-US" sz="1800" kern="1400">
                <a:solidFill>
                  <a:srgbClr val="212120"/>
                </a:solidFill>
                <a:effectLst/>
                <a:latin typeface="Times New Roman" panose="02020603050405020304" pitchFamily="18" charset="0"/>
                <a:ea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rPr>
              <a:t>ưu</a:t>
            </a:r>
            <a:r>
              <a:rPr lang="en-US" sz="1800" kern="1400">
                <a:solidFill>
                  <a:srgbClr val="212120"/>
                </a:solidFill>
                <a:effectLst/>
                <a:latin typeface="Times New Roman" panose="02020603050405020304" pitchFamily="18" charset="0"/>
                <a:ea typeface="Times New Roman" panose="02020603050405020304" pitchFamily="18" charset="0"/>
              </a:rPr>
              <a:t> </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đóng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góp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(Genetic Algorithm - GA)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GA (GA-based Feature Selection -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GbFS</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a:latin typeface="Alegreya Sans" panose="020B0604020202020204" charset="0"/>
              </a:rPr>
              <a:t>này sử dụng thuật toán di truyền để giữ lại những đặc trưng quan trọng nhất, đồng thời giảm số lượng đặc trưng. Bằng cách này, GbFS giúp tăng độ chính xác của các bộ phân loại trong việc phát hiện xâm nhập mạng</a:t>
            </a:r>
            <a:endParaRPr lang="en-US" sz="1800">
              <a:latin typeface="Alegreya Sans" panose="020B0604020202020204" charset="0"/>
            </a:endParaRPr>
          </a:p>
          <a:p>
            <a:pPr marL="0" lvl="0" indent="0" algn="l" rtl="0">
              <a:spcBef>
                <a:spcPts val="0"/>
              </a:spcBef>
              <a:spcAft>
                <a:spcPts val="0"/>
              </a:spcAft>
              <a:buNone/>
            </a:pPr>
            <a:endParaRPr lang="en-US">
              <a:latin typeface="Alegreya Sans" panose="020B0604020202020204" charset="0"/>
            </a:endParaRPr>
          </a:p>
          <a:p>
            <a:pPr marL="0" lvl="0" indent="0" algn="l" rtl="0">
              <a:spcBef>
                <a:spcPts val="0"/>
              </a:spcBef>
              <a:spcAft>
                <a:spcPts val="0"/>
              </a:spcAft>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Feature Selection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gốc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Feature Selection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thiểu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GA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chước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tắc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360409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None/>
              <a:tabLst/>
              <a:defRP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GA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(population).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(individual)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nhiễm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sắc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(chromosome).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GA bao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(Initial population):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ban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lực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(Evaluation Fitness):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nghi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(fitness function)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lường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(Selection):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fitness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sinh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phổ</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roulette wheel selection, tournament selection,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rank selection.</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Lai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(Crossover):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cặp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phỏng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single-point crossover, two-point crossover,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uniform crossover.</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(Mutation): </a:t>
            </a:r>
            <a:r>
              <a:rPr lang="vi-VN" sz="3200" b="0" i="0">
                <a:solidFill>
                  <a:srgbClr val="090909"/>
                </a:solidFill>
                <a:effectLst/>
                <a:highlight>
                  <a:srgbClr val="FFFFFF"/>
                </a:highlight>
                <a:latin typeface="Lato" panose="020F0502020204030203" pitchFamily="34" charset="0"/>
              </a:rPr>
              <a:t>Như chúng ta đã biết thì mỗi cá thể con được sinh ra sẽ được kế thừa lại những đặc tính của cả cha và mẹ. Sau một thời gian sinh sống, một quần thể sẽ đặt tới giới hạn của các cặp gen của con được tạo nên từ gen của bố mẹ. Để đạt được tới sự tiến hóa, </a:t>
            </a:r>
            <a:r>
              <a:rPr lang="vi-VN" sz="3200" b="1" i="0">
                <a:solidFill>
                  <a:srgbClr val="090909"/>
                </a:solidFill>
                <a:effectLst/>
                <a:highlight>
                  <a:srgbClr val="FFFFFF"/>
                </a:highlight>
                <a:latin typeface="Lato" panose="020F0502020204030203" pitchFamily="34" charset="0"/>
              </a:rPr>
              <a:t>Đột Biến</a:t>
            </a:r>
            <a:r>
              <a:rPr lang="vi-VN" sz="3200" b="0" i="0">
                <a:solidFill>
                  <a:srgbClr val="090909"/>
                </a:solidFill>
                <a:effectLst/>
                <a:highlight>
                  <a:srgbClr val="FFFFFF"/>
                </a:highlight>
                <a:latin typeface="Lato" panose="020F0502020204030203" pitchFamily="34" charset="0"/>
              </a:rPr>
              <a:t> </a:t>
            </a:r>
            <a:r>
              <a:rPr lang="en-US" sz="3200" b="0" i="0" err="1">
                <a:solidFill>
                  <a:srgbClr val="090909"/>
                </a:solidFill>
                <a:effectLst/>
                <a:highlight>
                  <a:srgbClr val="FFFFFF"/>
                </a:highlight>
                <a:latin typeface="Lato" panose="020F0502020204030203" pitchFamily="34" charset="0"/>
              </a:rPr>
              <a:t>sẽ</a:t>
            </a:r>
            <a:r>
              <a:rPr lang="en-US" sz="3200" b="0" i="0">
                <a:solidFill>
                  <a:srgbClr val="090909"/>
                </a:solidFill>
                <a:effectLst/>
                <a:highlight>
                  <a:srgbClr val="FFFFFF"/>
                </a:highlight>
                <a:latin typeface="Lato" panose="020F0502020204030203" pitchFamily="34" charset="0"/>
              </a:rPr>
              <a:t> </a:t>
            </a:r>
            <a:r>
              <a:rPr lang="en-US" sz="3200" b="0" i="0" err="1">
                <a:solidFill>
                  <a:srgbClr val="090909"/>
                </a:solidFill>
                <a:effectLst/>
                <a:highlight>
                  <a:srgbClr val="FFFFFF"/>
                </a:highlight>
                <a:latin typeface="Lato" panose="020F0502020204030203" pitchFamily="34" charset="0"/>
              </a:rPr>
              <a:t>làm</a:t>
            </a:r>
            <a:r>
              <a:rPr lang="en-US" sz="3200" b="0" i="0">
                <a:solidFill>
                  <a:srgbClr val="090909"/>
                </a:solidFill>
                <a:effectLst/>
                <a:highlight>
                  <a:srgbClr val="FFFFFF"/>
                </a:highlight>
                <a:latin typeface="Lato" panose="020F0502020204030203" pitchFamily="34"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duy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trì</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phổ</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bit-flip mutation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swap mutation.</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dừng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chẳng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thế</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fitness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mong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89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00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50000"/>
              </a:lnSpc>
              <a:spcBef>
                <a:spcPts val="0"/>
              </a:spcBef>
              <a:spcAft>
                <a:spcPts val="0"/>
              </a:spcAft>
              <a:buNone/>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(Data Preparation): Bao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thập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nạp</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modun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Mô-đun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GA (GA-based Machine Learning Module):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Mô-đun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(Classification Module):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mối</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đe</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err="1">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dọa</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52694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177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03500" y="1207063"/>
            <a:ext cx="5736900" cy="200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606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67675" y="1850"/>
            <a:ext cx="891000" cy="5170200"/>
            <a:chOff x="267675" y="1850"/>
            <a:chExt cx="891000" cy="5170200"/>
          </a:xfrm>
        </p:grpSpPr>
        <p:cxnSp>
          <p:nvCxnSpPr>
            <p:cNvPr id="12" name="Google Shape;12;p2"/>
            <p:cNvCxnSpPr/>
            <p:nvPr/>
          </p:nvCxnSpPr>
          <p:spPr>
            <a:xfrm>
              <a:off x="719150" y="1850"/>
              <a:ext cx="0" cy="5170200"/>
            </a:xfrm>
            <a:prstGeom prst="straightConnector1">
              <a:avLst/>
            </a:prstGeom>
            <a:noFill/>
            <a:ln w="9525" cap="flat" cmpd="sng">
              <a:solidFill>
                <a:schemeClr val="accent1"/>
              </a:solidFill>
              <a:prstDash val="solid"/>
              <a:round/>
              <a:headEnd type="none" w="med" len="med"/>
              <a:tailEnd type="none" w="med" len="med"/>
            </a:ln>
          </p:spPr>
        </p:cxnSp>
        <p:sp>
          <p:nvSpPr>
            <p:cNvPr id="13" name="Google Shape;13;p2"/>
            <p:cNvSpPr/>
            <p:nvPr/>
          </p:nvSpPr>
          <p:spPr>
            <a:xfrm>
              <a:off x="267675" y="2834226"/>
              <a:ext cx="891000" cy="8910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4" name="Google Shape;14;p2"/>
            <p:cNvSpPr/>
            <p:nvPr/>
          </p:nvSpPr>
          <p:spPr>
            <a:xfrm>
              <a:off x="267675" y="3806057"/>
              <a:ext cx="891000" cy="8910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grpSp>
        <p:nvGrpSpPr>
          <p:cNvPr id="15" name="Google Shape;15;p2"/>
          <p:cNvGrpSpPr/>
          <p:nvPr/>
        </p:nvGrpSpPr>
        <p:grpSpPr>
          <a:xfrm>
            <a:off x="0" y="0"/>
            <a:ext cx="9144000" cy="5143500"/>
            <a:chOff x="0" y="0"/>
            <a:chExt cx="9144000" cy="5143500"/>
          </a:xfrm>
        </p:grpSpPr>
        <p:pic>
          <p:nvPicPr>
            <p:cNvPr id="16" name="Google Shape;16;p2"/>
            <p:cNvPicPr preferRelativeResize="0"/>
            <p:nvPr/>
          </p:nvPicPr>
          <p:blipFill rotWithShape="1">
            <a:blip r:embed="rId2">
              <a:alphaModFix amt="25000"/>
            </a:blip>
            <a:srcRect l="41575" r="4522" b="15867"/>
            <a:stretch/>
          </p:blipFill>
          <p:spPr>
            <a:xfrm flipH="1">
              <a:off x="7125775" y="539500"/>
              <a:ext cx="2018225" cy="4604000"/>
            </a:xfrm>
            <a:prstGeom prst="rect">
              <a:avLst/>
            </a:prstGeom>
            <a:noFill/>
            <a:ln>
              <a:noFill/>
            </a:ln>
            <a:effectLst>
              <a:outerShdw blurRad="571500" dist="371475" dir="12600000" algn="bl" rotWithShape="0">
                <a:srgbClr val="000000">
                  <a:alpha val="55000"/>
                </a:srgbClr>
              </a:outerShdw>
            </a:effectLst>
          </p:spPr>
        </p:pic>
        <p:pic>
          <p:nvPicPr>
            <p:cNvPr id="17" name="Google Shape;17;p2"/>
            <p:cNvPicPr preferRelativeResize="0"/>
            <p:nvPr/>
          </p:nvPicPr>
          <p:blipFill rotWithShape="1">
            <a:blip r:embed="rId3">
              <a:alphaModFix amt="24000"/>
            </a:blip>
            <a:srcRect l="5100" t="-2988" r="-5100" b="38588"/>
            <a:stretch/>
          </p:blipFill>
          <p:spPr>
            <a:xfrm>
              <a:off x="5996900" y="3462775"/>
              <a:ext cx="2705100" cy="1680725"/>
            </a:xfrm>
            <a:prstGeom prst="rect">
              <a:avLst/>
            </a:prstGeom>
            <a:noFill/>
            <a:ln>
              <a:noFill/>
            </a:ln>
            <a:effectLst>
              <a:outerShdw blurRad="671513" dist="19050" dir="15660000" algn="bl" rotWithShape="0">
                <a:srgbClr val="000000">
                  <a:alpha val="47000"/>
                </a:srgbClr>
              </a:outerShdw>
            </a:effectLst>
          </p:spPr>
        </p:pic>
        <p:pic>
          <p:nvPicPr>
            <p:cNvPr id="18" name="Google Shape;18;p2"/>
            <p:cNvPicPr preferRelativeResize="0"/>
            <p:nvPr/>
          </p:nvPicPr>
          <p:blipFill rotWithShape="1">
            <a:blip r:embed="rId4">
              <a:alphaModFix amt="17000"/>
            </a:blip>
            <a:srcRect l="-108" t="60396" r="10074" b="-1334"/>
            <a:stretch/>
          </p:blipFill>
          <p:spPr>
            <a:xfrm flipH="1">
              <a:off x="0" y="0"/>
              <a:ext cx="6697199" cy="1310175"/>
            </a:xfrm>
            <a:prstGeom prst="rect">
              <a:avLst/>
            </a:prstGeom>
            <a:noFill/>
            <a:ln>
              <a:noFill/>
            </a:ln>
          </p:spPr>
        </p:pic>
      </p:grpSp>
      <p:sp>
        <p:nvSpPr>
          <p:cNvPr id="2" name="Slide Number Placeholder 1">
            <a:extLst>
              <a:ext uri="{FF2B5EF4-FFF2-40B4-BE49-F238E27FC236}">
                <a16:creationId xmlns:a16="http://schemas.microsoft.com/office/drawing/2014/main" id="{849CBC36-002C-9CB4-C8D1-226434D88967}"/>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3" name="Google Shape;133;p18"/>
          <p:cNvSpPr txBox="1">
            <a:spLocks noGrp="1"/>
          </p:cNvSpPr>
          <p:nvPr>
            <p:ph type="subTitle" idx="1"/>
          </p:nvPr>
        </p:nvSpPr>
        <p:spPr>
          <a:xfrm>
            <a:off x="1937838" y="178590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8"/>
          <p:cNvSpPr txBox="1">
            <a:spLocks noGrp="1"/>
          </p:cNvSpPr>
          <p:nvPr>
            <p:ph type="subTitle" idx="2"/>
          </p:nvPr>
        </p:nvSpPr>
        <p:spPr>
          <a:xfrm>
            <a:off x="5705086" y="178590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18"/>
          <p:cNvSpPr txBox="1">
            <a:spLocks noGrp="1"/>
          </p:cNvSpPr>
          <p:nvPr>
            <p:ph type="subTitle" idx="3"/>
          </p:nvPr>
        </p:nvSpPr>
        <p:spPr>
          <a:xfrm>
            <a:off x="1937838" y="336665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8"/>
          <p:cNvSpPr txBox="1">
            <a:spLocks noGrp="1"/>
          </p:cNvSpPr>
          <p:nvPr>
            <p:ph type="subTitle" idx="4"/>
          </p:nvPr>
        </p:nvSpPr>
        <p:spPr>
          <a:xfrm>
            <a:off x="5705086" y="336665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8"/>
          <p:cNvSpPr txBox="1">
            <a:spLocks noGrp="1"/>
          </p:cNvSpPr>
          <p:nvPr>
            <p:ph type="subTitle" idx="5"/>
          </p:nvPr>
        </p:nvSpPr>
        <p:spPr>
          <a:xfrm>
            <a:off x="1937838" y="1398200"/>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38" name="Google Shape;138;p18"/>
          <p:cNvSpPr txBox="1">
            <a:spLocks noGrp="1"/>
          </p:cNvSpPr>
          <p:nvPr>
            <p:ph type="subTitle" idx="6"/>
          </p:nvPr>
        </p:nvSpPr>
        <p:spPr>
          <a:xfrm>
            <a:off x="1937838" y="2979025"/>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39" name="Google Shape;139;p18"/>
          <p:cNvSpPr txBox="1">
            <a:spLocks noGrp="1"/>
          </p:cNvSpPr>
          <p:nvPr>
            <p:ph type="subTitle" idx="7"/>
          </p:nvPr>
        </p:nvSpPr>
        <p:spPr>
          <a:xfrm>
            <a:off x="5705063" y="1398200"/>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40" name="Google Shape;140;p18"/>
          <p:cNvSpPr txBox="1">
            <a:spLocks noGrp="1"/>
          </p:cNvSpPr>
          <p:nvPr>
            <p:ph type="subTitle" idx="8"/>
          </p:nvPr>
        </p:nvSpPr>
        <p:spPr>
          <a:xfrm>
            <a:off x="5705063" y="2979025"/>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pic>
        <p:nvPicPr>
          <p:cNvPr id="141" name="Google Shape;141;p18"/>
          <p:cNvPicPr preferRelativeResize="0"/>
          <p:nvPr/>
        </p:nvPicPr>
        <p:blipFill rotWithShape="1">
          <a:blip r:embed="rId2">
            <a:alphaModFix amt="17000"/>
          </a:blip>
          <a:srcRect l="-108" t="60396" r="10074" b="-1334"/>
          <a:stretch/>
        </p:blipFill>
        <p:spPr>
          <a:xfrm rot="10800000">
            <a:off x="1" y="4090275"/>
            <a:ext cx="5383774" cy="1053225"/>
          </a:xfrm>
          <a:prstGeom prst="rect">
            <a:avLst/>
          </a:prstGeom>
          <a:noFill/>
          <a:ln>
            <a:noFill/>
          </a:ln>
        </p:spPr>
      </p:pic>
      <p:sp>
        <p:nvSpPr>
          <p:cNvPr id="2" name="Slide Number Placeholder 1">
            <a:extLst>
              <a:ext uri="{FF2B5EF4-FFF2-40B4-BE49-F238E27FC236}">
                <a16:creationId xmlns:a16="http://schemas.microsoft.com/office/drawing/2014/main" id="{1BD9E71D-3E56-DF09-03D6-4EF13E2DEFB6}"/>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0"/>
        <p:cNvGrpSpPr/>
        <p:nvPr/>
      </p:nvGrpSpPr>
      <p:grpSpPr>
        <a:xfrm>
          <a:off x="0" y="0"/>
          <a:ext cx="0" cy="0"/>
          <a:chOff x="0" y="0"/>
          <a:chExt cx="0" cy="0"/>
        </a:xfrm>
      </p:grpSpPr>
      <p:grpSp>
        <p:nvGrpSpPr>
          <p:cNvPr id="171" name="Google Shape;171;p21"/>
          <p:cNvGrpSpPr/>
          <p:nvPr/>
        </p:nvGrpSpPr>
        <p:grpSpPr>
          <a:xfrm>
            <a:off x="-7700" y="28148"/>
            <a:ext cx="9171000" cy="5126377"/>
            <a:chOff x="-7700" y="28148"/>
            <a:chExt cx="9171000" cy="5126377"/>
          </a:xfrm>
        </p:grpSpPr>
        <p:cxnSp>
          <p:nvCxnSpPr>
            <p:cNvPr id="172" name="Google Shape;172;p21"/>
            <p:cNvCxnSpPr/>
            <p:nvPr/>
          </p:nvCxnSpPr>
          <p:spPr>
            <a:xfrm rot="10800000">
              <a:off x="-7700" y="539500"/>
              <a:ext cx="9171000" cy="0"/>
            </a:xfrm>
            <a:prstGeom prst="straightConnector1">
              <a:avLst/>
            </a:prstGeom>
            <a:noFill/>
            <a:ln w="9525" cap="flat" cmpd="sng">
              <a:solidFill>
                <a:schemeClr val="accent1"/>
              </a:solidFill>
              <a:prstDash val="solid"/>
              <a:round/>
              <a:headEnd type="none" w="med" len="med"/>
              <a:tailEnd type="none" w="med" len="med"/>
            </a:ln>
          </p:spPr>
        </p:cxnSp>
        <p:cxnSp>
          <p:nvCxnSpPr>
            <p:cNvPr id="173" name="Google Shape;173;p21"/>
            <p:cNvCxnSpPr>
              <a:endCxn id="174" idx="2"/>
            </p:cNvCxnSpPr>
            <p:nvPr/>
          </p:nvCxnSpPr>
          <p:spPr>
            <a:xfrm>
              <a:off x="7538725" y="28148"/>
              <a:ext cx="0" cy="2946000"/>
            </a:xfrm>
            <a:prstGeom prst="straightConnector1">
              <a:avLst/>
            </a:prstGeom>
            <a:noFill/>
            <a:ln w="9525" cap="flat" cmpd="sng">
              <a:solidFill>
                <a:schemeClr val="accent1"/>
              </a:solidFill>
              <a:prstDash val="solid"/>
              <a:round/>
              <a:headEnd type="none" w="med" len="med"/>
              <a:tailEnd type="none" w="med" len="med"/>
            </a:ln>
          </p:spPr>
        </p:cxnSp>
        <p:sp>
          <p:nvSpPr>
            <p:cNvPr id="174" name="Google Shape;174;p21"/>
            <p:cNvSpPr/>
            <p:nvPr/>
          </p:nvSpPr>
          <p:spPr>
            <a:xfrm rot="5400000">
              <a:off x="6646675" y="2974148"/>
              <a:ext cx="1784100" cy="178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75" name="Google Shape;175;p21"/>
            <p:cNvSpPr/>
            <p:nvPr/>
          </p:nvSpPr>
          <p:spPr>
            <a:xfrm>
              <a:off x="7029800" y="3942525"/>
              <a:ext cx="1017900" cy="12120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
        <p:nvSpPr>
          <p:cNvPr id="2" name="Slide Number Placeholder 1">
            <a:extLst>
              <a:ext uri="{FF2B5EF4-FFF2-40B4-BE49-F238E27FC236}">
                <a16:creationId xmlns:a16="http://schemas.microsoft.com/office/drawing/2014/main" id="{FD46C51A-555A-DCA6-E18D-091114692604}"/>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pic>
        <p:nvPicPr>
          <p:cNvPr id="177" name="Google Shape;177;p22"/>
          <p:cNvPicPr preferRelativeResize="0"/>
          <p:nvPr/>
        </p:nvPicPr>
        <p:blipFill>
          <a:blip r:embed="rId2">
            <a:alphaModFix amt="12000"/>
          </a:blip>
          <a:stretch>
            <a:fillRect/>
          </a:stretch>
        </p:blipFill>
        <p:spPr>
          <a:xfrm rot="1361985" flipH="1">
            <a:off x="675342" y="1772291"/>
            <a:ext cx="2921265" cy="4086471"/>
          </a:xfrm>
          <a:prstGeom prst="rect">
            <a:avLst/>
          </a:prstGeom>
          <a:noFill/>
          <a:ln>
            <a:noFill/>
          </a:ln>
          <a:effectLst>
            <a:outerShdw blurRad="571500" dist="371475" dir="17460000" algn="bl" rotWithShape="0">
              <a:srgbClr val="000000">
                <a:alpha val="55000"/>
              </a:srgbClr>
            </a:outerShdw>
          </a:effectLst>
        </p:spPr>
      </p:pic>
      <p:grpSp>
        <p:nvGrpSpPr>
          <p:cNvPr id="178" name="Google Shape;178;p22"/>
          <p:cNvGrpSpPr/>
          <p:nvPr/>
        </p:nvGrpSpPr>
        <p:grpSpPr>
          <a:xfrm>
            <a:off x="8298075" y="-5975"/>
            <a:ext cx="853800" cy="5152200"/>
            <a:chOff x="8298075" y="-5975"/>
            <a:chExt cx="853800" cy="5152200"/>
          </a:xfrm>
        </p:grpSpPr>
        <p:cxnSp>
          <p:nvCxnSpPr>
            <p:cNvPr id="179" name="Google Shape;179;p22"/>
            <p:cNvCxnSpPr/>
            <p:nvPr/>
          </p:nvCxnSpPr>
          <p:spPr>
            <a:xfrm>
              <a:off x="8725000" y="-5975"/>
              <a:ext cx="0" cy="5152200"/>
            </a:xfrm>
            <a:prstGeom prst="straightConnector1">
              <a:avLst/>
            </a:prstGeom>
            <a:noFill/>
            <a:ln w="9525" cap="flat" cmpd="sng">
              <a:solidFill>
                <a:schemeClr val="accent1"/>
              </a:solidFill>
              <a:prstDash val="solid"/>
              <a:round/>
              <a:headEnd type="none" w="med" len="med"/>
              <a:tailEnd type="none" w="med" len="med"/>
            </a:ln>
          </p:spPr>
        </p:cxnSp>
        <p:sp>
          <p:nvSpPr>
            <p:cNvPr id="180" name="Google Shape;180;p22"/>
            <p:cNvSpPr/>
            <p:nvPr/>
          </p:nvSpPr>
          <p:spPr>
            <a:xfrm>
              <a:off x="8298075" y="526400"/>
              <a:ext cx="853800" cy="853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81" name="Google Shape;181;p22"/>
            <p:cNvSpPr/>
            <p:nvPr/>
          </p:nvSpPr>
          <p:spPr>
            <a:xfrm>
              <a:off x="8298075" y="1525537"/>
              <a:ext cx="853800" cy="853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
        <p:nvSpPr>
          <p:cNvPr id="2" name="Slide Number Placeholder 1">
            <a:extLst>
              <a:ext uri="{FF2B5EF4-FFF2-40B4-BE49-F238E27FC236}">
                <a16:creationId xmlns:a16="http://schemas.microsoft.com/office/drawing/2014/main" id="{FC2378D1-54FA-12F0-E9BD-1F47663B18CD}"/>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5"/>
          <p:cNvSpPr txBox="1">
            <a:spLocks noGrp="1"/>
          </p:cNvSpPr>
          <p:nvPr>
            <p:ph type="subTitle" idx="1"/>
          </p:nvPr>
        </p:nvSpPr>
        <p:spPr>
          <a:xfrm>
            <a:off x="5124961" y="2791325"/>
            <a:ext cx="2857200" cy="12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5"/>
          <p:cNvSpPr txBox="1">
            <a:spLocks noGrp="1"/>
          </p:cNvSpPr>
          <p:nvPr>
            <p:ph type="subTitle" idx="2"/>
          </p:nvPr>
        </p:nvSpPr>
        <p:spPr>
          <a:xfrm>
            <a:off x="1466638" y="2791325"/>
            <a:ext cx="2857200" cy="12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 name="Google Shape;37;p5"/>
          <p:cNvSpPr txBox="1">
            <a:spLocks noGrp="1"/>
          </p:cNvSpPr>
          <p:nvPr>
            <p:ph type="subTitle" idx="3"/>
          </p:nvPr>
        </p:nvSpPr>
        <p:spPr>
          <a:xfrm>
            <a:off x="1466637" y="2403450"/>
            <a:ext cx="28572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b="1">
                <a:solidFill>
                  <a:schemeClr val="dk1"/>
                </a:solidFill>
                <a:latin typeface="EB Garamond"/>
                <a:ea typeface="EB Garamond"/>
                <a:cs typeface="EB Garamond"/>
                <a:sym typeface="EB Garamon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38" name="Google Shape;38;p5"/>
          <p:cNvSpPr txBox="1">
            <a:spLocks noGrp="1"/>
          </p:cNvSpPr>
          <p:nvPr>
            <p:ph type="subTitle" idx="4"/>
          </p:nvPr>
        </p:nvSpPr>
        <p:spPr>
          <a:xfrm>
            <a:off x="5124959" y="2403450"/>
            <a:ext cx="28572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b="1">
                <a:solidFill>
                  <a:schemeClr val="dk1"/>
                </a:solidFill>
                <a:latin typeface="EB Garamond"/>
                <a:ea typeface="EB Garamond"/>
                <a:cs typeface="EB Garamond"/>
                <a:sym typeface="EB Garamon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39" name="Google Shape;39;p5"/>
          <p:cNvGrpSpPr/>
          <p:nvPr/>
        </p:nvGrpSpPr>
        <p:grpSpPr>
          <a:xfrm>
            <a:off x="825" y="3708650"/>
            <a:ext cx="9143100" cy="1055300"/>
            <a:chOff x="825" y="3708650"/>
            <a:chExt cx="9143100" cy="1055300"/>
          </a:xfrm>
        </p:grpSpPr>
        <p:cxnSp>
          <p:nvCxnSpPr>
            <p:cNvPr id="40" name="Google Shape;40;p5"/>
            <p:cNvCxnSpPr/>
            <p:nvPr/>
          </p:nvCxnSpPr>
          <p:spPr>
            <a:xfrm>
              <a:off x="825" y="4763950"/>
              <a:ext cx="9143100" cy="0"/>
            </a:xfrm>
            <a:prstGeom prst="straightConnector1">
              <a:avLst/>
            </a:prstGeom>
            <a:noFill/>
            <a:ln w="9525" cap="flat" cmpd="sng">
              <a:solidFill>
                <a:schemeClr val="accent1"/>
              </a:solidFill>
              <a:prstDash val="solid"/>
              <a:round/>
              <a:headEnd type="none" w="med" len="med"/>
              <a:tailEnd type="none" w="med" len="med"/>
            </a:ln>
          </p:spPr>
        </p:cxnSp>
        <p:sp>
          <p:nvSpPr>
            <p:cNvPr id="41" name="Google Shape;41;p5"/>
            <p:cNvSpPr/>
            <p:nvPr/>
          </p:nvSpPr>
          <p:spPr>
            <a:xfrm>
              <a:off x="107225" y="4045437"/>
              <a:ext cx="606000" cy="7185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42" name="Google Shape;42;p5"/>
            <p:cNvSpPr/>
            <p:nvPr/>
          </p:nvSpPr>
          <p:spPr>
            <a:xfrm>
              <a:off x="107225" y="3708650"/>
              <a:ext cx="606000" cy="7185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pic>
        <p:nvPicPr>
          <p:cNvPr id="43" name="Google Shape;43;p5"/>
          <p:cNvPicPr preferRelativeResize="0"/>
          <p:nvPr/>
        </p:nvPicPr>
        <p:blipFill rotWithShape="1">
          <a:blip r:embed="rId2">
            <a:alphaModFix amt="25000"/>
          </a:blip>
          <a:srcRect l="13442" t="17335" r="33506" b="22619"/>
          <a:stretch/>
        </p:blipFill>
        <p:spPr>
          <a:xfrm rot="-14">
            <a:off x="7595775" y="2054903"/>
            <a:ext cx="1548225" cy="3088594"/>
          </a:xfrm>
          <a:prstGeom prst="rect">
            <a:avLst/>
          </a:prstGeom>
          <a:noFill/>
          <a:ln>
            <a:noFill/>
          </a:ln>
          <a:effectLst>
            <a:outerShdw blurRad="571500" dist="371475" dir="17460000" algn="bl" rotWithShape="0">
              <a:srgbClr val="000000">
                <a:alpha val="55000"/>
              </a:srgbClr>
            </a:outerShdw>
          </a:effectLst>
        </p:spPr>
      </p:pic>
      <p:sp>
        <p:nvSpPr>
          <p:cNvPr id="2" name="Slide Number Placeholder 1">
            <a:extLst>
              <a:ext uri="{FF2B5EF4-FFF2-40B4-BE49-F238E27FC236}">
                <a16:creationId xmlns:a16="http://schemas.microsoft.com/office/drawing/2014/main" id="{F076B6B5-6FFA-5EEE-9F03-B6B0109741B0}"/>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46" name="Google Shape;46;p6"/>
          <p:cNvPicPr preferRelativeResize="0"/>
          <p:nvPr/>
        </p:nvPicPr>
        <p:blipFill rotWithShape="1">
          <a:blip r:embed="rId2">
            <a:alphaModFix amt="25000"/>
          </a:blip>
          <a:srcRect l="50046" t="24653" r="-1391"/>
          <a:stretch/>
        </p:blipFill>
        <p:spPr>
          <a:xfrm>
            <a:off x="0" y="1340925"/>
            <a:ext cx="770450" cy="1818724"/>
          </a:xfrm>
          <a:prstGeom prst="rect">
            <a:avLst/>
          </a:prstGeom>
          <a:noFill/>
          <a:ln>
            <a:noFill/>
          </a:ln>
          <a:effectLst>
            <a:outerShdw blurRad="571500" dist="371475" dir="17460000" algn="bl" rotWithShape="0">
              <a:srgbClr val="000000">
                <a:alpha val="55000"/>
              </a:srgbClr>
            </a:outerShdw>
          </a:effectLst>
        </p:spPr>
      </p:pic>
      <p:pic>
        <p:nvPicPr>
          <p:cNvPr id="47" name="Google Shape;47;p6"/>
          <p:cNvPicPr preferRelativeResize="0"/>
          <p:nvPr/>
        </p:nvPicPr>
        <p:blipFill rotWithShape="1">
          <a:blip r:embed="rId3">
            <a:alphaModFix amt="17000"/>
          </a:blip>
          <a:srcRect l="-108" t="60396" r="10074" b="-1334"/>
          <a:stretch/>
        </p:blipFill>
        <p:spPr>
          <a:xfrm rot="5400000" flipH="1">
            <a:off x="5911400" y="1922425"/>
            <a:ext cx="5155025" cy="1310175"/>
          </a:xfrm>
          <a:prstGeom prst="rect">
            <a:avLst/>
          </a:prstGeom>
          <a:noFill/>
          <a:ln>
            <a:noFill/>
          </a:ln>
        </p:spPr>
      </p:pic>
      <p:cxnSp>
        <p:nvCxnSpPr>
          <p:cNvPr id="48" name="Google Shape;48;p6"/>
          <p:cNvCxnSpPr/>
          <p:nvPr/>
        </p:nvCxnSpPr>
        <p:spPr>
          <a:xfrm>
            <a:off x="222525" y="1800"/>
            <a:ext cx="0" cy="5152500"/>
          </a:xfrm>
          <a:prstGeom prst="straightConnector1">
            <a:avLst/>
          </a:prstGeom>
          <a:noFill/>
          <a:ln w="9525" cap="flat" cmpd="sng">
            <a:solidFill>
              <a:schemeClr val="accent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A6C78062-317F-863F-823F-2BA99A899A6F}"/>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108463" y="1408050"/>
            <a:ext cx="3334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7"/>
          <p:cNvSpPr txBox="1">
            <a:spLocks noGrp="1"/>
          </p:cNvSpPr>
          <p:nvPr>
            <p:ph type="subTitle" idx="1"/>
          </p:nvPr>
        </p:nvSpPr>
        <p:spPr>
          <a:xfrm>
            <a:off x="1108463" y="1980750"/>
            <a:ext cx="3334200" cy="17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2" name="Google Shape;52;p7"/>
          <p:cNvSpPr>
            <a:spLocks noGrp="1"/>
          </p:cNvSpPr>
          <p:nvPr>
            <p:ph type="pic" idx="2"/>
          </p:nvPr>
        </p:nvSpPr>
        <p:spPr>
          <a:xfrm>
            <a:off x="5248538" y="539500"/>
            <a:ext cx="2787000" cy="4064400"/>
          </a:xfrm>
          <a:prstGeom prst="round2SameRect">
            <a:avLst>
              <a:gd name="adj1" fmla="val 16667"/>
              <a:gd name="adj2" fmla="val 0"/>
            </a:avLst>
          </a:prstGeom>
          <a:noFill/>
          <a:ln w="9525" cap="flat" cmpd="sng">
            <a:solidFill>
              <a:schemeClr val="accent1"/>
            </a:solidFill>
            <a:prstDash val="solid"/>
            <a:round/>
            <a:headEnd type="none" w="sm" len="sm"/>
            <a:tailEnd type="none" w="sm" len="sm"/>
          </a:ln>
        </p:spPr>
      </p:sp>
      <p:grpSp>
        <p:nvGrpSpPr>
          <p:cNvPr id="53" name="Google Shape;53;p7"/>
          <p:cNvGrpSpPr/>
          <p:nvPr/>
        </p:nvGrpSpPr>
        <p:grpSpPr>
          <a:xfrm>
            <a:off x="775" y="250100"/>
            <a:ext cx="9160800" cy="4912800"/>
            <a:chOff x="775" y="250100"/>
            <a:chExt cx="9160800" cy="4912800"/>
          </a:xfrm>
        </p:grpSpPr>
        <p:cxnSp>
          <p:nvCxnSpPr>
            <p:cNvPr id="54" name="Google Shape;54;p7"/>
            <p:cNvCxnSpPr/>
            <p:nvPr/>
          </p:nvCxnSpPr>
          <p:spPr>
            <a:xfrm rot="10800000">
              <a:off x="775" y="250100"/>
              <a:ext cx="9160800" cy="0"/>
            </a:xfrm>
            <a:prstGeom prst="straightConnector1">
              <a:avLst/>
            </a:prstGeom>
            <a:noFill/>
            <a:ln w="9525" cap="flat" cmpd="sng">
              <a:solidFill>
                <a:schemeClr val="accent1"/>
              </a:solidFill>
              <a:prstDash val="solid"/>
              <a:round/>
              <a:headEnd type="none" w="med" len="med"/>
              <a:tailEnd type="none" w="med" len="med"/>
            </a:ln>
          </p:spPr>
        </p:cxnSp>
        <p:sp>
          <p:nvSpPr>
            <p:cNvPr id="55" name="Google Shape;55;p7"/>
            <p:cNvSpPr/>
            <p:nvPr/>
          </p:nvSpPr>
          <p:spPr>
            <a:xfrm>
              <a:off x="133850" y="250100"/>
              <a:ext cx="718200" cy="718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56" name="Google Shape;56;p7"/>
            <p:cNvSpPr/>
            <p:nvPr/>
          </p:nvSpPr>
          <p:spPr>
            <a:xfrm>
              <a:off x="244700" y="609200"/>
              <a:ext cx="496500" cy="6207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cxnSp>
          <p:nvCxnSpPr>
            <p:cNvPr id="57" name="Google Shape;57;p7"/>
            <p:cNvCxnSpPr>
              <a:stCxn id="56" idx="1"/>
            </p:cNvCxnSpPr>
            <p:nvPr/>
          </p:nvCxnSpPr>
          <p:spPr>
            <a:xfrm>
              <a:off x="492950" y="1229900"/>
              <a:ext cx="0" cy="3933000"/>
            </a:xfrm>
            <a:prstGeom prst="straightConnector1">
              <a:avLst/>
            </a:prstGeom>
            <a:noFill/>
            <a:ln w="9525" cap="flat" cmpd="sng">
              <a:solidFill>
                <a:schemeClr val="accent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F2F6E925-8528-AC0D-8A84-76224C8CF2FD}"/>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 name="Slide Number Placeholder 1">
            <a:extLst>
              <a:ext uri="{FF2B5EF4-FFF2-40B4-BE49-F238E27FC236}">
                <a16:creationId xmlns:a16="http://schemas.microsoft.com/office/drawing/2014/main" id="{E369C4D9-1019-A2C3-E383-EAF781BCC701}"/>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 name="Slide Number Placeholder 1">
            <a:extLst>
              <a:ext uri="{FF2B5EF4-FFF2-40B4-BE49-F238E27FC236}">
                <a16:creationId xmlns:a16="http://schemas.microsoft.com/office/drawing/2014/main" id="{AA57F7C0-8A6D-25A7-B186-99037F953402}"/>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683B4F-C1D6-656C-5D98-929DB4FE4C10}"/>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3"/>
          <p:cNvSpPr txBox="1">
            <a:spLocks noGrp="1"/>
          </p:cNvSpPr>
          <p:nvPr>
            <p:ph type="title" idx="2" hasCustomPrompt="1"/>
          </p:nvPr>
        </p:nvSpPr>
        <p:spPr>
          <a:xfrm>
            <a:off x="1256875" y="131162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3" hasCustomPrompt="1"/>
          </p:nvPr>
        </p:nvSpPr>
        <p:spPr>
          <a:xfrm>
            <a:off x="1256875" y="2977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4" hasCustomPrompt="1"/>
          </p:nvPr>
        </p:nvSpPr>
        <p:spPr>
          <a:xfrm>
            <a:off x="3636900" y="132222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5" hasCustomPrompt="1"/>
          </p:nvPr>
        </p:nvSpPr>
        <p:spPr>
          <a:xfrm>
            <a:off x="3636900" y="29881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6" hasCustomPrompt="1"/>
          </p:nvPr>
        </p:nvSpPr>
        <p:spPr>
          <a:xfrm>
            <a:off x="6016925" y="132222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7" hasCustomPrompt="1"/>
          </p:nvPr>
        </p:nvSpPr>
        <p:spPr>
          <a:xfrm>
            <a:off x="6016925" y="29881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
          </p:nvPr>
        </p:nvSpPr>
        <p:spPr>
          <a:xfrm>
            <a:off x="1256875" y="1884325"/>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0" name="Google Shape;90;p13"/>
          <p:cNvSpPr txBox="1">
            <a:spLocks noGrp="1"/>
          </p:cNvSpPr>
          <p:nvPr>
            <p:ph type="subTitle" idx="8"/>
          </p:nvPr>
        </p:nvSpPr>
        <p:spPr>
          <a:xfrm>
            <a:off x="3636900" y="1894925"/>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1" name="Google Shape;91;p13"/>
          <p:cNvSpPr txBox="1">
            <a:spLocks noGrp="1"/>
          </p:cNvSpPr>
          <p:nvPr>
            <p:ph type="subTitle" idx="9"/>
          </p:nvPr>
        </p:nvSpPr>
        <p:spPr>
          <a:xfrm>
            <a:off x="6016925" y="1894925"/>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2" name="Google Shape;92;p13"/>
          <p:cNvSpPr txBox="1">
            <a:spLocks noGrp="1"/>
          </p:cNvSpPr>
          <p:nvPr>
            <p:ph type="subTitle" idx="13"/>
          </p:nvPr>
        </p:nvSpPr>
        <p:spPr>
          <a:xfrm>
            <a:off x="1256875" y="3550150"/>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3" name="Google Shape;93;p13"/>
          <p:cNvSpPr txBox="1">
            <a:spLocks noGrp="1"/>
          </p:cNvSpPr>
          <p:nvPr>
            <p:ph type="subTitle" idx="14"/>
          </p:nvPr>
        </p:nvSpPr>
        <p:spPr>
          <a:xfrm>
            <a:off x="3636900" y="3560750"/>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4" name="Google Shape;94;p13"/>
          <p:cNvSpPr txBox="1">
            <a:spLocks noGrp="1"/>
          </p:cNvSpPr>
          <p:nvPr>
            <p:ph type="subTitle" idx="15"/>
          </p:nvPr>
        </p:nvSpPr>
        <p:spPr>
          <a:xfrm>
            <a:off x="6016925" y="3560750"/>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95" name="Google Shape;95;p13"/>
          <p:cNvGrpSpPr/>
          <p:nvPr/>
        </p:nvGrpSpPr>
        <p:grpSpPr>
          <a:xfrm>
            <a:off x="-34950" y="-8850"/>
            <a:ext cx="9213900" cy="5161200"/>
            <a:chOff x="-34950" y="1750"/>
            <a:chExt cx="9213900" cy="5161200"/>
          </a:xfrm>
        </p:grpSpPr>
        <p:cxnSp>
          <p:nvCxnSpPr>
            <p:cNvPr id="96" name="Google Shape;96;p13"/>
            <p:cNvCxnSpPr/>
            <p:nvPr/>
          </p:nvCxnSpPr>
          <p:spPr>
            <a:xfrm>
              <a:off x="-34950" y="4790625"/>
              <a:ext cx="9213900" cy="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13"/>
            <p:cNvCxnSpPr/>
            <p:nvPr/>
          </p:nvCxnSpPr>
          <p:spPr>
            <a:xfrm rot="10800000">
              <a:off x="435400" y="1750"/>
              <a:ext cx="0" cy="5161200"/>
            </a:xfrm>
            <a:prstGeom prst="straightConnector1">
              <a:avLst/>
            </a:prstGeom>
            <a:noFill/>
            <a:ln w="9525" cap="flat" cmpd="sng">
              <a:solidFill>
                <a:schemeClr val="accent1"/>
              </a:solidFill>
              <a:prstDash val="solid"/>
              <a:round/>
              <a:headEnd type="none" w="med" len="med"/>
              <a:tailEnd type="none" w="med" len="med"/>
            </a:ln>
          </p:spPr>
        </p:cxnSp>
        <p:sp>
          <p:nvSpPr>
            <p:cNvPr id="98" name="Google Shape;98;p13"/>
            <p:cNvSpPr/>
            <p:nvPr/>
          </p:nvSpPr>
          <p:spPr>
            <a:xfrm>
              <a:off x="8354600" y="4217925"/>
              <a:ext cx="572700" cy="5727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99" name="Google Shape;99;p13"/>
            <p:cNvSpPr/>
            <p:nvPr/>
          </p:nvSpPr>
          <p:spPr>
            <a:xfrm>
              <a:off x="8354600" y="3978475"/>
              <a:ext cx="572700" cy="5727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
        <p:nvSpPr>
          <p:cNvPr id="2" name="Slide Number Placeholder 1">
            <a:extLst>
              <a:ext uri="{FF2B5EF4-FFF2-40B4-BE49-F238E27FC236}">
                <a16:creationId xmlns:a16="http://schemas.microsoft.com/office/drawing/2014/main" id="{47199CB3-B988-0E72-6FFA-C658494D051D}"/>
              </a:ext>
            </a:extLst>
          </p:cNvPr>
          <p:cNvSpPr>
            <a:spLocks noGrp="1"/>
          </p:cNvSpPr>
          <p:nvPr>
            <p:ph type="sldNum" sz="quarter" idx="16"/>
          </p:nvPr>
        </p:nvSpPr>
        <p:spPr/>
        <p:txBody>
          <a:bodyPr/>
          <a:lstStyle/>
          <a:p>
            <a:fld id="{6C389A42-74FB-4812-AF0A-FEFB7B9360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7"/>
          <p:cNvSpPr txBox="1">
            <a:spLocks noGrp="1"/>
          </p:cNvSpPr>
          <p:nvPr>
            <p:ph type="subTitle" idx="1"/>
          </p:nvPr>
        </p:nvSpPr>
        <p:spPr>
          <a:xfrm>
            <a:off x="937625" y="2791850"/>
            <a:ext cx="2175300" cy="12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17"/>
          <p:cNvSpPr txBox="1">
            <a:spLocks noGrp="1"/>
          </p:cNvSpPr>
          <p:nvPr>
            <p:ph type="subTitle" idx="2"/>
          </p:nvPr>
        </p:nvSpPr>
        <p:spPr>
          <a:xfrm>
            <a:off x="3484347" y="2791850"/>
            <a:ext cx="2175300" cy="12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7"/>
          <p:cNvSpPr txBox="1">
            <a:spLocks noGrp="1"/>
          </p:cNvSpPr>
          <p:nvPr>
            <p:ph type="subTitle" idx="3"/>
          </p:nvPr>
        </p:nvSpPr>
        <p:spPr>
          <a:xfrm>
            <a:off x="6031075" y="2791850"/>
            <a:ext cx="2175300" cy="12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17"/>
          <p:cNvSpPr txBox="1">
            <a:spLocks noGrp="1"/>
          </p:cNvSpPr>
          <p:nvPr>
            <p:ph type="subTitle" idx="4"/>
          </p:nvPr>
        </p:nvSpPr>
        <p:spPr>
          <a:xfrm>
            <a:off x="937625" y="2403450"/>
            <a:ext cx="21753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24" name="Google Shape;124;p17"/>
          <p:cNvSpPr txBox="1">
            <a:spLocks noGrp="1"/>
          </p:cNvSpPr>
          <p:nvPr>
            <p:ph type="subTitle" idx="5"/>
          </p:nvPr>
        </p:nvSpPr>
        <p:spPr>
          <a:xfrm>
            <a:off x="3484350" y="2403450"/>
            <a:ext cx="21753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25" name="Google Shape;125;p17"/>
          <p:cNvSpPr txBox="1">
            <a:spLocks noGrp="1"/>
          </p:cNvSpPr>
          <p:nvPr>
            <p:ph type="subTitle" idx="6"/>
          </p:nvPr>
        </p:nvSpPr>
        <p:spPr>
          <a:xfrm>
            <a:off x="6031075" y="2403450"/>
            <a:ext cx="21753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126" name="Google Shape;126;p17"/>
          <p:cNvGrpSpPr/>
          <p:nvPr/>
        </p:nvGrpSpPr>
        <p:grpSpPr>
          <a:xfrm>
            <a:off x="8124850" y="-26550"/>
            <a:ext cx="797300" cy="5196600"/>
            <a:chOff x="8124850" y="-26550"/>
            <a:chExt cx="797300" cy="5196600"/>
          </a:xfrm>
        </p:grpSpPr>
        <p:cxnSp>
          <p:nvCxnSpPr>
            <p:cNvPr id="127" name="Google Shape;127;p17"/>
            <p:cNvCxnSpPr/>
            <p:nvPr/>
          </p:nvCxnSpPr>
          <p:spPr>
            <a:xfrm>
              <a:off x="8922150" y="-26550"/>
              <a:ext cx="0" cy="5196600"/>
            </a:xfrm>
            <a:prstGeom prst="straightConnector1">
              <a:avLst/>
            </a:prstGeom>
            <a:noFill/>
            <a:ln w="9525" cap="flat" cmpd="sng">
              <a:solidFill>
                <a:schemeClr val="accent1"/>
              </a:solidFill>
              <a:prstDash val="solid"/>
              <a:round/>
              <a:headEnd type="none" w="med" len="med"/>
              <a:tailEnd type="none" w="med" len="med"/>
            </a:ln>
          </p:spPr>
        </p:cxnSp>
        <p:sp>
          <p:nvSpPr>
            <p:cNvPr id="128" name="Google Shape;128;p17"/>
            <p:cNvSpPr/>
            <p:nvPr/>
          </p:nvSpPr>
          <p:spPr>
            <a:xfrm>
              <a:off x="8124850" y="4490375"/>
              <a:ext cx="669300" cy="669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29" name="Google Shape;129;p17"/>
            <p:cNvSpPr/>
            <p:nvPr/>
          </p:nvSpPr>
          <p:spPr>
            <a:xfrm rot="-5400000">
              <a:off x="8372250" y="4550125"/>
              <a:ext cx="549900" cy="5499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pic>
        <p:nvPicPr>
          <p:cNvPr id="130" name="Google Shape;130;p17"/>
          <p:cNvPicPr preferRelativeResize="0"/>
          <p:nvPr/>
        </p:nvPicPr>
        <p:blipFill rotWithShape="1">
          <a:blip r:embed="rId2">
            <a:alphaModFix amt="15000"/>
          </a:blip>
          <a:srcRect l="45163" t="14756" r="6852" b="19631"/>
          <a:stretch/>
        </p:blipFill>
        <p:spPr>
          <a:xfrm>
            <a:off x="0" y="3171200"/>
            <a:ext cx="1339950" cy="1972300"/>
          </a:xfrm>
          <a:prstGeom prst="rect">
            <a:avLst/>
          </a:prstGeom>
          <a:noFill/>
          <a:ln>
            <a:noFill/>
          </a:ln>
          <a:effectLst>
            <a:outerShdw blurRad="571500" dist="371475" dir="17460000" algn="bl" rotWithShape="0">
              <a:srgbClr val="000000">
                <a:alpha val="55000"/>
              </a:srgbClr>
            </a:outerShdw>
          </a:effectLst>
        </p:spPr>
      </p:pic>
      <p:sp>
        <p:nvSpPr>
          <p:cNvPr id="2" name="Slide Number Placeholder 1">
            <a:extLst>
              <a:ext uri="{FF2B5EF4-FFF2-40B4-BE49-F238E27FC236}">
                <a16:creationId xmlns:a16="http://schemas.microsoft.com/office/drawing/2014/main" id="{89B464BF-BBA2-CFFD-88BC-AD1643C050A9}"/>
              </a:ext>
            </a:extLst>
          </p:cNvPr>
          <p:cNvSpPr>
            <a:spLocks noGrp="1"/>
          </p:cNvSpPr>
          <p:nvPr>
            <p:ph type="sldNum" sz="quarter" idx="10"/>
          </p:nvPr>
        </p:nvSpPr>
        <p:spPr/>
        <p:txBody>
          <a:bodyPr/>
          <a:lstStyle/>
          <a:p>
            <a:fld id="{6C389A42-74FB-4812-AF0A-FEFB7B9360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1pPr>
            <a:lvl2pPr lvl="1"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2pPr>
            <a:lvl3pPr lvl="2"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3pPr>
            <a:lvl4pPr lvl="3"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4pPr>
            <a:lvl5pPr lvl="4"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5pPr>
            <a:lvl6pPr lvl="5"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6pPr>
            <a:lvl7pPr lvl="6"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7pPr>
            <a:lvl8pPr lvl="7"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8pPr>
            <a:lvl9pPr lvl="8"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1pPr>
            <a:lvl2pPr marL="914400" lvl="1"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2pPr>
            <a:lvl3pPr marL="1371600" lvl="2"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3pPr>
            <a:lvl4pPr marL="1828800" lvl="3"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4pPr>
            <a:lvl5pPr marL="2286000" lvl="4"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5pPr>
            <a:lvl6pPr marL="2743200" lvl="5"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6pPr>
            <a:lvl7pPr marL="3200400" lvl="6"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7pPr>
            <a:lvl8pPr marL="3657600" lvl="7"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8pPr>
            <a:lvl9pPr marL="4114800" lvl="8"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9pPr>
          </a:lstStyle>
          <a:p>
            <a:endParaRPr/>
          </a:p>
        </p:txBody>
      </p:sp>
      <p:sp>
        <p:nvSpPr>
          <p:cNvPr id="2" name="Slide Number Placeholder 1">
            <a:extLst>
              <a:ext uri="{FF2B5EF4-FFF2-40B4-BE49-F238E27FC236}">
                <a16:creationId xmlns:a16="http://schemas.microsoft.com/office/drawing/2014/main" id="{5BECCDE7-AA3F-C79E-D74F-7E539D52F137}"/>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400">
                <a:solidFill>
                  <a:schemeClr val="tx1">
                    <a:tint val="82000"/>
                  </a:schemeClr>
                </a:solidFill>
                <a:latin typeface="EB Garamond SemiBold" panose="00000700000000000000" pitchFamily="2" charset="0"/>
                <a:ea typeface="EB Garamond SemiBold" panose="00000700000000000000" pitchFamily="2" charset="0"/>
              </a:defRPr>
            </a:lvl1pPr>
          </a:lstStyle>
          <a:p>
            <a:fld id="{6C389A42-74FB-4812-AF0A-FEFB7B936075}"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8" r:id="rId7"/>
    <p:sldLayoutId id="2147483659" r:id="rId8"/>
    <p:sldLayoutId id="2147483663" r:id="rId9"/>
    <p:sldLayoutId id="2147483664" r:id="rId10"/>
    <p:sldLayoutId id="2147483667" r:id="rId11"/>
    <p:sldLayoutId id="214748366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1703500" y="1207063"/>
            <a:ext cx="5736900" cy="200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3600"/>
              <a:t>Phương pháp lựa chọn đặc trưng dựa trên Thuật toán di truyền</a:t>
            </a:r>
            <a:endParaRPr lang="en-US" sz="3600"/>
          </a:p>
        </p:txBody>
      </p:sp>
      <p:sp>
        <p:nvSpPr>
          <p:cNvPr id="193" name="Google Shape;193;p26"/>
          <p:cNvSpPr txBox="1">
            <a:spLocks noGrp="1"/>
          </p:cNvSpPr>
          <p:nvPr>
            <p:ph type="subTitle" idx="1"/>
          </p:nvPr>
        </p:nvSpPr>
        <p:spPr>
          <a:xfrm>
            <a:off x="2307675" y="3460624"/>
            <a:ext cx="4866276" cy="15318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Nhóm 3:</a:t>
            </a:r>
            <a:br>
              <a:rPr lang="en-US"/>
            </a:br>
            <a:r>
              <a:rPr lang="en-US"/>
              <a:t>Huỳnh Minh Tân Tiến		21521520</a:t>
            </a:r>
          </a:p>
          <a:p>
            <a:pPr marL="0" lvl="0" indent="0" algn="l" rtl="0">
              <a:spcBef>
                <a:spcPts val="0"/>
              </a:spcBef>
              <a:spcAft>
                <a:spcPts val="0"/>
              </a:spcAft>
              <a:buNone/>
            </a:pPr>
            <a:r>
              <a:rPr lang="en-US"/>
              <a:t>Nguyễn Ngọc Trà My 		21520353</a:t>
            </a:r>
          </a:p>
          <a:p>
            <a:pPr marL="0" lvl="0" indent="0" algn="l" rtl="0">
              <a:spcBef>
                <a:spcPts val="0"/>
              </a:spcBef>
              <a:spcAft>
                <a:spcPts val="0"/>
              </a:spcAft>
              <a:buNone/>
            </a:pPr>
            <a:r>
              <a:rPr lang="en-US"/>
              <a:t>Lê Hoàng Oanh		21521253</a:t>
            </a:r>
          </a:p>
          <a:p>
            <a:pPr marL="0" lvl="0" indent="0" algn="l" rtl="0">
              <a:spcBef>
                <a:spcPts val="0"/>
              </a:spcBef>
              <a:spcAft>
                <a:spcPts val="0"/>
              </a:spcAft>
              <a:buNone/>
            </a:pPr>
            <a:r>
              <a:rPr lang="en-US"/>
              <a:t>Bùi Hoàng Trúc Anh		21521817</a:t>
            </a:r>
          </a:p>
        </p:txBody>
      </p:sp>
      <p:cxnSp>
        <p:nvCxnSpPr>
          <p:cNvPr id="194" name="Google Shape;194;p26"/>
          <p:cNvCxnSpPr>
            <a:endCxn id="195" idx="6"/>
          </p:cNvCxnSpPr>
          <p:nvPr/>
        </p:nvCxnSpPr>
        <p:spPr>
          <a:xfrm rot="10800000">
            <a:off x="1158675" y="3279726"/>
            <a:ext cx="5599500" cy="33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6"/>
            <a:ext cx="8063800" cy="572700"/>
          </a:xfrm>
          <a:prstGeom prst="rect">
            <a:avLst/>
          </a:prstGeom>
        </p:spPr>
        <p:txBody>
          <a:bodyPr spcFirstLastPara="1" wrap="square" lIns="91425" tIns="91425" rIns="91425" bIns="91425" anchor="t" anchorCtr="0">
            <a:noAutofit/>
          </a:bodyPr>
          <a:lstStyle/>
          <a:p>
            <a:pPr marL="0" indent="0">
              <a:lnSpc>
                <a:spcPct val="150000"/>
              </a:lnSpc>
              <a:buSzPts val="1100"/>
            </a:pPr>
            <a:r>
              <a:rPr lang="en-US" sz="1600" b="1" kern="1400">
                <a:solidFill>
                  <a:srgbClr val="212120"/>
                </a:solidFill>
                <a:latin typeface="Alegreya Sans"/>
              </a:rPr>
              <a:t>Dataset: </a:t>
            </a:r>
            <a:r>
              <a:rPr lang="en-US" sz="1600" kern="1400">
                <a:solidFill>
                  <a:srgbClr val="212120"/>
                </a:solidFill>
                <a:latin typeface="Alegreya Sans"/>
              </a:rPr>
              <a:t>BOT-IOT</a:t>
            </a:r>
            <a:endParaRPr lang="en-US" sz="1600" kern="1400">
              <a:solidFill>
                <a:srgbClr val="212120"/>
              </a:solidFill>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10</a:t>
            </a:fld>
            <a:endParaRPr lang="en-US"/>
          </a:p>
        </p:txBody>
      </p:sp>
      <p:graphicFrame>
        <p:nvGraphicFramePr>
          <p:cNvPr id="6" name="Bảng 5">
            <a:extLst>
              <a:ext uri="{FF2B5EF4-FFF2-40B4-BE49-F238E27FC236}">
                <a16:creationId xmlns:a16="http://schemas.microsoft.com/office/drawing/2014/main" id="{12C2FC30-EF00-51AD-B831-75E7FB46FE22}"/>
              </a:ext>
            </a:extLst>
          </p:cNvPr>
          <p:cNvGraphicFramePr>
            <a:graphicFrameLocks noGrp="1"/>
          </p:cNvGraphicFramePr>
          <p:nvPr>
            <p:extLst>
              <p:ext uri="{D42A27DB-BD31-4B8C-83A1-F6EECF244321}">
                <p14:modId xmlns:p14="http://schemas.microsoft.com/office/powerpoint/2010/main" val="644800328"/>
              </p:ext>
            </p:extLst>
          </p:nvPr>
        </p:nvGraphicFramePr>
        <p:xfrm>
          <a:off x="1211756" y="1585239"/>
          <a:ext cx="6062783" cy="1926633"/>
        </p:xfrm>
        <a:graphic>
          <a:graphicData uri="http://schemas.openxmlformats.org/drawingml/2006/table">
            <a:tbl>
              <a:tblPr bandRow="1">
                <a:tableStyleId>{7285086C-2B0D-4564-8A3A-DB1A82EA6335}</a:tableStyleId>
              </a:tblPr>
              <a:tblGrid>
                <a:gridCol w="1014349">
                  <a:extLst>
                    <a:ext uri="{9D8B030D-6E8A-4147-A177-3AD203B41FA5}">
                      <a16:colId xmlns:a16="http://schemas.microsoft.com/office/drawing/2014/main" val="2943427362"/>
                    </a:ext>
                  </a:extLst>
                </a:gridCol>
                <a:gridCol w="2374139">
                  <a:extLst>
                    <a:ext uri="{9D8B030D-6E8A-4147-A177-3AD203B41FA5}">
                      <a16:colId xmlns:a16="http://schemas.microsoft.com/office/drawing/2014/main" val="768414574"/>
                    </a:ext>
                  </a:extLst>
                </a:gridCol>
                <a:gridCol w="2674295">
                  <a:extLst>
                    <a:ext uri="{9D8B030D-6E8A-4147-A177-3AD203B41FA5}">
                      <a16:colId xmlns:a16="http://schemas.microsoft.com/office/drawing/2014/main" val="644988324"/>
                    </a:ext>
                  </a:extLst>
                </a:gridCol>
              </a:tblGrid>
              <a:tr h="386783">
                <a:tc>
                  <a:txBody>
                    <a:bodyPr/>
                    <a:lstStyle/>
                    <a:p>
                      <a:pPr rtl="0" fontAlgn="auto"/>
                      <a:endParaRPr lang="vi-VN" sz="1600">
                        <a:solidFill>
                          <a:srgbClr val="4A3C30"/>
                        </a:solidFill>
                        <a:effectLst/>
                        <a:highlight>
                          <a:srgbClr val="E9D9C8"/>
                        </a:highlight>
                        <a:latin typeface="Alegreya Sans" panose="020B0604020202020204" charset="0"/>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D9C8"/>
                    </a:solidFill>
                  </a:tcPr>
                </a:tc>
                <a:tc>
                  <a:txBody>
                    <a:bodyPr/>
                    <a:lstStyle/>
                    <a:p>
                      <a:pPr algn="ctr" rtl="0" fontAlgn="base"/>
                      <a:r>
                        <a:rPr lang="vi-VN" sz="1600" b="1">
                          <a:solidFill>
                            <a:srgbClr val="4A3C30"/>
                          </a:solidFill>
                          <a:effectLst/>
                          <a:highlight>
                            <a:srgbClr val="E9D9C8"/>
                          </a:highlight>
                          <a:latin typeface="Alegreya Sans"/>
                        </a:rPr>
                        <a:t>Kích thước</a:t>
                      </a:r>
                      <a:endParaRPr lang="vi-VN">
                        <a:solidFill>
                          <a:srgbClr val="000000"/>
                        </a:solidFill>
                        <a:effectLst/>
                        <a:highlight>
                          <a:srgbClr val="E9D9C8"/>
                        </a:highlight>
                        <a:latin typeface="Alegreya Sans"/>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D9C8"/>
                    </a:solidFill>
                  </a:tcPr>
                </a:tc>
                <a:tc>
                  <a:txBody>
                    <a:bodyPr/>
                    <a:lstStyle/>
                    <a:p>
                      <a:pPr algn="ctr" rtl="0" fontAlgn="base"/>
                      <a:r>
                        <a:rPr lang="vi-VN" sz="1600" b="1">
                          <a:solidFill>
                            <a:srgbClr val="4A3C30"/>
                          </a:solidFill>
                          <a:effectLst/>
                          <a:highlight>
                            <a:srgbClr val="E9D9C8"/>
                          </a:highlight>
                          <a:latin typeface="Alegreya Sans"/>
                        </a:rPr>
                        <a:t>Đặc điểm</a:t>
                      </a:r>
                      <a:endParaRPr lang="vi-VN">
                        <a:solidFill>
                          <a:srgbClr val="000000"/>
                        </a:solidFill>
                        <a:effectLst/>
                        <a:highlight>
                          <a:srgbClr val="E9D9C8"/>
                        </a:highlight>
                        <a:latin typeface="Alegreya Sans"/>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D9C8"/>
                    </a:solidFill>
                  </a:tcPr>
                </a:tc>
                <a:extLst>
                  <a:ext uri="{0D108BD9-81ED-4DB2-BD59-A6C34878D82A}">
                    <a16:rowId xmlns:a16="http://schemas.microsoft.com/office/drawing/2014/main" val="4072835111"/>
                  </a:ext>
                </a:extLst>
              </a:tr>
              <a:tr h="497292">
                <a:tc>
                  <a:txBody>
                    <a:bodyPr/>
                    <a:lstStyle/>
                    <a:p>
                      <a:pPr algn="ctr" rtl="0" fontAlgn="base"/>
                      <a:r>
                        <a:rPr lang="vi-VN" sz="1600" b="1" err="1">
                          <a:solidFill>
                            <a:srgbClr val="4A3C30"/>
                          </a:solidFill>
                          <a:effectLst/>
                          <a:highlight>
                            <a:srgbClr val="E9D9C8"/>
                          </a:highlight>
                          <a:latin typeface="Alegreya Sans"/>
                        </a:rPr>
                        <a:t>Train</a:t>
                      </a:r>
                      <a:endParaRPr lang="vi-VN" err="1">
                        <a:solidFill>
                          <a:srgbClr val="000000"/>
                        </a:solidFill>
                        <a:effectLst/>
                        <a:highlight>
                          <a:srgbClr val="E9D9C8"/>
                        </a:highlight>
                        <a:latin typeface="Alegreya Sans"/>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D9C8"/>
                    </a:solidFill>
                  </a:tcPr>
                </a:tc>
                <a:tc>
                  <a:txBody>
                    <a:bodyPr/>
                    <a:lstStyle/>
                    <a:p>
                      <a:pPr rtl="0" fontAlgn="base"/>
                      <a:r>
                        <a:rPr lang="vi-VN" sz="1600">
                          <a:solidFill>
                            <a:srgbClr val="4A3C30"/>
                          </a:solidFill>
                          <a:effectLst/>
                          <a:latin typeface="Alegreya Sans"/>
                        </a:rPr>
                        <a:t>535217 dòng</a:t>
                      </a:r>
                      <a:endParaRPr lang="vi-VN" sz="1100" b="0" i="0" u="none" strike="noStrike" noProof="0">
                        <a:solidFill>
                          <a:srgbClr val="212121"/>
                        </a:solidFill>
                        <a:effectLst/>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rowSpan="2">
                  <a:txBody>
                    <a:bodyPr/>
                    <a:lstStyle/>
                    <a:p>
                      <a:pPr rtl="0" fontAlgn="base"/>
                      <a:r>
                        <a:rPr lang="vi-VN" sz="1600">
                          <a:solidFill>
                            <a:srgbClr val="4A3C30"/>
                          </a:solidFill>
                          <a:effectLst/>
                          <a:latin typeface="Alegreya Sans"/>
                        </a:rPr>
                        <a:t>Nhận diện đa nhãn:5 nhãn </a:t>
                      </a:r>
                    </a:p>
                    <a:p>
                      <a:pPr marL="285750" lvl="0" indent="-285750">
                        <a:buFont typeface="Calibri"/>
                        <a:buChar char="-"/>
                      </a:pPr>
                      <a:r>
                        <a:rPr lang="vi-VN" sz="1600" err="1">
                          <a:solidFill>
                            <a:srgbClr val="4A3C30"/>
                          </a:solidFill>
                          <a:effectLst/>
                          <a:latin typeface="Alegreya Sans"/>
                        </a:rPr>
                        <a:t>DDoS</a:t>
                      </a:r>
                    </a:p>
                    <a:p>
                      <a:pPr marL="285750" lvl="0" indent="-285750">
                        <a:buFont typeface="Calibri"/>
                        <a:buChar char="-"/>
                      </a:pPr>
                      <a:r>
                        <a:rPr lang="vi-VN" sz="1600" err="1">
                          <a:solidFill>
                            <a:srgbClr val="4A3C30"/>
                          </a:solidFill>
                          <a:effectLst/>
                          <a:latin typeface="Alegreya Sans"/>
                        </a:rPr>
                        <a:t>DoS</a:t>
                      </a:r>
                    </a:p>
                    <a:p>
                      <a:pPr marL="285750" lvl="0" indent="-285750">
                        <a:buFont typeface="Calibri"/>
                        <a:buChar char="-"/>
                      </a:pPr>
                      <a:r>
                        <a:rPr lang="vi-VN" sz="1600" err="1">
                          <a:solidFill>
                            <a:srgbClr val="4A3C30"/>
                          </a:solidFill>
                          <a:effectLst/>
                          <a:latin typeface="Alegreya Sans"/>
                        </a:rPr>
                        <a:t>Reconnaissance</a:t>
                      </a:r>
                    </a:p>
                    <a:p>
                      <a:pPr marL="285750" lvl="0" indent="-285750">
                        <a:buFont typeface="Calibri"/>
                        <a:buChar char="-"/>
                      </a:pPr>
                      <a:r>
                        <a:rPr lang="vi-VN" sz="1600" err="1">
                          <a:solidFill>
                            <a:srgbClr val="4A3C30"/>
                          </a:solidFill>
                          <a:effectLst/>
                          <a:latin typeface="Alegreya Sans"/>
                        </a:rPr>
                        <a:t>Theft</a:t>
                      </a:r>
                    </a:p>
                    <a:p>
                      <a:pPr marL="285750" lvl="0" indent="-285750">
                        <a:buFont typeface="Calibri"/>
                        <a:buChar char="-"/>
                      </a:pPr>
                      <a:r>
                        <a:rPr lang="vi-VN" sz="1600" err="1">
                          <a:solidFill>
                            <a:srgbClr val="4A3C30"/>
                          </a:solidFill>
                          <a:effectLst/>
                          <a:latin typeface="Alegreya Sans"/>
                        </a:rPr>
                        <a:t>Normal</a:t>
                      </a: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7893520"/>
                  </a:ext>
                </a:extLst>
              </a:tr>
              <a:tr h="847237">
                <a:tc>
                  <a:txBody>
                    <a:bodyPr/>
                    <a:lstStyle/>
                    <a:p>
                      <a:pPr algn="ctr" rtl="0" fontAlgn="base"/>
                      <a:r>
                        <a:rPr lang="vi-VN" sz="1600" b="1" err="1">
                          <a:solidFill>
                            <a:srgbClr val="4A3C30"/>
                          </a:solidFill>
                          <a:effectLst/>
                          <a:highlight>
                            <a:srgbClr val="E9D9C8"/>
                          </a:highlight>
                          <a:latin typeface="Alegreya Sans"/>
                        </a:rPr>
                        <a:t>Test</a:t>
                      </a:r>
                      <a:endParaRPr lang="vi-VN" err="1">
                        <a:solidFill>
                          <a:srgbClr val="000000"/>
                        </a:solidFill>
                        <a:effectLst/>
                        <a:highlight>
                          <a:srgbClr val="E9D9C8"/>
                        </a:highlight>
                        <a:latin typeface="Alegreya Sans"/>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D9C8"/>
                    </a:solidFill>
                  </a:tcPr>
                </a:tc>
                <a:tc>
                  <a:txBody>
                    <a:bodyPr/>
                    <a:lstStyle/>
                    <a:p>
                      <a:pPr rtl="0" fontAlgn="base"/>
                      <a:r>
                        <a:rPr lang="vi-VN" sz="1600">
                          <a:solidFill>
                            <a:srgbClr val="4A3C30"/>
                          </a:solidFill>
                          <a:effectLst/>
                          <a:latin typeface="Alegreya Sans"/>
                        </a:rPr>
                        <a:t>133804 dòng</a:t>
                      </a:r>
                      <a:endParaRPr lang="vi-VN" sz="1600" b="0" i="0" u="none" strike="noStrike" noProof="0">
                        <a:solidFill>
                          <a:srgbClr val="4A3C30"/>
                        </a:solidFill>
                        <a:effectLst/>
                      </a:endParaRPr>
                    </a:p>
                  </a:txBody>
                  <a:tcPr marL="76810" marR="76810" marT="38405" marB="384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vMerge="1">
                  <a:txBody>
                    <a:bodyPr/>
                    <a:lstStyle/>
                    <a:p>
                      <a:endParaRPr lang="vi-VN"/>
                    </a:p>
                  </a:txBody>
                  <a:tcPr/>
                </a:tc>
                <a:extLst>
                  <a:ext uri="{0D108BD9-81ED-4DB2-BD59-A6C34878D82A}">
                    <a16:rowId xmlns:a16="http://schemas.microsoft.com/office/drawing/2014/main" val="1773603501"/>
                  </a:ext>
                </a:extLst>
              </a:tr>
            </a:tbl>
          </a:graphicData>
        </a:graphic>
      </p:graphicFrame>
      <p:sp>
        <p:nvSpPr>
          <p:cNvPr id="7" name="Hộp Văn bản 6">
            <a:extLst>
              <a:ext uri="{FF2B5EF4-FFF2-40B4-BE49-F238E27FC236}">
                <a16:creationId xmlns:a16="http://schemas.microsoft.com/office/drawing/2014/main" id="{2E521A00-38FB-82DC-3FBC-93A9ED66368E}"/>
              </a:ext>
            </a:extLst>
          </p:cNvPr>
          <p:cNvSpPr txBox="1"/>
          <p:nvPr/>
        </p:nvSpPr>
        <p:spPr>
          <a:xfrm>
            <a:off x="805543" y="3731079"/>
            <a:ext cx="74603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D0D0D"/>
                </a:solidFill>
                <a:latin typeface="Söhne"/>
              </a:rPr>
              <a:t>Dataset Bot-IoT </a:t>
            </a:r>
            <a:r>
              <a:rPr lang="en-US" err="1">
                <a:solidFill>
                  <a:srgbClr val="0D0D0D"/>
                </a:solidFill>
                <a:latin typeface="Söhne"/>
              </a:rPr>
              <a:t>là</a:t>
            </a:r>
            <a:r>
              <a:rPr lang="en-US">
                <a:solidFill>
                  <a:srgbClr val="0D0D0D"/>
                </a:solidFill>
                <a:latin typeface="Söhne"/>
              </a:rPr>
              <a:t> </a:t>
            </a:r>
            <a:r>
              <a:rPr lang="en-US" err="1">
                <a:solidFill>
                  <a:srgbClr val="0D0D0D"/>
                </a:solidFill>
                <a:latin typeface="Söhne"/>
              </a:rPr>
              <a:t>một</a:t>
            </a:r>
            <a:r>
              <a:rPr lang="en-US">
                <a:solidFill>
                  <a:srgbClr val="0D0D0D"/>
                </a:solidFill>
                <a:latin typeface="Söhne"/>
              </a:rPr>
              <a:t> </a:t>
            </a:r>
            <a:r>
              <a:rPr lang="en-US" err="1">
                <a:solidFill>
                  <a:srgbClr val="0D0D0D"/>
                </a:solidFill>
                <a:latin typeface="Söhne"/>
              </a:rPr>
              <a:t>bộ</a:t>
            </a:r>
            <a:r>
              <a:rPr lang="en-US">
                <a:solidFill>
                  <a:srgbClr val="0D0D0D"/>
                </a:solidFill>
                <a:latin typeface="Söhne"/>
              </a:rPr>
              <a:t> </a:t>
            </a:r>
            <a:r>
              <a:rPr lang="en-US" err="1">
                <a:solidFill>
                  <a:srgbClr val="0D0D0D"/>
                </a:solidFill>
                <a:latin typeface="Söhne"/>
              </a:rPr>
              <a:t>dữ</a:t>
            </a:r>
            <a:r>
              <a:rPr lang="en-US">
                <a:solidFill>
                  <a:srgbClr val="0D0D0D"/>
                </a:solidFill>
                <a:latin typeface="Söhne"/>
              </a:rPr>
              <a:t> </a:t>
            </a:r>
            <a:r>
              <a:rPr lang="en-US" err="1">
                <a:solidFill>
                  <a:srgbClr val="0D0D0D"/>
                </a:solidFill>
                <a:latin typeface="Söhne"/>
              </a:rPr>
              <a:t>liệu</a:t>
            </a:r>
            <a:r>
              <a:rPr lang="en-US">
                <a:solidFill>
                  <a:srgbClr val="0D0D0D"/>
                </a:solidFill>
                <a:latin typeface="Söhne"/>
              </a:rPr>
              <a:t> </a:t>
            </a:r>
            <a:r>
              <a:rPr lang="en-US" err="1">
                <a:solidFill>
                  <a:srgbClr val="0D0D0D"/>
                </a:solidFill>
                <a:latin typeface="Söhne"/>
              </a:rPr>
              <a:t>được</a:t>
            </a:r>
            <a:r>
              <a:rPr lang="en-US">
                <a:solidFill>
                  <a:srgbClr val="0D0D0D"/>
                </a:solidFill>
                <a:latin typeface="Söhne"/>
              </a:rPr>
              <a:t> </a:t>
            </a:r>
            <a:r>
              <a:rPr lang="en-US" err="1">
                <a:solidFill>
                  <a:srgbClr val="0D0D0D"/>
                </a:solidFill>
                <a:latin typeface="Söhne"/>
              </a:rPr>
              <a:t>phát</a:t>
            </a:r>
            <a:r>
              <a:rPr lang="en-US">
                <a:solidFill>
                  <a:srgbClr val="0D0D0D"/>
                </a:solidFill>
                <a:latin typeface="Söhne"/>
              </a:rPr>
              <a:t> </a:t>
            </a:r>
            <a:r>
              <a:rPr lang="en-US" err="1">
                <a:solidFill>
                  <a:srgbClr val="0D0D0D"/>
                </a:solidFill>
                <a:latin typeface="Söhne"/>
              </a:rPr>
              <a:t>triển</a:t>
            </a:r>
            <a:r>
              <a:rPr lang="en-US">
                <a:solidFill>
                  <a:srgbClr val="0D0D0D"/>
                </a:solidFill>
                <a:latin typeface="Söhne"/>
              </a:rPr>
              <a:t> </a:t>
            </a:r>
            <a:r>
              <a:rPr lang="en-US" err="1">
                <a:solidFill>
                  <a:srgbClr val="0D0D0D"/>
                </a:solidFill>
                <a:latin typeface="Söhne"/>
              </a:rPr>
              <a:t>để</a:t>
            </a:r>
            <a:r>
              <a:rPr lang="en-US">
                <a:solidFill>
                  <a:srgbClr val="0D0D0D"/>
                </a:solidFill>
                <a:latin typeface="Söhne"/>
              </a:rPr>
              <a:t> </a:t>
            </a:r>
            <a:r>
              <a:rPr lang="en-US" err="1">
                <a:solidFill>
                  <a:srgbClr val="0D0D0D"/>
                </a:solidFill>
                <a:latin typeface="Söhne"/>
              </a:rPr>
              <a:t>nghiên</a:t>
            </a:r>
            <a:r>
              <a:rPr lang="en-US">
                <a:solidFill>
                  <a:srgbClr val="0D0D0D"/>
                </a:solidFill>
                <a:latin typeface="Söhne"/>
              </a:rPr>
              <a:t> </a:t>
            </a:r>
            <a:r>
              <a:rPr lang="en-US" err="1">
                <a:solidFill>
                  <a:srgbClr val="0D0D0D"/>
                </a:solidFill>
                <a:latin typeface="Söhne"/>
              </a:rPr>
              <a:t>cứu</a:t>
            </a:r>
            <a:r>
              <a:rPr lang="en-US">
                <a:solidFill>
                  <a:srgbClr val="0D0D0D"/>
                </a:solidFill>
                <a:latin typeface="Söhne"/>
              </a:rPr>
              <a:t> </a:t>
            </a:r>
            <a:r>
              <a:rPr lang="en-US" err="1">
                <a:solidFill>
                  <a:srgbClr val="0D0D0D"/>
                </a:solidFill>
                <a:latin typeface="Söhne"/>
              </a:rPr>
              <a:t>và</a:t>
            </a:r>
            <a:r>
              <a:rPr lang="en-US">
                <a:solidFill>
                  <a:srgbClr val="0D0D0D"/>
                </a:solidFill>
                <a:latin typeface="Söhne"/>
              </a:rPr>
              <a:t> </a:t>
            </a:r>
            <a:r>
              <a:rPr lang="en-US" err="1">
                <a:solidFill>
                  <a:srgbClr val="0D0D0D"/>
                </a:solidFill>
                <a:latin typeface="Söhne"/>
              </a:rPr>
              <a:t>phát</a:t>
            </a:r>
            <a:r>
              <a:rPr lang="en-US">
                <a:solidFill>
                  <a:srgbClr val="0D0D0D"/>
                </a:solidFill>
                <a:latin typeface="Söhne"/>
              </a:rPr>
              <a:t> </a:t>
            </a:r>
            <a:r>
              <a:rPr lang="en-US" err="1">
                <a:solidFill>
                  <a:srgbClr val="0D0D0D"/>
                </a:solidFill>
                <a:latin typeface="Söhne"/>
              </a:rPr>
              <a:t>hiện</a:t>
            </a:r>
            <a:r>
              <a:rPr lang="en-US">
                <a:solidFill>
                  <a:srgbClr val="0D0D0D"/>
                </a:solidFill>
                <a:latin typeface="Söhne"/>
              </a:rPr>
              <a:t> </a:t>
            </a:r>
            <a:r>
              <a:rPr lang="en-US" err="1">
                <a:solidFill>
                  <a:srgbClr val="0D0D0D"/>
                </a:solidFill>
                <a:latin typeface="Söhne"/>
              </a:rPr>
              <a:t>các</a:t>
            </a:r>
            <a:r>
              <a:rPr lang="en-US">
                <a:solidFill>
                  <a:srgbClr val="0D0D0D"/>
                </a:solidFill>
                <a:latin typeface="Söhne"/>
              </a:rPr>
              <a:t> </a:t>
            </a:r>
            <a:r>
              <a:rPr lang="en-US" err="1">
                <a:solidFill>
                  <a:srgbClr val="0D0D0D"/>
                </a:solidFill>
                <a:latin typeface="Söhne"/>
              </a:rPr>
              <a:t>loại</a:t>
            </a:r>
            <a:r>
              <a:rPr lang="en-US">
                <a:solidFill>
                  <a:srgbClr val="0D0D0D"/>
                </a:solidFill>
                <a:latin typeface="Söhne"/>
              </a:rPr>
              <a:t> </a:t>
            </a:r>
            <a:r>
              <a:rPr lang="en-US" err="1">
                <a:solidFill>
                  <a:srgbClr val="0D0D0D"/>
                </a:solidFill>
                <a:latin typeface="Söhne"/>
              </a:rPr>
              <a:t>tấn</a:t>
            </a:r>
            <a:r>
              <a:rPr lang="en-US">
                <a:solidFill>
                  <a:srgbClr val="0D0D0D"/>
                </a:solidFill>
                <a:latin typeface="Söhne"/>
              </a:rPr>
              <a:t> </a:t>
            </a:r>
            <a:r>
              <a:rPr lang="en-US" err="1">
                <a:solidFill>
                  <a:srgbClr val="0D0D0D"/>
                </a:solidFill>
                <a:latin typeface="Söhne"/>
              </a:rPr>
              <a:t>công</a:t>
            </a:r>
            <a:r>
              <a:rPr lang="en-US">
                <a:solidFill>
                  <a:srgbClr val="0D0D0D"/>
                </a:solidFill>
                <a:latin typeface="Söhne"/>
              </a:rPr>
              <a:t> </a:t>
            </a:r>
            <a:r>
              <a:rPr lang="en-US" err="1">
                <a:solidFill>
                  <a:srgbClr val="0D0D0D"/>
                </a:solidFill>
                <a:latin typeface="Söhne"/>
              </a:rPr>
              <a:t>mạng</a:t>
            </a:r>
            <a:r>
              <a:rPr lang="en-US">
                <a:solidFill>
                  <a:srgbClr val="0D0D0D"/>
                </a:solidFill>
                <a:latin typeface="Söhne"/>
              </a:rPr>
              <a:t> </a:t>
            </a:r>
            <a:r>
              <a:rPr lang="en-US" err="1">
                <a:solidFill>
                  <a:srgbClr val="0D0D0D"/>
                </a:solidFill>
                <a:latin typeface="Söhne"/>
              </a:rPr>
              <a:t>trong</a:t>
            </a:r>
            <a:r>
              <a:rPr lang="en-US">
                <a:solidFill>
                  <a:srgbClr val="0D0D0D"/>
                </a:solidFill>
                <a:latin typeface="Söhne"/>
              </a:rPr>
              <a:t> </a:t>
            </a:r>
            <a:r>
              <a:rPr lang="en-US" err="1">
                <a:solidFill>
                  <a:srgbClr val="0D0D0D"/>
                </a:solidFill>
                <a:latin typeface="Söhne"/>
              </a:rPr>
              <a:t>môi</a:t>
            </a:r>
            <a:r>
              <a:rPr lang="en-US">
                <a:solidFill>
                  <a:srgbClr val="0D0D0D"/>
                </a:solidFill>
                <a:latin typeface="Söhne"/>
              </a:rPr>
              <a:t> </a:t>
            </a:r>
            <a:r>
              <a:rPr lang="en-US" err="1">
                <a:solidFill>
                  <a:srgbClr val="0D0D0D"/>
                </a:solidFill>
                <a:latin typeface="Söhne"/>
              </a:rPr>
              <a:t>trường</a:t>
            </a:r>
            <a:r>
              <a:rPr lang="en-US">
                <a:solidFill>
                  <a:srgbClr val="0D0D0D"/>
                </a:solidFill>
                <a:latin typeface="Söhne"/>
              </a:rPr>
              <a:t> Internet of Things (IoT). </a:t>
            </a:r>
            <a:endParaRPr lang="en-US" sz="1200">
              <a:solidFill>
                <a:srgbClr val="0D0D0D"/>
              </a:solidFill>
            </a:endParaRPr>
          </a:p>
        </p:txBody>
      </p:sp>
    </p:spTree>
    <p:extLst>
      <p:ext uri="{BB962C8B-B14F-4D97-AF65-F5344CB8AC3E}">
        <p14:creationId xmlns:p14="http://schemas.microsoft.com/office/powerpoint/2010/main" val="129974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6"/>
            <a:ext cx="8063800" cy="572700"/>
          </a:xfrm>
          <a:prstGeom prst="rect">
            <a:avLst/>
          </a:prstGeom>
        </p:spPr>
        <p:txBody>
          <a:bodyPr spcFirstLastPara="1" wrap="square" lIns="91425" tIns="91425" rIns="91425" bIns="91425" anchor="t" anchorCtr="0">
            <a:noAutofit/>
          </a:bodyPr>
          <a:lstStyle/>
          <a:p>
            <a:pPr marL="0" indent="0">
              <a:lnSpc>
                <a:spcPct val="150000"/>
              </a:lnSpc>
              <a:buSzPts val="1100"/>
            </a:pPr>
            <a:r>
              <a:rPr lang="en-US" sz="1600" b="1" kern="1400">
                <a:solidFill>
                  <a:srgbClr val="212120"/>
                </a:solidFill>
                <a:latin typeface="Alegreya Sans"/>
              </a:rPr>
              <a:t>Dataset</a:t>
            </a:r>
            <a:r>
              <a:rPr lang="en-US" sz="1600" kern="1400">
                <a:solidFill>
                  <a:srgbClr val="212120"/>
                </a:solidFill>
                <a:latin typeface="Alegreya Sans"/>
              </a:rPr>
              <a:t>: CIRA-CIC-DOHBrw-2020</a:t>
            </a:r>
          </a:p>
          <a:p>
            <a:pPr marL="0" indent="0">
              <a:lnSpc>
                <a:spcPct val="150000"/>
              </a:lnSpc>
              <a:buSzPts val="1100"/>
            </a:pPr>
            <a:endParaRPr lang="en-US" sz="1400" kern="1400">
              <a:solidFill>
                <a:srgbClr val="212120"/>
              </a:solidFill>
              <a:latin typeface="Alegreya Sans"/>
            </a:endParaRPr>
          </a:p>
          <a:p>
            <a:pPr marL="0" indent="0">
              <a:lnSpc>
                <a:spcPct val="150000"/>
              </a:lnSpc>
              <a:buSzPts val="1100"/>
            </a:pPr>
            <a:endParaRPr lang="en-US" sz="1050" kern="1400">
              <a:solidFill>
                <a:srgbClr val="212120"/>
              </a:solidFill>
              <a:latin typeface="Alegreya Sans"/>
            </a:endParaRPr>
          </a:p>
          <a:p>
            <a:pPr marL="0" indent="0">
              <a:lnSpc>
                <a:spcPct val="150000"/>
              </a:lnSpc>
              <a:buSzPts val="1100"/>
            </a:pPr>
            <a:endParaRPr lang="en-US" sz="1600" kern="1400">
              <a:solidFill>
                <a:srgbClr val="212120"/>
              </a:solidFill>
              <a:latin typeface="Alegreya Sans"/>
            </a:endParaRPr>
          </a:p>
          <a:p>
            <a:pPr marL="0" indent="0">
              <a:lnSpc>
                <a:spcPct val="150000"/>
              </a:lnSpc>
              <a:buSzPts val="1100"/>
            </a:pPr>
            <a:endParaRPr lang="en-US" sz="1600" kern="1400">
              <a:solidFill>
                <a:srgbClr val="212120"/>
              </a:solidFill>
              <a:latin typeface="Alegreya Sans"/>
            </a:endParaRPr>
          </a:p>
          <a:p>
            <a:pPr marL="0" indent="0">
              <a:lnSpc>
                <a:spcPct val="150000"/>
              </a:lnSpc>
              <a:buSzPts val="1100"/>
            </a:pPr>
            <a:endParaRPr lang="en-US" sz="1600" kern="1400">
              <a:solidFill>
                <a:srgbClr val="212120"/>
              </a:solidFill>
              <a:latin typeface="Alegreya Sans"/>
            </a:endParaRPr>
          </a:p>
          <a:p>
            <a:pPr marL="0" indent="0">
              <a:lnSpc>
                <a:spcPct val="150000"/>
              </a:lnSpc>
              <a:buSzPts val="1100"/>
            </a:pPr>
            <a:endParaRPr lang="en-US" sz="1600" kern="1400">
              <a:solidFill>
                <a:srgbClr val="212120"/>
              </a:solidFill>
              <a:latin typeface="Alegreya Sans"/>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11</a:t>
            </a:fld>
            <a:endParaRPr lang="en-US"/>
          </a:p>
        </p:txBody>
      </p:sp>
      <p:graphicFrame>
        <p:nvGraphicFramePr>
          <p:cNvPr id="3" name="Bảng 2">
            <a:extLst>
              <a:ext uri="{FF2B5EF4-FFF2-40B4-BE49-F238E27FC236}">
                <a16:creationId xmlns:a16="http://schemas.microsoft.com/office/drawing/2014/main" id="{4FE6B298-6F35-806C-E054-031150C718ED}"/>
              </a:ext>
            </a:extLst>
          </p:cNvPr>
          <p:cNvGraphicFramePr>
            <a:graphicFrameLocks noGrp="1"/>
          </p:cNvGraphicFramePr>
          <p:nvPr>
            <p:extLst>
              <p:ext uri="{D42A27DB-BD31-4B8C-83A1-F6EECF244321}">
                <p14:modId xmlns:p14="http://schemas.microsoft.com/office/powerpoint/2010/main" val="3801440196"/>
              </p:ext>
            </p:extLst>
          </p:nvPr>
        </p:nvGraphicFramePr>
        <p:xfrm>
          <a:off x="1665248" y="1486347"/>
          <a:ext cx="5813503" cy="1524000"/>
        </p:xfrm>
        <a:graphic>
          <a:graphicData uri="http://schemas.openxmlformats.org/drawingml/2006/table">
            <a:tbl>
              <a:tblPr firstRow="1" bandRow="1">
                <a:tableStyleId>{A9C63F64-EBE2-4BC2-AAC1-9D184111E4D2}</a:tableStyleId>
              </a:tblPr>
              <a:tblGrid>
                <a:gridCol w="972645">
                  <a:extLst>
                    <a:ext uri="{9D8B030D-6E8A-4147-A177-3AD203B41FA5}">
                      <a16:colId xmlns:a16="http://schemas.microsoft.com/office/drawing/2014/main" val="2625927151"/>
                    </a:ext>
                  </a:extLst>
                </a:gridCol>
                <a:gridCol w="2276518">
                  <a:extLst>
                    <a:ext uri="{9D8B030D-6E8A-4147-A177-3AD203B41FA5}">
                      <a16:colId xmlns:a16="http://schemas.microsoft.com/office/drawing/2014/main" val="3603752471"/>
                    </a:ext>
                  </a:extLst>
                </a:gridCol>
                <a:gridCol w="2564340">
                  <a:extLst>
                    <a:ext uri="{9D8B030D-6E8A-4147-A177-3AD203B41FA5}">
                      <a16:colId xmlns:a16="http://schemas.microsoft.com/office/drawing/2014/main" val="2171981173"/>
                    </a:ext>
                  </a:extLst>
                </a:gridCol>
              </a:tblGrid>
              <a:tr h="245423">
                <a:tc>
                  <a:txBody>
                    <a:bodyPr/>
                    <a:lstStyle/>
                    <a:p>
                      <a:endParaRPr lang="vi-VN" sz="1400" b="0" i="0" u="none" strike="noStrike" cap="none">
                        <a:solidFill>
                          <a:schemeClr val="dk1"/>
                        </a:solidFill>
                        <a:latin typeface="Alegreya Sans" panose="020B0604020202020204" charset="0"/>
                        <a:sym typeface="Alegreya Sans Medium"/>
                      </a:endParaRPr>
                    </a:p>
                  </a:txBody>
                  <a:tcPr anchor="ctr">
                    <a:solidFill>
                      <a:schemeClr val="bg2"/>
                    </a:solidFill>
                  </a:tcPr>
                </a:tc>
                <a:tc>
                  <a:txBody>
                    <a:bodyPr/>
                    <a:lstStyle/>
                    <a:p>
                      <a:pPr algn="ctr"/>
                      <a:r>
                        <a:rPr lang="vi-VN" sz="1400" b="1" i="0" u="none" strike="noStrike" cap="none">
                          <a:solidFill>
                            <a:schemeClr val="dk1"/>
                          </a:solidFill>
                          <a:latin typeface="Alegreya Sans" panose="020B0604020202020204" charset="0"/>
                          <a:sym typeface="Alegreya Sans Medium"/>
                        </a:rPr>
                        <a:t>Kích thước</a:t>
                      </a:r>
                    </a:p>
                  </a:txBody>
                  <a:tcPr anchor="ctr">
                    <a:solidFill>
                      <a:schemeClr val="bg2"/>
                    </a:solidFill>
                  </a:tcPr>
                </a:tc>
                <a:tc>
                  <a:txBody>
                    <a:bodyPr/>
                    <a:lstStyle/>
                    <a:p>
                      <a:pPr algn="ctr"/>
                      <a:r>
                        <a:rPr lang="vi-VN" sz="1400" b="1" i="0" u="none" strike="noStrike" cap="none">
                          <a:solidFill>
                            <a:schemeClr val="dk1"/>
                          </a:solidFill>
                          <a:latin typeface="Alegreya Sans" panose="020B0604020202020204" charset="0"/>
                          <a:sym typeface="Alegreya Sans Medium"/>
                        </a:rPr>
                        <a:t>Đặc điểm</a:t>
                      </a:r>
                    </a:p>
                  </a:txBody>
                  <a:tcPr anchor="ctr">
                    <a:solidFill>
                      <a:schemeClr val="bg2"/>
                    </a:solidFill>
                  </a:tcPr>
                </a:tc>
                <a:extLst>
                  <a:ext uri="{0D108BD9-81ED-4DB2-BD59-A6C34878D82A}">
                    <a16:rowId xmlns:a16="http://schemas.microsoft.com/office/drawing/2014/main" val="2861292398"/>
                  </a:ext>
                </a:extLst>
              </a:tr>
              <a:tr h="245423">
                <a:tc>
                  <a:txBody>
                    <a:bodyPr/>
                    <a:lstStyle/>
                    <a:p>
                      <a:pPr algn="ctr"/>
                      <a:r>
                        <a:rPr lang="en-GB" sz="1400" b="1" i="0" u="none" strike="noStrike" cap="none">
                          <a:solidFill>
                            <a:schemeClr val="dk1"/>
                          </a:solidFill>
                          <a:latin typeface="Alegreya Sans" panose="020B0604020202020204" charset="0"/>
                          <a:sym typeface="Alegreya Sans Medium"/>
                        </a:rPr>
                        <a:t>doh</a:t>
                      </a:r>
                      <a:endParaRPr lang="vi-VN" sz="1400" b="1" i="0" u="none" strike="noStrike" cap="none">
                        <a:solidFill>
                          <a:schemeClr val="dk1"/>
                        </a:solidFill>
                        <a:latin typeface="Alegreya Sans" panose="020B0604020202020204" charset="0"/>
                        <a:sym typeface="Alegreya Sans Medium"/>
                      </a:endParaRPr>
                    </a:p>
                  </a:txBody>
                  <a:tcPr anchor="ctr">
                    <a:solidFill>
                      <a:schemeClr val="bg2"/>
                    </a:solidFill>
                  </a:tcPr>
                </a:tc>
                <a:tc>
                  <a:txBody>
                    <a:bodyPr/>
                    <a:lstStyle/>
                    <a:p>
                      <a:r>
                        <a:rPr lang="en-GB" sz="1400" b="0" i="0" u="none" strike="noStrike" cap="none">
                          <a:solidFill>
                            <a:schemeClr val="dk1"/>
                          </a:solidFill>
                          <a:latin typeface="Alegreya Sans" panose="020B0604020202020204" charset="0"/>
                          <a:sym typeface="Alegreya Sans Medium"/>
                        </a:rPr>
                        <a:t>157</a:t>
                      </a:r>
                      <a:r>
                        <a:rPr lang="vi-VN" sz="1400" b="0" i="0" u="none" strike="noStrike" cap="none">
                          <a:solidFill>
                            <a:schemeClr val="dk1"/>
                          </a:solidFill>
                          <a:latin typeface="Alegreya Sans" panose="020B0604020202020204" charset="0"/>
                          <a:sym typeface="Alegreya Sans Medium"/>
                        </a:rPr>
                        <a:t>MB: </a:t>
                      </a:r>
                      <a:r>
                        <a:rPr lang="en-GB" sz="1400" b="0" i="0" u="none" strike="noStrike" cap="none">
                          <a:solidFill>
                            <a:schemeClr val="dk1"/>
                          </a:solidFill>
                          <a:latin typeface="Alegreya Sans" panose="020B0604020202020204" charset="0"/>
                          <a:sym typeface="Alegreya Sans Medium"/>
                        </a:rPr>
                        <a:t>~</a:t>
                      </a:r>
                      <a:r>
                        <a:rPr lang="vi-VN" sz="1400" b="0" i="0" u="none" strike="noStrike" cap="none">
                          <a:solidFill>
                            <a:schemeClr val="dk1"/>
                          </a:solidFill>
                          <a:latin typeface="Alegreya Sans" panose="020B0604020202020204" charset="0"/>
                          <a:sym typeface="Alegreya Sans Medium"/>
                        </a:rPr>
                        <a:t>2</a:t>
                      </a:r>
                      <a:r>
                        <a:rPr lang="en-GB" sz="1400" b="0" i="0" u="none" strike="noStrike" cap="none">
                          <a:solidFill>
                            <a:schemeClr val="dk1"/>
                          </a:solidFill>
                          <a:latin typeface="Alegreya Sans" panose="020B0604020202020204" charset="0"/>
                          <a:sym typeface="Alegreya Sans Medium"/>
                        </a:rPr>
                        <a:t>70000</a:t>
                      </a:r>
                      <a:r>
                        <a:rPr lang="vi-VN" sz="1400" b="0" i="0" u="none" strike="noStrike" cap="none">
                          <a:solidFill>
                            <a:schemeClr val="dk1"/>
                          </a:solidFill>
                          <a:latin typeface="Alegreya Sans" panose="020B0604020202020204" charset="0"/>
                          <a:sym typeface="Alegreya Sans Medium"/>
                        </a:rPr>
                        <a:t> dòng</a:t>
                      </a:r>
                    </a:p>
                  </a:txBody>
                  <a:tcPr anchor="ctr"/>
                </a:tc>
                <a:tc rowSpan="4">
                  <a:txBody>
                    <a:bodyPr/>
                    <a:lstStyle/>
                    <a:p>
                      <a:pPr lvl="0">
                        <a:buNone/>
                      </a:pPr>
                      <a:r>
                        <a:rPr lang="en-GB" sz="1400" b="0" i="0" u="none" strike="noStrike" cap="none" noProof="0">
                          <a:solidFill>
                            <a:schemeClr val="dk1"/>
                          </a:solidFill>
                          <a:latin typeface="Alegreya Sans" panose="020B0604020202020204" charset="0"/>
                          <a:cs typeface="Arial"/>
                          <a:sym typeface="Arial"/>
                        </a:rPr>
                        <a:t>Nhận diện đa nhãn: 35 nhãn</a:t>
                      </a:r>
                      <a:endParaRPr lang="vi-VN" sz="1400" b="0" i="0" u="none" strike="noStrike" cap="none" noProof="0">
                        <a:solidFill>
                          <a:schemeClr val="dk1"/>
                        </a:solidFill>
                        <a:latin typeface="Alegreya Sans" panose="020B0604020202020204" charset="0"/>
                        <a:cs typeface="Arial"/>
                        <a:sym typeface="Arial"/>
                      </a:endParaRPr>
                    </a:p>
                  </a:txBody>
                  <a:tcPr anchor="ctr"/>
                </a:tc>
                <a:extLst>
                  <a:ext uri="{0D108BD9-81ED-4DB2-BD59-A6C34878D82A}">
                    <a16:rowId xmlns:a16="http://schemas.microsoft.com/office/drawing/2014/main" val="4291536292"/>
                  </a:ext>
                </a:extLst>
              </a:tr>
              <a:tr h="245423">
                <a:tc>
                  <a:txBody>
                    <a:bodyPr/>
                    <a:lstStyle/>
                    <a:p>
                      <a:pPr algn="ctr"/>
                      <a:r>
                        <a:rPr lang="en-GB" sz="1400" b="1" i="0" u="none" strike="noStrike" cap="none">
                          <a:solidFill>
                            <a:schemeClr val="dk1"/>
                          </a:solidFill>
                          <a:latin typeface="Alegreya Sans" panose="020B0604020202020204" charset="0"/>
                          <a:sym typeface="Alegreya Sans Medium"/>
                        </a:rPr>
                        <a:t>non_doh</a:t>
                      </a:r>
                      <a:endParaRPr lang="vi-VN" sz="1400" b="1" i="0" u="none" strike="noStrike" cap="none">
                        <a:solidFill>
                          <a:schemeClr val="dk1"/>
                        </a:solidFill>
                        <a:latin typeface="Alegreya Sans" panose="020B0604020202020204" charset="0"/>
                        <a:sym typeface="Alegreya Sans Medium"/>
                      </a:endParaRPr>
                    </a:p>
                  </a:txBody>
                  <a:tcPr anchor="ctr">
                    <a:solidFill>
                      <a:schemeClr val="bg2"/>
                    </a:solidFill>
                  </a:tcPr>
                </a:tc>
                <a:tc>
                  <a:txBody>
                    <a:bodyPr/>
                    <a:lstStyle/>
                    <a:p>
                      <a:r>
                        <a:rPr lang="en-GB" sz="1400" b="0" i="0" u="none" strike="noStrike" cap="none">
                          <a:solidFill>
                            <a:schemeClr val="dk1"/>
                          </a:solidFill>
                          <a:latin typeface="Alegreya Sans" panose="020B0604020202020204" charset="0"/>
                          <a:sym typeface="Alegreya Sans Medium"/>
                        </a:rPr>
                        <a:t>449</a:t>
                      </a:r>
                      <a:r>
                        <a:rPr lang="vi-VN" sz="1400" b="0" i="0" u="none" strike="noStrike" cap="none">
                          <a:solidFill>
                            <a:schemeClr val="dk1"/>
                          </a:solidFill>
                          <a:latin typeface="Alegreya Sans" panose="020B0604020202020204" charset="0"/>
                          <a:sym typeface="Alegreya Sans Medium"/>
                        </a:rPr>
                        <a:t>MB: </a:t>
                      </a:r>
                      <a:r>
                        <a:rPr lang="en-GB" sz="1400" b="0" i="0" u="none" strike="noStrike" cap="none">
                          <a:solidFill>
                            <a:schemeClr val="dk1"/>
                          </a:solidFill>
                          <a:latin typeface="Alegreya Sans" panose="020B0604020202020204" charset="0"/>
                          <a:sym typeface="Alegreya Sans Medium"/>
                        </a:rPr>
                        <a:t>~900000</a:t>
                      </a:r>
                      <a:r>
                        <a:rPr lang="vi-VN" sz="1400" b="0" i="0" u="none" strike="noStrike" cap="none">
                          <a:solidFill>
                            <a:schemeClr val="dk1"/>
                          </a:solidFill>
                          <a:latin typeface="Alegreya Sans" panose="020B0604020202020204" charset="0"/>
                          <a:sym typeface="Alegreya Sans Medium"/>
                        </a:rPr>
                        <a:t> dòng</a:t>
                      </a:r>
                    </a:p>
                  </a:txBody>
                  <a:tcPr anchor="ctr"/>
                </a:tc>
                <a:tc vMerge="1">
                  <a:txBody>
                    <a:bodyPr/>
                    <a:lstStyle/>
                    <a:p>
                      <a:endParaRPr lang="vi-VN"/>
                    </a:p>
                  </a:txBody>
                  <a:tcPr/>
                </a:tc>
                <a:extLst>
                  <a:ext uri="{0D108BD9-81ED-4DB2-BD59-A6C34878D82A}">
                    <a16:rowId xmlns:a16="http://schemas.microsoft.com/office/drawing/2014/main" val="2008724132"/>
                  </a:ext>
                </a:extLst>
              </a:tr>
              <a:tr h="245423">
                <a:tc>
                  <a:txBody>
                    <a:bodyPr/>
                    <a:lstStyle/>
                    <a:p>
                      <a:pPr algn="ctr"/>
                      <a:r>
                        <a:rPr lang="en-GB" sz="1400" b="1" i="0" u="none" strike="noStrike" cap="none">
                          <a:solidFill>
                            <a:schemeClr val="dk1"/>
                          </a:solidFill>
                          <a:latin typeface="Alegreya Sans" panose="020B0604020202020204" charset="0"/>
                          <a:sym typeface="Alegreya Sans Medium"/>
                        </a:rPr>
                        <a:t>benign </a:t>
                      </a:r>
                      <a:endParaRPr lang="vi-VN" sz="1400" b="1" i="0" u="none" strike="noStrike" cap="none">
                        <a:solidFill>
                          <a:schemeClr val="dk1"/>
                        </a:solidFill>
                        <a:latin typeface="Alegreya Sans" panose="020B0604020202020204" charset="0"/>
                        <a:sym typeface="Alegreya Sans Medium"/>
                      </a:endParaRPr>
                    </a:p>
                  </a:txBody>
                  <a:tcPr anchor="ctr">
                    <a:solidFill>
                      <a:schemeClr val="bg2"/>
                    </a:solidFill>
                  </a:tcPr>
                </a:tc>
                <a:tc>
                  <a:txBody>
                    <a:bodyPr/>
                    <a:lstStyle/>
                    <a:p>
                      <a:r>
                        <a:rPr lang="en-GB" sz="1400" b="0" i="0" u="none" strike="noStrike" cap="none">
                          <a:solidFill>
                            <a:schemeClr val="dk1"/>
                          </a:solidFill>
                          <a:latin typeface="Alegreya Sans" panose="020B0604020202020204" charset="0"/>
                          <a:sym typeface="Alegreya Sans Medium"/>
                        </a:rPr>
                        <a:t>10.9MB: ~200000 dòng</a:t>
                      </a:r>
                      <a:endParaRPr lang="vi-VN" sz="1400" b="0" i="0" u="none" strike="noStrike" cap="none">
                        <a:solidFill>
                          <a:schemeClr val="dk1"/>
                        </a:solidFill>
                        <a:latin typeface="Alegreya Sans" panose="020B0604020202020204" charset="0"/>
                        <a:sym typeface="Alegreya Sans Medium"/>
                      </a:endParaRPr>
                    </a:p>
                  </a:txBody>
                  <a:tcPr anchor="ctr"/>
                </a:tc>
                <a:tc vMerge="1">
                  <a:txBody>
                    <a:bodyPr/>
                    <a:lstStyle/>
                    <a:p>
                      <a:pPr lvl="0">
                        <a:buNone/>
                      </a:pPr>
                      <a:endParaRPr lang="vi-VN" sz="1600" b="0" i="0" u="none" strike="noStrike" cap="none" noProof="0">
                        <a:solidFill>
                          <a:schemeClr val="dk1"/>
                        </a:solidFill>
                        <a:latin typeface="Alegreya Sans" panose="020B0604020202020204" charset="0"/>
                        <a:sym typeface="Alegreya Sans Medium"/>
                      </a:endParaRPr>
                    </a:p>
                  </a:txBody>
                  <a:tcPr anchor="ctr"/>
                </a:tc>
                <a:extLst>
                  <a:ext uri="{0D108BD9-81ED-4DB2-BD59-A6C34878D82A}">
                    <a16:rowId xmlns:a16="http://schemas.microsoft.com/office/drawing/2014/main" val="805711117"/>
                  </a:ext>
                </a:extLst>
              </a:tr>
              <a:tr h="245423">
                <a:tc>
                  <a:txBody>
                    <a:bodyPr/>
                    <a:lstStyle/>
                    <a:p>
                      <a:pPr algn="ctr"/>
                      <a:r>
                        <a:rPr lang="en-GB" sz="1400" b="1" i="0" u="none" strike="noStrike" cap="none">
                          <a:solidFill>
                            <a:schemeClr val="dk1"/>
                          </a:solidFill>
                          <a:latin typeface="Alegreya Sans" panose="020B0604020202020204" charset="0"/>
                          <a:sym typeface="Alegreya Sans Medium"/>
                        </a:rPr>
                        <a:t>malicious</a:t>
                      </a:r>
                      <a:endParaRPr lang="vi-VN" sz="1400" b="1" i="0" u="none" strike="noStrike" cap="none">
                        <a:solidFill>
                          <a:schemeClr val="dk1"/>
                        </a:solidFill>
                        <a:latin typeface="Alegreya Sans" panose="020B0604020202020204" charset="0"/>
                        <a:sym typeface="Alegreya Sans Medium"/>
                      </a:endParaRPr>
                    </a:p>
                  </a:txBody>
                  <a:tcPr anchor="ctr">
                    <a:solidFill>
                      <a:schemeClr val="bg2"/>
                    </a:solidFill>
                  </a:tcPr>
                </a:tc>
                <a:tc>
                  <a:txBody>
                    <a:bodyPr/>
                    <a:lstStyle/>
                    <a:p>
                      <a:r>
                        <a:rPr lang="en-GB" sz="1400" b="0" i="0" u="none" strike="noStrike" cap="none">
                          <a:solidFill>
                            <a:schemeClr val="dk1"/>
                          </a:solidFill>
                          <a:latin typeface="Alegreya Sans" panose="020B0604020202020204" charset="0"/>
                          <a:sym typeface="Alegreya Sans Medium"/>
                        </a:rPr>
                        <a:t>148MB: ~250000 dòng</a:t>
                      </a:r>
                      <a:endParaRPr lang="vi-VN" sz="1400" b="0" i="0" u="none" strike="noStrike" cap="none">
                        <a:solidFill>
                          <a:schemeClr val="dk1"/>
                        </a:solidFill>
                        <a:latin typeface="Alegreya Sans" panose="020B0604020202020204" charset="0"/>
                        <a:sym typeface="Alegreya Sans Medium"/>
                      </a:endParaRPr>
                    </a:p>
                  </a:txBody>
                  <a:tcPr anchor="ctr"/>
                </a:tc>
                <a:tc vMerge="1">
                  <a:txBody>
                    <a:bodyPr/>
                    <a:lstStyle/>
                    <a:p>
                      <a:pPr lvl="0">
                        <a:buNone/>
                      </a:pPr>
                      <a:endParaRPr lang="vi-VN" sz="1600" b="0" i="0" u="none" strike="noStrike" cap="none" noProof="0">
                        <a:solidFill>
                          <a:schemeClr val="dk1"/>
                        </a:solidFill>
                        <a:latin typeface="Alegreya Sans" panose="020B0604020202020204" charset="0"/>
                        <a:sym typeface="Alegreya Sans Medium"/>
                      </a:endParaRPr>
                    </a:p>
                  </a:txBody>
                  <a:tcPr anchor="ctr"/>
                </a:tc>
                <a:extLst>
                  <a:ext uri="{0D108BD9-81ED-4DB2-BD59-A6C34878D82A}">
                    <a16:rowId xmlns:a16="http://schemas.microsoft.com/office/drawing/2014/main" val="741903475"/>
                  </a:ext>
                </a:extLst>
              </a:tr>
            </a:tbl>
          </a:graphicData>
        </a:graphic>
      </p:graphicFrame>
      <p:sp>
        <p:nvSpPr>
          <p:cNvPr id="4" name="Google Shape;229;p29">
            <a:extLst>
              <a:ext uri="{FF2B5EF4-FFF2-40B4-BE49-F238E27FC236}">
                <a16:creationId xmlns:a16="http://schemas.microsoft.com/office/drawing/2014/main" id="{4A1C70F6-C9D3-462A-389B-31BC4D824D81}"/>
              </a:ext>
            </a:extLst>
          </p:cNvPr>
          <p:cNvSpPr txBox="1">
            <a:spLocks/>
          </p:cNvSpPr>
          <p:nvPr/>
        </p:nvSpPr>
        <p:spPr>
          <a:xfrm>
            <a:off x="720000" y="2923400"/>
            <a:ext cx="8063800" cy="1775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1pPr>
            <a:lvl2pPr marL="914400" marR="0" lvl="1"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2pPr>
            <a:lvl3pPr marL="1371600" marR="0" lvl="2"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3pPr>
            <a:lvl4pPr marL="1828800" marR="0" lvl="3"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4pPr>
            <a:lvl5pPr marL="2286000" marR="0" lvl="4"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5pPr>
            <a:lvl6pPr marL="2743200" marR="0" lvl="5"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6pPr>
            <a:lvl7pPr marL="3200400" marR="0" lvl="6"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7pPr>
            <a:lvl8pPr marL="3657600" marR="0" lvl="7"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8pPr>
            <a:lvl9pPr marL="4114800" marR="0" lvl="8"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9pPr>
          </a:lstStyle>
          <a:p>
            <a:pPr marL="0" indent="0">
              <a:lnSpc>
                <a:spcPct val="150000"/>
              </a:lnSpc>
              <a:buSzPts val="1100"/>
            </a:pPr>
            <a:r>
              <a:rPr lang="vi-VN" sz="1400" kern="1400">
                <a:solidFill>
                  <a:srgbClr val="212120"/>
                </a:solidFill>
                <a:latin typeface="Alegreya Sans"/>
              </a:rPr>
              <a:t>Trong bộ dữ liệu CIRA-CIC-DoHBrw-2020, một phương pháp hai lớp được sử dụng để thu thập lưu lượng DoH (DNS over HTTPS) lành tính và độc hại cùng với lưu lượng không phải DoH. </a:t>
            </a:r>
          </a:p>
          <a:p>
            <a:pPr marL="0" indent="0">
              <a:lnSpc>
                <a:spcPct val="150000"/>
              </a:lnSpc>
              <a:buSzPts val="1100"/>
            </a:pPr>
            <a:r>
              <a:rPr lang="vi-VN" sz="1400" kern="1400">
                <a:solidFill>
                  <a:srgbClr val="212120"/>
                </a:solidFill>
                <a:latin typeface="Alegreya Sans"/>
              </a:rPr>
              <a:t>Ở lớp đầu tiên, lưu lượng thu thập được được phân loại thành DoH và không phải DoH bằng cách sử dụng bộ phân loại dựa trên các đặc trưng thống kê. </a:t>
            </a:r>
          </a:p>
          <a:p>
            <a:pPr marL="0" indent="0">
              <a:lnSpc>
                <a:spcPct val="150000"/>
              </a:lnSpc>
              <a:buSzPts val="1100"/>
            </a:pPr>
            <a:r>
              <a:rPr lang="vi-VN" sz="1400" kern="1400">
                <a:solidFill>
                  <a:srgbClr val="212120"/>
                </a:solidFill>
                <a:latin typeface="Alegreya Sans"/>
              </a:rPr>
              <a:t>Ở lớp thứ hai, lưu lượng DoH được phân loại tiếp thành DoH lành tính và DoH độc hại bằng cách sử dụng bộ phân loại dựa trên chuỗi thời gian.</a:t>
            </a:r>
            <a:endParaRPr lang="en-US" sz="1400" kern="1400">
              <a:solidFill>
                <a:srgbClr val="212120"/>
              </a:solidFill>
              <a:latin typeface="Alegreya Sans"/>
            </a:endParaRPr>
          </a:p>
        </p:txBody>
      </p:sp>
    </p:spTree>
    <p:extLst>
      <p:ext uri="{BB962C8B-B14F-4D97-AF65-F5344CB8AC3E}">
        <p14:creationId xmlns:p14="http://schemas.microsoft.com/office/powerpoint/2010/main" val="172328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797172" y="1191896"/>
            <a:ext cx="4290086" cy="1754504"/>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vi-VN" sz="1600" b="1">
                <a:latin typeface="Alegreya Sans" panose="020B0604020202020204" charset="0"/>
              </a:rPr>
              <a:t>Cài đặt cấu hình hệ thống</a:t>
            </a:r>
          </a:p>
          <a:p>
            <a:pPr marL="171450" indent="-171450">
              <a:lnSpc>
                <a:spcPct val="150000"/>
              </a:lnSpc>
              <a:buSzPts val="1100"/>
            </a:pPr>
            <a:r>
              <a:rPr lang="vi-VN" sz="1600">
                <a:latin typeface="Alegreya Sans" panose="020B0604020202020204" charset="0"/>
              </a:rPr>
              <a:t>•	Môi trường phát triển: Google Colab</a:t>
            </a:r>
          </a:p>
          <a:p>
            <a:pPr marL="171450" indent="-171450">
              <a:lnSpc>
                <a:spcPct val="150000"/>
              </a:lnSpc>
              <a:buSzPts val="1100"/>
            </a:pPr>
            <a:r>
              <a:rPr lang="vi-VN" sz="1600">
                <a:latin typeface="Alegreya Sans" panose="020B0604020202020204" charset="0"/>
              </a:rPr>
              <a:t>•	Ngôn ngữ lập trình: Python 3</a:t>
            </a:r>
          </a:p>
          <a:p>
            <a:pPr marL="171450" indent="-171450">
              <a:lnSpc>
                <a:spcPct val="150000"/>
              </a:lnSpc>
              <a:buSzPts val="1100"/>
            </a:pPr>
            <a:r>
              <a:rPr lang="vi-VN" sz="1600">
                <a:latin typeface="Alegreya Sans" panose="020B0604020202020204" charset="0"/>
              </a:rPr>
              <a:t>•	Cài đặt các thư viện cần thiết</a:t>
            </a:r>
            <a:endParaRPr lang="en-US" sz="1600">
              <a:latin typeface="Alegreya Sans" panose="020B0604020202020204" charset="0"/>
            </a:endParaRPr>
          </a:p>
          <a:p>
            <a:pPr marL="171450" indent="-171450">
              <a:lnSpc>
                <a:spcPct val="150000"/>
              </a:lnSpc>
              <a:buSzPts val="1100"/>
            </a:pP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12</a:t>
            </a:fld>
            <a:endParaRPr lang="en-US"/>
          </a:p>
        </p:txBody>
      </p:sp>
    </p:spTree>
    <p:extLst>
      <p:ext uri="{BB962C8B-B14F-4D97-AF65-F5344CB8AC3E}">
        <p14:creationId xmlns:p14="http://schemas.microsoft.com/office/powerpoint/2010/main" val="427795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830029" cy="3680750"/>
          </a:xfrm>
          <a:prstGeom prst="rect">
            <a:avLst/>
          </a:prstGeom>
        </p:spPr>
        <p:txBody>
          <a:bodyPr spcFirstLastPara="1" wrap="square" lIns="91425" tIns="91425" rIns="91425" bIns="91425" anchor="t" anchorCtr="0">
            <a:noAutofit/>
          </a:bodyPr>
          <a:lstStyle/>
          <a:p>
            <a:pPr marL="173736" marR="0" indent="-173736" algn="l" rtl="0">
              <a:lnSpc>
                <a:spcPct val="150000"/>
              </a:lnSpc>
              <a:spcBef>
                <a:spcPts val="0"/>
              </a:spcBef>
              <a:spcAft>
                <a:spcPts val="0"/>
              </a:spcAft>
            </a:pPr>
            <a:r>
              <a:rPr lang="vi-VN" sz="1600" b="1" i="0">
                <a:solidFill>
                  <a:srgbClr val="4A3C30"/>
                </a:solidFill>
                <a:effectLst/>
                <a:latin typeface="Alegreya Sans" panose="020B0604020202020204" charset="0"/>
                <a:ea typeface="Alegreya Sans Medium" panose="020B0604020202020204" charset="0"/>
                <a:cs typeface="Alegreya Sans Medium" panose="020B0604020202020204" charset="0"/>
              </a:rPr>
              <a:t>Xử lý dữ liệu:</a:t>
            </a:r>
            <a:endParaRPr lang="en-US" sz="1600">
              <a:effectLst/>
            </a:endParaRPr>
          </a:p>
          <a:p>
            <a:pPr marL="173736" marR="0" indent="-173736" algn="l" rtl="0">
              <a:lnSpc>
                <a:spcPct val="150000"/>
              </a:lnSpc>
              <a:spcBef>
                <a:spcPts val="0"/>
              </a:spcBef>
              <a:spcAft>
                <a:spcPts val="0"/>
              </a:spcAft>
            </a:pPr>
            <a:r>
              <a:rPr lang="vi-VN" sz="1600" b="0" i="0">
                <a:solidFill>
                  <a:srgbClr val="4A3C30"/>
                </a:solidFill>
                <a:effectLst/>
                <a:latin typeface="Alegreya Sans" panose="020B0604020202020204" charset="0"/>
                <a:ea typeface="Alegreya Sans Medium" panose="020B0604020202020204" charset="0"/>
                <a:cs typeface="Alegreya Sans Medium" panose="020B0604020202020204" charset="0"/>
              </a:rPr>
              <a:t>•	Sử dụng LabelEncoder để mã hóa các cột dạng chuỗi.</a:t>
            </a:r>
            <a:endParaRPr lang="en-US" sz="1600" b="0" i="0">
              <a:solidFill>
                <a:srgbClr val="4A3C30"/>
              </a:solidFill>
              <a:effectLst/>
              <a:latin typeface="Alegreya Sans" panose="020B0604020202020204" charset="0"/>
              <a:ea typeface="Alegreya Sans Medium" panose="020B0604020202020204" charset="0"/>
              <a:cs typeface="Alegreya Sans Medium" panose="020B0604020202020204" charset="0"/>
            </a:endParaRPr>
          </a:p>
          <a:p>
            <a:pPr marL="173736" marR="0" indent="-173736" algn="l" rtl="0">
              <a:lnSpc>
                <a:spcPct val="150000"/>
              </a:lnSpc>
              <a:spcBef>
                <a:spcPts val="0"/>
              </a:spcBef>
              <a:spcAft>
                <a:spcPts val="0"/>
              </a:spcAft>
            </a:pPr>
            <a:endParaRPr lang="en-US" sz="1600">
              <a:solidFill>
                <a:srgbClr val="4A3C30"/>
              </a:solidFill>
              <a:latin typeface="Alegreya Sans" panose="020B0604020202020204" charset="0"/>
            </a:endParaRPr>
          </a:p>
          <a:p>
            <a:pPr marL="173736" marR="0" indent="-173736" algn="l" rtl="0">
              <a:lnSpc>
                <a:spcPct val="150000"/>
              </a:lnSpc>
              <a:spcBef>
                <a:spcPts val="0"/>
              </a:spcBef>
              <a:spcAft>
                <a:spcPts val="0"/>
              </a:spcAft>
            </a:pPr>
            <a:endParaRPr lang="en-US" sz="1600">
              <a:effectLst/>
            </a:endParaRPr>
          </a:p>
          <a:p>
            <a:pPr marL="173736" marR="0" indent="-173736" algn="l" rtl="0">
              <a:lnSpc>
                <a:spcPct val="150000"/>
              </a:lnSpc>
              <a:spcBef>
                <a:spcPts val="0"/>
              </a:spcBef>
              <a:spcAft>
                <a:spcPts val="0"/>
              </a:spcAft>
            </a:pPr>
            <a:endParaRPr lang="en-US" sz="1600">
              <a:effectLst/>
            </a:endParaRPr>
          </a:p>
          <a:p>
            <a:pPr marL="173736" marR="0" indent="-173736" algn="l" rtl="0">
              <a:lnSpc>
                <a:spcPct val="150000"/>
              </a:lnSpc>
              <a:spcBef>
                <a:spcPts val="0"/>
              </a:spcBef>
              <a:spcAft>
                <a:spcPts val="0"/>
              </a:spcAft>
            </a:pPr>
            <a:endParaRPr lang="en-US" sz="1600">
              <a:effectLst/>
            </a:endParaRPr>
          </a:p>
          <a:p>
            <a:pPr marL="173736" marR="0" indent="-173736" algn="l" rtl="0">
              <a:lnSpc>
                <a:spcPct val="150000"/>
              </a:lnSpc>
              <a:spcBef>
                <a:spcPts val="0"/>
              </a:spcBef>
              <a:spcAft>
                <a:spcPts val="0"/>
              </a:spcAft>
            </a:pPr>
            <a:r>
              <a:rPr lang="vi-VN" sz="1600" b="0" i="0">
                <a:solidFill>
                  <a:srgbClr val="4A3C30"/>
                </a:solidFill>
                <a:effectLst/>
                <a:latin typeface="Alegreya Sans" panose="020B0604020202020204" charset="0"/>
                <a:ea typeface="Alegreya Sans Medium" panose="020B0604020202020204" charset="0"/>
                <a:cs typeface="Alegreya Sans Medium" panose="020B0604020202020204" charset="0"/>
              </a:rPr>
              <a:t>•	</a:t>
            </a:r>
            <a:r>
              <a:rPr lang="en-US" sz="1600" b="0" i="0" err="1">
                <a:solidFill>
                  <a:srgbClr val="4A3C30"/>
                </a:solidFill>
                <a:effectLst/>
                <a:latin typeface="Alegreya Sans" panose="020B0604020202020204" charset="0"/>
                <a:ea typeface="Alegreya Sans Medium" panose="020B0604020202020204" charset="0"/>
                <a:cs typeface="Alegreya Sans Medium" panose="020B0604020202020204" charset="0"/>
              </a:rPr>
              <a:t>Tỉ</a:t>
            </a:r>
            <a:r>
              <a:rPr lang="en-US" sz="1600" b="0" i="0">
                <a:solidFill>
                  <a:srgbClr val="4A3C30"/>
                </a:solidFill>
                <a:effectLst/>
                <a:latin typeface="Alegreya Sans" panose="020B0604020202020204" charset="0"/>
                <a:ea typeface="Alegreya Sans Medium" panose="020B0604020202020204" charset="0"/>
                <a:cs typeface="Alegreya Sans Medium" panose="020B0604020202020204" charset="0"/>
              </a:rPr>
              <a:t> </a:t>
            </a:r>
            <a:r>
              <a:rPr lang="en-US" sz="1600" b="0" i="0" err="1">
                <a:solidFill>
                  <a:srgbClr val="4A3C30"/>
                </a:solidFill>
                <a:effectLst/>
                <a:latin typeface="Alegreya Sans" panose="020B0604020202020204" charset="0"/>
                <a:ea typeface="Alegreya Sans Medium" panose="020B0604020202020204" charset="0"/>
                <a:cs typeface="Alegreya Sans Medium" panose="020B0604020202020204" charset="0"/>
              </a:rPr>
              <a:t>lệ</a:t>
            </a:r>
            <a:r>
              <a:rPr lang="en-US" sz="1600" b="0" i="0">
                <a:solidFill>
                  <a:srgbClr val="4A3C30"/>
                </a:solidFill>
                <a:effectLst/>
                <a:latin typeface="Alegreya Sans" panose="020B0604020202020204" charset="0"/>
                <a:ea typeface="Alegreya Sans Medium" panose="020B0604020202020204" charset="0"/>
                <a:cs typeface="Alegreya Sans Medium" panose="020B0604020202020204" charset="0"/>
              </a:rPr>
              <a:t> </a:t>
            </a:r>
            <a:r>
              <a:rPr lang="en-US" sz="1600" b="0" i="0" err="1">
                <a:solidFill>
                  <a:srgbClr val="4A3C30"/>
                </a:solidFill>
                <a:effectLst/>
                <a:latin typeface="Alegreya Sans" panose="020B0604020202020204" charset="0"/>
                <a:ea typeface="Alegreya Sans Medium" panose="020B0604020202020204" charset="0"/>
                <a:cs typeface="Alegreya Sans Medium" panose="020B0604020202020204" charset="0"/>
              </a:rPr>
              <a:t>hóa</a:t>
            </a:r>
            <a:r>
              <a:rPr lang="en-US" sz="1600" b="0" i="0">
                <a:solidFill>
                  <a:srgbClr val="4A3C30"/>
                </a:solidFill>
                <a:effectLst/>
                <a:latin typeface="Alegreya Sans" panose="020B0604020202020204" charset="0"/>
                <a:ea typeface="Alegreya Sans Medium" panose="020B0604020202020204" charset="0"/>
                <a:cs typeface="Alegreya Sans Medium" panose="020B0604020202020204" charset="0"/>
              </a:rPr>
              <a:t> </a:t>
            </a:r>
            <a:r>
              <a:rPr lang="vi-VN" sz="1600" b="0" i="0">
                <a:solidFill>
                  <a:srgbClr val="4A3C30"/>
                </a:solidFill>
                <a:effectLst/>
                <a:latin typeface="Alegreya Sans" panose="020B0604020202020204" charset="0"/>
                <a:ea typeface="Alegreya Sans Medium" panose="020B0604020202020204" charset="0"/>
                <a:cs typeface="Alegreya Sans Medium" panose="020B0604020202020204" charset="0"/>
              </a:rPr>
              <a:t>dữ liệu sử dụng hàm Min-Max scaling </a:t>
            </a:r>
            <a:endParaRPr lang="en-US" sz="1600">
              <a:effectLst/>
            </a:endParaRPr>
          </a:p>
          <a:p>
            <a:pPr marL="171450" indent="-171450">
              <a:lnSpc>
                <a:spcPct val="150000"/>
              </a:lnSpc>
              <a:buSzPts val="1100"/>
            </a:pP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13</a:t>
            </a:fld>
            <a:endParaRPr lang="en-US"/>
          </a:p>
        </p:txBody>
      </p:sp>
      <p:pic>
        <p:nvPicPr>
          <p:cNvPr id="3" name="Picture 2">
            <a:extLst>
              <a:ext uri="{FF2B5EF4-FFF2-40B4-BE49-F238E27FC236}">
                <a16:creationId xmlns:a16="http://schemas.microsoft.com/office/drawing/2014/main" id="{132344A1-8D3C-99D4-2227-845B96277F41}"/>
              </a:ext>
            </a:extLst>
          </p:cNvPr>
          <p:cNvPicPr>
            <a:picLocks noChangeAspect="1"/>
          </p:cNvPicPr>
          <p:nvPr/>
        </p:nvPicPr>
        <p:blipFill rotWithShape="1">
          <a:blip r:embed="rId3">
            <a:extLst>
              <a:ext uri="{28A0092B-C50C-407E-A947-70E740481C1C}">
                <a14:useLocalDpi xmlns:a14="http://schemas.microsoft.com/office/drawing/2010/main" val="0"/>
              </a:ext>
            </a:extLst>
          </a:blip>
          <a:srcRect l="1" t="36728" r="-397"/>
          <a:stretch/>
        </p:blipFill>
        <p:spPr bwMode="auto">
          <a:xfrm>
            <a:off x="2627266" y="1885905"/>
            <a:ext cx="4224839" cy="1118553"/>
          </a:xfrm>
          <a:prstGeom prst="rect">
            <a:avLst/>
          </a:prstGeom>
          <a:noFill/>
          <a:ln>
            <a:noFill/>
          </a:ln>
          <a:extLst>
            <a:ext uri="{53640926-AAD7-44D8-BBD7-CCE9431645EC}">
              <a14:shadowObscured xmlns:a14="http://schemas.microsoft.com/office/drawing/2010/main"/>
            </a:ext>
          </a:extLst>
        </p:spPr>
      </p:pic>
      <p:pic>
        <p:nvPicPr>
          <p:cNvPr id="4" name="Picture 3" descr="A close-up of a computer code&#10;&#10;Description automatically generated">
            <a:extLst>
              <a:ext uri="{FF2B5EF4-FFF2-40B4-BE49-F238E27FC236}">
                <a16:creationId xmlns:a16="http://schemas.microsoft.com/office/drawing/2014/main" id="{087EEC57-6B58-0CFA-A1CB-AC7CA32CF500}"/>
              </a:ext>
            </a:extLst>
          </p:cNvPr>
          <p:cNvPicPr>
            <a:picLocks noChangeAspect="1"/>
          </p:cNvPicPr>
          <p:nvPr/>
        </p:nvPicPr>
        <p:blipFill>
          <a:blip r:embed="rId4"/>
          <a:stretch>
            <a:fillRect/>
          </a:stretch>
        </p:blipFill>
        <p:spPr>
          <a:xfrm>
            <a:off x="2536357" y="3753439"/>
            <a:ext cx="4829601" cy="731475"/>
          </a:xfrm>
          <a:prstGeom prst="rect">
            <a:avLst/>
          </a:prstGeom>
        </p:spPr>
      </p:pic>
    </p:spTree>
    <p:extLst>
      <p:ext uri="{BB962C8B-B14F-4D97-AF65-F5344CB8AC3E}">
        <p14:creationId xmlns:p14="http://schemas.microsoft.com/office/powerpoint/2010/main" val="15459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830029" cy="3680750"/>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err="1">
                <a:latin typeface="Alegreya Sans" panose="020B0604020202020204" charset="0"/>
              </a:rPr>
              <a:t>Khởi</a:t>
            </a:r>
            <a:r>
              <a:rPr lang="en-US" sz="1600">
                <a:latin typeface="Alegreya Sans" panose="020B0604020202020204" charset="0"/>
              </a:rPr>
              <a:t> </a:t>
            </a:r>
            <a:r>
              <a:rPr lang="en-US" sz="1600" err="1">
                <a:latin typeface="Alegreya Sans" panose="020B0604020202020204" charset="0"/>
              </a:rPr>
              <a:t>tạo</a:t>
            </a:r>
            <a:r>
              <a:rPr lang="en-US" sz="1600">
                <a:latin typeface="Alegreya Sans" panose="020B0604020202020204" charset="0"/>
              </a:rPr>
              <a:t> </a:t>
            </a:r>
            <a:r>
              <a:rPr lang="en-US" sz="1600" err="1">
                <a:latin typeface="Alegreya Sans" panose="020B0604020202020204" charset="0"/>
              </a:rPr>
              <a:t>quần</a:t>
            </a:r>
            <a:r>
              <a:rPr lang="en-US" sz="1600">
                <a:latin typeface="Alegreya Sans" panose="020B0604020202020204" charset="0"/>
              </a:rPr>
              <a:t> </a:t>
            </a:r>
            <a:r>
              <a:rPr lang="en-US" sz="1600" err="1">
                <a:latin typeface="Alegreya Sans" panose="020B0604020202020204" charset="0"/>
              </a:rPr>
              <a:t>thể</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14</a:t>
            </a:fld>
            <a:endParaRPr lang="en-US"/>
          </a:p>
        </p:txBody>
      </p:sp>
      <p:pic>
        <p:nvPicPr>
          <p:cNvPr id="5" name="Picture 4" descr="A close-up of a computer screen&#10;&#10;Description automatically generated">
            <a:extLst>
              <a:ext uri="{FF2B5EF4-FFF2-40B4-BE49-F238E27FC236}">
                <a16:creationId xmlns:a16="http://schemas.microsoft.com/office/drawing/2014/main" id="{5E6A904C-7BD3-9326-748B-4F5C8EF31719}"/>
              </a:ext>
            </a:extLst>
          </p:cNvPr>
          <p:cNvPicPr>
            <a:picLocks noChangeAspect="1"/>
          </p:cNvPicPr>
          <p:nvPr/>
        </p:nvPicPr>
        <p:blipFill>
          <a:blip r:embed="rId3"/>
          <a:stretch>
            <a:fillRect/>
          </a:stretch>
        </p:blipFill>
        <p:spPr>
          <a:xfrm>
            <a:off x="653807" y="2001674"/>
            <a:ext cx="7770193" cy="2206341"/>
          </a:xfrm>
          <a:prstGeom prst="rect">
            <a:avLst/>
          </a:prstGeom>
        </p:spPr>
      </p:pic>
    </p:spTree>
    <p:extLst>
      <p:ext uri="{BB962C8B-B14F-4D97-AF65-F5344CB8AC3E}">
        <p14:creationId xmlns:p14="http://schemas.microsoft.com/office/powerpoint/2010/main" val="74612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704001" cy="1050561"/>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a:latin typeface="Alegreya Sans" panose="020B0604020202020204" charset="0"/>
              </a:rPr>
              <a:t>Fitness function</a:t>
            </a: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15</a:t>
            </a:fld>
            <a:endParaRPr lang="en-US"/>
          </a:p>
        </p:txBody>
      </p:sp>
      <p:pic>
        <p:nvPicPr>
          <p:cNvPr id="3" name="Picture 2" descr="A screenshot of a computer code&#10;&#10;Description automatically generated">
            <a:extLst>
              <a:ext uri="{FF2B5EF4-FFF2-40B4-BE49-F238E27FC236}">
                <a16:creationId xmlns:a16="http://schemas.microsoft.com/office/drawing/2014/main" id="{DB1CFCE8-D07D-BD81-61AC-4E1C70B38A18}"/>
              </a:ext>
            </a:extLst>
          </p:cNvPr>
          <p:cNvPicPr>
            <a:picLocks noChangeAspect="1"/>
          </p:cNvPicPr>
          <p:nvPr/>
        </p:nvPicPr>
        <p:blipFill>
          <a:blip r:embed="rId3"/>
          <a:stretch>
            <a:fillRect/>
          </a:stretch>
        </p:blipFill>
        <p:spPr>
          <a:xfrm>
            <a:off x="2392932" y="1590425"/>
            <a:ext cx="4865510" cy="3387975"/>
          </a:xfrm>
          <a:prstGeom prst="rect">
            <a:avLst/>
          </a:prstGeom>
        </p:spPr>
      </p:pic>
    </p:spTree>
    <p:extLst>
      <p:ext uri="{BB962C8B-B14F-4D97-AF65-F5344CB8AC3E}">
        <p14:creationId xmlns:p14="http://schemas.microsoft.com/office/powerpoint/2010/main" val="321698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704001" cy="1050561"/>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err="1">
                <a:latin typeface="Alegreya Sans" panose="020B0604020202020204" charset="0"/>
              </a:rPr>
              <a:t>calculate_fitness_values</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16</a:t>
            </a:fld>
            <a:endParaRPr lang="en-US"/>
          </a:p>
        </p:txBody>
      </p:sp>
      <p:pic>
        <p:nvPicPr>
          <p:cNvPr id="4" name="Picture 3" descr="A screenshot of a computer code&#10;&#10;Description automatically generated">
            <a:extLst>
              <a:ext uri="{FF2B5EF4-FFF2-40B4-BE49-F238E27FC236}">
                <a16:creationId xmlns:a16="http://schemas.microsoft.com/office/drawing/2014/main" id="{6D4D63CD-4C74-F389-A649-26EF0F18E644}"/>
              </a:ext>
            </a:extLst>
          </p:cNvPr>
          <p:cNvPicPr>
            <a:picLocks noChangeAspect="1"/>
          </p:cNvPicPr>
          <p:nvPr/>
        </p:nvPicPr>
        <p:blipFill>
          <a:blip r:embed="rId3"/>
          <a:stretch>
            <a:fillRect/>
          </a:stretch>
        </p:blipFill>
        <p:spPr>
          <a:xfrm>
            <a:off x="1666312" y="1956253"/>
            <a:ext cx="5811376" cy="2742222"/>
          </a:xfrm>
          <a:prstGeom prst="rect">
            <a:avLst/>
          </a:prstGeom>
        </p:spPr>
      </p:pic>
    </p:spTree>
    <p:extLst>
      <p:ext uri="{BB962C8B-B14F-4D97-AF65-F5344CB8AC3E}">
        <p14:creationId xmlns:p14="http://schemas.microsoft.com/office/powerpoint/2010/main" val="409868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704001" cy="1050561"/>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err="1">
                <a:latin typeface="Alegreya Sans" panose="020B0604020202020204" charset="0"/>
              </a:rPr>
              <a:t>Lựa</a:t>
            </a:r>
            <a:r>
              <a:rPr lang="en-US" sz="1600">
                <a:latin typeface="Alegreya Sans" panose="020B0604020202020204" charset="0"/>
              </a:rPr>
              <a:t> </a:t>
            </a:r>
            <a:r>
              <a:rPr lang="en-US" sz="1600" err="1">
                <a:latin typeface="Alegreya Sans" panose="020B0604020202020204" charset="0"/>
              </a:rPr>
              <a:t>chọn</a:t>
            </a:r>
            <a:r>
              <a:rPr lang="en-US" sz="1600">
                <a:latin typeface="Alegreya Sans" panose="020B0604020202020204" charset="0"/>
              </a:rPr>
              <a:t> </a:t>
            </a:r>
            <a:r>
              <a:rPr lang="en-US" sz="1600" err="1">
                <a:latin typeface="Alegreya Sans" panose="020B0604020202020204" charset="0"/>
              </a:rPr>
              <a:t>các</a:t>
            </a:r>
            <a:r>
              <a:rPr lang="en-US" sz="1600">
                <a:latin typeface="Alegreya Sans" panose="020B0604020202020204" charset="0"/>
              </a:rPr>
              <a:t> </a:t>
            </a:r>
            <a:r>
              <a:rPr lang="en-US" sz="1600" err="1">
                <a:latin typeface="Alegreya Sans" panose="020B0604020202020204" charset="0"/>
              </a:rPr>
              <a:t>cá</a:t>
            </a:r>
            <a:r>
              <a:rPr lang="en-US" sz="1600">
                <a:latin typeface="Alegreya Sans" panose="020B0604020202020204" charset="0"/>
              </a:rPr>
              <a:t> </a:t>
            </a:r>
            <a:r>
              <a:rPr lang="en-US" sz="1600" err="1">
                <a:latin typeface="Alegreya Sans" panose="020B0604020202020204" charset="0"/>
              </a:rPr>
              <a:t>thể</a:t>
            </a:r>
            <a:r>
              <a:rPr lang="en-US" sz="1600">
                <a:latin typeface="Alegreya Sans" panose="020B0604020202020204" charset="0"/>
              </a:rPr>
              <a:t> cha </a:t>
            </a:r>
            <a:r>
              <a:rPr lang="en-US" sz="1600" err="1">
                <a:latin typeface="Alegreya Sans" panose="020B0604020202020204" charset="0"/>
              </a:rPr>
              <a:t>mẹ</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17</a:t>
            </a:fld>
            <a:endParaRPr lang="en-US"/>
          </a:p>
        </p:txBody>
      </p:sp>
      <p:pic>
        <p:nvPicPr>
          <p:cNvPr id="3" name="Picture 2" descr="A screenshot of a computer program&#10;&#10;Description automatically generated">
            <a:extLst>
              <a:ext uri="{FF2B5EF4-FFF2-40B4-BE49-F238E27FC236}">
                <a16:creationId xmlns:a16="http://schemas.microsoft.com/office/drawing/2014/main" id="{01CF39CA-8A75-8AAF-6829-23B7B2C25300}"/>
              </a:ext>
            </a:extLst>
          </p:cNvPr>
          <p:cNvPicPr>
            <a:picLocks noChangeAspect="1"/>
          </p:cNvPicPr>
          <p:nvPr/>
        </p:nvPicPr>
        <p:blipFill>
          <a:blip r:embed="rId3"/>
          <a:stretch>
            <a:fillRect/>
          </a:stretch>
        </p:blipFill>
        <p:spPr>
          <a:xfrm>
            <a:off x="3200400" y="1476790"/>
            <a:ext cx="4721224" cy="3565110"/>
          </a:xfrm>
          <a:prstGeom prst="rect">
            <a:avLst/>
          </a:prstGeom>
        </p:spPr>
      </p:pic>
    </p:spTree>
    <p:extLst>
      <p:ext uri="{BB962C8B-B14F-4D97-AF65-F5344CB8AC3E}">
        <p14:creationId xmlns:p14="http://schemas.microsoft.com/office/powerpoint/2010/main" val="264702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704001" cy="3619589"/>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a:latin typeface="Alegreya Sans" panose="020B0604020202020204" charset="0"/>
              </a:rPr>
              <a:t>Lai </a:t>
            </a:r>
            <a:r>
              <a:rPr lang="en-US" sz="1600" err="1">
                <a:latin typeface="Alegreya Sans" panose="020B0604020202020204" charset="0"/>
              </a:rPr>
              <a:t>ghép</a:t>
            </a:r>
            <a:r>
              <a:rPr lang="en-US" sz="1600">
                <a:latin typeface="Alegreya Sans" panose="020B0604020202020204" charset="0"/>
              </a:rPr>
              <a:t> (crossover) </a:t>
            </a:r>
          </a:p>
          <a:p>
            <a:pPr marL="285750" indent="-285750">
              <a:lnSpc>
                <a:spcPct val="150000"/>
              </a:lnSpc>
              <a:buSzPts val="1100"/>
              <a:buFont typeface="Arial" panose="020B0604020202020204" pitchFamily="34" charset="0"/>
              <a:buChar char="•"/>
            </a:pPr>
            <a:endParaRPr lang="en-US" sz="1600">
              <a:latin typeface="Alegreya Sans" panose="020B0604020202020204" charset="0"/>
            </a:endParaRPr>
          </a:p>
          <a:p>
            <a:pPr marL="285750" indent="-285750">
              <a:lnSpc>
                <a:spcPct val="150000"/>
              </a:lnSpc>
              <a:buSzPts val="1100"/>
              <a:buFont typeface="Arial" panose="020B0604020202020204" pitchFamily="34" charset="0"/>
              <a:buChar char="•"/>
            </a:pPr>
            <a:endParaRPr lang="en-US" sz="1600">
              <a:latin typeface="Alegreya Sans" panose="020B0604020202020204" charset="0"/>
            </a:endParaRPr>
          </a:p>
          <a:p>
            <a:pPr marL="285750" indent="-285750">
              <a:lnSpc>
                <a:spcPct val="150000"/>
              </a:lnSpc>
              <a:buSzPts val="1100"/>
              <a:buFont typeface="Arial" panose="020B0604020202020204" pitchFamily="34" charset="0"/>
              <a:buChar char="•"/>
            </a:pPr>
            <a:endParaRPr lang="en-US" sz="1600">
              <a:latin typeface="Alegreya Sans" panose="020B0604020202020204" charset="0"/>
            </a:endParaRPr>
          </a:p>
          <a:p>
            <a:pPr marL="0" indent="0">
              <a:lnSpc>
                <a:spcPct val="150000"/>
              </a:lnSpc>
              <a:buSzPts val="1100"/>
            </a:pP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18</a:t>
            </a:fld>
            <a:endParaRPr lang="en-US"/>
          </a:p>
        </p:txBody>
      </p:sp>
      <p:pic>
        <p:nvPicPr>
          <p:cNvPr id="3" name="Picture 2" descr="A screenshot of a computer code&#10;&#10;Description automatically generated">
            <a:extLst>
              <a:ext uri="{FF2B5EF4-FFF2-40B4-BE49-F238E27FC236}">
                <a16:creationId xmlns:a16="http://schemas.microsoft.com/office/drawing/2014/main" id="{9ADFF199-0FBE-E930-A036-C1DDDD0AF058}"/>
              </a:ext>
            </a:extLst>
          </p:cNvPr>
          <p:cNvPicPr>
            <a:picLocks noChangeAspect="1"/>
          </p:cNvPicPr>
          <p:nvPr/>
        </p:nvPicPr>
        <p:blipFill>
          <a:blip r:embed="rId3"/>
          <a:stretch>
            <a:fillRect/>
          </a:stretch>
        </p:blipFill>
        <p:spPr>
          <a:xfrm>
            <a:off x="2178850" y="2042239"/>
            <a:ext cx="4786300" cy="2407968"/>
          </a:xfrm>
          <a:prstGeom prst="rect">
            <a:avLst/>
          </a:prstGeom>
        </p:spPr>
      </p:pic>
    </p:spTree>
    <p:extLst>
      <p:ext uri="{BB962C8B-B14F-4D97-AF65-F5344CB8AC3E}">
        <p14:creationId xmlns:p14="http://schemas.microsoft.com/office/powerpoint/2010/main" val="212872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5"/>
            <a:ext cx="7704001" cy="3619589"/>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err="1">
                <a:latin typeface="Alegreya Sans" panose="020B0604020202020204" charset="0"/>
              </a:rPr>
              <a:t>Đột</a:t>
            </a:r>
            <a:r>
              <a:rPr lang="en-US" sz="1600">
                <a:latin typeface="Alegreya Sans" panose="020B0604020202020204" charset="0"/>
              </a:rPr>
              <a:t> </a:t>
            </a:r>
            <a:r>
              <a:rPr lang="en-US" sz="1600" err="1">
                <a:latin typeface="Alegreya Sans" panose="020B0604020202020204" charset="0"/>
              </a:rPr>
              <a:t>biến</a:t>
            </a:r>
            <a:r>
              <a:rPr lang="en-US" sz="1600">
                <a:latin typeface="Alegreya Sans" panose="020B0604020202020204" charset="0"/>
              </a:rPr>
              <a:t> (mutation)</a:t>
            </a:r>
          </a:p>
          <a:p>
            <a:pPr marL="285750" indent="-285750">
              <a:lnSpc>
                <a:spcPct val="150000"/>
              </a:lnSpc>
              <a:buSzPts val="1100"/>
              <a:buFont typeface="Arial" panose="020B0604020202020204" pitchFamily="34" charset="0"/>
              <a:buChar char="•"/>
            </a:pPr>
            <a:endParaRPr lang="en-US" sz="1600">
              <a:latin typeface="Alegreya Sans" panose="020B0604020202020204" charset="0"/>
            </a:endParaRPr>
          </a:p>
          <a:p>
            <a:pPr marL="285750" indent="-285750">
              <a:lnSpc>
                <a:spcPct val="150000"/>
              </a:lnSpc>
              <a:buSzPts val="1100"/>
              <a:buFont typeface="Arial" panose="020B0604020202020204" pitchFamily="34" charset="0"/>
              <a:buChar char="•"/>
            </a:pPr>
            <a:endParaRPr lang="en-US" sz="1600">
              <a:latin typeface="Alegreya Sans" panose="020B0604020202020204" charset="0"/>
            </a:endParaRPr>
          </a:p>
          <a:p>
            <a:pPr marL="0" indent="0">
              <a:lnSpc>
                <a:spcPct val="150000"/>
              </a:lnSpc>
              <a:buSzPts val="1100"/>
            </a:pP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19</a:t>
            </a:fld>
            <a:endParaRPr lang="en-US"/>
          </a:p>
        </p:txBody>
      </p:sp>
      <p:pic>
        <p:nvPicPr>
          <p:cNvPr id="4" name="Picture 3" descr="A screenshot of a computer code&#10;&#10;Description automatically generated">
            <a:extLst>
              <a:ext uri="{FF2B5EF4-FFF2-40B4-BE49-F238E27FC236}">
                <a16:creationId xmlns:a16="http://schemas.microsoft.com/office/drawing/2014/main" id="{5DDB7DA5-635E-2D47-4114-91A8DBC7CAE9}"/>
              </a:ext>
            </a:extLst>
          </p:cNvPr>
          <p:cNvPicPr>
            <a:picLocks noChangeAspect="1"/>
          </p:cNvPicPr>
          <p:nvPr/>
        </p:nvPicPr>
        <p:blipFill>
          <a:blip r:embed="rId3"/>
          <a:stretch>
            <a:fillRect/>
          </a:stretch>
        </p:blipFill>
        <p:spPr>
          <a:xfrm>
            <a:off x="2179341" y="1997982"/>
            <a:ext cx="4785318" cy="2769281"/>
          </a:xfrm>
          <a:prstGeom prst="rect">
            <a:avLst/>
          </a:prstGeom>
        </p:spPr>
      </p:pic>
    </p:spTree>
    <p:extLst>
      <p:ext uri="{BB962C8B-B14F-4D97-AF65-F5344CB8AC3E}">
        <p14:creationId xmlns:p14="http://schemas.microsoft.com/office/powerpoint/2010/main" val="11997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28"/>
          <p:cNvSpPr txBox="1">
            <a:spLocks noGrp="1"/>
          </p:cNvSpPr>
          <p:nvPr>
            <p:ph type="title" idx="2"/>
          </p:nvPr>
        </p:nvSpPr>
        <p:spPr>
          <a:xfrm>
            <a:off x="1256875" y="131162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11" name="Google Shape;211;p28"/>
          <p:cNvSpPr txBox="1">
            <a:spLocks noGrp="1"/>
          </p:cNvSpPr>
          <p:nvPr>
            <p:ph type="title" idx="3"/>
          </p:nvPr>
        </p:nvSpPr>
        <p:spPr>
          <a:xfrm>
            <a:off x="6037382" y="2902661"/>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212" name="Google Shape;212;p28"/>
          <p:cNvSpPr txBox="1">
            <a:spLocks noGrp="1"/>
          </p:cNvSpPr>
          <p:nvPr>
            <p:ph type="title" idx="4"/>
          </p:nvPr>
        </p:nvSpPr>
        <p:spPr>
          <a:xfrm>
            <a:off x="3636900" y="132222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14" name="Google Shape;214;p28"/>
          <p:cNvSpPr txBox="1">
            <a:spLocks noGrp="1"/>
          </p:cNvSpPr>
          <p:nvPr>
            <p:ph type="title" idx="6"/>
          </p:nvPr>
        </p:nvSpPr>
        <p:spPr>
          <a:xfrm>
            <a:off x="3657357" y="2902584"/>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16" name="Google Shape;216;p28"/>
          <p:cNvSpPr txBox="1">
            <a:spLocks noGrp="1"/>
          </p:cNvSpPr>
          <p:nvPr>
            <p:ph type="subTitle" idx="1"/>
          </p:nvPr>
        </p:nvSpPr>
        <p:spPr>
          <a:xfrm>
            <a:off x="1049875" y="1884325"/>
            <a:ext cx="1148700"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Vấn</a:t>
            </a:r>
            <a:r>
              <a:rPr lang="en-US"/>
              <a:t> </a:t>
            </a:r>
            <a:r>
              <a:rPr lang="en-US" err="1"/>
              <a:t>đề</a:t>
            </a:r>
            <a:r>
              <a:rPr lang="en-US"/>
              <a:t> </a:t>
            </a:r>
            <a:r>
              <a:rPr lang="en-US" err="1"/>
              <a:t>bài</a:t>
            </a:r>
            <a:r>
              <a:rPr lang="en-US"/>
              <a:t> </a:t>
            </a:r>
            <a:r>
              <a:rPr lang="en-US" err="1"/>
              <a:t>báo</a:t>
            </a:r>
            <a:endParaRPr/>
          </a:p>
        </p:txBody>
      </p:sp>
      <p:sp>
        <p:nvSpPr>
          <p:cNvPr id="217" name="Google Shape;217;p28"/>
          <p:cNvSpPr txBox="1">
            <a:spLocks noGrp="1"/>
          </p:cNvSpPr>
          <p:nvPr>
            <p:ph type="subTitle" idx="8"/>
          </p:nvPr>
        </p:nvSpPr>
        <p:spPr>
          <a:xfrm>
            <a:off x="3359967" y="1894925"/>
            <a:ext cx="1288566"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Lý </a:t>
            </a:r>
            <a:r>
              <a:rPr lang="en-US" err="1"/>
              <a:t>thuyết</a:t>
            </a:r>
            <a:r>
              <a:rPr lang="en-US"/>
              <a:t> </a:t>
            </a:r>
            <a:r>
              <a:rPr lang="en-US" err="1"/>
              <a:t>liên</a:t>
            </a:r>
            <a:r>
              <a:rPr lang="en-US"/>
              <a:t> </a:t>
            </a:r>
            <a:r>
              <a:rPr lang="en-US" err="1"/>
              <a:t>quan</a:t>
            </a:r>
            <a:endParaRPr/>
          </a:p>
        </p:txBody>
      </p:sp>
      <p:sp>
        <p:nvSpPr>
          <p:cNvPr id="218" name="Google Shape;218;p28"/>
          <p:cNvSpPr txBox="1">
            <a:spLocks noGrp="1"/>
          </p:cNvSpPr>
          <p:nvPr>
            <p:ph type="subTitle" idx="9"/>
          </p:nvPr>
        </p:nvSpPr>
        <p:spPr>
          <a:xfrm>
            <a:off x="3283433" y="3475284"/>
            <a:ext cx="1365099" cy="7069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Hiện</a:t>
            </a:r>
            <a:r>
              <a:rPr lang="en-US"/>
              <a:t> </a:t>
            </a:r>
            <a:r>
              <a:rPr lang="en-US" err="1"/>
              <a:t>thực</a:t>
            </a:r>
            <a:r>
              <a:rPr lang="en-US"/>
              <a:t> </a:t>
            </a:r>
            <a:r>
              <a:rPr lang="en-US" err="1"/>
              <a:t>hệ</a:t>
            </a:r>
            <a:r>
              <a:rPr lang="en-US"/>
              <a:t> </a:t>
            </a:r>
            <a:r>
              <a:rPr lang="en-US" err="1"/>
              <a:t>thống</a:t>
            </a:r>
            <a:endParaRPr/>
          </a:p>
        </p:txBody>
      </p:sp>
      <p:sp>
        <p:nvSpPr>
          <p:cNvPr id="219" name="Google Shape;219;p28"/>
          <p:cNvSpPr txBox="1">
            <a:spLocks noGrp="1"/>
          </p:cNvSpPr>
          <p:nvPr>
            <p:ph type="subTitle" idx="13"/>
          </p:nvPr>
        </p:nvSpPr>
        <p:spPr>
          <a:xfrm>
            <a:off x="5700866" y="3475287"/>
            <a:ext cx="1407731" cy="7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Tài</a:t>
            </a:r>
            <a:r>
              <a:rPr lang="en-US"/>
              <a:t> </a:t>
            </a:r>
            <a:r>
              <a:rPr lang="en-US" err="1"/>
              <a:t>liệu</a:t>
            </a:r>
            <a:r>
              <a:rPr lang="en-US"/>
              <a:t> </a:t>
            </a:r>
            <a:r>
              <a:rPr lang="en-US" err="1"/>
              <a:t>tham</a:t>
            </a:r>
            <a:r>
              <a:rPr lang="en-US"/>
              <a:t> </a:t>
            </a:r>
            <a:r>
              <a:rPr lang="en-US" err="1"/>
              <a:t>khảo</a:t>
            </a:r>
            <a:endParaRPr/>
          </a:p>
        </p:txBody>
      </p:sp>
      <p:pic>
        <p:nvPicPr>
          <p:cNvPr id="222" name="Google Shape;222;p28"/>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12" name="Slide Number Placeholder 11">
            <a:extLst>
              <a:ext uri="{FF2B5EF4-FFF2-40B4-BE49-F238E27FC236}">
                <a16:creationId xmlns:a16="http://schemas.microsoft.com/office/drawing/2014/main" id="{67AF9017-EC1D-3FBA-364E-58CA91BA8F71}"/>
              </a:ext>
            </a:extLst>
          </p:cNvPr>
          <p:cNvSpPr>
            <a:spLocks noGrp="1"/>
          </p:cNvSpPr>
          <p:nvPr>
            <p:ph type="sldNum" sz="quarter" idx="16"/>
          </p:nvPr>
        </p:nvSpPr>
        <p:spPr/>
        <p:txBody>
          <a:bodyPr/>
          <a:lstStyle/>
          <a:p>
            <a:fld id="{6C389A42-74FB-4812-AF0A-FEFB7B936075}" type="slidenum">
              <a:rPr lang="en-US" smtClean="0"/>
              <a:t>2</a:t>
            </a:fld>
            <a:endParaRPr lang="en-US"/>
          </a:p>
        </p:txBody>
      </p:sp>
      <p:sp>
        <p:nvSpPr>
          <p:cNvPr id="4" name="Google Shape;214;p28">
            <a:extLst>
              <a:ext uri="{FF2B5EF4-FFF2-40B4-BE49-F238E27FC236}">
                <a16:creationId xmlns:a16="http://schemas.microsoft.com/office/drawing/2014/main" id="{EC301CD3-E688-BE83-00EF-60F89C62AFD1}"/>
              </a:ext>
            </a:extLst>
          </p:cNvPr>
          <p:cNvSpPr txBox="1">
            <a:spLocks/>
          </p:cNvSpPr>
          <p:nvPr/>
        </p:nvSpPr>
        <p:spPr>
          <a:xfrm>
            <a:off x="5977368" y="1322222"/>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1pPr>
            <a:lvl2pPr marR="0" lvl="1"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2pPr>
            <a:lvl3pPr marR="0" lvl="2"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3pPr>
            <a:lvl4pPr marR="0" lvl="3"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4pPr>
            <a:lvl5pPr marR="0" lvl="4"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5pPr>
            <a:lvl6pPr marR="0" lvl="5"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6pPr>
            <a:lvl7pPr marR="0" lvl="6"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7pPr>
            <a:lvl8pPr marR="0" lvl="7"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8pPr>
            <a:lvl9pPr marR="0" lvl="8"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9pPr>
          </a:lstStyle>
          <a:p>
            <a:r>
              <a:rPr lang="en"/>
              <a:t>03</a:t>
            </a:r>
          </a:p>
        </p:txBody>
      </p:sp>
      <p:sp>
        <p:nvSpPr>
          <p:cNvPr id="5" name="Google Shape;217;p28">
            <a:extLst>
              <a:ext uri="{FF2B5EF4-FFF2-40B4-BE49-F238E27FC236}">
                <a16:creationId xmlns:a16="http://schemas.microsoft.com/office/drawing/2014/main" id="{C5F5D569-D9B5-30E8-FFD1-6F2FC8979658}"/>
              </a:ext>
            </a:extLst>
          </p:cNvPr>
          <p:cNvSpPr txBox="1">
            <a:spLocks/>
          </p:cNvSpPr>
          <p:nvPr/>
        </p:nvSpPr>
        <p:spPr>
          <a:xfrm>
            <a:off x="5559586" y="1884322"/>
            <a:ext cx="1407731" cy="7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EB Garamond"/>
              <a:buNone/>
              <a:defRPr sz="1800" b="0" i="0" u="none" strike="noStrike" cap="none">
                <a:solidFill>
                  <a:schemeClr val="dk1"/>
                </a:solidFill>
                <a:latin typeface="EB Garamond SemiBold"/>
                <a:ea typeface="EB Garamond SemiBold"/>
                <a:cs typeface="EB Garamond SemiBold"/>
                <a:sym typeface="EB Garamond SemiBold"/>
              </a:defRPr>
            </a:lvl1pPr>
            <a:lvl2pPr marL="914400" marR="0" lvl="1"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2pPr>
            <a:lvl3pPr marL="1371600" marR="0" lvl="2"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3pPr>
            <a:lvl4pPr marL="1828800" marR="0" lvl="3"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4pPr>
            <a:lvl5pPr marL="2286000" marR="0" lvl="4"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5pPr>
            <a:lvl6pPr marL="2743200" marR="0" lvl="5"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6pPr>
            <a:lvl7pPr marL="3200400" marR="0" lvl="6"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7pPr>
            <a:lvl8pPr marL="3657600" marR="0" lvl="7"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8pPr>
            <a:lvl9pPr marL="4114800" marR="0" lvl="8"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9pPr>
          </a:lstStyle>
          <a:p>
            <a:pPr marL="0" indent="0" algn="ctr"/>
            <a:r>
              <a:rPr lang="en-US" err="1"/>
              <a:t>Kịch</a:t>
            </a:r>
            <a:r>
              <a:rPr lang="en-US"/>
              <a:t> </a:t>
            </a:r>
            <a:r>
              <a:rPr lang="en-US" err="1"/>
              <a:t>bản</a:t>
            </a:r>
            <a:r>
              <a:rPr lang="en-US"/>
              <a:t> </a:t>
            </a:r>
            <a:r>
              <a:rPr lang="en-US" err="1"/>
              <a:t>thực</a:t>
            </a:r>
            <a:r>
              <a:rPr lang="en-US"/>
              <a:t> </a:t>
            </a:r>
            <a:r>
              <a:rPr lang="en-US" err="1"/>
              <a:t>nghiệm</a:t>
            </a:r>
            <a:endParaRPr lang="en-US"/>
          </a:p>
        </p:txBody>
      </p:sp>
      <p:sp>
        <p:nvSpPr>
          <p:cNvPr id="2" name="Google Shape;214;p28">
            <a:extLst>
              <a:ext uri="{FF2B5EF4-FFF2-40B4-BE49-F238E27FC236}">
                <a16:creationId xmlns:a16="http://schemas.microsoft.com/office/drawing/2014/main" id="{36C91A9D-9448-608B-886A-22D403C3C33D}"/>
              </a:ext>
            </a:extLst>
          </p:cNvPr>
          <p:cNvSpPr txBox="1">
            <a:spLocks/>
          </p:cNvSpPr>
          <p:nvPr/>
        </p:nvSpPr>
        <p:spPr>
          <a:xfrm>
            <a:off x="1323236" y="2902584"/>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1pPr>
            <a:lvl2pPr marR="0" lvl="1"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2pPr>
            <a:lvl3pPr marR="0" lvl="2"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3pPr>
            <a:lvl4pPr marR="0" lvl="3"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4pPr>
            <a:lvl5pPr marR="0" lvl="4"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5pPr>
            <a:lvl6pPr marR="0" lvl="5"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6pPr>
            <a:lvl7pPr marR="0" lvl="6"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7pPr>
            <a:lvl8pPr marR="0" lvl="7"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8pPr>
            <a:lvl9pPr marR="0" lvl="8" algn="l" rtl="0">
              <a:lnSpc>
                <a:spcPct val="100000"/>
              </a:lnSpc>
              <a:spcBef>
                <a:spcPts val="0"/>
              </a:spcBef>
              <a:spcAft>
                <a:spcPts val="0"/>
              </a:spcAft>
              <a:buClr>
                <a:schemeClr val="dk1"/>
              </a:buClr>
              <a:buSzPts val="3000"/>
              <a:buFont typeface="EB Garamond SemiBold"/>
              <a:buNone/>
              <a:defRPr sz="3000" b="0" i="0" u="none" strike="noStrike" cap="none">
                <a:solidFill>
                  <a:schemeClr val="dk1"/>
                </a:solidFill>
                <a:latin typeface="EB Garamond SemiBold"/>
                <a:ea typeface="EB Garamond SemiBold"/>
                <a:cs typeface="EB Garamond SemiBold"/>
                <a:sym typeface="EB Garamond SemiBold"/>
              </a:defRPr>
            </a:lvl9pPr>
          </a:lstStyle>
          <a:p>
            <a:r>
              <a:rPr lang="en"/>
              <a:t>04</a:t>
            </a:r>
          </a:p>
        </p:txBody>
      </p:sp>
      <p:sp>
        <p:nvSpPr>
          <p:cNvPr id="3" name="Google Shape;218;p28">
            <a:extLst>
              <a:ext uri="{FF2B5EF4-FFF2-40B4-BE49-F238E27FC236}">
                <a16:creationId xmlns:a16="http://schemas.microsoft.com/office/drawing/2014/main" id="{A7E0E65D-0ED9-F652-3263-FA4E512D0360}"/>
              </a:ext>
            </a:extLst>
          </p:cNvPr>
          <p:cNvSpPr txBox="1">
            <a:spLocks/>
          </p:cNvSpPr>
          <p:nvPr/>
        </p:nvSpPr>
        <p:spPr>
          <a:xfrm>
            <a:off x="1044896" y="3475284"/>
            <a:ext cx="1288566" cy="720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EB Garamond"/>
              <a:buNone/>
              <a:defRPr sz="1800" b="0" i="0" u="none" strike="noStrike" cap="none">
                <a:solidFill>
                  <a:schemeClr val="dk1"/>
                </a:solidFill>
                <a:latin typeface="EB Garamond SemiBold"/>
                <a:ea typeface="EB Garamond SemiBold"/>
                <a:cs typeface="EB Garamond SemiBold"/>
                <a:sym typeface="EB Garamond SemiBold"/>
              </a:defRPr>
            </a:lvl1pPr>
            <a:lvl2pPr marL="914400" marR="0" lvl="1"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2pPr>
            <a:lvl3pPr marL="1371600" marR="0" lvl="2"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3pPr>
            <a:lvl4pPr marL="1828800" marR="0" lvl="3"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4pPr>
            <a:lvl5pPr marL="2286000" marR="0" lvl="4"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5pPr>
            <a:lvl6pPr marL="2743200" marR="0" lvl="5"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6pPr>
            <a:lvl7pPr marL="3200400" marR="0" lvl="6"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7pPr>
            <a:lvl8pPr marL="3657600" marR="0" lvl="7"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8pPr>
            <a:lvl9pPr marL="4114800" marR="0" lvl="8" indent="-304800" algn="l" rtl="0">
              <a:lnSpc>
                <a:spcPct val="100000"/>
              </a:lnSpc>
              <a:spcBef>
                <a:spcPts val="0"/>
              </a:spcBef>
              <a:spcAft>
                <a:spcPts val="0"/>
              </a:spcAft>
              <a:buClr>
                <a:schemeClr val="dk1"/>
              </a:buClr>
              <a:buSzPts val="2400"/>
              <a:buFont typeface="EB Garamond"/>
              <a:buNone/>
              <a:defRPr sz="2400" b="1" i="0" u="none" strike="noStrike" cap="none">
                <a:solidFill>
                  <a:schemeClr val="dk1"/>
                </a:solidFill>
                <a:latin typeface="EB Garamond"/>
                <a:ea typeface="EB Garamond"/>
                <a:cs typeface="EB Garamond"/>
                <a:sym typeface="EB Garamond"/>
              </a:defRPr>
            </a:lvl9pPr>
          </a:lstStyle>
          <a:p>
            <a:pPr marL="0" indent="0" algn="ctr"/>
            <a:r>
              <a:rPr lang="en-US" err="1"/>
              <a:t>Kiến</a:t>
            </a:r>
            <a:r>
              <a:rPr lang="en-US"/>
              <a:t> </a:t>
            </a:r>
            <a:r>
              <a:rPr lang="en-US" err="1"/>
              <a:t>trúc</a:t>
            </a:r>
            <a:r>
              <a:rPr lang="en-US"/>
              <a:t> </a:t>
            </a:r>
            <a:r>
              <a:rPr lang="en-US" err="1"/>
              <a:t>tổng</a:t>
            </a:r>
            <a:r>
              <a:rPr lang="en-US"/>
              <a:t> </a:t>
            </a:r>
            <a:r>
              <a:rPr lang="en-US" err="1"/>
              <a:t>quan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Hiện thực hệ thống</a:t>
            </a:r>
            <a:endParaRPr/>
          </a:p>
        </p:txBody>
      </p:sp>
      <p:sp>
        <p:nvSpPr>
          <p:cNvPr id="229" name="Google Shape;229;p29"/>
          <p:cNvSpPr txBox="1">
            <a:spLocks noGrp="1"/>
          </p:cNvSpPr>
          <p:nvPr>
            <p:ph type="subTitle" idx="1"/>
          </p:nvPr>
        </p:nvSpPr>
        <p:spPr>
          <a:xfrm>
            <a:off x="593971" y="1017725"/>
            <a:ext cx="7704001" cy="3619589"/>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err="1">
                <a:latin typeface="Alegreya Sans" panose="020B0604020202020204" charset="0"/>
              </a:rPr>
              <a:t>Sử</a:t>
            </a:r>
            <a:r>
              <a:rPr lang="en-US" sz="1600">
                <a:latin typeface="Alegreya Sans" panose="020B0604020202020204" charset="0"/>
              </a:rPr>
              <a:t> </a:t>
            </a:r>
            <a:r>
              <a:rPr lang="en-US" sz="1600" err="1">
                <a:latin typeface="Alegreya Sans" panose="020B0604020202020204" charset="0"/>
              </a:rPr>
              <a:t>dụng</a:t>
            </a:r>
            <a:r>
              <a:rPr lang="en-US" sz="1600">
                <a:latin typeface="Alegreya Sans" panose="020B0604020202020204" charset="0"/>
              </a:rPr>
              <a:t> </a:t>
            </a:r>
            <a:r>
              <a:rPr lang="en-US" sz="1600" err="1">
                <a:latin typeface="Alegreya Sans" panose="020B0604020202020204" charset="0"/>
              </a:rPr>
              <a:t>hàm</a:t>
            </a:r>
            <a:r>
              <a:rPr lang="en-US" sz="1600">
                <a:latin typeface="Alegreya Sans" panose="020B0604020202020204" charset="0"/>
              </a:rPr>
              <a:t> crossover </a:t>
            </a:r>
            <a:r>
              <a:rPr lang="en-US" sz="1600" err="1">
                <a:latin typeface="Alegreya Sans" panose="020B0604020202020204" charset="0"/>
              </a:rPr>
              <a:t>và</a:t>
            </a:r>
            <a:r>
              <a:rPr lang="en-US" sz="1600">
                <a:latin typeface="Alegreya Sans" panose="020B0604020202020204" charset="0"/>
              </a:rPr>
              <a:t> </a:t>
            </a:r>
            <a:r>
              <a:rPr lang="en-US" sz="1600" err="1">
                <a:latin typeface="Alegreya Sans" panose="020B0604020202020204" charset="0"/>
              </a:rPr>
              <a:t>hàm</a:t>
            </a:r>
            <a:r>
              <a:rPr lang="en-US" sz="1600">
                <a:latin typeface="Alegreya Sans" panose="020B0604020202020204" charset="0"/>
              </a:rPr>
              <a:t> mutation </a:t>
            </a:r>
            <a:r>
              <a:rPr lang="en-US" sz="1600" err="1">
                <a:latin typeface="Alegreya Sans" panose="020B0604020202020204" charset="0"/>
              </a:rPr>
              <a:t>để</a:t>
            </a:r>
            <a:r>
              <a:rPr lang="en-US" sz="1600">
                <a:latin typeface="Alegreya Sans" panose="020B0604020202020204" charset="0"/>
              </a:rPr>
              <a:t> </a:t>
            </a:r>
            <a:r>
              <a:rPr lang="en-US" sz="1600" err="1">
                <a:latin typeface="Alegreya Sans" panose="020B0604020202020204" charset="0"/>
              </a:rPr>
              <a:t>tạo</a:t>
            </a:r>
            <a:r>
              <a:rPr lang="en-US" sz="1600">
                <a:latin typeface="Alegreya Sans" panose="020B0604020202020204" charset="0"/>
              </a:rPr>
              <a:t> </a:t>
            </a:r>
            <a:r>
              <a:rPr lang="en-US" sz="1600" err="1">
                <a:latin typeface="Alegreya Sans" panose="020B0604020202020204" charset="0"/>
              </a:rPr>
              <a:t>ra</a:t>
            </a:r>
            <a:r>
              <a:rPr lang="en-US" sz="1600">
                <a:latin typeface="Alegreya Sans" panose="020B0604020202020204" charset="0"/>
              </a:rPr>
              <a:t> </a:t>
            </a:r>
            <a:r>
              <a:rPr lang="en-US" sz="1600" err="1">
                <a:latin typeface="Alegreya Sans" panose="020B0604020202020204" charset="0"/>
              </a:rPr>
              <a:t>quần</a:t>
            </a:r>
            <a:r>
              <a:rPr lang="en-US" sz="1600">
                <a:latin typeface="Alegreya Sans" panose="020B0604020202020204" charset="0"/>
              </a:rPr>
              <a:t> </a:t>
            </a:r>
            <a:r>
              <a:rPr lang="en-US" sz="1600" err="1">
                <a:latin typeface="Alegreya Sans" panose="020B0604020202020204" charset="0"/>
              </a:rPr>
              <a:t>thể</a:t>
            </a:r>
            <a:r>
              <a:rPr lang="en-US" sz="1600">
                <a:latin typeface="Alegreya Sans" panose="020B0604020202020204" charset="0"/>
              </a:rPr>
              <a:t> </a:t>
            </a:r>
            <a:r>
              <a:rPr lang="en-US" sz="1600" err="1">
                <a:latin typeface="Alegreya Sans" panose="020B0604020202020204" charset="0"/>
              </a:rPr>
              <a:t>mới</a:t>
            </a:r>
            <a:endParaRPr lang="en-US" sz="1600">
              <a:latin typeface="Alegreya Sans" panose="020B0604020202020204" charset="0"/>
            </a:endParaRPr>
          </a:p>
          <a:p>
            <a:pPr marL="285750" indent="-285750">
              <a:lnSpc>
                <a:spcPct val="150000"/>
              </a:lnSpc>
              <a:buSzPts val="1100"/>
              <a:buFont typeface="Arial" panose="020B0604020202020204" pitchFamily="34" charset="0"/>
              <a:buChar char="•"/>
            </a:pPr>
            <a:endParaRPr lang="en-US" sz="1600">
              <a:latin typeface="Alegreya Sans" panose="020B0604020202020204" charset="0"/>
            </a:endParaRPr>
          </a:p>
          <a:p>
            <a:pPr marL="0" indent="0">
              <a:lnSpc>
                <a:spcPct val="150000"/>
              </a:lnSpc>
              <a:buSzPts val="1100"/>
            </a:pP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20</a:t>
            </a:fld>
            <a:endParaRPr lang="en-US"/>
          </a:p>
        </p:txBody>
      </p:sp>
      <p:pic>
        <p:nvPicPr>
          <p:cNvPr id="3" name="Picture 2" descr="A screenshot of a computer code&#10;&#10;Description automatically generated">
            <a:extLst>
              <a:ext uri="{FF2B5EF4-FFF2-40B4-BE49-F238E27FC236}">
                <a16:creationId xmlns:a16="http://schemas.microsoft.com/office/drawing/2014/main" id="{F63C3148-4043-92C9-BA9A-84B55A54150E}"/>
              </a:ext>
            </a:extLst>
          </p:cNvPr>
          <p:cNvPicPr>
            <a:picLocks noChangeAspect="1"/>
          </p:cNvPicPr>
          <p:nvPr/>
        </p:nvPicPr>
        <p:blipFill>
          <a:blip r:embed="rId3"/>
          <a:stretch>
            <a:fillRect/>
          </a:stretch>
        </p:blipFill>
        <p:spPr>
          <a:xfrm>
            <a:off x="1932485" y="2129463"/>
            <a:ext cx="5279030" cy="2268115"/>
          </a:xfrm>
          <a:prstGeom prst="rect">
            <a:avLst/>
          </a:prstGeom>
        </p:spPr>
      </p:pic>
    </p:spTree>
    <p:extLst>
      <p:ext uri="{BB962C8B-B14F-4D97-AF65-F5344CB8AC3E}">
        <p14:creationId xmlns:p14="http://schemas.microsoft.com/office/powerpoint/2010/main" val="2636232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6"/>
            <a:ext cx="8063800" cy="890904"/>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a:latin typeface="Alegreya Sans" panose="020B0604020202020204" charset="0"/>
              </a:rPr>
              <a:t>Genetic Algorithm for Feature Selection (</a:t>
            </a:r>
            <a:r>
              <a:rPr lang="en-US" sz="1600" b="1" err="1">
                <a:latin typeface="Alegreya Sans" panose="020B0604020202020204" charset="0"/>
              </a:rPr>
              <a:t>GAbFS</a:t>
            </a:r>
            <a:r>
              <a:rPr lang="en-US" sz="1600" b="1">
                <a:latin typeface="Alegreya Sans" panose="020B0604020202020204" charset="0"/>
              </a:rPr>
              <a:t>)</a:t>
            </a:r>
          </a:p>
          <a:p>
            <a:pPr marL="285750" indent="-285750">
              <a:lnSpc>
                <a:spcPct val="150000"/>
              </a:lnSpc>
              <a:buSzPts val="1100"/>
              <a:buFont typeface="Arial" panose="020B0604020202020204" pitchFamily="34" charset="0"/>
              <a:buChar char="•"/>
            </a:pPr>
            <a:r>
              <a:rPr lang="en-US" sz="1600" err="1">
                <a:latin typeface="Alegreya Sans" panose="020B0604020202020204" charset="0"/>
              </a:rPr>
              <a:t>Tìm</a:t>
            </a:r>
            <a:r>
              <a:rPr lang="en-US" sz="1600">
                <a:latin typeface="Alegreya Sans" panose="020B0604020202020204" charset="0"/>
              </a:rPr>
              <a:t> </a:t>
            </a:r>
            <a:r>
              <a:rPr lang="en-US" sz="1600" err="1">
                <a:latin typeface="Alegreya Sans" panose="020B0604020202020204" charset="0"/>
              </a:rPr>
              <a:t>kiếm</a:t>
            </a:r>
            <a:r>
              <a:rPr lang="en-US" sz="1600">
                <a:latin typeface="Alegreya Sans" panose="020B0604020202020204" charset="0"/>
              </a:rPr>
              <a:t> chromosome </a:t>
            </a:r>
            <a:r>
              <a:rPr lang="en-US" sz="1600" err="1">
                <a:latin typeface="Alegreya Sans" panose="020B0604020202020204" charset="0"/>
              </a:rPr>
              <a:t>tốt</a:t>
            </a:r>
            <a:r>
              <a:rPr lang="en-US" sz="1600">
                <a:latin typeface="Alegreya Sans" panose="020B0604020202020204" charset="0"/>
              </a:rPr>
              <a:t> </a:t>
            </a:r>
            <a:r>
              <a:rPr lang="en-US" sz="1600" err="1">
                <a:latin typeface="Alegreya Sans" panose="020B0604020202020204" charset="0"/>
              </a:rPr>
              <a:t>nhất</a:t>
            </a:r>
            <a:endParaRPr lang="en-US" sz="1600">
              <a:latin typeface="Alegreya Sans" panose="020B0604020202020204" charset="0"/>
            </a:endParaRPr>
          </a:p>
          <a:p>
            <a:pPr marL="0" indent="0">
              <a:lnSpc>
                <a:spcPct val="150000"/>
              </a:lnSpc>
              <a:buSzPts val="1100"/>
            </a:pP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21</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4D00D8C3-99EF-3E14-029C-AEE0E73CFC20}"/>
              </a:ext>
            </a:extLst>
          </p:cNvPr>
          <p:cNvPicPr>
            <a:picLocks noChangeAspect="1"/>
          </p:cNvPicPr>
          <p:nvPr/>
        </p:nvPicPr>
        <p:blipFill>
          <a:blip r:embed="rId3"/>
          <a:stretch>
            <a:fillRect/>
          </a:stretch>
        </p:blipFill>
        <p:spPr>
          <a:xfrm>
            <a:off x="3573517" y="1463178"/>
            <a:ext cx="4744075" cy="3367772"/>
          </a:xfrm>
          <a:prstGeom prst="rect">
            <a:avLst/>
          </a:prstGeom>
        </p:spPr>
      </p:pic>
    </p:spTree>
    <p:extLst>
      <p:ext uri="{BB962C8B-B14F-4D97-AF65-F5344CB8AC3E}">
        <p14:creationId xmlns:p14="http://schemas.microsoft.com/office/powerpoint/2010/main" val="369861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6"/>
            <a:ext cx="8063800" cy="572700"/>
          </a:xfrm>
          <a:prstGeom prst="rect">
            <a:avLst/>
          </a:prstGeom>
        </p:spPr>
        <p:txBody>
          <a:bodyPr spcFirstLastPara="1" wrap="square" lIns="91425" tIns="91425" rIns="91425" bIns="91425" anchor="t" anchorCtr="0">
            <a:noAutofit/>
          </a:bodyPr>
          <a:lstStyle/>
          <a:p>
            <a:pPr marL="0" indent="0">
              <a:lnSpc>
                <a:spcPct val="150000"/>
              </a:lnSpc>
              <a:buSzPts val="1100"/>
            </a:pPr>
            <a:r>
              <a:rPr lang="en-US" sz="1600" err="1">
                <a:latin typeface="Alegreya Sans" panose="020B0604020202020204" charset="0"/>
              </a:rPr>
              <a:t>Phân</a:t>
            </a:r>
            <a:r>
              <a:rPr lang="en-US" sz="1600">
                <a:latin typeface="Alegreya Sans" panose="020B0604020202020204" charset="0"/>
              </a:rPr>
              <a:t> </a:t>
            </a:r>
            <a:r>
              <a:rPr lang="en-US" sz="1600" err="1">
                <a:latin typeface="Alegreya Sans" panose="020B0604020202020204" charset="0"/>
              </a:rPr>
              <a:t>loại</a:t>
            </a:r>
            <a:r>
              <a:rPr lang="en-US" sz="1600">
                <a:latin typeface="Alegreya Sans" panose="020B0604020202020204" charset="0"/>
              </a:rPr>
              <a:t> </a:t>
            </a:r>
            <a:r>
              <a:rPr lang="en-US" sz="1600" err="1">
                <a:latin typeface="Alegreya Sans" panose="020B0604020202020204" charset="0"/>
              </a:rPr>
              <a:t>sử</a:t>
            </a:r>
            <a:r>
              <a:rPr lang="en-US" sz="1600">
                <a:latin typeface="Alegreya Sans" panose="020B0604020202020204" charset="0"/>
              </a:rPr>
              <a:t> </a:t>
            </a:r>
            <a:r>
              <a:rPr lang="en-US" sz="1600" err="1">
                <a:latin typeface="Alegreya Sans" panose="020B0604020202020204" charset="0"/>
              </a:rPr>
              <a:t>dụng</a:t>
            </a:r>
            <a:r>
              <a:rPr lang="en-US" sz="1600">
                <a:latin typeface="Alegreya Sans" panose="020B0604020202020204" charset="0"/>
              </a:rPr>
              <a:t> </a:t>
            </a:r>
            <a:r>
              <a:rPr lang="en-US" sz="1600" err="1">
                <a:latin typeface="Alegreya Sans" panose="020B0604020202020204" charset="0"/>
              </a:rPr>
              <a:t>các</a:t>
            </a:r>
            <a:r>
              <a:rPr lang="en-US" sz="1600">
                <a:latin typeface="Alegreya Sans" panose="020B0604020202020204" charset="0"/>
              </a:rPr>
              <a:t> </a:t>
            </a:r>
            <a:r>
              <a:rPr lang="en-US" sz="1600" err="1">
                <a:latin typeface="Alegreya Sans" panose="020B0604020202020204" charset="0"/>
              </a:rPr>
              <a:t>bộ</a:t>
            </a:r>
            <a:r>
              <a:rPr lang="en-US" sz="1600">
                <a:latin typeface="Alegreya Sans" panose="020B0604020202020204" charset="0"/>
              </a:rPr>
              <a:t> </a:t>
            </a:r>
            <a:r>
              <a:rPr lang="en-US" sz="1600" err="1">
                <a:latin typeface="Alegreya Sans" panose="020B0604020202020204" charset="0"/>
              </a:rPr>
              <a:t>phân</a:t>
            </a:r>
            <a:r>
              <a:rPr lang="en-US" sz="1600">
                <a:latin typeface="Alegreya Sans" panose="020B0604020202020204" charset="0"/>
              </a:rPr>
              <a:t> </a:t>
            </a:r>
            <a:r>
              <a:rPr lang="en-US" sz="1600" err="1">
                <a:latin typeface="Alegreya Sans" panose="020B0604020202020204" charset="0"/>
              </a:rPr>
              <a:t>loại</a:t>
            </a:r>
            <a:r>
              <a:rPr lang="en-US" sz="1600">
                <a:latin typeface="Alegreya Sans" panose="020B0604020202020204" charset="0"/>
              </a:rPr>
              <a:t> </a:t>
            </a:r>
            <a:r>
              <a:rPr lang="en-US" sz="1600" kern="1400">
                <a:solidFill>
                  <a:srgbClr val="212120"/>
                </a:solidFill>
                <a:effectLst/>
                <a:latin typeface="Alegreya Sans" panose="020B0604020202020204" charset="0"/>
                <a:ea typeface="Times New Roman" panose="02020603050405020304" pitchFamily="18" charset="0"/>
              </a:rPr>
              <a:t>SVM, KNN, </a:t>
            </a:r>
            <a:r>
              <a:rPr lang="en-US" sz="1600" kern="1400" err="1">
                <a:solidFill>
                  <a:srgbClr val="212120"/>
                </a:solidFill>
                <a:effectLst/>
                <a:latin typeface="Alegreya Sans" panose="020B0604020202020204" charset="0"/>
                <a:ea typeface="Times New Roman" panose="02020603050405020304" pitchFamily="18" charset="0"/>
              </a:rPr>
              <a:t>và</a:t>
            </a:r>
            <a:r>
              <a:rPr lang="en-US" sz="1600" kern="1400">
                <a:solidFill>
                  <a:srgbClr val="212120"/>
                </a:solidFill>
                <a:effectLst/>
                <a:latin typeface="Alegreya Sans" panose="020B0604020202020204" charset="0"/>
                <a:ea typeface="Times New Roman" panose="02020603050405020304" pitchFamily="18" charset="0"/>
              </a:rPr>
              <a:t> </a:t>
            </a:r>
            <a:r>
              <a:rPr lang="en-US" sz="1600" kern="1400" err="1">
                <a:solidFill>
                  <a:srgbClr val="212120"/>
                </a:solidFill>
                <a:effectLst/>
                <a:latin typeface="Alegreya Sans" panose="020B0604020202020204" charset="0"/>
                <a:ea typeface="Times New Roman" panose="02020603050405020304" pitchFamily="18" charset="0"/>
              </a:rPr>
              <a:t>XGBoost</a:t>
            </a:r>
            <a:r>
              <a:rPr lang="en-US" sz="1600" kern="1400">
                <a:solidFill>
                  <a:srgbClr val="212120"/>
                </a:solidFill>
                <a:effectLst/>
                <a:latin typeface="Alegreya Sans" panose="020B0604020202020204" charset="0"/>
                <a:ea typeface="Times New Roman" panose="02020603050405020304" pitchFamily="18" charset="0"/>
              </a:rPr>
              <a:t> </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22</a:t>
            </a:fld>
            <a:endParaRPr lang="en-US"/>
          </a:p>
        </p:txBody>
      </p:sp>
      <p:pic>
        <p:nvPicPr>
          <p:cNvPr id="3" name="Picture 2" descr="A screenshot of a computer screen&#10;&#10;Description automatically generated">
            <a:extLst>
              <a:ext uri="{FF2B5EF4-FFF2-40B4-BE49-F238E27FC236}">
                <a16:creationId xmlns:a16="http://schemas.microsoft.com/office/drawing/2014/main" id="{AE306004-E18A-409A-13B6-E38341962E8E}"/>
              </a:ext>
            </a:extLst>
          </p:cNvPr>
          <p:cNvPicPr>
            <a:picLocks noChangeAspect="1"/>
          </p:cNvPicPr>
          <p:nvPr/>
        </p:nvPicPr>
        <p:blipFill>
          <a:blip r:embed="rId3"/>
          <a:stretch>
            <a:fillRect/>
          </a:stretch>
        </p:blipFill>
        <p:spPr>
          <a:xfrm>
            <a:off x="1416667" y="1590426"/>
            <a:ext cx="6310666" cy="3451474"/>
          </a:xfrm>
          <a:prstGeom prst="rect">
            <a:avLst/>
          </a:prstGeom>
        </p:spPr>
      </p:pic>
    </p:spTree>
    <p:extLst>
      <p:ext uri="{BB962C8B-B14F-4D97-AF65-F5344CB8AC3E}">
        <p14:creationId xmlns:p14="http://schemas.microsoft.com/office/powerpoint/2010/main" val="45160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6"/>
            <a:ext cx="8063800" cy="572700"/>
          </a:xfrm>
          <a:prstGeom prst="rect">
            <a:avLst/>
          </a:prstGeom>
        </p:spPr>
        <p:txBody>
          <a:bodyPr spcFirstLastPara="1" wrap="square" lIns="91425" tIns="91425" rIns="91425" bIns="91425" anchor="t" anchorCtr="0">
            <a:noAutofit/>
          </a:bodyPr>
          <a:lstStyle/>
          <a:p>
            <a:pPr marL="0" indent="0">
              <a:lnSpc>
                <a:spcPct val="150000"/>
              </a:lnSpc>
              <a:buSzPts val="1100"/>
            </a:pPr>
            <a:r>
              <a:rPr lang="en-US" sz="1600" err="1">
                <a:latin typeface="Alegreya Sans" panose="020B0604020202020204" charset="0"/>
              </a:rPr>
              <a:t>Phân</a:t>
            </a:r>
            <a:r>
              <a:rPr lang="en-US" sz="1600">
                <a:latin typeface="Alegreya Sans" panose="020B0604020202020204" charset="0"/>
              </a:rPr>
              <a:t> </a:t>
            </a:r>
            <a:r>
              <a:rPr lang="en-US" sz="1600" err="1">
                <a:latin typeface="Alegreya Sans" panose="020B0604020202020204" charset="0"/>
              </a:rPr>
              <a:t>loại</a:t>
            </a:r>
            <a:r>
              <a:rPr lang="en-US" sz="1600">
                <a:latin typeface="Alegreya Sans" panose="020B0604020202020204" charset="0"/>
              </a:rPr>
              <a:t> </a:t>
            </a:r>
            <a:r>
              <a:rPr lang="en-US" sz="1600" err="1">
                <a:latin typeface="Alegreya Sans" panose="020B0604020202020204" charset="0"/>
              </a:rPr>
              <a:t>sử</a:t>
            </a:r>
            <a:r>
              <a:rPr lang="en-US" sz="1600">
                <a:latin typeface="Alegreya Sans" panose="020B0604020202020204" charset="0"/>
              </a:rPr>
              <a:t> </a:t>
            </a:r>
            <a:r>
              <a:rPr lang="en-US" sz="1600" err="1">
                <a:latin typeface="Alegreya Sans" panose="020B0604020202020204" charset="0"/>
              </a:rPr>
              <a:t>dụng</a:t>
            </a:r>
            <a:r>
              <a:rPr lang="en-US" sz="1600">
                <a:latin typeface="Alegreya Sans" panose="020B0604020202020204" charset="0"/>
              </a:rPr>
              <a:t> </a:t>
            </a:r>
            <a:r>
              <a:rPr lang="en-US" sz="1600" err="1">
                <a:latin typeface="Alegreya Sans" panose="020B0604020202020204" charset="0"/>
              </a:rPr>
              <a:t>các</a:t>
            </a:r>
            <a:r>
              <a:rPr lang="en-US" sz="1600">
                <a:latin typeface="Alegreya Sans" panose="020B0604020202020204" charset="0"/>
              </a:rPr>
              <a:t> </a:t>
            </a:r>
            <a:r>
              <a:rPr lang="en-US" sz="1600" err="1">
                <a:latin typeface="Alegreya Sans" panose="020B0604020202020204" charset="0"/>
              </a:rPr>
              <a:t>bộ</a:t>
            </a:r>
            <a:r>
              <a:rPr lang="en-US" sz="1600">
                <a:latin typeface="Alegreya Sans" panose="020B0604020202020204" charset="0"/>
              </a:rPr>
              <a:t> </a:t>
            </a:r>
            <a:r>
              <a:rPr lang="en-US" sz="1600" err="1">
                <a:latin typeface="Alegreya Sans" panose="020B0604020202020204" charset="0"/>
              </a:rPr>
              <a:t>phân</a:t>
            </a:r>
            <a:r>
              <a:rPr lang="en-US" sz="1600">
                <a:latin typeface="Alegreya Sans" panose="020B0604020202020204" charset="0"/>
              </a:rPr>
              <a:t> </a:t>
            </a:r>
            <a:r>
              <a:rPr lang="en-US" sz="1600" err="1">
                <a:latin typeface="Alegreya Sans" panose="020B0604020202020204" charset="0"/>
              </a:rPr>
              <a:t>loại</a:t>
            </a:r>
            <a:r>
              <a:rPr lang="en-US" sz="1600">
                <a:latin typeface="Alegreya Sans" panose="020B0604020202020204" charset="0"/>
              </a:rPr>
              <a:t> </a:t>
            </a:r>
            <a:r>
              <a:rPr lang="en-US" sz="1600" kern="1400">
                <a:solidFill>
                  <a:srgbClr val="212120"/>
                </a:solidFill>
                <a:effectLst/>
                <a:latin typeface="Alegreya Sans" panose="020B0604020202020204" charset="0"/>
                <a:ea typeface="Times New Roman" panose="02020603050405020304" pitchFamily="18" charset="0"/>
              </a:rPr>
              <a:t>SVM, KNN, </a:t>
            </a:r>
            <a:r>
              <a:rPr lang="en-US" sz="1600" kern="1400" err="1">
                <a:solidFill>
                  <a:srgbClr val="212120"/>
                </a:solidFill>
                <a:effectLst/>
                <a:latin typeface="Alegreya Sans" panose="020B0604020202020204" charset="0"/>
                <a:ea typeface="Times New Roman" panose="02020603050405020304" pitchFamily="18" charset="0"/>
              </a:rPr>
              <a:t>và</a:t>
            </a:r>
            <a:r>
              <a:rPr lang="en-US" sz="1600" kern="1400">
                <a:solidFill>
                  <a:srgbClr val="212120"/>
                </a:solidFill>
                <a:effectLst/>
                <a:latin typeface="Alegreya Sans" panose="020B0604020202020204" charset="0"/>
                <a:ea typeface="Times New Roman" panose="02020603050405020304" pitchFamily="18" charset="0"/>
              </a:rPr>
              <a:t> </a:t>
            </a:r>
            <a:r>
              <a:rPr lang="en-US" sz="1600" kern="1400" err="1">
                <a:solidFill>
                  <a:srgbClr val="212120"/>
                </a:solidFill>
                <a:effectLst/>
                <a:latin typeface="Alegreya Sans" panose="020B0604020202020204" charset="0"/>
                <a:ea typeface="Times New Roman" panose="02020603050405020304" pitchFamily="18" charset="0"/>
              </a:rPr>
              <a:t>XGBoost</a:t>
            </a:r>
            <a:r>
              <a:rPr lang="en-US" sz="1600" kern="1400">
                <a:solidFill>
                  <a:srgbClr val="212120"/>
                </a:solidFill>
                <a:effectLst/>
                <a:latin typeface="Alegreya Sans" panose="020B0604020202020204" charset="0"/>
                <a:ea typeface="Times New Roman" panose="02020603050405020304" pitchFamily="18" charset="0"/>
              </a:rPr>
              <a:t> </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23</a:t>
            </a:fld>
            <a:endParaRPr lang="en-US"/>
          </a:p>
        </p:txBody>
      </p:sp>
      <p:pic>
        <p:nvPicPr>
          <p:cNvPr id="5" name="Picture 4">
            <a:extLst>
              <a:ext uri="{FF2B5EF4-FFF2-40B4-BE49-F238E27FC236}">
                <a16:creationId xmlns:a16="http://schemas.microsoft.com/office/drawing/2014/main" id="{1F761893-6D98-F427-EFD9-13AE33DB421D}"/>
              </a:ext>
            </a:extLst>
          </p:cNvPr>
          <p:cNvPicPr>
            <a:picLocks noChangeAspect="1"/>
          </p:cNvPicPr>
          <p:nvPr/>
        </p:nvPicPr>
        <p:blipFill>
          <a:blip r:embed="rId3"/>
          <a:stretch>
            <a:fillRect/>
          </a:stretch>
        </p:blipFill>
        <p:spPr>
          <a:xfrm>
            <a:off x="1343803" y="1507787"/>
            <a:ext cx="6456393" cy="3190688"/>
          </a:xfrm>
          <a:prstGeom prst="rect">
            <a:avLst/>
          </a:prstGeom>
        </p:spPr>
      </p:pic>
    </p:spTree>
    <p:extLst>
      <p:ext uri="{BB962C8B-B14F-4D97-AF65-F5344CB8AC3E}">
        <p14:creationId xmlns:p14="http://schemas.microsoft.com/office/powerpoint/2010/main" val="2805547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24</a:t>
            </a:fld>
            <a:endParaRPr lang="en-US"/>
          </a:p>
        </p:txBody>
      </p:sp>
      <p:sp>
        <p:nvSpPr>
          <p:cNvPr id="6" name="Google Shape;229;p29">
            <a:extLst>
              <a:ext uri="{FF2B5EF4-FFF2-40B4-BE49-F238E27FC236}">
                <a16:creationId xmlns:a16="http://schemas.microsoft.com/office/drawing/2014/main" id="{F9125A5A-BA01-412C-C42A-93919D77F7C3}"/>
              </a:ext>
            </a:extLst>
          </p:cNvPr>
          <p:cNvSpPr txBox="1">
            <a:spLocks/>
          </p:cNvSpPr>
          <p:nvPr/>
        </p:nvSpPr>
        <p:spPr>
          <a:xfrm>
            <a:off x="593971" y="1017726"/>
            <a:ext cx="8063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1pPr>
            <a:lvl2pPr marL="914400" marR="0" lvl="1"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2pPr>
            <a:lvl3pPr marL="1371600" marR="0" lvl="2"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3pPr>
            <a:lvl4pPr marL="1828800" marR="0" lvl="3"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4pPr>
            <a:lvl5pPr marL="2286000" marR="0" lvl="4"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5pPr>
            <a:lvl6pPr marL="2743200" marR="0" lvl="5"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6pPr>
            <a:lvl7pPr marL="3200400" marR="0" lvl="6"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7pPr>
            <a:lvl8pPr marL="3657600" marR="0" lvl="7"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8pPr>
            <a:lvl9pPr marL="4114800" marR="0" lvl="8"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9pPr>
          </a:lstStyle>
          <a:p>
            <a:pPr marL="0" indent="0">
              <a:lnSpc>
                <a:spcPct val="150000"/>
              </a:lnSpc>
              <a:buSzPts val="1100"/>
            </a:pPr>
            <a:r>
              <a:rPr lang="en-US" sz="1600" err="1">
                <a:latin typeface="Alegreya Sans" panose="020B0604020202020204" charset="0"/>
              </a:rPr>
              <a:t>Kết</a:t>
            </a:r>
            <a:r>
              <a:rPr lang="en-US" sz="1600">
                <a:latin typeface="Alegreya Sans" panose="020B0604020202020204" charset="0"/>
              </a:rPr>
              <a:t> </a:t>
            </a:r>
            <a:r>
              <a:rPr lang="en-US" sz="1600" err="1">
                <a:solidFill>
                  <a:srgbClr val="4A3C30"/>
                </a:solidFill>
                <a:latin typeface="Alegreya Sans" panose="020B0604020202020204" charset="0"/>
              </a:rPr>
              <a:t>quả</a:t>
            </a:r>
            <a:endParaRPr lang="en-US" sz="1600">
              <a:solidFill>
                <a:srgbClr val="4A3C30"/>
              </a:solidFill>
              <a:latin typeface="Alegreya Sans" panose="020B0604020202020204" charset="0"/>
            </a:endParaRPr>
          </a:p>
        </p:txBody>
      </p:sp>
      <p:graphicFrame>
        <p:nvGraphicFramePr>
          <p:cNvPr id="3" name="Table 2">
            <a:extLst>
              <a:ext uri="{FF2B5EF4-FFF2-40B4-BE49-F238E27FC236}">
                <a16:creationId xmlns:a16="http://schemas.microsoft.com/office/drawing/2014/main" id="{4CD0AC9A-B6D4-66C0-089B-6B60B424660D}"/>
              </a:ext>
            </a:extLst>
          </p:cNvPr>
          <p:cNvGraphicFramePr>
            <a:graphicFrameLocks noGrp="1"/>
          </p:cNvGraphicFramePr>
          <p:nvPr>
            <p:extLst>
              <p:ext uri="{D42A27DB-BD31-4B8C-83A1-F6EECF244321}">
                <p14:modId xmlns:p14="http://schemas.microsoft.com/office/powerpoint/2010/main" val="1978162775"/>
              </p:ext>
            </p:extLst>
          </p:nvPr>
        </p:nvGraphicFramePr>
        <p:xfrm>
          <a:off x="1045028" y="1527104"/>
          <a:ext cx="6890100" cy="3048000"/>
        </p:xfrm>
        <a:graphic>
          <a:graphicData uri="http://schemas.openxmlformats.org/drawingml/2006/table">
            <a:tbl>
              <a:tblPr firstRow="1" bandRow="1">
                <a:tableStyleId>{7285086C-2B0D-4564-8A3A-DB1A82EA6335}</a:tableStyleId>
              </a:tblPr>
              <a:tblGrid>
                <a:gridCol w="1378020">
                  <a:extLst>
                    <a:ext uri="{9D8B030D-6E8A-4147-A177-3AD203B41FA5}">
                      <a16:colId xmlns:a16="http://schemas.microsoft.com/office/drawing/2014/main" val="2896099021"/>
                    </a:ext>
                  </a:extLst>
                </a:gridCol>
                <a:gridCol w="1378020">
                  <a:extLst>
                    <a:ext uri="{9D8B030D-6E8A-4147-A177-3AD203B41FA5}">
                      <a16:colId xmlns:a16="http://schemas.microsoft.com/office/drawing/2014/main" val="4276482462"/>
                    </a:ext>
                  </a:extLst>
                </a:gridCol>
                <a:gridCol w="1378020">
                  <a:extLst>
                    <a:ext uri="{9D8B030D-6E8A-4147-A177-3AD203B41FA5}">
                      <a16:colId xmlns:a16="http://schemas.microsoft.com/office/drawing/2014/main" val="2338511911"/>
                    </a:ext>
                  </a:extLst>
                </a:gridCol>
                <a:gridCol w="1378020">
                  <a:extLst>
                    <a:ext uri="{9D8B030D-6E8A-4147-A177-3AD203B41FA5}">
                      <a16:colId xmlns:a16="http://schemas.microsoft.com/office/drawing/2014/main" val="888559444"/>
                    </a:ext>
                  </a:extLst>
                </a:gridCol>
                <a:gridCol w="1378020">
                  <a:extLst>
                    <a:ext uri="{9D8B030D-6E8A-4147-A177-3AD203B41FA5}">
                      <a16:colId xmlns:a16="http://schemas.microsoft.com/office/drawing/2014/main" val="2353595279"/>
                    </a:ext>
                  </a:extLst>
                </a:gridCol>
              </a:tblGrid>
              <a:tr h="370840">
                <a:tc>
                  <a:txBody>
                    <a:bodyPr/>
                    <a:lstStyle/>
                    <a:p>
                      <a:pPr algn="ctr"/>
                      <a:endParaRPr lang="en-US" sz="1600">
                        <a:solidFill>
                          <a:srgbClr val="4A3C30"/>
                        </a:solidFill>
                        <a:latin typeface="Alegreya Sans"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rgbClr val="4A3C30"/>
                          </a:solidFill>
                          <a:latin typeface="Alegreya Sans"/>
                        </a:rPr>
                        <a:t>Classifier</a:t>
                      </a:r>
                    </a:p>
                    <a:p>
                      <a:pPr algn="ctr"/>
                      <a:endParaRPr lang="en-US" sz="1600">
                        <a:solidFill>
                          <a:srgbClr val="4A3C30"/>
                        </a:solidFill>
                        <a:latin typeface="Alegreya Sans" panose="020B0604020202020204" charset="0"/>
                      </a:endParaRPr>
                    </a:p>
                    <a:p>
                      <a:pPr algn="l"/>
                      <a:r>
                        <a:rPr lang="en-US" sz="1600">
                          <a:solidFill>
                            <a:srgbClr val="4A3C30"/>
                          </a:solidFill>
                          <a:latin typeface="Alegreya Sans"/>
                        </a:rPr>
                        <a:t>Tiêu </a:t>
                      </a:r>
                      <a:r>
                        <a:rPr lang="en-US" sz="1600" err="1">
                          <a:solidFill>
                            <a:srgbClr val="4A3C30"/>
                          </a:solidFill>
                          <a:latin typeface="Alegreya Sans"/>
                        </a:rPr>
                        <a:t>chí</a:t>
                      </a:r>
                    </a:p>
                  </a:txBody>
                  <a:tcPr anchor="ctr">
                    <a:lnL w="12700" cap="flat" cmpd="sng" algn="ctr">
                      <a:solidFill>
                        <a:schemeClr val="tx1"/>
                      </a:solidFill>
                      <a:prstDash val="solid"/>
                      <a:round/>
                      <a:headEnd type="none" w="med" len="med"/>
                      <a:tailEnd type="none" w="med" len="med"/>
                    </a:lnL>
                    <a:lnTlToBr w="12700" cap="flat" cmpd="sng" algn="ctr">
                      <a:solidFill>
                        <a:schemeClr val="tx1"/>
                      </a:solidFill>
                      <a:prstDash val="solid"/>
                      <a:round/>
                      <a:headEnd type="none" w="med" len="med"/>
                      <a:tailEnd type="none" w="med" len="med"/>
                    </a:lnTlToBr>
                  </a:tcP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k-NN</a:t>
                      </a:r>
                    </a:p>
                  </a:txBody>
                  <a:tcPr marL="68580" marR="68580" marT="0" marB="0" anchor="ctr"/>
                </a:tc>
                <a:tc>
                  <a:txBody>
                    <a:bodyPr/>
                    <a:lstStyle/>
                    <a:p>
                      <a:pPr marL="0" marR="0" algn="ctr">
                        <a:lnSpc>
                          <a:spcPct val="150000"/>
                        </a:lnSpc>
                        <a:spcBef>
                          <a:spcPts val="0"/>
                        </a:spcBef>
                        <a:spcAft>
                          <a:spcPts val="600"/>
                        </a:spcAft>
                      </a:pPr>
                      <a:r>
                        <a:rPr lang="en-US" sz="1600" kern="1400" err="1">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XgBoost</a:t>
                      </a:r>
                      <a:endPar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SVM</a:t>
                      </a:r>
                    </a:p>
                  </a:txBody>
                  <a:tcPr marL="68580" marR="68580" marT="0" marB="0" anchor="ctr"/>
                </a:tc>
                <a:extLst>
                  <a:ext uri="{0D108BD9-81ED-4DB2-BD59-A6C34878D82A}">
                    <a16:rowId xmlns:a16="http://schemas.microsoft.com/office/drawing/2014/main" val="2946061592"/>
                  </a:ext>
                </a:extLst>
              </a:tr>
              <a:tr h="370840">
                <a:tc rowSpan="2">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CIRA-CIC-DOHBrw-2020</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Accuracy</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0.9124</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0.9463</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0.9533</a:t>
                      </a:r>
                    </a:p>
                  </a:txBody>
                  <a:tcPr marL="68580" marR="68580" marT="0" marB="0" anchor="ctr"/>
                </a:tc>
                <a:extLst>
                  <a:ext uri="{0D108BD9-81ED-4DB2-BD59-A6C34878D82A}">
                    <a16:rowId xmlns:a16="http://schemas.microsoft.com/office/drawing/2014/main" val="3819385540"/>
                  </a:ext>
                </a:extLst>
              </a:tr>
              <a:tr h="370840">
                <a:tc vMerge="1">
                  <a:txBody>
                    <a:bodyPr/>
                    <a:lstStyle/>
                    <a:p>
                      <a:endParaRPr lang="en-US"/>
                    </a:p>
                  </a:txBody>
                  <a:tcP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Recall</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0.9123</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0.9463</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0.9530</a:t>
                      </a:r>
                    </a:p>
                  </a:txBody>
                  <a:tcPr marL="68580" marR="68580" marT="0" marB="0" anchor="ctr"/>
                </a:tc>
                <a:extLst>
                  <a:ext uri="{0D108BD9-81ED-4DB2-BD59-A6C34878D82A}">
                    <a16:rowId xmlns:a16="http://schemas.microsoft.com/office/drawing/2014/main" val="1145038699"/>
                  </a:ext>
                </a:extLst>
              </a:tr>
              <a:tr h="370840">
                <a:tc rowSpan="2">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UNSW-NB15</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Accuracy</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0.9478</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0.9656</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0.9463</a:t>
                      </a:r>
                    </a:p>
                  </a:txBody>
                  <a:tcPr marL="68580" marR="68580" marT="0" marB="0" anchor="ctr"/>
                </a:tc>
                <a:extLst>
                  <a:ext uri="{0D108BD9-81ED-4DB2-BD59-A6C34878D82A}">
                    <a16:rowId xmlns:a16="http://schemas.microsoft.com/office/drawing/2014/main" val="4154538192"/>
                  </a:ext>
                </a:extLst>
              </a:tr>
              <a:tr h="370840">
                <a:tc vMerge="1">
                  <a:txBody>
                    <a:bodyPr/>
                    <a:lstStyle/>
                    <a:p>
                      <a:endParaRPr lang="en-US"/>
                    </a:p>
                  </a:txBody>
                  <a:tcP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Recall</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0.9163</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0.9098</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0.9346</a:t>
                      </a:r>
                    </a:p>
                  </a:txBody>
                  <a:tcPr marL="68580" marR="68580" marT="0" marB="0" anchor="ctr"/>
                </a:tc>
                <a:extLst>
                  <a:ext uri="{0D108BD9-81ED-4DB2-BD59-A6C34878D82A}">
                    <a16:rowId xmlns:a16="http://schemas.microsoft.com/office/drawing/2014/main" val="3446779215"/>
                  </a:ext>
                </a:extLst>
              </a:tr>
              <a:tr h="370840">
                <a:tc rowSpan="2">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Bot-IoT</a:t>
                      </a:r>
                    </a:p>
                  </a:txBody>
                  <a:tcPr marL="68580" marR="68580" marT="0" marB="0" anchor="ctr"/>
                </a:tc>
                <a:tc>
                  <a:txBody>
                    <a:bodyPr/>
                    <a:lstStyle/>
                    <a:p>
                      <a:pPr marL="0" marR="0" algn="ctr">
                        <a:lnSpc>
                          <a:spcPct val="150000"/>
                        </a:lnSpc>
                        <a:spcBef>
                          <a:spcPts val="0"/>
                        </a:spcBef>
                        <a:spcAft>
                          <a:spcPts val="600"/>
                        </a:spcAft>
                      </a:pPr>
                      <a:r>
                        <a:rPr lang="en-US" sz="1600" kern="1400">
                          <a:solidFill>
                            <a:srgbClr val="4A3C30"/>
                          </a:solidFill>
                          <a:effectLst/>
                          <a:latin typeface="Alegreya Sans"/>
                          <a:ea typeface="Times New Roman" panose="02020603050405020304" pitchFamily="18" charset="0"/>
                          <a:cs typeface="Times New Roman"/>
                        </a:rPr>
                        <a:t>Accuracy</a:t>
                      </a:r>
                    </a:p>
                  </a:txBody>
                  <a:tcPr marL="68580" marR="68580" marT="0" marB="0" anchor="ctr"/>
                </a:tc>
                <a:tc>
                  <a:txBody>
                    <a:bodyPr/>
                    <a:lstStyle/>
                    <a:p>
                      <a:pPr algn="ctr"/>
                      <a:r>
                        <a:rPr lang="en-US" sz="1600">
                          <a:solidFill>
                            <a:srgbClr val="4A3C30"/>
                          </a:solidFill>
                          <a:latin typeface="Alegreya Sans" panose="020B0604020202020204" charset="0"/>
                        </a:rPr>
                        <a:t>0.9466</a:t>
                      </a:r>
                    </a:p>
                  </a:txBody>
                  <a:tcPr anchor="ctr"/>
                </a:tc>
                <a:tc>
                  <a:txBody>
                    <a:bodyPr/>
                    <a:lstStyle/>
                    <a:p>
                      <a:pPr algn="ctr"/>
                      <a:r>
                        <a:rPr lang="en-US" sz="1600">
                          <a:solidFill>
                            <a:srgbClr val="4A3C30"/>
                          </a:solidFill>
                          <a:latin typeface="Alegreya Sans"/>
                        </a:rPr>
                        <a:t> 0.9787</a:t>
                      </a:r>
                      <a:endParaRPr lang="en-US" sz="1600">
                        <a:solidFill>
                          <a:srgbClr val="4A3C30"/>
                        </a:solidFill>
                        <a:latin typeface="Alegreya Sans" panose="020B0604020202020204" charset="0"/>
                      </a:endParaRPr>
                    </a:p>
                  </a:txBody>
                  <a:tcPr anchor="ctr"/>
                </a:tc>
                <a:tc>
                  <a:txBody>
                    <a:bodyPr/>
                    <a:lstStyle/>
                    <a:p>
                      <a:pPr algn="ctr"/>
                      <a:r>
                        <a:rPr lang="en-US" sz="1600">
                          <a:solidFill>
                            <a:srgbClr val="4A3C30"/>
                          </a:solidFill>
                          <a:latin typeface="Alegreya Sans"/>
                        </a:rPr>
                        <a:t> 0.9854</a:t>
                      </a:r>
                      <a:endParaRPr lang="en-US" sz="1600">
                        <a:solidFill>
                          <a:srgbClr val="4A3C30"/>
                        </a:solidFill>
                        <a:latin typeface="Alegreya Sans" panose="020B0604020202020204" charset="0"/>
                      </a:endParaRPr>
                    </a:p>
                  </a:txBody>
                  <a:tcPr anchor="ctr"/>
                </a:tc>
                <a:extLst>
                  <a:ext uri="{0D108BD9-81ED-4DB2-BD59-A6C34878D82A}">
                    <a16:rowId xmlns:a16="http://schemas.microsoft.com/office/drawing/2014/main" val="1695699342"/>
                  </a:ext>
                </a:extLst>
              </a:tr>
              <a:tr h="370840">
                <a:tc vMerge="1">
                  <a:txBody>
                    <a:bodyPr/>
                    <a:lstStyle/>
                    <a:p>
                      <a:endParaRPr lang="en-US"/>
                    </a:p>
                  </a:txBody>
                  <a:tcPr/>
                </a:tc>
                <a:tc>
                  <a:txBody>
                    <a:bodyPr/>
                    <a:lstStyle/>
                    <a:p>
                      <a:pPr marL="0" marR="0" algn="ctr">
                        <a:lnSpc>
                          <a:spcPct val="150000"/>
                        </a:lnSpc>
                        <a:spcBef>
                          <a:spcPts val="0"/>
                        </a:spcBef>
                        <a:spcAft>
                          <a:spcPts val="600"/>
                        </a:spcAft>
                      </a:pPr>
                      <a:r>
                        <a:rPr lang="en-US" sz="1600" kern="1400">
                          <a:solidFill>
                            <a:srgbClr val="4A3C30"/>
                          </a:solidFill>
                          <a:effectLst/>
                          <a:latin typeface="Alegreya Sans" panose="020B0604020202020204" charset="0"/>
                          <a:ea typeface="Times New Roman" panose="02020603050405020304" pitchFamily="18" charset="0"/>
                          <a:cs typeface="Times New Roman" panose="02020603050405020304" pitchFamily="18" charset="0"/>
                        </a:rPr>
                        <a:t>Recall</a:t>
                      </a:r>
                    </a:p>
                  </a:txBody>
                  <a:tcPr marL="68580" marR="68580" marT="0" marB="0" anchor="ctr"/>
                </a:tc>
                <a:tc>
                  <a:txBody>
                    <a:bodyPr/>
                    <a:lstStyle/>
                    <a:p>
                      <a:pPr algn="ctr"/>
                      <a:r>
                        <a:rPr lang="en-US" sz="1600">
                          <a:solidFill>
                            <a:srgbClr val="4A3C30"/>
                          </a:solidFill>
                          <a:latin typeface="Alegreya Sans"/>
                        </a:rPr>
                        <a:t>0.9453</a:t>
                      </a:r>
                      <a:endParaRPr lang="vi-VN"/>
                    </a:p>
                  </a:txBody>
                  <a:tcPr anchor="ctr"/>
                </a:tc>
                <a:tc>
                  <a:txBody>
                    <a:bodyPr/>
                    <a:lstStyle/>
                    <a:p>
                      <a:pPr algn="ctr"/>
                      <a:r>
                        <a:rPr lang="en-US" sz="1600">
                          <a:solidFill>
                            <a:srgbClr val="4A3C30"/>
                          </a:solidFill>
                          <a:latin typeface="Alegreya Sans"/>
                        </a:rPr>
                        <a:t> 0.9721</a:t>
                      </a:r>
                      <a:endParaRPr lang="en-US" sz="1600">
                        <a:solidFill>
                          <a:srgbClr val="4A3C30"/>
                        </a:solidFill>
                        <a:latin typeface="Alegreya Sans" panose="020B0604020202020204" charset="0"/>
                      </a:endParaRPr>
                    </a:p>
                  </a:txBody>
                  <a:tcPr anchor="ctr"/>
                </a:tc>
                <a:tc>
                  <a:txBody>
                    <a:bodyPr/>
                    <a:lstStyle/>
                    <a:p>
                      <a:pPr algn="ctr"/>
                      <a:r>
                        <a:rPr lang="en-US" sz="1600">
                          <a:solidFill>
                            <a:srgbClr val="4A3C30"/>
                          </a:solidFill>
                          <a:latin typeface="Alegreya Sans"/>
                        </a:rPr>
                        <a:t> 0.9832</a:t>
                      </a:r>
                      <a:endParaRPr lang="en-US" sz="1600">
                        <a:solidFill>
                          <a:srgbClr val="4A3C30"/>
                        </a:solidFill>
                        <a:latin typeface="Alegreya Sans" panose="020B0604020202020204" charset="0"/>
                      </a:endParaRPr>
                    </a:p>
                  </a:txBody>
                  <a:tcPr anchor="ctr"/>
                </a:tc>
                <a:extLst>
                  <a:ext uri="{0D108BD9-81ED-4DB2-BD59-A6C34878D82A}">
                    <a16:rowId xmlns:a16="http://schemas.microsoft.com/office/drawing/2014/main" val="3202574720"/>
                  </a:ext>
                </a:extLst>
              </a:tr>
            </a:tbl>
          </a:graphicData>
        </a:graphic>
      </p:graphicFrame>
    </p:spTree>
    <p:extLst>
      <p:ext uri="{BB962C8B-B14F-4D97-AF65-F5344CB8AC3E}">
        <p14:creationId xmlns:p14="http://schemas.microsoft.com/office/powerpoint/2010/main" val="387716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9"/>
          <p:cNvPicPr preferRelativeResize="0"/>
          <p:nvPr/>
        </p:nvPicPr>
        <p:blipFill rotWithShape="1">
          <a:blip r:embed="rId3">
            <a:alphaModFix amt="31000"/>
          </a:blip>
          <a:srcRect b="7697"/>
          <a:stretch/>
        </p:blipFill>
        <p:spPr>
          <a:xfrm rot="1440451">
            <a:off x="6138249" y="1074825"/>
            <a:ext cx="3315250" cy="4747674"/>
          </a:xfrm>
          <a:prstGeom prst="rect">
            <a:avLst/>
          </a:prstGeom>
          <a:noFill/>
          <a:ln>
            <a:noFill/>
          </a:ln>
          <a:effectLst>
            <a:outerShdw blurRad="385763" dist="247650" dir="16920000" algn="bl" rotWithShape="0">
              <a:srgbClr val="000000">
                <a:alpha val="20000"/>
              </a:srgbClr>
            </a:outerShdw>
          </a:effectLst>
        </p:spPr>
      </p:pic>
      <p:sp>
        <p:nvSpPr>
          <p:cNvPr id="228" name="Google Shape;228;p29"/>
          <p:cNvSpPr txBox="1">
            <a:spLocks noGrp="1"/>
          </p:cNvSpPr>
          <p:nvPr>
            <p:ph type="title"/>
          </p:nvPr>
        </p:nvSpPr>
        <p:spPr>
          <a:xfrm>
            <a:off x="1108462" y="880149"/>
            <a:ext cx="3592876"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Tài liệu tham khảo</a:t>
            </a:r>
            <a:endParaRPr/>
          </a:p>
        </p:txBody>
      </p:sp>
      <p:sp>
        <p:nvSpPr>
          <p:cNvPr id="229" name="Google Shape;229;p29"/>
          <p:cNvSpPr txBox="1">
            <a:spLocks noGrp="1"/>
          </p:cNvSpPr>
          <p:nvPr>
            <p:ph type="subTitle" idx="1"/>
          </p:nvPr>
        </p:nvSpPr>
        <p:spPr>
          <a:xfrm>
            <a:off x="1108462" y="1452849"/>
            <a:ext cx="7406887" cy="2924630"/>
          </a:xfrm>
          <a:prstGeom prst="rect">
            <a:avLst/>
          </a:prstGeom>
        </p:spPr>
        <p:txBody>
          <a:bodyPr spcFirstLastPara="1" wrap="square" lIns="91425" tIns="91425" rIns="91425" bIns="91425" anchor="t" anchorCtr="0">
            <a:noAutofit/>
          </a:bodyPr>
          <a:lstStyle/>
          <a:p>
            <a:pPr marL="171450" indent="-171450">
              <a:buSzPts val="1100"/>
            </a:pPr>
            <a:r>
              <a:rPr lang="en-US" sz="1600">
                <a:latin typeface="Alegreya Sans" panose="020B0604020202020204" charset="0"/>
              </a:rPr>
              <a:t>Halim, Z., Yousaf, M. N., Waqas, M., </a:t>
            </a:r>
            <a:r>
              <a:rPr lang="en-US" sz="1600" err="1">
                <a:latin typeface="Alegreya Sans" panose="020B0604020202020204" charset="0"/>
              </a:rPr>
              <a:t>Sulaiman</a:t>
            </a:r>
            <a:r>
              <a:rPr lang="en-US" sz="1600">
                <a:latin typeface="Alegreya Sans" panose="020B0604020202020204" charset="0"/>
              </a:rPr>
              <a:t>, M., Abbas, G., Hussain, M., ... &amp; Hanif, M. (2021). An effective genetic algorithm-based feature selection method for intrusion detection systems. Computers &amp; Security, 110, 102448.</a:t>
            </a:r>
          </a:p>
          <a:p>
            <a:pPr marL="171450" indent="-171450">
              <a:buSzPts val="1100"/>
            </a:pPr>
            <a:r>
              <a:rPr lang="en-US" sz="1600">
                <a:latin typeface="Alegreya Sans" panose="020B0604020202020204" charset="0"/>
              </a:rPr>
              <a:t>Yusof, M. H. M., </a:t>
            </a:r>
            <a:r>
              <a:rPr lang="en-US" sz="1600" err="1">
                <a:latin typeface="Alegreya Sans" panose="020B0604020202020204" charset="0"/>
              </a:rPr>
              <a:t>Almohammedi</a:t>
            </a:r>
            <a:r>
              <a:rPr lang="en-US" sz="1600">
                <a:latin typeface="Alegreya Sans" panose="020B0604020202020204" charset="0"/>
              </a:rPr>
              <a:t>, A. A., </a:t>
            </a:r>
            <a:r>
              <a:rPr lang="en-US" sz="1600" err="1">
                <a:latin typeface="Alegreya Sans" panose="020B0604020202020204" charset="0"/>
              </a:rPr>
              <a:t>Shepelev</a:t>
            </a:r>
            <a:r>
              <a:rPr lang="en-US" sz="1600">
                <a:latin typeface="Alegreya Sans" panose="020B0604020202020204" charset="0"/>
              </a:rPr>
              <a:t>, V., &amp; Ahmed, O. (2022). Visualizing realistic benchmarked ids dataset: Cira-cic-dohbrw-2020. IEEE Access, 10, 94624-94642.</a:t>
            </a:r>
          </a:p>
          <a:p>
            <a:pPr marL="171450" indent="-171450">
              <a:buSzPts val="1100"/>
            </a:pPr>
            <a:r>
              <a:rPr lang="en-US" sz="1600">
                <a:latin typeface="Alegreya Sans" panose="020B0604020202020204" charset="0"/>
              </a:rPr>
              <a:t>Peterson, J. M., </a:t>
            </a:r>
            <a:r>
              <a:rPr lang="en-US" sz="1600" err="1">
                <a:latin typeface="Alegreya Sans" panose="020B0604020202020204" charset="0"/>
              </a:rPr>
              <a:t>Leevy</a:t>
            </a:r>
            <a:r>
              <a:rPr lang="en-US" sz="1600">
                <a:latin typeface="Alegreya Sans" panose="020B0604020202020204" charset="0"/>
              </a:rPr>
              <a:t>, J. L., &amp; </a:t>
            </a:r>
            <a:r>
              <a:rPr lang="en-US" sz="1600" err="1">
                <a:latin typeface="Alegreya Sans" panose="020B0604020202020204" charset="0"/>
              </a:rPr>
              <a:t>Khoshgoftaar</a:t>
            </a:r>
            <a:r>
              <a:rPr lang="en-US" sz="1600">
                <a:latin typeface="Alegreya Sans" panose="020B0604020202020204" charset="0"/>
              </a:rPr>
              <a:t>, T. M. (2021, August). A review and analysis of the bot-</a:t>
            </a:r>
            <a:r>
              <a:rPr lang="en-US" sz="1600" err="1">
                <a:latin typeface="Alegreya Sans" panose="020B0604020202020204" charset="0"/>
              </a:rPr>
              <a:t>iot</a:t>
            </a:r>
            <a:r>
              <a:rPr lang="en-US" sz="1600">
                <a:latin typeface="Alegreya Sans" panose="020B0604020202020204" charset="0"/>
              </a:rPr>
              <a:t> dataset. In 2021 IEEE International Conference on Service-Oriented System Engineering (SOSE) (pp. 20-27). IEEE.</a:t>
            </a:r>
          </a:p>
          <a:p>
            <a:pPr marL="171450" indent="-171450">
              <a:buSzPts val="1100"/>
            </a:pPr>
            <a:r>
              <a:rPr lang="en-US" sz="1600" err="1">
                <a:latin typeface="Alegreya Sans" panose="020B0604020202020204" charset="0"/>
              </a:rPr>
              <a:t>Moustafa</a:t>
            </a:r>
            <a:r>
              <a:rPr lang="en-US" sz="1600">
                <a:latin typeface="Alegreya Sans" panose="020B0604020202020204" charset="0"/>
              </a:rPr>
              <a:t>, N., &amp; Slay, J. (2015, November). UNSW-NB15: a comprehensive data set for network intrusion detection systems (UNSW-NB15 network data set). In 2015 military communications and information systems conference (</a:t>
            </a:r>
            <a:r>
              <a:rPr lang="en-US" sz="1600" err="1">
                <a:latin typeface="Alegreya Sans" panose="020B0604020202020204" charset="0"/>
              </a:rPr>
              <a:t>MilCIS</a:t>
            </a:r>
            <a:r>
              <a:rPr lang="en-US" sz="1600">
                <a:latin typeface="Alegreya Sans" panose="020B0604020202020204" charset="0"/>
              </a:rPr>
              <a:t>) (pp. 1-6). IEEE.</a:t>
            </a:r>
            <a:endParaRPr sz="1600">
              <a:latin typeface="Alegreya Sans" panose="020B0604020202020204" charset="0"/>
            </a:endParaRPr>
          </a:p>
        </p:txBody>
      </p:sp>
      <p:sp>
        <p:nvSpPr>
          <p:cNvPr id="2" name="Slide Number Placeholder 1">
            <a:extLst>
              <a:ext uri="{FF2B5EF4-FFF2-40B4-BE49-F238E27FC236}">
                <a16:creationId xmlns:a16="http://schemas.microsoft.com/office/drawing/2014/main" id="{DD7A101A-4A70-3043-691C-482BA6C80039}"/>
              </a:ext>
            </a:extLst>
          </p:cNvPr>
          <p:cNvSpPr>
            <a:spLocks noGrp="1"/>
          </p:cNvSpPr>
          <p:nvPr>
            <p:ph type="sldNum" sz="quarter" idx="10"/>
          </p:nvPr>
        </p:nvSpPr>
        <p:spPr/>
        <p:txBody>
          <a:bodyPr/>
          <a:lstStyle/>
          <a:p>
            <a:fld id="{6C389A42-74FB-4812-AF0A-FEFB7B936075}" type="slidenum">
              <a:rPr lang="en-US" smtClean="0"/>
              <a:t>25</a:t>
            </a:fld>
            <a:endParaRPr lang="en-US"/>
          </a:p>
        </p:txBody>
      </p:sp>
    </p:spTree>
    <p:extLst>
      <p:ext uri="{BB962C8B-B14F-4D97-AF65-F5344CB8AC3E}">
        <p14:creationId xmlns:p14="http://schemas.microsoft.com/office/powerpoint/2010/main" val="1109794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719999" y="1727069"/>
            <a:ext cx="7795351" cy="12046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Cảm ơn thầy và các bạn đã lắng nghe bài thuyết trình của nhóm.</a:t>
            </a:r>
            <a:endParaRPr sz="3600"/>
          </a:p>
        </p:txBody>
      </p:sp>
      <p:sp>
        <p:nvSpPr>
          <p:cNvPr id="2" name="Slide Number Placeholder 1">
            <a:extLst>
              <a:ext uri="{FF2B5EF4-FFF2-40B4-BE49-F238E27FC236}">
                <a16:creationId xmlns:a16="http://schemas.microsoft.com/office/drawing/2014/main" id="{058B626E-7F51-2735-1067-0CDC6EE9C0B3}"/>
              </a:ext>
            </a:extLst>
          </p:cNvPr>
          <p:cNvSpPr>
            <a:spLocks noGrp="1"/>
          </p:cNvSpPr>
          <p:nvPr>
            <p:ph type="sldNum" sz="quarter" idx="10"/>
          </p:nvPr>
        </p:nvSpPr>
        <p:spPr/>
        <p:txBody>
          <a:bodyPr/>
          <a:lstStyle/>
          <a:p>
            <a:fld id="{6C389A42-74FB-4812-AF0A-FEFB7B936075}" type="slidenum">
              <a:rPr lang="en-US" smtClean="0"/>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1"/>
          <p:cNvSpPr txBox="1">
            <a:spLocks noGrp="1"/>
          </p:cNvSpPr>
          <p:nvPr>
            <p:ph type="title"/>
          </p:nvPr>
        </p:nvSpPr>
        <p:spPr>
          <a:xfrm>
            <a:off x="872399" y="3392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Vấn đề bài báo</a:t>
            </a:r>
            <a:endParaRPr/>
          </a:p>
        </p:txBody>
      </p:sp>
      <p:sp>
        <p:nvSpPr>
          <p:cNvPr id="246" name="Google Shape;246;p31"/>
          <p:cNvSpPr txBox="1">
            <a:spLocks noGrp="1"/>
          </p:cNvSpPr>
          <p:nvPr>
            <p:ph type="subTitle" idx="2"/>
          </p:nvPr>
        </p:nvSpPr>
        <p:spPr>
          <a:xfrm>
            <a:off x="1279728" y="1226159"/>
            <a:ext cx="6889343" cy="224290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600">
                <a:latin typeface="Alegreya Sans" panose="020B0604020202020204" charset="0"/>
              </a:rPr>
              <a:t>Nghiên cứu này tập trung vào việc thiết kế một phương pháp lựa chọn đặc trưng trong lĩnh vực bảo mật mạng và phát hiện xâm nhập. Được gọi là </a:t>
            </a:r>
            <a:r>
              <a:rPr lang="vi-VN" sz="1600" b="1">
                <a:latin typeface="Alegreya Sans" panose="020B0604020202020204" charset="0"/>
              </a:rPr>
              <a:t>GA-based Feature Selection (GbFS)</a:t>
            </a:r>
            <a:r>
              <a:rPr lang="vi-VN" sz="1600">
                <a:latin typeface="Alegreya Sans" panose="020B0604020202020204" charset="0"/>
              </a:rPr>
              <a:t>.</a:t>
            </a:r>
          </a:p>
          <a:p>
            <a:pPr marL="0" lvl="0" indent="0" algn="l" rtl="0">
              <a:lnSpc>
                <a:spcPct val="150000"/>
              </a:lnSpc>
              <a:spcBef>
                <a:spcPts val="0"/>
              </a:spcBef>
              <a:spcAft>
                <a:spcPts val="0"/>
              </a:spcAft>
              <a:buNone/>
            </a:pPr>
            <a:r>
              <a:rPr lang="vi-VN" sz="1600">
                <a:latin typeface="Alegreya Sans" panose="020B0604020202020204" charset="0"/>
              </a:rPr>
              <a:t>Nghiên cứu này cũng tập trung vào việc điều chỉnh tham số cho việc lựa chọn đặc trưng dựa trên GA và đề xuất một hàm thể trạng mới. </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71C07467-323B-6AF1-DB00-FA4902539CA2}"/>
              </a:ext>
            </a:extLst>
          </p:cNvPr>
          <p:cNvSpPr>
            <a:spLocks noGrp="1"/>
          </p:cNvSpPr>
          <p:nvPr>
            <p:ph type="sldNum" sz="quarter" idx="10"/>
          </p:nvPr>
        </p:nvSpPr>
        <p:spPr/>
        <p:txBody>
          <a:bodyPr/>
          <a:lstStyle/>
          <a:p>
            <a:fld id="{6C389A42-74FB-4812-AF0A-FEFB7B936075}"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1"/>
          <p:cNvSpPr txBox="1">
            <a:spLocks noGrp="1"/>
          </p:cNvSpPr>
          <p:nvPr>
            <p:ph type="title"/>
          </p:nvPr>
        </p:nvSpPr>
        <p:spPr>
          <a:xfrm>
            <a:off x="872399" y="3392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a:t>
            </a:r>
            <a:r>
              <a:rPr lang="en-US"/>
              <a:t>Lý </a:t>
            </a:r>
            <a:r>
              <a:rPr lang="en-US" err="1"/>
              <a:t>thuyết</a:t>
            </a:r>
            <a:r>
              <a:rPr lang="en-US"/>
              <a:t> </a:t>
            </a:r>
            <a:r>
              <a:rPr lang="en-US" err="1"/>
              <a:t>liên</a:t>
            </a:r>
            <a:r>
              <a:rPr lang="en-US"/>
              <a:t> </a:t>
            </a:r>
            <a:r>
              <a:rPr lang="en-US" err="1"/>
              <a:t>quan</a:t>
            </a:r>
            <a:br>
              <a:rPr lang="en-US"/>
            </a:br>
            <a:endParaRPr/>
          </a:p>
        </p:txBody>
      </p:sp>
      <p:sp>
        <p:nvSpPr>
          <p:cNvPr id="246" name="Google Shape;246;p31"/>
          <p:cNvSpPr txBox="1">
            <a:spLocks noGrp="1"/>
          </p:cNvSpPr>
          <p:nvPr>
            <p:ph type="subTitle" idx="2"/>
          </p:nvPr>
        </p:nvSpPr>
        <p:spPr>
          <a:xfrm>
            <a:off x="402572" y="911950"/>
            <a:ext cx="8338856" cy="412995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600" b="1">
                <a:latin typeface="Alegreya Sans" panose="020B0604020202020204" charset="0"/>
              </a:rPr>
              <a:t>Feature Selection</a:t>
            </a:r>
            <a:r>
              <a:rPr lang="vi-VN" sz="1600">
                <a:latin typeface="Alegreya Sans" panose="020B0604020202020204" charset="0"/>
              </a:rPr>
              <a:t>: Quá trình chọn ra một tập hợp con các đặc trưng từ dữ liệu gốc để huấn luyện mô hình máy học, nhằm cải thiện hiệu suất và giảm chi phí tính toán.</a:t>
            </a:r>
            <a:endParaRPr lang="en-US" sz="1600">
              <a:latin typeface="Alegreya Sans" panose="020B0604020202020204" charset="0"/>
            </a:endParaRPr>
          </a:p>
          <a:p>
            <a:pPr marL="0" lvl="0" indent="0" algn="l" rtl="0">
              <a:lnSpc>
                <a:spcPct val="150000"/>
              </a:lnSpc>
              <a:spcBef>
                <a:spcPts val="0"/>
              </a:spcBef>
              <a:spcAft>
                <a:spcPts val="0"/>
              </a:spcAft>
              <a:buNone/>
            </a:pPr>
            <a:r>
              <a:rPr lang="vi-VN" sz="1600" b="1">
                <a:latin typeface="Alegreya Sans" panose="020B0604020202020204" charset="0"/>
              </a:rPr>
              <a:t>Genetic Algorithm</a:t>
            </a:r>
            <a:r>
              <a:rPr lang="en-US" sz="1600" b="1">
                <a:latin typeface="Alegreya Sans" panose="020B0604020202020204" charset="0"/>
              </a:rPr>
              <a:t> (GA): </a:t>
            </a:r>
            <a:r>
              <a:rPr lang="vi-VN" sz="1600">
                <a:latin typeface="Alegreya Sans" panose="020B0604020202020204" charset="0"/>
              </a:rPr>
              <a:t>Phương pháp tối ưu hóa dựa trên cơ chế chọn lọc tự nhiên của Darwin, phổ biến trong trí tuệ nhân tạo và học máy.</a:t>
            </a:r>
          </a:p>
          <a:p>
            <a:pPr marL="285750" lvl="0" indent="-285750" algn="l" rtl="0">
              <a:lnSpc>
                <a:spcPct val="150000"/>
              </a:lnSpc>
              <a:spcBef>
                <a:spcPts val="0"/>
              </a:spcBef>
              <a:spcAft>
                <a:spcPts val="0"/>
              </a:spcAft>
              <a:buFont typeface="Arial" panose="020B0604020202020204" pitchFamily="34" charset="0"/>
              <a:buChar char="•"/>
            </a:pPr>
            <a:r>
              <a:rPr lang="vi-VN" sz="1600">
                <a:latin typeface="Alegreya Sans" panose="020B0604020202020204" charset="0"/>
              </a:rPr>
              <a:t>Nguyên lý hoạt động</a:t>
            </a:r>
          </a:p>
          <a:p>
            <a:pPr marL="742950" lvl="1" indent="-285750" algn="l">
              <a:lnSpc>
                <a:spcPct val="150000"/>
              </a:lnSpc>
              <a:buFont typeface="Courier New" panose="02070309020205020404" pitchFamily="49" charset="0"/>
              <a:buChar char="o"/>
            </a:pPr>
            <a:r>
              <a:rPr lang="vi-VN" sz="1600">
                <a:latin typeface="Alegreya Sans" panose="020B0604020202020204" charset="0"/>
              </a:rPr>
              <a:t>Khởi tạo quần thể: Tạo ra quần thể ban đầu.</a:t>
            </a:r>
          </a:p>
          <a:p>
            <a:pPr marL="742950" lvl="1" indent="-285750" algn="l">
              <a:lnSpc>
                <a:spcPct val="150000"/>
              </a:lnSpc>
              <a:buFont typeface="Courier New" panose="02070309020205020404" pitchFamily="49" charset="0"/>
              <a:buChar char="o"/>
            </a:pPr>
            <a:r>
              <a:rPr lang="vi-VN" sz="1600">
                <a:latin typeface="Alegreya Sans" panose="020B0604020202020204" charset="0"/>
              </a:rPr>
              <a:t>Đánh giá năng lực: Đánh giá mỗi cá thể bằng hàm thích nghi.</a:t>
            </a:r>
          </a:p>
          <a:p>
            <a:pPr marL="742950" lvl="1" indent="-285750" algn="l">
              <a:lnSpc>
                <a:spcPct val="150000"/>
              </a:lnSpc>
              <a:buFont typeface="Courier New" panose="02070309020205020404" pitchFamily="49" charset="0"/>
              <a:buChar char="o"/>
            </a:pPr>
            <a:r>
              <a:rPr lang="vi-VN" sz="1600">
                <a:latin typeface="Alegreya Sans" panose="020B0604020202020204" charset="0"/>
              </a:rPr>
              <a:t>Chọn lọc: Chọn cá thể tốt để sinh sản.</a:t>
            </a:r>
          </a:p>
          <a:p>
            <a:pPr marL="742950" lvl="1" indent="-285750" algn="l">
              <a:lnSpc>
                <a:spcPct val="150000"/>
              </a:lnSpc>
              <a:buFont typeface="Courier New" panose="02070309020205020404" pitchFamily="49" charset="0"/>
              <a:buChar char="o"/>
            </a:pPr>
            <a:r>
              <a:rPr lang="vi-VN" sz="1600">
                <a:latin typeface="Alegreya Sans" panose="020B0604020202020204" charset="0"/>
              </a:rPr>
              <a:t>Lai ghép: Tạo ra con cái mới.</a:t>
            </a:r>
          </a:p>
          <a:p>
            <a:pPr marL="742950" lvl="1" indent="-285750" algn="l">
              <a:lnSpc>
                <a:spcPct val="150000"/>
              </a:lnSpc>
              <a:buFont typeface="Courier New" panose="02070309020205020404" pitchFamily="49" charset="0"/>
              <a:buChar char="o"/>
            </a:pPr>
            <a:r>
              <a:rPr lang="vi-VN" sz="1600">
                <a:latin typeface="Alegreya Sans" panose="020B0604020202020204" charset="0"/>
              </a:rPr>
              <a:t>Đột biến: Thay đổi ngẫu nhiên một số cá thể.</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71C07467-323B-6AF1-DB00-FA4902539CA2}"/>
              </a:ext>
            </a:extLst>
          </p:cNvPr>
          <p:cNvSpPr>
            <a:spLocks noGrp="1"/>
          </p:cNvSpPr>
          <p:nvPr>
            <p:ph type="sldNum" sz="quarter" idx="10"/>
          </p:nvPr>
        </p:nvSpPr>
        <p:spPr/>
        <p:txBody>
          <a:bodyPr/>
          <a:lstStyle/>
          <a:p>
            <a:fld id="{6C389A42-74FB-4812-AF0A-FEFB7B936075}" type="slidenum">
              <a:rPr lang="en-US" smtClean="0"/>
              <a:t>4</a:t>
            </a:fld>
            <a:endParaRPr lang="en-US"/>
          </a:p>
        </p:txBody>
      </p:sp>
    </p:spTree>
    <p:extLst>
      <p:ext uri="{BB962C8B-B14F-4D97-AF65-F5344CB8AC3E}">
        <p14:creationId xmlns:p14="http://schemas.microsoft.com/office/powerpoint/2010/main" val="353004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1"/>
          <p:cNvSpPr txBox="1">
            <a:spLocks noGrp="1"/>
          </p:cNvSpPr>
          <p:nvPr>
            <p:ph type="title"/>
          </p:nvPr>
        </p:nvSpPr>
        <p:spPr>
          <a:xfrm>
            <a:off x="872399" y="3392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a:t>
            </a:r>
            <a:r>
              <a:rPr lang="en-US"/>
              <a:t>Lý </a:t>
            </a:r>
            <a:r>
              <a:rPr lang="en-US" err="1"/>
              <a:t>thuyết</a:t>
            </a:r>
            <a:r>
              <a:rPr lang="en-US"/>
              <a:t> </a:t>
            </a:r>
            <a:r>
              <a:rPr lang="en-US" err="1"/>
              <a:t>liên</a:t>
            </a:r>
            <a:r>
              <a:rPr lang="en-US"/>
              <a:t> </a:t>
            </a:r>
            <a:r>
              <a:rPr lang="en-US" err="1"/>
              <a:t>quan</a:t>
            </a:r>
            <a:br>
              <a:rPr lang="en-US"/>
            </a:br>
            <a:endParaRPr/>
          </a:p>
        </p:txBody>
      </p:sp>
      <p:sp>
        <p:nvSpPr>
          <p:cNvPr id="246" name="Google Shape;246;p31"/>
          <p:cNvSpPr txBox="1">
            <a:spLocks noGrp="1"/>
          </p:cNvSpPr>
          <p:nvPr>
            <p:ph type="subTitle" idx="2"/>
          </p:nvPr>
        </p:nvSpPr>
        <p:spPr>
          <a:xfrm>
            <a:off x="402572" y="911950"/>
            <a:ext cx="8284228" cy="88782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600">
                <a:latin typeface="Alegreya Sans" panose="020B0604020202020204" charset="0"/>
              </a:rPr>
              <a:t>Các bước được lặp lại cho đến khi đạt được một điều kiện dừng nhất định, chẳng hạn như đạt đến số thế hệ tối đa hoặc giá trị fitness mong muốn.</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71C07467-323B-6AF1-DB00-FA4902539CA2}"/>
              </a:ext>
            </a:extLst>
          </p:cNvPr>
          <p:cNvSpPr>
            <a:spLocks noGrp="1"/>
          </p:cNvSpPr>
          <p:nvPr>
            <p:ph type="sldNum" sz="quarter" idx="10"/>
          </p:nvPr>
        </p:nvSpPr>
        <p:spPr/>
        <p:txBody>
          <a:bodyPr/>
          <a:lstStyle/>
          <a:p>
            <a:fld id="{6C389A42-74FB-4812-AF0A-FEFB7B936075}" type="slidenum">
              <a:rPr lang="en-US" smtClean="0"/>
              <a:t>5</a:t>
            </a:fld>
            <a:endParaRPr lang="en-US"/>
          </a:p>
        </p:txBody>
      </p:sp>
      <p:pic>
        <p:nvPicPr>
          <p:cNvPr id="3" name="Picture 2" descr="Algorithm Graph">
            <a:extLst>
              <a:ext uri="{FF2B5EF4-FFF2-40B4-BE49-F238E27FC236}">
                <a16:creationId xmlns:a16="http://schemas.microsoft.com/office/drawing/2014/main" id="{D4F370CC-70B5-A13F-DDB4-A1FBA2CB2F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1771" y="1937317"/>
            <a:ext cx="4700458" cy="2692400"/>
          </a:xfrm>
          <a:prstGeom prst="rect">
            <a:avLst/>
          </a:prstGeom>
          <a:noFill/>
          <a:ln>
            <a:noFill/>
          </a:ln>
        </p:spPr>
      </p:pic>
    </p:spTree>
    <p:extLst>
      <p:ext uri="{BB962C8B-B14F-4D97-AF65-F5344CB8AC3E}">
        <p14:creationId xmlns:p14="http://schemas.microsoft.com/office/powerpoint/2010/main" val="318702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Kịch bản thực nghiệm</a:t>
            </a:r>
            <a:endParaRPr/>
          </a:p>
        </p:txBody>
      </p:sp>
      <p:sp>
        <p:nvSpPr>
          <p:cNvPr id="2" name="Slide Number Placeholder 1">
            <a:extLst>
              <a:ext uri="{FF2B5EF4-FFF2-40B4-BE49-F238E27FC236}">
                <a16:creationId xmlns:a16="http://schemas.microsoft.com/office/drawing/2014/main" id="{D4B8BA76-9C8A-5BE2-FE87-1FF9F54F6AE4}"/>
              </a:ext>
            </a:extLst>
          </p:cNvPr>
          <p:cNvSpPr>
            <a:spLocks noGrp="1"/>
          </p:cNvSpPr>
          <p:nvPr>
            <p:ph type="sldNum" sz="quarter" idx="10"/>
          </p:nvPr>
        </p:nvSpPr>
        <p:spPr/>
        <p:txBody>
          <a:bodyPr/>
          <a:lstStyle/>
          <a:p>
            <a:fld id="{6C389A42-74FB-4812-AF0A-FEFB7B936075}" type="slidenum">
              <a:rPr lang="en-US" smtClean="0"/>
              <a:t>6</a:t>
            </a:fld>
            <a:endParaRPr lang="en-US"/>
          </a:p>
        </p:txBody>
      </p:sp>
      <p:sp>
        <p:nvSpPr>
          <p:cNvPr id="15" name="Google Shape;246;p31">
            <a:extLst>
              <a:ext uri="{FF2B5EF4-FFF2-40B4-BE49-F238E27FC236}">
                <a16:creationId xmlns:a16="http://schemas.microsoft.com/office/drawing/2014/main" id="{21F9DC7A-53DA-CA42-E12F-361BDBAA11E8}"/>
              </a:ext>
            </a:extLst>
          </p:cNvPr>
          <p:cNvSpPr txBox="1">
            <a:spLocks/>
          </p:cNvSpPr>
          <p:nvPr/>
        </p:nvSpPr>
        <p:spPr>
          <a:xfrm>
            <a:off x="719999" y="1117681"/>
            <a:ext cx="7704000" cy="2908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1pPr>
            <a:lvl2pPr marL="914400" marR="0" lvl="1"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2pPr>
            <a:lvl3pPr marL="1371600" marR="0" lvl="2"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3pPr>
            <a:lvl4pPr marL="1828800" marR="0" lvl="3"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4pPr>
            <a:lvl5pPr marL="2286000" marR="0" lvl="4"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5pPr>
            <a:lvl6pPr marL="2743200" marR="0" lvl="5"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6pPr>
            <a:lvl7pPr marL="3200400" marR="0" lvl="6"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7pPr>
            <a:lvl8pPr marL="3657600" marR="0" lvl="7"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8pPr>
            <a:lvl9pPr marL="4114800" marR="0" lvl="8" indent="-304800" algn="ctr" rtl="0">
              <a:lnSpc>
                <a:spcPct val="100000"/>
              </a:lnSpc>
              <a:spcBef>
                <a:spcPts val="0"/>
              </a:spcBef>
              <a:spcAft>
                <a:spcPts val="0"/>
              </a:spcAft>
              <a:buClr>
                <a:schemeClr val="dk1"/>
              </a:buClr>
              <a:buSzPts val="1200"/>
              <a:buFont typeface="Alegreya Sans Medium"/>
              <a:buNone/>
              <a:defRPr sz="1200" b="0" i="0" u="none" strike="noStrike" cap="none">
                <a:solidFill>
                  <a:schemeClr val="dk1"/>
                </a:solidFill>
                <a:latin typeface="Alegreya Sans Medium"/>
                <a:ea typeface="Alegreya Sans Medium"/>
                <a:cs typeface="Alegreya Sans Medium"/>
                <a:sym typeface="Alegreya Sans Medium"/>
              </a:defRPr>
            </a:lvl9pPr>
          </a:lstStyle>
          <a:p>
            <a:pPr marL="285750" indent="-285750">
              <a:lnSpc>
                <a:spcPct val="150000"/>
              </a:lnSpc>
              <a:buFont typeface="Arial" panose="020B0604020202020204" pitchFamily="34" charset="0"/>
              <a:buChar char="•"/>
            </a:pPr>
            <a:r>
              <a:rPr lang="vi-VN" sz="1600">
                <a:latin typeface="Alegreya Sans" panose="020B0604020202020204" charset="0"/>
              </a:rPr>
              <a:t>Xử lý dữ liệu của ba tập dataset: CIRA-CIC-DOHBrw-2020, UNSW-NB15 và Bot-IoT.</a:t>
            </a:r>
            <a:endParaRPr lang="en-US" sz="1600">
              <a:latin typeface="Alegreya Sans" panose="020B0604020202020204" charset="0"/>
            </a:endParaRPr>
          </a:p>
          <a:p>
            <a:pPr marL="285750" indent="-285750">
              <a:lnSpc>
                <a:spcPct val="150000"/>
              </a:lnSpc>
              <a:buFont typeface="Arial" panose="020B0604020202020204" pitchFamily="34" charset="0"/>
              <a:buChar char="•"/>
            </a:pPr>
            <a:r>
              <a:rPr lang="vi-VN" sz="1600">
                <a:latin typeface="Alegreya Sans" panose="020B0604020202020204" charset="0"/>
              </a:rPr>
              <a:t>Huấn luyện các bộ phân loại học máy sử dụng các đặc trưng tối ưu được lựa chọn thông qua mô-đun GA phát triển.</a:t>
            </a:r>
          </a:p>
          <a:p>
            <a:pPr marL="285750" indent="-285750">
              <a:lnSpc>
                <a:spcPct val="150000"/>
              </a:lnSpc>
              <a:buFont typeface="Arial" panose="020B0604020202020204" pitchFamily="34" charset="0"/>
              <a:buChar char="•"/>
            </a:pPr>
            <a:r>
              <a:rPr lang="vi-VN" sz="1600">
                <a:latin typeface="Alegreya Sans" panose="020B0604020202020204" charset="0"/>
              </a:rPr>
              <a:t>Đánh giá hiệu suất trên các tập dữ liệu thử nghiệm chuẩn, cụ thể là CIRA-CIC-DOHBrw-2020, UNSW-NB15 và Bot-IoT</a:t>
            </a:r>
          </a:p>
          <a:p>
            <a:pPr marL="285750" indent="-285750">
              <a:lnSpc>
                <a:spcPct val="150000"/>
              </a:lnSpc>
              <a:buFont typeface="Arial" panose="020B0604020202020204" pitchFamily="34" charset="0"/>
              <a:buChar char="•"/>
            </a:pPr>
            <a:r>
              <a:rPr lang="vi-VN" sz="1600">
                <a:latin typeface="Alegreya Sans" panose="020B0604020202020204" charset="0"/>
              </a:rPr>
              <a:t>Kiểm tra kỹ thuật đề xuất với ba bộ phân loại, cụ thể là k-Nearest Neighbor (k-NN), Support Vector Machine (SVM), và XgBoost.</a:t>
            </a:r>
          </a:p>
          <a:p>
            <a:pPr marL="285750" indent="-285750">
              <a:lnSpc>
                <a:spcPct val="150000"/>
              </a:lnSpc>
              <a:buFont typeface="Arial" panose="020B0604020202020204" pitchFamily="34" charset="0"/>
              <a:buChar char="•"/>
            </a:pPr>
            <a:endParaRPr lang="vi-VN" sz="1600">
              <a:latin typeface="Alegreya Sans" panose="020B0604020202020204" charset="0"/>
            </a:endParaRPr>
          </a:p>
        </p:txBody>
      </p:sp>
    </p:spTree>
    <p:extLst>
      <p:ext uri="{BB962C8B-B14F-4D97-AF65-F5344CB8AC3E}">
        <p14:creationId xmlns:p14="http://schemas.microsoft.com/office/powerpoint/2010/main" val="421012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Kiến trúc tổng quan</a:t>
            </a:r>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7</a:t>
            </a:fld>
            <a:endParaRPr lang="en-US"/>
          </a:p>
        </p:txBody>
      </p:sp>
      <p:pic>
        <p:nvPicPr>
          <p:cNvPr id="7" name="Picture 6" descr="A diagram of a network diagram&#10;&#10;Description automatically generated">
            <a:extLst>
              <a:ext uri="{FF2B5EF4-FFF2-40B4-BE49-F238E27FC236}">
                <a16:creationId xmlns:a16="http://schemas.microsoft.com/office/drawing/2014/main" id="{70F65732-1092-7407-FD03-DD283D3D7E60}"/>
              </a:ext>
            </a:extLst>
          </p:cNvPr>
          <p:cNvPicPr>
            <a:picLocks noChangeAspect="1"/>
          </p:cNvPicPr>
          <p:nvPr/>
        </p:nvPicPr>
        <p:blipFill>
          <a:blip r:embed="rId3"/>
          <a:stretch>
            <a:fillRect/>
          </a:stretch>
        </p:blipFill>
        <p:spPr>
          <a:xfrm>
            <a:off x="1462935" y="1071645"/>
            <a:ext cx="6218130" cy="3970255"/>
          </a:xfrm>
          <a:prstGeom prst="rect">
            <a:avLst/>
          </a:prstGeom>
        </p:spPr>
      </p:pic>
    </p:spTree>
    <p:extLst>
      <p:ext uri="{BB962C8B-B14F-4D97-AF65-F5344CB8AC3E}">
        <p14:creationId xmlns:p14="http://schemas.microsoft.com/office/powerpoint/2010/main" val="46360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71310" y="1205021"/>
            <a:ext cx="8001378" cy="3562242"/>
          </a:xfrm>
          <a:prstGeom prst="rect">
            <a:avLst/>
          </a:prstGeom>
        </p:spPr>
        <p:txBody>
          <a:bodyPr spcFirstLastPara="1" wrap="square" lIns="91425" tIns="91425" rIns="91425" bIns="91425" anchor="t" anchorCtr="0">
            <a:noAutofit/>
          </a:bodyPr>
          <a:lstStyle/>
          <a:p>
            <a:pPr marL="171450" indent="-171450">
              <a:lnSpc>
                <a:spcPct val="150000"/>
              </a:lnSpc>
              <a:buSzPts val="1100"/>
            </a:pPr>
            <a:r>
              <a:rPr lang="en-US" sz="1600" b="1" err="1">
                <a:latin typeface="Alegreya Sans"/>
              </a:rPr>
              <a:t>Tiêu</a:t>
            </a:r>
            <a:r>
              <a:rPr lang="en-US" sz="1600" b="1">
                <a:latin typeface="Alegreya Sans"/>
              </a:rPr>
              <a:t> </a:t>
            </a:r>
            <a:r>
              <a:rPr lang="en-US" sz="1600" b="1" err="1">
                <a:latin typeface="Alegreya Sans"/>
              </a:rPr>
              <a:t>chí</a:t>
            </a:r>
            <a:r>
              <a:rPr lang="en-US" sz="1600" b="1">
                <a:latin typeface="Alegreya Sans"/>
              </a:rPr>
              <a:t> </a:t>
            </a:r>
            <a:r>
              <a:rPr lang="en-US" sz="1600" b="1" err="1">
                <a:latin typeface="Alegreya Sans"/>
              </a:rPr>
              <a:t>đánh</a:t>
            </a:r>
            <a:r>
              <a:rPr lang="en-US" sz="1600" b="1">
                <a:latin typeface="Alegreya Sans"/>
              </a:rPr>
              <a:t> </a:t>
            </a:r>
            <a:r>
              <a:rPr lang="en-US" sz="1600" b="1" err="1">
                <a:latin typeface="Alegreya Sans"/>
              </a:rPr>
              <a:t>giá</a:t>
            </a:r>
            <a:r>
              <a:rPr lang="en-US" sz="1600" b="1">
                <a:latin typeface="Alegreya Sans"/>
              </a:rPr>
              <a:t>: </a:t>
            </a:r>
            <a:endParaRPr lang="vi-VN" sz="1600" b="1">
              <a:latin typeface="Alegreya Sans"/>
            </a:endParaRPr>
          </a:p>
          <a:p>
            <a:pPr marL="285750" indent="-285750">
              <a:lnSpc>
                <a:spcPct val="150000"/>
              </a:lnSpc>
              <a:buSzPts val="1100"/>
              <a:buFont typeface="Arial" panose="020B0604020202020204" pitchFamily="34" charset="0"/>
              <a:buChar char="•"/>
            </a:pPr>
            <a:r>
              <a:rPr lang="vi-VN" sz="1600">
                <a:latin typeface="Alegreya Sans"/>
              </a:rPr>
              <a:t>Accuracy: Đo lường hiệu suất của bộ phân loại, là tỷ lệ giữa số </a:t>
            </a:r>
            <a:r>
              <a:rPr lang="en-US" sz="1600" err="1">
                <a:latin typeface="Alegreya Sans"/>
              </a:rPr>
              <a:t>dự</a:t>
            </a:r>
            <a:r>
              <a:rPr lang="en-US" sz="1600">
                <a:latin typeface="Alegreya Sans"/>
              </a:rPr>
              <a:t> </a:t>
            </a:r>
            <a:r>
              <a:rPr lang="en-US" sz="1600" err="1">
                <a:latin typeface="Alegreya Sans"/>
              </a:rPr>
              <a:t>đoán</a:t>
            </a:r>
            <a:r>
              <a:rPr lang="vi-VN" sz="1600">
                <a:latin typeface="Alegreya Sans"/>
              </a:rPr>
              <a:t> đúng và tổng số </a:t>
            </a:r>
            <a:r>
              <a:rPr lang="en-US" sz="1600" err="1">
                <a:latin typeface="Alegreya Sans"/>
              </a:rPr>
              <a:t>dự</a:t>
            </a:r>
            <a:r>
              <a:rPr lang="en-US" sz="1600">
                <a:latin typeface="Alegreya Sans"/>
              </a:rPr>
              <a:t> </a:t>
            </a:r>
            <a:r>
              <a:rPr lang="en-US" sz="1600" err="1">
                <a:latin typeface="Alegreya Sans"/>
              </a:rPr>
              <a:t>đoán</a:t>
            </a:r>
            <a:r>
              <a:rPr lang="vi-VN" sz="1600">
                <a:latin typeface="Alegreya Sans"/>
              </a:rPr>
              <a:t>.</a:t>
            </a:r>
            <a:endParaRPr lang="en-US" sz="1600">
              <a:latin typeface="Alegreya Sans"/>
            </a:endParaRPr>
          </a:p>
          <a:p>
            <a:pPr marL="171450" indent="-171450">
              <a:lnSpc>
                <a:spcPct val="150000"/>
              </a:lnSpc>
              <a:buSzPts val="1100"/>
            </a:pPr>
            <a:endParaRPr lang="en-US" sz="1600"/>
          </a:p>
          <a:p>
            <a:pPr marL="171450" indent="-171450">
              <a:lnSpc>
                <a:spcPct val="150000"/>
              </a:lnSpc>
              <a:buSzPts val="1100"/>
            </a:pPr>
            <a:endParaRPr lang="en-US" sz="1600"/>
          </a:p>
          <a:p>
            <a:pPr marL="285750" indent="-285750">
              <a:lnSpc>
                <a:spcPct val="150000"/>
              </a:lnSpc>
              <a:buSzPts val="1100"/>
              <a:buFont typeface="Arial" panose="020B0604020202020204" pitchFamily="34" charset="0"/>
              <a:buChar char="•"/>
            </a:pPr>
            <a:r>
              <a:rPr lang="vi-VN" sz="1600">
                <a:latin typeface="Alegreya Sans" panose="020B0604020202020204" charset="0"/>
              </a:rPr>
              <a:t>Recall/Sensitivity: Tỷ lệ giữa số dự đoán dương tính đúng và tổng số mẫu dương tính</a:t>
            </a:r>
            <a:endParaRPr lang="en-US" sz="1600">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8</a:t>
            </a:fld>
            <a:endParaRPr lang="en-US"/>
          </a:p>
        </p:txBody>
      </p:sp>
      <p:pic>
        <p:nvPicPr>
          <p:cNvPr id="4" name="Picture 3">
            <a:extLst>
              <a:ext uri="{FF2B5EF4-FFF2-40B4-BE49-F238E27FC236}">
                <a16:creationId xmlns:a16="http://schemas.microsoft.com/office/drawing/2014/main" id="{51B50387-B5AB-4585-5610-BEFB180516DA}"/>
              </a:ext>
            </a:extLst>
          </p:cNvPr>
          <p:cNvPicPr>
            <a:picLocks noChangeAspect="1"/>
          </p:cNvPicPr>
          <p:nvPr/>
        </p:nvPicPr>
        <p:blipFill>
          <a:blip r:embed="rId3"/>
          <a:stretch>
            <a:fillRect/>
          </a:stretch>
        </p:blipFill>
        <p:spPr>
          <a:xfrm>
            <a:off x="3052244" y="2167137"/>
            <a:ext cx="3039509" cy="547968"/>
          </a:xfrm>
          <a:prstGeom prst="rect">
            <a:avLst/>
          </a:prstGeom>
        </p:spPr>
      </p:pic>
      <p:pic>
        <p:nvPicPr>
          <p:cNvPr id="6" name="Picture 5">
            <a:extLst>
              <a:ext uri="{FF2B5EF4-FFF2-40B4-BE49-F238E27FC236}">
                <a16:creationId xmlns:a16="http://schemas.microsoft.com/office/drawing/2014/main" id="{C7EE8D64-F225-D1B8-499F-33FB23E2CBE5}"/>
              </a:ext>
            </a:extLst>
          </p:cNvPr>
          <p:cNvPicPr>
            <a:picLocks noChangeAspect="1"/>
          </p:cNvPicPr>
          <p:nvPr/>
        </p:nvPicPr>
        <p:blipFill>
          <a:blip r:embed="rId4"/>
          <a:stretch>
            <a:fillRect/>
          </a:stretch>
        </p:blipFill>
        <p:spPr>
          <a:xfrm>
            <a:off x="3598227" y="3269585"/>
            <a:ext cx="1781054" cy="616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Hiện thực hệ thống</a:t>
            </a:r>
            <a:endParaRPr/>
          </a:p>
        </p:txBody>
      </p:sp>
      <p:sp>
        <p:nvSpPr>
          <p:cNvPr id="229" name="Google Shape;229;p29"/>
          <p:cNvSpPr txBox="1">
            <a:spLocks noGrp="1"/>
          </p:cNvSpPr>
          <p:nvPr>
            <p:ph type="subTitle" idx="1"/>
          </p:nvPr>
        </p:nvSpPr>
        <p:spPr>
          <a:xfrm>
            <a:off x="593971" y="1017726"/>
            <a:ext cx="8063800" cy="572700"/>
          </a:xfrm>
          <a:prstGeom prst="rect">
            <a:avLst/>
          </a:prstGeom>
        </p:spPr>
        <p:txBody>
          <a:bodyPr spcFirstLastPara="1" wrap="square" lIns="91425" tIns="91425" rIns="91425" bIns="91425" anchor="t" anchorCtr="0">
            <a:noAutofit/>
          </a:bodyPr>
          <a:lstStyle/>
          <a:p>
            <a:pPr marL="0" indent="0">
              <a:lnSpc>
                <a:spcPct val="150000"/>
              </a:lnSpc>
              <a:buSzPts val="1100"/>
            </a:pPr>
            <a:r>
              <a:rPr lang="en-US" sz="1600" b="1" kern="1400">
                <a:solidFill>
                  <a:srgbClr val="212120"/>
                </a:solidFill>
                <a:latin typeface="Alegreya Sans"/>
              </a:rPr>
              <a:t>Dataset: </a:t>
            </a:r>
            <a:r>
              <a:rPr lang="en-US" sz="1600" kern="1400">
                <a:solidFill>
                  <a:srgbClr val="212120"/>
                </a:solidFill>
                <a:latin typeface="Alegreya Sans"/>
              </a:rPr>
              <a:t>UNSW-NB15</a:t>
            </a:r>
            <a:endParaRPr lang="en-US" sz="1600" kern="1400">
              <a:solidFill>
                <a:srgbClr val="212120"/>
              </a:solidFill>
              <a:latin typeface="Alegreya Sans" panose="020B0604020202020204" charset="0"/>
            </a:endParaRPr>
          </a:p>
        </p:txBody>
      </p:sp>
      <p:sp>
        <p:nvSpPr>
          <p:cNvPr id="2" name="Slide Number Placeholder 1">
            <a:extLst>
              <a:ext uri="{FF2B5EF4-FFF2-40B4-BE49-F238E27FC236}">
                <a16:creationId xmlns:a16="http://schemas.microsoft.com/office/drawing/2014/main" id="{BF245099-2219-C836-D3C8-2259F22CF04A}"/>
              </a:ext>
            </a:extLst>
          </p:cNvPr>
          <p:cNvSpPr>
            <a:spLocks noGrp="1"/>
          </p:cNvSpPr>
          <p:nvPr>
            <p:ph type="sldNum" sz="quarter" idx="10"/>
          </p:nvPr>
        </p:nvSpPr>
        <p:spPr/>
        <p:txBody>
          <a:bodyPr/>
          <a:lstStyle/>
          <a:p>
            <a:fld id="{6C389A42-74FB-4812-AF0A-FEFB7B936075}" type="slidenum">
              <a:rPr lang="en-US" smtClean="0"/>
              <a:t>9</a:t>
            </a:fld>
            <a:endParaRPr lang="en-US"/>
          </a:p>
        </p:txBody>
      </p:sp>
      <p:graphicFrame>
        <p:nvGraphicFramePr>
          <p:cNvPr id="3" name="Bảng 2">
            <a:extLst>
              <a:ext uri="{FF2B5EF4-FFF2-40B4-BE49-F238E27FC236}">
                <a16:creationId xmlns:a16="http://schemas.microsoft.com/office/drawing/2014/main" id="{FEB6CD16-82A2-9C73-1705-1BDF7E25C4EE}"/>
              </a:ext>
            </a:extLst>
          </p:cNvPr>
          <p:cNvGraphicFramePr>
            <a:graphicFrameLocks noGrp="1"/>
          </p:cNvGraphicFramePr>
          <p:nvPr>
            <p:extLst>
              <p:ext uri="{D42A27DB-BD31-4B8C-83A1-F6EECF244321}">
                <p14:modId xmlns:p14="http://schemas.microsoft.com/office/powerpoint/2010/main" val="736655801"/>
              </p:ext>
            </p:extLst>
          </p:nvPr>
        </p:nvGraphicFramePr>
        <p:xfrm>
          <a:off x="1211754" y="1715772"/>
          <a:ext cx="6720492" cy="1711955"/>
        </p:xfrm>
        <a:graphic>
          <a:graphicData uri="http://schemas.openxmlformats.org/drawingml/2006/table">
            <a:tbl>
              <a:tblPr firstRow="1" bandRow="1">
                <a:tableStyleId>{A9C63F64-EBE2-4BC2-AAC1-9D184111E4D2}</a:tableStyleId>
              </a:tblPr>
              <a:tblGrid>
                <a:gridCol w="1124391">
                  <a:extLst>
                    <a:ext uri="{9D8B030D-6E8A-4147-A177-3AD203B41FA5}">
                      <a16:colId xmlns:a16="http://schemas.microsoft.com/office/drawing/2014/main" val="2625927151"/>
                    </a:ext>
                  </a:extLst>
                </a:gridCol>
                <a:gridCol w="2631688">
                  <a:extLst>
                    <a:ext uri="{9D8B030D-6E8A-4147-A177-3AD203B41FA5}">
                      <a16:colId xmlns:a16="http://schemas.microsoft.com/office/drawing/2014/main" val="3603752471"/>
                    </a:ext>
                  </a:extLst>
                </a:gridCol>
                <a:gridCol w="2964413">
                  <a:extLst>
                    <a:ext uri="{9D8B030D-6E8A-4147-A177-3AD203B41FA5}">
                      <a16:colId xmlns:a16="http://schemas.microsoft.com/office/drawing/2014/main" val="2171981173"/>
                    </a:ext>
                  </a:extLst>
                </a:gridCol>
              </a:tblGrid>
              <a:tr h="479299">
                <a:tc>
                  <a:txBody>
                    <a:bodyPr/>
                    <a:lstStyle/>
                    <a:p>
                      <a:endParaRPr lang="vi-VN" sz="1600" b="0" i="0" u="none" strike="noStrike" cap="none">
                        <a:solidFill>
                          <a:schemeClr val="dk1"/>
                        </a:solidFill>
                        <a:latin typeface="Alegreya Sans" panose="020B0604020202020204" charset="0"/>
                        <a:sym typeface="Alegreya Sans Medium"/>
                      </a:endParaRPr>
                    </a:p>
                  </a:txBody>
                  <a:tcPr anchor="ctr">
                    <a:solidFill>
                      <a:schemeClr val="bg2"/>
                    </a:solidFill>
                  </a:tcPr>
                </a:tc>
                <a:tc>
                  <a:txBody>
                    <a:bodyPr/>
                    <a:lstStyle/>
                    <a:p>
                      <a:pPr algn="ctr"/>
                      <a:r>
                        <a:rPr lang="vi-VN" sz="1600" b="1" i="0" u="none" strike="noStrike" cap="none">
                          <a:solidFill>
                            <a:schemeClr val="dk1"/>
                          </a:solidFill>
                          <a:latin typeface="Alegreya Sans" panose="020B0604020202020204" charset="0"/>
                          <a:sym typeface="Alegreya Sans Medium"/>
                        </a:rPr>
                        <a:t>Kích thước</a:t>
                      </a:r>
                    </a:p>
                  </a:txBody>
                  <a:tcPr anchor="ctr">
                    <a:solidFill>
                      <a:schemeClr val="bg2"/>
                    </a:solidFill>
                  </a:tcPr>
                </a:tc>
                <a:tc>
                  <a:txBody>
                    <a:bodyPr/>
                    <a:lstStyle/>
                    <a:p>
                      <a:pPr algn="ctr"/>
                      <a:r>
                        <a:rPr lang="vi-VN" sz="1600" b="1" i="0" u="none" strike="noStrike" cap="none">
                          <a:solidFill>
                            <a:schemeClr val="dk1"/>
                          </a:solidFill>
                          <a:latin typeface="Alegreya Sans" panose="020B0604020202020204" charset="0"/>
                          <a:sym typeface="Alegreya Sans Medium"/>
                        </a:rPr>
                        <a:t>Đặc điểm</a:t>
                      </a:r>
                    </a:p>
                  </a:txBody>
                  <a:tcPr anchor="ctr">
                    <a:solidFill>
                      <a:schemeClr val="bg2"/>
                    </a:solidFill>
                  </a:tcPr>
                </a:tc>
                <a:extLst>
                  <a:ext uri="{0D108BD9-81ED-4DB2-BD59-A6C34878D82A}">
                    <a16:rowId xmlns:a16="http://schemas.microsoft.com/office/drawing/2014/main" val="2861292398"/>
                  </a:ext>
                </a:extLst>
              </a:tr>
              <a:tr h="616328">
                <a:tc>
                  <a:txBody>
                    <a:bodyPr/>
                    <a:lstStyle/>
                    <a:p>
                      <a:pPr algn="ctr"/>
                      <a:r>
                        <a:rPr lang="vi-VN" sz="1600" b="1" i="0" u="none" strike="noStrike" cap="none">
                          <a:solidFill>
                            <a:schemeClr val="dk1"/>
                          </a:solidFill>
                          <a:latin typeface="Alegreya Sans" panose="020B0604020202020204" charset="0"/>
                          <a:sym typeface="Alegreya Sans Medium"/>
                        </a:rPr>
                        <a:t>Train</a:t>
                      </a:r>
                    </a:p>
                  </a:txBody>
                  <a:tcPr anchor="ctr">
                    <a:solidFill>
                      <a:schemeClr val="bg2"/>
                    </a:solidFill>
                  </a:tcPr>
                </a:tc>
                <a:tc>
                  <a:txBody>
                    <a:bodyPr/>
                    <a:lstStyle/>
                    <a:p>
                      <a:r>
                        <a:rPr lang="vi-VN" sz="1600" b="0" i="0" u="none" strike="noStrike" cap="none">
                          <a:solidFill>
                            <a:schemeClr val="dk1"/>
                          </a:solidFill>
                          <a:latin typeface="Alegreya Sans" panose="020B0604020202020204" charset="0"/>
                          <a:sym typeface="Alegreya Sans Medium"/>
                        </a:rPr>
                        <a:t>~30MB: 175000 dòng</a:t>
                      </a:r>
                    </a:p>
                  </a:txBody>
                  <a:tcPr anchor="ctr"/>
                </a:tc>
                <a:tc rowSpan="2">
                  <a:txBody>
                    <a:bodyPr/>
                    <a:lstStyle/>
                    <a:p>
                      <a:pPr lvl="0">
                        <a:buNone/>
                      </a:pPr>
                      <a:r>
                        <a:rPr lang="vi-VN" sz="1600" b="0" i="0" u="none" strike="noStrike" cap="none" noProof="0">
                          <a:solidFill>
                            <a:schemeClr val="dk1"/>
                          </a:solidFill>
                          <a:latin typeface="Alegreya Sans" panose="020B0604020202020204" charset="0"/>
                          <a:cs typeface="Arial"/>
                          <a:sym typeface="Arial"/>
                        </a:rPr>
                        <a:t>Nhận diện đa nhãn: 8 nhãn </a:t>
                      </a:r>
                    </a:p>
                  </a:txBody>
                  <a:tcPr anchor="ctr"/>
                </a:tc>
                <a:extLst>
                  <a:ext uri="{0D108BD9-81ED-4DB2-BD59-A6C34878D82A}">
                    <a16:rowId xmlns:a16="http://schemas.microsoft.com/office/drawing/2014/main" val="4291536292"/>
                  </a:ext>
                </a:extLst>
              </a:tr>
              <a:tr h="616328">
                <a:tc>
                  <a:txBody>
                    <a:bodyPr/>
                    <a:lstStyle/>
                    <a:p>
                      <a:pPr algn="ctr"/>
                      <a:r>
                        <a:rPr lang="vi-VN" sz="1600" b="1" i="0" u="none" strike="noStrike" cap="none">
                          <a:solidFill>
                            <a:schemeClr val="dk1"/>
                          </a:solidFill>
                          <a:latin typeface="Alegreya Sans" panose="020B0604020202020204" charset="0"/>
                          <a:sym typeface="Alegreya Sans Medium"/>
                        </a:rPr>
                        <a:t>Test</a:t>
                      </a:r>
                    </a:p>
                  </a:txBody>
                  <a:tcPr anchor="ctr">
                    <a:solidFill>
                      <a:schemeClr val="bg2"/>
                    </a:solidFill>
                  </a:tcPr>
                </a:tc>
                <a:tc>
                  <a:txBody>
                    <a:bodyPr/>
                    <a:lstStyle/>
                    <a:p>
                      <a:r>
                        <a:rPr lang="vi-VN" sz="1600" b="0" i="0" u="none" strike="noStrike" cap="none">
                          <a:solidFill>
                            <a:schemeClr val="dk1"/>
                          </a:solidFill>
                          <a:latin typeface="Alegreya Sans" panose="020B0604020202020204" charset="0"/>
                          <a:sym typeface="Alegreya Sans Medium"/>
                        </a:rPr>
                        <a:t>~15MB: 80000 dòng</a:t>
                      </a:r>
                    </a:p>
                  </a:txBody>
                  <a:tcPr anchor="ctr"/>
                </a:tc>
                <a:tc vMerge="1">
                  <a:txBody>
                    <a:bodyPr/>
                    <a:lstStyle/>
                    <a:p>
                      <a:endParaRPr lang="vi-VN"/>
                    </a:p>
                  </a:txBody>
                  <a:tcPr/>
                </a:tc>
                <a:extLst>
                  <a:ext uri="{0D108BD9-81ED-4DB2-BD59-A6C34878D82A}">
                    <a16:rowId xmlns:a16="http://schemas.microsoft.com/office/drawing/2014/main" val="2008724132"/>
                  </a:ext>
                </a:extLst>
              </a:tr>
            </a:tbl>
          </a:graphicData>
        </a:graphic>
      </p:graphicFrame>
    </p:spTree>
    <p:extLst>
      <p:ext uri="{BB962C8B-B14F-4D97-AF65-F5344CB8AC3E}">
        <p14:creationId xmlns:p14="http://schemas.microsoft.com/office/powerpoint/2010/main" val="1950818673"/>
      </p:ext>
    </p:extLst>
  </p:cSld>
  <p:clrMapOvr>
    <a:masterClrMapping/>
  </p:clrMapOvr>
</p:sld>
</file>

<file path=ppt/theme/theme1.xml><?xml version="1.0" encoding="utf-8"?>
<a:theme xmlns:a="http://schemas.openxmlformats.org/drawingml/2006/main" name="Clean Aesthetic Company Profile by Slidesgo">
  <a:themeElements>
    <a:clrScheme name="Simple Light">
      <a:dk1>
        <a:srgbClr val="4A3C30"/>
      </a:dk1>
      <a:lt1>
        <a:srgbClr val="F6F3EC"/>
      </a:lt1>
      <a:dk2>
        <a:srgbClr val="E9D9C8"/>
      </a:dk2>
      <a:lt2>
        <a:srgbClr val="9D6F4D"/>
      </a:lt2>
      <a:accent1>
        <a:srgbClr val="967860"/>
      </a:accent1>
      <a:accent2>
        <a:srgbClr val="9F9685"/>
      </a:accent2>
      <a:accent3>
        <a:srgbClr val="FFFFFF"/>
      </a:accent3>
      <a:accent4>
        <a:srgbClr val="FFFFFF"/>
      </a:accent4>
      <a:accent5>
        <a:srgbClr val="FFFFFF"/>
      </a:accent5>
      <a:accent6>
        <a:srgbClr val="FFFFFF"/>
      </a:accent6>
      <a:hlink>
        <a:srgbClr val="2021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4202</Words>
  <Application>Microsoft Office PowerPoint</Application>
  <PresentationFormat>On-screen Show (16:9)</PresentationFormat>
  <Paragraphs>323</Paragraphs>
  <Slides>26</Slides>
  <Notes>26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Lato</vt:lpstr>
      <vt:lpstr>UTM Neo Sans Intel</vt:lpstr>
      <vt:lpstr>Alegreya Sans</vt:lpstr>
      <vt:lpstr>Nunito Light</vt:lpstr>
      <vt:lpstr>Calibri</vt:lpstr>
      <vt:lpstr>-apple-system</vt:lpstr>
      <vt:lpstr>EB Garamond</vt:lpstr>
      <vt:lpstr>Symbol</vt:lpstr>
      <vt:lpstr>Courier New</vt:lpstr>
      <vt:lpstr>Alegreya Sans Medium</vt:lpstr>
      <vt:lpstr>Söhne</vt:lpstr>
      <vt:lpstr>Arial</vt:lpstr>
      <vt:lpstr>EB Garamond SemiBold</vt:lpstr>
      <vt:lpstr>Times New Roman</vt:lpstr>
      <vt:lpstr>Clean Aesthetic Company Profile by Slidesgo</vt:lpstr>
      <vt:lpstr>Phương pháp lựa chọn đặc trưng dựa trên Thuật toán di truyền</vt:lpstr>
      <vt:lpstr>01</vt:lpstr>
      <vt:lpstr>1. Vấn đề bài báo</vt:lpstr>
      <vt:lpstr>2. Lý thuyết liên quan </vt:lpstr>
      <vt:lpstr>2. Lý thuyết liên quan </vt:lpstr>
      <vt:lpstr>3. Kịch bản thực nghiệm</vt:lpstr>
      <vt:lpstr>4. Kiến trúc tổng quan</vt:lpstr>
      <vt:lpstr>5. Hiện thực hệ thống</vt:lpstr>
      <vt:lpstr>5. Hiện thực hệ thống</vt:lpstr>
      <vt:lpstr>5. Hiện thực hệ thống</vt:lpstr>
      <vt:lpstr>5. Hiện thực hệ thống</vt:lpstr>
      <vt:lpstr>5. Hiện thực hệ thống</vt:lpstr>
      <vt:lpstr>5. Hiện thực hệ thống</vt:lpstr>
      <vt:lpstr>5. Hiện thực hệ thống</vt:lpstr>
      <vt:lpstr>5. Hiện thực hệ thống</vt:lpstr>
      <vt:lpstr>5. Hiện thực hệ thống</vt:lpstr>
      <vt:lpstr>5. Hiện thực hệ thống</vt:lpstr>
      <vt:lpstr>5. Hiện thực hệ thống</vt:lpstr>
      <vt:lpstr>5. Hiện thực hệ thống</vt:lpstr>
      <vt:lpstr>4. Hiện thực hệ thống</vt:lpstr>
      <vt:lpstr>5. Hiện thực hệ thống</vt:lpstr>
      <vt:lpstr>5. Hiện thực hệ thống</vt:lpstr>
      <vt:lpstr>5. Hiện thực hệ thống</vt:lpstr>
      <vt:lpstr>5. Hiện thực hệ thống</vt:lpstr>
      <vt:lpstr>4. Tài liệu tham khảo</vt:lpstr>
      <vt:lpstr>Cảm ơn thầy và các bạn đã lắng nghe bài thuyết trình của nhóm.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MalGraph: Hierarchical Graph Neural Networks for Robust Windows Malware Detection</dc:title>
  <dc:creator>Admin</dc:creator>
  <cp:lastModifiedBy>Lê Hoàng Oanh</cp:lastModifiedBy>
  <cp:revision>2</cp:revision>
  <dcterms:modified xsi:type="dcterms:W3CDTF">2024-06-17T14:13:05Z</dcterms:modified>
</cp:coreProperties>
</file>