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FBF4A"/>
    <a:srgbClr val="0099FF"/>
    <a:srgbClr val="666666"/>
    <a:srgbClr val="191618"/>
    <a:srgbClr val="62B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9" autoAdjust="0"/>
    <p:restoredTop sz="95709" autoAdjust="0"/>
  </p:normalViewPr>
  <p:slideViewPr>
    <p:cSldViewPr snapToGrid="0">
      <p:cViewPr>
        <p:scale>
          <a:sx n="400" d="100"/>
          <a:sy n="400" d="100"/>
        </p:scale>
        <p:origin x="32472" y="47080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9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EE0F-4C25-4CB7-91CA-4F610BBC099B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AEB9D-3FBE-4A71-A136-60595BD5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76001" cy="6234983"/>
          </a:xfrm>
          <a:prstGeom prst="rect">
            <a:avLst/>
          </a:prstGeom>
          <a:solidFill>
            <a:srgbClr val="6FBF4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24661034"/>
            <a:ext cx="36576000" cy="2770965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840" rtlCol="0" anchor="ctr"/>
          <a:lstStyle/>
          <a:p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Team API Connection Exception</a:t>
            </a:r>
          </a:p>
          <a:p>
            <a:endParaRPr lang="en-US" sz="1100" b="1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r>
              <a:rPr lang="en-US" sz="36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Alice </a:t>
            </a:r>
            <a:r>
              <a:rPr lang="en-US" sz="3600" dirty="0" err="1" smtClean="0">
                <a:solidFill>
                  <a:srgbClr val="000000"/>
                </a:solidFill>
                <a:latin typeface="Helvetica Light"/>
                <a:cs typeface="Helvetica Light"/>
              </a:rPr>
              <a:t>Chien</a:t>
            </a:r>
            <a:r>
              <a:rPr lang="en-US" sz="36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, Jeremy Granger, Lisa Hobbs, Christopher Jordan, Domenic </a:t>
            </a:r>
            <a:r>
              <a:rPr lang="en-US" sz="3600" dirty="0" err="1" smtClean="0">
                <a:solidFill>
                  <a:srgbClr val="000000"/>
                </a:solidFill>
                <a:latin typeface="Helvetica Light"/>
                <a:cs typeface="Helvetica Light"/>
              </a:rPr>
              <a:t>Murtari</a:t>
            </a:r>
            <a:r>
              <a:rPr lang="en-US" sz="36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, </a:t>
            </a:r>
            <a:r>
              <a:rPr lang="en-US" sz="3600" dirty="0" err="1" smtClean="0">
                <a:solidFill>
                  <a:srgbClr val="000000"/>
                </a:solidFill>
                <a:latin typeface="Helvetica Light"/>
                <a:cs typeface="Helvetica Light"/>
              </a:rPr>
              <a:t>Veric</a:t>
            </a:r>
            <a:r>
              <a:rPr lang="en-US" sz="36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 Nichols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Software Engineering Senior Project 2014 - 2015</a:t>
            </a:r>
            <a:endParaRPr lang="en-US" sz="36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234983"/>
            <a:ext cx="36576000" cy="1934970"/>
          </a:xfrm>
          <a:prstGeom prst="rect">
            <a:avLst/>
          </a:prstGeom>
          <a:solidFill>
            <a:srgbClr val="6FBF4A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00"/>
                </a:solidFill>
                <a:latin typeface="Helvetica Light"/>
                <a:cs typeface="Helvetica Light"/>
              </a:rPr>
              <a:t>Easily compete against other people and teams in fitness challenges you </a:t>
            </a:r>
            <a:r>
              <a:rPr lang="en-US" sz="66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create</a:t>
            </a:r>
            <a:endParaRPr lang="en-US" sz="66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627" y="691764"/>
            <a:ext cx="18973800" cy="3536948"/>
          </a:xfrm>
        </p:spPr>
        <p:txBody>
          <a:bodyPr>
            <a:normAutofit/>
          </a:bodyPr>
          <a:lstStyle/>
          <a:p>
            <a:r>
              <a:rPr lang="en-US" sz="20000" b="1" dirty="0" err="1" smtClean="0">
                <a:ln w="28575">
                  <a:solidFill>
                    <a:schemeClr val="tx1"/>
                  </a:solidFill>
                </a:ln>
                <a:solidFill>
                  <a:srgbClr val="6FBF4A"/>
                </a:solidFill>
                <a:latin typeface="Helvetica"/>
                <a:cs typeface="Helvetica"/>
              </a:rPr>
              <a:t>ReadySetGo</a:t>
            </a:r>
            <a:r>
              <a:rPr lang="en-US" sz="20000" b="1" dirty="0" smtClean="0">
                <a:ln w="28575">
                  <a:solidFill>
                    <a:schemeClr val="tx1"/>
                  </a:solidFill>
                </a:ln>
                <a:solidFill>
                  <a:srgbClr val="6FBF4A"/>
                </a:solidFill>
                <a:latin typeface="Helvetica"/>
                <a:cs typeface="Helvetica"/>
              </a:rPr>
              <a:t>! </a:t>
            </a:r>
            <a:endParaRPr lang="en-US" sz="20000" b="1" dirty="0">
              <a:ln w="28575">
                <a:solidFill>
                  <a:schemeClr val="tx1"/>
                </a:solidFill>
              </a:ln>
              <a:solidFill>
                <a:srgbClr val="6FBF4A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255" y="9108168"/>
            <a:ext cx="9578106" cy="1568084"/>
          </a:xfrm>
          <a:prstGeom prst="round2SameRect">
            <a:avLst/>
          </a:prstGeom>
          <a:solidFill>
            <a:srgbClr val="6FBF4A">
              <a:alpha val="50196"/>
            </a:srgbClr>
          </a:solidFill>
          <a:ln>
            <a:solidFill>
              <a:schemeClr val="tx1"/>
            </a:solidFill>
          </a:ln>
        </p:spPr>
        <p:txBody>
          <a:bodyPr tIns="228600" bIns="228600">
            <a:normAutofit/>
          </a:bodyPr>
          <a:lstStyle/>
          <a:p>
            <a:r>
              <a:rPr lang="en-US" sz="7200" dirty="0" smtClean="0">
                <a:latin typeface="Helvetica Light"/>
                <a:cs typeface="Helvetica Light"/>
              </a:rPr>
              <a:t>The Problem</a:t>
            </a:r>
            <a:endParaRPr lang="en-US" sz="7200" dirty="0">
              <a:latin typeface="Helvetica Light"/>
              <a:cs typeface="Helvetica Light"/>
            </a:endParaRPr>
          </a:p>
        </p:txBody>
      </p:sp>
      <p:pic>
        <p:nvPicPr>
          <p:cNvPr id="1028" name="Picture 4" descr="ReadyTalk Corporate Logo with Registered Trade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591" y="1284591"/>
            <a:ext cx="8664575" cy="234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42743" y="10682423"/>
            <a:ext cx="9569618" cy="2809591"/>
          </a:xfrm>
          <a:prstGeom prst="round2SameRect">
            <a:avLst>
              <a:gd name="adj1" fmla="val 0"/>
              <a:gd name="adj2" fmla="val 10171"/>
            </a:avLst>
          </a:prstGeom>
          <a:solidFill>
            <a:srgbClr val="666666">
              <a:alpha val="9804"/>
            </a:srgbClr>
          </a:solidFill>
          <a:ln>
            <a:solidFill>
              <a:schemeClr val="tx1"/>
            </a:solidFill>
          </a:ln>
        </p:spPr>
        <p:txBody>
          <a:bodyPr vert="horz" lIns="457200" tIns="228600" rIns="457200" bIns="228600" rtlCol="0">
            <a:no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latin typeface="Helvetica Light"/>
                <a:cs typeface="Helvetica Light"/>
              </a:rPr>
              <a:t>Users participate in step challenges, but do not keep their data up-to-date</a:t>
            </a:r>
            <a:endParaRPr lang="en-US" sz="5400" dirty="0">
              <a:latin typeface="Helvetica Light"/>
              <a:cs typeface="Helvetica Light"/>
            </a:endParaRPr>
          </a:p>
        </p:txBody>
      </p:sp>
      <p:pic>
        <p:nvPicPr>
          <p:cNvPr id="6" name="Picture 5" descr="Boulder centere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222" y="24978614"/>
            <a:ext cx="4263738" cy="2188719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842744" y="14444595"/>
            <a:ext cx="9569618" cy="1568084"/>
          </a:xfrm>
          <a:prstGeom prst="round2SameRect">
            <a:avLst/>
          </a:prstGeom>
          <a:solidFill>
            <a:srgbClr val="6FBF4A">
              <a:alpha val="50196"/>
            </a:srgbClr>
          </a:solidFill>
          <a:ln>
            <a:solidFill>
              <a:schemeClr val="tx1"/>
            </a:solidFill>
          </a:ln>
        </p:spPr>
        <p:txBody>
          <a:bodyPr vert="horz" lIns="91440" tIns="228600" rIns="91440" bIns="22860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latin typeface="Helvetica Light"/>
                <a:cs typeface="Helvetica Light"/>
              </a:rPr>
              <a:t>Our Solution</a:t>
            </a:r>
            <a:endParaRPr lang="en-US" sz="7200" dirty="0">
              <a:latin typeface="Helvetica Light"/>
              <a:cs typeface="Helvetica Light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842743" y="16010440"/>
            <a:ext cx="9569618" cy="7355167"/>
          </a:xfrm>
          <a:prstGeom prst="round2SameRect">
            <a:avLst>
              <a:gd name="adj1" fmla="val 0"/>
              <a:gd name="adj2" fmla="val 6945"/>
            </a:avLst>
          </a:prstGeom>
          <a:solidFill>
            <a:srgbClr val="666666">
              <a:alpha val="9804"/>
            </a:srgbClr>
          </a:solidFill>
          <a:ln>
            <a:solidFill>
              <a:schemeClr val="tx1"/>
            </a:solidFill>
          </a:ln>
        </p:spPr>
        <p:txBody>
          <a:bodyPr vert="horz" lIns="457200" tIns="228600" rIns="457200" bIns="228600" rtlCol="0">
            <a:no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latin typeface="Helvetica Light"/>
                <a:cs typeface="Helvetica Light"/>
              </a:rPr>
              <a:t>A </a:t>
            </a:r>
            <a:r>
              <a:rPr lang="en-US" sz="5400" dirty="0" smtClean="0">
                <a:latin typeface="Helvetica Light"/>
                <a:cs typeface="Helvetica Light"/>
              </a:rPr>
              <a:t>website </a:t>
            </a:r>
            <a:r>
              <a:rPr lang="en-US" sz="5400" dirty="0">
                <a:latin typeface="Helvetica Light"/>
                <a:cs typeface="Helvetica Light"/>
              </a:rPr>
              <a:t>that:</a:t>
            </a:r>
          </a:p>
          <a:p>
            <a:pPr marL="857250" indent="-857250" algn="l">
              <a:buFont typeface="Arial"/>
              <a:buChar char="•"/>
            </a:pPr>
            <a:r>
              <a:rPr lang="en-US" sz="5400" dirty="0">
                <a:latin typeface="Helvetica Light"/>
                <a:cs typeface="Helvetica Light"/>
              </a:rPr>
              <a:t>Supports a wearable device</a:t>
            </a:r>
          </a:p>
          <a:p>
            <a:pPr marL="857250" indent="-857250" algn="l">
              <a:buFont typeface="Arial"/>
              <a:buChar char="•"/>
            </a:pPr>
            <a:r>
              <a:rPr lang="en-US" sz="5400" dirty="0">
                <a:latin typeface="Helvetica Light"/>
                <a:cs typeface="Helvetica Light"/>
              </a:rPr>
              <a:t>Automatically calculates and compares points</a:t>
            </a:r>
          </a:p>
          <a:p>
            <a:pPr marL="857250" indent="-857250" algn="l">
              <a:buFont typeface="Arial"/>
              <a:buChar char="•"/>
            </a:pPr>
            <a:r>
              <a:rPr lang="en-US" sz="5400" dirty="0">
                <a:latin typeface="Helvetica Light"/>
                <a:cs typeface="Helvetica Light"/>
              </a:rPr>
              <a:t>Allows </a:t>
            </a:r>
            <a:r>
              <a:rPr lang="en-US" sz="5400" dirty="0" smtClean="0">
                <a:latin typeface="Helvetica Light"/>
                <a:cs typeface="Helvetica Light"/>
              </a:rPr>
              <a:t>team captains </a:t>
            </a:r>
            <a:r>
              <a:rPr lang="en-US" sz="5400" dirty="0">
                <a:latin typeface="Helvetica Light"/>
                <a:cs typeface="Helvetica Light"/>
              </a:rPr>
              <a:t>to administrate teams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1945656" y="9108168"/>
            <a:ext cx="12716903" cy="1568084"/>
          </a:xfrm>
          <a:prstGeom prst="round2SameRect">
            <a:avLst/>
          </a:prstGeom>
          <a:solidFill>
            <a:srgbClr val="6FBF4A">
              <a:alpha val="50196"/>
            </a:srgbClr>
          </a:solidFill>
          <a:ln>
            <a:solidFill>
              <a:schemeClr val="tx1"/>
            </a:solidFill>
          </a:ln>
        </p:spPr>
        <p:txBody>
          <a:bodyPr vert="horz" lIns="91440" tIns="228600" rIns="91440" bIns="22860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latin typeface="Helvetica Light"/>
                <a:cs typeface="Helvetica Light"/>
              </a:rPr>
              <a:t>Challenges Encountered</a:t>
            </a:r>
            <a:endParaRPr lang="en-US" sz="7200" dirty="0">
              <a:latin typeface="Helvetica Light"/>
              <a:cs typeface="Helvetica Light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1945656" y="10674452"/>
            <a:ext cx="12716903" cy="2142882"/>
          </a:xfrm>
          <a:prstGeom prst="round2SameRect">
            <a:avLst>
              <a:gd name="adj1" fmla="val 0"/>
              <a:gd name="adj2" fmla="val 16002"/>
            </a:avLst>
          </a:prstGeom>
          <a:solidFill>
            <a:srgbClr val="666666">
              <a:alpha val="9804"/>
            </a:srgbClr>
          </a:solidFill>
          <a:ln>
            <a:solidFill>
              <a:schemeClr val="tx1"/>
            </a:solidFill>
          </a:ln>
        </p:spPr>
        <p:txBody>
          <a:bodyPr vert="horz" lIns="457200" tIns="228600" rIns="457200" bIns="228600" rtlCol="0">
            <a:no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latin typeface="Helvetica Light"/>
                <a:cs typeface="Helvetica Light"/>
              </a:rPr>
              <a:t>How </a:t>
            </a:r>
            <a:r>
              <a:rPr lang="en-US" sz="5400" dirty="0" smtClean="0">
                <a:latin typeface="Helvetica Light"/>
                <a:cs typeface="Helvetica Light"/>
              </a:rPr>
              <a:t>to sync data from users with minimal overhead?</a:t>
            </a:r>
            <a:endParaRPr lang="en-US" sz="5400" dirty="0">
              <a:latin typeface="Helvetica Light"/>
              <a:cs typeface="Helvetica Light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26195855" y="9108168"/>
            <a:ext cx="9578105" cy="1568084"/>
          </a:xfrm>
          <a:prstGeom prst="round2SameRect">
            <a:avLst/>
          </a:prstGeom>
          <a:solidFill>
            <a:srgbClr val="6FBF4A">
              <a:alpha val="50196"/>
            </a:srgbClr>
          </a:solidFill>
          <a:ln>
            <a:solidFill>
              <a:schemeClr val="tx1"/>
            </a:solidFill>
          </a:ln>
        </p:spPr>
        <p:txBody>
          <a:bodyPr vert="horz" lIns="91440" tIns="228600" rIns="91440" bIns="22860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latin typeface="Helvetica Light"/>
                <a:cs typeface="Helvetica Light"/>
              </a:rPr>
              <a:t>Limitations</a:t>
            </a:r>
            <a:endParaRPr lang="en-US" sz="7200" dirty="0">
              <a:latin typeface="Helvetica Light"/>
              <a:cs typeface="Helvetica Light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26195856" y="10670696"/>
            <a:ext cx="9578105" cy="4173137"/>
          </a:xfrm>
          <a:prstGeom prst="round2SameRect">
            <a:avLst>
              <a:gd name="adj1" fmla="val 0"/>
              <a:gd name="adj2" fmla="val 8217"/>
            </a:avLst>
          </a:prstGeom>
          <a:solidFill>
            <a:srgbClr val="666666">
              <a:alpha val="9804"/>
            </a:srgbClr>
          </a:solidFill>
          <a:ln>
            <a:solidFill>
              <a:schemeClr val="tx1"/>
            </a:solidFill>
          </a:ln>
        </p:spPr>
        <p:txBody>
          <a:bodyPr vert="horz" lIns="457200" tIns="228600" rIns="457200" bIns="228600" rtlCol="0">
            <a:no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en-US" sz="5400" dirty="0">
                <a:latin typeface="Helvetica Light"/>
                <a:cs typeface="Helvetica Light"/>
              </a:rPr>
              <a:t>Data is </a:t>
            </a:r>
            <a:r>
              <a:rPr lang="en-US" sz="5400" dirty="0" smtClean="0">
                <a:latin typeface="Helvetica Light"/>
                <a:cs typeface="Helvetica Light"/>
              </a:rPr>
              <a:t>synced every 24 hours</a:t>
            </a:r>
            <a:endParaRPr lang="en-US" sz="5400" dirty="0">
              <a:latin typeface="Helvetica Light"/>
              <a:cs typeface="Helvetica Light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5400" dirty="0">
                <a:latin typeface="Helvetica Light"/>
                <a:cs typeface="Helvetica Light"/>
              </a:rPr>
              <a:t>Only Jawbone </a:t>
            </a:r>
            <a:r>
              <a:rPr lang="en-US" sz="5400" dirty="0" smtClean="0">
                <a:latin typeface="Helvetica Light"/>
                <a:cs typeface="Helvetica Light"/>
              </a:rPr>
              <a:t>device </a:t>
            </a:r>
            <a:r>
              <a:rPr lang="en-US" sz="5400" dirty="0">
                <a:latin typeface="Helvetica Light"/>
                <a:cs typeface="Helvetica Light"/>
              </a:rPr>
              <a:t>supported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26195855" y="15740022"/>
            <a:ext cx="9578105" cy="1568084"/>
          </a:xfrm>
          <a:prstGeom prst="round2SameRect">
            <a:avLst/>
          </a:prstGeom>
          <a:solidFill>
            <a:srgbClr val="6FBF4A">
              <a:alpha val="50196"/>
            </a:srgbClr>
          </a:solidFill>
          <a:ln>
            <a:solidFill>
              <a:schemeClr val="tx1"/>
            </a:solidFill>
          </a:ln>
        </p:spPr>
        <p:txBody>
          <a:bodyPr vert="horz" lIns="91440" tIns="228600" rIns="91440" bIns="228600" rtlCol="0">
            <a:norm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latin typeface="Helvetica Light"/>
                <a:cs typeface="Helvetica Light"/>
              </a:rPr>
              <a:t>Future Development</a:t>
            </a:r>
            <a:endParaRPr lang="en-US" sz="7200" dirty="0">
              <a:latin typeface="Helvetica Light"/>
              <a:cs typeface="Helvetica Light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26195855" y="17308105"/>
            <a:ext cx="9578105" cy="6057502"/>
          </a:xfrm>
          <a:prstGeom prst="round2SameRect">
            <a:avLst>
              <a:gd name="adj1" fmla="val 0"/>
              <a:gd name="adj2" fmla="val 7875"/>
            </a:avLst>
          </a:prstGeom>
          <a:solidFill>
            <a:srgbClr val="666666">
              <a:alpha val="9804"/>
            </a:srgbClr>
          </a:solidFill>
          <a:ln>
            <a:solidFill>
              <a:schemeClr val="tx1"/>
            </a:solidFill>
          </a:ln>
        </p:spPr>
        <p:txBody>
          <a:bodyPr vert="horz" lIns="457200" tIns="228600" rIns="457200" bIns="228600" rtlCol="0">
            <a:noAutofit/>
          </a:bodyPr>
          <a:lstStyle>
            <a:lvl1pPr marL="0" indent="0" algn="ctr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indent="0" algn="ctr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latin typeface="Helvetica Light"/>
                <a:cs typeface="Helvetica Light"/>
              </a:rPr>
              <a:t>Facilitate more competition by supporting more types of data to compete with.</a:t>
            </a:r>
          </a:p>
          <a:p>
            <a:pPr algn="l"/>
            <a:r>
              <a:rPr lang="en-US" sz="5400" dirty="0" smtClean="0">
                <a:latin typeface="Helvetica Light"/>
                <a:cs typeface="Helvetica Light"/>
              </a:rPr>
              <a:t>App will be used for inter- and intra-organizational competition</a:t>
            </a:r>
            <a:endParaRPr lang="en-US" sz="5400" dirty="0">
              <a:latin typeface="Helvetica Light"/>
              <a:cs typeface="Helvetica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72867" y="4279058"/>
            <a:ext cx="95093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 dirty="0" err="1">
                <a:solidFill>
                  <a:srgbClr val="FF6600"/>
                </a:solidFill>
                <a:latin typeface="Helvetica"/>
                <a:cs typeface="Helvetica"/>
              </a:rPr>
              <a:t>readysetgo.herokuapp.com</a:t>
            </a:r>
            <a:endParaRPr lang="en-US" i="1" dirty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1" y="25059936"/>
            <a:ext cx="2005308" cy="200530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841504" y="13932781"/>
            <a:ext cx="13608757" cy="9343449"/>
            <a:chOff x="11841504" y="13314985"/>
            <a:chExt cx="13608757" cy="9343449"/>
          </a:xfrm>
        </p:grpSpPr>
        <p:grpSp>
          <p:nvGrpSpPr>
            <p:cNvPr id="24" name="Group 23"/>
            <p:cNvGrpSpPr/>
            <p:nvPr/>
          </p:nvGrpSpPr>
          <p:grpSpPr>
            <a:xfrm>
              <a:off x="11841504" y="13314985"/>
              <a:ext cx="3454400" cy="3310467"/>
              <a:chOff x="11649075" y="13199532"/>
              <a:chExt cx="3454400" cy="331046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49075" y="13199532"/>
                <a:ext cx="3454400" cy="3310467"/>
              </a:xfrm>
              <a:prstGeom prst="rect">
                <a:avLst/>
              </a:prstGeom>
            </p:spPr>
          </p:pic>
          <p:sp>
            <p:nvSpPr>
              <p:cNvPr id="23" name="Arc 22"/>
              <p:cNvSpPr/>
              <p:nvPr/>
            </p:nvSpPr>
            <p:spPr>
              <a:xfrm>
                <a:off x="14500225" y="13973175"/>
                <a:ext cx="419100" cy="495300"/>
              </a:xfrm>
              <a:prstGeom prst="arc">
                <a:avLst>
                  <a:gd name="adj1" fmla="val 16117481"/>
                  <a:gd name="adj2" fmla="val 0"/>
                </a:avLst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6091245" y="13546930"/>
              <a:ext cx="9359016" cy="9111504"/>
              <a:chOff x="15225313" y="13388831"/>
              <a:chExt cx="9359016" cy="911150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5225313" y="13632836"/>
                <a:ext cx="9359016" cy="8867499"/>
                <a:chOff x="15841263" y="13578589"/>
                <a:chExt cx="9359016" cy="8867499"/>
              </a:xfrm>
            </p:grpSpPr>
            <p:sp>
              <p:nvSpPr>
                <p:cNvPr id="10" name="Right Arrow 9"/>
                <p:cNvSpPr/>
                <p:nvPr/>
              </p:nvSpPr>
              <p:spPr>
                <a:xfrm>
                  <a:off x="15841263" y="13578589"/>
                  <a:ext cx="3793122" cy="2363608"/>
                </a:xfrm>
                <a:prstGeom prst="rightArrow">
                  <a:avLst/>
                </a:prstGeom>
                <a:solidFill>
                  <a:srgbClr val="6FBF4A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Activity Data</a:t>
                  </a:r>
                  <a:endParaRPr lang="en-US" sz="36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1" name="Down Arrow 10"/>
                <p:cNvSpPr/>
                <p:nvPr/>
              </p:nvSpPr>
              <p:spPr>
                <a:xfrm>
                  <a:off x="21683753" y="16043077"/>
                  <a:ext cx="2540000" cy="2827708"/>
                </a:xfrm>
                <a:prstGeom prst="downArrow">
                  <a:avLst/>
                </a:prstGeom>
                <a:solidFill>
                  <a:srgbClr val="6FBF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Step Data </a:t>
                  </a:r>
                  <a:endParaRPr lang="en-US" sz="36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2" name="Can 11"/>
                <p:cNvSpPr/>
                <p:nvPr/>
              </p:nvSpPr>
              <p:spPr>
                <a:xfrm>
                  <a:off x="20686337" y="19340030"/>
                  <a:ext cx="4513942" cy="3106058"/>
                </a:xfrm>
                <a:prstGeom prst="can">
                  <a:avLst/>
                </a:prstGeom>
                <a:noFill/>
                <a:ln w="76200" cmpd="sng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err="1" smtClean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ReadySetGo</a:t>
                  </a:r>
                  <a:r>
                    <a:rPr lang="en-US" sz="4400" dirty="0" smtClean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!</a:t>
                  </a:r>
                </a:p>
                <a:p>
                  <a:pPr algn="ctr"/>
                  <a:r>
                    <a:rPr lang="en-US" sz="4400" dirty="0" smtClean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User Database</a:t>
                  </a:r>
                  <a:endParaRPr lang="en-US" sz="44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6" name="Left Arrow 15"/>
                <p:cNvSpPr/>
                <p:nvPr/>
              </p:nvSpPr>
              <p:spPr>
                <a:xfrm>
                  <a:off x="16886677" y="19519556"/>
                  <a:ext cx="3325160" cy="2802416"/>
                </a:xfrm>
                <a:prstGeom prst="leftArrow">
                  <a:avLst/>
                </a:prstGeom>
                <a:solidFill>
                  <a:srgbClr val="6FBF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Requested Data</a:t>
                  </a:r>
                  <a:endParaRPr lang="en-US" sz="36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6208021" y="17783862"/>
                  <a:ext cx="678656" cy="1095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" name="Picture 19" descr="cloud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175509" y="13388831"/>
                <a:ext cx="4339983" cy="2343441"/>
              </a:xfrm>
              <a:prstGeom prst="rect">
                <a:avLst/>
              </a:prstGeom>
            </p:spPr>
          </p:pic>
        </p:grpSp>
      </p:grpSp>
      <p:cxnSp>
        <p:nvCxnSpPr>
          <p:cNvPr id="42" name="Straight Connector 41"/>
          <p:cNvCxnSpPr/>
          <p:nvPr/>
        </p:nvCxnSpPr>
        <p:spPr>
          <a:xfrm flipH="1" flipV="1">
            <a:off x="12128500" y="23101300"/>
            <a:ext cx="4635500" cy="1270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166600" y="19270133"/>
            <a:ext cx="0" cy="3843867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rot="20870591">
            <a:off x="12481866" y="20016515"/>
            <a:ext cx="3991939" cy="1616471"/>
            <a:chOff x="12533894" y="19046298"/>
            <a:chExt cx="3991939" cy="1616471"/>
          </a:xfrm>
        </p:grpSpPr>
        <p:cxnSp>
          <p:nvCxnSpPr>
            <p:cNvPr id="48" name="Straight Connector 47"/>
            <p:cNvCxnSpPr/>
            <p:nvPr/>
          </p:nvCxnSpPr>
          <p:spPr>
            <a:xfrm rot="729409" flipV="1">
              <a:off x="12533894" y="19258867"/>
              <a:ext cx="814171" cy="1403902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729409" flipH="1" flipV="1">
              <a:off x="13391545" y="19507299"/>
              <a:ext cx="1298351" cy="426779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729409" flipV="1">
              <a:off x="14700577" y="19046298"/>
              <a:ext cx="761363" cy="1109240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729409" flipH="1" flipV="1">
              <a:off x="15488040" y="19242030"/>
              <a:ext cx="1037793" cy="401701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44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143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ReadySetGo!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Domenic Murtari</dc:creator>
  <cp:lastModifiedBy>Workstudy FD</cp:lastModifiedBy>
  <cp:revision>43</cp:revision>
  <dcterms:created xsi:type="dcterms:W3CDTF">2015-04-10T04:25:05Z</dcterms:created>
  <dcterms:modified xsi:type="dcterms:W3CDTF">2015-04-15T19:43:28Z</dcterms:modified>
</cp:coreProperties>
</file>