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4" r:id="rId2"/>
    <p:sldId id="454" r:id="rId3"/>
    <p:sldId id="440" r:id="rId4"/>
    <p:sldId id="457" r:id="rId5"/>
    <p:sldId id="446" r:id="rId6"/>
    <p:sldId id="458" r:id="rId7"/>
    <p:sldId id="459" r:id="rId8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F63"/>
    <a:srgbClr val="0000FF"/>
    <a:srgbClr val="E4E4E4"/>
    <a:srgbClr val="A02516"/>
    <a:srgbClr val="1373B9"/>
    <a:srgbClr val="06113E"/>
    <a:srgbClr val="EBF3F9"/>
    <a:srgbClr val="8BA3B2"/>
    <a:srgbClr val="E6E6E6"/>
    <a:srgbClr val="DA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8299" autoAdjust="0"/>
  </p:normalViewPr>
  <p:slideViewPr>
    <p:cSldViewPr snapToGrid="0" showGuides="1">
      <p:cViewPr varScale="1">
        <p:scale>
          <a:sx n="101" d="100"/>
          <a:sy n="101" d="100"/>
        </p:scale>
        <p:origin x="9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70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3F2224D-1184-45AE-8BA6-1991448FAB4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86B575A-33D8-471D-8367-A965AB842AA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3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9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1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,목차,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31317" y="635793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pPr algn="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B464B6B1-F32C-4882-9A1A-F26AA9B3ED3C}"/>
              </a:ext>
            </a:extLst>
          </p:cNvPr>
          <p:cNvSpPr/>
          <p:nvPr userDrawn="1"/>
        </p:nvSpPr>
        <p:spPr>
          <a:xfrm rot="10800000">
            <a:off x="334536" y="-18527"/>
            <a:ext cx="747132" cy="891712"/>
          </a:xfrm>
          <a:prstGeom prst="round2SameRect">
            <a:avLst>
              <a:gd name="adj1" fmla="val 27612"/>
              <a:gd name="adj2" fmla="val 0"/>
            </a:avLst>
          </a:prstGeom>
          <a:solidFill>
            <a:srgbClr val="033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842" y="34353"/>
            <a:ext cx="1005949" cy="5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5B671D-21B3-C115-FE25-4591D84EB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2637BD-D1DC-626C-E14B-AAEE78D4BA77}"/>
              </a:ext>
            </a:extLst>
          </p:cNvPr>
          <p:cNvSpPr txBox="1"/>
          <p:nvPr/>
        </p:nvSpPr>
        <p:spPr>
          <a:xfrm>
            <a:off x="686310" y="286770"/>
            <a:ext cx="229343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r">
              <a:defRPr sz="14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l"/>
            <a:r>
              <a:rPr lang="en-US" altLang="ko-KR">
                <a:solidFill>
                  <a:schemeClr val="tx1"/>
                </a:solidFill>
              </a:rPr>
              <a:t>2024.8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559111" y="2311191"/>
            <a:ext cx="688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15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지능형 </a:t>
            </a:r>
            <a:r>
              <a:rPr lang="en-US" altLang="ko-KR" sz="4800" b="1" spc="-15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IVMS S/W </a:t>
            </a:r>
            <a:r>
              <a:rPr lang="ko-KR" altLang="en-US" sz="4800" b="1" spc="-15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설명</a:t>
            </a:r>
            <a:endParaRPr lang="en-US" altLang="ko-KR" sz="4800" b="1" spc="-15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654361" y="5242519"/>
            <a:ext cx="4206733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인하대학교 현장실습생</a:t>
            </a:r>
            <a:endParaRPr lang="en-US" altLang="ko-KR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김윤지</a:t>
            </a:r>
            <a:r>
              <a:rPr lang="en-US" altLang="ko-KR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김건우</a:t>
            </a:r>
            <a:r>
              <a:rPr lang="en-US" altLang="ko-KR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정동주</a:t>
            </a:r>
            <a:r>
              <a:rPr lang="en-US" altLang="ko-KR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임선종</a:t>
            </a:r>
            <a:endParaRPr lang="en-US" altLang="ko-KR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87" y="25380"/>
            <a:ext cx="1005949" cy="5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1588"/>
            <a:ext cx="5542383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842" y="34353"/>
            <a:ext cx="1005949" cy="5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" y="1833563"/>
            <a:ext cx="400050" cy="292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7800391" y="1151369"/>
            <a:ext cx="2042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 차</a:t>
            </a:r>
            <a:endParaRPr lang="en-US" altLang="ko-KR" sz="4800" b="1" spc="-15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7239863" y="2206300"/>
            <a:ext cx="4047261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기술 개요</a:t>
            </a:r>
            <a:endParaRPr lang="en-US" altLang="ko-KR" sz="2400" b="1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2400" b="1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400" b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S/W </a:t>
            </a:r>
            <a:r>
              <a:rPr lang="ko-KR" altLang="en-US" sz="2400" b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주요 구성</a:t>
            </a:r>
            <a:endParaRPr lang="en-US" altLang="ko-KR" sz="2400" b="1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2400" b="1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2400" b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S/W </a:t>
            </a:r>
            <a:r>
              <a:rPr lang="ko-KR" altLang="en-US" sz="2400" b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주요 화면</a:t>
            </a:r>
            <a:endParaRPr lang="en-US" altLang="ko-KR" sz="2400" b="1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2400" b="1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400" b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2400" b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</a:t>
            </a:r>
            <a:endParaRPr lang="en-US" altLang="ko-KR" sz="2400" b="1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39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39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기술 개요</a:t>
            </a:r>
            <a:endParaRPr lang="en-US" altLang="ko-KR" sz="2800" b="1" dirty="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279" y="1457057"/>
            <a:ext cx="99863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: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Tensorflow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기반 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AI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모델을 이용하여 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IVMS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데이터를 정상 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/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비정상으로 예측하여 분류하는 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S/W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이다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963" y="1136090"/>
            <a:ext cx="80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defRPr>
            </a:lvl1pPr>
          </a:lstStyle>
          <a:p>
            <a:r>
              <a:rPr lang="en-US" altLang="ko-KR" sz="1800">
                <a:solidFill>
                  <a:srgbClr val="033F63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S/W </a:t>
            </a:r>
            <a:r>
              <a:rPr lang="ko-KR" altLang="en-US" sz="1800">
                <a:solidFill>
                  <a:srgbClr val="033F63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개요</a:t>
            </a:r>
            <a:endParaRPr lang="en-US" altLang="ko-KR" sz="1800" dirty="0">
              <a:solidFill>
                <a:srgbClr val="033F63"/>
              </a:solidFill>
              <a:latin typeface="Pretendard Black" pitchFamily="50" charset="-127"/>
              <a:ea typeface="Pretendard Black" pitchFamily="50" charset="-127"/>
              <a:cs typeface="Pretendard Black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8E3FF3-642F-2C28-15FF-9F80123310A0}"/>
              </a:ext>
            </a:extLst>
          </p:cNvPr>
          <p:cNvSpPr/>
          <p:nvPr/>
        </p:nvSpPr>
        <p:spPr>
          <a:xfrm>
            <a:off x="454924" y="2481671"/>
            <a:ext cx="998639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C#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개발도구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: Visual Studio 2022 (.NET Framework 4.7.2)</a:t>
            </a: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Python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개발도구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: Python 3.9.13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D01B1-FE59-3E01-9024-D62011DFC12F}"/>
              </a:ext>
            </a:extLst>
          </p:cNvPr>
          <p:cNvSpPr txBox="1"/>
          <p:nvPr/>
        </p:nvSpPr>
        <p:spPr>
          <a:xfrm>
            <a:off x="380083" y="2113079"/>
            <a:ext cx="80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defRPr>
            </a:lvl1pPr>
          </a:lstStyle>
          <a:p>
            <a:r>
              <a:rPr lang="en-US" altLang="ko-KR" sz="1800">
                <a:solidFill>
                  <a:srgbClr val="033F63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S/W </a:t>
            </a:r>
            <a:r>
              <a:rPr lang="ko-KR" altLang="en-US" sz="1800">
                <a:solidFill>
                  <a:srgbClr val="033F63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개발 환경</a:t>
            </a:r>
            <a:endParaRPr lang="en-US" altLang="ko-KR" sz="1800" dirty="0">
              <a:solidFill>
                <a:srgbClr val="033F63"/>
              </a:solidFill>
              <a:latin typeface="Pretendard Black" pitchFamily="50" charset="-127"/>
              <a:ea typeface="Pretendard Black" pitchFamily="50" charset="-127"/>
              <a:cs typeface="Pretendard Black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CFDAA9-2B39-7EF7-3708-E9C081D63D50}"/>
              </a:ext>
            </a:extLst>
          </p:cNvPr>
          <p:cNvSpPr/>
          <p:nvPr/>
        </p:nvSpPr>
        <p:spPr>
          <a:xfrm>
            <a:off x="454924" y="3396071"/>
            <a:ext cx="9986391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Python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라이브러리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(pip install tensorflow==2.17.0 pandas scipy numpy matplotlib pillow openpyxl)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   1) tensorflow 2.17.0 (AI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모델 로드 및 예측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   2) pandas (DataFrame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구조를 사용하여 엑셀 파일을 읽고 처리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   3) scipy (fft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변환 알고리즘에 사용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   4) numpy (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배열 연산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   5) matplotlib (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그래프나 차트 등 데이터 시각화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   6) pillow (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이미지 처리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   7) openpyxl (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엑셀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파일을 읽고 쓰는데 사용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   [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알림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] Python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버전과 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tensorflow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패키지 버전을 지정해서 설치해야 함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22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39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S/W </a:t>
            </a:r>
            <a:r>
              <a:rPr lang="ko-KR" altLang="en-US" sz="2800" b="1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주요 구성</a:t>
            </a:r>
            <a:endParaRPr lang="en-US" altLang="ko-KR" sz="2800" b="1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963" y="1136090"/>
            <a:ext cx="80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defRPr>
            </a:lvl1pPr>
          </a:lstStyle>
          <a:p>
            <a:r>
              <a:rPr lang="en-US" altLang="ko-KR" sz="1800">
                <a:solidFill>
                  <a:srgbClr val="033F63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S/W </a:t>
            </a:r>
            <a:r>
              <a:rPr lang="ko-KR" altLang="en-US" sz="1800">
                <a:solidFill>
                  <a:srgbClr val="033F63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주요 구성</a:t>
            </a:r>
            <a:endParaRPr lang="en-US" altLang="ko-KR" sz="1800" dirty="0">
              <a:solidFill>
                <a:srgbClr val="033F63"/>
              </a:solidFill>
              <a:latin typeface="Pretendard Black" pitchFamily="50" charset="-127"/>
              <a:ea typeface="Pretendard Black" pitchFamily="50" charset="-127"/>
              <a:cs typeface="Pretendard Black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8E3FF3-642F-2C28-15FF-9F80123310A0}"/>
              </a:ext>
            </a:extLst>
          </p:cNvPr>
          <p:cNvSpPr/>
          <p:nvPr/>
        </p:nvSpPr>
        <p:spPr>
          <a:xfrm>
            <a:off x="454924" y="1662521"/>
            <a:ext cx="9986391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해상도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	: 1920x1080</a:t>
            </a: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아이콘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	:</a:t>
            </a: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endParaRPr lang="en-US" altLang="ko-KR" sz="1400" b="1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b="1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b="1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b="1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글씨 폰트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: Microsoft Sans Serif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</a:t>
            </a:r>
            <a:endParaRPr lang="en-US" altLang="ko-KR" sz="1400" b="1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CFDAA9-2B39-7EF7-3708-E9C081D63D50}"/>
              </a:ext>
            </a:extLst>
          </p:cNvPr>
          <p:cNvSpPr/>
          <p:nvPr/>
        </p:nvSpPr>
        <p:spPr>
          <a:xfrm>
            <a:off x="454924" y="4835115"/>
            <a:ext cx="9986391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STFT png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파일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: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 폴더의 상위 폴더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/center/normal/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선택파일이름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.png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전체 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png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파일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: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 폴더의 상위 폴더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/image/normal/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선택파일이름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.png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레포트 파일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: 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 폴더의 상위 폴더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/excel/normal/</a:t>
            </a: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선택파일이름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.xlsx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	</a:t>
            </a:r>
            <a:r>
              <a:rPr lang="ko-KR" altLang="en-US" sz="10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비정상으로 판정된 파일인 경우 파일 경로가 </a:t>
            </a:r>
            <a:r>
              <a:rPr lang="en-US" altLang="ko-KR" sz="10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normal</a:t>
            </a:r>
            <a:r>
              <a:rPr lang="ko-KR" altLang="en-US" sz="10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이 아닌 </a:t>
            </a:r>
            <a:r>
              <a:rPr lang="en-US" altLang="ko-KR" sz="10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abnormal</a:t>
            </a:r>
            <a:r>
              <a:rPr lang="ko-KR" altLang="en-US" sz="10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임</a:t>
            </a:r>
            <a:r>
              <a:rPr lang="en-US" altLang="ko-KR" sz="10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AA5F26-7AE3-2018-3EA7-23AC8C60C980}"/>
              </a:ext>
            </a:extLst>
          </p:cNvPr>
          <p:cNvSpPr/>
          <p:nvPr/>
        </p:nvSpPr>
        <p:spPr>
          <a:xfrm>
            <a:off x="454924" y="4194092"/>
            <a:ext cx="99863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버전</a:t>
            </a:r>
            <a:r>
              <a:rPr lang="en-US" altLang="ko-KR" sz="1400" b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	: v0.1.0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3D64A3-5C75-9E89-D46D-DD04AC79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93788"/>
            <a:ext cx="1533525" cy="14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497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S/W</a:t>
            </a:r>
            <a:r>
              <a:rPr lang="ko-KR" altLang="en-US" sz="2800" b="1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주요 화면</a:t>
            </a:r>
            <a:r>
              <a:rPr lang="en-US" altLang="ko-KR" sz="2800" b="1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(AI Decision)</a:t>
            </a:r>
            <a:endParaRPr lang="en-US" altLang="ko-KR" sz="2800" b="1" dirty="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22E0C9-CABC-3FFA-B7EB-A8137DA3F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8" y="939800"/>
            <a:ext cx="9870177" cy="53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502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S/W</a:t>
            </a:r>
            <a:r>
              <a:rPr lang="ko-KR" altLang="en-US" sz="2800" b="1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주요 화면</a:t>
            </a:r>
            <a:r>
              <a:rPr lang="en-US" altLang="ko-KR" sz="2800" b="1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(Analysis)</a:t>
            </a:r>
            <a:endParaRPr lang="en-US" altLang="ko-KR" sz="2800" b="1" dirty="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1EDE3-298D-0F2F-75D7-5B052B62A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952499"/>
            <a:ext cx="9853614" cy="53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39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AI </a:t>
            </a:r>
            <a:r>
              <a:rPr lang="ko-KR" altLang="en-US" sz="2800" b="1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모델</a:t>
            </a:r>
            <a:endParaRPr lang="en-US" altLang="ko-KR" sz="2800" b="1" dirty="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ABDBE-2BDE-C04A-9C8B-3678BB32C870}"/>
              </a:ext>
            </a:extLst>
          </p:cNvPr>
          <p:cNvSpPr txBox="1"/>
          <p:nvPr/>
        </p:nvSpPr>
        <p:spPr>
          <a:xfrm>
            <a:off x="510616" y="1520821"/>
            <a:ext cx="11071783" cy="258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ko-Kore-KR" altLang="en-US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사전학습된</a:t>
            </a:r>
            <a:r>
              <a:rPr kumimoji="1" lang="ko-KR" altLang="en-US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ResNet50</a:t>
            </a:r>
            <a:r>
              <a:rPr kumimoji="1" lang="ko-KR" altLang="en-US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모델을 기반으로 이진 분류</a:t>
            </a:r>
            <a:r>
              <a:rPr kumimoji="1" lang="en-US" altLang="ko-KR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(Binary Classification)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을 하기 위한 </a:t>
            </a:r>
            <a:r>
              <a:rPr kumimoji="1" lang="ko-KR" altLang="en-US" sz="1400" b="1" kern="10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모델을 설계</a:t>
            </a:r>
            <a:endParaRPr kumimoji="1" lang="en-US" altLang="ko-KR" sz="1400" b="1" kern="10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endParaRPr kumimoji="1" lang="en-US" altLang="ko-KR" sz="1400" b="1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R" sz="1400" b="1" kern="10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</a:t>
            </a:r>
            <a:r>
              <a:rPr kumimoji="1" lang="ko-KR" altLang="en-US" sz="1400" b="1" kern="10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사전학습된 </a:t>
            </a:r>
            <a:r>
              <a:rPr kumimoji="1" lang="en-US" altLang="ko-KR" sz="1400" b="1" kern="10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ResNet50:</a:t>
            </a:r>
            <a:endParaRPr kumimoji="1" lang="en-US" altLang="ko-KR" sz="1400" b="1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ResNet50</a:t>
            </a:r>
            <a:r>
              <a:rPr kumimoji="1" lang="ko-KR" altLang="en-US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은 </a:t>
            </a:r>
            <a:r>
              <a:rPr kumimoji="1" lang="en-US" altLang="ko-KR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ImageNet</a:t>
            </a:r>
            <a:r>
              <a:rPr kumimoji="1" lang="ko-KR" altLang="en-US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데이터셋으로 </a:t>
            </a:r>
            <a:r>
              <a:rPr kumimoji="1" lang="ko-KR" altLang="en-US" sz="1400" b="1" kern="100" dirty="0" err="1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사전학습된</a:t>
            </a:r>
            <a:r>
              <a:rPr kumimoji="1" lang="ko-KR" altLang="en-US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모델로</a:t>
            </a:r>
            <a:r>
              <a:rPr kumimoji="1" lang="en-US" altLang="ko-KR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이미지에서 특징을 추출하는 데 매우 효과적임</a:t>
            </a:r>
            <a:r>
              <a:rPr kumimoji="1" lang="en-US" altLang="ko-KR" sz="1400" b="1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초기 레이어는 고정하고</a:t>
            </a:r>
            <a:r>
              <a:rPr kumimoji="1" lang="en-US" altLang="ko-KR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뒤의 몇 개 레이어만 조정</a:t>
            </a:r>
            <a:r>
              <a:rPr kumimoji="1" lang="en-US" altLang="ko-KR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(fine-tuning)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하여 모델의 학습시간을 </a:t>
            </a:r>
            <a:r>
              <a:rPr kumimoji="1" lang="ko-KR" altLang="en-US" sz="1400" b="1" kern="10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단축하고 새로운 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데이터셋에 맞게 학습시킴</a:t>
            </a:r>
            <a:r>
              <a:rPr kumimoji="1" lang="en-US" altLang="ko-KR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endParaRPr kumimoji="1" lang="en-US" altLang="ko-KR" sz="1400" b="1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ko-KR" sz="1400" b="1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R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이진분류를 위한 </a:t>
            </a:r>
            <a:r>
              <a:rPr kumimoji="1" lang="ko-KR" altLang="en-US" sz="1400" b="1" kern="10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레이어 추가</a:t>
            </a:r>
            <a:r>
              <a:rPr kumimoji="1" lang="en-US" altLang="ko-KR" sz="1400" b="1" kern="10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endParaRPr kumimoji="1" lang="en-US" altLang="ko-KR" sz="1400" b="1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새로운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Fully Connected Layer</a:t>
            </a:r>
            <a:r>
              <a:rPr kumimoji="1" lang="ko-KR" altLang="en-US" sz="1400" b="1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추가하여</a:t>
            </a:r>
            <a:r>
              <a:rPr kumimoji="1" lang="en-US" altLang="ko-KR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입력 특징을 </a:t>
            </a:r>
            <a:r>
              <a:rPr kumimoji="1" lang="en-US" altLang="ko-KR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 </a:t>
            </a:r>
            <a:r>
              <a:rPr kumimoji="1" lang="en-US" altLang="ko-KR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사이의 값으로 </a:t>
            </a:r>
            <a:r>
              <a:rPr kumimoji="1" lang="ko-KR" altLang="en-US" sz="1400" b="1" kern="10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변환하는 </a:t>
            </a:r>
            <a:r>
              <a:rPr kumimoji="1" lang="en-US" altLang="ko-KR" sz="1400" b="1" kern="10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Sigmoid</a:t>
            </a:r>
            <a:r>
              <a:rPr kumimoji="1" lang="ko-KR" altLang="en-US" sz="1400" b="1" kern="10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활성화 함수를 통해 이진 </a:t>
            </a:r>
            <a:r>
              <a:rPr kumimoji="1" lang="ko-KR" altLang="en-US" sz="1400" b="1" kern="10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분류를 </a:t>
            </a:r>
            <a:r>
              <a:rPr kumimoji="1" lang="en-US" altLang="ko-KR" sz="1400" b="1" kern="10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</a:t>
            </a:r>
            <a:r>
              <a:rPr kumimoji="1" lang="ko-KR" altLang="en-US" sz="1400" b="1" kern="10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수행하도록 </a:t>
            </a:r>
            <a:r>
              <a:rPr kumimoji="1" lang="ko-KR" altLang="en-US" sz="1400" b="1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설계</a:t>
            </a:r>
            <a:endParaRPr kumimoji="1" lang="en-US" altLang="ko-KR" sz="1400" b="1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08D6A4-3BB8-F725-DAB8-B8F6844B5FD2}"/>
              </a:ext>
            </a:extLst>
          </p:cNvPr>
          <p:cNvSpPr txBox="1"/>
          <p:nvPr/>
        </p:nvSpPr>
        <p:spPr>
          <a:xfrm>
            <a:off x="4701944" y="4028067"/>
            <a:ext cx="854721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ko-Kore-KR" altLang="en-US" sz="12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</a:t>
            </a:r>
            <a:r>
              <a:rPr kumimoji="1" lang="ko-KR" altLang="en-US" sz="12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코드</a:t>
            </a:r>
            <a:endParaRPr kumimoji="1" lang="ko-Kore-KR" altLang="en-US" sz="12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FB86FC94-EAAE-872F-43D7-35B0E7F9C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65" y="4028067"/>
            <a:ext cx="5933732" cy="2732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938F4F-7B11-4980-C66D-76CB7DB6BA6A}"/>
              </a:ext>
            </a:extLst>
          </p:cNvPr>
          <p:cNvSpPr txBox="1"/>
          <p:nvPr/>
        </p:nvSpPr>
        <p:spPr>
          <a:xfrm>
            <a:off x="393963" y="1136090"/>
            <a:ext cx="80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defRPr>
            </a:lvl1pPr>
          </a:lstStyle>
          <a:p>
            <a:r>
              <a:rPr lang="en-US" altLang="ko-KR" sz="1800">
                <a:solidFill>
                  <a:srgbClr val="033F63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AI </a:t>
            </a:r>
            <a:r>
              <a:rPr lang="ko-KR" altLang="en-US" sz="1800">
                <a:solidFill>
                  <a:srgbClr val="033F63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모델 설계</a:t>
            </a:r>
            <a:endParaRPr lang="en-US" altLang="ko-KR" sz="1800" dirty="0">
              <a:solidFill>
                <a:srgbClr val="033F63"/>
              </a:solidFill>
              <a:latin typeface="Pretendard Black" pitchFamily="50" charset="-127"/>
              <a:ea typeface="Pretendard Black" pitchFamily="50" charset="-127"/>
              <a:cs typeface="Pretendard Black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52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sz="1600" kern="100" dirty="0" smtClean="0">
            <a:solidFill>
              <a:srgbClr val="033F63"/>
            </a:solidFill>
            <a:effectLst/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12456</TotalTime>
  <Words>391</Words>
  <Application>Microsoft Office PowerPoint</Application>
  <PresentationFormat>와이드스크린</PresentationFormat>
  <Paragraphs>62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Pretendard Black</vt:lpstr>
      <vt:lpstr>Pretendard ExtraBold</vt:lpstr>
      <vt:lpstr>Pretendard ExtraLight</vt:lpstr>
      <vt:lpstr>Pretendard Medium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Yunji</cp:lastModifiedBy>
  <cp:revision>1149</cp:revision>
  <cp:lastPrinted>2023-10-16T14:45:15Z</cp:lastPrinted>
  <dcterms:created xsi:type="dcterms:W3CDTF">2022-02-02T04:32:22Z</dcterms:created>
  <dcterms:modified xsi:type="dcterms:W3CDTF">2024-08-28T06:26:56Z</dcterms:modified>
</cp:coreProperties>
</file>