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94" r:id="rId2"/>
    <p:sldId id="454" r:id="rId3"/>
    <p:sldId id="440" r:id="rId4"/>
    <p:sldId id="460" r:id="rId5"/>
    <p:sldId id="442" r:id="rId6"/>
    <p:sldId id="457" r:id="rId7"/>
    <p:sldId id="458" r:id="rId8"/>
    <p:sldId id="453" r:id="rId9"/>
    <p:sldId id="459" r:id="rId10"/>
    <p:sldId id="456" r:id="rId11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4E4E4"/>
    <a:srgbClr val="A02516"/>
    <a:srgbClr val="1373B9"/>
    <a:srgbClr val="06113E"/>
    <a:srgbClr val="EBF3F9"/>
    <a:srgbClr val="033F63"/>
    <a:srgbClr val="8BA3B2"/>
    <a:srgbClr val="E6E6E6"/>
    <a:srgbClr val="DAE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4" autoAdjust="0"/>
    <p:restoredTop sz="88299" autoAdjust="0"/>
  </p:normalViewPr>
  <p:slideViewPr>
    <p:cSldViewPr snapToGrid="0" showGuides="1">
      <p:cViewPr varScale="1">
        <p:scale>
          <a:sx n="112" d="100"/>
          <a:sy n="112" d="100"/>
        </p:scale>
        <p:origin x="72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3870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3F2224D-1184-45AE-8BA6-1991448FAB4A}" type="datetimeFigureOut">
              <a:rPr lang="ko-KR" altLang="en-US" smtClean="0"/>
              <a:t>2024. 8. 28.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86B575A-33D8-471D-8367-A965AB842AA0}" type="datetimeFigureOut">
              <a:rPr lang="ko-KR" altLang="en-US" smtClean="0"/>
              <a:t>2024. 8. 28.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3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10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9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88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5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,목차,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852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31317" y="6357934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10F0811-F307-44F9-A192-63EBA736051C}" type="slidenum"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pPr algn="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B464B6B1-F32C-4882-9A1A-F26AA9B3ED3C}"/>
              </a:ext>
            </a:extLst>
          </p:cNvPr>
          <p:cNvSpPr/>
          <p:nvPr userDrawn="1"/>
        </p:nvSpPr>
        <p:spPr>
          <a:xfrm rot="10800000">
            <a:off x="334536" y="-18527"/>
            <a:ext cx="747132" cy="891712"/>
          </a:xfrm>
          <a:prstGeom prst="round2SameRect">
            <a:avLst>
              <a:gd name="adj1" fmla="val 27612"/>
              <a:gd name="adj2" fmla="val 0"/>
            </a:avLst>
          </a:prstGeom>
          <a:solidFill>
            <a:srgbClr val="033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842" y="34353"/>
            <a:ext cx="1005949" cy="55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2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25B671D-21B3-C115-FE25-4591D84EB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C2637BD-D1DC-626C-E14B-AAEE78D4BA77}"/>
              </a:ext>
            </a:extLst>
          </p:cNvPr>
          <p:cNvSpPr txBox="1"/>
          <p:nvPr/>
        </p:nvSpPr>
        <p:spPr>
          <a:xfrm>
            <a:off x="686310" y="286770"/>
            <a:ext cx="229343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r">
              <a:defRPr sz="14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2024.8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7A1FEB-E937-57EA-48E7-652437A621C3}"/>
              </a:ext>
            </a:extLst>
          </p:cNvPr>
          <p:cNvSpPr txBox="1"/>
          <p:nvPr/>
        </p:nvSpPr>
        <p:spPr>
          <a:xfrm>
            <a:off x="654361" y="2396916"/>
            <a:ext cx="6888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pc="-15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지능형 </a:t>
            </a:r>
            <a:r>
              <a:rPr lang="en-US" altLang="ko-KR" sz="4800" spc="-15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LPMS</a:t>
            </a:r>
            <a:r>
              <a:rPr lang="ko-KR" altLang="en-US" sz="4800" spc="-15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en-US" altLang="ko-KR" sz="4800" spc="-15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SW</a:t>
            </a:r>
            <a:r>
              <a:rPr lang="ko-KR" altLang="en-US" sz="4800" spc="-15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개발</a:t>
            </a:r>
            <a:endParaRPr lang="en-US" altLang="ko-KR" sz="4800" spc="-15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654361" y="5252044"/>
            <a:ext cx="4760602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리얼게인</a:t>
            </a:r>
            <a:r>
              <a:rPr lang="en-US" altLang="ko-KR" sz="24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</a:t>
            </a:r>
            <a:r>
              <a:rPr lang="ko-KR" altLang="en-US" sz="24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4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임선종</a:t>
            </a:r>
            <a:r>
              <a:rPr lang="en-US" altLang="ko-KR" sz="24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</a:t>
            </a:r>
            <a:r>
              <a:rPr lang="ko-KR" altLang="en-US" sz="24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4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정동주</a:t>
            </a:r>
            <a:endParaRPr lang="en-US" altLang="ko-KR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787" y="25380"/>
            <a:ext cx="1005949" cy="55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" y="1833563"/>
            <a:ext cx="400050" cy="292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16" y="1930642"/>
            <a:ext cx="5235135" cy="2730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842" y="34353"/>
            <a:ext cx="1005949" cy="55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1209D1-D6D2-4A73-B72D-BA783EBA6C35}"/>
              </a:ext>
            </a:extLst>
          </p:cNvPr>
          <p:cNvSpPr txBox="1"/>
          <p:nvPr/>
        </p:nvSpPr>
        <p:spPr>
          <a:xfrm>
            <a:off x="7007899" y="1726429"/>
            <a:ext cx="4519617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latin typeface="Pretendard SemiBold" pitchFamily="50" charset="-127"/>
                <a:ea typeface="Pretendard SemiBold" pitchFamily="50" charset="-127"/>
                <a:cs typeface="Pretendard SemiBold" pitchFamily="50" charset="-127"/>
              </a:rPr>
              <a:t>THANK YOU</a:t>
            </a:r>
          </a:p>
          <a:p>
            <a:pPr algn="ctr"/>
            <a:endParaRPr lang="en-US" altLang="ko-KR" sz="7200" dirty="0">
              <a:latin typeface="Pretendard Black" pitchFamily="50" charset="-127"/>
              <a:ea typeface="Pretendard Black" pitchFamily="50" charset="-127"/>
              <a:cs typeface="Pretendard Black" pitchFamily="50" charset="-127"/>
            </a:endParaRPr>
          </a:p>
          <a:p>
            <a:pPr algn="ctr"/>
            <a:r>
              <a:rPr lang="en-US" altLang="ko-KR" sz="7200" dirty="0">
                <a:latin typeface="Pretendard Black" pitchFamily="50" charset="-127"/>
                <a:ea typeface="Pretendard Black" pitchFamily="50" charset="-127"/>
                <a:cs typeface="Pretendard Black" pitchFamily="50" charset="-127"/>
              </a:rPr>
              <a:t>Q &amp; A</a:t>
            </a:r>
            <a:endParaRPr lang="ko-KR" altLang="en-US" sz="7200" dirty="0">
              <a:latin typeface="Pretendard Black" pitchFamily="50" charset="-127"/>
              <a:ea typeface="Pretendard Black" pitchFamily="50" charset="-127"/>
              <a:cs typeface="Pretendard Black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48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-1588"/>
            <a:ext cx="5542383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842" y="34353"/>
            <a:ext cx="1005949" cy="55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" y="1833563"/>
            <a:ext cx="400050" cy="292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7A1FEB-E937-57EA-48E7-652437A621C3}"/>
              </a:ext>
            </a:extLst>
          </p:cNvPr>
          <p:cNvSpPr txBox="1"/>
          <p:nvPr/>
        </p:nvSpPr>
        <p:spPr>
          <a:xfrm>
            <a:off x="7800391" y="1151369"/>
            <a:ext cx="2042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spc="-15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목 차</a:t>
            </a:r>
            <a:endParaRPr lang="en-US" altLang="ko-KR" sz="4800" spc="-15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7239864" y="2206300"/>
            <a:ext cx="3898978" cy="2920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24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S/W</a:t>
            </a:r>
            <a:r>
              <a:rPr lang="ko-KR" altLang="en-US" sz="24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개요</a:t>
            </a:r>
            <a:endParaRPr lang="en-US" altLang="ko-KR" sz="24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24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24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S/W </a:t>
            </a:r>
            <a:r>
              <a:rPr lang="ko-KR" altLang="en-US" sz="24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주요 구성</a:t>
            </a:r>
            <a:endParaRPr lang="en-US" altLang="ko-KR" sz="24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24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24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S/W </a:t>
            </a:r>
            <a:r>
              <a:rPr lang="ko-KR" altLang="en-US" sz="24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주요 화면</a:t>
            </a:r>
            <a:endParaRPr lang="en-US" altLang="ko-KR" sz="24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24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39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B59FA-DDDF-0873-0DDB-2FF615025D34}"/>
              </a:ext>
            </a:extLst>
          </p:cNvPr>
          <p:cNvSpPr txBox="1"/>
          <p:nvPr/>
        </p:nvSpPr>
        <p:spPr>
          <a:xfrm>
            <a:off x="1189011" y="310272"/>
            <a:ext cx="3939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S/W</a:t>
            </a:r>
            <a:r>
              <a:rPr lang="ko-KR" altLang="en-US" sz="2800" dirty="0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개요</a:t>
            </a:r>
            <a:endParaRPr lang="en-US" altLang="ko-KR" sz="2800" dirty="0">
              <a:solidFill>
                <a:srgbClr val="033F6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30D535-F3CA-4002-B40D-AE794E1331D5}"/>
              </a:ext>
            </a:extLst>
          </p:cNvPr>
          <p:cNvSpPr txBox="1"/>
          <p:nvPr/>
        </p:nvSpPr>
        <p:spPr>
          <a:xfrm>
            <a:off x="257254" y="279495"/>
            <a:ext cx="901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D3A9B-775E-316E-CF46-AF4742D4B827}"/>
              </a:ext>
            </a:extLst>
          </p:cNvPr>
          <p:cNvSpPr txBox="1"/>
          <p:nvPr/>
        </p:nvSpPr>
        <p:spPr>
          <a:xfrm>
            <a:off x="257253" y="1095535"/>
            <a:ext cx="11112159" cy="1337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S/W 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개요</a:t>
            </a:r>
            <a:endParaRPr kumimoji="1" lang="en-US" altLang="ko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ko-KR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:BIN</a:t>
            </a:r>
            <a:r>
              <a:rPr kumimoji="1" lang="ko-KR" altLang="en-US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파일의 이벤트 채널 데이터로부터 </a:t>
            </a:r>
            <a:r>
              <a:rPr kumimoji="1" lang="en-US" altLang="ko-KR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STFT</a:t>
            </a:r>
            <a:r>
              <a:rPr kumimoji="1" lang="ko-KR" altLang="en-US" sz="1600" kern="100" dirty="0" err="1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를</a:t>
            </a:r>
            <a:r>
              <a:rPr kumimoji="1" lang="ko-KR" altLang="en-US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적용해 생성된 이미지로 딥러닝 기술을 적용하여 충격</a:t>
            </a:r>
            <a:r>
              <a:rPr kumimoji="1" lang="en-US" altLang="ko-KR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/</a:t>
            </a:r>
            <a:r>
              <a:rPr kumimoji="1" lang="ko-KR" altLang="en-US" sz="1600" kern="100" dirty="0" err="1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비충격</a:t>
            </a:r>
            <a:r>
              <a:rPr kumimoji="1" lang="ko-KR" altLang="en-US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데이터를 판단하는 </a:t>
            </a:r>
            <a:r>
              <a:rPr kumimoji="1" lang="en-US" altLang="ko-KR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S/W</a:t>
            </a:r>
            <a:r>
              <a:rPr kumimoji="1" lang="ko-KR" altLang="en-US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이다</a:t>
            </a:r>
            <a:r>
              <a:rPr kumimoji="1" lang="en-US" altLang="ko-KR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  <a:p>
            <a:pPr algn="just">
              <a:lnSpc>
                <a:spcPct val="130000"/>
              </a:lnSpc>
            </a:pPr>
            <a:endParaRPr kumimoji="1" lang="en-US" altLang="ko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826D8-4A20-9E46-4BB3-F5EA3DAED109}"/>
              </a:ext>
            </a:extLst>
          </p:cNvPr>
          <p:cNvSpPr txBox="1"/>
          <p:nvPr/>
        </p:nvSpPr>
        <p:spPr>
          <a:xfrm>
            <a:off x="257253" y="2506386"/>
            <a:ext cx="5542671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개발</a:t>
            </a:r>
            <a:r>
              <a:rPr kumimoji="1" lang="ko-KR" altLang="en-US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환경</a:t>
            </a:r>
            <a:endParaRPr kumimoji="1" lang="ko-Kore-KR" altLang="en-US" sz="1600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A071C-BBD0-7ED4-2F26-EF6F2758260F}"/>
              </a:ext>
            </a:extLst>
          </p:cNvPr>
          <p:cNvSpPr txBox="1"/>
          <p:nvPr/>
        </p:nvSpPr>
        <p:spPr>
          <a:xfrm>
            <a:off x="257253" y="2893220"/>
            <a:ext cx="11112159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-</a:t>
            </a:r>
            <a:r>
              <a:rPr kumimoji="1" lang="en-US" altLang="ko-Kore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Visual studio 2022 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kumimoji="1" lang="en-US" altLang="ko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.net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1" lang="en-US" altLang="ko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framwork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4.7.2, C#)</a:t>
            </a:r>
          </a:p>
          <a:p>
            <a:pPr algn="just">
              <a:lnSpc>
                <a:spcPct val="130000"/>
              </a:lnSpc>
            </a:pP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사용자 인터페이스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(UI)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개발</a:t>
            </a:r>
            <a:endParaRPr kumimoji="1" lang="en-US" altLang="ko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852AB-E6CC-342F-A729-3A006B75A875}"/>
              </a:ext>
            </a:extLst>
          </p:cNvPr>
          <p:cNvSpPr txBox="1"/>
          <p:nvPr/>
        </p:nvSpPr>
        <p:spPr>
          <a:xfrm>
            <a:off x="257253" y="3777384"/>
            <a:ext cx="11112159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-Python 3.12.4</a:t>
            </a:r>
          </a:p>
          <a:p>
            <a:pPr algn="just">
              <a:lnSpc>
                <a:spcPct val="130000"/>
              </a:lnSpc>
            </a:pP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주요 로직 구현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AI 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기반 예측알고리즘을 통한 데이터 분석 및 처리</a:t>
            </a:r>
            <a:endParaRPr kumimoji="1" lang="en-US" altLang="ko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DA0D1-DF72-6E19-3C81-B567AA88C82C}"/>
              </a:ext>
            </a:extLst>
          </p:cNvPr>
          <p:cNvSpPr txBox="1"/>
          <p:nvPr/>
        </p:nvSpPr>
        <p:spPr>
          <a:xfrm>
            <a:off x="257253" y="4768375"/>
            <a:ext cx="11112159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주의사항</a:t>
            </a:r>
            <a:endParaRPr kumimoji="1" lang="en-US" altLang="ko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Visual studio 2022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1" lang="en-US" altLang="ko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c++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 깔려 있어야함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kumimoji="1" lang="en-US" altLang="ko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PyTorch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에서 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C++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로 작성된 여러 라이브러리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(ex. </a:t>
            </a:r>
            <a:r>
              <a:rPr kumimoji="1" lang="en-US" altLang="ko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fbgemm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을 의존하기 때문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122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B59FA-DDDF-0873-0DDB-2FF615025D34}"/>
              </a:ext>
            </a:extLst>
          </p:cNvPr>
          <p:cNvSpPr txBox="1"/>
          <p:nvPr/>
        </p:nvSpPr>
        <p:spPr>
          <a:xfrm>
            <a:off x="1189011" y="310272"/>
            <a:ext cx="3939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S/W </a:t>
            </a:r>
            <a:r>
              <a:rPr lang="ko-KR" altLang="en-US" sz="2800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주요 구성</a:t>
            </a:r>
            <a:endParaRPr lang="en-US" altLang="ko-KR" sz="2800">
              <a:solidFill>
                <a:srgbClr val="033F6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30D535-F3CA-4002-B40D-AE794E1331D5}"/>
              </a:ext>
            </a:extLst>
          </p:cNvPr>
          <p:cNvSpPr txBox="1"/>
          <p:nvPr/>
        </p:nvSpPr>
        <p:spPr>
          <a:xfrm>
            <a:off x="257254" y="279495"/>
            <a:ext cx="901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8E3FF3-642F-2C28-15FF-9F80123310A0}"/>
              </a:ext>
            </a:extLst>
          </p:cNvPr>
          <p:cNvSpPr/>
          <p:nvPr/>
        </p:nvSpPr>
        <p:spPr>
          <a:xfrm>
            <a:off x="443494" y="1239611"/>
            <a:ext cx="9986391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해상도</a:t>
            </a:r>
            <a:r>
              <a:rPr lang="en-US" altLang="ko-KR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		: 1920x1080</a:t>
            </a:r>
          </a:p>
          <a:p>
            <a:pPr marL="171450" indent="-171450" fontAlgn="base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아이콘</a:t>
            </a:r>
            <a:r>
              <a:rPr lang="en-US" altLang="ko-KR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		:</a:t>
            </a:r>
          </a:p>
          <a:p>
            <a:pPr marL="171450" indent="-171450" fontAlgn="base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srgbClr val="033F63"/>
              </a:solidFill>
              <a:latin typeface="Pretendard ExtraLight" pitchFamily="50" charset="-127"/>
              <a:ea typeface="Pretendard ExtraLight" pitchFamily="50" charset="-127"/>
              <a:cs typeface="Pretendard ExtraLight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400" dirty="0">
              <a:solidFill>
                <a:srgbClr val="033F63"/>
              </a:solidFill>
              <a:latin typeface="Pretendard ExtraLight" pitchFamily="50" charset="-127"/>
              <a:ea typeface="Pretendard ExtraLight" pitchFamily="50" charset="-127"/>
              <a:cs typeface="Pretendard ExtraLight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400" dirty="0">
              <a:solidFill>
                <a:srgbClr val="033F63"/>
              </a:solidFill>
              <a:latin typeface="Pretendard ExtraLight" pitchFamily="50" charset="-127"/>
              <a:ea typeface="Pretendard ExtraLight" pitchFamily="50" charset="-127"/>
              <a:cs typeface="Pretendard ExtraLight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400" dirty="0">
              <a:solidFill>
                <a:srgbClr val="033F63"/>
              </a:solidFill>
              <a:latin typeface="Pretendard ExtraLight" pitchFamily="50" charset="-127"/>
              <a:ea typeface="Pretendard ExtraLight" pitchFamily="50" charset="-127"/>
              <a:cs typeface="Pretendard ExtraLight" pitchFamily="50" charset="-127"/>
            </a:endParaRPr>
          </a:p>
          <a:p>
            <a:pPr marL="171450" indent="-171450" fontAlgn="base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글씨 폰트</a:t>
            </a:r>
            <a:r>
              <a:rPr lang="en-US" altLang="ko-KR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	:</a:t>
            </a:r>
            <a:r>
              <a:rPr lang="ko-KR" altLang="en-US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 </a:t>
            </a:r>
            <a:r>
              <a:rPr lang="en-US" altLang="ko-KR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Noto Sans KR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CFDAA9-2B39-7EF7-3708-E9C081D63D50}"/>
              </a:ext>
            </a:extLst>
          </p:cNvPr>
          <p:cNvSpPr/>
          <p:nvPr/>
        </p:nvSpPr>
        <p:spPr>
          <a:xfrm>
            <a:off x="443494" y="4697955"/>
            <a:ext cx="9986391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STFT </a:t>
            </a:r>
            <a:r>
              <a:rPr lang="en-US" altLang="ko-KR" sz="1400" dirty="0" err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png</a:t>
            </a:r>
            <a:r>
              <a:rPr lang="en-US" altLang="ko-KR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 </a:t>
            </a:r>
            <a:r>
              <a:rPr lang="ko-KR" altLang="en-US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파일</a:t>
            </a:r>
            <a:r>
              <a:rPr lang="en-US" altLang="ko-KR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	: </a:t>
            </a:r>
            <a:r>
              <a:rPr lang="ko-KR" altLang="en-US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선택 폴더의 상위 폴더</a:t>
            </a:r>
            <a:r>
              <a:rPr lang="en-US" altLang="ko-KR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/image/(false or impact)/</a:t>
            </a:r>
            <a:r>
              <a:rPr lang="ko-KR" altLang="en-US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선택파일이름</a:t>
            </a:r>
            <a:r>
              <a:rPr lang="en-US" altLang="ko-KR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.</a:t>
            </a:r>
            <a:r>
              <a:rPr lang="en-US" altLang="ko-KR" sz="1400" dirty="0" err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png</a:t>
            </a:r>
            <a:endParaRPr lang="en-US" altLang="ko-KR" sz="1400" dirty="0">
              <a:solidFill>
                <a:srgbClr val="033F63"/>
              </a:solidFill>
              <a:latin typeface="Pretendard ExtraLight" pitchFamily="50" charset="-127"/>
              <a:ea typeface="Pretendard ExtraLight" pitchFamily="50" charset="-127"/>
              <a:cs typeface="Pretendard Extra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레포트</a:t>
            </a:r>
            <a:r>
              <a:rPr lang="ko-KR" altLang="en-US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 파일</a:t>
            </a:r>
            <a:r>
              <a:rPr lang="en-US" altLang="ko-KR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	: </a:t>
            </a:r>
            <a:r>
              <a:rPr lang="ko-KR" altLang="en-US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선택 폴더의 상위 폴더</a:t>
            </a:r>
            <a:r>
              <a:rPr lang="en-US" altLang="ko-KR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/excel/(false or impact)/</a:t>
            </a:r>
            <a:r>
              <a:rPr lang="ko-KR" altLang="en-US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선택파일이름</a:t>
            </a:r>
            <a:r>
              <a:rPr lang="en-US" altLang="ko-KR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.xlsx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원본 </a:t>
            </a:r>
            <a:r>
              <a:rPr lang="en-US" altLang="ko-KR" sz="1400" dirty="0" err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png</a:t>
            </a:r>
            <a:r>
              <a:rPr lang="ko-KR" altLang="en-US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 파일</a:t>
            </a:r>
            <a:r>
              <a:rPr lang="en-US" altLang="ko-KR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	: </a:t>
            </a:r>
            <a:r>
              <a:rPr lang="ko-KR" altLang="en-US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선택 폴더의 상위 폴더</a:t>
            </a:r>
            <a:r>
              <a:rPr lang="en-US" altLang="ko-KR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/origin/(false or impact)/</a:t>
            </a:r>
            <a:r>
              <a:rPr lang="ko-KR" altLang="en-US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선택파일이름</a:t>
            </a:r>
            <a:r>
              <a:rPr lang="en-US" altLang="ko-KR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_</a:t>
            </a:r>
            <a:r>
              <a:rPr lang="en-US" altLang="ko-KR" sz="1400" dirty="0" err="1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origin.png</a:t>
            </a:r>
            <a:endParaRPr lang="en-US" altLang="ko-KR" sz="1400" dirty="0">
              <a:solidFill>
                <a:srgbClr val="033F63"/>
              </a:solidFill>
              <a:latin typeface="Pretendard ExtraLight" pitchFamily="50" charset="-127"/>
              <a:ea typeface="Pretendard ExtraLight" pitchFamily="50" charset="-127"/>
              <a:cs typeface="Pretendard ExtraLight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400" dirty="0">
              <a:solidFill>
                <a:srgbClr val="033F63"/>
              </a:solidFill>
              <a:latin typeface="Pretendard ExtraLight" pitchFamily="50" charset="-127"/>
              <a:ea typeface="Pretendard ExtraLight" pitchFamily="50" charset="-127"/>
              <a:cs typeface="Pretendard Extra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		</a:t>
            </a:r>
            <a:endParaRPr lang="en-US" altLang="ko-KR" sz="1000" dirty="0">
              <a:solidFill>
                <a:srgbClr val="033F63"/>
              </a:solidFill>
              <a:latin typeface="Pretendard ExtraLight" pitchFamily="50" charset="-127"/>
              <a:ea typeface="Pretendard ExtraLight" pitchFamily="50" charset="-127"/>
              <a:cs typeface="Pretendard ExtraLight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AA5F26-7AE3-2018-3EA7-23AC8C60C980}"/>
              </a:ext>
            </a:extLst>
          </p:cNvPr>
          <p:cNvSpPr/>
          <p:nvPr/>
        </p:nvSpPr>
        <p:spPr>
          <a:xfrm>
            <a:off x="443494" y="3923582"/>
            <a:ext cx="998639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버전</a:t>
            </a:r>
            <a:r>
              <a:rPr lang="en-US" altLang="ko-KR" sz="1400" dirty="0">
                <a:solidFill>
                  <a:srgbClr val="033F63"/>
                </a:solidFill>
                <a:latin typeface="Pretendard ExtraLight" pitchFamily="50" charset="-127"/>
                <a:ea typeface="Pretendard ExtraLight" pitchFamily="50" charset="-127"/>
                <a:cs typeface="Pretendard ExtraLight" pitchFamily="50" charset="-127"/>
              </a:rPr>
              <a:t>		: v0.1.0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BAC011-10E5-353F-E050-B7216939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66" y="1583249"/>
            <a:ext cx="1262738" cy="12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5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B59FA-DDDF-0873-0DDB-2FF615025D34}"/>
              </a:ext>
            </a:extLst>
          </p:cNvPr>
          <p:cNvSpPr txBox="1"/>
          <p:nvPr/>
        </p:nvSpPr>
        <p:spPr>
          <a:xfrm>
            <a:off x="1189011" y="310272"/>
            <a:ext cx="3939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S/W</a:t>
            </a:r>
            <a:r>
              <a:rPr lang="ko-KR" altLang="en-US" sz="2800" dirty="0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주요 구성</a:t>
            </a:r>
            <a:endParaRPr lang="en-US" altLang="ko-KR" sz="2800" dirty="0">
              <a:solidFill>
                <a:srgbClr val="033F6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0D535-F3CA-4002-B40D-AE794E1331D5}"/>
              </a:ext>
            </a:extLst>
          </p:cNvPr>
          <p:cNvSpPr txBox="1"/>
          <p:nvPr/>
        </p:nvSpPr>
        <p:spPr>
          <a:xfrm>
            <a:off x="257254" y="279495"/>
            <a:ext cx="901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39938-8EE8-4DAE-CEC0-1C0A7E6FC351}"/>
              </a:ext>
            </a:extLst>
          </p:cNvPr>
          <p:cNvSpPr txBox="1"/>
          <p:nvPr/>
        </p:nvSpPr>
        <p:spPr>
          <a:xfrm>
            <a:off x="257250" y="1446148"/>
            <a:ext cx="5838745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bin</a:t>
            </a:r>
            <a:r>
              <a:rPr kumimoji="1" lang="en-US" altLang="ko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_</a:t>
            </a:r>
            <a:r>
              <a:rPr kumimoji="1" lang="en-US" altLang="ko-Kore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reader.py</a:t>
            </a:r>
            <a:endParaRPr kumimoji="1" lang="en-US" altLang="ko-Kore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ko-Kore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:bin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파일에 직접 접근하여 데이터를 읽어오는 코드 </a:t>
            </a:r>
            <a:endParaRPr kumimoji="1" lang="ko-Kore-KR" altLang="en-US" sz="1600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9F869-0DC6-A06B-9BBF-8C75133D3FCF}"/>
              </a:ext>
            </a:extLst>
          </p:cNvPr>
          <p:cNvSpPr txBox="1"/>
          <p:nvPr/>
        </p:nvSpPr>
        <p:spPr>
          <a:xfrm>
            <a:off x="257250" y="2175285"/>
            <a:ext cx="5838745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fourier_lib.py</a:t>
            </a:r>
            <a:endParaRPr kumimoji="1" lang="en-US" altLang="ko-Kore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ko-Kore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</a:t>
            </a:r>
            <a:r>
              <a:rPr kumimoji="1" lang="en-US" altLang="ko-Kore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stft</a:t>
            </a:r>
            <a:r>
              <a:rPr kumimoji="1" lang="ko-KR" altLang="en-US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를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수행하기 위한 함수들을 모아둔 코드</a:t>
            </a:r>
            <a:endParaRPr kumimoji="1" lang="ko-Kore-KR" altLang="en-US" sz="1600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5E738E-88B3-E556-5C42-00B3BBDBC5B8}"/>
              </a:ext>
            </a:extLst>
          </p:cNvPr>
          <p:cNvSpPr txBox="1"/>
          <p:nvPr/>
        </p:nvSpPr>
        <p:spPr>
          <a:xfrm>
            <a:off x="257250" y="2904422"/>
            <a:ext cx="5838746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imageGenerator.py</a:t>
            </a:r>
            <a:endParaRPr kumimoji="1" lang="en-US" altLang="ko-Kore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ko-Kore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</a:t>
            </a:r>
            <a:r>
              <a:rPr kumimoji="1" lang="en-US" altLang="ko-Kore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stft</a:t>
            </a:r>
            <a:r>
              <a:rPr kumimoji="1" lang="ko-KR" altLang="en-US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를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수행하여 이미지와 엑셀파일을 만드는 코드</a:t>
            </a:r>
            <a:endParaRPr kumimoji="1" lang="ko-Kore-KR" altLang="en-US" sz="1600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238356-8E50-D1EF-8993-1E2CBB61FA92}"/>
              </a:ext>
            </a:extLst>
          </p:cNvPr>
          <p:cNvSpPr txBox="1"/>
          <p:nvPr/>
        </p:nvSpPr>
        <p:spPr>
          <a:xfrm>
            <a:off x="257250" y="3633559"/>
            <a:ext cx="5838746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informationLoad.py</a:t>
            </a:r>
            <a:endParaRPr kumimoji="1" lang="en-US" altLang="ko-Kore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ko-Kore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엑셀에서 정보를 추출해내는 코드</a:t>
            </a:r>
            <a:endParaRPr kumimoji="1" lang="en-US" altLang="ko-Kore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500B35-8C0F-966A-244B-7A4EEC2AB07B}"/>
              </a:ext>
            </a:extLst>
          </p:cNvPr>
          <p:cNvSpPr txBox="1"/>
          <p:nvPr/>
        </p:nvSpPr>
        <p:spPr>
          <a:xfrm>
            <a:off x="257250" y="4362696"/>
            <a:ext cx="5838746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predictor.py</a:t>
            </a:r>
            <a:endParaRPr kumimoji="1" lang="en-US" altLang="ko-Kore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ko-Kore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학습된 모델을 </a:t>
            </a:r>
            <a:r>
              <a:rPr kumimoji="1" lang="ko-KR" altLang="en-US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로드해와서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이미지에 대한 예측을 하는 코드 </a:t>
            </a:r>
            <a:endParaRPr kumimoji="1" lang="en-US" altLang="ko-Kore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DD2467-2793-6D72-AC56-6DA6937C6C0E}"/>
              </a:ext>
            </a:extLst>
          </p:cNvPr>
          <p:cNvSpPr txBox="1"/>
          <p:nvPr/>
        </p:nvSpPr>
        <p:spPr>
          <a:xfrm>
            <a:off x="6222084" y="3748948"/>
            <a:ext cx="5838745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lpms.ipynb</a:t>
            </a:r>
            <a:endParaRPr kumimoji="1" lang="en-US" altLang="ko-Kore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ko-Kore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데이터를 전처리하고 모델 학습 및 테스트하는 코드</a:t>
            </a:r>
            <a:endParaRPr kumimoji="1" lang="en-US" altLang="ko-Kore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8DA493-AEF0-963E-9EED-BBEABCA5594C}"/>
              </a:ext>
            </a:extLst>
          </p:cNvPr>
          <p:cNvSpPr txBox="1"/>
          <p:nvPr/>
        </p:nvSpPr>
        <p:spPr>
          <a:xfrm>
            <a:off x="257250" y="5091833"/>
            <a:ext cx="5838746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reportCreator.py</a:t>
            </a:r>
            <a:endParaRPr kumimoji="1" lang="en-US" altLang="ko-Kore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ko-Kore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엑셀 파일을 만드는 코드</a:t>
            </a:r>
            <a:endParaRPr kumimoji="1" lang="en-US" altLang="ko-Kore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D58D9B-A363-6B97-EE59-6DDAA1ECB7AC}"/>
              </a:ext>
            </a:extLst>
          </p:cNvPr>
          <p:cNvSpPr txBox="1"/>
          <p:nvPr/>
        </p:nvSpPr>
        <p:spPr>
          <a:xfrm>
            <a:off x="257250" y="5820967"/>
            <a:ext cx="5838746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stft.py</a:t>
            </a:r>
            <a:endParaRPr kumimoji="1" lang="en-US" altLang="ko-Kore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ko-Kore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</a:t>
            </a:r>
            <a:r>
              <a:rPr kumimoji="1" lang="en-US" altLang="ko-Kore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fourier_lib</a:t>
            </a:r>
            <a:r>
              <a:rPr kumimoji="1" lang="ko-KR" altLang="en-US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를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이용하여 </a:t>
            </a:r>
            <a:r>
              <a:rPr kumimoji="1" lang="en-US" altLang="ko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stft</a:t>
            </a:r>
            <a:r>
              <a:rPr kumimoji="1" lang="ko-KR" altLang="en-US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를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수행하는 함수</a:t>
            </a:r>
            <a:endParaRPr kumimoji="1" lang="en-US" altLang="ko-Kore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644A3-78DC-B011-2A82-1D61869DD6E5}"/>
              </a:ext>
            </a:extLst>
          </p:cNvPr>
          <p:cNvSpPr txBox="1"/>
          <p:nvPr/>
        </p:nvSpPr>
        <p:spPr>
          <a:xfrm>
            <a:off x="383340" y="1011458"/>
            <a:ext cx="5838745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en-US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Python</a:t>
            </a:r>
            <a:r>
              <a:rPr kumimoji="1" lang="ko-KR" altLang="en-US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코드</a:t>
            </a:r>
            <a:endParaRPr kumimoji="1" lang="ko-Kore-KR" altLang="en-US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808EA-BF76-23B0-3FBF-8143FA420581}"/>
              </a:ext>
            </a:extLst>
          </p:cNvPr>
          <p:cNvSpPr txBox="1"/>
          <p:nvPr/>
        </p:nvSpPr>
        <p:spPr>
          <a:xfrm>
            <a:off x="6222084" y="947186"/>
            <a:ext cx="5838745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ko-KR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C#</a:t>
            </a:r>
            <a:r>
              <a:rPr kumimoji="1" lang="ko-KR" altLang="en-US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코드</a:t>
            </a:r>
            <a:endParaRPr kumimoji="1" lang="ko-Kore-KR" altLang="en-US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C33140-6510-3FBD-B58F-7248F8C5EFC4}"/>
              </a:ext>
            </a:extLst>
          </p:cNvPr>
          <p:cNvSpPr txBox="1"/>
          <p:nvPr/>
        </p:nvSpPr>
        <p:spPr>
          <a:xfrm>
            <a:off x="6222084" y="1289304"/>
            <a:ext cx="5838745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Form1.cs</a:t>
            </a:r>
          </a:p>
          <a:p>
            <a:pPr algn="just">
              <a:lnSpc>
                <a:spcPct val="130000"/>
              </a:lnSpc>
            </a:pPr>
            <a:r>
              <a:rPr kumimoji="1" lang="en-US" altLang="ko-Kore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:UI update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및 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python process 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구동 코드 </a:t>
            </a:r>
            <a:endParaRPr kumimoji="1" lang="ko-Kore-KR" altLang="en-US" sz="1600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7D5B0-281E-6AB0-6D94-FA5A87BA6C15}"/>
              </a:ext>
            </a:extLst>
          </p:cNvPr>
          <p:cNvSpPr txBox="1"/>
          <p:nvPr/>
        </p:nvSpPr>
        <p:spPr>
          <a:xfrm>
            <a:off x="6222084" y="3402885"/>
            <a:ext cx="5838745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ko-Kore-KR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</a:t>
            </a:r>
            <a:r>
              <a:rPr kumimoji="1" lang="en-US" altLang="ko-Kore-KR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i</a:t>
            </a:r>
            <a:r>
              <a:rPr kumimoji="1" lang="ko-KR" altLang="en-US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관련</a:t>
            </a:r>
            <a:endParaRPr kumimoji="1" lang="ko-Kore-KR" altLang="en-US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6BE490-7A9F-0419-5473-A11CB5EBE4C6}"/>
              </a:ext>
            </a:extLst>
          </p:cNvPr>
          <p:cNvSpPr txBox="1"/>
          <p:nvPr/>
        </p:nvSpPr>
        <p:spPr>
          <a:xfrm>
            <a:off x="6222083" y="4446127"/>
            <a:ext cx="5838745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model.pth</a:t>
            </a:r>
            <a:endParaRPr kumimoji="1" lang="en-US" altLang="ko-Kore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ko-Kore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모델의 학습된 가중치 값</a:t>
            </a:r>
            <a:endParaRPr kumimoji="1" lang="en-US" altLang="ko-Kore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68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B59FA-DDDF-0873-0DDB-2FF615025D34}"/>
              </a:ext>
            </a:extLst>
          </p:cNvPr>
          <p:cNvSpPr txBox="1"/>
          <p:nvPr/>
        </p:nvSpPr>
        <p:spPr>
          <a:xfrm>
            <a:off x="1189011" y="310272"/>
            <a:ext cx="3939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S/W</a:t>
            </a:r>
            <a:r>
              <a:rPr lang="ko-KR" altLang="en-US" sz="2800" dirty="0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주요 구성</a:t>
            </a:r>
            <a:endParaRPr lang="en-US" altLang="ko-KR" sz="2800" dirty="0">
              <a:solidFill>
                <a:srgbClr val="033F6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0D535-F3CA-4002-B40D-AE794E1331D5}"/>
              </a:ext>
            </a:extLst>
          </p:cNvPr>
          <p:cNvSpPr txBox="1"/>
          <p:nvPr/>
        </p:nvSpPr>
        <p:spPr>
          <a:xfrm>
            <a:off x="257254" y="279495"/>
            <a:ext cx="901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4CE76-A19D-41B8-6128-1E26E8F149D8}"/>
              </a:ext>
            </a:extLst>
          </p:cNvPr>
          <p:cNvSpPr txBox="1"/>
          <p:nvPr/>
        </p:nvSpPr>
        <p:spPr>
          <a:xfrm>
            <a:off x="257254" y="1043644"/>
            <a:ext cx="115877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ko-KR" altLang="en-US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파이썬 라이브러리 관련</a:t>
            </a:r>
            <a:endParaRPr kumimoji="1" lang="en-US" altLang="ko-KR" sz="1600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ko-KR" sz="1600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/>
            <a:r>
              <a:rPr kumimoji="1" lang="en-US" altLang="ko-Kore-KR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-</a:t>
            </a:r>
            <a:r>
              <a:rPr kumimoji="1" lang="ko-KR" altLang="en-US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1" lang="en-US" altLang="ko-Kore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numpy</a:t>
            </a:r>
            <a:r>
              <a:rPr kumimoji="1" lang="en-US" altLang="ko-Kore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(1.26.4): 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수치 계산을 위한 강력한 라이브러리로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다차원 배열 객체를 효율적으로 처리할 수 있습니다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  <a:p>
            <a:pPr algn="just"/>
            <a:endParaRPr kumimoji="1" lang="en-US" altLang="ko-Kore-KR" sz="1600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/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-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1" lang="en-US" altLang="ko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scipy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(1.14.0): 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과학 및 공학 계산을 위한 라이브러리로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신호처리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선형 대수학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통계 등의 기능을 제공합니다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  <a:p>
            <a:pPr algn="just"/>
            <a:endParaRPr kumimoji="1" lang="en-US" altLang="ko-Kore-KR" sz="1600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/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-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matplotlib(3.9.2): 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데이터 시각화를 위한 라이브러리로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그래프와 플롯을 그리는 데 유용합니다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  <a:p>
            <a:pPr algn="just"/>
            <a:endParaRPr kumimoji="1" lang="en-US" altLang="ko-Kore-KR" sz="1600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/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-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pillow(10.4.0):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이미지 처리와 변환 작업에 사용됩니다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  <a:p>
            <a:pPr algn="just"/>
            <a:endParaRPr kumimoji="1" lang="en-US" altLang="ko-Kore-KR" sz="1600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/>
            <a:r>
              <a:rPr kumimoji="1" lang="en-US" altLang="ko-Kore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-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1" lang="en-US" altLang="ko-Kore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torch(2.4.0): </a:t>
            </a:r>
            <a:r>
              <a:rPr kumimoji="1" lang="ko-KR" altLang="en-US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파이토치는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딥러닝 모델을 구축하고 훈련시키는 데 필요한 다양한 함수와 도구를 제공하는 라이브러리입니다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  <a:p>
            <a:pPr algn="just"/>
            <a:endParaRPr kumimoji="1" lang="en-US" altLang="ko-Kore-KR" sz="1600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/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-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1" lang="en-US" altLang="ko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torchvision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(0.19.0): 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이미지 데이터셋과 사전 훈련된 모델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데이터 </a:t>
            </a:r>
            <a:r>
              <a:rPr kumimoji="1" lang="ko-KR" altLang="en-US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전처리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도구들을 제공하는 </a:t>
            </a:r>
            <a:r>
              <a:rPr kumimoji="1" lang="ko-KR" altLang="en-US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파이토치의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보조 라이브러리입니다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  <a:p>
            <a:pPr algn="just"/>
            <a:endParaRPr kumimoji="1" lang="en-US" altLang="ko-Kore-KR" sz="1600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/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-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1" lang="en-US" altLang="ko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openpyxl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(3.1.5): 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엑셀파일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(.xlsx)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을 읽고 쓰기 위한 파이썬 라이브러리로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엑셀 데이터를 처리하고 조작하는 데 유용합니다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endParaRPr kumimoji="1" lang="ko-Kore-KR" altLang="en-US" sz="1600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B367B-6D9E-301E-4BC2-AAF18AA122F5}"/>
              </a:ext>
            </a:extLst>
          </p:cNvPr>
          <p:cNvSpPr txBox="1"/>
          <p:nvPr/>
        </p:nvSpPr>
        <p:spPr>
          <a:xfrm>
            <a:off x="257254" y="5285669"/>
            <a:ext cx="113433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라이브러리 설치 방법</a:t>
            </a:r>
            <a:endParaRPr kumimoji="1" lang="en-US" altLang="ko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ko-KR" sz="1600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/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단일 실행파일에 내장되어 있어 별도의 설치필요 없음</a:t>
            </a:r>
            <a:endParaRPr kumimoji="1" lang="en-US" altLang="ko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/>
            <a:endParaRPr kumimoji="1" lang="en-US" altLang="ko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/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kumimoji="1" lang="ko-KR" altLang="en-US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설치 필요시 </a:t>
            </a:r>
            <a:r>
              <a:rPr kumimoji="1" lang="en-US" altLang="ko-KR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Command</a:t>
            </a:r>
            <a:r>
              <a:rPr kumimoji="1" lang="ko-KR" altLang="en-US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창에서 </a:t>
            </a:r>
            <a:r>
              <a:rPr kumimoji="1" lang="en-US" altLang="ko-KR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‘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pip install </a:t>
            </a:r>
            <a:r>
              <a:rPr kumimoji="1" lang="en-US" altLang="ko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numpy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1" lang="en-US" altLang="ko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scipy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matplotlib pillow torch </a:t>
            </a:r>
            <a:r>
              <a:rPr kumimoji="1" lang="en-US" altLang="ko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torchvision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1" lang="en-US" altLang="ko-KR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openpyxl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’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실행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kumimoji="1" lang="en-US" altLang="ko-KR" sz="1600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20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B59FA-DDDF-0873-0DDB-2FF615025D34}"/>
              </a:ext>
            </a:extLst>
          </p:cNvPr>
          <p:cNvSpPr txBox="1"/>
          <p:nvPr/>
        </p:nvSpPr>
        <p:spPr>
          <a:xfrm>
            <a:off x="1189011" y="310272"/>
            <a:ext cx="3939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S/W</a:t>
            </a:r>
            <a:r>
              <a:rPr lang="ko-KR" altLang="en-US" sz="2800" dirty="0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주요 구성</a:t>
            </a:r>
            <a:endParaRPr lang="en-US" altLang="ko-KR" sz="2800" dirty="0">
              <a:solidFill>
                <a:srgbClr val="033F6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0D535-F3CA-4002-B40D-AE794E1331D5}"/>
              </a:ext>
            </a:extLst>
          </p:cNvPr>
          <p:cNvSpPr txBox="1"/>
          <p:nvPr/>
        </p:nvSpPr>
        <p:spPr>
          <a:xfrm>
            <a:off x="257254" y="279495"/>
            <a:ext cx="901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8C418-EF43-DDC0-512A-A82E19AB16F9}"/>
              </a:ext>
            </a:extLst>
          </p:cNvPr>
          <p:cNvSpPr txBox="1"/>
          <p:nvPr/>
        </p:nvSpPr>
        <p:spPr>
          <a:xfrm>
            <a:off x="257254" y="1108079"/>
            <a:ext cx="6097904" cy="41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 설명</a:t>
            </a:r>
            <a:endParaRPr kumimoji="1" lang="en-US" altLang="ko-KR" sz="1800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ABDBE-2BDE-C04A-9C8B-3678BB32C870}"/>
              </a:ext>
            </a:extLst>
          </p:cNvPr>
          <p:cNvSpPr txBox="1"/>
          <p:nvPr/>
        </p:nvSpPr>
        <p:spPr>
          <a:xfrm>
            <a:off x="510618" y="1520821"/>
            <a:ext cx="10233582" cy="2937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ko-Kore-KR" altLang="en-US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사전학습된</a:t>
            </a:r>
            <a:r>
              <a:rPr kumimoji="1" lang="ko-KR" altLang="en-US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1" lang="en-US" altLang="ko-KR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ResNet50</a:t>
            </a:r>
            <a:r>
              <a:rPr kumimoji="1" lang="ko-KR" altLang="en-US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모델을 기반으로 이진 분류</a:t>
            </a:r>
            <a:r>
              <a:rPr kumimoji="1" lang="en-US" altLang="ko-KR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(Binary Classification)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을 하기 위한 모델을 설계</a:t>
            </a:r>
            <a:endParaRPr kumimoji="1" lang="en-US" altLang="ko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kumimoji="1" lang="ko-KR" altLang="en-US" sz="1600" kern="100" dirty="0" err="1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사전학습된</a:t>
            </a:r>
            <a:r>
              <a:rPr kumimoji="1" lang="ko-KR" altLang="en-US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1" lang="en-US" altLang="ko-KR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ResNet50: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ResNet50</a:t>
            </a:r>
            <a:r>
              <a:rPr kumimoji="1" lang="ko-KR" altLang="en-US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은 </a:t>
            </a:r>
            <a:r>
              <a:rPr kumimoji="1" lang="en-US" altLang="ko-KR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ImageNet</a:t>
            </a:r>
            <a:r>
              <a:rPr kumimoji="1" lang="ko-KR" altLang="en-US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데이터셋으로 </a:t>
            </a:r>
            <a:r>
              <a:rPr kumimoji="1" lang="ko-KR" altLang="en-US" sz="1600" kern="100" dirty="0" err="1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사전학습된</a:t>
            </a:r>
            <a:r>
              <a:rPr kumimoji="1" lang="ko-KR" altLang="en-US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모델로</a:t>
            </a:r>
            <a:r>
              <a:rPr kumimoji="1" lang="en-US" altLang="ko-KR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</a:t>
            </a:r>
            <a:r>
              <a:rPr kumimoji="1" lang="ko-KR" altLang="en-US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이미지에서 특징을 추출하는 데 매우 효과적임</a:t>
            </a:r>
            <a:r>
              <a:rPr kumimoji="1" lang="en-US" altLang="ko-KR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초기 레이어는 고정하고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뒤의 몇 개 레이어만 조정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(fine-tuning)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하여 모델의 학습시간을 단축하고 새로운 데이터셋에 맞게 학습시킴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endParaRPr kumimoji="1" lang="en-US" altLang="ko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en-US" altLang="ko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2.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이진분류를 위한 레이어 추가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: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새로운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Fully Connected Layer</a:t>
            </a:r>
            <a:r>
              <a:rPr kumimoji="1" lang="ko-KR" altLang="en-US" sz="1600" kern="100" dirty="0" err="1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를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추가하여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입력 특징을 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과 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사이의 값으로 변환하는 </a:t>
            </a:r>
            <a:r>
              <a:rPr kumimoji="1" lang="en-US" altLang="ko-KR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Sigmoid</a:t>
            </a:r>
            <a:r>
              <a:rPr kumimoji="1" lang="ko-KR" altLang="en-US" sz="1600" kern="100" dirty="0">
                <a:solidFill>
                  <a:srgbClr val="033F6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활성화 함수를 통해 이진 분류를 수행하도록 설계</a:t>
            </a:r>
            <a:endParaRPr kumimoji="1" lang="en-US" altLang="ko-KR" sz="1600" kern="100" dirty="0">
              <a:solidFill>
                <a:srgbClr val="033F63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917517B-CEEA-978D-8566-2D80F1F08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368" y="4246198"/>
            <a:ext cx="5644464" cy="26118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08D6A4-3BB8-F725-DAB8-B8F6844B5FD2}"/>
              </a:ext>
            </a:extLst>
          </p:cNvPr>
          <p:cNvSpPr txBox="1"/>
          <p:nvPr/>
        </p:nvSpPr>
        <p:spPr>
          <a:xfrm>
            <a:off x="4190396" y="5561375"/>
            <a:ext cx="1077539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ko-Kore-KR" altLang="en-US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</a:t>
            </a:r>
            <a:r>
              <a:rPr kumimoji="1" lang="ko-KR" altLang="en-US" sz="1600" kern="100" dirty="0">
                <a:solidFill>
                  <a:srgbClr val="033F63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코드</a:t>
            </a:r>
            <a:endParaRPr kumimoji="1" lang="ko-Kore-KR" altLang="en-US" sz="1600" kern="100" dirty="0">
              <a:solidFill>
                <a:srgbClr val="033F63"/>
              </a:solidFill>
              <a:effectLst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52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B59FA-DDDF-0873-0DDB-2FF615025D34}"/>
              </a:ext>
            </a:extLst>
          </p:cNvPr>
          <p:cNvSpPr txBox="1"/>
          <p:nvPr/>
        </p:nvSpPr>
        <p:spPr>
          <a:xfrm>
            <a:off x="1189011" y="310272"/>
            <a:ext cx="3939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S/W</a:t>
            </a:r>
            <a:r>
              <a:rPr lang="ko-KR" altLang="en-US" sz="2800" dirty="0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주요 화면</a:t>
            </a:r>
            <a:endParaRPr lang="en-US" altLang="ko-KR" sz="2800" dirty="0">
              <a:solidFill>
                <a:srgbClr val="033F6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0D535-F3CA-4002-B40D-AE794E1331D5}"/>
              </a:ext>
            </a:extLst>
          </p:cNvPr>
          <p:cNvSpPr txBox="1"/>
          <p:nvPr/>
        </p:nvSpPr>
        <p:spPr>
          <a:xfrm>
            <a:off x="257254" y="279495"/>
            <a:ext cx="901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pic>
        <p:nvPicPr>
          <p:cNvPr id="5" name="그림 4" descr="소프트웨어, 멀티미디어 소프트웨어, 그래픽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544461FD-B27D-F172-4292-C6C1133D4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00" y="1135111"/>
            <a:ext cx="10122809" cy="543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3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B59FA-DDDF-0873-0DDB-2FF615025D34}"/>
              </a:ext>
            </a:extLst>
          </p:cNvPr>
          <p:cNvSpPr txBox="1"/>
          <p:nvPr/>
        </p:nvSpPr>
        <p:spPr>
          <a:xfrm>
            <a:off x="1189011" y="310272"/>
            <a:ext cx="3939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S/W</a:t>
            </a:r>
            <a:r>
              <a:rPr lang="ko-KR" altLang="en-US" sz="2800" dirty="0">
                <a:solidFill>
                  <a:srgbClr val="033F6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주요 화면</a:t>
            </a:r>
            <a:endParaRPr lang="en-US" altLang="ko-KR" sz="2800" dirty="0">
              <a:solidFill>
                <a:srgbClr val="033F6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0D535-F3CA-4002-B40D-AE794E1331D5}"/>
              </a:ext>
            </a:extLst>
          </p:cNvPr>
          <p:cNvSpPr txBox="1"/>
          <p:nvPr/>
        </p:nvSpPr>
        <p:spPr>
          <a:xfrm>
            <a:off x="257254" y="279495"/>
            <a:ext cx="901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pic>
        <p:nvPicPr>
          <p:cNvPr id="9" name="그림 8" descr="스크린샷, 소프트웨어, 텍스트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3E384F0-2109-5A4F-AE32-96C997553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01" y="1192041"/>
            <a:ext cx="10091278" cy="53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4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95000"/>
              <a:lumOff val="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just">
          <a:lnSpc>
            <a:spcPct val="130000"/>
          </a:lnSpc>
          <a:defRPr sz="1600" kern="100" dirty="0" smtClean="0">
            <a:solidFill>
              <a:srgbClr val="033F63"/>
            </a:solidFill>
            <a:effectLst/>
            <a:latin typeface="Pretendard SemiBold" panose="02000703000000020004" pitchFamily="50" charset="-127"/>
            <a:ea typeface="Pretendard SemiBold" panose="02000703000000020004" pitchFamily="50" charset="-127"/>
            <a:cs typeface="Pretendard SemiBold" panose="0200070300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13444</TotalTime>
  <Words>611</Words>
  <Application>Microsoft Macintosh PowerPoint</Application>
  <PresentationFormat>와이드스크린</PresentationFormat>
  <Paragraphs>105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Pretendard Black</vt:lpstr>
      <vt:lpstr>Pretendard ExtraBold</vt:lpstr>
      <vt:lpstr>Pretendard ExtraLight</vt:lpstr>
      <vt:lpstr>Pretendard Medium</vt:lpstr>
      <vt:lpstr>Pretendard 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임선종</cp:lastModifiedBy>
  <cp:revision>1102</cp:revision>
  <cp:lastPrinted>2023-10-16T14:45:15Z</cp:lastPrinted>
  <dcterms:created xsi:type="dcterms:W3CDTF">2022-02-02T04:32:22Z</dcterms:created>
  <dcterms:modified xsi:type="dcterms:W3CDTF">2024-08-28T07:50:57Z</dcterms:modified>
</cp:coreProperties>
</file>