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8" r:id="rId3"/>
    <p:sldId id="257" r:id="rId4"/>
    <p:sldId id="266" r:id="rId5"/>
    <p:sldId id="263" r:id="rId6"/>
    <p:sldId id="260"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ddels stil 2 – utheving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ddels stil 2 – utheving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iddels stil 2 – utheving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932" autoAdjust="0"/>
  </p:normalViewPr>
  <p:slideViewPr>
    <p:cSldViewPr snapToGrid="0">
      <p:cViewPr>
        <p:scale>
          <a:sx n="50" d="100"/>
          <a:sy n="50" d="100"/>
        </p:scale>
        <p:origin x="1284" y="-440"/>
      </p:cViewPr>
      <p:guideLst/>
    </p:cSldViewPr>
  </p:slideViewPr>
  <p:notesTextViewPr>
    <p:cViewPr>
      <p:scale>
        <a:sx n="1" d="1"/>
        <a:sy n="1" d="1"/>
      </p:scale>
      <p:origin x="0" y="-158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0D46F-6E47-4F1D-87C9-7C278089C547}" type="datetimeFigureOut">
              <a:rPr lang="en-US" smtClean="0"/>
              <a:t>11/20/2018</a:t>
            </a:fld>
            <a:endParaRPr lang="en-US"/>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1A35D-7B34-4DEC-A7B3-55C30927AF0B}" type="slidenum">
              <a:rPr lang="en-US" smtClean="0"/>
              <a:t>‹#›</a:t>
            </a:fld>
            <a:endParaRPr lang="en-US"/>
          </a:p>
        </p:txBody>
      </p:sp>
    </p:spTree>
    <p:extLst>
      <p:ext uri="{BB962C8B-B14F-4D97-AF65-F5344CB8AC3E}">
        <p14:creationId xmlns:p14="http://schemas.microsoft.com/office/powerpoint/2010/main" val="2234119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Lars</a:t>
            </a:r>
          </a:p>
        </p:txBody>
      </p:sp>
      <p:sp>
        <p:nvSpPr>
          <p:cNvPr id="4" name="Plassholder for lysbildenummer 3"/>
          <p:cNvSpPr>
            <a:spLocks noGrp="1"/>
          </p:cNvSpPr>
          <p:nvPr>
            <p:ph type="sldNum" sz="quarter" idx="10"/>
          </p:nvPr>
        </p:nvSpPr>
        <p:spPr/>
        <p:txBody>
          <a:bodyPr/>
          <a:lstStyle/>
          <a:p>
            <a:fld id="{0161A35D-7B34-4DEC-A7B3-55C30927AF0B}" type="slidenum">
              <a:rPr lang="en-US" smtClean="0"/>
              <a:t>1</a:t>
            </a:fld>
            <a:endParaRPr lang="en-US"/>
          </a:p>
        </p:txBody>
      </p:sp>
    </p:spTree>
    <p:extLst>
      <p:ext uri="{BB962C8B-B14F-4D97-AF65-F5344CB8AC3E}">
        <p14:creationId xmlns:p14="http://schemas.microsoft.com/office/powerpoint/2010/main" val="3102633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Lars</a:t>
            </a:r>
          </a:p>
          <a:p>
            <a:r>
              <a:rPr lang="en-US" dirty="0"/>
              <a:t>A little overview first. We are given a dataset of 10 000 patients. For each patient we can see their attribute x, the historical action and the outcome. </a:t>
            </a:r>
          </a:p>
          <a:p>
            <a:endParaRPr lang="en-US" dirty="0"/>
          </a:p>
          <a:p>
            <a:r>
              <a:rPr lang="en-US" dirty="0"/>
              <a:t>Throughout this project we want to find a policy that maximizes the utility, given by the mean of the rewards. The reward function implies that there is a small penalty associated with the use of a treatment. Thus, the policy should be somewhat certain that a treatment will yield a positive result before recommending it. If we omit this term, all our models recommend the treatment 100% of the time, since the estimated reward of the treatment is higher than the placebo. </a:t>
            </a:r>
          </a:p>
          <a:p>
            <a:endParaRPr lang="en-US" dirty="0"/>
          </a:p>
          <a:p>
            <a:r>
              <a:rPr lang="en-US" dirty="0"/>
              <a:t>Later, when we get new actions we let the penalty be the same for all treatments.</a:t>
            </a:r>
          </a:p>
          <a:p>
            <a:endParaRPr lang="en-US" dirty="0"/>
          </a:p>
          <a:p>
            <a:endParaRPr lang="en-US" dirty="0"/>
          </a:p>
        </p:txBody>
      </p:sp>
      <p:sp>
        <p:nvSpPr>
          <p:cNvPr id="4" name="Plassholder for lysbildenummer 3"/>
          <p:cNvSpPr>
            <a:spLocks noGrp="1"/>
          </p:cNvSpPr>
          <p:nvPr>
            <p:ph type="sldNum" sz="quarter" idx="10"/>
          </p:nvPr>
        </p:nvSpPr>
        <p:spPr/>
        <p:txBody>
          <a:bodyPr/>
          <a:lstStyle/>
          <a:p>
            <a:fld id="{0161A35D-7B34-4DEC-A7B3-55C30927AF0B}" type="slidenum">
              <a:rPr lang="en-US" smtClean="0"/>
              <a:t>2</a:t>
            </a:fld>
            <a:endParaRPr lang="en-US"/>
          </a:p>
        </p:txBody>
      </p:sp>
    </p:spTree>
    <p:extLst>
      <p:ext uri="{BB962C8B-B14F-4D97-AF65-F5344CB8AC3E}">
        <p14:creationId xmlns:p14="http://schemas.microsoft.com/office/powerpoint/2010/main" val="2466435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Oda</a:t>
            </a:r>
          </a:p>
        </p:txBody>
      </p:sp>
      <p:sp>
        <p:nvSpPr>
          <p:cNvPr id="4" name="Plassholder for lysbildenummer 3"/>
          <p:cNvSpPr>
            <a:spLocks noGrp="1"/>
          </p:cNvSpPr>
          <p:nvPr>
            <p:ph type="sldNum" sz="quarter" idx="10"/>
          </p:nvPr>
        </p:nvSpPr>
        <p:spPr/>
        <p:txBody>
          <a:bodyPr/>
          <a:lstStyle/>
          <a:p>
            <a:fld id="{0161A35D-7B34-4DEC-A7B3-55C30927AF0B}" type="slidenum">
              <a:rPr lang="en-US" smtClean="0"/>
              <a:t>3</a:t>
            </a:fld>
            <a:endParaRPr lang="en-US"/>
          </a:p>
        </p:txBody>
      </p:sp>
    </p:spTree>
    <p:extLst>
      <p:ext uri="{BB962C8B-B14F-4D97-AF65-F5344CB8AC3E}">
        <p14:creationId xmlns:p14="http://schemas.microsoft.com/office/powerpoint/2010/main" val="4006594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sz="1200" kern="1200" dirty="0">
                <a:solidFill>
                  <a:schemeClr val="tx1"/>
                </a:solidFill>
                <a:effectLst/>
                <a:latin typeface="+mn-lt"/>
                <a:ea typeface="+mn-ea"/>
                <a:cs typeface="+mn-cs"/>
              </a:rPr>
              <a:t>Here we test our policies on new patients. </a:t>
            </a:r>
          </a:p>
          <a:p>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the first table we have created empirical estimates by letting each policy treat 500 patients 100 times. </a:t>
            </a:r>
          </a:p>
          <a:p>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see that the historical recommender and the improved recommenders perform at the same level as in the previous part. The confidence intervals of our models overlap a lot, they are equally good. Note that the neural network recommends the drug less often, i.e. it’s less optimistic and more precise.</a:t>
            </a:r>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clustered versions yield approximately the same results, and hence we have omitted them from the table.</a:t>
            </a:r>
          </a:p>
          <a:p>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benchmarks we have created policies that always recommend placebo, the drug and does a random choice. We see that our models are better than these. Since we know how the outcomes are generated we have also made an optimal recommender that yields the optimal results. Note that our models are not far from optimal. </a:t>
            </a:r>
          </a:p>
          <a:p>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the second table on the left we have adaptive models that learn from the outcomes of their recommendations. There are not much improvements here. Maybe because the new information drowns in the old data or there is some underlying noise that cannot be reduced. Note that each model now only treats 100 persons, due to the computational time, hence the wider intervals.</a:t>
            </a:r>
          </a:p>
          <a:p>
            <a:endParaRPr lang="nb-NO"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 the right side, the models are still adaptive, but they can also recommend the 2</a:t>
            </a:r>
            <a:r>
              <a:rPr lang="en-US" sz="1200" kern="1200" baseline="30000" dirty="0">
                <a:solidFill>
                  <a:schemeClr val="tx1"/>
                </a:solidFill>
                <a:effectLst/>
                <a:latin typeface="+mn-lt"/>
                <a:ea typeface="+mn-ea"/>
                <a:cs typeface="+mn-cs"/>
              </a:rPr>
              <a:t>nd</a:t>
            </a:r>
            <a:r>
              <a:rPr lang="en-US" sz="1200" kern="1200" dirty="0">
                <a:solidFill>
                  <a:schemeClr val="tx1"/>
                </a:solidFill>
                <a:effectLst/>
                <a:latin typeface="+mn-lt"/>
                <a:ea typeface="+mn-ea"/>
                <a:cs typeface="+mn-cs"/>
              </a:rPr>
              <a:t> treatment. The neural network gives close to optimal results, even though it is optimistic and recommend the treatments too often. The logistic model fails completely. It always recommends the 2</a:t>
            </a:r>
            <a:r>
              <a:rPr lang="en-US" sz="1200" kern="1200" baseline="30000" dirty="0">
                <a:solidFill>
                  <a:schemeClr val="tx1"/>
                </a:solidFill>
                <a:effectLst/>
                <a:latin typeface="+mn-lt"/>
                <a:ea typeface="+mn-ea"/>
                <a:cs typeface="+mn-cs"/>
              </a:rPr>
              <a:t>nd</a:t>
            </a:r>
            <a:r>
              <a:rPr lang="en-US" sz="1200" kern="1200" dirty="0">
                <a:solidFill>
                  <a:schemeClr val="tx1"/>
                </a:solidFill>
                <a:effectLst/>
                <a:latin typeface="+mn-lt"/>
                <a:ea typeface="+mn-ea"/>
                <a:cs typeface="+mn-cs"/>
              </a:rPr>
              <a:t> treatment, due to the coefficient corresponding to the action variable being positive and that it is too optimistic. Same problem if we introduce more treatments. </a:t>
            </a:r>
            <a:endParaRPr lang="nb-NO" sz="1200" kern="1200" dirty="0">
              <a:solidFill>
                <a:schemeClr val="tx1"/>
              </a:solidFill>
              <a:effectLst/>
              <a:latin typeface="+mn-lt"/>
              <a:ea typeface="+mn-ea"/>
              <a:cs typeface="+mn-cs"/>
            </a:endParaRPr>
          </a:p>
          <a:p>
            <a:endParaRPr lang="en-US" dirty="0"/>
          </a:p>
          <a:p>
            <a:endParaRPr lang="en-US" dirty="0"/>
          </a:p>
          <a:p>
            <a:endParaRPr lang="en-US" dirty="0"/>
          </a:p>
          <a:p>
            <a:endParaRPr lang="en-US" dirty="0"/>
          </a:p>
          <a:p>
            <a:endParaRPr lang="en-US" dirty="0"/>
          </a:p>
          <a:p>
            <a:endParaRPr lang="en-US" dirty="0"/>
          </a:p>
          <a:p>
            <a:r>
              <a:rPr lang="en-US" dirty="0"/>
              <a:t>Lars </a:t>
            </a:r>
            <a:r>
              <a:rPr lang="en-US" dirty="0" err="1"/>
              <a:t>og</a:t>
            </a:r>
            <a:r>
              <a:rPr lang="en-US" dirty="0"/>
              <a:t> Oda</a:t>
            </a:r>
          </a:p>
          <a:p>
            <a:endParaRPr lang="en-US" dirty="0"/>
          </a:p>
          <a:p>
            <a:r>
              <a:rPr lang="en-US" dirty="0"/>
              <a:t>Lars: testbench, </a:t>
            </a:r>
            <a:r>
              <a:rPr lang="en-US" dirty="0" err="1"/>
              <a:t>tabell</a:t>
            </a:r>
            <a:r>
              <a:rPr lang="en-US" dirty="0"/>
              <a:t> over </a:t>
            </a:r>
            <a:r>
              <a:rPr lang="en-US" dirty="0" err="1"/>
              <a:t>hist</a:t>
            </a:r>
            <a:r>
              <a:rPr lang="en-US" dirty="0"/>
              <a:t> </a:t>
            </a:r>
            <a:r>
              <a:rPr lang="en-US" dirty="0" err="1"/>
              <a:t>og</a:t>
            </a:r>
            <a:r>
              <a:rPr lang="en-US" dirty="0"/>
              <a:t> improved</a:t>
            </a:r>
          </a:p>
          <a:p>
            <a:r>
              <a:rPr lang="en-US" dirty="0"/>
              <a:t>Here we test our policies on new patients. The goal is to maximize the utility function I talked about earlier. </a:t>
            </a:r>
          </a:p>
          <a:p>
            <a:r>
              <a:rPr lang="en-US" dirty="0"/>
              <a:t>We have created empirical estimates by running 100 simulations with 500 patients for each policy, in the first table. </a:t>
            </a:r>
          </a:p>
          <a:p>
            <a:endParaRPr lang="en-US" dirty="0"/>
          </a:p>
          <a:p>
            <a:r>
              <a:rPr lang="en-US" dirty="0"/>
              <a:t>We see that the historical recommender and the improved recommenders perform at the same level as on the historical data in the previous section. The confidence intervals of our models overlap a lot. Which implies that the models perform at the same level. Note that the NN recommends the drug less often, i.e. better at finding when it should recommend it.</a:t>
            </a:r>
          </a:p>
          <a:p>
            <a:endParaRPr lang="en-US" dirty="0"/>
          </a:p>
          <a:p>
            <a:r>
              <a:rPr lang="en-US" dirty="0"/>
              <a:t>The clustered versions yield approximately the same results, and hence we have omitted them.</a:t>
            </a:r>
          </a:p>
          <a:p>
            <a:endParaRPr lang="en-US" dirty="0"/>
          </a:p>
          <a:p>
            <a:r>
              <a:rPr lang="en-US" dirty="0"/>
              <a:t>As benchmarks we have created policies that always recommend placebo, the drug and does a random choice. We see that our models are better than these. Since we know how the outcomes are generated we have also made an optimal recommender that yields the optimal results. Note that our models are not far from optimal. </a:t>
            </a:r>
          </a:p>
          <a:p>
            <a:endParaRPr lang="en-US" dirty="0"/>
          </a:p>
          <a:p>
            <a:r>
              <a:rPr lang="en-US" dirty="0"/>
              <a:t>In the second table on the left we have dynamic models which observe the outcomes of the actions they recommends, and learn from it. There are not much improvements here. Note that we here have reduced number of patients down to 100 due to computational times, hence the wider intervals.</a:t>
            </a:r>
          </a:p>
          <a:p>
            <a:endParaRPr lang="en-US" dirty="0"/>
          </a:p>
          <a:p>
            <a:r>
              <a:rPr lang="en-US" dirty="0"/>
              <a:t>On the right side, the models are still adaptive but they can also recommend the 2</a:t>
            </a:r>
            <a:r>
              <a:rPr lang="en-US" baseline="30000" dirty="0"/>
              <a:t>nd</a:t>
            </a:r>
            <a:r>
              <a:rPr lang="en-US" dirty="0"/>
              <a:t>  treatments. It works very good for the NN, close to the optimal, even though it recommends the treatments way to often, so a bit optimistic. The logistic is way to optimistic and recommend the 2</a:t>
            </a:r>
            <a:r>
              <a:rPr lang="en-US" baseline="30000" dirty="0"/>
              <a:t>nd</a:t>
            </a:r>
            <a:r>
              <a:rPr lang="en-US" dirty="0"/>
              <a:t> drug to often. Never recommends 1, since the beta-coefficient is positive. Would have had the same problem with 129 drugs. </a:t>
            </a:r>
          </a:p>
          <a:p>
            <a:endParaRPr lang="en-US" dirty="0"/>
          </a:p>
          <a:p>
            <a:endParaRPr lang="en-US" dirty="0"/>
          </a:p>
          <a:p>
            <a:endParaRPr lang="en-US" dirty="0"/>
          </a:p>
          <a:p>
            <a:r>
              <a:rPr lang="en-US" dirty="0"/>
              <a:t>Oda: Adaptive + new treatment</a:t>
            </a:r>
          </a:p>
          <a:p>
            <a:endParaRPr lang="en-US" dirty="0"/>
          </a:p>
          <a:p>
            <a:r>
              <a:rPr lang="en-US" dirty="0"/>
              <a:t>Lars:  If we treat a patient with both the experiments, and look at when they work we get this </a:t>
            </a:r>
            <a:r>
              <a:rPr lang="en-US" dirty="0" err="1"/>
              <a:t>venn</a:t>
            </a:r>
            <a:r>
              <a:rPr lang="en-US" dirty="0"/>
              <a:t>-diagram. As we can see there is a overlap between treatment 1 and 2.  And neither of them work on 26 patients. What we have done </a:t>
            </a:r>
          </a:p>
          <a:p>
            <a:endParaRPr lang="en-US" dirty="0"/>
          </a:p>
          <a:p>
            <a:r>
              <a:rPr lang="en-US" dirty="0"/>
              <a:t>Oda:  Policy 0,1,2</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We see that the historical recommender gives a low CI, and median of 0.11.  Note that the results we got in part 2 is covered by this CI.</a:t>
            </a:r>
          </a:p>
          <a:p>
            <a:endParaRPr lang="en-US" dirty="0"/>
          </a:p>
          <a:p>
            <a:r>
              <a:rPr lang="en-US" dirty="0"/>
              <a:t>We now look at the improved recommenders. We see that there is basically no difference between a single logistic or a probability consensus. </a:t>
            </a:r>
          </a:p>
          <a:p>
            <a:r>
              <a:rPr lang="en-US" dirty="0"/>
              <a:t>The Neural Network yields approximately the same utility, but the manage to do that with less use of the drug. That means that the NN is better at to discover when it is necessary to use drug, while the logistic model is to optimistic of the effect of the treatment.  </a:t>
            </a:r>
          </a:p>
          <a:p>
            <a:r>
              <a:rPr lang="en-US" dirty="0"/>
              <a:t>We have 2 different NN, the first one obtained by CV on the historical data. The other one is a suboptimal NN, but recommends less treatments.</a:t>
            </a:r>
          </a:p>
          <a:p>
            <a:endParaRPr lang="en-US" dirty="0"/>
          </a:p>
          <a:p>
            <a:r>
              <a:rPr lang="en-US" dirty="0"/>
              <a:t>As benchmarks we have also checked what happens if we always recommend placebo, treatment 1 or random. We see that our models get slightly better scores than when we always recommend the treatment.</a:t>
            </a:r>
          </a:p>
          <a:p>
            <a:r>
              <a:rPr lang="en-US" dirty="0"/>
              <a:t>Clustered versions give the same results.</a:t>
            </a:r>
          </a:p>
          <a:p>
            <a:endParaRPr lang="en-US" dirty="0"/>
          </a:p>
          <a:p>
            <a:r>
              <a:rPr lang="en-US" dirty="0"/>
              <a:t>Cheat is a recommender that exploits our knowledge about the data generator and always chooses the correct recommendation. We see that there is not much more we can enhance our models. Of course in the real world we would not have known that.</a:t>
            </a:r>
          </a:p>
          <a:p>
            <a:endParaRPr lang="en-US" dirty="0"/>
          </a:p>
          <a:p>
            <a:r>
              <a:rPr lang="en-US" dirty="0"/>
              <a:t>We now look at the adaptive recommenders. </a:t>
            </a:r>
          </a:p>
          <a:p>
            <a:r>
              <a:rPr lang="en-US" dirty="0"/>
              <a:t>That means that we let the models observe the outcome of each patients, and then refit our models. This take a long time. So we have decreased number of patients to 100 per simulation. Hence, we get wider CI. So it is now better to look at the medians. As we see, they are a little bit better. But nothing to cheer about. Might be because the new results drown in the fitting. Should maybe have done something else. Still close to cheats optimal value.</a:t>
            </a:r>
          </a:p>
          <a:p>
            <a:endParaRPr lang="en-US" dirty="0"/>
          </a:p>
          <a:p>
            <a:r>
              <a:rPr lang="en-US" dirty="0"/>
              <a:t>Now we are given new treatments. A general one and 126 gene specif. We have interpreted it as action 3 is specific to gene 1, action 4 is specific  to gene 2 and so one.  We see the new general treatments overlaps the old one. Here we have treated the same patients (100 000) with both treatments and looked at the outcomes of each treatment. In the real world this is possible if the treatments are </a:t>
            </a:r>
            <a:r>
              <a:rPr lang="en-US" dirty="0" err="1"/>
              <a:t>f.ex</a:t>
            </a:r>
            <a:r>
              <a:rPr lang="en-US" dirty="0"/>
              <a:t>. Sunscreens. Apply the to each arm and look at the results. Not possible in other scenarios. </a:t>
            </a:r>
          </a:p>
          <a:p>
            <a:r>
              <a:rPr lang="en-US" dirty="0"/>
              <a:t>We see here that treatment 1 or 2 doesn’t work in 26% of the cases, and they have some overlap.  </a:t>
            </a:r>
          </a:p>
          <a:p>
            <a:endParaRPr lang="en-US" dirty="0"/>
          </a:p>
          <a:p>
            <a:r>
              <a:rPr lang="en-US" dirty="0"/>
              <a:t>If we let our models have the choice between action 0, 1 and 2, we get some bad results and some good. It doesn’t work for logistic. We get that the coefficient </a:t>
            </a:r>
            <a:r>
              <a:rPr lang="en-US" dirty="0" err="1"/>
              <a:t>infront</a:t>
            </a:r>
            <a:r>
              <a:rPr lang="en-US" dirty="0"/>
              <a:t> of the action variable is positive, hence the model always chose the biggest action. We might have </a:t>
            </a:r>
          </a:p>
          <a:p>
            <a:endParaRPr lang="en-US" dirty="0"/>
          </a:p>
          <a:p>
            <a:r>
              <a:rPr lang="en-US" dirty="0"/>
              <a:t>If we do the same for the gene specific treatment we get discouraging results. Of these 100 000 patients we observed no instances where the patient displayed measurable effects based on a gene specific and where the general treatments didn’t work. There are cases where the gene specific treatments are the only treatments that work, but these are so rare, that we are better of recommending the general treatments.  </a:t>
            </a:r>
          </a:p>
          <a:p>
            <a:endParaRPr lang="en-US" dirty="0"/>
          </a:p>
          <a:p>
            <a:endParaRPr lang="en-US" dirty="0"/>
          </a:p>
          <a:p>
            <a:endParaRPr lang="en-US" dirty="0"/>
          </a:p>
          <a:p>
            <a:r>
              <a:rPr lang="en-US" dirty="0"/>
              <a:t>One remark. We have fixed a seed such that each model recommend an action for the same patients. We now this is not realistic in the real world. However, the results we got when we looked at different patients varied a lot. We observed that a recommender that was the best in one run would be the worst in the next one. We could have increased the number of patients, but the code had a long running time. </a:t>
            </a:r>
          </a:p>
          <a:p>
            <a:endParaRPr lang="en-US" dirty="0"/>
          </a:p>
          <a:p>
            <a:r>
              <a:rPr lang="en-US" dirty="0"/>
              <a:t>First we test the historical recommender. We see that we obtain a 95% CI from 5.1 to 17.5. Better [8,96, 12,79] with </a:t>
            </a:r>
            <a:r>
              <a:rPr lang="en-US" dirty="0" err="1"/>
              <a:t>n_test</a:t>
            </a:r>
            <a:r>
              <a:rPr lang="en-US" dirty="0"/>
              <a:t> 1000. That is quite a wide interval. Maybe due to the low number of n-test. Either way. We see that the historical is situated in the middle.</a:t>
            </a:r>
          </a:p>
          <a:p>
            <a:endParaRPr lang="en-US" dirty="0"/>
          </a:p>
          <a:p>
            <a:r>
              <a:rPr lang="en-US" dirty="0"/>
              <a:t>All the CI on the left side is made by running the code 100 times with 500 </a:t>
            </a:r>
            <a:r>
              <a:rPr lang="en-US" dirty="0" err="1"/>
              <a:t>pasients</a:t>
            </a:r>
            <a:r>
              <a:rPr lang="en-US" dirty="0"/>
              <a:t> each time</a:t>
            </a:r>
          </a:p>
          <a:p>
            <a:endParaRPr lang="en-US" dirty="0"/>
          </a:p>
          <a:p>
            <a:r>
              <a:rPr lang="en-US" dirty="0"/>
              <a:t>historical</a:t>
            </a:r>
          </a:p>
          <a:p>
            <a:r>
              <a:rPr lang="en-US" dirty="0"/>
              <a:t>[0.0839, 0.1293], median 0.1085</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Percentage of times given medicin: [0.201, 0.264], median = 0.23</a:t>
            </a:r>
            <a:endParaRPr lang="en-US" dirty="0"/>
          </a:p>
          <a:p>
            <a:endParaRPr lang="en-US" dirty="0"/>
          </a:p>
          <a:p>
            <a:r>
              <a:rPr lang="sv-SE" dirty="0"/>
              <a:t>Log regular</a:t>
            </a:r>
          </a:p>
          <a:p>
            <a:r>
              <a:rPr lang="sv-SE" dirty="0"/>
              <a:t>[0.432, 0.503], median = 0.464</a:t>
            </a:r>
          </a:p>
          <a:p>
            <a:r>
              <a:rPr lang="sv-SE" dirty="0"/>
              <a:t>Percentage of times given medicin: [0.636, 0.708], median = 0.672</a:t>
            </a:r>
          </a:p>
          <a:p>
            <a:endParaRPr lang="sv-SE" dirty="0"/>
          </a:p>
          <a:p>
            <a:r>
              <a:rPr lang="nl-NL" dirty="0"/>
              <a:t>Log boot</a:t>
            </a:r>
          </a:p>
          <a:p>
            <a:r>
              <a:rPr lang="nl-NL" dirty="0"/>
              <a:t>[0.423, 0.501], median = 0.467</a:t>
            </a:r>
          </a:p>
          <a:p>
            <a:r>
              <a:rPr lang="sv-SE" dirty="0"/>
              <a:t>Percentage of times given medicin: [0.643, 0.712</a:t>
            </a:r>
            <a:r>
              <a:rPr lang="nl-NL" dirty="0"/>
              <a:t>] median = 0.680</a:t>
            </a:r>
          </a:p>
          <a:p>
            <a:endParaRPr lang="nl-NL" dirty="0"/>
          </a:p>
          <a:p>
            <a:r>
              <a:rPr lang="en-US" dirty="0"/>
              <a:t>Neural Network!</a:t>
            </a:r>
          </a:p>
          <a:p>
            <a:r>
              <a:rPr lang="en-US" dirty="0"/>
              <a:t>[0.415, 0.505], median = 0.462</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Percentage of times given medicin: [0.485, 0.581</a:t>
            </a:r>
            <a:r>
              <a:rPr lang="nl-NL" dirty="0"/>
              <a:t>] median = 0.533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Neural Network (2,2,3)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[0.432, 0.514], median = 0.464, medicine: [0.538, 0.624], median = 0.58</a:t>
            </a:r>
            <a:endParaRPr lang="nl-NL" dirty="0"/>
          </a:p>
          <a:p>
            <a:endParaRPr lang="en-US" dirty="0"/>
          </a:p>
          <a:p>
            <a:r>
              <a:rPr lang="en-US" dirty="0"/>
              <a:t>anty1, anty2, antjusty1, antjusty2, </a:t>
            </a:r>
            <a:r>
              <a:rPr lang="en-US" dirty="0" err="1"/>
              <a:t>antboth</a:t>
            </a:r>
            <a:r>
              <a:rPr lang="en-US" dirty="0"/>
              <a:t>, </a:t>
            </a:r>
            <a:r>
              <a:rPr lang="en-US" dirty="0" err="1"/>
              <a:t>antnone</a:t>
            </a:r>
            <a:endParaRPr lang="en-US" dirty="0"/>
          </a:p>
          <a:p>
            <a:r>
              <a:rPr lang="en-US" dirty="0"/>
              <a:t>53553 54690 19312 20449 34241 25998</a:t>
            </a:r>
          </a:p>
          <a:p>
            <a:endParaRPr lang="en-US" dirty="0"/>
          </a:p>
          <a:p>
            <a:r>
              <a:rPr lang="en-US" dirty="0"/>
              <a:t>Logistic regular 100 </a:t>
            </a:r>
            <a:r>
              <a:rPr lang="en-US" dirty="0" err="1"/>
              <a:t>iter</a:t>
            </a:r>
            <a:r>
              <a:rPr lang="en-US" dirty="0"/>
              <a:t> with </a:t>
            </a:r>
            <a:r>
              <a:rPr lang="en-US" dirty="0" err="1"/>
              <a:t>n_test</a:t>
            </a:r>
            <a:r>
              <a:rPr lang="en-US" dirty="0"/>
              <a:t> = 500: [0.4264, 0.5086] </a:t>
            </a:r>
          </a:p>
          <a:p>
            <a:endParaRPr lang="en-US" dirty="0"/>
          </a:p>
          <a:p>
            <a:r>
              <a:rPr lang="en-US" dirty="0"/>
              <a:t>Adaptive:</a:t>
            </a:r>
          </a:p>
          <a:p>
            <a:r>
              <a:rPr lang="en-US" dirty="0"/>
              <a:t>Cheat only placebo and drug 1:</a:t>
            </a:r>
          </a:p>
          <a:p>
            <a:r>
              <a:rPr lang="en-US" dirty="0" err="1"/>
              <a:t>Ntest</a:t>
            </a:r>
            <a:r>
              <a:rPr lang="en-US" dirty="0"/>
              <a:t>=100: [0.391, 0.572], median = 0.486, medicine: [0.435, 0.635], median = 0.540</a:t>
            </a:r>
          </a:p>
          <a:p>
            <a:r>
              <a:rPr lang="en-US" dirty="0" err="1"/>
              <a:t>Ntest</a:t>
            </a:r>
            <a:r>
              <a:rPr lang="en-US" dirty="0"/>
              <a:t>=500: [0.448, 0.515], median = 0.481, medicine: [0.498, 0.572], median = 0.534</a:t>
            </a:r>
          </a:p>
          <a:p>
            <a:endParaRPr lang="en-US" dirty="0"/>
          </a:p>
          <a:p>
            <a:r>
              <a:rPr lang="en-US" dirty="0"/>
              <a:t>NN [0.3698, 0.5500], median = 0.467</a:t>
            </a:r>
          </a:p>
          <a:p>
            <a:r>
              <a:rPr lang="en-US" dirty="0"/>
              <a:t>[0.440, 0.625], median = 0.54</a:t>
            </a:r>
          </a:p>
          <a:p>
            <a:endParaRPr lang="en-US" dirty="0"/>
          </a:p>
          <a:p>
            <a:r>
              <a:rPr lang="nl-NL" dirty="0"/>
              <a:t>Log boot, [0.3738, 0.556], median = 0.464 medicine: [59.0%, 76,1%], median = 67.0%</a:t>
            </a:r>
          </a:p>
          <a:p>
            <a:endParaRPr lang="en-US" dirty="0"/>
          </a:p>
          <a:p>
            <a:r>
              <a:rPr lang="en-US" dirty="0"/>
              <a:t>New treatments:</a:t>
            </a:r>
          </a:p>
          <a:p>
            <a:r>
              <a:rPr lang="en-US" dirty="0"/>
              <a:t>NN2</a:t>
            </a:r>
          </a:p>
          <a:p>
            <a:r>
              <a:rPr lang="en-US" dirty="0"/>
              <a:t>[0.521, 0.693], median = 0.622 </a:t>
            </a:r>
          </a:p>
          <a:p>
            <a:r>
              <a:rPr lang="en-US" dirty="0"/>
              <a:t>[0.95, 1.0], median = 0.98</a:t>
            </a:r>
          </a:p>
          <a:p>
            <a:endParaRPr lang="en-US" dirty="0"/>
          </a:p>
          <a:p>
            <a:r>
              <a:rPr lang="en-US" dirty="0"/>
              <a:t>Cheat: </a:t>
            </a:r>
          </a:p>
          <a:p>
            <a:r>
              <a:rPr lang="en-US" dirty="0" err="1"/>
              <a:t>N_tests</a:t>
            </a:r>
            <a:r>
              <a:rPr lang="en-US" dirty="0"/>
              <a:t> = 100: [0.589, 0.738], median = 0.666 medicine [0.654, 0.820], median = 0.740</a:t>
            </a:r>
          </a:p>
          <a:p>
            <a:r>
              <a:rPr lang="en-US" dirty="0" err="1"/>
              <a:t>N_tests</a:t>
            </a:r>
            <a:r>
              <a:rPr lang="en-US" dirty="0"/>
              <a:t> = 500: [0.637, 0.696], median = 0.666 medicine [0.708, 0.773], median = 0.744</a:t>
            </a:r>
          </a:p>
          <a:p>
            <a:endParaRPr lang="en-US" dirty="0"/>
          </a:p>
          <a:p>
            <a:endParaRPr lang="en-US" dirty="0"/>
          </a:p>
          <a:p>
            <a:endParaRPr lang="en-US" dirty="0"/>
          </a:p>
        </p:txBody>
      </p:sp>
      <p:sp>
        <p:nvSpPr>
          <p:cNvPr id="4" name="Plassholder for lysbildenummer 3"/>
          <p:cNvSpPr>
            <a:spLocks noGrp="1"/>
          </p:cNvSpPr>
          <p:nvPr>
            <p:ph type="sldNum" sz="quarter" idx="10"/>
          </p:nvPr>
        </p:nvSpPr>
        <p:spPr/>
        <p:txBody>
          <a:bodyPr/>
          <a:lstStyle/>
          <a:p>
            <a:fld id="{0161A35D-7B34-4DEC-A7B3-55C30927AF0B}" type="slidenum">
              <a:rPr lang="en-US" smtClean="0"/>
              <a:t>4</a:t>
            </a:fld>
            <a:endParaRPr lang="en-US"/>
          </a:p>
        </p:txBody>
      </p:sp>
    </p:spTree>
    <p:extLst>
      <p:ext uri="{BB962C8B-B14F-4D97-AF65-F5344CB8AC3E}">
        <p14:creationId xmlns:p14="http://schemas.microsoft.com/office/powerpoint/2010/main" val="2171181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Lars: </a:t>
            </a:r>
          </a:p>
          <a:p>
            <a:r>
              <a:rPr lang="en-US" dirty="0"/>
              <a:t>We did some analysis of the treatments. If we treat a patient with both the general treatments, think of applying two sunscreens to each arm, and look at their effect we get this Venn diagram. There some overlap and they don’t treat some patients. When we did the same with a general treatment and a gene specific treatment, we never obtained an instance for which the gene specific treatment worked but not the general. It can happen, but in rare instances.</a:t>
            </a:r>
          </a:p>
          <a:p>
            <a:endParaRPr lang="en-US" dirty="0"/>
          </a:p>
          <a:p>
            <a:r>
              <a:rPr lang="en-US" dirty="0"/>
              <a:t>In table we table we see the 5 most effective treatments. We want to make a point here about the gene specific treatments, take number 127. If the treatment was a success, we can see that gene 125 was likely a 1. This doesn’t mean that given a patient with gene 125 being 1, that we should recommend treatment 127, as seen here. Since the success rate is low compared to the general treatments and the fact that our policies recommend based on the estimated utility, they are not going to recommend treatment 127. Well they do sometimes, but that’s because we do not have enough information about them for out models to do a good job. </a:t>
            </a:r>
          </a:p>
          <a:p>
            <a:endParaRPr lang="en-US" dirty="0"/>
          </a:p>
        </p:txBody>
      </p:sp>
      <p:sp>
        <p:nvSpPr>
          <p:cNvPr id="4" name="Plassholder for lysbildenummer 3"/>
          <p:cNvSpPr>
            <a:spLocks noGrp="1"/>
          </p:cNvSpPr>
          <p:nvPr>
            <p:ph type="sldNum" sz="quarter" idx="10"/>
          </p:nvPr>
        </p:nvSpPr>
        <p:spPr/>
        <p:txBody>
          <a:bodyPr/>
          <a:lstStyle/>
          <a:p>
            <a:fld id="{0161A35D-7B34-4DEC-A7B3-55C30927AF0B}" type="slidenum">
              <a:rPr lang="en-US" smtClean="0"/>
              <a:t>5</a:t>
            </a:fld>
            <a:endParaRPr lang="en-US"/>
          </a:p>
        </p:txBody>
      </p:sp>
    </p:spTree>
    <p:extLst>
      <p:ext uri="{BB962C8B-B14F-4D97-AF65-F5344CB8AC3E}">
        <p14:creationId xmlns:p14="http://schemas.microsoft.com/office/powerpoint/2010/main" val="3246223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en-US" dirty="0"/>
          </a:p>
        </p:txBody>
      </p:sp>
      <p:sp>
        <p:nvSpPr>
          <p:cNvPr id="4" name="Plassholder for lysbildenummer 3"/>
          <p:cNvSpPr>
            <a:spLocks noGrp="1"/>
          </p:cNvSpPr>
          <p:nvPr>
            <p:ph type="sldNum" sz="quarter" idx="10"/>
          </p:nvPr>
        </p:nvSpPr>
        <p:spPr/>
        <p:txBody>
          <a:bodyPr/>
          <a:lstStyle/>
          <a:p>
            <a:fld id="{0161A35D-7B34-4DEC-A7B3-55C30927AF0B}" type="slidenum">
              <a:rPr lang="en-US" smtClean="0"/>
              <a:t>6</a:t>
            </a:fld>
            <a:endParaRPr lang="en-US"/>
          </a:p>
        </p:txBody>
      </p:sp>
    </p:spTree>
    <p:extLst>
      <p:ext uri="{BB962C8B-B14F-4D97-AF65-F5344CB8AC3E}">
        <p14:creationId xmlns:p14="http://schemas.microsoft.com/office/powerpoint/2010/main" val="648322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Lars </a:t>
            </a:r>
            <a:r>
              <a:rPr lang="en-US" dirty="0" err="1"/>
              <a:t>og</a:t>
            </a:r>
            <a:r>
              <a:rPr lang="en-US" dirty="0"/>
              <a:t> Oda</a:t>
            </a:r>
          </a:p>
          <a:p>
            <a:endParaRPr lang="en-US" dirty="0"/>
          </a:p>
          <a:p>
            <a:r>
              <a:rPr lang="en-US" dirty="0"/>
              <a:t>Lars: testbench, </a:t>
            </a:r>
            <a:r>
              <a:rPr lang="en-US" dirty="0" err="1"/>
              <a:t>tabell</a:t>
            </a:r>
            <a:r>
              <a:rPr lang="en-US" dirty="0"/>
              <a:t> over </a:t>
            </a:r>
            <a:r>
              <a:rPr lang="en-US" dirty="0" err="1"/>
              <a:t>hist</a:t>
            </a:r>
            <a:r>
              <a:rPr lang="en-US" dirty="0"/>
              <a:t> </a:t>
            </a:r>
            <a:r>
              <a:rPr lang="en-US" dirty="0" err="1"/>
              <a:t>og</a:t>
            </a:r>
            <a:r>
              <a:rPr lang="en-US" dirty="0"/>
              <a:t> improved</a:t>
            </a:r>
          </a:p>
          <a:p>
            <a:r>
              <a:rPr lang="en-US" dirty="0"/>
              <a:t>Here we test our policies on new patients. The goal is to maximize the utility function I talked about earlier. </a:t>
            </a:r>
          </a:p>
          <a:p>
            <a:r>
              <a:rPr lang="en-US" dirty="0"/>
              <a:t>One should note that the results of the policies depend highly on the group of patients, that is, the difference in utility for two groups can be vast. Thus, multiple simulations are crucial. In each simulation we let our polices treat 500 patients, and we run 100 simulations. Then we compute the empirical 95% confidence interval and the empirical median. We can see the results in this table. </a:t>
            </a:r>
          </a:p>
          <a:p>
            <a:endParaRPr lang="en-US" dirty="0"/>
          </a:p>
          <a:p>
            <a:r>
              <a:rPr lang="en-US" dirty="0"/>
              <a:t>We see that the historical recommender perform at the same levels as on the historical data. Our models perform much better, at the same level as in the previous part, and the confidence intervals overlaps a lot. This means that having a probability consensus for the logistic model doesn’t matter, just takes longer computational time. (As expected since the result of ensemble learners are better if the individual learners are weak.)</a:t>
            </a:r>
          </a:p>
          <a:p>
            <a:endParaRPr lang="en-US" dirty="0"/>
          </a:p>
          <a:p>
            <a:r>
              <a:rPr lang="en-US" dirty="0"/>
              <a:t>The neural networks yield the same intervals, but note that they recommend the treatment less often than the logistic model. We have two different NN, one optimal obtained by cross validation and one suboptimal with less prescriptions. </a:t>
            </a:r>
          </a:p>
          <a:p>
            <a:endParaRPr lang="en-US" dirty="0"/>
          </a:p>
          <a:p>
            <a:r>
              <a:rPr lang="en-US" dirty="0"/>
              <a:t>The clustered versions yields approximately the same results, and hence we have omitted them.</a:t>
            </a:r>
          </a:p>
          <a:p>
            <a:endParaRPr lang="en-US" dirty="0"/>
          </a:p>
          <a:p>
            <a:r>
              <a:rPr lang="en-US" dirty="0"/>
              <a:t>As benchmarks we have created policies that always recommend placebo, the drug and does a random choice. We see that our models are better than always recommending the treatment. Since we know how the outcomes are generated in the generator file we have made a cheat recommender that yields the optimal results. Note that our models are not far from optimal. </a:t>
            </a:r>
          </a:p>
          <a:p>
            <a:endParaRPr lang="en-US" dirty="0"/>
          </a:p>
          <a:p>
            <a:endParaRPr lang="en-US" dirty="0"/>
          </a:p>
          <a:p>
            <a:r>
              <a:rPr lang="en-US" dirty="0"/>
              <a:t>Oda: Adaptive + new treatment</a:t>
            </a:r>
          </a:p>
          <a:p>
            <a:endParaRPr lang="en-US" dirty="0"/>
          </a:p>
          <a:p>
            <a:r>
              <a:rPr lang="en-US" dirty="0"/>
              <a:t>Lars:  If we treat a patient with both the experiments, and look at when they work we get this </a:t>
            </a:r>
            <a:r>
              <a:rPr lang="en-US" dirty="0" err="1"/>
              <a:t>venn</a:t>
            </a:r>
            <a:r>
              <a:rPr lang="en-US" dirty="0"/>
              <a:t>-diagram. As we can see there is a overlap between treatment 1 and 2.  And neither of them work on 26 patients. What we have done </a:t>
            </a:r>
          </a:p>
          <a:p>
            <a:endParaRPr lang="en-US" dirty="0"/>
          </a:p>
          <a:p>
            <a:r>
              <a:rPr lang="en-US" dirty="0"/>
              <a:t>Oda:  Policy 0,1,2</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We see that the historical recommender gives a low CI, and median of 0.11.  Note that the results we got in part 2 is covered by this CI.</a:t>
            </a:r>
          </a:p>
          <a:p>
            <a:endParaRPr lang="en-US" dirty="0"/>
          </a:p>
          <a:p>
            <a:r>
              <a:rPr lang="en-US" dirty="0"/>
              <a:t>We now look at the improved recommenders. We see that there is basically no difference between a single logistic or a probability consensus. </a:t>
            </a:r>
          </a:p>
          <a:p>
            <a:r>
              <a:rPr lang="en-US" dirty="0"/>
              <a:t>The Neural Network yields approximately the same utility, but the manage to do that with less use of the drug. That means that the NN is better at to discover when it is necessary to use drug, while the logistic model is to optimistic of the effect of the treatment.  </a:t>
            </a:r>
          </a:p>
          <a:p>
            <a:r>
              <a:rPr lang="en-US" dirty="0"/>
              <a:t>We have 2 different NN, the first one obtained by CV on the historical data. The other one is a suboptimal NN, but recommends less treatments.</a:t>
            </a:r>
          </a:p>
          <a:p>
            <a:endParaRPr lang="en-US" dirty="0"/>
          </a:p>
          <a:p>
            <a:r>
              <a:rPr lang="en-US" dirty="0"/>
              <a:t>As benchmarks we have also checked what happens if we always recommend placebo, treatment 1 or random. We see that our models get slightly better scores than when we always recommend the treatment.</a:t>
            </a:r>
          </a:p>
          <a:p>
            <a:r>
              <a:rPr lang="en-US" dirty="0"/>
              <a:t>Clustered versions give the same results.</a:t>
            </a:r>
          </a:p>
          <a:p>
            <a:endParaRPr lang="en-US" dirty="0"/>
          </a:p>
          <a:p>
            <a:r>
              <a:rPr lang="en-US" dirty="0"/>
              <a:t>Cheat is a recommender that exploits our knowledge about the data generator and always chooses the correct recommendation. We see that there is not much more we can enhance our models. Of course in the real world we would not have known that.</a:t>
            </a:r>
          </a:p>
          <a:p>
            <a:endParaRPr lang="en-US" dirty="0"/>
          </a:p>
          <a:p>
            <a:r>
              <a:rPr lang="en-US" dirty="0"/>
              <a:t>We now look at the adaptive recommenders. </a:t>
            </a:r>
          </a:p>
          <a:p>
            <a:r>
              <a:rPr lang="en-US" dirty="0"/>
              <a:t>That means that we let the models observe the outcome of each patients, and then refit our models. This take a long time. So we have decreased number of patients to 100 per simulation. Hence, we get wider CI. So it is now better to look at the medians. As we see, they are a little bit better. But nothing to cheer about. Might be because the new results drown in the fitting. Should maybe have done something else. Still close to cheats optimal value.</a:t>
            </a:r>
          </a:p>
          <a:p>
            <a:endParaRPr lang="en-US" dirty="0"/>
          </a:p>
          <a:p>
            <a:r>
              <a:rPr lang="en-US" dirty="0"/>
              <a:t>Now we are given new treatments. A general one and 126 gene specif. We have interpreted it as action 3 is specific to gene 1, action 4 is specific  to gene 2 and so one.  We see the new general treatments overlaps the old one. Here we have treated the same patients (100 000) with both treatments and looked at the outcomes of each treatment. In the real world this is possible if the treatments are </a:t>
            </a:r>
            <a:r>
              <a:rPr lang="en-US" dirty="0" err="1"/>
              <a:t>f.ex</a:t>
            </a:r>
            <a:r>
              <a:rPr lang="en-US" dirty="0"/>
              <a:t>. Sunscreens. Apply the to each arm and look at the results. Not possible in other scenarios. </a:t>
            </a:r>
          </a:p>
          <a:p>
            <a:r>
              <a:rPr lang="en-US" dirty="0"/>
              <a:t>We see here that treatment 1 or 2 doesn’t work in 26% of the cases, and they have some overlap.  </a:t>
            </a:r>
          </a:p>
          <a:p>
            <a:endParaRPr lang="en-US" dirty="0"/>
          </a:p>
          <a:p>
            <a:r>
              <a:rPr lang="en-US" dirty="0"/>
              <a:t>If we let our models have the choice between action 0, 1 and 2, we get some bad results and some good. It doesn’t work for logistic. We get that the coefficient </a:t>
            </a:r>
            <a:r>
              <a:rPr lang="en-US" dirty="0" err="1"/>
              <a:t>infront</a:t>
            </a:r>
            <a:r>
              <a:rPr lang="en-US" dirty="0"/>
              <a:t> of the action variable is positive, hence the model always chose the biggest action. We might have </a:t>
            </a:r>
          </a:p>
          <a:p>
            <a:endParaRPr lang="en-US" dirty="0"/>
          </a:p>
          <a:p>
            <a:r>
              <a:rPr lang="en-US" dirty="0"/>
              <a:t>If we do the same for the gene specific treatment we get discouraging results. Of these 100 000 patients we observed no instances where the patient displayed measurable effects based on a gene specific and where the general treatments didn’t work. There are cases where the gene specific treatments are the only treatments that work, but these are so rare, that we are better of recommending the general treatments.  </a:t>
            </a:r>
          </a:p>
          <a:p>
            <a:endParaRPr lang="en-US" dirty="0"/>
          </a:p>
          <a:p>
            <a:endParaRPr lang="en-US" dirty="0"/>
          </a:p>
          <a:p>
            <a:endParaRPr lang="en-US" dirty="0"/>
          </a:p>
          <a:p>
            <a:r>
              <a:rPr lang="en-US" dirty="0"/>
              <a:t>One remark. We have fixed a seed such that each model recommend an action for the same patients. We now this is not realistic in the real world. However, the results we got when we looked at different patients varied a lot. We observed that a recommender that was the best in one run would be the worst in the next one. We could have increased the number of patients, but the code had a long running time. </a:t>
            </a:r>
          </a:p>
          <a:p>
            <a:endParaRPr lang="en-US" dirty="0"/>
          </a:p>
          <a:p>
            <a:r>
              <a:rPr lang="en-US" dirty="0"/>
              <a:t>First we test the historical recommender. We see that we obtain a 95% CI from 5.1 to 17.5. Better [8,96, 12,79] with </a:t>
            </a:r>
            <a:r>
              <a:rPr lang="en-US" dirty="0" err="1"/>
              <a:t>n_test</a:t>
            </a:r>
            <a:r>
              <a:rPr lang="en-US" dirty="0"/>
              <a:t> 1000. That is quite a wide interval. Maybe due to the low number of n-test. Either way. We see that the historical is situated in the middle.</a:t>
            </a:r>
          </a:p>
          <a:p>
            <a:endParaRPr lang="en-US" dirty="0"/>
          </a:p>
          <a:p>
            <a:r>
              <a:rPr lang="en-US" dirty="0"/>
              <a:t>All the CI on the left side is made by running the code 100 times with 500 </a:t>
            </a:r>
            <a:r>
              <a:rPr lang="en-US" dirty="0" err="1"/>
              <a:t>pasients</a:t>
            </a:r>
            <a:r>
              <a:rPr lang="en-US" dirty="0"/>
              <a:t> each time</a:t>
            </a:r>
          </a:p>
          <a:p>
            <a:endParaRPr lang="en-US" dirty="0"/>
          </a:p>
          <a:p>
            <a:r>
              <a:rPr lang="en-US" dirty="0"/>
              <a:t>historical</a:t>
            </a:r>
          </a:p>
          <a:p>
            <a:r>
              <a:rPr lang="en-US" dirty="0"/>
              <a:t>[0.0839, 0.1293], median 0.1085</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Percentage of times given medicin: [0.201, 0.264], median = 0.23</a:t>
            </a:r>
            <a:endParaRPr lang="en-US" dirty="0"/>
          </a:p>
          <a:p>
            <a:endParaRPr lang="en-US" dirty="0"/>
          </a:p>
          <a:p>
            <a:r>
              <a:rPr lang="sv-SE" dirty="0"/>
              <a:t>Log regular</a:t>
            </a:r>
          </a:p>
          <a:p>
            <a:r>
              <a:rPr lang="sv-SE" dirty="0"/>
              <a:t>[0.432, 0.503], median = 0.464</a:t>
            </a:r>
          </a:p>
          <a:p>
            <a:r>
              <a:rPr lang="sv-SE" dirty="0"/>
              <a:t>Percentage of times given medicin: [0.636, 0.708], median = 0.672</a:t>
            </a:r>
          </a:p>
          <a:p>
            <a:endParaRPr lang="sv-SE" dirty="0"/>
          </a:p>
          <a:p>
            <a:r>
              <a:rPr lang="nl-NL" dirty="0"/>
              <a:t>Log boot</a:t>
            </a:r>
          </a:p>
          <a:p>
            <a:r>
              <a:rPr lang="nl-NL" dirty="0"/>
              <a:t>[0.423, 0.501], median = 0.467</a:t>
            </a:r>
          </a:p>
          <a:p>
            <a:r>
              <a:rPr lang="sv-SE" dirty="0"/>
              <a:t>Percentage of times given medicin: [0.643, 0.712</a:t>
            </a:r>
            <a:r>
              <a:rPr lang="nl-NL" dirty="0"/>
              <a:t>] median = 0.680</a:t>
            </a:r>
          </a:p>
          <a:p>
            <a:endParaRPr lang="nl-NL" dirty="0"/>
          </a:p>
          <a:p>
            <a:r>
              <a:rPr lang="en-US" dirty="0"/>
              <a:t>Neural Network!</a:t>
            </a:r>
          </a:p>
          <a:p>
            <a:r>
              <a:rPr lang="en-US" dirty="0"/>
              <a:t>[0.415, 0.505], median = 0.462</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Percentage of times given medicin: [0.485, 0.581</a:t>
            </a:r>
            <a:r>
              <a:rPr lang="nl-NL" dirty="0"/>
              <a:t>] median = 0.533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Neural Network (2,2,3)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[0.432, 0.514], median = 0.464, medicine: [0.538, 0.624], median = 0.58</a:t>
            </a:r>
            <a:endParaRPr lang="nl-NL" dirty="0"/>
          </a:p>
          <a:p>
            <a:endParaRPr lang="en-US" dirty="0"/>
          </a:p>
          <a:p>
            <a:r>
              <a:rPr lang="en-US" dirty="0"/>
              <a:t>anty1, anty2, antjusty1, antjusty2, </a:t>
            </a:r>
            <a:r>
              <a:rPr lang="en-US" dirty="0" err="1"/>
              <a:t>antboth</a:t>
            </a:r>
            <a:r>
              <a:rPr lang="en-US" dirty="0"/>
              <a:t>, </a:t>
            </a:r>
            <a:r>
              <a:rPr lang="en-US" dirty="0" err="1"/>
              <a:t>antnone</a:t>
            </a:r>
            <a:endParaRPr lang="en-US" dirty="0"/>
          </a:p>
          <a:p>
            <a:r>
              <a:rPr lang="en-US" dirty="0"/>
              <a:t>53553 54690 19312 20449 34241 25998</a:t>
            </a:r>
          </a:p>
          <a:p>
            <a:endParaRPr lang="en-US" dirty="0"/>
          </a:p>
          <a:p>
            <a:r>
              <a:rPr lang="en-US" dirty="0"/>
              <a:t>Logistic regular 100 </a:t>
            </a:r>
            <a:r>
              <a:rPr lang="en-US" dirty="0" err="1"/>
              <a:t>iter</a:t>
            </a:r>
            <a:r>
              <a:rPr lang="en-US" dirty="0"/>
              <a:t> with </a:t>
            </a:r>
            <a:r>
              <a:rPr lang="en-US" dirty="0" err="1"/>
              <a:t>n_test</a:t>
            </a:r>
            <a:r>
              <a:rPr lang="en-US" dirty="0"/>
              <a:t> = 500: [0.4264, 0.5086] </a:t>
            </a:r>
          </a:p>
          <a:p>
            <a:endParaRPr lang="en-US" dirty="0"/>
          </a:p>
          <a:p>
            <a:r>
              <a:rPr lang="en-US" dirty="0"/>
              <a:t>Adaptive:</a:t>
            </a:r>
          </a:p>
          <a:p>
            <a:r>
              <a:rPr lang="en-US" dirty="0"/>
              <a:t>Cheat only placebo and drug 1:</a:t>
            </a:r>
          </a:p>
          <a:p>
            <a:r>
              <a:rPr lang="en-US" dirty="0" err="1"/>
              <a:t>Ntest</a:t>
            </a:r>
            <a:r>
              <a:rPr lang="en-US" dirty="0"/>
              <a:t>=100: [0.391, 0.572], median = 0.486, medicine: [0.435, 0.635], median = 0.540</a:t>
            </a:r>
          </a:p>
          <a:p>
            <a:r>
              <a:rPr lang="en-US" dirty="0" err="1"/>
              <a:t>Ntest</a:t>
            </a:r>
            <a:r>
              <a:rPr lang="en-US" dirty="0"/>
              <a:t>=500: [0.448, 0.515], median = 0.481, medicine: [0.498, 0.572], median = 0.534</a:t>
            </a:r>
          </a:p>
          <a:p>
            <a:endParaRPr lang="en-US" dirty="0"/>
          </a:p>
          <a:p>
            <a:r>
              <a:rPr lang="en-US" dirty="0"/>
              <a:t>NN [0.3698, 0.5500], median = 0.467</a:t>
            </a:r>
          </a:p>
          <a:p>
            <a:r>
              <a:rPr lang="en-US" dirty="0"/>
              <a:t>[0.440, 0.625], median = 0.54</a:t>
            </a:r>
          </a:p>
          <a:p>
            <a:endParaRPr lang="en-US" dirty="0"/>
          </a:p>
          <a:p>
            <a:r>
              <a:rPr lang="nl-NL" dirty="0"/>
              <a:t>Log boot, [0.3738, 0.556], median = 0.464 medicine: [59.0%, 76,1%], median = 67.0%</a:t>
            </a:r>
          </a:p>
          <a:p>
            <a:endParaRPr lang="en-US" dirty="0"/>
          </a:p>
          <a:p>
            <a:r>
              <a:rPr lang="en-US" dirty="0"/>
              <a:t>New treatments:</a:t>
            </a:r>
          </a:p>
          <a:p>
            <a:r>
              <a:rPr lang="en-US" dirty="0"/>
              <a:t>NN2</a:t>
            </a:r>
          </a:p>
          <a:p>
            <a:r>
              <a:rPr lang="en-US" dirty="0"/>
              <a:t>[0.521, 0.693], median = 0.622 </a:t>
            </a:r>
          </a:p>
          <a:p>
            <a:r>
              <a:rPr lang="en-US" dirty="0"/>
              <a:t>[0.95, 1.0], median = 0.98</a:t>
            </a:r>
          </a:p>
          <a:p>
            <a:endParaRPr lang="en-US" dirty="0"/>
          </a:p>
          <a:p>
            <a:r>
              <a:rPr lang="en-US" dirty="0"/>
              <a:t>Cheat: </a:t>
            </a:r>
          </a:p>
          <a:p>
            <a:r>
              <a:rPr lang="en-US" dirty="0" err="1"/>
              <a:t>N_tests</a:t>
            </a:r>
            <a:r>
              <a:rPr lang="en-US" dirty="0"/>
              <a:t> = 100: [0.589, 0.738], median = 0.666 medicine [0.654, 0.820], median = 0.740</a:t>
            </a:r>
          </a:p>
          <a:p>
            <a:r>
              <a:rPr lang="en-US" dirty="0" err="1"/>
              <a:t>N_tests</a:t>
            </a:r>
            <a:r>
              <a:rPr lang="en-US" dirty="0"/>
              <a:t> = 500: [0.637, 0.696], median = 0.666 medicine [0.708, 0.773], median = 0.744</a:t>
            </a:r>
          </a:p>
          <a:p>
            <a:endParaRPr lang="en-US" dirty="0"/>
          </a:p>
          <a:p>
            <a:endParaRPr lang="en-US" dirty="0"/>
          </a:p>
        </p:txBody>
      </p:sp>
      <p:sp>
        <p:nvSpPr>
          <p:cNvPr id="4" name="Plassholder for lysbildenummer 3"/>
          <p:cNvSpPr>
            <a:spLocks noGrp="1"/>
          </p:cNvSpPr>
          <p:nvPr>
            <p:ph type="sldNum" sz="quarter" idx="10"/>
          </p:nvPr>
        </p:nvSpPr>
        <p:spPr/>
        <p:txBody>
          <a:bodyPr/>
          <a:lstStyle/>
          <a:p>
            <a:fld id="{0161A35D-7B34-4DEC-A7B3-55C30927AF0B}" type="slidenum">
              <a:rPr lang="en-US" smtClean="0"/>
              <a:t>7</a:t>
            </a:fld>
            <a:endParaRPr lang="en-US"/>
          </a:p>
        </p:txBody>
      </p:sp>
    </p:spTree>
    <p:extLst>
      <p:ext uri="{BB962C8B-B14F-4D97-AF65-F5344CB8AC3E}">
        <p14:creationId xmlns:p14="http://schemas.microsoft.com/office/powerpoint/2010/main" val="2863499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In this part we are going to test our models on new patients. </a:t>
            </a:r>
          </a:p>
          <a:p>
            <a:r>
              <a:rPr lang="en-US" dirty="0"/>
              <a:t>Some remarks first, we want to maximize the reward function we displayed earlier, and not the expected number of people who display measurable effects as the description says we should. If we had done this the models always recommend the drug, since there is no penalty of giving the drug and it is more likely to yield measurable effects. </a:t>
            </a:r>
          </a:p>
          <a:p>
            <a:r>
              <a:rPr lang="en-US" dirty="0"/>
              <a:t>The results of the models also depend highly on the data generated in each run. If we want to compare the different policies based on single simulation we should test the policies on the same group of patients. We have not done this. We have run the simulations 100 times and computed the empirical 95% CI and median. In each simulation we treat 500 patients.</a:t>
            </a:r>
          </a:p>
          <a:p>
            <a:endParaRPr lang="en-US" dirty="0"/>
          </a:p>
          <a:p>
            <a:r>
              <a:rPr lang="en-US" dirty="0"/>
              <a:t>We see that the historical recommender gives a low CI, and median of 0.11.  Note that the results we got in part 2 is covered by this CI.</a:t>
            </a:r>
          </a:p>
          <a:p>
            <a:endParaRPr lang="en-US" dirty="0"/>
          </a:p>
          <a:p>
            <a:r>
              <a:rPr lang="en-US" dirty="0"/>
              <a:t>We now look at the improved recommenders. We see that there is basically no difference between a single logistic or a probability consensus. </a:t>
            </a:r>
          </a:p>
          <a:p>
            <a:r>
              <a:rPr lang="en-US" dirty="0"/>
              <a:t>The Neural Network yields approximately the same utility, but the manage to do that with less use of the drug. That means that the NN is better at to discover when it is necessary to use drug, while the logistic model is to optimistic of the effect of the treatment.  </a:t>
            </a:r>
          </a:p>
          <a:p>
            <a:r>
              <a:rPr lang="en-US" dirty="0"/>
              <a:t>We have 2 different NN, the first one obtained by CV on the historical data. The other one is a suboptimal NN, but recommends less treatments.</a:t>
            </a:r>
          </a:p>
          <a:p>
            <a:endParaRPr lang="en-US" dirty="0"/>
          </a:p>
          <a:p>
            <a:r>
              <a:rPr lang="en-US" dirty="0"/>
              <a:t>As benchmarks we have also checked what happens if we always recommend placebo, treatment 1 or random. We see that our models get slightly better scores than when we always recommend the treatment.</a:t>
            </a:r>
          </a:p>
          <a:p>
            <a:r>
              <a:rPr lang="en-US" dirty="0"/>
              <a:t>Clustered versions give the same results.</a:t>
            </a:r>
          </a:p>
          <a:p>
            <a:endParaRPr lang="en-US" dirty="0"/>
          </a:p>
          <a:p>
            <a:r>
              <a:rPr lang="en-US" dirty="0"/>
              <a:t>Cheat is a recommender that exploits our knowledge about the data generator and always chooses the correct recommendation. We see that there is not much more we can enhance our models. Of course in the real world we would not have known that.</a:t>
            </a:r>
          </a:p>
          <a:p>
            <a:endParaRPr lang="en-US" dirty="0"/>
          </a:p>
          <a:p>
            <a:r>
              <a:rPr lang="en-US" dirty="0"/>
              <a:t>We now look at the adaptive recommenders. </a:t>
            </a:r>
          </a:p>
          <a:p>
            <a:r>
              <a:rPr lang="en-US" dirty="0"/>
              <a:t>That means that we let the models observe the outcome of each patients, and then refit our models. This take a long time. So we have decreased number of patients to 100 per simulation. Hence, we get wider CI. So it is now better to look at the medians. As we see, they are a little bit better. But nothing to cheer about. Might be because the new results drown in the fitting. Should maybe have done something else. Still close to cheats optimal value.</a:t>
            </a:r>
          </a:p>
          <a:p>
            <a:endParaRPr lang="en-US" dirty="0"/>
          </a:p>
          <a:p>
            <a:r>
              <a:rPr lang="en-US" dirty="0"/>
              <a:t>Now we are given new treatments. A general one and 126 gene specif. We have interpreted it as action 3 is specific to gene 1, action 4 is specific  to gene 2 and so one.  We see the new general treatments overlaps the old one. Here we have treated the same patients (100 000) with both treatments and looked at the outcomes of each treatment. In the real world this is possible if the treatments are </a:t>
            </a:r>
            <a:r>
              <a:rPr lang="en-US" dirty="0" err="1"/>
              <a:t>f.ex</a:t>
            </a:r>
            <a:r>
              <a:rPr lang="en-US" dirty="0"/>
              <a:t>. Sunscreens. Apply the to each arm and look at the results. Not possible in other scenarios. </a:t>
            </a:r>
          </a:p>
          <a:p>
            <a:r>
              <a:rPr lang="en-US" dirty="0"/>
              <a:t>We see here that treatment 1 or 2 doesn’t work in 26% of the cases, and they have some overlap.  </a:t>
            </a:r>
          </a:p>
          <a:p>
            <a:endParaRPr lang="en-US" dirty="0"/>
          </a:p>
          <a:p>
            <a:r>
              <a:rPr lang="en-US" dirty="0"/>
              <a:t>If we let our models have the choice between action 0, 1 and 2, we get some bad results and some good. It doesn’t work for logistic. We get that the coefficient </a:t>
            </a:r>
            <a:r>
              <a:rPr lang="en-US" dirty="0" err="1"/>
              <a:t>infront</a:t>
            </a:r>
            <a:r>
              <a:rPr lang="en-US" dirty="0"/>
              <a:t> of the action variable is positive, hence the model always chose the biggest action. We might have </a:t>
            </a:r>
          </a:p>
          <a:p>
            <a:endParaRPr lang="en-US" dirty="0"/>
          </a:p>
          <a:p>
            <a:r>
              <a:rPr lang="en-US" dirty="0"/>
              <a:t>If we do the same for the gene specific treatment we get discouraging results. Of these 100 000 patients we observed no instances where the patient displayed measurable effects based on a gene specific and where the general treatments didn’t work. There are cases where the gene specific treatments are the only treatments that work, but these are so rare, that we are better of recommending the general treatments.  </a:t>
            </a:r>
          </a:p>
          <a:p>
            <a:endParaRPr lang="en-US" dirty="0"/>
          </a:p>
          <a:p>
            <a:endParaRPr lang="en-US" dirty="0"/>
          </a:p>
          <a:p>
            <a:endParaRPr lang="en-US" dirty="0"/>
          </a:p>
          <a:p>
            <a:r>
              <a:rPr lang="en-US" dirty="0"/>
              <a:t>One remark. We have fixed a seed such that each model recommend an action for the same patients. We now this is not realistic in the real world. However, the results we got when we looked at different patients varied a lot. We observed that a recommender that was the best in one run would be the worst in the next one. We could have increased the number of patients, but the code had a long running time. </a:t>
            </a:r>
          </a:p>
          <a:p>
            <a:endParaRPr lang="en-US" dirty="0"/>
          </a:p>
          <a:p>
            <a:r>
              <a:rPr lang="en-US" dirty="0"/>
              <a:t>First we test the historical recommender. We see that we obtain a 95% CI from 5.1 to 17.5. Better [8,96, 12,79] with </a:t>
            </a:r>
            <a:r>
              <a:rPr lang="en-US" dirty="0" err="1"/>
              <a:t>n_test</a:t>
            </a:r>
            <a:r>
              <a:rPr lang="en-US" dirty="0"/>
              <a:t> 1000. That is quite a wide interval. Maybe due to the low number of n-test. Either way. We see that the historical is situated in the middle.</a:t>
            </a:r>
          </a:p>
          <a:p>
            <a:endParaRPr lang="en-US" dirty="0"/>
          </a:p>
          <a:p>
            <a:r>
              <a:rPr lang="en-US" dirty="0"/>
              <a:t>All the CI on the left side is made by running the code 100 times with 500 </a:t>
            </a:r>
            <a:r>
              <a:rPr lang="en-US" dirty="0" err="1"/>
              <a:t>pasients</a:t>
            </a:r>
            <a:r>
              <a:rPr lang="en-US" dirty="0"/>
              <a:t> each time</a:t>
            </a:r>
          </a:p>
          <a:p>
            <a:endParaRPr lang="en-US" dirty="0"/>
          </a:p>
          <a:p>
            <a:r>
              <a:rPr lang="en-US" dirty="0"/>
              <a:t>historical</a:t>
            </a:r>
          </a:p>
          <a:p>
            <a:r>
              <a:rPr lang="en-US" dirty="0"/>
              <a:t>[0.0839, 0.1293], median 0.1085</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Percentage of times given medicin: [0.201, 0.264], median = 0.23</a:t>
            </a:r>
            <a:endParaRPr lang="en-US" dirty="0"/>
          </a:p>
          <a:p>
            <a:endParaRPr lang="en-US" dirty="0"/>
          </a:p>
          <a:p>
            <a:r>
              <a:rPr lang="sv-SE" dirty="0"/>
              <a:t>Log regular</a:t>
            </a:r>
          </a:p>
          <a:p>
            <a:r>
              <a:rPr lang="sv-SE" dirty="0"/>
              <a:t>[0.432, 0.503], median = 0.464</a:t>
            </a:r>
          </a:p>
          <a:p>
            <a:r>
              <a:rPr lang="sv-SE" dirty="0"/>
              <a:t>Percentage of times given medicin: [0.636, 0.708], median = 0.672</a:t>
            </a:r>
          </a:p>
          <a:p>
            <a:endParaRPr lang="sv-SE" dirty="0"/>
          </a:p>
          <a:p>
            <a:r>
              <a:rPr lang="nl-NL" dirty="0"/>
              <a:t>Log boot</a:t>
            </a:r>
          </a:p>
          <a:p>
            <a:r>
              <a:rPr lang="nl-NL" dirty="0"/>
              <a:t>[0.423, 0.501], median = 0.467</a:t>
            </a:r>
          </a:p>
          <a:p>
            <a:r>
              <a:rPr lang="sv-SE" dirty="0"/>
              <a:t>Percentage of times given medicin: [0.643, 0.712</a:t>
            </a:r>
            <a:r>
              <a:rPr lang="nl-NL" dirty="0"/>
              <a:t>] median = 0.680</a:t>
            </a:r>
          </a:p>
          <a:p>
            <a:endParaRPr lang="nl-NL" dirty="0"/>
          </a:p>
          <a:p>
            <a:r>
              <a:rPr lang="en-US" dirty="0"/>
              <a:t>Neural Network!</a:t>
            </a:r>
          </a:p>
          <a:p>
            <a:r>
              <a:rPr lang="en-US" dirty="0"/>
              <a:t>[0.415, 0.505], median = 0.462</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Percentage of times given medicin: [0.485, 0.581</a:t>
            </a:r>
            <a:r>
              <a:rPr lang="nl-NL" dirty="0"/>
              <a:t>] median = 0.533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Neural Network (2,2,3)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[0.432, 0.514], median = 0.464, medicine: [0.538, 0.624], median = 0.58</a:t>
            </a:r>
            <a:endParaRPr lang="nl-NL" dirty="0"/>
          </a:p>
          <a:p>
            <a:endParaRPr lang="en-US" dirty="0"/>
          </a:p>
          <a:p>
            <a:r>
              <a:rPr lang="en-US" dirty="0"/>
              <a:t>anty1, anty2, antjusty1, antjusty2, </a:t>
            </a:r>
            <a:r>
              <a:rPr lang="en-US" dirty="0" err="1"/>
              <a:t>antboth</a:t>
            </a:r>
            <a:r>
              <a:rPr lang="en-US" dirty="0"/>
              <a:t>, </a:t>
            </a:r>
            <a:r>
              <a:rPr lang="en-US" dirty="0" err="1"/>
              <a:t>antnone</a:t>
            </a:r>
            <a:endParaRPr lang="en-US" dirty="0"/>
          </a:p>
          <a:p>
            <a:r>
              <a:rPr lang="en-US" dirty="0"/>
              <a:t>53553 54690 19312 20449 34241 25998</a:t>
            </a:r>
          </a:p>
          <a:p>
            <a:endParaRPr lang="en-US" dirty="0"/>
          </a:p>
          <a:p>
            <a:r>
              <a:rPr lang="en-US" dirty="0"/>
              <a:t>Logistic regular 100 </a:t>
            </a:r>
            <a:r>
              <a:rPr lang="en-US" dirty="0" err="1"/>
              <a:t>iter</a:t>
            </a:r>
            <a:r>
              <a:rPr lang="en-US" dirty="0"/>
              <a:t> with </a:t>
            </a:r>
            <a:r>
              <a:rPr lang="en-US" dirty="0" err="1"/>
              <a:t>n_test</a:t>
            </a:r>
            <a:r>
              <a:rPr lang="en-US" dirty="0"/>
              <a:t> = 500: [0.4264, 0.5086] </a:t>
            </a:r>
          </a:p>
          <a:p>
            <a:endParaRPr lang="en-US" dirty="0"/>
          </a:p>
          <a:p>
            <a:r>
              <a:rPr lang="en-US" dirty="0"/>
              <a:t>Adaptive:</a:t>
            </a:r>
          </a:p>
          <a:p>
            <a:r>
              <a:rPr lang="en-US" dirty="0"/>
              <a:t>Cheat only placebo and drug 1:</a:t>
            </a:r>
          </a:p>
          <a:p>
            <a:r>
              <a:rPr lang="en-US" dirty="0" err="1"/>
              <a:t>Ntest</a:t>
            </a:r>
            <a:r>
              <a:rPr lang="en-US" dirty="0"/>
              <a:t>=100: [0.391, 0.572], median = 0.486, medicine: [0.435, 0.635], median = 0.540</a:t>
            </a:r>
          </a:p>
          <a:p>
            <a:r>
              <a:rPr lang="en-US" dirty="0" err="1"/>
              <a:t>Ntest</a:t>
            </a:r>
            <a:r>
              <a:rPr lang="en-US" dirty="0"/>
              <a:t>=500: [0.448, 0.515], median = 0.481, medicine: [0.498, 0.572], median = 0.534</a:t>
            </a:r>
          </a:p>
          <a:p>
            <a:endParaRPr lang="en-US" dirty="0"/>
          </a:p>
          <a:p>
            <a:r>
              <a:rPr lang="en-US" dirty="0"/>
              <a:t>NN [0.3698, 0.5500], median = 0.467</a:t>
            </a:r>
          </a:p>
          <a:p>
            <a:r>
              <a:rPr lang="en-US" dirty="0"/>
              <a:t>[0.440, 0.625], median = 0.54</a:t>
            </a:r>
          </a:p>
          <a:p>
            <a:endParaRPr lang="en-US" dirty="0"/>
          </a:p>
          <a:p>
            <a:r>
              <a:rPr lang="nl-NL" dirty="0"/>
              <a:t>Log boot, [0.3738, 0.556], median = 0.464 medicine: [59.0%, 76,1%], median = 67.0%</a:t>
            </a:r>
          </a:p>
          <a:p>
            <a:endParaRPr lang="en-US" dirty="0"/>
          </a:p>
          <a:p>
            <a:r>
              <a:rPr lang="en-US" dirty="0"/>
              <a:t>New treatments:</a:t>
            </a:r>
          </a:p>
          <a:p>
            <a:r>
              <a:rPr lang="en-US" dirty="0"/>
              <a:t>NN2</a:t>
            </a:r>
          </a:p>
          <a:p>
            <a:r>
              <a:rPr lang="en-US" dirty="0"/>
              <a:t>[0.521, 0.693], median = 0.622 </a:t>
            </a:r>
          </a:p>
          <a:p>
            <a:r>
              <a:rPr lang="en-US" dirty="0"/>
              <a:t>[0.95, 1.0], median = 0.98</a:t>
            </a:r>
          </a:p>
          <a:p>
            <a:endParaRPr lang="en-US" dirty="0"/>
          </a:p>
          <a:p>
            <a:r>
              <a:rPr lang="en-US" dirty="0"/>
              <a:t>Cheat: </a:t>
            </a:r>
          </a:p>
          <a:p>
            <a:r>
              <a:rPr lang="en-US" dirty="0" err="1"/>
              <a:t>N_tests</a:t>
            </a:r>
            <a:r>
              <a:rPr lang="en-US" dirty="0"/>
              <a:t> = 100: [0.589, 0.738], median = 0.666 medicine [0.654, 0.820], median = 0.740</a:t>
            </a:r>
          </a:p>
          <a:p>
            <a:r>
              <a:rPr lang="en-US" dirty="0" err="1"/>
              <a:t>N_tests</a:t>
            </a:r>
            <a:r>
              <a:rPr lang="en-US" dirty="0"/>
              <a:t> = 500: [0.637, 0.696], median = 0.666 medicine [0.708, 0.773], median = 0.744</a:t>
            </a:r>
          </a:p>
          <a:p>
            <a:endParaRPr lang="en-US" dirty="0"/>
          </a:p>
          <a:p>
            <a:endParaRPr lang="en-US" dirty="0"/>
          </a:p>
        </p:txBody>
      </p:sp>
      <p:sp>
        <p:nvSpPr>
          <p:cNvPr id="4" name="Plassholder for lysbildenummer 3"/>
          <p:cNvSpPr>
            <a:spLocks noGrp="1"/>
          </p:cNvSpPr>
          <p:nvPr>
            <p:ph type="sldNum" sz="quarter" idx="10"/>
          </p:nvPr>
        </p:nvSpPr>
        <p:spPr/>
        <p:txBody>
          <a:bodyPr/>
          <a:lstStyle/>
          <a:p>
            <a:fld id="{0161A35D-7B34-4DEC-A7B3-55C30927AF0B}" type="slidenum">
              <a:rPr lang="en-US" smtClean="0"/>
              <a:t>8</a:t>
            </a:fld>
            <a:endParaRPr lang="en-US"/>
          </a:p>
        </p:txBody>
      </p:sp>
    </p:spTree>
    <p:extLst>
      <p:ext uri="{BB962C8B-B14F-4D97-AF65-F5344CB8AC3E}">
        <p14:creationId xmlns:p14="http://schemas.microsoft.com/office/powerpoint/2010/main" val="1769946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tellysbil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nb-NO"/>
              <a:t>Klikk for å redigere tittelstil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b-NO"/>
              <a:t>Klikk for å redigere undertittelstil i malen</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drett tittel og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nb-NO"/>
              <a:t>Klikk for å redigere tittelstil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idx="1"/>
          </p:nvPr>
        </p:nvSpPr>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Deloverskrif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nb-NO"/>
              <a:t>Klikk for å redigere tittelstil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486F077B-A50F-4D64-8574-E2D6A98A5553}"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nb-NO"/>
              <a:t>Klikk for å redigere tittelstil</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nb-NO"/>
              <a:t>Klikk for å redigere tittelstil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4" name="Content Placeholder 3"/>
          <p:cNvSpPr>
            <a:spLocks noGrp="1"/>
          </p:cNvSpPr>
          <p:nvPr>
            <p:ph sz="half" idx="2"/>
          </p:nvPr>
        </p:nvSpPr>
        <p:spPr>
          <a:xfrm>
            <a:off x="1097280" y="2582334"/>
            <a:ext cx="4937760" cy="3378200"/>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6" name="Content Placeholder 5"/>
          <p:cNvSpPr>
            <a:spLocks noGrp="1"/>
          </p:cNvSpPr>
          <p:nvPr>
            <p:ph sz="quarter" idx="4"/>
          </p:nvPr>
        </p:nvSpPr>
        <p:spPr>
          <a:xfrm>
            <a:off x="6217920" y="2582334"/>
            <a:ext cx="4937760" cy="3378200"/>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11/20/2018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11/20/2018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t">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11/20/2018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nhold med teks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nb-NO"/>
              <a:t>Klikk for å redigere tittelstil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11/20/2018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e med teks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nb-NO"/>
              <a:t>Klikk for å redigere tittelstil</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b-NO"/>
              <a:t>Klikk på ikonet for å legge til et bilde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Rediger tekststiler i malen</a:t>
            </a:r>
          </a:p>
        </p:txBody>
      </p:sp>
      <p:sp>
        <p:nvSpPr>
          <p:cNvPr id="5" name="Date Placeholder 4"/>
          <p:cNvSpPr>
            <a:spLocks noGrp="1"/>
          </p:cNvSpPr>
          <p:nvPr>
            <p:ph type="dt" sz="half" idx="10"/>
          </p:nvPr>
        </p:nvSpPr>
        <p:spPr/>
        <p:txBody>
          <a:bodyPr/>
          <a:lstStyle/>
          <a:p>
            <a:fld id="{65B747F8-9654-4282-85D2-65F41AAE7A75}" type="datetimeFigureOut">
              <a:rPr lang="en-US" dirty="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nb-NO"/>
              <a:t>Klikk for å redigere tittelstil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11/20/2018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A0F625A-5DFA-4F2E-8448-6E9E9C9A90C5}"/>
              </a:ext>
            </a:extLst>
          </p:cNvPr>
          <p:cNvSpPr>
            <a:spLocks noGrp="1"/>
          </p:cNvSpPr>
          <p:nvPr>
            <p:ph type="ctrTitle"/>
          </p:nvPr>
        </p:nvSpPr>
        <p:spPr/>
        <p:txBody>
          <a:bodyPr>
            <a:normAutofit fontScale="90000"/>
          </a:bodyPr>
          <a:lstStyle/>
          <a:p>
            <a:r>
              <a:rPr lang="nb-NO" dirty="0"/>
              <a:t>Medical Project – Seminar </a:t>
            </a:r>
            <a:br>
              <a:rPr lang="nb-NO" dirty="0"/>
            </a:br>
            <a:r>
              <a:rPr lang="nb-NO" sz="3100" dirty="0"/>
              <a:t>IN-STK5000 – </a:t>
            </a:r>
            <a:r>
              <a:rPr lang="en-US" sz="3100" dirty="0"/>
              <a:t>Adaptive Methods for Data-Based Decision Making        Fall 2018</a:t>
            </a:r>
            <a:br>
              <a:rPr lang="nb-NO" dirty="0"/>
            </a:br>
            <a:endParaRPr lang="nb-NO" dirty="0"/>
          </a:p>
        </p:txBody>
      </p:sp>
      <p:sp>
        <p:nvSpPr>
          <p:cNvPr id="3" name="Undertittel 2">
            <a:extLst>
              <a:ext uri="{FF2B5EF4-FFF2-40B4-BE49-F238E27FC236}">
                <a16:creationId xmlns:a16="http://schemas.microsoft.com/office/drawing/2014/main" id="{3F33A6A9-3293-41D7-AADA-2994A746ECA7}"/>
              </a:ext>
            </a:extLst>
          </p:cNvPr>
          <p:cNvSpPr>
            <a:spLocks noGrp="1"/>
          </p:cNvSpPr>
          <p:nvPr>
            <p:ph type="subTitle" idx="1"/>
          </p:nvPr>
        </p:nvSpPr>
        <p:spPr/>
        <p:txBody>
          <a:bodyPr>
            <a:normAutofit fontScale="92500" lnSpcReduction="10000"/>
          </a:bodyPr>
          <a:lstStyle/>
          <a:p>
            <a:r>
              <a:rPr lang="en-US" dirty="0"/>
              <a:t>Presented by:</a:t>
            </a:r>
          </a:p>
          <a:p>
            <a:r>
              <a:rPr lang="en-US" dirty="0"/>
              <a:t>Oda Johanne Kristensen &amp;</a:t>
            </a:r>
            <a:br>
              <a:rPr lang="en-US" dirty="0"/>
            </a:br>
            <a:r>
              <a:rPr lang="en-US" dirty="0"/>
              <a:t>Lars Henry Berge Olsen</a:t>
            </a:r>
          </a:p>
        </p:txBody>
      </p:sp>
    </p:spTree>
    <p:extLst>
      <p:ext uri="{BB962C8B-B14F-4D97-AF65-F5344CB8AC3E}">
        <p14:creationId xmlns:p14="http://schemas.microsoft.com/office/powerpoint/2010/main" val="220448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50A1C69-F019-4825-B31E-4DD8C555867D}"/>
              </a:ext>
            </a:extLst>
          </p:cNvPr>
          <p:cNvSpPr>
            <a:spLocks noGrp="1"/>
          </p:cNvSpPr>
          <p:nvPr>
            <p:ph type="title"/>
          </p:nvPr>
        </p:nvSpPr>
        <p:spPr/>
        <p:txBody>
          <a:bodyPr/>
          <a:lstStyle/>
          <a:p>
            <a:r>
              <a:rPr lang="en-US" dirty="0"/>
              <a:t>Overview</a:t>
            </a:r>
            <a:r>
              <a:rPr lang="nb-NO" dirty="0"/>
              <a:t> </a:t>
            </a:r>
            <a:r>
              <a:rPr lang="en-US" dirty="0"/>
              <a:t>of</a:t>
            </a:r>
            <a:r>
              <a:rPr lang="nb-NO" dirty="0"/>
              <a:t> </a:t>
            </a:r>
            <a:r>
              <a:rPr lang="en-US" dirty="0"/>
              <a:t>the</a:t>
            </a:r>
            <a:r>
              <a:rPr lang="nb-NO" dirty="0"/>
              <a:t> Medical </a:t>
            </a:r>
            <a:r>
              <a:rPr lang="en-US" dirty="0"/>
              <a:t>Project</a:t>
            </a:r>
          </a:p>
        </p:txBody>
      </p:sp>
      <mc:AlternateContent xmlns:mc="http://schemas.openxmlformats.org/markup-compatibility/2006">
        <mc:Choice xmlns:a14="http://schemas.microsoft.com/office/drawing/2010/main" Requires="a14">
          <p:sp>
            <p:nvSpPr>
              <p:cNvPr id="3" name="Plassholder for innhold 2">
                <a:extLst>
                  <a:ext uri="{FF2B5EF4-FFF2-40B4-BE49-F238E27FC236}">
                    <a16:creationId xmlns:a16="http://schemas.microsoft.com/office/drawing/2014/main" id="{23D81E02-D2DC-4733-B688-ABE36F070A4C}"/>
                  </a:ext>
                </a:extLst>
              </p:cNvPr>
              <p:cNvSpPr>
                <a:spLocks noGrp="1"/>
              </p:cNvSpPr>
              <p:nvPr>
                <p:ph idx="1"/>
              </p:nvPr>
            </p:nvSpPr>
            <p:spPr>
              <a:xfrm>
                <a:off x="1097280" y="1845734"/>
                <a:ext cx="10058400" cy="4402666"/>
              </a:xfrm>
            </p:spPr>
            <p:txBody>
              <a:bodyPr>
                <a:normAutofit/>
              </a:bodyPr>
              <a:lstStyle/>
              <a:p>
                <a:pPr marL="0" indent="0">
                  <a:buNone/>
                </a:pPr>
                <a:r>
                  <a:rPr lang="en-US" dirty="0"/>
                  <a:t>Dataset: n = 10 000 and p = 130</a:t>
                </a:r>
              </a:p>
              <a:p>
                <a:pPr marL="0" indent="0">
                  <a:buNone/>
                </a:pPr>
                <a:r>
                  <a:rPr lang="en-US" dirty="0"/>
                  <a:t>Each patient has:</a:t>
                </a:r>
              </a:p>
              <a:p>
                <a:pPr lvl="1"/>
                <a:r>
                  <a:rPr lang="en-US" dirty="0"/>
                  <a:t>Attributes:  </a:t>
                </a:r>
                <a14:m>
                  <m:oMath xmlns:m="http://schemas.openxmlformats.org/officeDocument/2006/math">
                    <m:sSub>
                      <m:sSubPr>
                        <m:ctrlPr>
                          <a:rPr lang="nb-NO" i="1" smtClean="0">
                            <a:latin typeface="Cambria Math" panose="02040503050406030204" pitchFamily="18" charset="0"/>
                          </a:rPr>
                        </m:ctrlPr>
                      </m:sSubPr>
                      <m:e>
                        <m:r>
                          <a:rPr lang="nb-NO" b="0" i="1" smtClean="0">
                            <a:latin typeface="Cambria Math" panose="02040503050406030204" pitchFamily="18" charset="0"/>
                          </a:rPr>
                          <m:t>𝑥</m:t>
                        </m:r>
                      </m:e>
                      <m:sub>
                        <m:r>
                          <a:rPr lang="nb-NO" b="0" i="1" smtClean="0">
                            <a:latin typeface="Cambria Math" panose="02040503050406030204" pitchFamily="18" charset="0"/>
                          </a:rPr>
                          <m:t>𝑡</m:t>
                        </m:r>
                      </m:sub>
                    </m:sSub>
                    <m:r>
                      <a:rPr lang="nb-NO" b="0" i="1" smtClean="0">
                        <a:latin typeface="Cambria Math" panose="02040503050406030204" pitchFamily="18" charset="0"/>
                        <a:ea typeface="Cambria Math" panose="02040503050406030204" pitchFamily="18" charset="0"/>
                      </a:rPr>
                      <m:t>=</m:t>
                    </m:r>
                    <m:r>
                      <a:rPr lang="nb-NO" b="0" i="0" smtClean="0">
                        <a:latin typeface="Cambria Math" panose="02040503050406030204" pitchFamily="18" charset="0"/>
                      </a:rPr>
                      <m:t> </m:t>
                    </m:r>
                    <m:limUpp>
                      <m:limUppPr>
                        <m:ctrlPr>
                          <a:rPr lang="en-US" i="1" smtClean="0">
                            <a:latin typeface="Cambria Math" panose="02040503050406030204" pitchFamily="18" charset="0"/>
                          </a:rPr>
                        </m:ctrlPr>
                      </m:limUppPr>
                      <m:e>
                        <m:r>
                          <a:rPr lang="nb-NO" b="0" i="1" smtClean="0">
                            <a:latin typeface="Cambria Math" panose="02040503050406030204" pitchFamily="18" charset="0"/>
                          </a:rPr>
                          <m:t>{</m:t>
                        </m:r>
                        <m:groupChr>
                          <m:groupChrPr>
                            <m:chr m:val="⏞"/>
                            <m:pos m:val="top"/>
                            <m:vertJc m:val="bot"/>
                            <m:ctrlPr>
                              <a:rPr lang="en-US" i="1" smtClean="0">
                                <a:latin typeface="Cambria Math" panose="02040503050406030204" pitchFamily="18" charset="0"/>
                              </a:rPr>
                            </m:ctrlPr>
                          </m:groupChrPr>
                          <m:e>
                            <m:sSub>
                              <m:sSubPr>
                                <m:ctrlPr>
                                  <a:rPr lang="en-US" i="1" smtClean="0">
                                    <a:latin typeface="Cambria Math" panose="02040503050406030204" pitchFamily="18" charset="0"/>
                                  </a:rPr>
                                </m:ctrlPr>
                              </m:sSubPr>
                              <m:e>
                                <m:r>
                                  <a:rPr lang="nb-NO" b="0" i="1" smtClean="0">
                                    <a:latin typeface="Cambria Math" panose="02040503050406030204" pitchFamily="18" charset="0"/>
                                  </a:rPr>
                                  <m:t>𝑥</m:t>
                                </m:r>
                              </m:e>
                              <m:sub>
                                <m:r>
                                  <a:rPr lang="nb-NO" b="0" i="1" smtClean="0">
                                    <a:latin typeface="Cambria Math" panose="02040503050406030204" pitchFamily="18" charset="0"/>
                                  </a:rPr>
                                  <m:t>𝑡</m:t>
                                </m:r>
                                <m:r>
                                  <a:rPr lang="nb-NO" b="0" i="1" smtClean="0">
                                    <a:latin typeface="Cambria Math" panose="02040503050406030204" pitchFamily="18" charset="0"/>
                                  </a:rPr>
                                  <m:t>1</m:t>
                                </m:r>
                              </m:sub>
                            </m:sSub>
                          </m:e>
                        </m:groupChr>
                      </m:e>
                      <m:lim>
                        <m:r>
                          <a:rPr lang="nb-NO" b="0" i="1" smtClean="0">
                            <a:latin typeface="Cambria Math" panose="02040503050406030204" pitchFamily="18" charset="0"/>
                          </a:rPr>
                          <m:t>𝑠𝑒𝑥</m:t>
                        </m:r>
                      </m:lim>
                    </m:limUpp>
                    <m:r>
                      <a:rPr lang="nb-NO" b="0" i="1" smtClean="0">
                        <a:latin typeface="Cambria Math" panose="02040503050406030204" pitchFamily="18" charset="0"/>
                      </a:rPr>
                      <m:t>,</m:t>
                    </m:r>
                    <m:limUpp>
                      <m:limUppPr>
                        <m:ctrlPr>
                          <a:rPr lang="en-US" i="1">
                            <a:latin typeface="Cambria Math" panose="02040503050406030204" pitchFamily="18" charset="0"/>
                          </a:rPr>
                        </m:ctrlPr>
                      </m:limUppPr>
                      <m:e>
                        <m:groupChr>
                          <m:groupChrPr>
                            <m:chr m:val="⏞"/>
                            <m:pos m:val="top"/>
                            <m:vertJc m:val="bot"/>
                            <m:ctrlPr>
                              <a:rPr lang="en-US" i="1">
                                <a:latin typeface="Cambria Math" panose="02040503050406030204" pitchFamily="18" charset="0"/>
                              </a:rPr>
                            </m:ctrlPr>
                          </m:groupChrPr>
                          <m:e>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b="0" i="1" smtClean="0">
                                    <a:latin typeface="Cambria Math" panose="02040503050406030204" pitchFamily="18" charset="0"/>
                                  </a:rPr>
                                  <m:t>𝑡</m:t>
                                </m:r>
                                <m:r>
                                  <a:rPr lang="nb-NO" i="1">
                                    <a:latin typeface="Cambria Math" panose="02040503050406030204" pitchFamily="18" charset="0"/>
                                  </a:rPr>
                                  <m:t>2</m:t>
                                </m:r>
                              </m:sub>
                            </m:sSub>
                          </m:e>
                        </m:groupChr>
                      </m:e>
                      <m:lim>
                        <m:r>
                          <a:rPr lang="nb-NO" i="1">
                            <a:latin typeface="Cambria Math" panose="02040503050406030204" pitchFamily="18" charset="0"/>
                          </a:rPr>
                          <m:t>𝑠</m:t>
                        </m:r>
                        <m:r>
                          <a:rPr lang="nb-NO" i="1">
                            <a:latin typeface="Cambria Math" panose="02040503050406030204" pitchFamily="18" charset="0"/>
                          </a:rPr>
                          <m:t>𝑚𝑜𝑘𝑒𝑟</m:t>
                        </m:r>
                      </m:lim>
                    </m:limUpp>
                    <m:r>
                      <a:rPr lang="nb-NO" b="0" i="1" smtClean="0">
                        <a:latin typeface="Cambria Math" panose="02040503050406030204" pitchFamily="18" charset="0"/>
                      </a:rPr>
                      <m:t>,</m:t>
                    </m:r>
                    <m:limUpp>
                      <m:limUppPr>
                        <m:ctrlPr>
                          <a:rPr lang="nb-NO" b="0" i="1" smtClean="0">
                            <a:latin typeface="Cambria Math" panose="02040503050406030204" pitchFamily="18" charset="0"/>
                          </a:rPr>
                        </m:ctrlPr>
                      </m:limUppPr>
                      <m:e>
                        <m:groupChr>
                          <m:groupChrPr>
                            <m:chr m:val="⏞"/>
                            <m:pos m:val="top"/>
                            <m:vertJc m:val="bot"/>
                            <m:ctrlPr>
                              <a:rPr lang="nb-NO" b="0" i="1" smtClean="0">
                                <a:latin typeface="Cambria Math" panose="02040503050406030204" pitchFamily="18" charset="0"/>
                              </a:rPr>
                            </m:ctrlPr>
                          </m:groupChrPr>
                          <m:e>
                            <m:sSub>
                              <m:sSubPr>
                                <m:ctrlPr>
                                  <a:rPr lang="nb-NO" b="0" i="1" smtClean="0">
                                    <a:latin typeface="Cambria Math" panose="02040503050406030204" pitchFamily="18" charset="0"/>
                                  </a:rPr>
                                </m:ctrlPr>
                              </m:sSubPr>
                              <m:e>
                                <m:r>
                                  <a:rPr lang="nb-NO" b="0" i="1" smtClean="0">
                                    <a:latin typeface="Cambria Math" panose="02040503050406030204" pitchFamily="18" charset="0"/>
                                  </a:rPr>
                                  <m:t>𝑥</m:t>
                                </m:r>
                              </m:e>
                              <m:sub>
                                <m:r>
                                  <a:rPr lang="nb-NO" b="0" i="1" smtClean="0">
                                    <a:latin typeface="Cambria Math" panose="02040503050406030204" pitchFamily="18" charset="0"/>
                                  </a:rPr>
                                  <m:t>𝑡</m:t>
                                </m:r>
                                <m:r>
                                  <a:rPr lang="nb-NO" b="0" i="1" smtClean="0">
                                    <a:latin typeface="Cambria Math" panose="02040503050406030204" pitchFamily="18" charset="0"/>
                                  </a:rPr>
                                  <m:t>3</m:t>
                                </m:r>
                              </m:sub>
                            </m:sSub>
                            <m:r>
                              <m:rPr>
                                <m:brk/>
                              </m:rPr>
                              <a:rPr lang="nb-NO" b="0" i="1" smtClean="0">
                                <a:latin typeface="Cambria Math" panose="02040503050406030204" pitchFamily="18" charset="0"/>
                              </a:rPr>
                              <m:t>,  </m:t>
                            </m:r>
                            <m:sSub>
                              <m:sSubPr>
                                <m:ctrlPr>
                                  <a:rPr lang="nb-NO" i="1">
                                    <a:latin typeface="Cambria Math" panose="02040503050406030204" pitchFamily="18" charset="0"/>
                                  </a:rPr>
                                </m:ctrlPr>
                              </m:sSubPr>
                              <m:e>
                                <m:r>
                                  <a:rPr lang="nb-NO" i="1">
                                    <a:latin typeface="Cambria Math" panose="02040503050406030204" pitchFamily="18" charset="0"/>
                                  </a:rPr>
                                  <m:t>𝑥</m:t>
                                </m:r>
                              </m:e>
                              <m:sub>
                                <m:r>
                                  <a:rPr lang="nb-NO" b="0" i="1" smtClean="0">
                                    <a:latin typeface="Cambria Math" panose="02040503050406030204" pitchFamily="18" charset="0"/>
                                  </a:rPr>
                                  <m:t>𝑡</m:t>
                                </m:r>
                                <m:r>
                                  <a:rPr lang="nb-NO" b="0" i="1" smtClean="0">
                                    <a:latin typeface="Cambria Math" panose="02040503050406030204" pitchFamily="18" charset="0"/>
                                  </a:rPr>
                                  <m:t>4</m:t>
                                </m:r>
                              </m:sub>
                            </m:sSub>
                            <m:r>
                              <a:rPr lang="nb-NO" b="0" i="1" smtClean="0">
                                <a:latin typeface="Cambria Math" panose="02040503050406030204" pitchFamily="18" charset="0"/>
                              </a:rPr>
                              <m:t>, …,</m:t>
                            </m:r>
                            <m:sSub>
                              <m:sSubPr>
                                <m:ctrlPr>
                                  <a:rPr lang="nb-NO" i="1">
                                    <a:latin typeface="Cambria Math" panose="02040503050406030204" pitchFamily="18" charset="0"/>
                                  </a:rPr>
                                </m:ctrlPr>
                              </m:sSubPr>
                              <m:e>
                                <m:r>
                                  <a:rPr lang="nb-NO" i="1">
                                    <a:latin typeface="Cambria Math" panose="02040503050406030204" pitchFamily="18" charset="0"/>
                                  </a:rPr>
                                  <m:t>𝑥</m:t>
                                </m:r>
                              </m:e>
                              <m:sub>
                                <m:r>
                                  <a:rPr lang="nb-NO" b="0" i="1" smtClean="0">
                                    <a:latin typeface="Cambria Math" panose="02040503050406030204" pitchFamily="18" charset="0"/>
                                  </a:rPr>
                                  <m:t>𝑡</m:t>
                                </m:r>
                                <m:r>
                                  <a:rPr lang="nb-NO" b="0" i="1" smtClean="0">
                                    <a:latin typeface="Cambria Math" panose="02040503050406030204" pitchFamily="18" charset="0"/>
                                  </a:rPr>
                                  <m:t>128</m:t>
                                </m:r>
                              </m:sub>
                            </m:sSub>
                            <m:r>
                              <a:rPr lang="nb-NO" i="1">
                                <a:latin typeface="Cambria Math" panose="02040503050406030204" pitchFamily="18" charset="0"/>
                              </a:rPr>
                              <m:t>,</m:t>
                            </m:r>
                          </m:e>
                        </m:groupChr>
                      </m:e>
                      <m:lim>
                        <m:r>
                          <a:rPr lang="nb-NO" b="0" i="1" smtClean="0">
                            <a:latin typeface="Cambria Math" panose="02040503050406030204" pitchFamily="18" charset="0"/>
                          </a:rPr>
                          <m:t>𝑔𝑒𝑛𝑒𝑠</m:t>
                        </m:r>
                      </m:lim>
                    </m:limUpp>
                    <m:limUpp>
                      <m:limUppPr>
                        <m:ctrlPr>
                          <a:rPr lang="nb-NO" i="1">
                            <a:latin typeface="Cambria Math" panose="02040503050406030204" pitchFamily="18" charset="0"/>
                          </a:rPr>
                        </m:ctrlPr>
                      </m:limUppPr>
                      <m:e>
                        <m:groupChr>
                          <m:groupChrPr>
                            <m:chr m:val="⏞"/>
                            <m:pos m:val="top"/>
                            <m:vertJc m:val="bot"/>
                            <m:ctrlPr>
                              <a:rPr lang="nb-NO" i="1">
                                <a:latin typeface="Cambria Math" panose="02040503050406030204" pitchFamily="18" charset="0"/>
                              </a:rPr>
                            </m:ctrlPr>
                          </m:groupChrPr>
                          <m:e>
                            <m:r>
                              <m:rPr>
                                <m:brk/>
                              </m:rPr>
                              <a:rPr lang="nb-NO" b="0" i="1" smtClean="0">
                                <a:latin typeface="Cambria Math" panose="02040503050406030204" pitchFamily="18" charset="0"/>
                              </a:rPr>
                              <m:t> </m:t>
                            </m:r>
                            <m:sSub>
                              <m:sSubPr>
                                <m:ctrlPr>
                                  <a:rPr lang="nb-NO" i="1">
                                    <a:latin typeface="Cambria Math" panose="02040503050406030204" pitchFamily="18" charset="0"/>
                                  </a:rPr>
                                </m:ctrlPr>
                              </m:sSubPr>
                              <m:e>
                                <m:r>
                                  <a:rPr lang="nb-NO" i="1">
                                    <a:latin typeface="Cambria Math" panose="02040503050406030204" pitchFamily="18" charset="0"/>
                                  </a:rPr>
                                  <m:t>𝑥</m:t>
                                </m:r>
                              </m:e>
                              <m:sub>
                                <m:r>
                                  <a:rPr lang="nb-NO" b="0" i="1" smtClean="0">
                                    <a:latin typeface="Cambria Math" panose="02040503050406030204" pitchFamily="18" charset="0"/>
                                  </a:rPr>
                                  <m:t>𝑡</m:t>
                                </m:r>
                                <m:r>
                                  <a:rPr lang="nb-NO" b="0" i="1" smtClean="0">
                                    <a:latin typeface="Cambria Math" panose="02040503050406030204" pitchFamily="18" charset="0"/>
                                  </a:rPr>
                                  <m:t>129</m:t>
                                </m:r>
                              </m:sub>
                            </m:sSub>
                            <m:r>
                              <m:rPr>
                                <m:brk/>
                              </m:rPr>
                              <a:rPr lang="nb-NO" i="1">
                                <a:latin typeface="Cambria Math" panose="02040503050406030204" pitchFamily="18" charset="0"/>
                              </a:rPr>
                              <m:t>,</m:t>
                            </m:r>
                            <m:r>
                              <a:rPr lang="nb-NO" i="1">
                                <a:latin typeface="Cambria Math" panose="02040503050406030204" pitchFamily="18" charset="0"/>
                              </a:rPr>
                              <m:t>  </m:t>
                            </m:r>
                            <m:sSub>
                              <m:sSubPr>
                                <m:ctrlPr>
                                  <a:rPr lang="nb-NO" i="1">
                                    <a:latin typeface="Cambria Math" panose="02040503050406030204" pitchFamily="18" charset="0"/>
                                  </a:rPr>
                                </m:ctrlPr>
                              </m:sSubPr>
                              <m:e>
                                <m:r>
                                  <a:rPr lang="nb-NO" i="1">
                                    <a:latin typeface="Cambria Math" panose="02040503050406030204" pitchFamily="18" charset="0"/>
                                  </a:rPr>
                                  <m:t>𝑥</m:t>
                                </m:r>
                              </m:e>
                              <m:sub>
                                <m:r>
                                  <a:rPr lang="nb-NO" b="0" i="1" smtClean="0">
                                    <a:latin typeface="Cambria Math" panose="02040503050406030204" pitchFamily="18" charset="0"/>
                                  </a:rPr>
                                  <m:t>𝑡</m:t>
                                </m:r>
                                <m:r>
                                  <a:rPr lang="nb-NO" b="0" i="1" smtClean="0">
                                    <a:latin typeface="Cambria Math" panose="02040503050406030204" pitchFamily="18" charset="0"/>
                                  </a:rPr>
                                  <m:t>130</m:t>
                                </m:r>
                              </m:sub>
                            </m:sSub>
                          </m:e>
                        </m:groupChr>
                        <m:r>
                          <a:rPr lang="nb-NO" b="0" i="1" smtClean="0">
                            <a:latin typeface="Cambria Math" panose="02040503050406030204" pitchFamily="18" charset="0"/>
                          </a:rPr>
                          <m:t>}</m:t>
                        </m:r>
                      </m:e>
                      <m:lim>
                        <m:r>
                          <a:rPr lang="nb-NO" b="0" i="1" smtClean="0">
                            <a:latin typeface="Cambria Math" panose="02040503050406030204" pitchFamily="18" charset="0"/>
                          </a:rPr>
                          <m:t>𝑠𝑦𝑚𝑝𝑡𝑜𝑚𝑠</m:t>
                        </m:r>
                      </m:lim>
                    </m:limUpp>
                  </m:oMath>
                </a14:m>
                <a:endParaRPr lang="nb-NO" dirty="0"/>
              </a:p>
              <a:p>
                <a:pPr lvl="1"/>
                <a:r>
                  <a:rPr lang="nb-NO" dirty="0"/>
                  <a:t>Action: </a:t>
                </a:r>
                <a14:m>
                  <m:oMath xmlns:m="http://schemas.openxmlformats.org/officeDocument/2006/math">
                    <m:r>
                      <a:rPr lang="nb-NO" b="0" i="0" smtClean="0">
                        <a:latin typeface="Cambria Math" panose="02040503050406030204" pitchFamily="18" charset="0"/>
                      </a:rPr>
                      <m:t> </m:t>
                    </m:r>
                    <m:sSub>
                      <m:sSubPr>
                        <m:ctrlPr>
                          <a:rPr lang="nb-NO" b="0" i="1" smtClean="0">
                            <a:latin typeface="Cambria Math" panose="02040503050406030204" pitchFamily="18" charset="0"/>
                          </a:rPr>
                        </m:ctrlPr>
                      </m:sSubPr>
                      <m:e>
                        <m:r>
                          <a:rPr lang="nb-NO" b="0" i="1" smtClean="0">
                            <a:latin typeface="Cambria Math" panose="02040503050406030204" pitchFamily="18" charset="0"/>
                          </a:rPr>
                          <m:t>𝑎</m:t>
                        </m:r>
                      </m:e>
                      <m:sub>
                        <m:r>
                          <a:rPr lang="nb-NO" b="0" i="1" smtClean="0">
                            <a:latin typeface="Cambria Math" panose="02040503050406030204" pitchFamily="18" charset="0"/>
                          </a:rPr>
                          <m:t>𝑡</m:t>
                        </m:r>
                      </m:sub>
                    </m:sSub>
                    <m:r>
                      <a:rPr lang="nb-NO" b="0" i="1" smtClean="0">
                        <a:latin typeface="Cambria Math" panose="02040503050406030204" pitchFamily="18" charset="0"/>
                        <a:ea typeface="Cambria Math" panose="02040503050406030204" pitchFamily="18" charset="0"/>
                      </a:rPr>
                      <m:t>∈</m:t>
                    </m:r>
                    <m:d>
                      <m:dPr>
                        <m:begChr m:val="{"/>
                        <m:endChr m:val="}"/>
                        <m:ctrlPr>
                          <a:rPr lang="nb-NO" b="0" i="1" smtClean="0">
                            <a:latin typeface="Cambria Math" panose="02040503050406030204" pitchFamily="18" charset="0"/>
                            <a:ea typeface="Cambria Math" panose="02040503050406030204" pitchFamily="18" charset="0"/>
                          </a:rPr>
                        </m:ctrlPr>
                      </m:dPr>
                      <m:e>
                        <m:r>
                          <a:rPr lang="nb-NO" b="0" i="1" smtClean="0">
                            <a:latin typeface="Cambria Math" panose="02040503050406030204" pitchFamily="18" charset="0"/>
                            <a:ea typeface="Cambria Math" panose="02040503050406030204" pitchFamily="18" charset="0"/>
                          </a:rPr>
                          <m:t>0, 1</m:t>
                        </m:r>
                      </m:e>
                    </m:d>
                  </m:oMath>
                </a14:m>
                <a:r>
                  <a:rPr lang="nb-NO" dirty="0"/>
                  <a:t>, </a:t>
                </a:r>
              </a:p>
              <a:p>
                <a:pPr lvl="2"/>
                <a:r>
                  <a:rPr lang="nb-NO" dirty="0"/>
                  <a:t>Will be </a:t>
                </a:r>
                <a:r>
                  <a:rPr lang="en-US" dirty="0"/>
                  <a:t>expanded</a:t>
                </a:r>
                <a:r>
                  <a:rPr lang="nb-NO" dirty="0"/>
                  <a:t> to </a:t>
                </a:r>
                <a14:m>
                  <m:oMath xmlns:m="http://schemas.openxmlformats.org/officeDocument/2006/math">
                    <m:sSub>
                      <m:sSubPr>
                        <m:ctrlPr>
                          <a:rPr lang="nb-NO" i="1" smtClean="0">
                            <a:latin typeface="Cambria Math" panose="02040503050406030204" pitchFamily="18" charset="0"/>
                          </a:rPr>
                        </m:ctrlPr>
                      </m:sSubPr>
                      <m:e>
                        <m:r>
                          <a:rPr lang="nb-NO" b="0" i="1" smtClean="0">
                            <a:latin typeface="Cambria Math" panose="02040503050406030204" pitchFamily="18" charset="0"/>
                          </a:rPr>
                          <m:t>𝑎</m:t>
                        </m:r>
                      </m:e>
                      <m:sub>
                        <m:r>
                          <a:rPr lang="nb-NO" i="1">
                            <a:latin typeface="Cambria Math" panose="02040503050406030204" pitchFamily="18" charset="0"/>
                          </a:rPr>
                          <m:t>𝑡</m:t>
                        </m:r>
                      </m:sub>
                    </m:sSub>
                    <m:r>
                      <a:rPr lang="nb-NO" i="1">
                        <a:latin typeface="Cambria Math" panose="02040503050406030204" pitchFamily="18" charset="0"/>
                      </a:rPr>
                      <m:t> </m:t>
                    </m:r>
                    <m:r>
                      <a:rPr lang="nb-NO" i="1">
                        <a:latin typeface="Cambria Math" panose="02040503050406030204" pitchFamily="18" charset="0"/>
                        <a:ea typeface="Cambria Math" panose="02040503050406030204" pitchFamily="18" charset="0"/>
                      </a:rPr>
                      <m:t>∈</m:t>
                    </m:r>
                    <m:d>
                      <m:dPr>
                        <m:begChr m:val="{"/>
                        <m:endChr m:val="}"/>
                        <m:ctrlPr>
                          <a:rPr lang="nb-NO" i="1">
                            <a:latin typeface="Cambria Math" panose="02040503050406030204" pitchFamily="18" charset="0"/>
                            <a:ea typeface="Cambria Math" panose="02040503050406030204" pitchFamily="18" charset="0"/>
                          </a:rPr>
                        </m:ctrlPr>
                      </m:dPr>
                      <m:e>
                        <m:r>
                          <a:rPr lang="nb-NO" i="1">
                            <a:latin typeface="Cambria Math" panose="02040503050406030204" pitchFamily="18" charset="0"/>
                            <a:ea typeface="Cambria Math" panose="02040503050406030204" pitchFamily="18" charset="0"/>
                          </a:rPr>
                          <m:t>0,</m:t>
                        </m:r>
                        <m:r>
                          <a:rPr lang="nb-NO" b="0" i="1" smtClean="0">
                            <a:latin typeface="Cambria Math" panose="02040503050406030204" pitchFamily="18" charset="0"/>
                            <a:ea typeface="Cambria Math" panose="02040503050406030204" pitchFamily="18" charset="0"/>
                          </a:rPr>
                          <m:t> </m:t>
                        </m:r>
                        <m:r>
                          <a:rPr lang="nb-NO" i="1">
                            <a:latin typeface="Cambria Math" panose="02040503050406030204" pitchFamily="18" charset="0"/>
                            <a:ea typeface="Cambria Math" panose="02040503050406030204" pitchFamily="18" charset="0"/>
                          </a:rPr>
                          <m:t>1</m:t>
                        </m:r>
                        <m:r>
                          <a:rPr lang="nb-NO" b="0" i="1" smtClean="0">
                            <a:latin typeface="Cambria Math" panose="02040503050406030204" pitchFamily="18" charset="0"/>
                            <a:ea typeface="Cambria Math" panose="02040503050406030204" pitchFamily="18" charset="0"/>
                          </a:rPr>
                          <m:t>, 2,…,129</m:t>
                        </m:r>
                      </m:e>
                    </m:d>
                  </m:oMath>
                </a14:m>
                <a:r>
                  <a:rPr lang="nb-NO" dirty="0"/>
                  <a:t> </a:t>
                </a:r>
              </a:p>
              <a:p>
                <a:pPr lvl="3"/>
                <a:r>
                  <a:rPr lang="nb-NO" dirty="0"/>
                  <a:t>0: placebo, 1-2: general </a:t>
                </a:r>
                <a:r>
                  <a:rPr lang="en-US" dirty="0"/>
                  <a:t>treatments</a:t>
                </a:r>
                <a:r>
                  <a:rPr lang="nb-NO" dirty="0"/>
                  <a:t>, 3-129: gene </a:t>
                </a:r>
                <a:r>
                  <a:rPr lang="en-US" dirty="0"/>
                  <a:t>specific</a:t>
                </a:r>
                <a:r>
                  <a:rPr lang="nb-NO" dirty="0"/>
                  <a:t> </a:t>
                </a:r>
                <a:r>
                  <a:rPr lang="en-US" dirty="0"/>
                  <a:t>treatments</a:t>
                </a:r>
              </a:p>
              <a:p>
                <a:pPr lvl="1"/>
                <a:r>
                  <a:rPr lang="en-US" dirty="0"/>
                  <a:t>Outcome</a:t>
                </a:r>
                <a:r>
                  <a:rPr lang="nb-NO" dirty="0"/>
                  <a:t>:  </a:t>
                </a:r>
                <a14:m>
                  <m:oMath xmlns:m="http://schemas.openxmlformats.org/officeDocument/2006/math">
                    <m:sSub>
                      <m:sSubPr>
                        <m:ctrlPr>
                          <a:rPr lang="nb-NO" b="0" i="1" smtClean="0">
                            <a:latin typeface="Cambria Math" panose="02040503050406030204" pitchFamily="18" charset="0"/>
                          </a:rPr>
                        </m:ctrlPr>
                      </m:sSubPr>
                      <m:e>
                        <m:r>
                          <a:rPr lang="nb-NO" b="0" i="1" smtClean="0">
                            <a:latin typeface="Cambria Math" panose="02040503050406030204" pitchFamily="18" charset="0"/>
                          </a:rPr>
                          <m:t>𝑦</m:t>
                        </m:r>
                      </m:e>
                      <m:sub>
                        <m:r>
                          <a:rPr lang="nb-NO" b="0" i="1" smtClean="0">
                            <a:latin typeface="Cambria Math" panose="02040503050406030204" pitchFamily="18" charset="0"/>
                          </a:rPr>
                          <m:t>𝑡</m:t>
                        </m:r>
                      </m:sub>
                    </m:sSub>
                    <m:r>
                      <a:rPr lang="nb-NO" b="0" i="1" smtClean="0">
                        <a:latin typeface="Cambria Math" panose="02040503050406030204" pitchFamily="18" charset="0"/>
                        <a:ea typeface="Cambria Math" panose="02040503050406030204" pitchFamily="18" charset="0"/>
                      </a:rPr>
                      <m:t>∈{0, 1}</m:t>
                    </m:r>
                  </m:oMath>
                </a14:m>
                <a:r>
                  <a:rPr lang="nb-NO" dirty="0"/>
                  <a:t> </a:t>
                </a:r>
              </a:p>
              <a:p>
                <a:pPr marL="0" indent="0">
                  <a:buNone/>
                </a:pPr>
                <a:r>
                  <a:rPr lang="en-US" dirty="0"/>
                  <a:t>Goal is to maximize: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nb-NO" b="0" i="1" smtClean="0">
                              <a:latin typeface="Cambria Math" panose="02040503050406030204" pitchFamily="18" charset="0"/>
                            </a:rPr>
                            <m:t>1</m:t>
                          </m:r>
                        </m:num>
                        <m:den>
                          <m:r>
                            <a:rPr lang="nb-NO" b="0" i="1" smtClean="0">
                              <a:latin typeface="Cambria Math" panose="02040503050406030204" pitchFamily="18" charset="0"/>
                            </a:rPr>
                            <m:t>𝑇</m:t>
                          </m:r>
                        </m:den>
                      </m:f>
                      <m:nary>
                        <m:naryPr>
                          <m:chr m:val="∑"/>
                          <m:ctrlPr>
                            <a:rPr lang="en-US" b="0" i="1" smtClean="0">
                              <a:latin typeface="Cambria Math" panose="02040503050406030204" pitchFamily="18" charset="0"/>
                            </a:rPr>
                          </m:ctrlPr>
                        </m:naryPr>
                        <m:sub>
                          <m:r>
                            <m:rPr>
                              <m:brk m:alnAt="23"/>
                            </m:rPr>
                            <a:rPr lang="nb-NO" b="0" i="1" smtClean="0">
                              <a:latin typeface="Cambria Math" panose="02040503050406030204" pitchFamily="18" charset="0"/>
                            </a:rPr>
                            <m:t>𝑡</m:t>
                          </m:r>
                          <m:r>
                            <a:rPr lang="nb-NO" b="0" i="1" smtClean="0">
                              <a:latin typeface="Cambria Math" panose="02040503050406030204" pitchFamily="18" charset="0"/>
                            </a:rPr>
                            <m:t>=1</m:t>
                          </m:r>
                        </m:sub>
                        <m:sup>
                          <m:r>
                            <a:rPr lang="nb-NO" b="0" i="1" smtClean="0">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oMath>
                  </m:oMathPara>
                </a14:m>
                <a:endParaRPr lang="en-US" b="0" dirty="0"/>
              </a:p>
              <a:p>
                <a:pPr lvl="1">
                  <a:lnSpc>
                    <a:spcPct val="210000"/>
                  </a:lnSpc>
                </a:pPr>
                <a:r>
                  <a:rPr lang="nb-NO" dirty="0"/>
                  <a:t>Later: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−0.1+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oMath>
                </a14:m>
                <a:r>
                  <a:rPr lang="nb-NO" dirty="0"/>
                  <a:t> if </a:t>
                </a:r>
                <a14:m>
                  <m:oMath xmlns:m="http://schemas.openxmlformats.org/officeDocument/2006/math">
                    <m:sSub>
                      <m:sSubPr>
                        <m:ctrlPr>
                          <a:rPr lang="nb-NO" i="1">
                            <a:latin typeface="Cambria Math" panose="02040503050406030204" pitchFamily="18" charset="0"/>
                          </a:rPr>
                        </m:ctrlPr>
                      </m:sSubPr>
                      <m:e>
                        <m:r>
                          <a:rPr lang="nb-NO" i="1">
                            <a:latin typeface="Cambria Math" panose="02040503050406030204" pitchFamily="18" charset="0"/>
                          </a:rPr>
                          <m:t>𝑎</m:t>
                        </m:r>
                      </m:e>
                      <m:sub>
                        <m:r>
                          <a:rPr lang="nb-NO" i="1">
                            <a:latin typeface="Cambria Math" panose="02040503050406030204" pitchFamily="18" charset="0"/>
                          </a:rPr>
                          <m:t>𝑡</m:t>
                        </m:r>
                      </m:sub>
                    </m:sSub>
                    <m:r>
                      <a:rPr lang="nb-NO" i="1">
                        <a:latin typeface="Cambria Math" panose="02040503050406030204" pitchFamily="18" charset="0"/>
                      </a:rPr>
                      <m:t> </m:t>
                    </m:r>
                    <m:r>
                      <a:rPr lang="nb-NO" i="1">
                        <a:latin typeface="Cambria Math" panose="02040503050406030204" pitchFamily="18" charset="0"/>
                        <a:ea typeface="Cambria Math" panose="02040503050406030204" pitchFamily="18" charset="0"/>
                      </a:rPr>
                      <m:t>∈</m:t>
                    </m:r>
                    <m:d>
                      <m:dPr>
                        <m:begChr m:val="{"/>
                        <m:endChr m:val="}"/>
                        <m:ctrlPr>
                          <a:rPr lang="nb-NO" i="1">
                            <a:latin typeface="Cambria Math" panose="02040503050406030204" pitchFamily="18" charset="0"/>
                            <a:ea typeface="Cambria Math" panose="02040503050406030204" pitchFamily="18" charset="0"/>
                          </a:rPr>
                        </m:ctrlPr>
                      </m:dPr>
                      <m:e>
                        <m:r>
                          <a:rPr lang="nb-NO" i="1">
                            <a:latin typeface="Cambria Math" panose="02040503050406030204" pitchFamily="18" charset="0"/>
                            <a:ea typeface="Cambria Math" panose="02040503050406030204" pitchFamily="18" charset="0"/>
                          </a:rPr>
                          <m:t>1</m:t>
                        </m:r>
                        <m:r>
                          <a:rPr lang="nb-NO" i="1">
                            <a:latin typeface="Cambria Math" panose="02040503050406030204" pitchFamily="18" charset="0"/>
                            <a:ea typeface="Cambria Math" panose="02040503050406030204" pitchFamily="18" charset="0"/>
                          </a:rPr>
                          <m:t>, 2,…,129</m:t>
                        </m:r>
                      </m:e>
                    </m:d>
                  </m:oMath>
                </a14:m>
                <a:r>
                  <a:rPr lang="nb-NO" dirty="0"/>
                  <a:t>,  </a:t>
                </a:r>
                <a:r>
                  <a:rPr lang="en-US" dirty="0"/>
                  <a:t>else</a:t>
                </a:r>
                <a:r>
                  <a:rPr lang="nb-NO" dirty="0"/>
                  <a:t> </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𝑡</m:t>
                        </m:r>
                      </m:sub>
                    </m:sSub>
                  </m:oMath>
                </a14:m>
                <a:endParaRPr lang="nb-NO" dirty="0"/>
              </a:p>
            </p:txBody>
          </p:sp>
        </mc:Choice>
        <mc:Fallback>
          <p:sp>
            <p:nvSpPr>
              <p:cNvPr id="3" name="Plassholder for innhold 2">
                <a:extLst>
                  <a:ext uri="{FF2B5EF4-FFF2-40B4-BE49-F238E27FC236}">
                    <a16:creationId xmlns:a16="http://schemas.microsoft.com/office/drawing/2014/main" id="{23D81E02-D2DC-4733-B688-ABE36F070A4C}"/>
                  </a:ext>
                </a:extLst>
              </p:cNvPr>
              <p:cNvSpPr>
                <a:spLocks noGrp="1" noRot="1" noChangeAspect="1" noMove="1" noResize="1" noEditPoints="1" noAdjustHandles="1" noChangeArrowheads="1" noChangeShapeType="1" noTextEdit="1"/>
              </p:cNvSpPr>
              <p:nvPr>
                <p:ph idx="1"/>
              </p:nvPr>
            </p:nvSpPr>
            <p:spPr>
              <a:xfrm>
                <a:off x="1097280" y="1845734"/>
                <a:ext cx="10058400" cy="4402666"/>
              </a:xfrm>
              <a:blipFill>
                <a:blip r:embed="rId3"/>
                <a:stretch>
                  <a:fillRect l="-1515" t="-1524"/>
                </a:stretch>
              </a:blipFill>
            </p:spPr>
            <p:txBody>
              <a:bodyPr/>
              <a:lstStyle/>
              <a:p>
                <a:r>
                  <a:rPr lang="en-US">
                    <a:noFill/>
                  </a:rPr>
                  <a:t> </a:t>
                </a:r>
              </a:p>
            </p:txBody>
          </p:sp>
        </mc:Fallback>
      </mc:AlternateContent>
    </p:spTree>
    <p:extLst>
      <p:ext uri="{BB962C8B-B14F-4D97-AF65-F5344CB8AC3E}">
        <p14:creationId xmlns:p14="http://schemas.microsoft.com/office/powerpoint/2010/main" val="2831317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F94DF3C-97A0-4B74-A524-7EF9AEEEF12E}"/>
              </a:ext>
            </a:extLst>
          </p:cNvPr>
          <p:cNvSpPr>
            <a:spLocks noGrp="1"/>
          </p:cNvSpPr>
          <p:nvPr>
            <p:ph type="title"/>
          </p:nvPr>
        </p:nvSpPr>
        <p:spPr>
          <a:xfrm>
            <a:off x="1097280" y="286604"/>
            <a:ext cx="10058400" cy="1430436"/>
          </a:xfrm>
        </p:spPr>
        <p:txBody>
          <a:bodyPr>
            <a:normAutofit/>
          </a:bodyPr>
          <a:lstStyle/>
          <a:p>
            <a:r>
              <a:rPr lang="nb-NO" dirty="0"/>
              <a:t>Part 1                            Part 2</a:t>
            </a:r>
          </a:p>
        </p:txBody>
      </p:sp>
      <mc:AlternateContent xmlns:mc="http://schemas.openxmlformats.org/markup-compatibility/2006">
        <mc:Choice xmlns:a14="http://schemas.microsoft.com/office/drawing/2010/main" Requires="a14">
          <p:sp>
            <p:nvSpPr>
              <p:cNvPr id="3" name="Plassholder for innhold 2">
                <a:extLst>
                  <a:ext uri="{FF2B5EF4-FFF2-40B4-BE49-F238E27FC236}">
                    <a16:creationId xmlns:a16="http://schemas.microsoft.com/office/drawing/2014/main" id="{322B5B00-28F9-496F-BB73-5429C22A7A3E}"/>
                  </a:ext>
                </a:extLst>
              </p:cNvPr>
              <p:cNvSpPr>
                <a:spLocks noGrp="1"/>
              </p:cNvSpPr>
              <p:nvPr>
                <p:ph sz="half" idx="1"/>
              </p:nvPr>
            </p:nvSpPr>
            <p:spPr>
              <a:xfrm>
                <a:off x="1097278" y="1845734"/>
                <a:ext cx="4937760" cy="4023360"/>
              </a:xfrm>
            </p:spPr>
            <p:txBody>
              <a:bodyPr>
                <a:normAutofit fontScale="85000" lnSpcReduction="20000"/>
              </a:bodyPr>
              <a:lstStyle/>
              <a:p>
                <a:r>
                  <a:rPr lang="en-US" dirty="0"/>
                  <a:t>Clustering</a:t>
                </a:r>
              </a:p>
              <a:p>
                <a:r>
                  <a:rPr lang="en-US" dirty="0"/>
                  <a:t>K-means</a:t>
                </a:r>
              </a:p>
              <a:p>
                <a:pPr lvl="1"/>
                <a:r>
                  <a:rPr lang="en-US" dirty="0"/>
                  <a:t>Several methods to find optimal K</a:t>
                </a:r>
              </a:p>
              <a:p>
                <a:pPr lvl="1"/>
                <a:r>
                  <a:rPr lang="en-US" dirty="0"/>
                  <a:t>Silhouette score, 0.088 -&gt; k=2</a:t>
                </a:r>
              </a:p>
              <a:p>
                <a:pPr lvl="2"/>
                <a:r>
                  <a:rPr lang="en-US" dirty="0"/>
                  <a:t>Does not indicate very separated clusters</a:t>
                </a:r>
              </a:p>
              <a:p>
                <a:pPr lvl="1"/>
                <a:r>
                  <a:rPr lang="en-US" dirty="0"/>
                  <a:t>Elbow -&gt; k = 3</a:t>
                </a:r>
              </a:p>
              <a:p>
                <a:r>
                  <a:rPr lang="en-US" dirty="0"/>
                  <a:t>Overall effectiveness of placebo: 0.90%</a:t>
                </a:r>
              </a:p>
              <a:p>
                <a:pPr lvl="1"/>
                <a:r>
                  <a:rPr lang="en-US" dirty="0"/>
                  <a:t>Cluster0: 0.12%</a:t>
                </a:r>
              </a:p>
              <a:p>
                <a:pPr lvl="1"/>
                <a:r>
                  <a:rPr lang="en-US" dirty="0"/>
                  <a:t>Cluster1: 1.81%</a:t>
                </a:r>
              </a:p>
              <a:p>
                <a:r>
                  <a:rPr lang="en-US" dirty="0"/>
                  <a:t>Overall effectiveness of treatment: 58.80%</a:t>
                </a:r>
              </a:p>
              <a:p>
                <a:pPr lvl="1"/>
                <a:r>
                  <a:rPr lang="en-US" dirty="0"/>
                  <a:t>Cluster0: 47.02%</a:t>
                </a:r>
              </a:p>
              <a:p>
                <a:pPr lvl="1"/>
                <a:r>
                  <a:rPr lang="en-US" dirty="0"/>
                  <a:t>Cluster1: 66.76%</a:t>
                </a:r>
              </a:p>
              <a:p>
                <a:r>
                  <a:rPr lang="en-US" dirty="0"/>
                  <a:t>Important factors:</a:t>
                </a:r>
              </a:p>
              <a:p>
                <a:pPr lvl="1"/>
                <a:r>
                  <a:rPr lang="en-US" dirty="0"/>
                  <a:t>BIC logistic model with second order interactions: </a:t>
                </a:r>
                <a14:m>
                  <m:oMath xmlns:m="http://schemas.openxmlformats.org/officeDocument/2006/math">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2</m:t>
                        </m:r>
                      </m:sub>
                    </m:sSub>
                    <m:r>
                      <a:rPr lang="nb-NO" i="1">
                        <a:latin typeface="Cambria Math" panose="02040503050406030204" pitchFamily="18" charset="0"/>
                      </a:rPr>
                      <m:t>,</m:t>
                    </m:r>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4</m:t>
                        </m:r>
                      </m:sub>
                    </m:sSub>
                    <m:r>
                      <a:rPr lang="nb-NO" i="1">
                        <a:latin typeface="Cambria Math" panose="02040503050406030204" pitchFamily="18" charset="0"/>
                      </a:rPr>
                      <m:t>,</m:t>
                    </m:r>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6</m:t>
                        </m:r>
                      </m:sub>
                    </m:sSub>
                    <m:r>
                      <a:rPr lang="nb-NO" i="1">
                        <a:latin typeface="Cambria Math" panose="02040503050406030204" pitchFamily="18" charset="0"/>
                      </a:rPr>
                      <m:t>,</m:t>
                    </m:r>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56</m:t>
                        </m:r>
                      </m:sub>
                    </m:sSub>
                    <m:r>
                      <a:rPr lang="nb-NO" i="1">
                        <a:latin typeface="Cambria Math" panose="02040503050406030204" pitchFamily="18" charset="0"/>
                      </a:rPr>
                      <m:t>,</m:t>
                    </m:r>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84</m:t>
                        </m:r>
                        <m:r>
                          <a:rPr lang="nb-NO" b="0" i="1" smtClean="0">
                            <a:latin typeface="Cambria Math" panose="02040503050406030204" pitchFamily="18" charset="0"/>
                          </a:rPr>
                          <m:t>,  </m:t>
                        </m:r>
                      </m:sub>
                    </m:sSub>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b="0" i="1" smtClean="0">
                            <a:latin typeface="Cambria Math" panose="02040503050406030204" pitchFamily="18" charset="0"/>
                          </a:rPr>
                          <m:t>114</m:t>
                        </m:r>
                        <m:r>
                          <a:rPr lang="en-US" i="1" smtClean="0">
                            <a:latin typeface="Cambria Math" panose="02040503050406030204" pitchFamily="18" charset="0"/>
                          </a:rPr>
                          <m:t> </m:t>
                        </m:r>
                      </m:sub>
                    </m:sSub>
                    <m:r>
                      <a:rPr lang="nb-NO" b="0" i="1" smtClean="0">
                        <a:latin typeface="Cambria Math" panose="02040503050406030204" pitchFamily="18" charset="0"/>
                      </a:rPr>
                      <m:t>,  </m:t>
                    </m:r>
                    <m:r>
                      <a:rPr lang="nb-NO" b="0" i="1" smtClean="0">
                        <a:latin typeface="Cambria Math" panose="02040503050406030204" pitchFamily="18" charset="0"/>
                      </a:rPr>
                      <m:t>𝑎</m:t>
                    </m:r>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2</m:t>
                        </m:r>
                      </m:sub>
                    </m:sSub>
                    <m:r>
                      <a:rPr lang="nb-NO" b="0" i="1" smtClean="0">
                        <a:latin typeface="Cambria Math" panose="02040503050406030204" pitchFamily="18" charset="0"/>
                      </a:rPr>
                      <m:t>:</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i="1">
                            <a:latin typeface="Cambria Math" panose="02040503050406030204" pitchFamily="18" charset="0"/>
                          </a:rPr>
                          <m:t>4</m:t>
                        </m:r>
                      </m:sub>
                    </m:sSub>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b="0" i="1" smtClean="0">
                            <a:latin typeface="Cambria Math" panose="02040503050406030204" pitchFamily="18" charset="0"/>
                          </a:rPr>
                          <m:t>4</m:t>
                        </m:r>
                      </m:sub>
                    </m:sSub>
                    <m:r>
                      <a:rPr lang="nb-NO" i="1">
                        <a:latin typeface="Cambria Math" panose="02040503050406030204" pitchFamily="18" charset="0"/>
                      </a:rPr>
                      <m:t>:</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b="0" i="1" smtClean="0">
                            <a:latin typeface="Cambria Math" panose="02040503050406030204" pitchFamily="18" charset="0"/>
                          </a:rPr>
                          <m:t>6</m:t>
                        </m:r>
                      </m:sub>
                    </m:sSub>
                    <m:r>
                      <a:rPr lang="nb-NO" b="0" i="1" smtClean="0">
                        <a:latin typeface="Cambria Math" panose="02040503050406030204" pitchFamily="18" charset="0"/>
                      </a:rPr>
                      <m:t>,  </m:t>
                    </m:r>
                    <m:sSub>
                      <m:sSubPr>
                        <m:ctrlPr>
                          <a:rPr lang="en-US" i="1">
                            <a:latin typeface="Cambria Math" panose="02040503050406030204" pitchFamily="18" charset="0"/>
                          </a:rPr>
                        </m:ctrlPr>
                      </m:sSubPr>
                      <m:e>
                        <m:r>
                          <a:rPr lang="nb-NO" i="1">
                            <a:latin typeface="Cambria Math" panose="02040503050406030204" pitchFamily="18" charset="0"/>
                          </a:rPr>
                          <m:t>𝑥</m:t>
                        </m:r>
                      </m:e>
                      <m:sub>
                        <m:r>
                          <a:rPr lang="nb-NO" b="0" i="1" smtClean="0">
                            <a:latin typeface="Cambria Math" panose="02040503050406030204" pitchFamily="18" charset="0"/>
                          </a:rPr>
                          <m:t>84</m:t>
                        </m:r>
                      </m:sub>
                    </m:sSub>
                    <m:r>
                      <a:rPr lang="nb-NO" i="1">
                        <a:latin typeface="Cambria Math" panose="02040503050406030204" pitchFamily="18" charset="0"/>
                      </a:rPr>
                      <m:t>:</m:t>
                    </m:r>
                    <m:r>
                      <a:rPr lang="nb-NO" b="0" i="1" smtClean="0">
                        <a:latin typeface="Cambria Math" panose="02040503050406030204" pitchFamily="18" charset="0"/>
                      </a:rPr>
                      <m:t>𝑎</m:t>
                    </m:r>
                  </m:oMath>
                </a14:m>
                <a:endParaRPr lang="en-US" dirty="0"/>
              </a:p>
              <a:p>
                <a:pPr marL="201168" lvl="1" indent="0">
                  <a:buNone/>
                </a:pPr>
                <a:endParaRPr lang="en-US" dirty="0"/>
              </a:p>
              <a:p>
                <a:pPr lvl="1"/>
                <a:endParaRPr lang="en-US" dirty="0"/>
              </a:p>
              <a:p>
                <a:pPr marL="201168" lvl="1" indent="0">
                  <a:buNone/>
                </a:pPr>
                <a:endParaRPr lang="en-US" dirty="0"/>
              </a:p>
              <a:p>
                <a:pPr marL="201168" lvl="1" indent="0">
                  <a:buNone/>
                </a:pPr>
                <a:endParaRPr lang="en-US" dirty="0"/>
              </a:p>
              <a:p>
                <a:pPr marL="201168" lvl="1" indent="0">
                  <a:buNone/>
                </a:pPr>
                <a:endParaRPr lang="en-US" dirty="0"/>
              </a:p>
              <a:p>
                <a:pPr lvl="1"/>
                <a:endParaRPr lang="en-US" dirty="0"/>
              </a:p>
            </p:txBody>
          </p:sp>
        </mc:Choice>
        <mc:Fallback>
          <p:sp>
            <p:nvSpPr>
              <p:cNvPr id="3" name="Plassholder for innhold 2">
                <a:extLst>
                  <a:ext uri="{FF2B5EF4-FFF2-40B4-BE49-F238E27FC236}">
                    <a16:creationId xmlns:a16="http://schemas.microsoft.com/office/drawing/2014/main" id="{322B5B00-28F9-496F-BB73-5429C22A7A3E}"/>
                  </a:ext>
                </a:extLst>
              </p:cNvPr>
              <p:cNvSpPr>
                <a:spLocks noGrp="1" noRot="1" noChangeAspect="1" noMove="1" noResize="1" noEditPoints="1" noAdjustHandles="1" noChangeArrowheads="1" noChangeShapeType="1" noTextEdit="1"/>
              </p:cNvSpPr>
              <p:nvPr>
                <p:ph sz="half" idx="1"/>
              </p:nvPr>
            </p:nvSpPr>
            <p:spPr>
              <a:xfrm>
                <a:off x="1097278" y="1845734"/>
                <a:ext cx="4937760" cy="4023360"/>
              </a:xfrm>
              <a:blipFill>
                <a:blip r:embed="rId3"/>
                <a:stretch>
                  <a:fillRect l="-741" t="-2273"/>
                </a:stretch>
              </a:blipFill>
            </p:spPr>
            <p:txBody>
              <a:bodyPr/>
              <a:lstStyle/>
              <a:p>
                <a:r>
                  <a:rPr lang="en-US">
                    <a:noFill/>
                  </a:rPr>
                  <a:t> </a:t>
                </a:r>
              </a:p>
            </p:txBody>
          </p:sp>
        </mc:Fallback>
      </mc:AlternateContent>
      <p:sp>
        <p:nvSpPr>
          <p:cNvPr id="4" name="Plassholder for innhold 3">
            <a:extLst>
              <a:ext uri="{FF2B5EF4-FFF2-40B4-BE49-F238E27FC236}">
                <a16:creationId xmlns:a16="http://schemas.microsoft.com/office/drawing/2014/main" id="{F1C6387C-8ADC-4047-B05C-83698B4C4C8C}"/>
              </a:ext>
            </a:extLst>
          </p:cNvPr>
          <p:cNvSpPr>
            <a:spLocks noGrp="1"/>
          </p:cNvSpPr>
          <p:nvPr>
            <p:ph sz="half" idx="2"/>
          </p:nvPr>
        </p:nvSpPr>
        <p:spPr/>
        <p:txBody>
          <a:bodyPr>
            <a:normAutofit fontScale="85000" lnSpcReduction="20000"/>
          </a:bodyPr>
          <a:lstStyle/>
          <a:p>
            <a:r>
              <a:rPr lang="en-US" dirty="0"/>
              <a:t>Improved policies</a:t>
            </a:r>
          </a:p>
          <a:p>
            <a:r>
              <a:rPr lang="en-US" dirty="0"/>
              <a:t>Historical utility: 0.119</a:t>
            </a:r>
          </a:p>
          <a:p>
            <a:pPr lvl="1"/>
            <a:r>
              <a:rPr lang="en-US" dirty="0"/>
              <a:t>Bootstrap 95% CI: [0.113, 0.126]</a:t>
            </a:r>
          </a:p>
          <a:p>
            <a:r>
              <a:rPr lang="en-US" dirty="0"/>
              <a:t>Improved policies: logistic model, neural network</a:t>
            </a:r>
          </a:p>
          <a:p>
            <a:pPr lvl="1"/>
            <a:r>
              <a:rPr lang="en-US" dirty="0"/>
              <a:t>Increase robustness of model</a:t>
            </a:r>
          </a:p>
          <a:p>
            <a:pPr lvl="2"/>
            <a:r>
              <a:rPr lang="en-US" dirty="0"/>
              <a:t>Bootstrap probability consensus for logistic model</a:t>
            </a:r>
          </a:p>
          <a:p>
            <a:pPr lvl="2"/>
            <a:r>
              <a:rPr lang="en-US" dirty="0"/>
              <a:t>Tuning hidden layers configurations with CV for neural network</a:t>
            </a:r>
          </a:p>
          <a:p>
            <a:pPr lvl="1"/>
            <a:r>
              <a:rPr lang="en-US" dirty="0"/>
              <a:t>Estimated utility: </a:t>
            </a:r>
          </a:p>
          <a:p>
            <a:pPr lvl="2"/>
            <a:r>
              <a:rPr lang="en-US" dirty="0"/>
              <a:t>logistic: 0.427</a:t>
            </a:r>
          </a:p>
          <a:p>
            <a:pPr lvl="2"/>
            <a:r>
              <a:rPr lang="en-US" dirty="0"/>
              <a:t>NN(5,2): 0.465</a:t>
            </a:r>
          </a:p>
          <a:p>
            <a:pPr lvl="1"/>
            <a:r>
              <a:rPr lang="en-US" dirty="0"/>
              <a:t>True utility: </a:t>
            </a:r>
          </a:p>
          <a:p>
            <a:pPr lvl="2"/>
            <a:r>
              <a:rPr lang="en-US" dirty="0"/>
              <a:t>logistic: </a:t>
            </a:r>
          </a:p>
          <a:p>
            <a:pPr lvl="2"/>
            <a:r>
              <a:rPr lang="en-US" dirty="0"/>
              <a:t>NN(5,2): 0.442</a:t>
            </a:r>
          </a:p>
          <a:p>
            <a:pPr marL="384048" lvl="2"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endParaRPr lang="en-US" dirty="0"/>
          </a:p>
        </p:txBody>
      </p:sp>
    </p:spTree>
    <p:extLst>
      <p:ext uri="{BB962C8B-B14F-4D97-AF65-F5344CB8AC3E}">
        <p14:creationId xmlns:p14="http://schemas.microsoft.com/office/powerpoint/2010/main" val="2248705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234" y="229225"/>
            <a:ext cx="10058400" cy="580820"/>
          </a:xfrm>
        </p:spPr>
        <p:txBody>
          <a:bodyPr>
            <a:normAutofit fontScale="90000"/>
          </a:bodyPr>
          <a:lstStyle/>
          <a:p>
            <a:r>
              <a:rPr lang="nb-NO" dirty="0"/>
              <a:t>Part 3 </a:t>
            </a:r>
          </a:p>
        </p:txBody>
      </p:sp>
      <p:graphicFrame>
        <p:nvGraphicFramePr>
          <p:cNvPr id="12" name="Content Placeholder 11"/>
          <p:cNvGraphicFramePr>
            <a:graphicFrameLocks noGrp="1"/>
          </p:cNvGraphicFramePr>
          <p:nvPr>
            <p:ph sz="half" idx="2"/>
            <p:extLst>
              <p:ext uri="{D42A27DB-BD31-4B8C-83A1-F6EECF244321}">
                <p14:modId xmlns:p14="http://schemas.microsoft.com/office/powerpoint/2010/main" val="4281897478"/>
              </p:ext>
            </p:extLst>
          </p:nvPr>
        </p:nvGraphicFramePr>
        <p:xfrm>
          <a:off x="674914" y="3590921"/>
          <a:ext cx="10513787" cy="2379576"/>
        </p:xfrm>
        <a:graphic>
          <a:graphicData uri="http://schemas.openxmlformats.org/drawingml/2006/table">
            <a:tbl>
              <a:tblPr firstRow="1" bandRow="1">
                <a:tableStyleId>{5C22544A-7EE6-4342-B048-85BDC9FD1C3A}</a:tableStyleId>
              </a:tblPr>
              <a:tblGrid>
                <a:gridCol w="2617690">
                  <a:extLst>
                    <a:ext uri="{9D8B030D-6E8A-4147-A177-3AD203B41FA5}">
                      <a16:colId xmlns:a16="http://schemas.microsoft.com/office/drawing/2014/main" val="3851829457"/>
                    </a:ext>
                  </a:extLst>
                </a:gridCol>
                <a:gridCol w="1292276">
                  <a:extLst>
                    <a:ext uri="{9D8B030D-6E8A-4147-A177-3AD203B41FA5}">
                      <a16:colId xmlns:a16="http://schemas.microsoft.com/office/drawing/2014/main" val="1987407914"/>
                    </a:ext>
                  </a:extLst>
                </a:gridCol>
                <a:gridCol w="1248097">
                  <a:extLst>
                    <a:ext uri="{9D8B030D-6E8A-4147-A177-3AD203B41FA5}">
                      <a16:colId xmlns:a16="http://schemas.microsoft.com/office/drawing/2014/main" val="3588684827"/>
                    </a:ext>
                  </a:extLst>
                </a:gridCol>
                <a:gridCol w="1369592">
                  <a:extLst>
                    <a:ext uri="{9D8B030D-6E8A-4147-A177-3AD203B41FA5}">
                      <a16:colId xmlns:a16="http://schemas.microsoft.com/office/drawing/2014/main" val="85508151"/>
                    </a:ext>
                  </a:extLst>
                </a:gridCol>
                <a:gridCol w="1115931">
                  <a:extLst>
                    <a:ext uri="{9D8B030D-6E8A-4147-A177-3AD203B41FA5}">
                      <a16:colId xmlns:a16="http://schemas.microsoft.com/office/drawing/2014/main" val="227203730"/>
                    </a:ext>
                  </a:extLst>
                </a:gridCol>
                <a:gridCol w="1272653">
                  <a:extLst>
                    <a:ext uri="{9D8B030D-6E8A-4147-A177-3AD203B41FA5}">
                      <a16:colId xmlns:a16="http://schemas.microsoft.com/office/drawing/2014/main" val="3229911045"/>
                    </a:ext>
                  </a:extLst>
                </a:gridCol>
                <a:gridCol w="1597548">
                  <a:extLst>
                    <a:ext uri="{9D8B030D-6E8A-4147-A177-3AD203B41FA5}">
                      <a16:colId xmlns:a16="http://schemas.microsoft.com/office/drawing/2014/main" val="864539775"/>
                    </a:ext>
                  </a:extLst>
                </a:gridCol>
              </a:tblGrid>
              <a:tr h="348169">
                <a:tc>
                  <a:txBody>
                    <a:bodyPr/>
                    <a:lstStyle/>
                    <a:p>
                      <a:pPr algn="ctr"/>
                      <a:endParaRPr lang="nb-NO" sz="1400" dirty="0"/>
                    </a:p>
                  </a:txBody>
                  <a:tcPr/>
                </a:tc>
                <a:tc>
                  <a:txBody>
                    <a:bodyPr/>
                    <a:lstStyle/>
                    <a:p>
                      <a:pPr algn="ctr"/>
                      <a:r>
                        <a:rPr lang="nb-NO" sz="1400" dirty="0" err="1"/>
                        <a:t>Logistic</a:t>
                      </a:r>
                      <a:r>
                        <a:rPr lang="nb-NO" sz="1400" baseline="0" dirty="0"/>
                        <a:t> 2*</a:t>
                      </a:r>
                      <a:endParaRPr lang="nb-NO" sz="1400" dirty="0"/>
                    </a:p>
                  </a:txBody>
                  <a:tcPr/>
                </a:tc>
                <a:tc>
                  <a:txBody>
                    <a:bodyPr/>
                    <a:lstStyle/>
                    <a:p>
                      <a:pPr algn="ctr"/>
                      <a:r>
                        <a:rPr lang="nb-NO" sz="1400" dirty="0"/>
                        <a:t>NN(5,2)</a:t>
                      </a:r>
                    </a:p>
                  </a:txBody>
                  <a:tcPr/>
                </a:tc>
                <a:tc>
                  <a:txBody>
                    <a:bodyPr/>
                    <a:lstStyle/>
                    <a:p>
                      <a:pPr algn="ctr"/>
                      <a:r>
                        <a:rPr lang="nb-NO" sz="1400" dirty="0"/>
                        <a:t>Optimal</a:t>
                      </a:r>
                    </a:p>
                  </a:txBody>
                  <a:tcPr/>
                </a:tc>
                <a:tc>
                  <a:txBody>
                    <a:bodyPr/>
                    <a:lstStyle/>
                    <a:p>
                      <a:pPr algn="ctr"/>
                      <a:r>
                        <a:rPr lang="nb-NO" sz="1400" dirty="0" err="1"/>
                        <a:t>Logistic</a:t>
                      </a:r>
                      <a:r>
                        <a:rPr lang="nb-NO" sz="1400" baseline="0" dirty="0"/>
                        <a:t> 2*</a:t>
                      </a:r>
                      <a:endParaRPr lang="nb-NO" sz="1400" dirty="0"/>
                    </a:p>
                  </a:txBody>
                  <a:tcPr/>
                </a:tc>
                <a:tc>
                  <a:txBody>
                    <a:bodyPr/>
                    <a:lstStyle/>
                    <a:p>
                      <a:pPr algn="ctr"/>
                      <a:r>
                        <a:rPr lang="nb-NO" sz="1400" dirty="0"/>
                        <a:t>NN(5,2)</a:t>
                      </a:r>
                    </a:p>
                  </a:txBody>
                  <a:tcPr/>
                </a:tc>
                <a:tc>
                  <a:txBody>
                    <a:bodyPr/>
                    <a:lstStyle/>
                    <a:p>
                      <a:pPr algn="ctr"/>
                      <a:r>
                        <a:rPr lang="nb-NO" sz="1400" dirty="0"/>
                        <a:t>Optimal</a:t>
                      </a:r>
                    </a:p>
                  </a:txBody>
                  <a:tcPr/>
                </a:tc>
                <a:extLst>
                  <a:ext uri="{0D108BD9-81ED-4DB2-BD59-A6C34878D82A}">
                    <a16:rowId xmlns:a16="http://schemas.microsoft.com/office/drawing/2014/main" val="556730418"/>
                  </a:ext>
                </a:extLst>
              </a:tr>
              <a:tr h="348169">
                <a:tc>
                  <a:txBody>
                    <a:bodyPr/>
                    <a:lstStyle/>
                    <a:p>
                      <a:pPr algn="ctr"/>
                      <a:r>
                        <a:rPr lang="nb-NO" sz="1200" dirty="0" err="1"/>
                        <a:t>Possible</a:t>
                      </a:r>
                      <a:r>
                        <a:rPr lang="nb-NO" sz="1200" dirty="0"/>
                        <a:t> </a:t>
                      </a:r>
                      <a:r>
                        <a:rPr lang="nb-NO" sz="1200" dirty="0" err="1"/>
                        <a:t>treatment</a:t>
                      </a:r>
                      <a:r>
                        <a:rPr lang="nb-NO" sz="1200" dirty="0"/>
                        <a:t> </a:t>
                      </a:r>
                    </a:p>
                  </a:txBody>
                  <a:tcPr/>
                </a:tc>
                <a:tc>
                  <a:txBody>
                    <a:bodyPr/>
                    <a:lstStyle/>
                    <a:p>
                      <a:pPr algn="ctr"/>
                      <a:r>
                        <a:rPr lang="nb-NO" sz="1200" dirty="0"/>
                        <a:t>0, 1</a:t>
                      </a:r>
                    </a:p>
                  </a:txBody>
                  <a:tcPr/>
                </a:tc>
                <a:tc>
                  <a:txBody>
                    <a:bodyPr/>
                    <a:lstStyle/>
                    <a:p>
                      <a:pPr algn="ctr"/>
                      <a:r>
                        <a:rPr lang="nb-NO" sz="1200" dirty="0"/>
                        <a:t>0</a:t>
                      </a:r>
                      <a:r>
                        <a:rPr lang="nb-NO" sz="1200" baseline="0" dirty="0"/>
                        <a:t>, 1</a:t>
                      </a:r>
                      <a:endParaRPr lang="nb-NO" sz="1200" dirty="0"/>
                    </a:p>
                  </a:txBody>
                  <a:tcPr/>
                </a:tc>
                <a:tc>
                  <a:txBody>
                    <a:bodyPr/>
                    <a:lstStyle/>
                    <a:p>
                      <a:pPr algn="ctr"/>
                      <a:r>
                        <a:rPr lang="nb-NO" sz="1200" dirty="0"/>
                        <a:t>0, 1</a:t>
                      </a:r>
                    </a:p>
                  </a:txBody>
                  <a:tcPr/>
                </a:tc>
                <a:tc>
                  <a:txBody>
                    <a:bodyPr/>
                    <a:lstStyle/>
                    <a:p>
                      <a:pPr algn="ctr"/>
                      <a:r>
                        <a:rPr lang="nb-NO" sz="1200" dirty="0"/>
                        <a:t>0, 1, 2</a:t>
                      </a:r>
                    </a:p>
                  </a:txBody>
                  <a:tcPr/>
                </a:tc>
                <a:tc>
                  <a:txBody>
                    <a:bodyPr/>
                    <a:lstStyle/>
                    <a:p>
                      <a:pPr algn="ctr"/>
                      <a:r>
                        <a:rPr lang="nb-NO" sz="1200" dirty="0"/>
                        <a:t>0, 1, 2</a:t>
                      </a:r>
                    </a:p>
                  </a:txBody>
                  <a:tcPr/>
                </a:tc>
                <a:tc>
                  <a:txBody>
                    <a:bodyPr/>
                    <a:lstStyle/>
                    <a:p>
                      <a:pPr algn="ctr"/>
                      <a:r>
                        <a:rPr lang="nb-NO" sz="1200" dirty="0"/>
                        <a:t>0, 1, 2</a:t>
                      </a:r>
                    </a:p>
                  </a:txBody>
                  <a:tcPr/>
                </a:tc>
                <a:extLst>
                  <a:ext uri="{0D108BD9-81ED-4DB2-BD59-A6C34878D82A}">
                    <a16:rowId xmlns:a16="http://schemas.microsoft.com/office/drawing/2014/main" val="1850692162"/>
                  </a:ext>
                </a:extLst>
              </a:tr>
              <a:tr h="429250">
                <a:tc>
                  <a:txBody>
                    <a:bodyPr/>
                    <a:lstStyle/>
                    <a:p>
                      <a:pPr algn="ctr"/>
                      <a:r>
                        <a:rPr lang="nb-NO" sz="1200" dirty="0" err="1"/>
                        <a:t>Average</a:t>
                      </a:r>
                      <a:r>
                        <a:rPr lang="nb-NO" sz="1200" dirty="0"/>
                        <a:t> </a:t>
                      </a:r>
                      <a:r>
                        <a:rPr lang="nb-NO" sz="1200" dirty="0" err="1"/>
                        <a:t>utility</a:t>
                      </a:r>
                      <a:endParaRPr lang="nb-NO"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0.468</a:t>
                      </a:r>
                      <a:endParaRPr lang="nl-NL" sz="1200" dirty="0"/>
                    </a:p>
                    <a:p>
                      <a:pPr algn="ctr"/>
                      <a:endParaRPr lang="nb-NO" sz="1200" dirty="0"/>
                    </a:p>
                  </a:txBody>
                  <a:tcPr/>
                </a:tc>
                <a:tc>
                  <a:txBody>
                    <a:bodyPr/>
                    <a:lstStyle/>
                    <a:p>
                      <a:pPr algn="ctr"/>
                      <a:r>
                        <a:rPr lang="en-US" sz="1200" dirty="0"/>
                        <a:t>0.469</a:t>
                      </a:r>
                      <a:endParaRPr lang="nb-NO" sz="1200" dirty="0"/>
                    </a:p>
                  </a:txBody>
                  <a:tcPr/>
                </a:tc>
                <a:tc>
                  <a:txBody>
                    <a:bodyPr/>
                    <a:lstStyle/>
                    <a:p>
                      <a:pPr algn="ctr"/>
                      <a:r>
                        <a:rPr lang="en-US" sz="1200" dirty="0"/>
                        <a:t>0.486</a:t>
                      </a:r>
                      <a:endParaRPr lang="nb-NO" sz="1200" dirty="0"/>
                    </a:p>
                  </a:txBody>
                  <a:tcPr/>
                </a:tc>
                <a:tc>
                  <a:txBody>
                    <a:bodyPr/>
                    <a:lstStyle/>
                    <a:p>
                      <a:pPr algn="ctr"/>
                      <a:r>
                        <a:rPr lang="nb-NO" sz="1200" dirty="0"/>
                        <a:t>0.500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0.622</a:t>
                      </a:r>
                    </a:p>
                    <a:p>
                      <a:pPr algn="ctr"/>
                      <a:endParaRPr lang="nb-NO" sz="1200" dirty="0"/>
                    </a:p>
                  </a:txBody>
                  <a:tcPr/>
                </a:tc>
                <a:tc>
                  <a:txBody>
                    <a:bodyPr/>
                    <a:lstStyle/>
                    <a:p>
                      <a:pPr algn="ctr"/>
                      <a:r>
                        <a:rPr lang="en-US" sz="1200" dirty="0"/>
                        <a:t>0.666</a:t>
                      </a:r>
                      <a:endParaRPr lang="nb-NO" sz="1200" dirty="0"/>
                    </a:p>
                  </a:txBody>
                  <a:tcPr/>
                </a:tc>
                <a:extLst>
                  <a:ext uri="{0D108BD9-81ED-4DB2-BD59-A6C34878D82A}">
                    <a16:rowId xmlns:a16="http://schemas.microsoft.com/office/drawing/2014/main" val="2956012234"/>
                  </a:ext>
                </a:extLst>
              </a:tr>
              <a:tr h="4206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b-NO" sz="1200" baseline="0" dirty="0" err="1"/>
                        <a:t>Empirical</a:t>
                      </a:r>
                      <a:r>
                        <a:rPr lang="nb-NO" sz="1200" baseline="0" dirty="0"/>
                        <a:t> </a:t>
                      </a:r>
                      <a:r>
                        <a:rPr lang="nb-NO" sz="1200" dirty="0"/>
                        <a:t>95%</a:t>
                      </a:r>
                      <a:r>
                        <a:rPr lang="nb-NO" sz="1200" baseline="0" dirty="0"/>
                        <a:t> </a:t>
                      </a:r>
                      <a:r>
                        <a:rPr lang="nb-NO" sz="1200" dirty="0"/>
                        <a:t>CI </a:t>
                      </a:r>
                    </a:p>
                  </a:txBody>
                  <a:tcPr/>
                </a:tc>
                <a:tc>
                  <a:txBody>
                    <a:bodyPr/>
                    <a:lstStyle/>
                    <a:p>
                      <a:pPr algn="ctr"/>
                      <a:r>
                        <a:rPr lang="en-US" sz="1200" dirty="0"/>
                        <a:t>[</a:t>
                      </a:r>
                      <a:r>
                        <a:rPr lang="nl-NL" sz="1200" dirty="0"/>
                        <a:t>0.3738, 0.556</a:t>
                      </a:r>
                      <a:r>
                        <a:rPr lang="en-US" sz="1200" dirty="0"/>
                        <a:t>]</a:t>
                      </a:r>
                      <a:endParaRPr lang="nb-NO" sz="1200" dirty="0"/>
                    </a:p>
                  </a:txBody>
                  <a:tcPr/>
                </a:tc>
                <a:tc>
                  <a:txBody>
                    <a:bodyPr/>
                    <a:lstStyle/>
                    <a:p>
                      <a:pPr algn="ctr"/>
                      <a:r>
                        <a:rPr lang="en-US" sz="1200" dirty="0"/>
                        <a:t>[0.370, 0.550]</a:t>
                      </a:r>
                      <a:endParaRPr lang="nb-NO" sz="1200" dirty="0"/>
                    </a:p>
                  </a:txBody>
                  <a:tcPr/>
                </a:tc>
                <a:tc>
                  <a:txBody>
                    <a:bodyPr/>
                    <a:lstStyle/>
                    <a:p>
                      <a:pPr algn="ctr"/>
                      <a:r>
                        <a:rPr lang="en-US" sz="1200" dirty="0"/>
                        <a:t>[0.391, 0.572]</a:t>
                      </a:r>
                      <a:endParaRPr lang="nb-NO" sz="1200" dirty="0"/>
                    </a:p>
                  </a:txBody>
                  <a:tcPr/>
                </a:tc>
                <a:tc>
                  <a:txBody>
                    <a:bodyPr/>
                    <a:lstStyle/>
                    <a:p>
                      <a:pPr algn="ctr"/>
                      <a:r>
                        <a:rPr lang="nb-NO" sz="1200" dirty="0"/>
                        <a:t>[0.500, 0.500] </a:t>
                      </a:r>
                    </a:p>
                  </a:txBody>
                  <a:tcPr/>
                </a:tc>
                <a:tc>
                  <a:txBody>
                    <a:bodyPr/>
                    <a:lstStyle/>
                    <a:p>
                      <a:pPr algn="ctr"/>
                      <a:r>
                        <a:rPr lang="en-US" sz="1200" dirty="0"/>
                        <a:t>[0.521, 0.693]</a:t>
                      </a:r>
                      <a:endParaRPr lang="nb-NO" sz="1200" dirty="0"/>
                    </a:p>
                  </a:txBody>
                  <a:tcPr/>
                </a:tc>
                <a:tc>
                  <a:txBody>
                    <a:bodyPr/>
                    <a:lstStyle/>
                    <a:p>
                      <a:pPr algn="ctr"/>
                      <a:r>
                        <a:rPr lang="en-US" sz="1200" dirty="0"/>
                        <a:t>[0.589, 0.738]</a:t>
                      </a:r>
                      <a:endParaRPr lang="nb-NO" sz="1200" dirty="0"/>
                    </a:p>
                  </a:txBody>
                  <a:tcPr/>
                </a:tc>
                <a:extLst>
                  <a:ext uri="{0D108BD9-81ED-4DB2-BD59-A6C34878D82A}">
                    <a16:rowId xmlns:a16="http://schemas.microsoft.com/office/drawing/2014/main" val="1392665620"/>
                  </a:ext>
                </a:extLst>
              </a:tr>
              <a:tr h="429250">
                <a:tc>
                  <a:txBody>
                    <a:bodyPr/>
                    <a:lstStyle/>
                    <a:p>
                      <a:pPr algn="ctr"/>
                      <a:r>
                        <a:rPr lang="nb-NO" sz="1200" dirty="0" err="1"/>
                        <a:t>Percentage</a:t>
                      </a:r>
                      <a:r>
                        <a:rPr lang="nb-NO" sz="1200" dirty="0"/>
                        <a:t> </a:t>
                      </a:r>
                      <a:r>
                        <a:rPr lang="nb-NO" sz="1200" dirty="0" err="1"/>
                        <a:t>of</a:t>
                      </a:r>
                      <a:r>
                        <a:rPr lang="nb-NO" sz="1200" dirty="0"/>
                        <a:t> </a:t>
                      </a:r>
                      <a:r>
                        <a:rPr lang="en-US" sz="1200" noProof="0" dirty="0"/>
                        <a:t>patients</a:t>
                      </a:r>
                      <a:r>
                        <a:rPr lang="nb-NO" sz="1200" dirty="0"/>
                        <a:t> </a:t>
                      </a:r>
                      <a:r>
                        <a:rPr lang="nb-NO" sz="1200" dirty="0" err="1"/>
                        <a:t>recommended</a:t>
                      </a:r>
                      <a:r>
                        <a:rPr lang="nb-NO" sz="1200" baseline="0" dirty="0"/>
                        <a:t> </a:t>
                      </a:r>
                      <a:r>
                        <a:rPr lang="nb-NO" sz="1200" baseline="0" dirty="0" err="1"/>
                        <a:t>treatment</a:t>
                      </a:r>
                      <a:endParaRPr lang="nb-NO" sz="1200" dirty="0"/>
                    </a:p>
                  </a:txBody>
                  <a:tcPr/>
                </a:tc>
                <a:tc>
                  <a:txBody>
                    <a:bodyPr/>
                    <a:lstStyle/>
                    <a:p>
                      <a:pPr algn="ctr"/>
                      <a:r>
                        <a:rPr lang="nl-NL" sz="1200" dirty="0"/>
                        <a:t>67.0%</a:t>
                      </a:r>
                      <a:endParaRPr lang="nb-NO"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dirty="0"/>
                        <a:t>54.0%</a:t>
                      </a:r>
                      <a:endParaRPr lang="en-US" sz="1200" dirty="0"/>
                    </a:p>
                    <a:p>
                      <a:pPr algn="ctr"/>
                      <a:endParaRPr lang="nb-NO" sz="1200" dirty="0"/>
                    </a:p>
                  </a:txBody>
                  <a:tcPr/>
                </a:tc>
                <a:tc>
                  <a:txBody>
                    <a:bodyPr/>
                    <a:lstStyle/>
                    <a:p>
                      <a:pPr algn="ctr"/>
                      <a:r>
                        <a:rPr lang="en-US" sz="1200" dirty="0"/>
                        <a:t>54.0%</a:t>
                      </a:r>
                      <a:endParaRPr lang="nb-NO" sz="1200" dirty="0"/>
                    </a:p>
                  </a:txBody>
                  <a:tcPr/>
                </a:tc>
                <a:tc>
                  <a:txBody>
                    <a:bodyPr/>
                    <a:lstStyle/>
                    <a:p>
                      <a:pPr algn="ctr"/>
                      <a:r>
                        <a:rPr lang="nb-NO" sz="1200" dirty="0"/>
                        <a:t>100%</a:t>
                      </a:r>
                    </a:p>
                  </a:txBody>
                  <a:tcPr/>
                </a:tc>
                <a:tc>
                  <a:txBody>
                    <a:bodyPr/>
                    <a:lstStyle/>
                    <a:p>
                      <a:pPr algn="ctr"/>
                      <a:r>
                        <a:rPr lang="nl-NL" sz="1200" dirty="0"/>
                        <a:t>98.0%</a:t>
                      </a:r>
                      <a:endParaRPr lang="nb-NO" sz="1200" dirty="0"/>
                    </a:p>
                  </a:txBody>
                  <a:tcPr/>
                </a:tc>
                <a:tc>
                  <a:txBody>
                    <a:bodyPr/>
                    <a:lstStyle/>
                    <a:p>
                      <a:pPr algn="ctr"/>
                      <a:r>
                        <a:rPr lang="en-US" sz="1200" dirty="0"/>
                        <a:t>74.0%</a:t>
                      </a:r>
                      <a:endParaRPr lang="nb-NO" sz="1200" dirty="0"/>
                    </a:p>
                  </a:txBody>
                  <a:tcPr/>
                </a:tc>
                <a:extLst>
                  <a:ext uri="{0D108BD9-81ED-4DB2-BD59-A6C34878D82A}">
                    <a16:rowId xmlns:a16="http://schemas.microsoft.com/office/drawing/2014/main" val="331137801"/>
                  </a:ext>
                </a:extLst>
              </a:tr>
              <a:tr h="348169">
                <a:tc>
                  <a:txBody>
                    <a:bodyPr/>
                    <a:lstStyle/>
                    <a:p>
                      <a:pPr algn="ctr"/>
                      <a:r>
                        <a:rPr lang="nb-NO" sz="1200" dirty="0" err="1"/>
                        <a:t>Empirical</a:t>
                      </a:r>
                      <a:r>
                        <a:rPr lang="nb-NO" sz="1200" dirty="0"/>
                        <a:t> 95% CI</a:t>
                      </a:r>
                    </a:p>
                  </a:txBody>
                  <a:tcPr/>
                </a:tc>
                <a:tc>
                  <a:txBody>
                    <a:bodyPr/>
                    <a:lstStyle/>
                    <a:p>
                      <a:pPr algn="ctr"/>
                      <a:r>
                        <a:rPr lang="nb-NO" sz="1200" dirty="0"/>
                        <a:t>[59.0%, 76.1%]</a:t>
                      </a:r>
                    </a:p>
                  </a:txBody>
                  <a:tcPr/>
                </a:tc>
                <a:tc>
                  <a:txBody>
                    <a:bodyPr/>
                    <a:lstStyle/>
                    <a:p>
                      <a:pPr algn="ctr"/>
                      <a:r>
                        <a:rPr lang="nb-NO" sz="1200" dirty="0"/>
                        <a:t>[44.0%, 62.5%]</a:t>
                      </a:r>
                    </a:p>
                  </a:txBody>
                  <a:tcPr/>
                </a:tc>
                <a:tc>
                  <a:txBody>
                    <a:bodyPr/>
                    <a:lstStyle/>
                    <a:p>
                      <a:pPr algn="ctr"/>
                      <a:r>
                        <a:rPr lang="nb-NO" sz="1200" dirty="0"/>
                        <a:t>[43.5%, 63.5%]</a:t>
                      </a:r>
                    </a:p>
                  </a:txBody>
                  <a:tcPr/>
                </a:tc>
                <a:tc>
                  <a:txBody>
                    <a:bodyPr/>
                    <a:lstStyle/>
                    <a:p>
                      <a:pPr algn="ctr"/>
                      <a:r>
                        <a:rPr lang="nb-NO" sz="1200" dirty="0"/>
                        <a:t>[100%, 100%]</a:t>
                      </a:r>
                    </a:p>
                  </a:txBody>
                  <a:tcPr/>
                </a:tc>
                <a:tc>
                  <a:txBody>
                    <a:bodyPr/>
                    <a:lstStyle/>
                    <a:p>
                      <a:pPr algn="ctr"/>
                      <a:r>
                        <a:rPr lang="nb-NO" sz="1200" dirty="0"/>
                        <a:t>[95.0%, 100%]</a:t>
                      </a:r>
                    </a:p>
                  </a:txBody>
                  <a:tcPr/>
                </a:tc>
                <a:tc>
                  <a:txBody>
                    <a:bodyPr/>
                    <a:lstStyle/>
                    <a:p>
                      <a:pPr algn="ctr"/>
                      <a:r>
                        <a:rPr lang="nb-NO" sz="1200" dirty="0"/>
                        <a:t>[65.4%, 82.0%]</a:t>
                      </a:r>
                    </a:p>
                  </a:txBody>
                  <a:tcPr/>
                </a:tc>
                <a:extLst>
                  <a:ext uri="{0D108BD9-81ED-4DB2-BD59-A6C34878D82A}">
                    <a16:rowId xmlns:a16="http://schemas.microsoft.com/office/drawing/2014/main" val="1940435996"/>
                  </a:ext>
                </a:extLst>
              </a:tr>
            </a:tbl>
          </a:graphicData>
        </a:graphic>
      </p:graphicFrame>
      <p:graphicFrame>
        <p:nvGraphicFramePr>
          <p:cNvPr id="9" name="Content Placeholder 8"/>
          <p:cNvGraphicFramePr>
            <a:graphicFrameLocks noGrp="1"/>
          </p:cNvGraphicFramePr>
          <p:nvPr>
            <p:ph sz="half" idx="1"/>
            <p:extLst>
              <p:ext uri="{D42A27DB-BD31-4B8C-83A1-F6EECF244321}">
                <p14:modId xmlns:p14="http://schemas.microsoft.com/office/powerpoint/2010/main" val="2598571897"/>
              </p:ext>
            </p:extLst>
          </p:nvPr>
        </p:nvGraphicFramePr>
        <p:xfrm>
          <a:off x="245234" y="772037"/>
          <a:ext cx="11591166" cy="2462847"/>
        </p:xfrm>
        <a:graphic>
          <a:graphicData uri="http://schemas.openxmlformats.org/drawingml/2006/table">
            <a:tbl>
              <a:tblPr firstRow="1" bandRow="1">
                <a:tableStyleId>{5C22544A-7EE6-4342-B048-85BDC9FD1C3A}</a:tableStyleId>
              </a:tblPr>
              <a:tblGrid>
                <a:gridCol w="1232322">
                  <a:extLst>
                    <a:ext uri="{9D8B030D-6E8A-4147-A177-3AD203B41FA5}">
                      <a16:colId xmlns:a16="http://schemas.microsoft.com/office/drawing/2014/main" val="1958462314"/>
                    </a:ext>
                  </a:extLst>
                </a:gridCol>
                <a:gridCol w="1116072">
                  <a:extLst>
                    <a:ext uri="{9D8B030D-6E8A-4147-A177-3AD203B41FA5}">
                      <a16:colId xmlns:a16="http://schemas.microsoft.com/office/drawing/2014/main" val="110367230"/>
                    </a:ext>
                  </a:extLst>
                </a:gridCol>
                <a:gridCol w="1205123">
                  <a:extLst>
                    <a:ext uri="{9D8B030D-6E8A-4147-A177-3AD203B41FA5}">
                      <a16:colId xmlns:a16="http://schemas.microsoft.com/office/drawing/2014/main" val="1042248547"/>
                    </a:ext>
                  </a:extLst>
                </a:gridCol>
                <a:gridCol w="1152726">
                  <a:extLst>
                    <a:ext uri="{9D8B030D-6E8A-4147-A177-3AD203B41FA5}">
                      <a16:colId xmlns:a16="http://schemas.microsoft.com/office/drawing/2014/main" val="3759437247"/>
                    </a:ext>
                  </a:extLst>
                </a:gridCol>
                <a:gridCol w="1163205">
                  <a:extLst>
                    <a:ext uri="{9D8B030D-6E8A-4147-A177-3AD203B41FA5}">
                      <a16:colId xmlns:a16="http://schemas.microsoft.com/office/drawing/2014/main" val="2937461438"/>
                    </a:ext>
                  </a:extLst>
                </a:gridCol>
                <a:gridCol w="1152726">
                  <a:extLst>
                    <a:ext uri="{9D8B030D-6E8A-4147-A177-3AD203B41FA5}">
                      <a16:colId xmlns:a16="http://schemas.microsoft.com/office/drawing/2014/main" val="2798286547"/>
                    </a:ext>
                  </a:extLst>
                </a:gridCol>
                <a:gridCol w="1142248">
                  <a:extLst>
                    <a:ext uri="{9D8B030D-6E8A-4147-A177-3AD203B41FA5}">
                      <a16:colId xmlns:a16="http://schemas.microsoft.com/office/drawing/2014/main" val="965657280"/>
                    </a:ext>
                  </a:extLst>
                </a:gridCol>
                <a:gridCol w="1142248">
                  <a:extLst>
                    <a:ext uri="{9D8B030D-6E8A-4147-A177-3AD203B41FA5}">
                      <a16:colId xmlns:a16="http://schemas.microsoft.com/office/drawing/2014/main" val="1412281438"/>
                    </a:ext>
                  </a:extLst>
                </a:gridCol>
                <a:gridCol w="1142248">
                  <a:extLst>
                    <a:ext uri="{9D8B030D-6E8A-4147-A177-3AD203B41FA5}">
                      <a16:colId xmlns:a16="http://schemas.microsoft.com/office/drawing/2014/main" val="3792857528"/>
                    </a:ext>
                  </a:extLst>
                </a:gridCol>
                <a:gridCol w="1142248">
                  <a:extLst>
                    <a:ext uri="{9D8B030D-6E8A-4147-A177-3AD203B41FA5}">
                      <a16:colId xmlns:a16="http://schemas.microsoft.com/office/drawing/2014/main" val="3695076331"/>
                    </a:ext>
                  </a:extLst>
                </a:gridCol>
              </a:tblGrid>
              <a:tr h="426200">
                <a:tc>
                  <a:txBody>
                    <a:bodyPr/>
                    <a:lstStyle/>
                    <a:p>
                      <a:endParaRPr lang="nb-NO" sz="1400" dirty="0"/>
                    </a:p>
                  </a:txBody>
                  <a:tcPr/>
                </a:tc>
                <a:tc>
                  <a:txBody>
                    <a:bodyPr/>
                    <a:lstStyle/>
                    <a:p>
                      <a:pPr algn="ctr"/>
                      <a:r>
                        <a:rPr lang="nb-NO" sz="1400" dirty="0" err="1"/>
                        <a:t>Historical</a:t>
                      </a:r>
                      <a:endParaRPr lang="nb-NO" sz="1400" dirty="0"/>
                    </a:p>
                  </a:txBody>
                  <a:tcPr/>
                </a:tc>
                <a:tc>
                  <a:txBody>
                    <a:bodyPr/>
                    <a:lstStyle/>
                    <a:p>
                      <a:pPr algn="ctr"/>
                      <a:r>
                        <a:rPr lang="nb-NO" sz="1400" dirty="0" err="1"/>
                        <a:t>Logistic</a:t>
                      </a:r>
                      <a:r>
                        <a:rPr lang="nb-NO" sz="1400" dirty="0"/>
                        <a:t> 1 </a:t>
                      </a:r>
                    </a:p>
                  </a:txBody>
                  <a:tcPr/>
                </a:tc>
                <a:tc>
                  <a:txBody>
                    <a:bodyPr/>
                    <a:lstStyle/>
                    <a:p>
                      <a:pPr algn="ctr"/>
                      <a:r>
                        <a:rPr lang="nb-NO" sz="1400" dirty="0" err="1"/>
                        <a:t>Logistic</a:t>
                      </a:r>
                      <a:r>
                        <a:rPr lang="nb-NO" sz="1400" dirty="0"/>
                        <a:t>  2</a:t>
                      </a:r>
                      <a:r>
                        <a:rPr lang="nb-NO" sz="1400" baseline="0" dirty="0"/>
                        <a:t> *</a:t>
                      </a:r>
                      <a:endParaRPr lang="nb-NO" sz="1400" dirty="0"/>
                    </a:p>
                  </a:txBody>
                  <a:tcPr/>
                </a:tc>
                <a:tc>
                  <a:txBody>
                    <a:bodyPr/>
                    <a:lstStyle/>
                    <a:p>
                      <a:pPr algn="ctr"/>
                      <a:r>
                        <a:rPr lang="nb-NO" sz="1400" dirty="0"/>
                        <a:t>NN(2,2,3)</a:t>
                      </a:r>
                    </a:p>
                  </a:txBody>
                  <a:tcPr/>
                </a:tc>
                <a:tc>
                  <a:txBody>
                    <a:bodyPr/>
                    <a:lstStyle/>
                    <a:p>
                      <a:pPr algn="ctr"/>
                      <a:r>
                        <a:rPr lang="nb-NO" sz="1400" dirty="0"/>
                        <a:t>NN(5,2)</a:t>
                      </a:r>
                    </a:p>
                  </a:txBody>
                  <a:tcPr/>
                </a:tc>
                <a:tc>
                  <a:txBody>
                    <a:bodyPr/>
                    <a:lstStyle/>
                    <a:p>
                      <a:pPr algn="ctr"/>
                      <a:r>
                        <a:rPr lang="nb-NO" sz="1400" dirty="0"/>
                        <a:t>Placebo</a:t>
                      </a:r>
                    </a:p>
                  </a:txBody>
                  <a:tcPr/>
                </a:tc>
                <a:tc>
                  <a:txBody>
                    <a:bodyPr/>
                    <a:lstStyle/>
                    <a:p>
                      <a:pPr algn="ctr"/>
                      <a:r>
                        <a:rPr lang="nb-NO" sz="1400" dirty="0" err="1"/>
                        <a:t>Treatment</a:t>
                      </a:r>
                      <a:r>
                        <a:rPr lang="nb-NO" sz="1400" dirty="0"/>
                        <a:t> 1</a:t>
                      </a:r>
                    </a:p>
                  </a:txBody>
                  <a:tcPr/>
                </a:tc>
                <a:tc>
                  <a:txBody>
                    <a:bodyPr/>
                    <a:lstStyle/>
                    <a:p>
                      <a:pPr algn="ctr"/>
                      <a:r>
                        <a:rPr lang="nb-NO" sz="1400" dirty="0"/>
                        <a:t>Random</a:t>
                      </a:r>
                    </a:p>
                  </a:txBody>
                  <a:tcPr/>
                </a:tc>
                <a:tc>
                  <a:txBody>
                    <a:bodyPr/>
                    <a:lstStyle/>
                    <a:p>
                      <a:pPr algn="ctr"/>
                      <a:r>
                        <a:rPr lang="nb-NO" sz="1400" dirty="0"/>
                        <a:t>Optimal</a:t>
                      </a:r>
                    </a:p>
                  </a:txBody>
                  <a:tcPr/>
                </a:tc>
                <a:extLst>
                  <a:ext uri="{0D108BD9-81ED-4DB2-BD59-A6C34878D82A}">
                    <a16:rowId xmlns:a16="http://schemas.microsoft.com/office/drawing/2014/main" val="3670273774"/>
                  </a:ext>
                </a:extLst>
              </a:tr>
              <a:tr h="376059">
                <a:tc>
                  <a:txBody>
                    <a:bodyPr/>
                    <a:lstStyle/>
                    <a:p>
                      <a:pPr algn="ctr"/>
                      <a:r>
                        <a:rPr lang="nb-NO" sz="1200" dirty="0" err="1"/>
                        <a:t>Average</a:t>
                      </a:r>
                      <a:r>
                        <a:rPr lang="nb-NO" sz="1200" dirty="0"/>
                        <a:t> </a:t>
                      </a:r>
                      <a:r>
                        <a:rPr lang="nb-NO" sz="1200" dirty="0" err="1"/>
                        <a:t>utility</a:t>
                      </a:r>
                      <a:endParaRPr lang="nb-NO"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0.1085</a:t>
                      </a:r>
                    </a:p>
                    <a:p>
                      <a:pPr algn="ctr"/>
                      <a:endParaRPr lang="nb-NO"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1200" dirty="0"/>
                        <a:t>0.464</a:t>
                      </a:r>
                    </a:p>
                    <a:p>
                      <a:pPr algn="ctr"/>
                      <a:endParaRPr lang="nb-NO"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dirty="0"/>
                        <a:t>0.467</a:t>
                      </a:r>
                    </a:p>
                    <a:p>
                      <a:pPr algn="ctr"/>
                      <a:endParaRPr lang="nb-NO"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0.464</a:t>
                      </a:r>
                    </a:p>
                    <a:p>
                      <a:pPr algn="ctr"/>
                      <a:endParaRPr lang="nb-NO"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0.462</a:t>
                      </a:r>
                    </a:p>
                    <a:p>
                      <a:pPr algn="ctr"/>
                      <a:endParaRPr lang="nb-NO"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0.012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0.430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0.220</a:t>
                      </a:r>
                    </a:p>
                  </a:txBody>
                  <a:tcPr/>
                </a:tc>
                <a:tc>
                  <a:txBody>
                    <a:bodyPr/>
                    <a:lstStyle/>
                    <a:p>
                      <a:pPr algn="ctr"/>
                      <a:r>
                        <a:rPr lang="en-US" sz="1200" dirty="0"/>
                        <a:t>0.481</a:t>
                      </a:r>
                      <a:endParaRPr lang="nb-NO" sz="1200" dirty="0"/>
                    </a:p>
                  </a:txBody>
                  <a:tcPr/>
                </a:tc>
                <a:extLst>
                  <a:ext uri="{0D108BD9-81ED-4DB2-BD59-A6C34878D82A}">
                    <a16:rowId xmlns:a16="http://schemas.microsoft.com/office/drawing/2014/main" val="3655482688"/>
                  </a:ext>
                </a:extLst>
              </a:tr>
              <a:tr h="376059">
                <a:tc>
                  <a:txBody>
                    <a:bodyPr/>
                    <a:lstStyle/>
                    <a:p>
                      <a:pPr algn="ctr"/>
                      <a:r>
                        <a:rPr lang="nb-NO" sz="1200" baseline="0" dirty="0" err="1"/>
                        <a:t>Empirical</a:t>
                      </a:r>
                      <a:r>
                        <a:rPr lang="nb-NO" sz="1200" baseline="0" dirty="0"/>
                        <a:t> </a:t>
                      </a:r>
                      <a:r>
                        <a:rPr lang="nb-NO" sz="1200" dirty="0"/>
                        <a:t>95%</a:t>
                      </a:r>
                      <a:r>
                        <a:rPr lang="nb-NO" sz="1200" baseline="0" dirty="0"/>
                        <a:t> </a:t>
                      </a:r>
                      <a:r>
                        <a:rPr lang="nb-NO" sz="1200" dirty="0"/>
                        <a:t>CI </a:t>
                      </a:r>
                    </a:p>
                  </a:txBody>
                  <a:tcPr/>
                </a:tc>
                <a:tc>
                  <a:txBody>
                    <a:bodyPr/>
                    <a:lstStyle/>
                    <a:p>
                      <a:pPr algn="ctr"/>
                      <a:r>
                        <a:rPr lang="en-US" sz="1200" dirty="0"/>
                        <a:t>[0.084, 0.129]</a:t>
                      </a:r>
                      <a:endParaRPr lang="nb-NO" sz="1200" dirty="0"/>
                    </a:p>
                  </a:txBody>
                  <a:tcPr/>
                </a:tc>
                <a:tc>
                  <a:txBody>
                    <a:bodyPr/>
                    <a:lstStyle/>
                    <a:p>
                      <a:pPr algn="ctr"/>
                      <a:r>
                        <a:rPr lang="sv-SE" sz="1200" dirty="0"/>
                        <a:t>[0.432, 0.503]</a:t>
                      </a:r>
                      <a:endParaRPr lang="nb-NO" sz="1200" dirty="0"/>
                    </a:p>
                  </a:txBody>
                  <a:tcPr/>
                </a:tc>
                <a:tc>
                  <a:txBody>
                    <a:bodyPr/>
                    <a:lstStyle/>
                    <a:p>
                      <a:pPr algn="ctr"/>
                      <a:r>
                        <a:rPr lang="nl-NL" sz="1200" dirty="0"/>
                        <a:t>[0.423, 0.501]</a:t>
                      </a:r>
                      <a:endParaRPr lang="nb-NO" sz="1200" dirty="0"/>
                    </a:p>
                  </a:txBody>
                  <a:tcPr/>
                </a:tc>
                <a:tc>
                  <a:txBody>
                    <a:bodyPr/>
                    <a:lstStyle/>
                    <a:p>
                      <a:pPr algn="ctr"/>
                      <a:r>
                        <a:rPr lang="en-US" sz="1200" dirty="0"/>
                        <a:t>[0.432, 0.514]</a:t>
                      </a:r>
                      <a:endParaRPr lang="nb-NO" sz="1200" dirty="0"/>
                    </a:p>
                  </a:txBody>
                  <a:tcPr/>
                </a:tc>
                <a:tc>
                  <a:txBody>
                    <a:bodyPr/>
                    <a:lstStyle/>
                    <a:p>
                      <a:pPr algn="ctr"/>
                      <a:r>
                        <a:rPr lang="en-US" sz="1200" dirty="0"/>
                        <a:t>[0.415, 0.505]</a:t>
                      </a:r>
                      <a:endParaRPr lang="nb-NO" sz="1200" dirty="0"/>
                    </a:p>
                  </a:txBody>
                  <a:tcPr/>
                </a:tc>
                <a:tc>
                  <a:txBody>
                    <a:bodyPr/>
                    <a:lstStyle/>
                    <a:p>
                      <a:pPr algn="ctr"/>
                      <a:r>
                        <a:rPr lang="en-US" sz="1200" dirty="0"/>
                        <a:t>[0.004, 0.023]</a:t>
                      </a:r>
                      <a:endParaRPr lang="nb-NO" sz="1200" dirty="0"/>
                    </a:p>
                  </a:txBody>
                  <a:tcPr/>
                </a:tc>
                <a:tc>
                  <a:txBody>
                    <a:bodyPr/>
                    <a:lstStyle/>
                    <a:p>
                      <a:pPr algn="ctr"/>
                      <a:r>
                        <a:rPr lang="en-US" sz="1200" dirty="0"/>
                        <a:t>[0.395, 0.475]</a:t>
                      </a:r>
                      <a:endParaRPr lang="nb-NO" sz="1200" dirty="0"/>
                    </a:p>
                  </a:txBody>
                  <a:tcPr/>
                </a:tc>
                <a:tc>
                  <a:txBody>
                    <a:bodyPr/>
                    <a:lstStyle/>
                    <a:p>
                      <a:pPr algn="ctr"/>
                      <a:r>
                        <a:rPr lang="en-US" sz="1200" dirty="0"/>
                        <a:t>[0.187, 0.256]</a:t>
                      </a:r>
                      <a:endParaRPr lang="nb-NO" sz="1200" dirty="0"/>
                    </a:p>
                  </a:txBody>
                  <a:tcPr/>
                </a:tc>
                <a:tc>
                  <a:txBody>
                    <a:bodyPr/>
                    <a:lstStyle/>
                    <a:p>
                      <a:pPr algn="ctr"/>
                      <a:r>
                        <a:rPr lang="en-US" sz="1200" dirty="0"/>
                        <a:t> [0.448, 0.515]</a:t>
                      </a:r>
                      <a:endParaRPr lang="nb-NO" sz="1200" dirty="0"/>
                    </a:p>
                  </a:txBody>
                  <a:tcPr/>
                </a:tc>
                <a:extLst>
                  <a:ext uri="{0D108BD9-81ED-4DB2-BD59-A6C34878D82A}">
                    <a16:rowId xmlns:a16="http://schemas.microsoft.com/office/drawing/2014/main" val="4201018454"/>
                  </a:ext>
                </a:extLst>
              </a:tr>
              <a:tr h="827329">
                <a:tc>
                  <a:txBody>
                    <a:bodyPr/>
                    <a:lstStyle/>
                    <a:p>
                      <a:pPr algn="ctr"/>
                      <a:r>
                        <a:rPr lang="nb-NO" sz="1200" dirty="0" err="1"/>
                        <a:t>Percentage</a:t>
                      </a:r>
                      <a:r>
                        <a:rPr lang="nb-NO" sz="1200" baseline="0" dirty="0"/>
                        <a:t> </a:t>
                      </a:r>
                      <a:r>
                        <a:rPr lang="nb-NO" sz="1200" baseline="0" dirty="0" err="1"/>
                        <a:t>of</a:t>
                      </a:r>
                      <a:r>
                        <a:rPr lang="nb-NO" sz="1200" baseline="0" dirty="0"/>
                        <a:t> </a:t>
                      </a:r>
                      <a:r>
                        <a:rPr lang="nb-NO" sz="1200" baseline="0" dirty="0" err="1"/>
                        <a:t>patients</a:t>
                      </a:r>
                      <a:r>
                        <a:rPr lang="nb-NO" sz="1200" baseline="0" dirty="0"/>
                        <a:t> </a:t>
                      </a:r>
                      <a:r>
                        <a:rPr lang="nb-NO" sz="1200" baseline="0" dirty="0" err="1"/>
                        <a:t>recommended</a:t>
                      </a:r>
                      <a:r>
                        <a:rPr lang="nb-NO" sz="1200" baseline="0" dirty="0"/>
                        <a:t> </a:t>
                      </a:r>
                      <a:r>
                        <a:rPr lang="nb-NO" sz="1200" baseline="0" dirty="0" err="1"/>
                        <a:t>treatment</a:t>
                      </a:r>
                      <a:endParaRPr lang="nb-NO"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sv-SE" sz="1200" dirty="0"/>
                        <a:t>23%</a:t>
                      </a:r>
                      <a:endParaRPr lang="en-US" sz="1200" dirty="0"/>
                    </a:p>
                    <a:p>
                      <a:pPr algn="ctr"/>
                      <a:endParaRPr lang="nb-NO" sz="1200" dirty="0"/>
                    </a:p>
                  </a:txBody>
                  <a:tcPr/>
                </a:tc>
                <a:tc>
                  <a:txBody>
                    <a:bodyPr/>
                    <a:lstStyle/>
                    <a:p>
                      <a:pPr algn="ctr"/>
                      <a:r>
                        <a:rPr lang="sv-SE" sz="1200" dirty="0"/>
                        <a:t>67.2%</a:t>
                      </a:r>
                      <a:endParaRPr lang="nb-NO"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NL" sz="1200" dirty="0"/>
                        <a:t>68.0%</a:t>
                      </a:r>
                      <a:endParaRPr lang="en-US" sz="1200" dirty="0"/>
                    </a:p>
                    <a:p>
                      <a:pPr algn="ctr"/>
                      <a:endParaRPr lang="nb-NO" sz="1200" dirty="0"/>
                    </a:p>
                  </a:txBody>
                  <a:tcPr/>
                </a:tc>
                <a:tc>
                  <a:txBody>
                    <a:bodyPr/>
                    <a:lstStyle/>
                    <a:p>
                      <a:pPr algn="ctr"/>
                      <a:r>
                        <a:rPr lang="nl-NL" sz="1200" dirty="0"/>
                        <a:t>58.0%</a:t>
                      </a:r>
                      <a:endParaRPr lang="nb-NO" sz="1200" dirty="0"/>
                    </a:p>
                  </a:txBody>
                  <a:tcPr/>
                </a:tc>
                <a:tc>
                  <a:txBody>
                    <a:bodyPr/>
                    <a:lstStyle/>
                    <a:p>
                      <a:pPr algn="ctr"/>
                      <a:r>
                        <a:rPr lang="nl-NL" sz="1200" dirty="0"/>
                        <a:t>53.3%</a:t>
                      </a:r>
                      <a:endParaRPr lang="nb-NO" sz="1200" dirty="0"/>
                    </a:p>
                  </a:txBody>
                  <a:tcPr/>
                </a:tc>
                <a:tc>
                  <a:txBody>
                    <a:bodyPr/>
                    <a:lstStyle/>
                    <a:p>
                      <a:pPr algn="ctr"/>
                      <a:r>
                        <a:rPr lang="nb-NO" sz="1200" dirty="0"/>
                        <a:t>0%</a:t>
                      </a:r>
                    </a:p>
                  </a:txBody>
                  <a:tcPr/>
                </a:tc>
                <a:tc>
                  <a:txBody>
                    <a:bodyPr/>
                    <a:lstStyle/>
                    <a:p>
                      <a:pPr algn="ctr"/>
                      <a:r>
                        <a:rPr lang="nb-NO" sz="1200" dirty="0"/>
                        <a:t>100%</a:t>
                      </a:r>
                    </a:p>
                  </a:txBody>
                  <a:tcPr/>
                </a:tc>
                <a:tc>
                  <a:txBody>
                    <a:bodyPr/>
                    <a:lstStyle/>
                    <a:p>
                      <a:pPr algn="ctr"/>
                      <a:r>
                        <a:rPr lang="nb-NO" sz="1200" dirty="0"/>
                        <a:t>54%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53.4%</a:t>
                      </a:r>
                    </a:p>
                  </a:txBody>
                  <a:tcPr/>
                </a:tc>
                <a:extLst>
                  <a:ext uri="{0D108BD9-81ED-4DB2-BD59-A6C34878D82A}">
                    <a16:rowId xmlns:a16="http://schemas.microsoft.com/office/drawing/2014/main" val="4159724814"/>
                  </a:ext>
                </a:extLst>
              </a:tr>
              <a:tr h="376059">
                <a:tc>
                  <a:txBody>
                    <a:bodyPr/>
                    <a:lstStyle/>
                    <a:p>
                      <a:pPr algn="ctr"/>
                      <a:r>
                        <a:rPr lang="nb-NO" sz="1200" baseline="0" dirty="0" err="1"/>
                        <a:t>Empirical</a:t>
                      </a:r>
                      <a:r>
                        <a:rPr lang="nb-NO" sz="1200" baseline="0" dirty="0"/>
                        <a:t> 95% CI</a:t>
                      </a:r>
                      <a:endParaRPr lang="nb-NO" sz="1200" dirty="0"/>
                    </a:p>
                  </a:txBody>
                  <a:tcPr/>
                </a:tc>
                <a:tc>
                  <a:txBody>
                    <a:bodyPr/>
                    <a:lstStyle/>
                    <a:p>
                      <a:pPr algn="ctr"/>
                      <a:r>
                        <a:rPr lang="sv-SE" sz="1200" dirty="0"/>
                        <a:t>[20.1%, 26.4%]</a:t>
                      </a:r>
                      <a:endParaRPr lang="nb-NO" sz="1200" dirty="0"/>
                    </a:p>
                  </a:txBody>
                  <a:tcPr/>
                </a:tc>
                <a:tc>
                  <a:txBody>
                    <a:bodyPr/>
                    <a:lstStyle/>
                    <a:p>
                      <a:pPr algn="ctr"/>
                      <a:r>
                        <a:rPr lang="sv-SE" sz="1200" dirty="0"/>
                        <a:t>[63.6%, 70.8%]</a:t>
                      </a:r>
                      <a:endParaRPr lang="nb-NO" sz="1200" dirty="0"/>
                    </a:p>
                  </a:txBody>
                  <a:tcPr/>
                </a:tc>
                <a:tc>
                  <a:txBody>
                    <a:bodyPr/>
                    <a:lstStyle/>
                    <a:p>
                      <a:pPr algn="ctr"/>
                      <a:r>
                        <a:rPr lang="sv-SE" sz="1200" dirty="0"/>
                        <a:t>[64.3%, 71.2%</a:t>
                      </a:r>
                      <a:r>
                        <a:rPr lang="nl-NL" sz="1200" dirty="0"/>
                        <a:t>]</a:t>
                      </a:r>
                      <a:endParaRPr lang="nb-NO" sz="1200" dirty="0"/>
                    </a:p>
                  </a:txBody>
                  <a:tcPr/>
                </a:tc>
                <a:tc>
                  <a:txBody>
                    <a:bodyPr/>
                    <a:lstStyle/>
                    <a:p>
                      <a:pPr algn="ctr"/>
                      <a:r>
                        <a:rPr lang="sv-SE" sz="1200" dirty="0"/>
                        <a:t>[53.8%, 62.4%</a:t>
                      </a:r>
                      <a:r>
                        <a:rPr lang="nl-NL" sz="1200" dirty="0"/>
                        <a:t>]</a:t>
                      </a:r>
                      <a:endParaRPr lang="nb-NO" sz="1200" dirty="0"/>
                    </a:p>
                  </a:txBody>
                  <a:tcPr/>
                </a:tc>
                <a:tc>
                  <a:txBody>
                    <a:bodyPr/>
                    <a:lstStyle/>
                    <a:p>
                      <a:pPr algn="ctr"/>
                      <a:r>
                        <a:rPr lang="sv-SE" sz="1200" dirty="0"/>
                        <a:t>[48.5%, 58.1%</a:t>
                      </a:r>
                      <a:r>
                        <a:rPr lang="nl-NL" sz="1200" dirty="0"/>
                        <a:t>]</a:t>
                      </a:r>
                      <a:endParaRPr lang="nb-NO" sz="1200" dirty="0"/>
                    </a:p>
                  </a:txBody>
                  <a:tcPr/>
                </a:tc>
                <a:tc>
                  <a:txBody>
                    <a:bodyPr/>
                    <a:lstStyle/>
                    <a:p>
                      <a:pPr algn="ctr"/>
                      <a:r>
                        <a:rPr lang="nb-NO" sz="1200" dirty="0"/>
                        <a:t>- </a:t>
                      </a:r>
                    </a:p>
                  </a:txBody>
                  <a:tcPr/>
                </a:tc>
                <a:tc>
                  <a:txBody>
                    <a:bodyPr/>
                    <a:lstStyle/>
                    <a:p>
                      <a:pPr algn="ctr"/>
                      <a:r>
                        <a:rPr lang="nb-NO" sz="1200" dirty="0"/>
                        <a:t>- </a:t>
                      </a:r>
                    </a:p>
                  </a:txBody>
                  <a:tcPr/>
                </a:tc>
                <a:tc>
                  <a:txBody>
                    <a:bodyPr/>
                    <a:lstStyle/>
                    <a:p>
                      <a:pPr algn="ctr"/>
                      <a:r>
                        <a:rPr lang="nb-NO" sz="1200" dirty="0"/>
                        <a:t>- </a:t>
                      </a:r>
                    </a:p>
                  </a:txBody>
                  <a:tcPr/>
                </a:tc>
                <a:tc>
                  <a:txBody>
                    <a:bodyPr/>
                    <a:lstStyle/>
                    <a:p>
                      <a:pPr algn="ctr"/>
                      <a:r>
                        <a:rPr lang="en-US" sz="1200" dirty="0"/>
                        <a:t>[49.8%, 57.2%]</a:t>
                      </a:r>
                      <a:endParaRPr lang="nb-NO" sz="1200" dirty="0"/>
                    </a:p>
                  </a:txBody>
                  <a:tcPr/>
                </a:tc>
                <a:extLst>
                  <a:ext uri="{0D108BD9-81ED-4DB2-BD59-A6C34878D82A}">
                    <a16:rowId xmlns:a16="http://schemas.microsoft.com/office/drawing/2014/main" val="1643142839"/>
                  </a:ext>
                </a:extLst>
              </a:tr>
            </a:tbl>
          </a:graphicData>
        </a:graphic>
      </p:graphicFrame>
      <p:sp>
        <p:nvSpPr>
          <p:cNvPr id="10" name="Footer Placeholder 9"/>
          <p:cNvSpPr>
            <a:spLocks noGrp="1"/>
          </p:cNvSpPr>
          <p:nvPr>
            <p:ph type="ftr" sz="quarter" idx="11"/>
          </p:nvPr>
        </p:nvSpPr>
        <p:spPr/>
        <p:txBody>
          <a:bodyPr/>
          <a:lstStyle/>
          <a:p>
            <a:r>
              <a:rPr lang="en-US"/>
              <a:t>*Logistic probability consensus</a:t>
            </a:r>
            <a:endParaRPr lang="en-US" dirty="0"/>
          </a:p>
        </p:txBody>
      </p:sp>
      <p:sp>
        <p:nvSpPr>
          <p:cNvPr id="3" name="TekstSylinder 2">
            <a:extLst>
              <a:ext uri="{FF2B5EF4-FFF2-40B4-BE49-F238E27FC236}">
                <a16:creationId xmlns:a16="http://schemas.microsoft.com/office/drawing/2014/main" id="{6354BEFA-EA81-408D-82BE-FE7F96695432}"/>
              </a:ext>
            </a:extLst>
          </p:cNvPr>
          <p:cNvSpPr txBox="1"/>
          <p:nvPr/>
        </p:nvSpPr>
        <p:spPr>
          <a:xfrm>
            <a:off x="-1" y="3215755"/>
            <a:ext cx="12192000" cy="338554"/>
          </a:xfrm>
          <a:prstGeom prst="rect">
            <a:avLst/>
          </a:prstGeom>
          <a:noFill/>
        </p:spPr>
        <p:txBody>
          <a:bodyPr wrap="square" rtlCol="0">
            <a:spAutoFit/>
          </a:bodyPr>
          <a:lstStyle/>
          <a:p>
            <a:pPr algn="ctr"/>
            <a:r>
              <a:rPr lang="en-US" sz="1600" dirty="0"/>
              <a:t>Table 1: The empirical 95% CI and median estimates for the static policies. 100 simulations with 500 patients.</a:t>
            </a:r>
          </a:p>
        </p:txBody>
      </p:sp>
      <p:sp>
        <p:nvSpPr>
          <p:cNvPr id="7" name="TekstSylinder 6">
            <a:extLst>
              <a:ext uri="{FF2B5EF4-FFF2-40B4-BE49-F238E27FC236}">
                <a16:creationId xmlns:a16="http://schemas.microsoft.com/office/drawing/2014/main" id="{D6D85405-28F2-4AF6-A206-14CEF2364592}"/>
              </a:ext>
            </a:extLst>
          </p:cNvPr>
          <p:cNvSpPr txBox="1"/>
          <p:nvPr/>
        </p:nvSpPr>
        <p:spPr>
          <a:xfrm>
            <a:off x="-164193" y="5952097"/>
            <a:ext cx="12192000" cy="338554"/>
          </a:xfrm>
          <a:prstGeom prst="rect">
            <a:avLst/>
          </a:prstGeom>
          <a:noFill/>
        </p:spPr>
        <p:txBody>
          <a:bodyPr wrap="square" rtlCol="0">
            <a:spAutoFit/>
          </a:bodyPr>
          <a:lstStyle/>
          <a:p>
            <a:pPr algn="ctr"/>
            <a:r>
              <a:rPr lang="en-US" sz="1600" dirty="0"/>
              <a:t>Table 2: The empirical 95% CI and median estimates for the adaptive policies.  Note first row. 100 simulations and 100 patients.</a:t>
            </a:r>
          </a:p>
        </p:txBody>
      </p:sp>
    </p:spTree>
    <p:extLst>
      <p:ext uri="{BB962C8B-B14F-4D97-AF65-F5344CB8AC3E}">
        <p14:creationId xmlns:p14="http://schemas.microsoft.com/office/powerpoint/2010/main" val="244325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97B607D-4AAF-4F7E-B229-2CA7B268A6F9}"/>
              </a:ext>
            </a:extLst>
          </p:cNvPr>
          <p:cNvSpPr>
            <a:spLocks noGrp="1"/>
          </p:cNvSpPr>
          <p:nvPr>
            <p:ph type="title"/>
          </p:nvPr>
        </p:nvSpPr>
        <p:spPr>
          <a:xfrm>
            <a:off x="0" y="247266"/>
            <a:ext cx="12192000" cy="1450757"/>
          </a:xfrm>
        </p:spPr>
        <p:txBody>
          <a:bodyPr/>
          <a:lstStyle/>
          <a:p>
            <a:pPr algn="ctr"/>
            <a:r>
              <a:rPr lang="en-US" dirty="0"/>
              <a:t>Analysis of Treatments</a:t>
            </a:r>
          </a:p>
        </p:txBody>
      </p:sp>
      <p:graphicFrame>
        <p:nvGraphicFramePr>
          <p:cNvPr id="5" name="Tabell 4">
            <a:extLst>
              <a:ext uri="{FF2B5EF4-FFF2-40B4-BE49-F238E27FC236}">
                <a16:creationId xmlns:a16="http://schemas.microsoft.com/office/drawing/2014/main" id="{E42DEA98-E029-4271-9FC7-F5C6AED4FC95}"/>
              </a:ext>
            </a:extLst>
          </p:cNvPr>
          <p:cNvGraphicFramePr>
            <a:graphicFrameLocks noGrp="1"/>
          </p:cNvGraphicFramePr>
          <p:nvPr>
            <p:extLst>
              <p:ext uri="{D42A27DB-BD31-4B8C-83A1-F6EECF244321}">
                <p14:modId xmlns:p14="http://schemas.microsoft.com/office/powerpoint/2010/main" val="1145643819"/>
              </p:ext>
            </p:extLst>
          </p:nvPr>
        </p:nvGraphicFramePr>
        <p:xfrm>
          <a:off x="1442851" y="3333409"/>
          <a:ext cx="9306298" cy="2528765"/>
        </p:xfrm>
        <a:graphic>
          <a:graphicData uri="http://schemas.openxmlformats.org/drawingml/2006/table">
            <a:tbl>
              <a:tblPr firstRow="1" bandRow="1">
                <a:tableStyleId>{5C22544A-7EE6-4342-B048-85BDC9FD1C3A}</a:tableStyleId>
              </a:tblPr>
              <a:tblGrid>
                <a:gridCol w="1277781">
                  <a:extLst>
                    <a:ext uri="{9D8B030D-6E8A-4147-A177-3AD203B41FA5}">
                      <a16:colId xmlns:a16="http://schemas.microsoft.com/office/drawing/2014/main" val="3363734822"/>
                    </a:ext>
                  </a:extLst>
                </a:gridCol>
                <a:gridCol w="805019">
                  <a:extLst>
                    <a:ext uri="{9D8B030D-6E8A-4147-A177-3AD203B41FA5}">
                      <a16:colId xmlns:a16="http://schemas.microsoft.com/office/drawing/2014/main" val="1437854015"/>
                    </a:ext>
                  </a:extLst>
                </a:gridCol>
                <a:gridCol w="1003300">
                  <a:extLst>
                    <a:ext uri="{9D8B030D-6E8A-4147-A177-3AD203B41FA5}">
                      <a16:colId xmlns:a16="http://schemas.microsoft.com/office/drawing/2014/main" val="4251633173"/>
                    </a:ext>
                  </a:extLst>
                </a:gridCol>
                <a:gridCol w="901700">
                  <a:extLst>
                    <a:ext uri="{9D8B030D-6E8A-4147-A177-3AD203B41FA5}">
                      <a16:colId xmlns:a16="http://schemas.microsoft.com/office/drawing/2014/main" val="4264159616"/>
                    </a:ext>
                  </a:extLst>
                </a:gridCol>
                <a:gridCol w="990600">
                  <a:extLst>
                    <a:ext uri="{9D8B030D-6E8A-4147-A177-3AD203B41FA5}">
                      <a16:colId xmlns:a16="http://schemas.microsoft.com/office/drawing/2014/main" val="2223608977"/>
                    </a:ext>
                  </a:extLst>
                </a:gridCol>
                <a:gridCol w="825500">
                  <a:extLst>
                    <a:ext uri="{9D8B030D-6E8A-4147-A177-3AD203B41FA5}">
                      <a16:colId xmlns:a16="http://schemas.microsoft.com/office/drawing/2014/main" val="246176990"/>
                    </a:ext>
                  </a:extLst>
                </a:gridCol>
                <a:gridCol w="1003300">
                  <a:extLst>
                    <a:ext uri="{9D8B030D-6E8A-4147-A177-3AD203B41FA5}">
                      <a16:colId xmlns:a16="http://schemas.microsoft.com/office/drawing/2014/main" val="573930752"/>
                    </a:ext>
                  </a:extLst>
                </a:gridCol>
                <a:gridCol w="1003300">
                  <a:extLst>
                    <a:ext uri="{9D8B030D-6E8A-4147-A177-3AD203B41FA5}">
                      <a16:colId xmlns:a16="http://schemas.microsoft.com/office/drawing/2014/main" val="3683090902"/>
                    </a:ext>
                  </a:extLst>
                </a:gridCol>
                <a:gridCol w="1495798">
                  <a:extLst>
                    <a:ext uri="{9D8B030D-6E8A-4147-A177-3AD203B41FA5}">
                      <a16:colId xmlns:a16="http://schemas.microsoft.com/office/drawing/2014/main" val="1273022396"/>
                    </a:ext>
                  </a:extLst>
                </a:gridCol>
              </a:tblGrid>
              <a:tr h="607208">
                <a:tc>
                  <a:txBody>
                    <a:bodyPr/>
                    <a:lstStyle/>
                    <a:p>
                      <a:r>
                        <a:rPr lang="en-US" dirty="0"/>
                        <a:t>Treatment</a:t>
                      </a:r>
                    </a:p>
                  </a:txBody>
                  <a:tcPr/>
                </a:tc>
                <a:tc>
                  <a:txBody>
                    <a:bodyPr/>
                    <a:lstStyle/>
                    <a:p>
                      <a:r>
                        <a:rPr lang="en-US" dirty="0"/>
                        <a:t>Utility</a:t>
                      </a:r>
                    </a:p>
                  </a:txBody>
                  <a:tcPr/>
                </a:tc>
                <a:tc>
                  <a:txBody>
                    <a:bodyPr/>
                    <a:lstStyle/>
                    <a:p>
                      <a:r>
                        <a:rPr lang="en-US" dirty="0"/>
                        <a:t>Success:</a:t>
                      </a:r>
                    </a:p>
                  </a:txBody>
                  <a:tcPr/>
                </a:tc>
                <a:tc>
                  <a:txBody>
                    <a:bodyPr/>
                    <a:lstStyle/>
                    <a:p>
                      <a:r>
                        <a:rPr lang="en-US" dirty="0"/>
                        <a:t>%gen 0</a:t>
                      </a:r>
                    </a:p>
                  </a:txBody>
                  <a:tcPr/>
                </a:tc>
                <a:tc>
                  <a:txBody>
                    <a:bodyPr/>
                    <a:lstStyle/>
                    <a:p>
                      <a:r>
                        <a:rPr lang="en-US" dirty="0"/>
                        <a:t>%gen 1</a:t>
                      </a:r>
                    </a:p>
                  </a:txBody>
                  <a:tcPr/>
                </a:tc>
                <a:tc>
                  <a:txBody>
                    <a:bodyPr/>
                    <a:lstStyle/>
                    <a:p>
                      <a:r>
                        <a:rPr lang="en-US" dirty="0"/>
                        <a:t>Fail: </a:t>
                      </a:r>
                    </a:p>
                  </a:txBody>
                  <a:tcPr/>
                </a:tc>
                <a:tc>
                  <a:txBody>
                    <a:bodyPr/>
                    <a:lstStyle/>
                    <a:p>
                      <a:r>
                        <a:rPr lang="en-US" dirty="0"/>
                        <a:t>%gene 0</a:t>
                      </a:r>
                    </a:p>
                  </a:txBody>
                  <a:tcPr/>
                </a:tc>
                <a:tc>
                  <a:txBody>
                    <a:bodyPr/>
                    <a:lstStyle/>
                    <a:p>
                      <a:r>
                        <a:rPr lang="en-US" dirty="0"/>
                        <a:t>%gene 1</a:t>
                      </a:r>
                    </a:p>
                  </a:txBody>
                  <a:tcPr/>
                </a:tc>
                <a:tc>
                  <a:txBody>
                    <a:bodyPr/>
                    <a:lstStyle/>
                    <a:p>
                      <a:r>
                        <a:rPr lang="en-US" dirty="0"/>
                        <a:t>Success rate</a:t>
                      </a:r>
                    </a:p>
                    <a:p>
                      <a:r>
                        <a:rPr lang="en-US" dirty="0"/>
                        <a:t>gene0  gene1</a:t>
                      </a:r>
                    </a:p>
                  </a:txBody>
                  <a:tcPr/>
                </a:tc>
                <a:extLst>
                  <a:ext uri="{0D108BD9-81ED-4DB2-BD59-A6C34878D82A}">
                    <a16:rowId xmlns:a16="http://schemas.microsoft.com/office/drawing/2014/main" val="3053125327"/>
                  </a:ext>
                </a:extLst>
              </a:tr>
              <a:tr h="377737">
                <a:tc>
                  <a:txBody>
                    <a:bodyPr/>
                    <a:lstStyle/>
                    <a:p>
                      <a:pPr algn="ctr"/>
                      <a:r>
                        <a:rPr lang="en-US" dirty="0"/>
                        <a:t>2</a:t>
                      </a:r>
                    </a:p>
                  </a:txBody>
                  <a:tcPr/>
                </a:tc>
                <a:tc>
                  <a:txBody>
                    <a:bodyPr/>
                    <a:lstStyle/>
                    <a:p>
                      <a:pPr algn="ctr"/>
                      <a:r>
                        <a:rPr lang="en-US" dirty="0"/>
                        <a:t>4443</a:t>
                      </a:r>
                    </a:p>
                  </a:txBody>
                  <a:tcPr/>
                </a:tc>
                <a:tc>
                  <a:txBody>
                    <a:bodyPr/>
                    <a:lstStyle/>
                    <a:p>
                      <a:pPr algn="ctr"/>
                      <a:r>
                        <a:rPr lang="en-US" dirty="0"/>
                        <a:t>5443</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4557</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i="0" dirty="0"/>
                        <a:t>0.554</a:t>
                      </a:r>
                    </a:p>
                  </a:txBody>
                  <a:tcPr/>
                </a:tc>
                <a:extLst>
                  <a:ext uri="{0D108BD9-81ED-4DB2-BD59-A6C34878D82A}">
                    <a16:rowId xmlns:a16="http://schemas.microsoft.com/office/drawing/2014/main" val="746304414"/>
                  </a:ext>
                </a:extLst>
              </a:tr>
              <a:tr h="377737">
                <a:tc>
                  <a:txBody>
                    <a:bodyPr/>
                    <a:lstStyle/>
                    <a:p>
                      <a:pPr algn="ctr"/>
                      <a:r>
                        <a:rPr lang="en-US" dirty="0"/>
                        <a:t>1</a:t>
                      </a:r>
                    </a:p>
                  </a:txBody>
                  <a:tcPr/>
                </a:tc>
                <a:tc>
                  <a:txBody>
                    <a:bodyPr/>
                    <a:lstStyle/>
                    <a:p>
                      <a:pPr algn="ctr"/>
                      <a:r>
                        <a:rPr lang="en-US" dirty="0"/>
                        <a:t>4341</a:t>
                      </a:r>
                    </a:p>
                  </a:txBody>
                  <a:tcPr/>
                </a:tc>
                <a:tc>
                  <a:txBody>
                    <a:bodyPr/>
                    <a:lstStyle/>
                    <a:p>
                      <a:pPr algn="ctr"/>
                      <a:r>
                        <a:rPr lang="en-US" dirty="0"/>
                        <a:t>5341</a:t>
                      </a:r>
                    </a:p>
                  </a:txBody>
                  <a:tcPr/>
                </a:tc>
                <a:tc>
                  <a:txBody>
                    <a:bodyPr/>
                    <a:lstStyle/>
                    <a:p>
                      <a:pPr algn="ctr"/>
                      <a:endParaRPr lang="en-US"/>
                    </a:p>
                  </a:txBody>
                  <a:tcPr/>
                </a:tc>
                <a:tc>
                  <a:txBody>
                    <a:bodyPr/>
                    <a:lstStyle/>
                    <a:p>
                      <a:pPr algn="ctr"/>
                      <a:endParaRPr lang="en-US"/>
                    </a:p>
                  </a:txBody>
                  <a:tcPr/>
                </a:tc>
                <a:tc>
                  <a:txBody>
                    <a:bodyPr/>
                    <a:lstStyle/>
                    <a:p>
                      <a:pPr algn="ctr"/>
                      <a:r>
                        <a:rPr lang="en-US" dirty="0"/>
                        <a:t>4659</a:t>
                      </a:r>
                    </a:p>
                  </a:txBody>
                  <a:tcPr/>
                </a:tc>
                <a:tc>
                  <a:txBody>
                    <a:bodyPr/>
                    <a:lstStyle/>
                    <a:p>
                      <a:pPr algn="ctr"/>
                      <a:endParaRPr lang="en-US"/>
                    </a:p>
                  </a:txBody>
                  <a:tcPr/>
                </a:tc>
                <a:tc>
                  <a:txBody>
                    <a:bodyPr/>
                    <a:lstStyle/>
                    <a:p>
                      <a:pPr algn="ctr"/>
                      <a:endParaRPr lang="en-US" dirty="0"/>
                    </a:p>
                  </a:txBody>
                  <a:tcPr/>
                </a:tc>
                <a:tc>
                  <a:txBody>
                    <a:bodyPr/>
                    <a:lstStyle/>
                    <a:p>
                      <a:pPr algn="ctr"/>
                      <a:r>
                        <a:rPr lang="en-US" dirty="0"/>
                        <a:t>0.534</a:t>
                      </a:r>
                    </a:p>
                  </a:txBody>
                  <a:tcPr/>
                </a:tc>
                <a:extLst>
                  <a:ext uri="{0D108BD9-81ED-4DB2-BD59-A6C34878D82A}">
                    <a16:rowId xmlns:a16="http://schemas.microsoft.com/office/drawing/2014/main" val="613381036"/>
                  </a:ext>
                </a:extLst>
              </a:tr>
              <a:tr h="377737">
                <a:tc>
                  <a:txBody>
                    <a:bodyPr/>
                    <a:lstStyle/>
                    <a:p>
                      <a:pPr algn="ctr"/>
                      <a:r>
                        <a:rPr lang="en-US" dirty="0"/>
                        <a:t>0</a:t>
                      </a:r>
                    </a:p>
                  </a:txBody>
                  <a:tcPr/>
                </a:tc>
                <a:tc>
                  <a:txBody>
                    <a:bodyPr/>
                    <a:lstStyle/>
                    <a:p>
                      <a:pPr algn="ctr"/>
                      <a:r>
                        <a:rPr lang="en-US" dirty="0"/>
                        <a:t>140</a:t>
                      </a:r>
                    </a:p>
                  </a:txBody>
                  <a:tcPr/>
                </a:tc>
                <a:tc>
                  <a:txBody>
                    <a:bodyPr/>
                    <a:lstStyle/>
                    <a:p>
                      <a:pPr algn="ctr"/>
                      <a:r>
                        <a:rPr lang="en-US" dirty="0"/>
                        <a:t>140</a:t>
                      </a:r>
                    </a:p>
                  </a:txBody>
                  <a:tcPr/>
                </a:tc>
                <a:tc>
                  <a:txBody>
                    <a:bodyPr/>
                    <a:lstStyle/>
                    <a:p>
                      <a:pPr algn="ctr"/>
                      <a:endParaRPr lang="en-US"/>
                    </a:p>
                  </a:txBody>
                  <a:tcPr/>
                </a:tc>
                <a:tc>
                  <a:txBody>
                    <a:bodyPr/>
                    <a:lstStyle/>
                    <a:p>
                      <a:pPr algn="ctr"/>
                      <a:endParaRPr lang="en-US"/>
                    </a:p>
                  </a:txBody>
                  <a:tcPr/>
                </a:tc>
                <a:tc>
                  <a:txBody>
                    <a:bodyPr/>
                    <a:lstStyle/>
                    <a:p>
                      <a:pPr algn="ctr"/>
                      <a:r>
                        <a:rPr lang="en-US" dirty="0"/>
                        <a:t>9860</a:t>
                      </a:r>
                    </a:p>
                  </a:txBody>
                  <a:tcPr/>
                </a:tc>
                <a:tc>
                  <a:txBody>
                    <a:bodyPr/>
                    <a:lstStyle/>
                    <a:p>
                      <a:pPr algn="ctr"/>
                      <a:endParaRPr lang="en-US"/>
                    </a:p>
                  </a:txBody>
                  <a:tcPr/>
                </a:tc>
                <a:tc>
                  <a:txBody>
                    <a:bodyPr/>
                    <a:lstStyle/>
                    <a:p>
                      <a:pPr algn="ctr"/>
                      <a:endParaRPr lang="en-US"/>
                    </a:p>
                  </a:txBody>
                  <a:tcPr/>
                </a:tc>
                <a:tc>
                  <a:txBody>
                    <a:bodyPr/>
                    <a:lstStyle/>
                    <a:p>
                      <a:pPr algn="ctr"/>
                      <a:r>
                        <a:rPr lang="en-US" dirty="0"/>
                        <a:t>0.014</a:t>
                      </a:r>
                    </a:p>
                  </a:txBody>
                  <a:tcPr/>
                </a:tc>
                <a:extLst>
                  <a:ext uri="{0D108BD9-81ED-4DB2-BD59-A6C34878D82A}">
                    <a16:rowId xmlns:a16="http://schemas.microsoft.com/office/drawing/2014/main" val="2853622593"/>
                  </a:ext>
                </a:extLst>
              </a:tr>
              <a:tr h="377737">
                <a:tc>
                  <a:txBody>
                    <a:bodyPr/>
                    <a:lstStyle/>
                    <a:p>
                      <a:pPr algn="ctr"/>
                      <a:r>
                        <a:rPr lang="en-US" dirty="0"/>
                        <a:t>127</a:t>
                      </a:r>
                    </a:p>
                  </a:txBody>
                  <a:tcPr/>
                </a:tc>
                <a:tc>
                  <a:txBody>
                    <a:bodyPr/>
                    <a:lstStyle/>
                    <a:p>
                      <a:pPr algn="ctr"/>
                      <a:r>
                        <a:rPr lang="en-US" dirty="0"/>
                        <a:t>-94</a:t>
                      </a:r>
                    </a:p>
                  </a:txBody>
                  <a:tcPr/>
                </a:tc>
                <a:tc>
                  <a:txBody>
                    <a:bodyPr/>
                    <a:lstStyle/>
                    <a:p>
                      <a:pPr algn="ctr"/>
                      <a:r>
                        <a:rPr lang="en-US" dirty="0"/>
                        <a:t>906</a:t>
                      </a:r>
                    </a:p>
                  </a:txBody>
                  <a:tcPr/>
                </a:tc>
                <a:tc>
                  <a:txBody>
                    <a:bodyPr/>
                    <a:lstStyle/>
                    <a:p>
                      <a:pPr algn="ctr"/>
                      <a:r>
                        <a:rPr lang="en-US" dirty="0"/>
                        <a:t>0.091</a:t>
                      </a:r>
                    </a:p>
                  </a:txBody>
                  <a:tcPr/>
                </a:tc>
                <a:tc>
                  <a:txBody>
                    <a:bodyPr/>
                    <a:lstStyle/>
                    <a:p>
                      <a:pPr algn="ctr"/>
                      <a:r>
                        <a:rPr lang="en-US" dirty="0"/>
                        <a:t>0.909</a:t>
                      </a:r>
                    </a:p>
                  </a:txBody>
                  <a:tcPr/>
                </a:tc>
                <a:tc>
                  <a:txBody>
                    <a:bodyPr/>
                    <a:lstStyle/>
                    <a:p>
                      <a:pPr algn="ctr"/>
                      <a:r>
                        <a:rPr lang="en-US" dirty="0"/>
                        <a:t>9094</a:t>
                      </a:r>
                    </a:p>
                  </a:txBody>
                  <a:tcPr/>
                </a:tc>
                <a:tc>
                  <a:txBody>
                    <a:bodyPr/>
                    <a:lstStyle/>
                    <a:p>
                      <a:pPr algn="ctr"/>
                      <a:r>
                        <a:rPr lang="en-US" dirty="0"/>
                        <a:t>0.448</a:t>
                      </a:r>
                    </a:p>
                  </a:txBody>
                  <a:tcPr/>
                </a:tc>
                <a:tc>
                  <a:txBody>
                    <a:bodyPr/>
                    <a:lstStyle/>
                    <a:p>
                      <a:pPr algn="ctr"/>
                      <a:r>
                        <a:rPr lang="en-US" dirty="0"/>
                        <a:t>0.552</a:t>
                      </a:r>
                    </a:p>
                  </a:txBody>
                  <a:tcPr/>
                </a:tc>
                <a:tc>
                  <a:txBody>
                    <a:bodyPr/>
                    <a:lstStyle/>
                    <a:p>
                      <a:pPr algn="ctr"/>
                      <a:r>
                        <a:rPr lang="en-US" dirty="0"/>
                        <a:t>0.020   0.141</a:t>
                      </a:r>
                    </a:p>
                  </a:txBody>
                  <a:tcPr/>
                </a:tc>
                <a:extLst>
                  <a:ext uri="{0D108BD9-81ED-4DB2-BD59-A6C34878D82A}">
                    <a16:rowId xmlns:a16="http://schemas.microsoft.com/office/drawing/2014/main" val="3517857046"/>
                  </a:ext>
                </a:extLst>
              </a:tr>
              <a:tr h="377737">
                <a:tc>
                  <a:txBody>
                    <a:bodyPr/>
                    <a:lstStyle/>
                    <a:p>
                      <a:pPr algn="ctr"/>
                      <a:r>
                        <a:rPr lang="en-US" dirty="0"/>
                        <a:t>86</a:t>
                      </a:r>
                    </a:p>
                  </a:txBody>
                  <a:tcPr/>
                </a:tc>
                <a:tc>
                  <a:txBody>
                    <a:bodyPr/>
                    <a:lstStyle/>
                    <a:p>
                      <a:pPr algn="ctr"/>
                      <a:r>
                        <a:rPr lang="en-US" dirty="0"/>
                        <a:t>-397</a:t>
                      </a:r>
                    </a:p>
                  </a:txBody>
                  <a:tcPr/>
                </a:tc>
                <a:tc>
                  <a:txBody>
                    <a:bodyPr/>
                    <a:lstStyle/>
                    <a:p>
                      <a:pPr algn="ctr"/>
                      <a:r>
                        <a:rPr lang="en-US" dirty="0"/>
                        <a:t>603</a:t>
                      </a:r>
                    </a:p>
                  </a:txBody>
                  <a:tcPr/>
                </a:tc>
                <a:tc>
                  <a:txBody>
                    <a:bodyPr/>
                    <a:lstStyle/>
                    <a:p>
                      <a:pPr algn="ctr"/>
                      <a:r>
                        <a:rPr lang="en-US" dirty="0"/>
                        <a:t>0.221</a:t>
                      </a:r>
                    </a:p>
                  </a:txBody>
                  <a:tcPr/>
                </a:tc>
                <a:tc>
                  <a:txBody>
                    <a:bodyPr/>
                    <a:lstStyle/>
                    <a:p>
                      <a:pPr algn="ctr"/>
                      <a:r>
                        <a:rPr lang="en-US" dirty="0"/>
                        <a:t>0.799</a:t>
                      </a:r>
                    </a:p>
                  </a:txBody>
                  <a:tcPr/>
                </a:tc>
                <a:tc>
                  <a:txBody>
                    <a:bodyPr/>
                    <a:lstStyle/>
                    <a:p>
                      <a:pPr algn="ctr"/>
                      <a:r>
                        <a:rPr lang="en-US" dirty="0"/>
                        <a:t>9397</a:t>
                      </a:r>
                    </a:p>
                  </a:txBody>
                  <a:tcPr/>
                </a:tc>
                <a:tc>
                  <a:txBody>
                    <a:bodyPr/>
                    <a:lstStyle/>
                    <a:p>
                      <a:pPr algn="ctr"/>
                      <a:r>
                        <a:rPr lang="en-US" dirty="0"/>
                        <a:t>0.531</a:t>
                      </a:r>
                    </a:p>
                  </a:txBody>
                  <a:tcPr/>
                </a:tc>
                <a:tc>
                  <a:txBody>
                    <a:bodyPr/>
                    <a:lstStyle/>
                    <a:p>
                      <a:pPr algn="ctr"/>
                      <a:r>
                        <a:rPr lang="en-US" dirty="0"/>
                        <a:t>0.469</a:t>
                      </a:r>
                    </a:p>
                  </a:txBody>
                  <a:tcPr/>
                </a:tc>
                <a:tc>
                  <a:txBody>
                    <a:bodyPr/>
                    <a:lstStyle/>
                    <a:p>
                      <a:pPr algn="ctr"/>
                      <a:r>
                        <a:rPr lang="en-US" dirty="0"/>
                        <a:t>0.026   0.096</a:t>
                      </a:r>
                    </a:p>
                  </a:txBody>
                  <a:tcPr/>
                </a:tc>
                <a:extLst>
                  <a:ext uri="{0D108BD9-81ED-4DB2-BD59-A6C34878D82A}">
                    <a16:rowId xmlns:a16="http://schemas.microsoft.com/office/drawing/2014/main" val="2656488196"/>
                  </a:ext>
                </a:extLst>
              </a:tr>
            </a:tbl>
          </a:graphicData>
        </a:graphic>
      </p:graphicFrame>
      <p:sp>
        <p:nvSpPr>
          <p:cNvPr id="6" name="Ellipse 5">
            <a:extLst>
              <a:ext uri="{FF2B5EF4-FFF2-40B4-BE49-F238E27FC236}">
                <a16:creationId xmlns:a16="http://schemas.microsoft.com/office/drawing/2014/main" id="{02273C30-110C-4CB8-B552-1DB716199C5E}"/>
              </a:ext>
            </a:extLst>
          </p:cNvPr>
          <p:cNvSpPr/>
          <p:nvPr/>
        </p:nvSpPr>
        <p:spPr>
          <a:xfrm>
            <a:off x="4816735" y="1820337"/>
            <a:ext cx="1517129" cy="93170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Ellipse 6">
            <a:extLst>
              <a:ext uri="{FF2B5EF4-FFF2-40B4-BE49-F238E27FC236}">
                <a16:creationId xmlns:a16="http://schemas.microsoft.com/office/drawing/2014/main" id="{3AB9DC75-FED1-4004-93B1-563AD0809285}"/>
              </a:ext>
            </a:extLst>
          </p:cNvPr>
          <p:cNvSpPr/>
          <p:nvPr/>
        </p:nvSpPr>
        <p:spPr>
          <a:xfrm>
            <a:off x="5528680" y="1820338"/>
            <a:ext cx="1618274" cy="93170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ktangel 7">
            <a:extLst>
              <a:ext uri="{FF2B5EF4-FFF2-40B4-BE49-F238E27FC236}">
                <a16:creationId xmlns:a16="http://schemas.microsoft.com/office/drawing/2014/main" id="{2D807D7A-CF85-490A-9E07-634F15DAC1ED}"/>
              </a:ext>
            </a:extLst>
          </p:cNvPr>
          <p:cNvSpPr/>
          <p:nvPr/>
        </p:nvSpPr>
        <p:spPr>
          <a:xfrm>
            <a:off x="4745465" y="1774084"/>
            <a:ext cx="2479334" cy="12573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kstSylinder 8">
            <a:extLst>
              <a:ext uri="{FF2B5EF4-FFF2-40B4-BE49-F238E27FC236}">
                <a16:creationId xmlns:a16="http://schemas.microsoft.com/office/drawing/2014/main" id="{BAEFB40B-1B13-488C-9D8B-0BE0D15C2980}"/>
              </a:ext>
            </a:extLst>
          </p:cNvPr>
          <p:cNvSpPr txBox="1"/>
          <p:nvPr/>
        </p:nvSpPr>
        <p:spPr>
          <a:xfrm>
            <a:off x="4817413" y="2198562"/>
            <a:ext cx="711945" cy="338554"/>
          </a:xfrm>
          <a:prstGeom prst="rect">
            <a:avLst/>
          </a:prstGeom>
          <a:noFill/>
        </p:spPr>
        <p:txBody>
          <a:bodyPr wrap="square" rtlCol="0">
            <a:spAutoFit/>
          </a:bodyPr>
          <a:lstStyle/>
          <a:p>
            <a:r>
              <a:rPr lang="en-US" sz="1600" dirty="0"/>
              <a:t>19.3%</a:t>
            </a:r>
          </a:p>
        </p:txBody>
      </p:sp>
      <p:sp>
        <p:nvSpPr>
          <p:cNvPr id="10" name="TekstSylinder 9">
            <a:extLst>
              <a:ext uri="{FF2B5EF4-FFF2-40B4-BE49-F238E27FC236}">
                <a16:creationId xmlns:a16="http://schemas.microsoft.com/office/drawing/2014/main" id="{8F8205AD-34B5-47DF-A079-8499DE1058B4}"/>
              </a:ext>
            </a:extLst>
          </p:cNvPr>
          <p:cNvSpPr txBox="1"/>
          <p:nvPr/>
        </p:nvSpPr>
        <p:spPr>
          <a:xfrm>
            <a:off x="5561176" y="2198562"/>
            <a:ext cx="711945" cy="338554"/>
          </a:xfrm>
          <a:prstGeom prst="rect">
            <a:avLst/>
          </a:prstGeom>
          <a:noFill/>
        </p:spPr>
        <p:txBody>
          <a:bodyPr wrap="square" rtlCol="0">
            <a:spAutoFit/>
          </a:bodyPr>
          <a:lstStyle/>
          <a:p>
            <a:r>
              <a:rPr lang="en-US" sz="1600" dirty="0"/>
              <a:t>34.3%</a:t>
            </a:r>
          </a:p>
        </p:txBody>
      </p:sp>
      <p:sp>
        <p:nvSpPr>
          <p:cNvPr id="11" name="TekstSylinder 10">
            <a:extLst>
              <a:ext uri="{FF2B5EF4-FFF2-40B4-BE49-F238E27FC236}">
                <a16:creationId xmlns:a16="http://schemas.microsoft.com/office/drawing/2014/main" id="{92AF7FF1-DB32-46B7-8523-9B46A313F169}"/>
              </a:ext>
            </a:extLst>
          </p:cNvPr>
          <p:cNvSpPr txBox="1"/>
          <p:nvPr/>
        </p:nvSpPr>
        <p:spPr>
          <a:xfrm>
            <a:off x="6365682" y="2198562"/>
            <a:ext cx="711945" cy="338554"/>
          </a:xfrm>
          <a:prstGeom prst="rect">
            <a:avLst/>
          </a:prstGeom>
          <a:noFill/>
        </p:spPr>
        <p:txBody>
          <a:bodyPr wrap="square" rtlCol="0">
            <a:spAutoFit/>
          </a:bodyPr>
          <a:lstStyle/>
          <a:p>
            <a:r>
              <a:rPr lang="en-US" sz="1600" dirty="0"/>
              <a:t>20.4%</a:t>
            </a:r>
          </a:p>
        </p:txBody>
      </p:sp>
      <p:sp>
        <p:nvSpPr>
          <p:cNvPr id="12" name="TekstSylinder 11">
            <a:extLst>
              <a:ext uri="{FF2B5EF4-FFF2-40B4-BE49-F238E27FC236}">
                <a16:creationId xmlns:a16="http://schemas.microsoft.com/office/drawing/2014/main" id="{93907440-B61E-44FA-A7B4-899B6AA8063C}"/>
              </a:ext>
            </a:extLst>
          </p:cNvPr>
          <p:cNvSpPr txBox="1"/>
          <p:nvPr/>
        </p:nvSpPr>
        <p:spPr>
          <a:xfrm>
            <a:off x="5621919" y="2704850"/>
            <a:ext cx="711945" cy="338554"/>
          </a:xfrm>
          <a:prstGeom prst="rect">
            <a:avLst/>
          </a:prstGeom>
          <a:noFill/>
        </p:spPr>
        <p:txBody>
          <a:bodyPr wrap="square" rtlCol="0">
            <a:spAutoFit/>
          </a:bodyPr>
          <a:lstStyle/>
          <a:p>
            <a:r>
              <a:rPr lang="en-US" sz="1600" dirty="0"/>
              <a:t>26.0%</a:t>
            </a:r>
          </a:p>
        </p:txBody>
      </p:sp>
      <p:sp>
        <p:nvSpPr>
          <p:cNvPr id="13" name="TekstSylinder 12">
            <a:extLst>
              <a:ext uri="{FF2B5EF4-FFF2-40B4-BE49-F238E27FC236}">
                <a16:creationId xmlns:a16="http://schemas.microsoft.com/office/drawing/2014/main" id="{38E121DA-2914-45C4-A8B4-AAD189EF4606}"/>
              </a:ext>
            </a:extLst>
          </p:cNvPr>
          <p:cNvSpPr txBox="1"/>
          <p:nvPr/>
        </p:nvSpPr>
        <p:spPr>
          <a:xfrm>
            <a:off x="4862408" y="1947635"/>
            <a:ext cx="1292055" cy="323165"/>
          </a:xfrm>
          <a:prstGeom prst="rect">
            <a:avLst/>
          </a:prstGeom>
          <a:noFill/>
        </p:spPr>
        <p:txBody>
          <a:bodyPr wrap="square" rtlCol="0">
            <a:spAutoFit/>
          </a:bodyPr>
          <a:lstStyle/>
          <a:p>
            <a:r>
              <a:rPr lang="en-US" sz="1500" dirty="0"/>
              <a:t>Treatment 1</a:t>
            </a:r>
          </a:p>
        </p:txBody>
      </p:sp>
      <p:sp>
        <p:nvSpPr>
          <p:cNvPr id="14" name="TekstSylinder 13">
            <a:extLst>
              <a:ext uri="{FF2B5EF4-FFF2-40B4-BE49-F238E27FC236}">
                <a16:creationId xmlns:a16="http://schemas.microsoft.com/office/drawing/2014/main" id="{B472CA20-C107-4C34-B5CA-F53A0EF62B7C}"/>
              </a:ext>
            </a:extLst>
          </p:cNvPr>
          <p:cNvSpPr txBox="1"/>
          <p:nvPr/>
        </p:nvSpPr>
        <p:spPr>
          <a:xfrm>
            <a:off x="5907344" y="1942423"/>
            <a:ext cx="1292055" cy="323165"/>
          </a:xfrm>
          <a:prstGeom prst="rect">
            <a:avLst/>
          </a:prstGeom>
          <a:noFill/>
        </p:spPr>
        <p:txBody>
          <a:bodyPr wrap="square" rtlCol="0">
            <a:spAutoFit/>
          </a:bodyPr>
          <a:lstStyle/>
          <a:p>
            <a:r>
              <a:rPr lang="en-US" sz="1500" dirty="0"/>
              <a:t>Treatment 2</a:t>
            </a:r>
          </a:p>
        </p:txBody>
      </p:sp>
      <p:sp>
        <p:nvSpPr>
          <p:cNvPr id="15" name="TekstSylinder 14">
            <a:extLst>
              <a:ext uri="{FF2B5EF4-FFF2-40B4-BE49-F238E27FC236}">
                <a16:creationId xmlns:a16="http://schemas.microsoft.com/office/drawing/2014/main" id="{5EFB6219-FF8A-46B0-B425-5DA37847B262}"/>
              </a:ext>
            </a:extLst>
          </p:cNvPr>
          <p:cNvSpPr txBox="1"/>
          <p:nvPr/>
        </p:nvSpPr>
        <p:spPr>
          <a:xfrm>
            <a:off x="0" y="2992604"/>
            <a:ext cx="12192000" cy="338554"/>
          </a:xfrm>
          <a:prstGeom prst="rect">
            <a:avLst/>
          </a:prstGeom>
          <a:noFill/>
        </p:spPr>
        <p:txBody>
          <a:bodyPr wrap="square" rtlCol="0">
            <a:spAutoFit/>
          </a:bodyPr>
          <a:lstStyle/>
          <a:p>
            <a:pPr algn="ctr"/>
            <a:r>
              <a:rPr lang="en-US" sz="1600" dirty="0"/>
              <a:t>Figure 1: Venn diagram of the success rates of treatment 1 and 2. Generated from 100 000 patients.</a:t>
            </a:r>
          </a:p>
        </p:txBody>
      </p:sp>
      <p:sp>
        <p:nvSpPr>
          <p:cNvPr id="16" name="TekstSylinder 15">
            <a:extLst>
              <a:ext uri="{FF2B5EF4-FFF2-40B4-BE49-F238E27FC236}">
                <a16:creationId xmlns:a16="http://schemas.microsoft.com/office/drawing/2014/main" id="{C1EFA486-0D02-4867-9ACF-1090F8F3F959}"/>
              </a:ext>
            </a:extLst>
          </p:cNvPr>
          <p:cNvSpPr txBox="1"/>
          <p:nvPr/>
        </p:nvSpPr>
        <p:spPr>
          <a:xfrm>
            <a:off x="1442851" y="5836774"/>
            <a:ext cx="9306298" cy="584775"/>
          </a:xfrm>
          <a:prstGeom prst="rect">
            <a:avLst/>
          </a:prstGeom>
          <a:noFill/>
        </p:spPr>
        <p:txBody>
          <a:bodyPr wrap="square" rtlCol="0">
            <a:spAutoFit/>
          </a:bodyPr>
          <a:lstStyle/>
          <a:p>
            <a:pPr algn="ctr"/>
            <a:r>
              <a:rPr lang="en-US" sz="1600" dirty="0"/>
              <a:t>Table 3: The success rates of the five best treatments. For the gene specific treatment we have also displayed the percentage of times the corresponding gene was 0 and 1.  </a:t>
            </a:r>
          </a:p>
        </p:txBody>
      </p:sp>
    </p:spTree>
    <p:extLst>
      <p:ext uri="{BB962C8B-B14F-4D97-AF65-F5344CB8AC3E}">
        <p14:creationId xmlns:p14="http://schemas.microsoft.com/office/powerpoint/2010/main" val="401792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873F9CD-AB3F-45D4-8040-7BBB4550CB50}"/>
              </a:ext>
            </a:extLst>
          </p:cNvPr>
          <p:cNvSpPr>
            <a:spLocks noGrp="1"/>
          </p:cNvSpPr>
          <p:nvPr>
            <p:ph type="title"/>
          </p:nvPr>
        </p:nvSpPr>
        <p:spPr/>
        <p:txBody>
          <a:bodyPr/>
          <a:lstStyle/>
          <a:p>
            <a:r>
              <a:rPr lang="en-US" dirty="0"/>
              <a:t>Further investigation</a:t>
            </a:r>
          </a:p>
        </p:txBody>
      </p:sp>
      <p:sp>
        <p:nvSpPr>
          <p:cNvPr id="3" name="Plassholder for innhold 2">
            <a:extLst>
              <a:ext uri="{FF2B5EF4-FFF2-40B4-BE49-F238E27FC236}">
                <a16:creationId xmlns:a16="http://schemas.microsoft.com/office/drawing/2014/main" id="{AC9A3293-0BFD-42C9-AA9D-BC36B4AEC640}"/>
              </a:ext>
            </a:extLst>
          </p:cNvPr>
          <p:cNvSpPr>
            <a:spLocks noGrp="1"/>
          </p:cNvSpPr>
          <p:nvPr>
            <p:ph idx="1"/>
          </p:nvPr>
        </p:nvSpPr>
        <p:spPr/>
        <p:txBody>
          <a:bodyPr/>
          <a:lstStyle/>
          <a:p>
            <a:r>
              <a:rPr lang="en-US" dirty="0"/>
              <a:t>Look at different costs for different treatments</a:t>
            </a:r>
          </a:p>
          <a:p>
            <a:r>
              <a:rPr lang="en-US" dirty="0"/>
              <a:t>Extra weight to the new observations</a:t>
            </a:r>
          </a:p>
          <a:p>
            <a:r>
              <a:rPr lang="en-US" dirty="0"/>
              <a:t>Gene targeting on several genes </a:t>
            </a:r>
          </a:p>
          <a:p>
            <a:endParaRPr lang="en-US" dirty="0"/>
          </a:p>
          <a:p>
            <a:pPr marL="0" indent="0">
              <a:buNone/>
            </a:pPr>
            <a:endParaRPr lang="en-US" dirty="0"/>
          </a:p>
        </p:txBody>
      </p:sp>
    </p:spTree>
    <p:extLst>
      <p:ext uri="{BB962C8B-B14F-4D97-AF65-F5344CB8AC3E}">
        <p14:creationId xmlns:p14="http://schemas.microsoft.com/office/powerpoint/2010/main" val="245222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a:extLst>
              <a:ext uri="{FF2B5EF4-FFF2-40B4-BE49-F238E27FC236}">
                <a16:creationId xmlns:a16="http://schemas.microsoft.com/office/drawing/2014/main" id="{E9DFE465-7E0B-4894-A61E-BF6734F92F2E}"/>
              </a:ext>
            </a:extLst>
          </p:cNvPr>
          <p:cNvSpPr/>
          <p:nvPr/>
        </p:nvSpPr>
        <p:spPr>
          <a:xfrm>
            <a:off x="9673616" y="5100854"/>
            <a:ext cx="1517129" cy="93170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Ellipse 3">
            <a:extLst>
              <a:ext uri="{FF2B5EF4-FFF2-40B4-BE49-F238E27FC236}">
                <a16:creationId xmlns:a16="http://schemas.microsoft.com/office/drawing/2014/main" id="{787D2005-3F12-4970-A9F8-52DCF8968CF6}"/>
              </a:ext>
            </a:extLst>
          </p:cNvPr>
          <p:cNvSpPr/>
          <p:nvPr/>
        </p:nvSpPr>
        <p:spPr>
          <a:xfrm>
            <a:off x="10385561" y="5100855"/>
            <a:ext cx="1618274" cy="93170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ktangel 4">
            <a:extLst>
              <a:ext uri="{FF2B5EF4-FFF2-40B4-BE49-F238E27FC236}">
                <a16:creationId xmlns:a16="http://schemas.microsoft.com/office/drawing/2014/main" id="{EA6B46E1-47B2-408C-A333-95A9191DCB08}"/>
              </a:ext>
            </a:extLst>
          </p:cNvPr>
          <p:cNvSpPr/>
          <p:nvPr/>
        </p:nvSpPr>
        <p:spPr>
          <a:xfrm>
            <a:off x="9602346" y="5041901"/>
            <a:ext cx="2479334" cy="12573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kstSylinder 5">
            <a:extLst>
              <a:ext uri="{FF2B5EF4-FFF2-40B4-BE49-F238E27FC236}">
                <a16:creationId xmlns:a16="http://schemas.microsoft.com/office/drawing/2014/main" id="{F25C74F9-D1CC-46F1-BDDD-20F212FAB95C}"/>
              </a:ext>
            </a:extLst>
          </p:cNvPr>
          <p:cNvSpPr txBox="1"/>
          <p:nvPr/>
        </p:nvSpPr>
        <p:spPr>
          <a:xfrm>
            <a:off x="9674294" y="5479079"/>
            <a:ext cx="711945" cy="338554"/>
          </a:xfrm>
          <a:prstGeom prst="rect">
            <a:avLst/>
          </a:prstGeom>
          <a:noFill/>
        </p:spPr>
        <p:txBody>
          <a:bodyPr wrap="square" rtlCol="0">
            <a:spAutoFit/>
          </a:bodyPr>
          <a:lstStyle/>
          <a:p>
            <a:r>
              <a:rPr lang="en-US" sz="1600" dirty="0"/>
              <a:t>19.3%</a:t>
            </a:r>
          </a:p>
        </p:txBody>
      </p:sp>
      <p:sp>
        <p:nvSpPr>
          <p:cNvPr id="7" name="TekstSylinder 6">
            <a:extLst>
              <a:ext uri="{FF2B5EF4-FFF2-40B4-BE49-F238E27FC236}">
                <a16:creationId xmlns:a16="http://schemas.microsoft.com/office/drawing/2014/main" id="{FA006FEC-05A4-4141-B888-BB22C7F6D17D}"/>
              </a:ext>
            </a:extLst>
          </p:cNvPr>
          <p:cNvSpPr txBox="1"/>
          <p:nvPr/>
        </p:nvSpPr>
        <p:spPr>
          <a:xfrm>
            <a:off x="10418057" y="5479079"/>
            <a:ext cx="711945" cy="338554"/>
          </a:xfrm>
          <a:prstGeom prst="rect">
            <a:avLst/>
          </a:prstGeom>
          <a:noFill/>
        </p:spPr>
        <p:txBody>
          <a:bodyPr wrap="square" rtlCol="0">
            <a:spAutoFit/>
          </a:bodyPr>
          <a:lstStyle/>
          <a:p>
            <a:r>
              <a:rPr lang="en-US" sz="1600" dirty="0"/>
              <a:t>34.3%</a:t>
            </a:r>
          </a:p>
        </p:txBody>
      </p:sp>
      <p:sp>
        <p:nvSpPr>
          <p:cNvPr id="8" name="TekstSylinder 7">
            <a:extLst>
              <a:ext uri="{FF2B5EF4-FFF2-40B4-BE49-F238E27FC236}">
                <a16:creationId xmlns:a16="http://schemas.microsoft.com/office/drawing/2014/main" id="{B4127FD6-3B54-4C1E-A4F9-A9F47FBD28D6}"/>
              </a:ext>
            </a:extLst>
          </p:cNvPr>
          <p:cNvSpPr txBox="1"/>
          <p:nvPr/>
        </p:nvSpPr>
        <p:spPr>
          <a:xfrm>
            <a:off x="11222563" y="5479079"/>
            <a:ext cx="711945" cy="338554"/>
          </a:xfrm>
          <a:prstGeom prst="rect">
            <a:avLst/>
          </a:prstGeom>
          <a:noFill/>
        </p:spPr>
        <p:txBody>
          <a:bodyPr wrap="square" rtlCol="0">
            <a:spAutoFit/>
          </a:bodyPr>
          <a:lstStyle/>
          <a:p>
            <a:r>
              <a:rPr lang="en-US" sz="1600" dirty="0"/>
              <a:t>20.4%</a:t>
            </a:r>
          </a:p>
        </p:txBody>
      </p:sp>
      <p:sp>
        <p:nvSpPr>
          <p:cNvPr id="9" name="TekstSylinder 8">
            <a:extLst>
              <a:ext uri="{FF2B5EF4-FFF2-40B4-BE49-F238E27FC236}">
                <a16:creationId xmlns:a16="http://schemas.microsoft.com/office/drawing/2014/main" id="{10946FC4-A90D-471D-AAD9-F2148F12CB3A}"/>
              </a:ext>
            </a:extLst>
          </p:cNvPr>
          <p:cNvSpPr txBox="1"/>
          <p:nvPr/>
        </p:nvSpPr>
        <p:spPr>
          <a:xfrm>
            <a:off x="10478800" y="5985367"/>
            <a:ext cx="711945" cy="338554"/>
          </a:xfrm>
          <a:prstGeom prst="rect">
            <a:avLst/>
          </a:prstGeom>
          <a:noFill/>
        </p:spPr>
        <p:txBody>
          <a:bodyPr wrap="square" rtlCol="0">
            <a:spAutoFit/>
          </a:bodyPr>
          <a:lstStyle/>
          <a:p>
            <a:r>
              <a:rPr lang="en-US" sz="1600" dirty="0"/>
              <a:t>26.0%</a:t>
            </a:r>
          </a:p>
        </p:txBody>
      </p:sp>
      <p:sp>
        <p:nvSpPr>
          <p:cNvPr id="10" name="TekstSylinder 9">
            <a:extLst>
              <a:ext uri="{FF2B5EF4-FFF2-40B4-BE49-F238E27FC236}">
                <a16:creationId xmlns:a16="http://schemas.microsoft.com/office/drawing/2014/main" id="{7AB6013F-E3A3-418D-8654-26ED2CCF9CD6}"/>
              </a:ext>
            </a:extLst>
          </p:cNvPr>
          <p:cNvSpPr txBox="1"/>
          <p:nvPr/>
        </p:nvSpPr>
        <p:spPr>
          <a:xfrm>
            <a:off x="9719289" y="5228152"/>
            <a:ext cx="1292055" cy="323165"/>
          </a:xfrm>
          <a:prstGeom prst="rect">
            <a:avLst/>
          </a:prstGeom>
          <a:noFill/>
        </p:spPr>
        <p:txBody>
          <a:bodyPr wrap="square" rtlCol="0">
            <a:spAutoFit/>
          </a:bodyPr>
          <a:lstStyle/>
          <a:p>
            <a:r>
              <a:rPr lang="en-US" sz="1500" dirty="0"/>
              <a:t>Treatment 1</a:t>
            </a:r>
          </a:p>
        </p:txBody>
      </p:sp>
      <p:sp>
        <p:nvSpPr>
          <p:cNvPr id="11" name="TekstSylinder 10">
            <a:extLst>
              <a:ext uri="{FF2B5EF4-FFF2-40B4-BE49-F238E27FC236}">
                <a16:creationId xmlns:a16="http://schemas.microsoft.com/office/drawing/2014/main" id="{F34C7590-B41A-4040-9FF4-5DA0F23E3D35}"/>
              </a:ext>
            </a:extLst>
          </p:cNvPr>
          <p:cNvSpPr txBox="1"/>
          <p:nvPr/>
        </p:nvSpPr>
        <p:spPr>
          <a:xfrm>
            <a:off x="10764225" y="5222940"/>
            <a:ext cx="1292055" cy="323165"/>
          </a:xfrm>
          <a:prstGeom prst="rect">
            <a:avLst/>
          </a:prstGeom>
          <a:noFill/>
        </p:spPr>
        <p:txBody>
          <a:bodyPr wrap="square" rtlCol="0">
            <a:spAutoFit/>
          </a:bodyPr>
          <a:lstStyle/>
          <a:p>
            <a:r>
              <a:rPr lang="en-US" sz="1500" dirty="0"/>
              <a:t>Treatment 2</a:t>
            </a:r>
          </a:p>
        </p:txBody>
      </p:sp>
      <p:sp>
        <p:nvSpPr>
          <p:cNvPr id="12" name="Tittel 1">
            <a:extLst>
              <a:ext uri="{FF2B5EF4-FFF2-40B4-BE49-F238E27FC236}">
                <a16:creationId xmlns:a16="http://schemas.microsoft.com/office/drawing/2014/main" id="{F2F3235B-9568-4F3E-816B-47E7CEDABF41}"/>
              </a:ext>
            </a:extLst>
          </p:cNvPr>
          <p:cNvSpPr txBox="1">
            <a:spLocks/>
          </p:cNvSpPr>
          <p:nvPr/>
        </p:nvSpPr>
        <p:spPr>
          <a:xfrm>
            <a:off x="289188" y="361595"/>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nb-NO" dirty="0"/>
              <a:t>Part 3</a:t>
            </a:r>
          </a:p>
        </p:txBody>
      </p:sp>
      <p:sp>
        <p:nvSpPr>
          <p:cNvPr id="13" name="Plassholder for innhold 2">
            <a:extLst>
              <a:ext uri="{FF2B5EF4-FFF2-40B4-BE49-F238E27FC236}">
                <a16:creationId xmlns:a16="http://schemas.microsoft.com/office/drawing/2014/main" id="{5886124E-0C53-412B-BEF7-9299BAD7E490}"/>
              </a:ext>
            </a:extLst>
          </p:cNvPr>
          <p:cNvSpPr txBox="1">
            <a:spLocks/>
          </p:cNvSpPr>
          <p:nvPr/>
        </p:nvSpPr>
        <p:spPr>
          <a:xfrm>
            <a:off x="350585" y="1106904"/>
            <a:ext cx="5464999" cy="822089"/>
          </a:xfrm>
          <a:prstGeom prst="rect">
            <a:avLst/>
          </a:prstGeom>
        </p:spPr>
        <p:txBody>
          <a:bodyP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Test Bench </a:t>
            </a:r>
          </a:p>
          <a:p>
            <a:pPr lvl="1"/>
            <a:r>
              <a:rPr lang="en-US" dirty="0"/>
              <a:t>Goal: max utility, not treated people (always give drug)</a:t>
            </a:r>
          </a:p>
          <a:p>
            <a:pPr lvl="1"/>
            <a:r>
              <a:rPr lang="en-US" dirty="0"/>
              <a:t>Results highly depended on the patients</a:t>
            </a:r>
          </a:p>
        </p:txBody>
      </p:sp>
      <p:sp>
        <p:nvSpPr>
          <p:cNvPr id="15" name="Plassholder for innhold 2">
            <a:extLst>
              <a:ext uri="{FF2B5EF4-FFF2-40B4-BE49-F238E27FC236}">
                <a16:creationId xmlns:a16="http://schemas.microsoft.com/office/drawing/2014/main" id="{962946EF-2A2F-4B07-80AB-787F73EC8F2C}"/>
              </a:ext>
            </a:extLst>
          </p:cNvPr>
          <p:cNvSpPr txBox="1">
            <a:spLocks/>
          </p:cNvSpPr>
          <p:nvPr/>
        </p:nvSpPr>
        <p:spPr>
          <a:xfrm>
            <a:off x="350582" y="1946517"/>
            <a:ext cx="5464999" cy="882231"/>
          </a:xfrm>
          <a:prstGeom prst="rect">
            <a:avLst/>
          </a:prstGeom>
        </p:spPr>
        <p:txBody>
          <a:bodyP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Historical Recommender:  (500 patients, B=100)</a:t>
            </a:r>
          </a:p>
          <a:p>
            <a:pPr lvl="1"/>
            <a:r>
              <a:rPr lang="en-US" dirty="0"/>
              <a:t>95% empirical CI: [0.084, 0.129],  median: 0.1085</a:t>
            </a:r>
          </a:p>
          <a:p>
            <a:pPr lvl="2"/>
            <a:r>
              <a:rPr lang="sv-SE" dirty="0"/>
              <a:t>Recomended medicine [20.1%, 26.4%], 23%</a:t>
            </a:r>
            <a:endParaRPr lang="en-US" dirty="0"/>
          </a:p>
        </p:txBody>
      </p:sp>
      <p:sp>
        <p:nvSpPr>
          <p:cNvPr id="16" name="Plassholder for innhold 2">
            <a:extLst>
              <a:ext uri="{FF2B5EF4-FFF2-40B4-BE49-F238E27FC236}">
                <a16:creationId xmlns:a16="http://schemas.microsoft.com/office/drawing/2014/main" id="{20BE5732-F037-4AC0-B68A-D36FC6E73A4C}"/>
              </a:ext>
            </a:extLst>
          </p:cNvPr>
          <p:cNvSpPr txBox="1">
            <a:spLocks/>
          </p:cNvSpPr>
          <p:nvPr/>
        </p:nvSpPr>
        <p:spPr>
          <a:xfrm>
            <a:off x="350582" y="2846272"/>
            <a:ext cx="5464999" cy="3476833"/>
          </a:xfrm>
          <a:prstGeom prst="rect">
            <a:avLst/>
          </a:prstGeom>
        </p:spPr>
        <p:txBody>
          <a:bodyPr>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Improved recommenders: (500 patients, B=100)</a:t>
            </a:r>
          </a:p>
          <a:p>
            <a:pPr lvl="1"/>
            <a:r>
              <a:rPr lang="en-US" dirty="0"/>
              <a:t>Logistic: </a:t>
            </a:r>
            <a:r>
              <a:rPr lang="sv-SE" dirty="0"/>
              <a:t>[0.432, 0.503], 0.464</a:t>
            </a:r>
          </a:p>
          <a:p>
            <a:pPr lvl="2"/>
            <a:r>
              <a:rPr lang="sv-SE" dirty="0"/>
              <a:t>Recomended medicine [63.6%, 70.8%], 67.2%</a:t>
            </a:r>
          </a:p>
          <a:p>
            <a:pPr lvl="1"/>
            <a:r>
              <a:rPr lang="en-US" dirty="0"/>
              <a:t>Logistic probability consensus: </a:t>
            </a:r>
            <a:r>
              <a:rPr lang="nl-NL" dirty="0"/>
              <a:t>[0.423, 0.501], 0.467</a:t>
            </a:r>
          </a:p>
          <a:p>
            <a:pPr lvl="2"/>
            <a:r>
              <a:rPr lang="sv-SE" dirty="0"/>
              <a:t>Recomended medicine [64.3%, 71.2%</a:t>
            </a:r>
            <a:r>
              <a:rPr lang="nl-NL" dirty="0"/>
              <a:t>], 68.0%</a:t>
            </a:r>
            <a:endParaRPr lang="en-US" dirty="0"/>
          </a:p>
          <a:p>
            <a:pPr lvl="1"/>
            <a:r>
              <a:rPr lang="en-US" dirty="0"/>
              <a:t>Neural Network (2,2,3): [0.432, 0.514], 0.464</a:t>
            </a:r>
          </a:p>
          <a:p>
            <a:pPr lvl="2"/>
            <a:r>
              <a:rPr lang="sv-SE" dirty="0"/>
              <a:t>Recomended medicine [53.8%, 62.4%</a:t>
            </a:r>
            <a:r>
              <a:rPr lang="nl-NL" dirty="0"/>
              <a:t>], 58.0%   </a:t>
            </a:r>
            <a:endParaRPr lang="en-US" dirty="0"/>
          </a:p>
          <a:p>
            <a:pPr lvl="1"/>
            <a:r>
              <a:rPr lang="en-US" dirty="0"/>
              <a:t>Neural Network (5,2): [0.415, 0.505], 0.462</a:t>
            </a:r>
          </a:p>
          <a:p>
            <a:pPr lvl="2"/>
            <a:r>
              <a:rPr lang="sv-SE" dirty="0"/>
              <a:t>Recomended medicine [48.5%, 58.1%</a:t>
            </a:r>
            <a:r>
              <a:rPr lang="nl-NL" dirty="0"/>
              <a:t>], 53.3% </a:t>
            </a:r>
          </a:p>
          <a:p>
            <a:pPr lvl="1"/>
            <a:r>
              <a:rPr lang="en-US" dirty="0"/>
              <a:t>Clustered versions gave the same results </a:t>
            </a:r>
          </a:p>
          <a:p>
            <a:pPr lvl="1"/>
            <a:r>
              <a:rPr lang="en-US" dirty="0"/>
              <a:t>Placebo: [0.004, 0.023], 0.012</a:t>
            </a:r>
          </a:p>
          <a:p>
            <a:pPr lvl="1"/>
            <a:r>
              <a:rPr lang="en-US" dirty="0"/>
              <a:t>Treatment 1: [0.395, 0.475], 0.430</a:t>
            </a:r>
          </a:p>
          <a:p>
            <a:pPr lvl="1"/>
            <a:r>
              <a:rPr lang="en-US" dirty="0"/>
              <a:t>Random: [0.187, 0.256], 0.220</a:t>
            </a:r>
          </a:p>
          <a:p>
            <a:pPr lvl="1"/>
            <a:r>
              <a:rPr lang="en-US" dirty="0"/>
              <a:t>Cheat: [0.448, 0.515], 0.481. </a:t>
            </a:r>
          </a:p>
          <a:p>
            <a:pPr lvl="2"/>
            <a:r>
              <a:rPr lang="sv-SE" dirty="0"/>
              <a:t>Recomended medicine</a:t>
            </a:r>
            <a:r>
              <a:rPr lang="en-US" dirty="0"/>
              <a:t>  [49.8%, 57.2%],  53.4%</a:t>
            </a:r>
          </a:p>
        </p:txBody>
      </p:sp>
      <p:sp>
        <p:nvSpPr>
          <p:cNvPr id="18" name="Plassholder for innhold 2">
            <a:extLst>
              <a:ext uri="{FF2B5EF4-FFF2-40B4-BE49-F238E27FC236}">
                <a16:creationId xmlns:a16="http://schemas.microsoft.com/office/drawing/2014/main" id="{AFD6F59F-C1ED-4B32-A68D-AFE916E02A0E}"/>
              </a:ext>
            </a:extLst>
          </p:cNvPr>
          <p:cNvSpPr txBox="1">
            <a:spLocks/>
          </p:cNvSpPr>
          <p:nvPr/>
        </p:nvSpPr>
        <p:spPr>
          <a:xfrm>
            <a:off x="5725745" y="3098493"/>
            <a:ext cx="5464999" cy="1020358"/>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New Treatments:</a:t>
            </a:r>
          </a:p>
          <a:p>
            <a:pPr lvl="1"/>
            <a:r>
              <a:rPr lang="en-US" dirty="0"/>
              <a:t> A general treatment and gene specific treatments</a:t>
            </a:r>
          </a:p>
          <a:p>
            <a:pPr lvl="1"/>
            <a:r>
              <a:rPr lang="en-US" dirty="0"/>
              <a:t>The general overlaps with the previous general, </a:t>
            </a:r>
          </a:p>
          <a:p>
            <a:pPr lvl="2"/>
            <a:r>
              <a:rPr lang="en-US" dirty="0"/>
              <a:t>Apply treatments to same person, realistic and unrealistic.</a:t>
            </a:r>
          </a:p>
          <a:p>
            <a:pPr lvl="2"/>
            <a:endParaRPr lang="en-US" dirty="0"/>
          </a:p>
          <a:p>
            <a:pPr lvl="1"/>
            <a:endParaRPr lang="en-US" dirty="0"/>
          </a:p>
          <a:p>
            <a:endParaRPr lang="en-US" dirty="0"/>
          </a:p>
        </p:txBody>
      </p:sp>
      <p:sp>
        <p:nvSpPr>
          <p:cNvPr id="19" name="Plassholder for innhold 2">
            <a:extLst>
              <a:ext uri="{FF2B5EF4-FFF2-40B4-BE49-F238E27FC236}">
                <a16:creationId xmlns:a16="http://schemas.microsoft.com/office/drawing/2014/main" id="{E1CC4FA2-F0DE-4305-8FD9-39DAC733A92C}"/>
              </a:ext>
            </a:extLst>
          </p:cNvPr>
          <p:cNvSpPr txBox="1">
            <a:spLocks/>
          </p:cNvSpPr>
          <p:nvPr/>
        </p:nvSpPr>
        <p:spPr>
          <a:xfrm>
            <a:off x="5725745" y="4166166"/>
            <a:ext cx="5464999" cy="1982463"/>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Placebo, treatment 1 and treatment 2: (100 patients, B=100)</a:t>
            </a:r>
          </a:p>
          <a:p>
            <a:pPr lvl="1"/>
            <a:r>
              <a:rPr lang="en-US" dirty="0"/>
              <a:t>Logistic probability consensus: </a:t>
            </a:r>
            <a:endParaRPr lang="nl-NL" dirty="0"/>
          </a:p>
          <a:p>
            <a:pPr lvl="2"/>
            <a:r>
              <a:rPr lang="sv-SE" dirty="0"/>
              <a:t>Bad. The action coeffiecient is postive, so chose treatment 2 always.</a:t>
            </a:r>
            <a:r>
              <a:rPr lang="nl-NL" dirty="0"/>
              <a:t> </a:t>
            </a:r>
            <a:endParaRPr lang="en-US" dirty="0"/>
          </a:p>
          <a:p>
            <a:pPr lvl="1"/>
            <a:r>
              <a:rPr lang="en-US" dirty="0"/>
              <a:t>Neural Network (5,2): [0.521, 0.693], 0.622</a:t>
            </a:r>
          </a:p>
          <a:p>
            <a:pPr lvl="2"/>
            <a:r>
              <a:rPr lang="sv-SE" dirty="0"/>
              <a:t>Recomended medicine [95.0%, 100%</a:t>
            </a:r>
            <a:r>
              <a:rPr lang="nl-NL" dirty="0"/>
              <a:t>] , 98.0%</a:t>
            </a:r>
            <a:endParaRPr lang="en-US" dirty="0"/>
          </a:p>
          <a:p>
            <a:pPr lvl="1"/>
            <a:r>
              <a:rPr lang="en-US" dirty="0"/>
              <a:t>Cheat: [0.589, 0.738], 0.666 </a:t>
            </a:r>
          </a:p>
          <a:p>
            <a:pPr lvl="2"/>
            <a:r>
              <a:rPr lang="sv-SE" dirty="0"/>
              <a:t>Recomended medicine</a:t>
            </a:r>
            <a:r>
              <a:rPr lang="en-US" dirty="0"/>
              <a:t>  [65.4%, 82.0%],  74.0%</a:t>
            </a:r>
          </a:p>
          <a:p>
            <a:pPr lvl="2"/>
            <a:endParaRPr lang="en-US" dirty="0"/>
          </a:p>
          <a:p>
            <a:pPr lvl="1"/>
            <a:endParaRPr lang="en-US" dirty="0"/>
          </a:p>
          <a:p>
            <a:endParaRPr lang="en-US" dirty="0"/>
          </a:p>
        </p:txBody>
      </p:sp>
      <p:sp>
        <p:nvSpPr>
          <p:cNvPr id="20" name="Plassholder for innhold 2">
            <a:extLst>
              <a:ext uri="{FF2B5EF4-FFF2-40B4-BE49-F238E27FC236}">
                <a16:creationId xmlns:a16="http://schemas.microsoft.com/office/drawing/2014/main" id="{0CB166EF-843E-4E92-9CF8-CC77F35E10B0}"/>
              </a:ext>
            </a:extLst>
          </p:cNvPr>
          <p:cNvSpPr txBox="1">
            <a:spLocks/>
          </p:cNvSpPr>
          <p:nvPr/>
        </p:nvSpPr>
        <p:spPr>
          <a:xfrm>
            <a:off x="5725746" y="1181989"/>
            <a:ext cx="5464999" cy="1900610"/>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Adaptive recommender: (100 patients -&gt; wider intervals, B=100) </a:t>
            </a:r>
          </a:p>
          <a:p>
            <a:pPr lvl="1"/>
            <a:r>
              <a:rPr lang="en-US" dirty="0"/>
              <a:t>Logistic probability consensus: [</a:t>
            </a:r>
            <a:r>
              <a:rPr lang="nl-NL" dirty="0"/>
              <a:t>0.3738, 0.556</a:t>
            </a:r>
            <a:r>
              <a:rPr lang="en-US" dirty="0"/>
              <a:t>], 0.468</a:t>
            </a:r>
            <a:endParaRPr lang="nl-NL" dirty="0"/>
          </a:p>
          <a:p>
            <a:pPr lvl="2"/>
            <a:r>
              <a:rPr lang="sv-SE" dirty="0"/>
              <a:t>Recomended medicine [59.0%, 76.1%</a:t>
            </a:r>
            <a:r>
              <a:rPr lang="nl-NL" dirty="0"/>
              <a:t>], 67.0% </a:t>
            </a:r>
            <a:endParaRPr lang="en-US" dirty="0"/>
          </a:p>
          <a:p>
            <a:pPr lvl="1"/>
            <a:r>
              <a:rPr lang="en-US" dirty="0"/>
              <a:t>Neural Network (5,2): [0.370, 0.550], 0.469</a:t>
            </a:r>
          </a:p>
          <a:p>
            <a:pPr lvl="2"/>
            <a:r>
              <a:rPr lang="sv-SE" dirty="0"/>
              <a:t>Recomended medicine [44.0%, 62.5%</a:t>
            </a:r>
            <a:r>
              <a:rPr lang="nl-NL" dirty="0"/>
              <a:t>] , 54.0%</a:t>
            </a:r>
            <a:endParaRPr lang="en-US" dirty="0"/>
          </a:p>
          <a:p>
            <a:pPr lvl="1"/>
            <a:r>
              <a:rPr lang="en-US" dirty="0"/>
              <a:t>Cheat: [0.391, 0.572], 0.486. </a:t>
            </a:r>
          </a:p>
          <a:p>
            <a:pPr lvl="2"/>
            <a:r>
              <a:rPr lang="sv-SE" dirty="0"/>
              <a:t>Recomended medicine</a:t>
            </a:r>
            <a:r>
              <a:rPr lang="en-US" dirty="0"/>
              <a:t>  [43.5%, 63.5%],  54.0%</a:t>
            </a:r>
          </a:p>
          <a:p>
            <a:pPr lvl="2"/>
            <a:endParaRPr lang="en-US" dirty="0"/>
          </a:p>
          <a:p>
            <a:pPr lvl="1"/>
            <a:endParaRPr lang="en-US" dirty="0"/>
          </a:p>
          <a:p>
            <a:endParaRPr lang="en-US" dirty="0"/>
          </a:p>
        </p:txBody>
      </p:sp>
    </p:spTree>
    <p:extLst>
      <p:ext uri="{BB962C8B-B14F-4D97-AF65-F5344CB8AC3E}">
        <p14:creationId xmlns:p14="http://schemas.microsoft.com/office/powerpoint/2010/main" val="178383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P spid="8" grpId="0"/>
      <p:bldP spid="9" grpId="0"/>
      <p:bldP spid="10" grpId="0"/>
      <p:bldP spid="11" grpId="0"/>
      <p:bldP spid="15" grpId="0"/>
      <p:bldP spid="16" grpId="0"/>
      <p:bldP spid="18" grpId="0"/>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a:extLst>
              <a:ext uri="{FF2B5EF4-FFF2-40B4-BE49-F238E27FC236}">
                <a16:creationId xmlns:a16="http://schemas.microsoft.com/office/drawing/2014/main" id="{E9DFE465-7E0B-4894-A61E-BF6734F92F2E}"/>
              </a:ext>
            </a:extLst>
          </p:cNvPr>
          <p:cNvSpPr/>
          <p:nvPr/>
        </p:nvSpPr>
        <p:spPr>
          <a:xfrm>
            <a:off x="9673616" y="5100854"/>
            <a:ext cx="1517129" cy="93170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Ellipse 3">
            <a:extLst>
              <a:ext uri="{FF2B5EF4-FFF2-40B4-BE49-F238E27FC236}">
                <a16:creationId xmlns:a16="http://schemas.microsoft.com/office/drawing/2014/main" id="{787D2005-3F12-4970-A9F8-52DCF8968CF6}"/>
              </a:ext>
            </a:extLst>
          </p:cNvPr>
          <p:cNvSpPr/>
          <p:nvPr/>
        </p:nvSpPr>
        <p:spPr>
          <a:xfrm>
            <a:off x="10385561" y="5100855"/>
            <a:ext cx="1618274" cy="931705"/>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ktangel 4">
            <a:extLst>
              <a:ext uri="{FF2B5EF4-FFF2-40B4-BE49-F238E27FC236}">
                <a16:creationId xmlns:a16="http://schemas.microsoft.com/office/drawing/2014/main" id="{EA6B46E1-47B2-408C-A333-95A9191DCB08}"/>
              </a:ext>
            </a:extLst>
          </p:cNvPr>
          <p:cNvSpPr/>
          <p:nvPr/>
        </p:nvSpPr>
        <p:spPr>
          <a:xfrm>
            <a:off x="9602346" y="5041901"/>
            <a:ext cx="2479334" cy="12573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kstSylinder 5">
            <a:extLst>
              <a:ext uri="{FF2B5EF4-FFF2-40B4-BE49-F238E27FC236}">
                <a16:creationId xmlns:a16="http://schemas.microsoft.com/office/drawing/2014/main" id="{F25C74F9-D1CC-46F1-BDDD-20F212FAB95C}"/>
              </a:ext>
            </a:extLst>
          </p:cNvPr>
          <p:cNvSpPr txBox="1"/>
          <p:nvPr/>
        </p:nvSpPr>
        <p:spPr>
          <a:xfrm>
            <a:off x="9674294" y="5479079"/>
            <a:ext cx="711945" cy="338554"/>
          </a:xfrm>
          <a:prstGeom prst="rect">
            <a:avLst/>
          </a:prstGeom>
          <a:noFill/>
        </p:spPr>
        <p:txBody>
          <a:bodyPr wrap="square" rtlCol="0">
            <a:spAutoFit/>
          </a:bodyPr>
          <a:lstStyle/>
          <a:p>
            <a:r>
              <a:rPr lang="en-US" sz="1600" dirty="0"/>
              <a:t>19.3%</a:t>
            </a:r>
          </a:p>
        </p:txBody>
      </p:sp>
      <p:sp>
        <p:nvSpPr>
          <p:cNvPr id="7" name="TekstSylinder 6">
            <a:extLst>
              <a:ext uri="{FF2B5EF4-FFF2-40B4-BE49-F238E27FC236}">
                <a16:creationId xmlns:a16="http://schemas.microsoft.com/office/drawing/2014/main" id="{FA006FEC-05A4-4141-B888-BB22C7F6D17D}"/>
              </a:ext>
            </a:extLst>
          </p:cNvPr>
          <p:cNvSpPr txBox="1"/>
          <p:nvPr/>
        </p:nvSpPr>
        <p:spPr>
          <a:xfrm>
            <a:off x="10418057" y="5479079"/>
            <a:ext cx="711945" cy="338554"/>
          </a:xfrm>
          <a:prstGeom prst="rect">
            <a:avLst/>
          </a:prstGeom>
          <a:noFill/>
        </p:spPr>
        <p:txBody>
          <a:bodyPr wrap="square" rtlCol="0">
            <a:spAutoFit/>
          </a:bodyPr>
          <a:lstStyle/>
          <a:p>
            <a:r>
              <a:rPr lang="en-US" sz="1600" dirty="0"/>
              <a:t>34.3%</a:t>
            </a:r>
          </a:p>
        </p:txBody>
      </p:sp>
      <p:sp>
        <p:nvSpPr>
          <p:cNvPr id="8" name="TekstSylinder 7">
            <a:extLst>
              <a:ext uri="{FF2B5EF4-FFF2-40B4-BE49-F238E27FC236}">
                <a16:creationId xmlns:a16="http://schemas.microsoft.com/office/drawing/2014/main" id="{B4127FD6-3B54-4C1E-A4F9-A9F47FBD28D6}"/>
              </a:ext>
            </a:extLst>
          </p:cNvPr>
          <p:cNvSpPr txBox="1"/>
          <p:nvPr/>
        </p:nvSpPr>
        <p:spPr>
          <a:xfrm>
            <a:off x="11222563" y="5479079"/>
            <a:ext cx="711945" cy="338554"/>
          </a:xfrm>
          <a:prstGeom prst="rect">
            <a:avLst/>
          </a:prstGeom>
          <a:noFill/>
        </p:spPr>
        <p:txBody>
          <a:bodyPr wrap="square" rtlCol="0">
            <a:spAutoFit/>
          </a:bodyPr>
          <a:lstStyle/>
          <a:p>
            <a:r>
              <a:rPr lang="en-US" sz="1600" dirty="0"/>
              <a:t>20.4%</a:t>
            </a:r>
          </a:p>
        </p:txBody>
      </p:sp>
      <p:sp>
        <p:nvSpPr>
          <p:cNvPr id="9" name="TekstSylinder 8">
            <a:extLst>
              <a:ext uri="{FF2B5EF4-FFF2-40B4-BE49-F238E27FC236}">
                <a16:creationId xmlns:a16="http://schemas.microsoft.com/office/drawing/2014/main" id="{10946FC4-A90D-471D-AAD9-F2148F12CB3A}"/>
              </a:ext>
            </a:extLst>
          </p:cNvPr>
          <p:cNvSpPr txBox="1"/>
          <p:nvPr/>
        </p:nvSpPr>
        <p:spPr>
          <a:xfrm>
            <a:off x="10478800" y="5985367"/>
            <a:ext cx="711945" cy="338554"/>
          </a:xfrm>
          <a:prstGeom prst="rect">
            <a:avLst/>
          </a:prstGeom>
          <a:noFill/>
        </p:spPr>
        <p:txBody>
          <a:bodyPr wrap="square" rtlCol="0">
            <a:spAutoFit/>
          </a:bodyPr>
          <a:lstStyle/>
          <a:p>
            <a:r>
              <a:rPr lang="en-US" sz="1600" dirty="0"/>
              <a:t>26.0%</a:t>
            </a:r>
          </a:p>
        </p:txBody>
      </p:sp>
      <p:sp>
        <p:nvSpPr>
          <p:cNvPr id="10" name="TekstSylinder 9">
            <a:extLst>
              <a:ext uri="{FF2B5EF4-FFF2-40B4-BE49-F238E27FC236}">
                <a16:creationId xmlns:a16="http://schemas.microsoft.com/office/drawing/2014/main" id="{7AB6013F-E3A3-418D-8654-26ED2CCF9CD6}"/>
              </a:ext>
            </a:extLst>
          </p:cNvPr>
          <p:cNvSpPr txBox="1"/>
          <p:nvPr/>
        </p:nvSpPr>
        <p:spPr>
          <a:xfrm>
            <a:off x="9719289" y="5228152"/>
            <a:ext cx="1292055" cy="323165"/>
          </a:xfrm>
          <a:prstGeom prst="rect">
            <a:avLst/>
          </a:prstGeom>
          <a:noFill/>
        </p:spPr>
        <p:txBody>
          <a:bodyPr wrap="square" rtlCol="0">
            <a:spAutoFit/>
          </a:bodyPr>
          <a:lstStyle/>
          <a:p>
            <a:r>
              <a:rPr lang="en-US" sz="1500" dirty="0"/>
              <a:t>Treatment 1</a:t>
            </a:r>
          </a:p>
        </p:txBody>
      </p:sp>
      <p:sp>
        <p:nvSpPr>
          <p:cNvPr id="11" name="TekstSylinder 10">
            <a:extLst>
              <a:ext uri="{FF2B5EF4-FFF2-40B4-BE49-F238E27FC236}">
                <a16:creationId xmlns:a16="http://schemas.microsoft.com/office/drawing/2014/main" id="{F34C7590-B41A-4040-9FF4-5DA0F23E3D35}"/>
              </a:ext>
            </a:extLst>
          </p:cNvPr>
          <p:cNvSpPr txBox="1"/>
          <p:nvPr/>
        </p:nvSpPr>
        <p:spPr>
          <a:xfrm>
            <a:off x="10764225" y="5222940"/>
            <a:ext cx="1292055" cy="323165"/>
          </a:xfrm>
          <a:prstGeom prst="rect">
            <a:avLst/>
          </a:prstGeom>
          <a:noFill/>
        </p:spPr>
        <p:txBody>
          <a:bodyPr wrap="square" rtlCol="0">
            <a:spAutoFit/>
          </a:bodyPr>
          <a:lstStyle/>
          <a:p>
            <a:r>
              <a:rPr lang="en-US" sz="1500" dirty="0"/>
              <a:t>Treatment 2</a:t>
            </a:r>
          </a:p>
        </p:txBody>
      </p:sp>
      <p:sp>
        <p:nvSpPr>
          <p:cNvPr id="12" name="Tittel 1">
            <a:extLst>
              <a:ext uri="{FF2B5EF4-FFF2-40B4-BE49-F238E27FC236}">
                <a16:creationId xmlns:a16="http://schemas.microsoft.com/office/drawing/2014/main" id="{F2F3235B-9568-4F3E-816B-47E7CEDABF41}"/>
              </a:ext>
            </a:extLst>
          </p:cNvPr>
          <p:cNvSpPr txBox="1">
            <a:spLocks/>
          </p:cNvSpPr>
          <p:nvPr/>
        </p:nvSpPr>
        <p:spPr>
          <a:xfrm>
            <a:off x="289188" y="361595"/>
            <a:ext cx="10058400"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nb-NO" dirty="0"/>
              <a:t>Part 3</a:t>
            </a:r>
          </a:p>
        </p:txBody>
      </p:sp>
      <p:sp>
        <p:nvSpPr>
          <p:cNvPr id="13" name="Plassholder for innhold 2">
            <a:extLst>
              <a:ext uri="{FF2B5EF4-FFF2-40B4-BE49-F238E27FC236}">
                <a16:creationId xmlns:a16="http://schemas.microsoft.com/office/drawing/2014/main" id="{5886124E-0C53-412B-BEF7-9299BAD7E490}"/>
              </a:ext>
            </a:extLst>
          </p:cNvPr>
          <p:cNvSpPr txBox="1">
            <a:spLocks/>
          </p:cNvSpPr>
          <p:nvPr/>
        </p:nvSpPr>
        <p:spPr>
          <a:xfrm>
            <a:off x="350585" y="1106904"/>
            <a:ext cx="5464999" cy="822089"/>
          </a:xfrm>
          <a:prstGeom prst="rect">
            <a:avLst/>
          </a:prstGeom>
        </p:spPr>
        <p:txBody>
          <a:bodyP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Test Bench </a:t>
            </a:r>
          </a:p>
          <a:p>
            <a:pPr lvl="1"/>
            <a:r>
              <a:rPr lang="en-US" dirty="0"/>
              <a:t>Goal: max utility, not treated people (always give drug)</a:t>
            </a:r>
          </a:p>
          <a:p>
            <a:pPr lvl="1"/>
            <a:r>
              <a:rPr lang="en-US" dirty="0"/>
              <a:t>Results highly depended on the patients</a:t>
            </a:r>
          </a:p>
        </p:txBody>
      </p:sp>
      <p:sp>
        <p:nvSpPr>
          <p:cNvPr id="15" name="Plassholder for innhold 2">
            <a:extLst>
              <a:ext uri="{FF2B5EF4-FFF2-40B4-BE49-F238E27FC236}">
                <a16:creationId xmlns:a16="http://schemas.microsoft.com/office/drawing/2014/main" id="{962946EF-2A2F-4B07-80AB-787F73EC8F2C}"/>
              </a:ext>
            </a:extLst>
          </p:cNvPr>
          <p:cNvSpPr txBox="1">
            <a:spLocks/>
          </p:cNvSpPr>
          <p:nvPr/>
        </p:nvSpPr>
        <p:spPr>
          <a:xfrm>
            <a:off x="350582" y="1946517"/>
            <a:ext cx="5464999" cy="882231"/>
          </a:xfrm>
          <a:prstGeom prst="rect">
            <a:avLst/>
          </a:prstGeom>
        </p:spPr>
        <p:txBody>
          <a:bodyP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Historical Recommender:  (500 patients, B=100)</a:t>
            </a:r>
          </a:p>
          <a:p>
            <a:pPr lvl="1"/>
            <a:r>
              <a:rPr lang="en-US" dirty="0"/>
              <a:t>95% empirical CI: [0.084, 0.129],  median: 0.1085</a:t>
            </a:r>
          </a:p>
          <a:p>
            <a:pPr lvl="2"/>
            <a:r>
              <a:rPr lang="sv-SE" dirty="0"/>
              <a:t>Recomended medicine [20.1%, 26.4%], 23%</a:t>
            </a:r>
            <a:endParaRPr lang="en-US" dirty="0"/>
          </a:p>
        </p:txBody>
      </p:sp>
      <p:sp>
        <p:nvSpPr>
          <p:cNvPr id="16" name="Plassholder for innhold 2">
            <a:extLst>
              <a:ext uri="{FF2B5EF4-FFF2-40B4-BE49-F238E27FC236}">
                <a16:creationId xmlns:a16="http://schemas.microsoft.com/office/drawing/2014/main" id="{20BE5732-F037-4AC0-B68A-D36FC6E73A4C}"/>
              </a:ext>
            </a:extLst>
          </p:cNvPr>
          <p:cNvSpPr txBox="1">
            <a:spLocks/>
          </p:cNvSpPr>
          <p:nvPr/>
        </p:nvSpPr>
        <p:spPr>
          <a:xfrm>
            <a:off x="350582" y="2846272"/>
            <a:ext cx="5464999" cy="3476833"/>
          </a:xfrm>
          <a:prstGeom prst="rect">
            <a:avLst/>
          </a:prstGeom>
        </p:spPr>
        <p:txBody>
          <a:bodyPr>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Improved recommenders: (500 patients, B=100)</a:t>
            </a:r>
          </a:p>
          <a:p>
            <a:pPr lvl="1"/>
            <a:r>
              <a:rPr lang="en-US" dirty="0"/>
              <a:t>Logistic: </a:t>
            </a:r>
            <a:r>
              <a:rPr lang="sv-SE" dirty="0"/>
              <a:t>[0.432, 0.503], 0.464</a:t>
            </a:r>
          </a:p>
          <a:p>
            <a:pPr lvl="2"/>
            <a:r>
              <a:rPr lang="sv-SE" dirty="0"/>
              <a:t>Recomended medicine [63.6%, 70.8%], 67.2%</a:t>
            </a:r>
          </a:p>
          <a:p>
            <a:pPr lvl="1"/>
            <a:r>
              <a:rPr lang="en-US" dirty="0"/>
              <a:t>Logistic probability consensus: </a:t>
            </a:r>
            <a:r>
              <a:rPr lang="nl-NL" dirty="0"/>
              <a:t>[0.423, 0.501], 0.467</a:t>
            </a:r>
          </a:p>
          <a:p>
            <a:pPr lvl="2"/>
            <a:r>
              <a:rPr lang="sv-SE" dirty="0"/>
              <a:t>Recomended medicine [64.3%, 71.2%</a:t>
            </a:r>
            <a:r>
              <a:rPr lang="nl-NL" dirty="0"/>
              <a:t>], 68.0%</a:t>
            </a:r>
            <a:endParaRPr lang="en-US" dirty="0"/>
          </a:p>
          <a:p>
            <a:pPr lvl="1"/>
            <a:r>
              <a:rPr lang="en-US" dirty="0"/>
              <a:t>Neural Network (2,2,3): [0.432, 0.514], 0.464</a:t>
            </a:r>
          </a:p>
          <a:p>
            <a:pPr lvl="2"/>
            <a:r>
              <a:rPr lang="sv-SE" dirty="0"/>
              <a:t>Recomended medicine [53.8%, 62.4%</a:t>
            </a:r>
            <a:r>
              <a:rPr lang="nl-NL" dirty="0"/>
              <a:t>], 58.0%   </a:t>
            </a:r>
            <a:endParaRPr lang="en-US" dirty="0"/>
          </a:p>
          <a:p>
            <a:pPr lvl="1"/>
            <a:r>
              <a:rPr lang="en-US" dirty="0"/>
              <a:t>Neural Network (5,2): [0.415, 0.505], 0.462</a:t>
            </a:r>
          </a:p>
          <a:p>
            <a:pPr lvl="2"/>
            <a:r>
              <a:rPr lang="sv-SE" dirty="0"/>
              <a:t>Recomended medicine [48.5%, 58.1%</a:t>
            </a:r>
            <a:r>
              <a:rPr lang="nl-NL" dirty="0"/>
              <a:t>], 53.3% </a:t>
            </a:r>
          </a:p>
          <a:p>
            <a:pPr lvl="1"/>
            <a:r>
              <a:rPr lang="en-US" dirty="0"/>
              <a:t>Clustered versions gave the same results </a:t>
            </a:r>
          </a:p>
          <a:p>
            <a:pPr lvl="1"/>
            <a:r>
              <a:rPr lang="en-US" dirty="0"/>
              <a:t>Placebo: [0.004, 0.023], 0.012</a:t>
            </a:r>
          </a:p>
          <a:p>
            <a:pPr lvl="1"/>
            <a:r>
              <a:rPr lang="en-US" dirty="0"/>
              <a:t>Treatment 1: [0.395, 0.475], 0.430</a:t>
            </a:r>
          </a:p>
          <a:p>
            <a:pPr lvl="1"/>
            <a:r>
              <a:rPr lang="en-US" dirty="0"/>
              <a:t>Random: [0.187, 0.256], 0.220</a:t>
            </a:r>
          </a:p>
          <a:p>
            <a:pPr lvl="1"/>
            <a:r>
              <a:rPr lang="en-US" dirty="0"/>
              <a:t>Cheat: [0.448, 0.515], 0.481. </a:t>
            </a:r>
          </a:p>
          <a:p>
            <a:pPr lvl="2"/>
            <a:r>
              <a:rPr lang="sv-SE" dirty="0"/>
              <a:t>Recomended medicine</a:t>
            </a:r>
            <a:r>
              <a:rPr lang="en-US" dirty="0"/>
              <a:t>  [49.8%, 57.2%],  53.4%</a:t>
            </a:r>
          </a:p>
        </p:txBody>
      </p:sp>
      <p:sp>
        <p:nvSpPr>
          <p:cNvPr id="18" name="Plassholder for innhold 2">
            <a:extLst>
              <a:ext uri="{FF2B5EF4-FFF2-40B4-BE49-F238E27FC236}">
                <a16:creationId xmlns:a16="http://schemas.microsoft.com/office/drawing/2014/main" id="{AFD6F59F-C1ED-4B32-A68D-AFE916E02A0E}"/>
              </a:ext>
            </a:extLst>
          </p:cNvPr>
          <p:cNvSpPr txBox="1">
            <a:spLocks/>
          </p:cNvSpPr>
          <p:nvPr/>
        </p:nvSpPr>
        <p:spPr>
          <a:xfrm>
            <a:off x="5725745" y="3098493"/>
            <a:ext cx="5464999" cy="1020358"/>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New Treatments:</a:t>
            </a:r>
          </a:p>
          <a:p>
            <a:pPr lvl="1"/>
            <a:r>
              <a:rPr lang="en-US" dirty="0"/>
              <a:t> A general treatment and gene specific treatments</a:t>
            </a:r>
          </a:p>
          <a:p>
            <a:pPr lvl="1"/>
            <a:r>
              <a:rPr lang="en-US" dirty="0"/>
              <a:t>The general overlaps with the previous general, </a:t>
            </a:r>
          </a:p>
          <a:p>
            <a:pPr lvl="2"/>
            <a:r>
              <a:rPr lang="en-US" dirty="0"/>
              <a:t>Apply treatments to same person, realistic and unrealistic.</a:t>
            </a:r>
          </a:p>
          <a:p>
            <a:pPr lvl="2"/>
            <a:endParaRPr lang="en-US" dirty="0"/>
          </a:p>
          <a:p>
            <a:pPr lvl="1"/>
            <a:endParaRPr lang="en-US" dirty="0"/>
          </a:p>
          <a:p>
            <a:endParaRPr lang="en-US" dirty="0"/>
          </a:p>
        </p:txBody>
      </p:sp>
      <p:sp>
        <p:nvSpPr>
          <p:cNvPr id="19" name="Plassholder for innhold 2">
            <a:extLst>
              <a:ext uri="{FF2B5EF4-FFF2-40B4-BE49-F238E27FC236}">
                <a16:creationId xmlns:a16="http://schemas.microsoft.com/office/drawing/2014/main" id="{E1CC4FA2-F0DE-4305-8FD9-39DAC733A92C}"/>
              </a:ext>
            </a:extLst>
          </p:cNvPr>
          <p:cNvSpPr txBox="1">
            <a:spLocks/>
          </p:cNvSpPr>
          <p:nvPr/>
        </p:nvSpPr>
        <p:spPr>
          <a:xfrm>
            <a:off x="5725745" y="4166166"/>
            <a:ext cx="5464999" cy="1982463"/>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Placebo, treatment 1 and treatment 2: (100 patients, B=100)</a:t>
            </a:r>
          </a:p>
          <a:p>
            <a:pPr lvl="1"/>
            <a:r>
              <a:rPr lang="en-US" dirty="0"/>
              <a:t>Logistic probability consensus: </a:t>
            </a:r>
            <a:endParaRPr lang="nl-NL" dirty="0"/>
          </a:p>
          <a:p>
            <a:pPr lvl="2"/>
            <a:r>
              <a:rPr lang="sv-SE" dirty="0"/>
              <a:t>Bad. The action coeffiecient is postive, so chose treatment 2 always.</a:t>
            </a:r>
            <a:r>
              <a:rPr lang="nl-NL" dirty="0"/>
              <a:t> </a:t>
            </a:r>
            <a:endParaRPr lang="en-US" dirty="0"/>
          </a:p>
          <a:p>
            <a:pPr lvl="1"/>
            <a:r>
              <a:rPr lang="en-US" dirty="0"/>
              <a:t>Neural Network (5,2): [0.521, 0.693], 0.622</a:t>
            </a:r>
          </a:p>
          <a:p>
            <a:pPr lvl="2"/>
            <a:r>
              <a:rPr lang="sv-SE" dirty="0"/>
              <a:t>Recomended medicine [95.0%, 100%</a:t>
            </a:r>
            <a:r>
              <a:rPr lang="nl-NL" dirty="0"/>
              <a:t>] , 98.0%</a:t>
            </a:r>
            <a:endParaRPr lang="en-US" dirty="0"/>
          </a:p>
          <a:p>
            <a:pPr lvl="1"/>
            <a:r>
              <a:rPr lang="en-US" dirty="0"/>
              <a:t>Cheat: [0.589, 0.738], 0.666 </a:t>
            </a:r>
          </a:p>
          <a:p>
            <a:pPr lvl="2"/>
            <a:r>
              <a:rPr lang="sv-SE" dirty="0"/>
              <a:t>Recomended medicine</a:t>
            </a:r>
            <a:r>
              <a:rPr lang="en-US" dirty="0"/>
              <a:t>  [65.4%, 82.0%],  74.0%</a:t>
            </a:r>
          </a:p>
          <a:p>
            <a:pPr lvl="2"/>
            <a:r>
              <a:rPr lang="en-US" dirty="0"/>
              <a:t>(same result for 129 treat)</a:t>
            </a:r>
          </a:p>
          <a:p>
            <a:pPr lvl="2"/>
            <a:endParaRPr lang="en-US" dirty="0"/>
          </a:p>
          <a:p>
            <a:pPr lvl="1"/>
            <a:endParaRPr lang="en-US" dirty="0"/>
          </a:p>
          <a:p>
            <a:endParaRPr lang="en-US" dirty="0"/>
          </a:p>
        </p:txBody>
      </p:sp>
      <p:sp>
        <p:nvSpPr>
          <p:cNvPr id="20" name="Plassholder for innhold 2">
            <a:extLst>
              <a:ext uri="{FF2B5EF4-FFF2-40B4-BE49-F238E27FC236}">
                <a16:creationId xmlns:a16="http://schemas.microsoft.com/office/drawing/2014/main" id="{0CB166EF-843E-4E92-9CF8-CC77F35E10B0}"/>
              </a:ext>
            </a:extLst>
          </p:cNvPr>
          <p:cNvSpPr txBox="1">
            <a:spLocks/>
          </p:cNvSpPr>
          <p:nvPr/>
        </p:nvSpPr>
        <p:spPr>
          <a:xfrm>
            <a:off x="5725746" y="1181989"/>
            <a:ext cx="5464999" cy="1900610"/>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Adaptive recommender: (100 patients -&gt; wider intervals, B=100) </a:t>
            </a:r>
          </a:p>
          <a:p>
            <a:pPr lvl="1"/>
            <a:r>
              <a:rPr lang="en-US" dirty="0"/>
              <a:t>Logistic probability consensus: [</a:t>
            </a:r>
            <a:r>
              <a:rPr lang="nl-NL" dirty="0"/>
              <a:t>0.3738, 0.556</a:t>
            </a:r>
            <a:r>
              <a:rPr lang="en-US" dirty="0"/>
              <a:t>], 0.468</a:t>
            </a:r>
            <a:endParaRPr lang="nl-NL" dirty="0"/>
          </a:p>
          <a:p>
            <a:pPr lvl="2"/>
            <a:r>
              <a:rPr lang="sv-SE" dirty="0"/>
              <a:t>Recomended medicine [59.0%, 76.1%</a:t>
            </a:r>
            <a:r>
              <a:rPr lang="nl-NL" dirty="0"/>
              <a:t>], 67.0% </a:t>
            </a:r>
            <a:endParaRPr lang="en-US" dirty="0"/>
          </a:p>
          <a:p>
            <a:pPr lvl="1"/>
            <a:r>
              <a:rPr lang="en-US" dirty="0"/>
              <a:t>Neural Network (5,2): [0.370, 0.550], 0.469</a:t>
            </a:r>
          </a:p>
          <a:p>
            <a:pPr lvl="2"/>
            <a:r>
              <a:rPr lang="sv-SE" dirty="0"/>
              <a:t>Recomended medicine [44.0%, 62.5%</a:t>
            </a:r>
            <a:r>
              <a:rPr lang="nl-NL" dirty="0"/>
              <a:t>] , 54.0%</a:t>
            </a:r>
            <a:endParaRPr lang="en-US" dirty="0"/>
          </a:p>
          <a:p>
            <a:pPr lvl="1"/>
            <a:r>
              <a:rPr lang="en-US" dirty="0"/>
              <a:t>Cheat: [0.391, 0.572], 0.486. </a:t>
            </a:r>
          </a:p>
          <a:p>
            <a:pPr lvl="2"/>
            <a:r>
              <a:rPr lang="sv-SE" dirty="0"/>
              <a:t>Recomended medicine</a:t>
            </a:r>
            <a:r>
              <a:rPr lang="en-US" dirty="0"/>
              <a:t>  [43.5%, 63.5%],  54.0%</a:t>
            </a:r>
          </a:p>
          <a:p>
            <a:pPr lvl="2"/>
            <a:endParaRPr lang="en-US" dirty="0"/>
          </a:p>
          <a:p>
            <a:pPr lvl="1"/>
            <a:endParaRPr lang="en-US" dirty="0"/>
          </a:p>
          <a:p>
            <a:endParaRPr lang="en-US" dirty="0"/>
          </a:p>
        </p:txBody>
      </p:sp>
    </p:spTree>
    <p:extLst>
      <p:ext uri="{BB962C8B-B14F-4D97-AF65-F5344CB8AC3E}">
        <p14:creationId xmlns:p14="http://schemas.microsoft.com/office/powerpoint/2010/main" val="373285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P spid="8" grpId="0"/>
      <p:bldP spid="9" grpId="0"/>
      <p:bldP spid="10" grpId="0"/>
      <p:bldP spid="11" grpId="0"/>
      <p:bldP spid="15" grpId="0"/>
      <p:bldP spid="16" grpId="0"/>
      <p:bldP spid="18" grpId="0"/>
      <p:bldP spid="19" grpId="0"/>
      <p:bldP spid="20" grpId="0"/>
    </p:bldLst>
  </p:timing>
</p:sld>
</file>

<file path=ppt/theme/theme1.xml><?xml version="1.0" encoding="utf-8"?>
<a:theme xmlns:a="http://schemas.openxmlformats.org/drawingml/2006/main" name="Retrospek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1849</TotalTime>
  <Words>6361</Words>
  <Application>Microsoft Office PowerPoint</Application>
  <PresentationFormat>Widescreen</PresentationFormat>
  <Paragraphs>612</Paragraphs>
  <Slides>8</Slides>
  <Notes>8</Notes>
  <HiddenSlides>0</HiddenSlides>
  <MMClips>0</MMClips>
  <ScaleCrop>false</ScaleCrop>
  <HeadingPairs>
    <vt:vector size="6" baseType="variant">
      <vt:variant>
        <vt:lpstr>Brukte skrifter</vt:lpstr>
      </vt:variant>
      <vt:variant>
        <vt:i4>3</vt:i4>
      </vt:variant>
      <vt:variant>
        <vt:lpstr>Tema</vt:lpstr>
      </vt:variant>
      <vt:variant>
        <vt:i4>1</vt:i4>
      </vt:variant>
      <vt:variant>
        <vt:lpstr>Lysbildetitler</vt:lpstr>
      </vt:variant>
      <vt:variant>
        <vt:i4>8</vt:i4>
      </vt:variant>
    </vt:vector>
  </HeadingPairs>
  <TitlesOfParts>
    <vt:vector size="12" baseType="lpstr">
      <vt:lpstr>Calibri</vt:lpstr>
      <vt:lpstr>Calibri Light</vt:lpstr>
      <vt:lpstr>Cambria Math</vt:lpstr>
      <vt:lpstr>Retrospekt</vt:lpstr>
      <vt:lpstr>Medical Project – Seminar  IN-STK5000 – Adaptive Methods for Data-Based Decision Making        Fall 2018 </vt:lpstr>
      <vt:lpstr>Overview of the Medical Project</vt:lpstr>
      <vt:lpstr>Part 1                            Part 2</vt:lpstr>
      <vt:lpstr>Part 3 </vt:lpstr>
      <vt:lpstr>Analysis of Treatments</vt:lpstr>
      <vt:lpstr>Further investigation</vt:lpstr>
      <vt:lpstr>PowerPoint-presentasjon</vt:lpstr>
      <vt:lpstr>PowerPoint-presentasjon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project  IN-STK5000</dc:title>
  <dc:creator>Lars Henry Berge Olsen</dc:creator>
  <cp:lastModifiedBy>Lars Henry Berge Olsen</cp:lastModifiedBy>
  <cp:revision>99</cp:revision>
  <dcterms:created xsi:type="dcterms:W3CDTF">2018-11-20T13:16:05Z</dcterms:created>
  <dcterms:modified xsi:type="dcterms:W3CDTF">2018-11-21T20:05:15Z</dcterms:modified>
</cp:coreProperties>
</file>