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57" r:id="rId4"/>
    <p:sldId id="264" r:id="rId5"/>
    <p:sldId id="263" r:id="rId6"/>
    <p:sldId id="260"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597" autoAdjust="0"/>
  </p:normalViewPr>
  <p:slideViewPr>
    <p:cSldViewPr snapToGrid="0">
      <p:cViewPr>
        <p:scale>
          <a:sx n="50" d="100"/>
          <a:sy n="50" d="100"/>
        </p:scale>
        <p:origin x="12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0D46F-6E47-4F1D-87C9-7C278089C547}" type="datetimeFigureOut">
              <a:rPr lang="en-US" smtClean="0"/>
              <a:t>11/20/2018</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1A35D-7B34-4DEC-A7B3-55C30927AF0B}" type="slidenum">
              <a:rPr lang="en-US" smtClean="0"/>
              <a:t>‹#›</a:t>
            </a:fld>
            <a:endParaRPr lang="en-US"/>
          </a:p>
        </p:txBody>
      </p:sp>
    </p:spTree>
    <p:extLst>
      <p:ext uri="{BB962C8B-B14F-4D97-AF65-F5344CB8AC3E}">
        <p14:creationId xmlns:p14="http://schemas.microsoft.com/office/powerpoint/2010/main" val="223411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1</a:t>
            </a:fld>
            <a:endParaRPr lang="en-US"/>
          </a:p>
        </p:txBody>
      </p:sp>
    </p:spTree>
    <p:extLst>
      <p:ext uri="{BB962C8B-B14F-4D97-AF65-F5344CB8AC3E}">
        <p14:creationId xmlns:p14="http://schemas.microsoft.com/office/powerpoint/2010/main" val="310263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2</a:t>
            </a:fld>
            <a:endParaRPr lang="en-US"/>
          </a:p>
        </p:txBody>
      </p:sp>
    </p:spTree>
    <p:extLst>
      <p:ext uri="{BB962C8B-B14F-4D97-AF65-F5344CB8AC3E}">
        <p14:creationId xmlns:p14="http://schemas.microsoft.com/office/powerpoint/2010/main" val="246643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Oda</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3</a:t>
            </a:fld>
            <a:endParaRPr lang="en-US"/>
          </a:p>
        </p:txBody>
      </p:sp>
    </p:spTree>
    <p:extLst>
      <p:ext uri="{BB962C8B-B14F-4D97-AF65-F5344CB8AC3E}">
        <p14:creationId xmlns:p14="http://schemas.microsoft.com/office/powerpoint/2010/main" val="400659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 </a:t>
            </a:r>
            <a:r>
              <a:rPr lang="en-US" dirty="0" err="1"/>
              <a:t>og</a:t>
            </a:r>
            <a:r>
              <a:rPr lang="en-US" dirty="0"/>
              <a:t> Oda</a:t>
            </a:r>
          </a:p>
          <a:p>
            <a:endParaRPr lang="en-US" dirty="0"/>
          </a:p>
          <a:p>
            <a:r>
              <a:rPr lang="en-US" dirty="0"/>
              <a:t>Lars: testbench, </a:t>
            </a:r>
            <a:r>
              <a:rPr lang="en-US" dirty="0" err="1"/>
              <a:t>tabell</a:t>
            </a:r>
            <a:r>
              <a:rPr lang="en-US" dirty="0"/>
              <a:t> over </a:t>
            </a:r>
            <a:r>
              <a:rPr lang="en-US" dirty="0" err="1"/>
              <a:t>hist</a:t>
            </a:r>
            <a:r>
              <a:rPr lang="en-US" dirty="0"/>
              <a:t> </a:t>
            </a:r>
            <a:r>
              <a:rPr lang="en-US" dirty="0" err="1"/>
              <a:t>og</a:t>
            </a:r>
            <a:r>
              <a:rPr lang="en-US" dirty="0"/>
              <a:t> improved</a:t>
            </a:r>
          </a:p>
          <a:p>
            <a:endParaRPr lang="en-US" dirty="0"/>
          </a:p>
          <a:p>
            <a:r>
              <a:rPr lang="en-US" dirty="0"/>
              <a:t>Oda: Adaptive + new treatment</a:t>
            </a:r>
          </a:p>
          <a:p>
            <a:endParaRPr lang="en-US" dirty="0"/>
          </a:p>
          <a:p>
            <a:r>
              <a:rPr lang="en-US" dirty="0"/>
              <a:t>Lars:  Diagram</a:t>
            </a:r>
          </a:p>
          <a:p>
            <a:endParaRPr lang="en-US" dirty="0"/>
          </a:p>
          <a:p>
            <a:r>
              <a:rPr lang="en-US" dirty="0"/>
              <a:t>Oda:  Policy 0,1,2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this part we are going to test our models on new patients. </a:t>
            </a:r>
          </a:p>
          <a:p>
            <a:r>
              <a:rPr lang="en-US" dirty="0"/>
              <a:t>Some remarks first, we want to maximize the reward function we displayed earlier, and not the expected number of people who display measurable effects as the description says we should. If we had done this the models always recommend the drug, since there is no penalty of giving the drug and it is more likely to yield measurable effects. </a:t>
            </a:r>
          </a:p>
          <a:p>
            <a:r>
              <a:rPr lang="en-US" dirty="0"/>
              <a:t>The results of the models also depend highly on the data generated in each run. If we want to compare the different policies based on single simulation we should test the policies on the same group of patients. We have not done this. We have run the simulations 100 times and computed the empirical 95% CI and median. In each simulation we treat 500 patients.</a:t>
            </a:r>
          </a:p>
          <a:p>
            <a:endParaRPr lang="en-US" dirty="0"/>
          </a:p>
          <a:p>
            <a:r>
              <a:rPr lang="en-US" dirty="0"/>
              <a:t>We see that the historical recommender gives a low CI, and median of 0.11.  Note that the results we got in part 2 is covered by this CI.</a:t>
            </a:r>
          </a:p>
          <a:p>
            <a:endParaRPr lang="en-US" dirty="0"/>
          </a:p>
          <a:p>
            <a:r>
              <a:rPr lang="en-US" dirty="0"/>
              <a:t>We now look at the improved recommenders. We see that there is basically no difference between a single logistic or a probability consensus. </a:t>
            </a:r>
          </a:p>
          <a:p>
            <a:r>
              <a:rPr lang="en-US" dirty="0"/>
              <a:t>The Neural Network yields approximately the same utility, but the manage to do that with less use of the drug. That means that the NN is better at to discover when it is necessary to use drug, while the logistic model is to optimistic of the effect of the treatment.  </a:t>
            </a:r>
          </a:p>
          <a:p>
            <a:r>
              <a:rPr lang="en-US" dirty="0"/>
              <a:t>We have 2 different NN, the first one obtained by CV on the historical data. The other one is a suboptimal NN, but recommends less treatments.</a:t>
            </a:r>
          </a:p>
          <a:p>
            <a:endParaRPr lang="en-US" dirty="0"/>
          </a:p>
          <a:p>
            <a:r>
              <a:rPr lang="en-US" dirty="0"/>
              <a:t>As benchmarks we have also checked what happens if we always recommend placebo, treatment 1 or random. We see that our models get slightly better scores than when we always recommend the treatment.</a:t>
            </a:r>
          </a:p>
          <a:p>
            <a:r>
              <a:rPr lang="en-US" dirty="0"/>
              <a:t>Clustered versions give the same results.</a:t>
            </a:r>
          </a:p>
          <a:p>
            <a:endParaRPr lang="en-US" dirty="0"/>
          </a:p>
          <a:p>
            <a:r>
              <a:rPr lang="en-US" dirty="0"/>
              <a:t>Cheat is a recommender that exploits our knowledge about the data generator and always chooses the correct recommendation. We see that there is not much more we can enhance our models. Of course in the real world we would not have known that.</a:t>
            </a:r>
          </a:p>
          <a:p>
            <a:endParaRPr lang="en-US" dirty="0"/>
          </a:p>
          <a:p>
            <a:r>
              <a:rPr lang="en-US" dirty="0"/>
              <a:t>We now look at the adaptive recommenders. </a:t>
            </a:r>
          </a:p>
          <a:p>
            <a:r>
              <a:rPr lang="en-US" dirty="0"/>
              <a:t>That means that we let the models observe the outcome of each patients, and then refit our models. This take a long time. So we have decreased number of patients to 100 per simulation. Hence, we get wider CI. So it is now better to look at the medians. As we see, they are a little bit better. But nothing to cheer about. Might be because the new results drown in the fitting. Should maybe have done something else. Still close to cheats optimal value.</a:t>
            </a:r>
          </a:p>
          <a:p>
            <a:endParaRPr lang="en-US" dirty="0"/>
          </a:p>
          <a:p>
            <a:r>
              <a:rPr lang="en-US" dirty="0"/>
              <a:t>Now we are given new treatments. A general one and 126 gene specif. We have interpreted it as action 3 is specific to gene 1, action 4 is specific  to gene 2 and so one.  We see the new general treatments overlaps the old one. Here we have treated the same patients (100 000) with both treatments and looked at the outcomes of each treatment. In the real world this is possible if the treatments are </a:t>
            </a:r>
            <a:r>
              <a:rPr lang="en-US" dirty="0" err="1"/>
              <a:t>f.ex</a:t>
            </a:r>
            <a:r>
              <a:rPr lang="en-US" dirty="0"/>
              <a:t>. Sunscreens. Apply the to each arm and look at the results. Not possible in other scenarios. </a:t>
            </a:r>
          </a:p>
          <a:p>
            <a:r>
              <a:rPr lang="en-US" dirty="0"/>
              <a:t>We see here that treatment 1 or 2 doesn’t work in 26% of the cases, and they have some overlap.  </a:t>
            </a:r>
          </a:p>
          <a:p>
            <a:endParaRPr lang="en-US" dirty="0"/>
          </a:p>
          <a:p>
            <a:r>
              <a:rPr lang="en-US" dirty="0"/>
              <a:t>If we let our models have the choice between action 0, 1 and 2, we get some bad results and some good. It doesn’t work for logistic. We get that the coefficient </a:t>
            </a:r>
            <a:r>
              <a:rPr lang="en-US" dirty="0" err="1"/>
              <a:t>infront</a:t>
            </a:r>
            <a:r>
              <a:rPr lang="en-US" dirty="0"/>
              <a:t> of the action variable is positive, hence the model always chose the biggest action. We might have </a:t>
            </a:r>
          </a:p>
          <a:p>
            <a:endParaRPr lang="en-US" dirty="0"/>
          </a:p>
          <a:p>
            <a:r>
              <a:rPr lang="en-US" dirty="0"/>
              <a:t>If we do the same for the gene specific treatment we get discouraging results. Of these 100 000 patients we observed no instances where the patient displayed measurable effects based on a gene specific and where the general treatments didn’t work. There are cases where the gene specific treatments are the only treatments that work, but these are so rare, that we are better of recommending the general treatments.  </a:t>
            </a:r>
          </a:p>
          <a:p>
            <a:endParaRPr lang="en-US" dirty="0"/>
          </a:p>
          <a:p>
            <a:endParaRPr lang="en-US" dirty="0"/>
          </a:p>
          <a:p>
            <a:endParaRPr lang="en-US" dirty="0"/>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a:t>All the CI on the left side is made by running the code 100 times with 500 </a:t>
            </a:r>
            <a:r>
              <a:rPr lang="en-US" dirty="0" err="1"/>
              <a:t>pasients</a:t>
            </a:r>
            <a:r>
              <a:rPr lang="en-US" dirty="0"/>
              <a:t> each time</a:t>
            </a:r>
          </a:p>
          <a:p>
            <a:endParaRPr lang="en-US" dirty="0"/>
          </a:p>
          <a:p>
            <a:r>
              <a:rPr lang="en-US" dirty="0"/>
              <a:t>historical</a:t>
            </a:r>
          </a:p>
          <a:p>
            <a:r>
              <a:rPr lang="en-US" dirty="0"/>
              <a:t>[0.0839, 0.1293], median 0.1085</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[0.201, 0.264], median = 0.23</a:t>
            </a:r>
            <a:endParaRPr lang="en-US" dirty="0"/>
          </a:p>
          <a:p>
            <a:endParaRPr lang="en-US" dirty="0"/>
          </a:p>
          <a:p>
            <a:r>
              <a:rPr lang="sv-SE" dirty="0"/>
              <a:t>Log regular</a:t>
            </a:r>
          </a:p>
          <a:p>
            <a:r>
              <a:rPr lang="sv-SE" dirty="0"/>
              <a:t>[0.432, 0.503], median = 0.464</a:t>
            </a:r>
          </a:p>
          <a:p>
            <a:r>
              <a:rPr lang="sv-SE" dirty="0"/>
              <a:t>Percentage of times given medicin: [0.636, 0.708], median = 0.672</a:t>
            </a:r>
          </a:p>
          <a:p>
            <a:endParaRPr lang="sv-SE" dirty="0"/>
          </a:p>
          <a:p>
            <a:r>
              <a:rPr lang="nl-NL" dirty="0"/>
              <a:t>Log boot</a:t>
            </a:r>
          </a:p>
          <a:p>
            <a:r>
              <a:rPr lang="nl-NL" dirty="0"/>
              <a:t>[0.423, 0.501], median = 0.467</a:t>
            </a:r>
          </a:p>
          <a:p>
            <a:r>
              <a:rPr lang="sv-SE" dirty="0"/>
              <a:t>Percentage of times given medicin: [0.643, 0.712</a:t>
            </a:r>
            <a:r>
              <a:rPr lang="nl-NL" dirty="0"/>
              <a:t>] median = 0.680</a:t>
            </a:r>
          </a:p>
          <a:p>
            <a:endParaRPr lang="nl-NL" dirty="0"/>
          </a:p>
          <a:p>
            <a:r>
              <a:rPr lang="en-US" dirty="0"/>
              <a:t>Neural Network!</a:t>
            </a:r>
          </a:p>
          <a:p>
            <a:r>
              <a:rPr lang="en-US" dirty="0"/>
              <a:t>[0.415, 0.505], median = 0.462</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[0.485, 0.581</a:t>
            </a:r>
            <a:r>
              <a:rPr lang="nl-NL" dirty="0"/>
              <a:t>] median = 0.533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 0.514], median = 0.464, medicine: [0.538, 0.624], median = 0.58</a:t>
            </a:r>
            <a:endParaRPr lang="nl-NL" dirty="0"/>
          </a:p>
          <a:p>
            <a:endParaRPr lang="en-US" dirty="0"/>
          </a:p>
          <a:p>
            <a:r>
              <a:rPr lang="en-US" dirty="0"/>
              <a:t>anty1, anty2, antjusty1, antjusty2, </a:t>
            </a:r>
            <a:r>
              <a:rPr lang="en-US" dirty="0" err="1"/>
              <a:t>antboth</a:t>
            </a:r>
            <a:r>
              <a:rPr lang="en-US" dirty="0"/>
              <a:t>, </a:t>
            </a:r>
            <a:r>
              <a:rPr lang="en-US" dirty="0" err="1"/>
              <a:t>antnone</a:t>
            </a:r>
            <a:endParaRPr lang="en-US" dirty="0"/>
          </a:p>
          <a:p>
            <a:r>
              <a:rPr lang="en-US" dirty="0"/>
              <a:t>53553 54690 19312 20449 34241 25998</a:t>
            </a:r>
          </a:p>
          <a:p>
            <a:endParaRPr lang="en-US" dirty="0"/>
          </a:p>
          <a:p>
            <a:r>
              <a:rPr lang="en-US" dirty="0"/>
              <a:t>Logistic regular 100 </a:t>
            </a:r>
            <a:r>
              <a:rPr lang="en-US" dirty="0" err="1"/>
              <a:t>iter</a:t>
            </a:r>
            <a:r>
              <a:rPr lang="en-US" dirty="0"/>
              <a:t> with </a:t>
            </a:r>
            <a:r>
              <a:rPr lang="en-US" dirty="0" err="1"/>
              <a:t>n_test</a:t>
            </a:r>
            <a:r>
              <a:rPr lang="en-US" dirty="0"/>
              <a:t> = 500: [0.4264, 0.5086] </a:t>
            </a:r>
          </a:p>
          <a:p>
            <a:endParaRPr lang="en-US" dirty="0"/>
          </a:p>
          <a:p>
            <a:r>
              <a:rPr lang="en-US" dirty="0"/>
              <a:t>Adaptive:</a:t>
            </a:r>
          </a:p>
          <a:p>
            <a:r>
              <a:rPr lang="en-US" dirty="0"/>
              <a:t>Cheat only placebo and drug 1:</a:t>
            </a:r>
          </a:p>
          <a:p>
            <a:r>
              <a:rPr lang="en-US" dirty="0" err="1"/>
              <a:t>Ntest</a:t>
            </a:r>
            <a:r>
              <a:rPr lang="en-US" dirty="0"/>
              <a:t>=100: [0.391, 0.572], median = 0.486, medicine: [0.435, 0.635], median = 0.540</a:t>
            </a:r>
          </a:p>
          <a:p>
            <a:r>
              <a:rPr lang="en-US" dirty="0" err="1"/>
              <a:t>Ntest</a:t>
            </a:r>
            <a:r>
              <a:rPr lang="en-US" dirty="0"/>
              <a:t>=500: [0.448, 0.515], median = 0.481, medicine: [0.498, 0.572], median = 0.534</a:t>
            </a:r>
          </a:p>
          <a:p>
            <a:endParaRPr lang="en-US" dirty="0"/>
          </a:p>
          <a:p>
            <a:r>
              <a:rPr lang="en-US" dirty="0"/>
              <a:t>NN [0.3698, 0.5500], median = 0.467</a:t>
            </a:r>
          </a:p>
          <a:p>
            <a:r>
              <a:rPr lang="en-US" dirty="0"/>
              <a:t>[0.440, 0.625], median = 0.54</a:t>
            </a:r>
          </a:p>
          <a:p>
            <a:endParaRPr lang="en-US" dirty="0"/>
          </a:p>
          <a:p>
            <a:r>
              <a:rPr lang="nl-NL" dirty="0"/>
              <a:t>Log boot, [0.3738, 0.556], median = 0.464 medicine: [59.0%, 76,1%], median = 67.0%</a:t>
            </a:r>
          </a:p>
          <a:p>
            <a:endParaRPr lang="en-US" dirty="0"/>
          </a:p>
          <a:p>
            <a:r>
              <a:rPr lang="en-US" dirty="0"/>
              <a:t>New treatments:</a:t>
            </a:r>
          </a:p>
          <a:p>
            <a:r>
              <a:rPr lang="en-US" dirty="0"/>
              <a:t>NN2</a:t>
            </a:r>
          </a:p>
          <a:p>
            <a:r>
              <a:rPr lang="en-US" dirty="0"/>
              <a:t>[0.521, 0.693], median = 0.622 </a:t>
            </a:r>
          </a:p>
          <a:p>
            <a:r>
              <a:rPr lang="en-US" dirty="0"/>
              <a:t>[0.95, 1.0], median = 0.98</a:t>
            </a:r>
          </a:p>
          <a:p>
            <a:endParaRPr lang="en-US" dirty="0"/>
          </a:p>
          <a:p>
            <a:r>
              <a:rPr lang="en-US" dirty="0"/>
              <a:t>Cheat: </a:t>
            </a:r>
          </a:p>
          <a:p>
            <a:r>
              <a:rPr lang="en-US" dirty="0" err="1"/>
              <a:t>N_tests</a:t>
            </a:r>
            <a:r>
              <a:rPr lang="en-US" dirty="0"/>
              <a:t> = 100: [0.589, 0.738], median = 0.666 medicine [0.654, 0.820], median = 0.740</a:t>
            </a:r>
          </a:p>
          <a:p>
            <a:r>
              <a:rPr lang="en-US" dirty="0" err="1"/>
              <a:t>N_tests</a:t>
            </a:r>
            <a:r>
              <a:rPr lang="en-US" dirty="0"/>
              <a:t> = 500: [0.637, 0.696], median = 0.666 medicine [0.708, 0.773], median = 0.744</a:t>
            </a:r>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4</a:t>
            </a:fld>
            <a:endParaRPr lang="en-US"/>
          </a:p>
        </p:txBody>
      </p:sp>
    </p:spTree>
    <p:extLst>
      <p:ext uri="{BB962C8B-B14F-4D97-AF65-F5344CB8AC3E}">
        <p14:creationId xmlns:p14="http://schemas.microsoft.com/office/powerpoint/2010/main" val="286349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 </a:t>
            </a:r>
          </a:p>
          <a:p>
            <a:r>
              <a:rPr lang="en-US" dirty="0"/>
              <a:t>Here we have analyzed the effect of the treatments. We have given each treatment to different 10 000 people,  but each treatment is given to the same 10 000 people. This is not possible in the real world, but in our sandbox fictive world.</a:t>
            </a:r>
          </a:p>
          <a:p>
            <a:endParaRPr lang="en-US" dirty="0"/>
          </a:p>
          <a:p>
            <a:r>
              <a:rPr lang="en-US" dirty="0"/>
              <a:t>From here we see that treatment number 2 is slightly better than treatment 1 for the general population. While the gene specific treatments all yield negative utility. This means that they do not work as often as the other two. Actually, the utility of the placebo is better even though we have treated less patients.</a:t>
            </a:r>
          </a:p>
          <a:p>
            <a:endParaRPr lang="en-US" dirty="0"/>
          </a:p>
          <a:p>
            <a:r>
              <a:rPr lang="en-US" dirty="0"/>
              <a:t>There is one thing we want to point out here. Look at treatment 127. Given that it was a success we can see that gen at index 125 with high probability is 1. 91%. However. This doesn’t mean that we should give treatment 127 to someone with gene125, as we can see here, the </a:t>
            </a:r>
            <a:r>
              <a:rPr lang="en-US" dirty="0" err="1"/>
              <a:t>prob</a:t>
            </a:r>
            <a:r>
              <a:rPr lang="en-US" dirty="0"/>
              <a:t> of success is just 0.141. Much less than treatment 1 and 2. </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5</a:t>
            </a:fld>
            <a:endParaRPr lang="en-US"/>
          </a:p>
        </p:txBody>
      </p:sp>
    </p:spTree>
    <p:extLst>
      <p:ext uri="{BB962C8B-B14F-4D97-AF65-F5344CB8AC3E}">
        <p14:creationId xmlns:p14="http://schemas.microsoft.com/office/powerpoint/2010/main" val="324622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6</a:t>
            </a:fld>
            <a:endParaRPr lang="en-US"/>
          </a:p>
        </p:txBody>
      </p:sp>
    </p:spTree>
    <p:extLst>
      <p:ext uri="{BB962C8B-B14F-4D97-AF65-F5344CB8AC3E}">
        <p14:creationId xmlns:p14="http://schemas.microsoft.com/office/powerpoint/2010/main" val="64832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In this part we are going to test our models on new patients. </a:t>
            </a:r>
          </a:p>
          <a:p>
            <a:r>
              <a:rPr lang="en-US" dirty="0"/>
              <a:t>Some remarks first, we want to maximize the reward function we displayed earlier, and not the expected number of people who display measurable effects as the description says we should. If we had done this the models always recommend the drug, since there is no penalty of giving the drug and it is more likely to yield measurable effects. </a:t>
            </a:r>
          </a:p>
          <a:p>
            <a:r>
              <a:rPr lang="en-US" dirty="0"/>
              <a:t>The results of the models also depend highly on the data generated in each run. If we want to compare the different policies based on single simulation we should test the policies on the same group of patients. We have not done this. We have run the simulations 100 times and computed the empirical 95% CI and median. In each simulation we treat 500 patients.</a:t>
            </a:r>
          </a:p>
          <a:p>
            <a:endParaRPr lang="en-US" dirty="0"/>
          </a:p>
          <a:p>
            <a:r>
              <a:rPr lang="en-US" dirty="0"/>
              <a:t>We see that the historical recommender gives a low CI, and median of 0.11.  Note that the results we got in part 2 is covered by this CI.</a:t>
            </a:r>
          </a:p>
          <a:p>
            <a:endParaRPr lang="en-US" dirty="0"/>
          </a:p>
          <a:p>
            <a:r>
              <a:rPr lang="en-US" dirty="0"/>
              <a:t>We now look at the improved recommenders. We see that there is basically no difference between a single logistic or a probability consensus. </a:t>
            </a:r>
          </a:p>
          <a:p>
            <a:r>
              <a:rPr lang="en-US" dirty="0"/>
              <a:t>The Neural Network yields approximately the same utility, but the manage to do that with less use of the drug. That means that the NN is better at to discover when it is necessary to use drug, while the logistic model is to optimistic of the effect of the treatment.  </a:t>
            </a:r>
          </a:p>
          <a:p>
            <a:r>
              <a:rPr lang="en-US" dirty="0"/>
              <a:t>We have 2 different NN, the first one obtained by CV on the historical data. The other one is a suboptimal NN, but recommends less treatments.</a:t>
            </a:r>
          </a:p>
          <a:p>
            <a:endParaRPr lang="en-US" dirty="0"/>
          </a:p>
          <a:p>
            <a:r>
              <a:rPr lang="en-US" dirty="0"/>
              <a:t>As benchmarks we have also checked what happens if we always recommend placebo, treatment 1 or random. We see that our models get slightly better scores than when we always recommend the treatment.</a:t>
            </a:r>
          </a:p>
          <a:p>
            <a:r>
              <a:rPr lang="en-US" dirty="0"/>
              <a:t>Clustered versions give the same results.</a:t>
            </a:r>
          </a:p>
          <a:p>
            <a:endParaRPr lang="en-US" dirty="0"/>
          </a:p>
          <a:p>
            <a:r>
              <a:rPr lang="en-US" dirty="0"/>
              <a:t>Cheat is a recommender that exploits our knowledge about the data generator and always chooses the correct recommendation. We see that there is not much more we can enhance our models. Of course in the real world we would not have known that.</a:t>
            </a:r>
          </a:p>
          <a:p>
            <a:endParaRPr lang="en-US" dirty="0"/>
          </a:p>
          <a:p>
            <a:r>
              <a:rPr lang="en-US" dirty="0"/>
              <a:t>We now look at the adaptive recommenders. </a:t>
            </a:r>
          </a:p>
          <a:p>
            <a:r>
              <a:rPr lang="en-US" dirty="0"/>
              <a:t>That means that we let the models observe the outcome of each patients, and then refit our models. This take a long time. So we have decreased number of patients to 100 per simulation. Hence, we get wider CI. So it is now better to look at the medians. As we see, they are a little bit better. But nothing to cheer about. Might be because the new results drown in the fitting. Should maybe have done something else. Still close to cheats optimal value.</a:t>
            </a:r>
          </a:p>
          <a:p>
            <a:endParaRPr lang="en-US" dirty="0"/>
          </a:p>
          <a:p>
            <a:r>
              <a:rPr lang="en-US" dirty="0"/>
              <a:t>Now we are given new treatments. A general one and 126 gene specif. We have interpreted it as action 3 is specific to gene 1, action 4 is specific  to gene 2 and so one.  We see the new general treatments overlaps the old one. Here we have treated the same patients (100 000) with both treatments and looked at the outcomes of each treatment. In the real world this is possible if the treatments are </a:t>
            </a:r>
            <a:r>
              <a:rPr lang="en-US" dirty="0" err="1"/>
              <a:t>f.ex</a:t>
            </a:r>
            <a:r>
              <a:rPr lang="en-US" dirty="0"/>
              <a:t>. Sunscreens. Apply the to each arm and look at the results. Not possible in other scenarios. </a:t>
            </a:r>
          </a:p>
          <a:p>
            <a:r>
              <a:rPr lang="en-US" dirty="0"/>
              <a:t>We see here that treatment 1 or 2 doesn’t work in 26% of the cases, and they have some overlap.  </a:t>
            </a:r>
          </a:p>
          <a:p>
            <a:endParaRPr lang="en-US" dirty="0"/>
          </a:p>
          <a:p>
            <a:r>
              <a:rPr lang="en-US" dirty="0"/>
              <a:t>If we let our models have the choice between action 0, 1 and 2, we get some bad results and some good. It doesn’t work for logistic. We get that the coefficient </a:t>
            </a:r>
            <a:r>
              <a:rPr lang="en-US" dirty="0" err="1"/>
              <a:t>infront</a:t>
            </a:r>
            <a:r>
              <a:rPr lang="en-US" dirty="0"/>
              <a:t> of the action variable is positive, hence the model always chose the biggest action. We might have </a:t>
            </a:r>
          </a:p>
          <a:p>
            <a:endParaRPr lang="en-US" dirty="0"/>
          </a:p>
          <a:p>
            <a:r>
              <a:rPr lang="en-US" dirty="0"/>
              <a:t>If we do the same for the gene specific treatment we get discouraging results. Of these 100 000 patients we observed no instances where the patient displayed measurable effects based on a gene specific and where the general treatments didn’t work. There are cases where the gene specific treatments are the only treatments that work, but these are so rare, that we are better of recommending the general treatments.  </a:t>
            </a:r>
          </a:p>
          <a:p>
            <a:endParaRPr lang="en-US" dirty="0"/>
          </a:p>
          <a:p>
            <a:endParaRPr lang="en-US" dirty="0"/>
          </a:p>
          <a:p>
            <a:endParaRPr lang="en-US" dirty="0"/>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a:t>All the CI on the left side is made by running the code 100 times with 500 </a:t>
            </a:r>
            <a:r>
              <a:rPr lang="en-US" dirty="0" err="1"/>
              <a:t>pasients</a:t>
            </a:r>
            <a:r>
              <a:rPr lang="en-US" dirty="0"/>
              <a:t> each time</a:t>
            </a:r>
          </a:p>
          <a:p>
            <a:endParaRPr lang="en-US" dirty="0"/>
          </a:p>
          <a:p>
            <a:r>
              <a:rPr lang="en-US" dirty="0"/>
              <a:t>historical</a:t>
            </a:r>
          </a:p>
          <a:p>
            <a:r>
              <a:rPr lang="en-US" dirty="0"/>
              <a:t>[0.0839, 0.1293], median 0.1085</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[0.201, 0.264], median = 0.23</a:t>
            </a:r>
            <a:endParaRPr lang="en-US" dirty="0"/>
          </a:p>
          <a:p>
            <a:endParaRPr lang="en-US" dirty="0"/>
          </a:p>
          <a:p>
            <a:r>
              <a:rPr lang="sv-SE" dirty="0"/>
              <a:t>Log regular</a:t>
            </a:r>
          </a:p>
          <a:p>
            <a:r>
              <a:rPr lang="sv-SE" dirty="0"/>
              <a:t>[0.432, 0.503], median = 0.464</a:t>
            </a:r>
          </a:p>
          <a:p>
            <a:r>
              <a:rPr lang="sv-SE" dirty="0"/>
              <a:t>Percentage of times given medicin: [0.636, 0.708], median = 0.672</a:t>
            </a:r>
          </a:p>
          <a:p>
            <a:endParaRPr lang="sv-SE" dirty="0"/>
          </a:p>
          <a:p>
            <a:r>
              <a:rPr lang="nl-NL" dirty="0"/>
              <a:t>Log boot</a:t>
            </a:r>
          </a:p>
          <a:p>
            <a:r>
              <a:rPr lang="nl-NL" dirty="0"/>
              <a:t>[0.423, 0.501], median = 0.467</a:t>
            </a:r>
          </a:p>
          <a:p>
            <a:r>
              <a:rPr lang="sv-SE" dirty="0"/>
              <a:t>Percentage of times given medicin: [0.643, 0.712</a:t>
            </a:r>
            <a:r>
              <a:rPr lang="nl-NL" dirty="0"/>
              <a:t>] median = 0.680</a:t>
            </a:r>
          </a:p>
          <a:p>
            <a:endParaRPr lang="nl-NL" dirty="0"/>
          </a:p>
          <a:p>
            <a:r>
              <a:rPr lang="en-US" dirty="0"/>
              <a:t>Neural Network!</a:t>
            </a:r>
          </a:p>
          <a:p>
            <a:r>
              <a:rPr lang="en-US" dirty="0"/>
              <a:t>[0.415, 0.505], median = 0.462</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[0.485, 0.581</a:t>
            </a:r>
            <a:r>
              <a:rPr lang="nl-NL" dirty="0"/>
              <a:t>] median = 0.533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 0.514], median = 0.464, medicine: [0.538, 0.624], median = 0.58</a:t>
            </a:r>
            <a:endParaRPr lang="nl-NL" dirty="0"/>
          </a:p>
          <a:p>
            <a:endParaRPr lang="en-US" dirty="0"/>
          </a:p>
          <a:p>
            <a:r>
              <a:rPr lang="en-US" dirty="0"/>
              <a:t>anty1, anty2, antjusty1, antjusty2, </a:t>
            </a:r>
            <a:r>
              <a:rPr lang="en-US" dirty="0" err="1"/>
              <a:t>antboth</a:t>
            </a:r>
            <a:r>
              <a:rPr lang="en-US" dirty="0"/>
              <a:t>, </a:t>
            </a:r>
            <a:r>
              <a:rPr lang="en-US" dirty="0" err="1"/>
              <a:t>antnone</a:t>
            </a:r>
            <a:endParaRPr lang="en-US" dirty="0"/>
          </a:p>
          <a:p>
            <a:r>
              <a:rPr lang="en-US" dirty="0"/>
              <a:t>53553 54690 19312 20449 34241 25998</a:t>
            </a:r>
          </a:p>
          <a:p>
            <a:endParaRPr lang="en-US" dirty="0"/>
          </a:p>
          <a:p>
            <a:r>
              <a:rPr lang="en-US" dirty="0"/>
              <a:t>Logistic regular 100 </a:t>
            </a:r>
            <a:r>
              <a:rPr lang="en-US" dirty="0" err="1"/>
              <a:t>iter</a:t>
            </a:r>
            <a:r>
              <a:rPr lang="en-US" dirty="0"/>
              <a:t> with </a:t>
            </a:r>
            <a:r>
              <a:rPr lang="en-US" dirty="0" err="1"/>
              <a:t>n_test</a:t>
            </a:r>
            <a:r>
              <a:rPr lang="en-US" dirty="0"/>
              <a:t> = 500: [0.4264, 0.5086] </a:t>
            </a:r>
          </a:p>
          <a:p>
            <a:endParaRPr lang="en-US" dirty="0"/>
          </a:p>
          <a:p>
            <a:r>
              <a:rPr lang="en-US" dirty="0"/>
              <a:t>Adaptive:</a:t>
            </a:r>
          </a:p>
          <a:p>
            <a:r>
              <a:rPr lang="en-US" dirty="0"/>
              <a:t>Cheat only placebo and drug 1:</a:t>
            </a:r>
          </a:p>
          <a:p>
            <a:r>
              <a:rPr lang="en-US" dirty="0" err="1"/>
              <a:t>Ntest</a:t>
            </a:r>
            <a:r>
              <a:rPr lang="en-US" dirty="0"/>
              <a:t>=100: [0.391, 0.572], median = 0.486, medicine: [0.435, 0.635], median = 0.540</a:t>
            </a:r>
          </a:p>
          <a:p>
            <a:r>
              <a:rPr lang="en-US" dirty="0" err="1"/>
              <a:t>Ntest</a:t>
            </a:r>
            <a:r>
              <a:rPr lang="en-US" dirty="0"/>
              <a:t>=500: [0.448, 0.515], median = 0.481, medicine: [0.498, 0.572], median = 0.534</a:t>
            </a:r>
          </a:p>
          <a:p>
            <a:endParaRPr lang="en-US" dirty="0"/>
          </a:p>
          <a:p>
            <a:r>
              <a:rPr lang="en-US" dirty="0"/>
              <a:t>NN [0.3698, 0.5500], median = 0.467</a:t>
            </a:r>
          </a:p>
          <a:p>
            <a:r>
              <a:rPr lang="en-US" dirty="0"/>
              <a:t>[0.440, 0.625], median = 0.54</a:t>
            </a:r>
          </a:p>
          <a:p>
            <a:endParaRPr lang="en-US" dirty="0"/>
          </a:p>
          <a:p>
            <a:r>
              <a:rPr lang="nl-NL" dirty="0"/>
              <a:t>Log boot, [0.3738, 0.556], median = 0.464 medicine: [59.0%, 76,1%], median = 67.0%</a:t>
            </a:r>
          </a:p>
          <a:p>
            <a:endParaRPr lang="en-US" dirty="0"/>
          </a:p>
          <a:p>
            <a:r>
              <a:rPr lang="en-US" dirty="0"/>
              <a:t>New treatments:</a:t>
            </a:r>
          </a:p>
          <a:p>
            <a:r>
              <a:rPr lang="en-US" dirty="0"/>
              <a:t>NN2</a:t>
            </a:r>
          </a:p>
          <a:p>
            <a:r>
              <a:rPr lang="en-US" dirty="0"/>
              <a:t>[0.521, 0.693], median = 0.622 </a:t>
            </a:r>
          </a:p>
          <a:p>
            <a:r>
              <a:rPr lang="en-US" dirty="0"/>
              <a:t>[0.95, 1.0], median = 0.98</a:t>
            </a:r>
          </a:p>
          <a:p>
            <a:endParaRPr lang="en-US" dirty="0"/>
          </a:p>
          <a:p>
            <a:r>
              <a:rPr lang="en-US" dirty="0"/>
              <a:t>Cheat: </a:t>
            </a:r>
          </a:p>
          <a:p>
            <a:r>
              <a:rPr lang="en-US" dirty="0" err="1"/>
              <a:t>N_tests</a:t>
            </a:r>
            <a:r>
              <a:rPr lang="en-US" dirty="0"/>
              <a:t> = 100: [0.589, 0.738], median = 0.666 medicine [0.654, 0.820], median = 0.740</a:t>
            </a:r>
          </a:p>
          <a:p>
            <a:r>
              <a:rPr lang="en-US" dirty="0" err="1"/>
              <a:t>N_tests</a:t>
            </a:r>
            <a:r>
              <a:rPr lang="en-US" dirty="0"/>
              <a:t> = 500: [0.637, 0.696], median = 0.666 medicine [0.708, 0.773], median = 0.744</a:t>
            </a:r>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7</a:t>
            </a:fld>
            <a:endParaRPr lang="en-US"/>
          </a:p>
        </p:txBody>
      </p:sp>
    </p:spTree>
    <p:extLst>
      <p:ext uri="{BB962C8B-B14F-4D97-AF65-F5344CB8AC3E}">
        <p14:creationId xmlns:p14="http://schemas.microsoft.com/office/powerpoint/2010/main" val="176994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b-NO"/>
              <a:t>Klikk for å redigere tittelstil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Deloversk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b-NO"/>
              <a:t>Klikk for å redigere tittelstil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86F077B-A50F-4D64-8574-E2D6A98A5553}"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09728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621792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b-NO"/>
              <a:t>Klikk for å redigere tittelstil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nb-NO"/>
              <a:t>Klikk for å redigere tittelstil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65B747F8-9654-4282-85D2-65F41AAE7A75}"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b-NO"/>
              <a:t>Klikk for å redigere tittelstil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0F625A-5DFA-4F2E-8448-6E9E9C9A90C5}"/>
              </a:ext>
            </a:extLst>
          </p:cNvPr>
          <p:cNvSpPr>
            <a:spLocks noGrp="1"/>
          </p:cNvSpPr>
          <p:nvPr>
            <p:ph type="ctrTitle"/>
          </p:nvPr>
        </p:nvSpPr>
        <p:spPr/>
        <p:txBody>
          <a:bodyPr>
            <a:normAutofit fontScale="90000"/>
          </a:bodyPr>
          <a:lstStyle/>
          <a:p>
            <a:r>
              <a:rPr lang="nb-NO" dirty="0"/>
              <a:t>Medical Project – Seminar </a:t>
            </a:r>
            <a:br>
              <a:rPr lang="nb-NO" dirty="0"/>
            </a:br>
            <a:r>
              <a:rPr lang="nb-NO" sz="3100" dirty="0"/>
              <a:t>IN-STK5000 – </a:t>
            </a:r>
            <a:r>
              <a:rPr lang="en-US" sz="3100" dirty="0"/>
              <a:t>Adaptive Methods for Data-Based Decision Making        Fall 2018</a:t>
            </a:r>
            <a:br>
              <a:rPr lang="nb-NO" dirty="0"/>
            </a:br>
            <a:endParaRPr lang="nb-NO" dirty="0"/>
          </a:p>
        </p:txBody>
      </p:sp>
      <p:sp>
        <p:nvSpPr>
          <p:cNvPr id="3" name="Undertittel 2">
            <a:extLst>
              <a:ext uri="{FF2B5EF4-FFF2-40B4-BE49-F238E27FC236}">
                <a16:creationId xmlns:a16="http://schemas.microsoft.com/office/drawing/2014/main" id="{3F33A6A9-3293-41D7-AADA-2994A746ECA7}"/>
              </a:ext>
            </a:extLst>
          </p:cNvPr>
          <p:cNvSpPr>
            <a:spLocks noGrp="1"/>
          </p:cNvSpPr>
          <p:nvPr>
            <p:ph type="subTitle" idx="1"/>
          </p:nvPr>
        </p:nvSpPr>
        <p:spPr/>
        <p:txBody>
          <a:bodyPr>
            <a:normAutofit fontScale="92500" lnSpcReduction="10000"/>
          </a:bodyPr>
          <a:lstStyle/>
          <a:p>
            <a:r>
              <a:rPr lang="en-US" dirty="0"/>
              <a:t>Presented by:</a:t>
            </a:r>
          </a:p>
          <a:p>
            <a:r>
              <a:rPr lang="en-US" dirty="0"/>
              <a:t>Oda Johanne Kristensen &amp;</a:t>
            </a:r>
            <a:br>
              <a:rPr lang="en-US" dirty="0"/>
            </a:br>
            <a:r>
              <a:rPr lang="en-US" dirty="0"/>
              <a:t>Lars Henry Berge Olsen</a:t>
            </a:r>
          </a:p>
        </p:txBody>
      </p:sp>
    </p:spTree>
    <p:extLst>
      <p:ext uri="{BB962C8B-B14F-4D97-AF65-F5344CB8AC3E}">
        <p14:creationId xmlns:p14="http://schemas.microsoft.com/office/powerpoint/2010/main" val="220448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0A1C69-F019-4825-B31E-4DD8C555867D}"/>
              </a:ext>
            </a:extLst>
          </p:cNvPr>
          <p:cNvSpPr>
            <a:spLocks noGrp="1"/>
          </p:cNvSpPr>
          <p:nvPr>
            <p:ph type="title"/>
          </p:nvPr>
        </p:nvSpPr>
        <p:spPr/>
        <p:txBody>
          <a:bodyPr/>
          <a:lstStyle/>
          <a:p>
            <a:r>
              <a:rPr lang="en-US" dirty="0"/>
              <a:t>Overview</a:t>
            </a:r>
            <a:r>
              <a:rPr lang="nb-NO" dirty="0"/>
              <a:t> </a:t>
            </a:r>
            <a:r>
              <a:rPr lang="en-US" dirty="0"/>
              <a:t>of</a:t>
            </a:r>
            <a:r>
              <a:rPr lang="nb-NO" dirty="0"/>
              <a:t> </a:t>
            </a:r>
            <a:r>
              <a:rPr lang="en-US" dirty="0"/>
              <a:t>the</a:t>
            </a:r>
            <a:r>
              <a:rPr lang="nb-NO" dirty="0"/>
              <a:t> Medical </a:t>
            </a:r>
            <a:r>
              <a:rPr lang="en-US" dirty="0"/>
              <a:t>Project</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23D81E02-D2DC-4733-B688-ABE36F070A4C}"/>
                  </a:ext>
                </a:extLst>
              </p:cNvPr>
              <p:cNvSpPr>
                <a:spLocks noGrp="1"/>
              </p:cNvSpPr>
              <p:nvPr>
                <p:ph idx="1"/>
              </p:nvPr>
            </p:nvSpPr>
            <p:spPr/>
            <p:txBody>
              <a:bodyPr/>
              <a:lstStyle/>
              <a:p>
                <a:pPr marL="0" indent="0">
                  <a:buNone/>
                </a:pPr>
                <a:r>
                  <a:rPr lang="en-US" dirty="0"/>
                  <a:t>Dataset: n = 10 000 and p = 130</a:t>
                </a:r>
              </a:p>
              <a:p>
                <a:pPr lvl="1"/>
                <a:r>
                  <a:rPr lang="en-US" dirty="0"/>
                  <a:t>Sex, smoker, genes(126), symptoms(2)</a:t>
                </a:r>
              </a:p>
              <a:p>
                <a:pPr lvl="1"/>
                <a:r>
                  <a:rPr lang="en-US" dirty="0"/>
                  <a:t>Actions, type of treatment</a:t>
                </a:r>
              </a:p>
              <a:p>
                <a:pPr lvl="1"/>
                <a:r>
                  <a:rPr lang="en-US" dirty="0"/>
                  <a:t>Outcome, no effect, measurable effect</a:t>
                </a:r>
              </a:p>
              <a:p>
                <a:pPr marL="0" indent="0">
                  <a:buNone/>
                </a:pPr>
                <a:r>
                  <a:rPr lang="en-US" dirty="0"/>
                  <a:t>We want a policy that maximizes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en-US" b="0" dirty="0"/>
              </a:p>
              <a:p>
                <a:pPr marL="0" indent="0">
                  <a:buNone/>
                </a:pPr>
                <a:endParaRPr lang="en-US" b="0" dirty="0"/>
              </a:p>
              <a:p>
                <a:pPr marL="0" indent="0">
                  <a:buNone/>
                </a:pPr>
                <a:endParaRPr lang="en-US" dirty="0"/>
              </a:p>
              <a:p>
                <a:pPr marL="0" indent="0">
                  <a:buNone/>
                </a:pPr>
                <a:endParaRPr lang="en-US" dirty="0"/>
              </a:p>
            </p:txBody>
          </p:sp>
        </mc:Choice>
        <mc:Fallback>
          <p:sp>
            <p:nvSpPr>
              <p:cNvPr id="3" name="Plassholder for innhold 2">
                <a:extLst>
                  <a:ext uri="{FF2B5EF4-FFF2-40B4-BE49-F238E27FC236}">
                    <a16:creationId xmlns:a16="http://schemas.microsoft.com/office/drawing/2014/main" id="{23D81E02-D2DC-4733-B688-ABE36F070A4C}"/>
                  </a:ext>
                </a:extLst>
              </p:cNvPr>
              <p:cNvSpPr>
                <a:spLocks noGrp="1" noRot="1" noChangeAspect="1" noMove="1" noResize="1" noEditPoints="1" noAdjustHandles="1" noChangeArrowheads="1" noChangeShapeType="1" noTextEdit="1"/>
              </p:cNvSpPr>
              <p:nvPr>
                <p:ph idx="1"/>
              </p:nvPr>
            </p:nvSpPr>
            <p:spPr>
              <a:blipFill>
                <a:blip r:embed="rId3"/>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283131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94DF3C-97A0-4B74-A524-7EF9AEEEF12E}"/>
              </a:ext>
            </a:extLst>
          </p:cNvPr>
          <p:cNvSpPr>
            <a:spLocks noGrp="1"/>
          </p:cNvSpPr>
          <p:nvPr>
            <p:ph type="title"/>
          </p:nvPr>
        </p:nvSpPr>
        <p:spPr>
          <a:xfrm>
            <a:off x="1097280" y="286604"/>
            <a:ext cx="10058400" cy="1430436"/>
          </a:xfrm>
        </p:spPr>
        <p:txBody>
          <a:bodyPr>
            <a:normAutofit/>
          </a:bodyPr>
          <a:lstStyle/>
          <a:p>
            <a:r>
              <a:rPr lang="nb-NO" dirty="0"/>
              <a:t>Part 1                            Part 2</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322B5B00-28F9-496F-BB73-5429C22A7A3E}"/>
                  </a:ext>
                </a:extLst>
              </p:cNvPr>
              <p:cNvSpPr>
                <a:spLocks noGrp="1"/>
              </p:cNvSpPr>
              <p:nvPr>
                <p:ph sz="half" idx="1"/>
              </p:nvPr>
            </p:nvSpPr>
            <p:spPr>
              <a:xfrm>
                <a:off x="1097278" y="1845734"/>
                <a:ext cx="4937760" cy="4023360"/>
              </a:xfrm>
            </p:spPr>
            <p:txBody>
              <a:bodyPr>
                <a:normAutofit fontScale="70000" lnSpcReduction="20000"/>
              </a:bodyPr>
              <a:lstStyle/>
              <a:p>
                <a:r>
                  <a:rPr lang="en-US" dirty="0"/>
                  <a:t>Clustering</a:t>
                </a:r>
              </a:p>
              <a:p>
                <a:r>
                  <a:rPr lang="en-US" dirty="0"/>
                  <a:t>K-means</a:t>
                </a:r>
              </a:p>
              <a:p>
                <a:pPr lvl="1"/>
                <a:r>
                  <a:rPr lang="en-US" dirty="0"/>
                  <a:t>Several methods to find optimal K</a:t>
                </a:r>
              </a:p>
              <a:p>
                <a:pPr lvl="1"/>
                <a:r>
                  <a:rPr lang="en-US" dirty="0"/>
                  <a:t>Silhouette score, 0.088 -&gt; k=2</a:t>
                </a:r>
              </a:p>
              <a:p>
                <a:pPr lvl="2"/>
                <a:r>
                  <a:rPr lang="en-US" dirty="0"/>
                  <a:t>Does not indicate very separated clusters</a:t>
                </a:r>
              </a:p>
              <a:p>
                <a:pPr lvl="1"/>
                <a:r>
                  <a:rPr lang="en-US" dirty="0"/>
                  <a:t>Elbow -&gt; k = 3</a:t>
                </a:r>
              </a:p>
              <a:p>
                <a:r>
                  <a:rPr lang="en-US" dirty="0"/>
                  <a:t>Overall effectiveness of placebo: 0.90%</a:t>
                </a:r>
              </a:p>
              <a:p>
                <a:pPr lvl="1"/>
                <a:r>
                  <a:rPr lang="en-US" dirty="0"/>
                  <a:t>Cluster0: 0.12%</a:t>
                </a:r>
              </a:p>
              <a:p>
                <a:pPr lvl="1"/>
                <a:r>
                  <a:rPr lang="en-US" dirty="0"/>
                  <a:t>Cluster1: 1.81%</a:t>
                </a:r>
              </a:p>
              <a:p>
                <a:r>
                  <a:rPr lang="en-US" dirty="0"/>
                  <a:t>Overall effectiveness of treatment: 58.80%</a:t>
                </a:r>
              </a:p>
              <a:p>
                <a:pPr lvl="1"/>
                <a:r>
                  <a:rPr lang="en-US" dirty="0"/>
                  <a:t>Cluster0: 47.02%</a:t>
                </a:r>
              </a:p>
              <a:p>
                <a:pPr lvl="1"/>
                <a:r>
                  <a:rPr lang="en-US" dirty="0"/>
                  <a:t>Cluster1: 66.76%</a:t>
                </a:r>
              </a:p>
              <a:p>
                <a:r>
                  <a:rPr lang="en-US" dirty="0"/>
                  <a:t>Important factors:</a:t>
                </a:r>
              </a:p>
              <a:p>
                <a:pPr lvl="1"/>
                <a:r>
                  <a:rPr lang="en-US" dirty="0"/>
                  <a:t>BIC logistic model with second order interactions: </a:t>
                </a:r>
                <a14:m>
                  <m:oMath xmlns:m="http://schemas.openxmlformats.org/officeDocument/2006/math">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56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84</m:t>
                        </m:r>
                        <m:r>
                          <a:rPr lang="nb-NO" b="0" i="1" smtClean="0">
                            <a:latin typeface="Cambria Math" panose="02040503050406030204" pitchFamily="18" charset="0"/>
                          </a:rPr>
                          <m:t>,  </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114</m:t>
                        </m:r>
                        <m:r>
                          <a:rPr lang="en-US" i="1" smtClean="0">
                            <a:latin typeface="Cambria Math" panose="02040503050406030204" pitchFamily="18" charset="0"/>
                          </a:rPr>
                          <m:t> </m:t>
                        </m:r>
                      </m:sub>
                    </m:sSub>
                    <m:r>
                      <a:rPr lang="nb-NO" b="0" i="1" smtClean="0">
                        <a:latin typeface="Cambria Math" panose="02040503050406030204" pitchFamily="18" charset="0"/>
                      </a:rPr>
                      <m:t>,  </m:t>
                    </m:r>
                    <m:r>
                      <a:rPr lang="nb-NO" b="0" i="1" smtClean="0">
                        <a:latin typeface="Cambria Math" panose="02040503050406030204" pitchFamily="18" charset="0"/>
                      </a:rPr>
                      <m:t>𝑎</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b="0" i="1" smtClean="0">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4</m:t>
                        </m:r>
                      </m:sub>
                    </m:sSub>
                    <m:r>
                      <a:rPr lang="nb-NO" i="1">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6</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84</m:t>
                        </m:r>
                      </m:sub>
                    </m:sSub>
                    <m:r>
                      <a:rPr lang="nb-NO" i="1">
                        <a:latin typeface="Cambria Math" panose="02040503050406030204" pitchFamily="18" charset="0"/>
                      </a:rPr>
                      <m:t>:</m:t>
                    </m:r>
                    <m:r>
                      <a:rPr lang="nb-NO" b="0" i="1" smtClean="0">
                        <a:latin typeface="Cambria Math" panose="02040503050406030204" pitchFamily="18" charset="0"/>
                      </a:rPr>
                      <m:t>𝑎</m:t>
                    </m:r>
                  </m:oMath>
                </a14:m>
                <a:endParaRPr lang="en-US" dirty="0"/>
              </a:p>
              <a:p>
                <a:pPr lvl="1"/>
                <a:r>
                  <a:rPr lang="en-US" dirty="0"/>
                  <a:t>Only positive interactions coefficients</a:t>
                </a:r>
              </a:p>
              <a:p>
                <a:pPr marL="201168" lvl="1" indent="0">
                  <a:buNone/>
                </a:pPr>
                <a:endParaRPr lang="en-US" dirty="0"/>
              </a:p>
              <a:p>
                <a:pPr lvl="1"/>
                <a:endParaRPr lang="en-US" dirty="0"/>
              </a:p>
              <a:p>
                <a:pPr marL="201168" lvl="1" indent="0">
                  <a:buNone/>
                </a:pPr>
                <a:endParaRPr lang="en-US" dirty="0"/>
              </a:p>
              <a:p>
                <a:pPr marL="201168" lvl="1" indent="0">
                  <a:buNone/>
                </a:pPr>
                <a:endParaRPr lang="en-US" dirty="0"/>
              </a:p>
              <a:p>
                <a:pPr marL="201168" lvl="1" indent="0">
                  <a:buNone/>
                </a:pPr>
                <a:endParaRPr lang="en-US" dirty="0"/>
              </a:p>
              <a:p>
                <a:pPr lvl="1"/>
                <a:endParaRPr lang="en-US" dirty="0"/>
              </a:p>
            </p:txBody>
          </p:sp>
        </mc:Choice>
        <mc:Fallback>
          <p:sp>
            <p:nvSpPr>
              <p:cNvPr id="3" name="Plassholder for innhold 2">
                <a:extLst>
                  <a:ext uri="{FF2B5EF4-FFF2-40B4-BE49-F238E27FC236}">
                    <a16:creationId xmlns:a16="http://schemas.microsoft.com/office/drawing/2014/main" id="{322B5B00-28F9-496F-BB73-5429C22A7A3E}"/>
                  </a:ext>
                </a:extLst>
              </p:cNvPr>
              <p:cNvSpPr>
                <a:spLocks noGrp="1" noRot="1" noChangeAspect="1" noMove="1" noResize="1" noEditPoints="1" noAdjustHandles="1" noChangeArrowheads="1" noChangeShapeType="1" noTextEdit="1"/>
              </p:cNvSpPr>
              <p:nvPr>
                <p:ph sz="half" idx="1"/>
              </p:nvPr>
            </p:nvSpPr>
            <p:spPr>
              <a:xfrm>
                <a:off x="1097278" y="1845734"/>
                <a:ext cx="4937760" cy="4023360"/>
              </a:xfrm>
              <a:blipFill>
                <a:blip r:embed="rId3"/>
                <a:stretch>
                  <a:fillRect l="-370" t="-1667"/>
                </a:stretch>
              </a:blipFill>
            </p:spPr>
            <p:txBody>
              <a:bodyPr/>
              <a:lstStyle/>
              <a:p>
                <a:r>
                  <a:rPr lang="en-US">
                    <a:noFill/>
                  </a:rPr>
                  <a:t> </a:t>
                </a:r>
              </a:p>
            </p:txBody>
          </p:sp>
        </mc:Fallback>
      </mc:AlternateContent>
      <p:sp>
        <p:nvSpPr>
          <p:cNvPr id="4" name="Plassholder for innhold 3">
            <a:extLst>
              <a:ext uri="{FF2B5EF4-FFF2-40B4-BE49-F238E27FC236}">
                <a16:creationId xmlns:a16="http://schemas.microsoft.com/office/drawing/2014/main" id="{F1C6387C-8ADC-4047-B05C-83698B4C4C8C}"/>
              </a:ext>
            </a:extLst>
          </p:cNvPr>
          <p:cNvSpPr>
            <a:spLocks noGrp="1"/>
          </p:cNvSpPr>
          <p:nvPr>
            <p:ph sz="half" idx="2"/>
          </p:nvPr>
        </p:nvSpPr>
        <p:spPr/>
        <p:txBody>
          <a:bodyPr>
            <a:normAutofit fontScale="70000" lnSpcReduction="20000"/>
          </a:bodyPr>
          <a:lstStyle/>
          <a:p>
            <a:r>
              <a:rPr lang="en-US" dirty="0"/>
              <a:t>Improved policies</a:t>
            </a:r>
          </a:p>
          <a:p>
            <a:r>
              <a:rPr lang="en-US" dirty="0"/>
              <a:t>Historical utility: 1191,2 (mean 0.11912)</a:t>
            </a:r>
          </a:p>
          <a:p>
            <a:pPr lvl="1"/>
            <a:r>
              <a:rPr lang="en-US" dirty="0"/>
              <a:t>Bootstrap 95% CI: [1127.9075, 1261.5225]</a:t>
            </a:r>
          </a:p>
          <a:p>
            <a:r>
              <a:rPr lang="en-US" dirty="0"/>
              <a:t>Improved policies: logistic model, neural network</a:t>
            </a:r>
          </a:p>
          <a:p>
            <a:pPr lvl="1"/>
            <a:r>
              <a:rPr lang="en-US" dirty="0"/>
              <a:t>Increase robustness of model</a:t>
            </a:r>
          </a:p>
          <a:p>
            <a:pPr lvl="2"/>
            <a:r>
              <a:rPr lang="en-US" dirty="0"/>
              <a:t>Bootstrap probability consensus for logistic model</a:t>
            </a:r>
          </a:p>
          <a:p>
            <a:pPr lvl="2"/>
            <a:r>
              <a:rPr lang="en-US" dirty="0"/>
              <a:t>Tuning hidden layers configurations with CV for neural network</a:t>
            </a:r>
          </a:p>
          <a:p>
            <a:pPr lvl="1"/>
            <a:r>
              <a:rPr lang="en-US" dirty="0"/>
              <a:t>Estimated utility: </a:t>
            </a:r>
          </a:p>
          <a:p>
            <a:pPr lvl="2"/>
            <a:r>
              <a:rPr lang="en-US" dirty="0"/>
              <a:t>logistic: 0.427319</a:t>
            </a:r>
          </a:p>
          <a:p>
            <a:pPr lvl="2"/>
            <a:r>
              <a:rPr lang="en-US" dirty="0"/>
              <a:t>NN: 0.465482</a:t>
            </a:r>
          </a:p>
          <a:p>
            <a:pPr lvl="1"/>
            <a:r>
              <a:rPr lang="en-US" dirty="0"/>
              <a:t>True utility: </a:t>
            </a:r>
          </a:p>
          <a:p>
            <a:pPr lvl="2"/>
            <a:r>
              <a:rPr lang="en-US" dirty="0"/>
              <a:t>logistic: </a:t>
            </a:r>
          </a:p>
          <a:p>
            <a:pPr lvl="2"/>
            <a:r>
              <a:rPr lang="en-US" dirty="0"/>
              <a:t>NN: 0.441900</a:t>
            </a:r>
          </a:p>
          <a:p>
            <a:pPr marL="384048" lvl="2"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endParaRPr lang="en-US" dirty="0"/>
          </a:p>
        </p:txBody>
      </p:sp>
    </p:spTree>
    <p:extLst>
      <p:ext uri="{BB962C8B-B14F-4D97-AF65-F5344CB8AC3E}">
        <p14:creationId xmlns:p14="http://schemas.microsoft.com/office/powerpoint/2010/main" val="224870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E9DFE465-7E0B-4894-A61E-BF6734F92F2E}"/>
              </a:ext>
            </a:extLst>
          </p:cNvPr>
          <p:cNvSpPr/>
          <p:nvPr/>
        </p:nvSpPr>
        <p:spPr>
          <a:xfrm>
            <a:off x="9673616" y="5100854"/>
            <a:ext cx="1517129"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Ellipse 3">
            <a:extLst>
              <a:ext uri="{FF2B5EF4-FFF2-40B4-BE49-F238E27FC236}">
                <a16:creationId xmlns:a16="http://schemas.microsoft.com/office/drawing/2014/main" id="{787D2005-3F12-4970-A9F8-52DCF8968CF6}"/>
              </a:ext>
            </a:extLst>
          </p:cNvPr>
          <p:cNvSpPr/>
          <p:nvPr/>
        </p:nvSpPr>
        <p:spPr>
          <a:xfrm>
            <a:off x="10385561" y="5100855"/>
            <a:ext cx="1618274"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ktangel 4">
            <a:extLst>
              <a:ext uri="{FF2B5EF4-FFF2-40B4-BE49-F238E27FC236}">
                <a16:creationId xmlns:a16="http://schemas.microsoft.com/office/drawing/2014/main" id="{EA6B46E1-47B2-408C-A333-95A9191DCB08}"/>
              </a:ext>
            </a:extLst>
          </p:cNvPr>
          <p:cNvSpPr/>
          <p:nvPr/>
        </p:nvSpPr>
        <p:spPr>
          <a:xfrm>
            <a:off x="9602346" y="5041901"/>
            <a:ext cx="2479334" cy="1257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kstSylinder 5">
            <a:extLst>
              <a:ext uri="{FF2B5EF4-FFF2-40B4-BE49-F238E27FC236}">
                <a16:creationId xmlns:a16="http://schemas.microsoft.com/office/drawing/2014/main" id="{F25C74F9-D1CC-46F1-BDDD-20F212FAB95C}"/>
              </a:ext>
            </a:extLst>
          </p:cNvPr>
          <p:cNvSpPr txBox="1"/>
          <p:nvPr/>
        </p:nvSpPr>
        <p:spPr>
          <a:xfrm>
            <a:off x="9674294" y="5479079"/>
            <a:ext cx="711945" cy="338554"/>
          </a:xfrm>
          <a:prstGeom prst="rect">
            <a:avLst/>
          </a:prstGeom>
          <a:noFill/>
        </p:spPr>
        <p:txBody>
          <a:bodyPr wrap="square" rtlCol="0">
            <a:spAutoFit/>
          </a:bodyPr>
          <a:lstStyle/>
          <a:p>
            <a:r>
              <a:rPr lang="en-US" sz="1600" dirty="0"/>
              <a:t>19.3%</a:t>
            </a:r>
          </a:p>
        </p:txBody>
      </p:sp>
      <p:sp>
        <p:nvSpPr>
          <p:cNvPr id="7" name="TekstSylinder 6">
            <a:extLst>
              <a:ext uri="{FF2B5EF4-FFF2-40B4-BE49-F238E27FC236}">
                <a16:creationId xmlns:a16="http://schemas.microsoft.com/office/drawing/2014/main" id="{FA006FEC-05A4-4141-B888-BB22C7F6D17D}"/>
              </a:ext>
            </a:extLst>
          </p:cNvPr>
          <p:cNvSpPr txBox="1"/>
          <p:nvPr/>
        </p:nvSpPr>
        <p:spPr>
          <a:xfrm>
            <a:off x="10418057" y="5479079"/>
            <a:ext cx="711945" cy="338554"/>
          </a:xfrm>
          <a:prstGeom prst="rect">
            <a:avLst/>
          </a:prstGeom>
          <a:noFill/>
        </p:spPr>
        <p:txBody>
          <a:bodyPr wrap="square" rtlCol="0">
            <a:spAutoFit/>
          </a:bodyPr>
          <a:lstStyle/>
          <a:p>
            <a:r>
              <a:rPr lang="en-US" sz="1600" dirty="0"/>
              <a:t>34.3%</a:t>
            </a:r>
          </a:p>
        </p:txBody>
      </p:sp>
      <p:sp>
        <p:nvSpPr>
          <p:cNvPr id="8" name="TekstSylinder 7">
            <a:extLst>
              <a:ext uri="{FF2B5EF4-FFF2-40B4-BE49-F238E27FC236}">
                <a16:creationId xmlns:a16="http://schemas.microsoft.com/office/drawing/2014/main" id="{B4127FD6-3B54-4C1E-A4F9-A9F47FBD28D6}"/>
              </a:ext>
            </a:extLst>
          </p:cNvPr>
          <p:cNvSpPr txBox="1"/>
          <p:nvPr/>
        </p:nvSpPr>
        <p:spPr>
          <a:xfrm>
            <a:off x="11222563" y="5479079"/>
            <a:ext cx="711945" cy="338554"/>
          </a:xfrm>
          <a:prstGeom prst="rect">
            <a:avLst/>
          </a:prstGeom>
          <a:noFill/>
        </p:spPr>
        <p:txBody>
          <a:bodyPr wrap="square" rtlCol="0">
            <a:spAutoFit/>
          </a:bodyPr>
          <a:lstStyle/>
          <a:p>
            <a:r>
              <a:rPr lang="en-US" sz="1600" dirty="0"/>
              <a:t>20.4%</a:t>
            </a:r>
          </a:p>
        </p:txBody>
      </p:sp>
      <p:sp>
        <p:nvSpPr>
          <p:cNvPr id="9" name="TekstSylinder 8">
            <a:extLst>
              <a:ext uri="{FF2B5EF4-FFF2-40B4-BE49-F238E27FC236}">
                <a16:creationId xmlns:a16="http://schemas.microsoft.com/office/drawing/2014/main" id="{10946FC4-A90D-471D-AAD9-F2148F12CB3A}"/>
              </a:ext>
            </a:extLst>
          </p:cNvPr>
          <p:cNvSpPr txBox="1"/>
          <p:nvPr/>
        </p:nvSpPr>
        <p:spPr>
          <a:xfrm>
            <a:off x="10478800" y="5985367"/>
            <a:ext cx="711945" cy="338554"/>
          </a:xfrm>
          <a:prstGeom prst="rect">
            <a:avLst/>
          </a:prstGeom>
          <a:noFill/>
        </p:spPr>
        <p:txBody>
          <a:bodyPr wrap="square" rtlCol="0">
            <a:spAutoFit/>
          </a:bodyPr>
          <a:lstStyle/>
          <a:p>
            <a:r>
              <a:rPr lang="en-US" sz="1600" dirty="0"/>
              <a:t>26.0%</a:t>
            </a:r>
          </a:p>
        </p:txBody>
      </p:sp>
      <p:sp>
        <p:nvSpPr>
          <p:cNvPr id="10" name="TekstSylinder 9">
            <a:extLst>
              <a:ext uri="{FF2B5EF4-FFF2-40B4-BE49-F238E27FC236}">
                <a16:creationId xmlns:a16="http://schemas.microsoft.com/office/drawing/2014/main" id="{7AB6013F-E3A3-418D-8654-26ED2CCF9CD6}"/>
              </a:ext>
            </a:extLst>
          </p:cNvPr>
          <p:cNvSpPr txBox="1"/>
          <p:nvPr/>
        </p:nvSpPr>
        <p:spPr>
          <a:xfrm>
            <a:off x="9719289" y="5228152"/>
            <a:ext cx="1292055" cy="323165"/>
          </a:xfrm>
          <a:prstGeom prst="rect">
            <a:avLst/>
          </a:prstGeom>
          <a:noFill/>
        </p:spPr>
        <p:txBody>
          <a:bodyPr wrap="square" rtlCol="0">
            <a:spAutoFit/>
          </a:bodyPr>
          <a:lstStyle/>
          <a:p>
            <a:r>
              <a:rPr lang="en-US" sz="1500" dirty="0"/>
              <a:t>Treatment 1</a:t>
            </a:r>
          </a:p>
        </p:txBody>
      </p:sp>
      <p:sp>
        <p:nvSpPr>
          <p:cNvPr id="11" name="TekstSylinder 10">
            <a:extLst>
              <a:ext uri="{FF2B5EF4-FFF2-40B4-BE49-F238E27FC236}">
                <a16:creationId xmlns:a16="http://schemas.microsoft.com/office/drawing/2014/main" id="{F34C7590-B41A-4040-9FF4-5DA0F23E3D35}"/>
              </a:ext>
            </a:extLst>
          </p:cNvPr>
          <p:cNvSpPr txBox="1"/>
          <p:nvPr/>
        </p:nvSpPr>
        <p:spPr>
          <a:xfrm>
            <a:off x="10764225" y="5222940"/>
            <a:ext cx="1292055" cy="323165"/>
          </a:xfrm>
          <a:prstGeom prst="rect">
            <a:avLst/>
          </a:prstGeom>
          <a:noFill/>
        </p:spPr>
        <p:txBody>
          <a:bodyPr wrap="square" rtlCol="0">
            <a:spAutoFit/>
          </a:bodyPr>
          <a:lstStyle/>
          <a:p>
            <a:r>
              <a:rPr lang="en-US" sz="1500" dirty="0"/>
              <a:t>Treatment 2</a:t>
            </a:r>
          </a:p>
        </p:txBody>
      </p:sp>
      <p:sp>
        <p:nvSpPr>
          <p:cNvPr id="12" name="Tittel 1">
            <a:extLst>
              <a:ext uri="{FF2B5EF4-FFF2-40B4-BE49-F238E27FC236}">
                <a16:creationId xmlns:a16="http://schemas.microsoft.com/office/drawing/2014/main" id="{F2F3235B-9568-4F3E-816B-47E7CEDABF41}"/>
              </a:ext>
            </a:extLst>
          </p:cNvPr>
          <p:cNvSpPr txBox="1">
            <a:spLocks/>
          </p:cNvSpPr>
          <p:nvPr/>
        </p:nvSpPr>
        <p:spPr>
          <a:xfrm>
            <a:off x="289188" y="36159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b-NO" dirty="0"/>
              <a:t>Part 3</a:t>
            </a:r>
          </a:p>
        </p:txBody>
      </p:sp>
      <p:sp>
        <p:nvSpPr>
          <p:cNvPr id="13" name="Plassholder for innhold 2">
            <a:extLst>
              <a:ext uri="{FF2B5EF4-FFF2-40B4-BE49-F238E27FC236}">
                <a16:creationId xmlns:a16="http://schemas.microsoft.com/office/drawing/2014/main" id="{5886124E-0C53-412B-BEF7-9299BAD7E490}"/>
              </a:ext>
            </a:extLst>
          </p:cNvPr>
          <p:cNvSpPr txBox="1">
            <a:spLocks/>
          </p:cNvSpPr>
          <p:nvPr/>
        </p:nvSpPr>
        <p:spPr>
          <a:xfrm>
            <a:off x="350585" y="1106904"/>
            <a:ext cx="5464999" cy="822089"/>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Test Bench </a:t>
            </a:r>
          </a:p>
          <a:p>
            <a:pPr lvl="1"/>
            <a:r>
              <a:rPr lang="en-US" dirty="0"/>
              <a:t>Goal: max utility, not treated people (always give drug)</a:t>
            </a:r>
          </a:p>
          <a:p>
            <a:pPr lvl="1"/>
            <a:r>
              <a:rPr lang="en-US" dirty="0"/>
              <a:t>Results highly depended on the patients</a:t>
            </a:r>
          </a:p>
        </p:txBody>
      </p:sp>
      <p:sp>
        <p:nvSpPr>
          <p:cNvPr id="15" name="Plassholder for innhold 2">
            <a:extLst>
              <a:ext uri="{FF2B5EF4-FFF2-40B4-BE49-F238E27FC236}">
                <a16:creationId xmlns:a16="http://schemas.microsoft.com/office/drawing/2014/main" id="{962946EF-2A2F-4B07-80AB-787F73EC8F2C}"/>
              </a:ext>
            </a:extLst>
          </p:cNvPr>
          <p:cNvSpPr txBox="1">
            <a:spLocks/>
          </p:cNvSpPr>
          <p:nvPr/>
        </p:nvSpPr>
        <p:spPr>
          <a:xfrm>
            <a:off x="350582" y="1946517"/>
            <a:ext cx="5464999" cy="882231"/>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Historical Recommender:  (500 patients, B=100)</a:t>
            </a:r>
          </a:p>
          <a:p>
            <a:pPr lvl="1"/>
            <a:r>
              <a:rPr lang="en-US" dirty="0"/>
              <a:t>95% empirical CI: [0.084, 0.129],  median: 0.1085</a:t>
            </a:r>
          </a:p>
          <a:p>
            <a:pPr lvl="2"/>
            <a:r>
              <a:rPr lang="sv-SE" dirty="0"/>
              <a:t>Recomended medicine [20.1%, 26.4%], 23%</a:t>
            </a:r>
            <a:endParaRPr lang="en-US" dirty="0"/>
          </a:p>
        </p:txBody>
      </p:sp>
      <p:sp>
        <p:nvSpPr>
          <p:cNvPr id="16" name="Plassholder for innhold 2">
            <a:extLst>
              <a:ext uri="{FF2B5EF4-FFF2-40B4-BE49-F238E27FC236}">
                <a16:creationId xmlns:a16="http://schemas.microsoft.com/office/drawing/2014/main" id="{20BE5732-F037-4AC0-B68A-D36FC6E73A4C}"/>
              </a:ext>
            </a:extLst>
          </p:cNvPr>
          <p:cNvSpPr txBox="1">
            <a:spLocks/>
          </p:cNvSpPr>
          <p:nvPr/>
        </p:nvSpPr>
        <p:spPr>
          <a:xfrm>
            <a:off x="350582" y="2846272"/>
            <a:ext cx="5464999" cy="3476833"/>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Improved recommenders: (500 patients, B=100)</a:t>
            </a:r>
          </a:p>
          <a:p>
            <a:pPr lvl="1"/>
            <a:r>
              <a:rPr lang="en-US" dirty="0"/>
              <a:t>Logistic: </a:t>
            </a:r>
            <a:r>
              <a:rPr lang="sv-SE" dirty="0"/>
              <a:t>[0.432, 0.503], 0.464</a:t>
            </a:r>
          </a:p>
          <a:p>
            <a:pPr lvl="2"/>
            <a:r>
              <a:rPr lang="sv-SE" dirty="0"/>
              <a:t>Recomended medicine [63.6%, 70.8%], 67.2%</a:t>
            </a:r>
          </a:p>
          <a:p>
            <a:pPr lvl="1"/>
            <a:r>
              <a:rPr lang="en-US" dirty="0"/>
              <a:t>Logistic probability consensus: </a:t>
            </a:r>
            <a:r>
              <a:rPr lang="nl-NL" dirty="0"/>
              <a:t>[0.423, 0.501], 0.467</a:t>
            </a:r>
          </a:p>
          <a:p>
            <a:pPr lvl="2"/>
            <a:r>
              <a:rPr lang="sv-SE" dirty="0"/>
              <a:t>Recomended medicine [64.3%, 71.2%</a:t>
            </a:r>
            <a:r>
              <a:rPr lang="nl-NL" dirty="0"/>
              <a:t>], 68.0%</a:t>
            </a:r>
            <a:endParaRPr lang="en-US" dirty="0"/>
          </a:p>
          <a:p>
            <a:pPr lvl="1"/>
            <a:r>
              <a:rPr lang="en-US" dirty="0"/>
              <a:t>Neural Network (2,2,3): [0.432, 0.514], 0.464</a:t>
            </a:r>
          </a:p>
          <a:p>
            <a:pPr lvl="2"/>
            <a:r>
              <a:rPr lang="sv-SE" dirty="0"/>
              <a:t>Recomended medicine [53.8%, 62.4%</a:t>
            </a:r>
            <a:r>
              <a:rPr lang="nl-NL" dirty="0"/>
              <a:t>], 58.0%   </a:t>
            </a:r>
            <a:endParaRPr lang="en-US" dirty="0"/>
          </a:p>
          <a:p>
            <a:pPr lvl="1"/>
            <a:r>
              <a:rPr lang="en-US" dirty="0"/>
              <a:t>Neural Network (5,2): [0.415, 0.505], 0.462</a:t>
            </a:r>
          </a:p>
          <a:p>
            <a:pPr lvl="2"/>
            <a:r>
              <a:rPr lang="sv-SE" dirty="0"/>
              <a:t>Recomended medicine [48.5%, 58.1%</a:t>
            </a:r>
            <a:r>
              <a:rPr lang="nl-NL" dirty="0"/>
              <a:t>], 53.3% </a:t>
            </a:r>
          </a:p>
          <a:p>
            <a:pPr lvl="1"/>
            <a:r>
              <a:rPr lang="en-US" dirty="0"/>
              <a:t>Clustered versions gave the same results </a:t>
            </a:r>
          </a:p>
          <a:p>
            <a:pPr lvl="1"/>
            <a:r>
              <a:rPr lang="en-US" dirty="0"/>
              <a:t>Placebo: [0.004, 0.023], 0.012</a:t>
            </a:r>
          </a:p>
          <a:p>
            <a:pPr lvl="1"/>
            <a:r>
              <a:rPr lang="en-US" dirty="0"/>
              <a:t>Treatment 1: [0.395, 0.475], 0.430</a:t>
            </a:r>
          </a:p>
          <a:p>
            <a:pPr lvl="1"/>
            <a:r>
              <a:rPr lang="en-US" dirty="0"/>
              <a:t>Random: [0.187, 0.256], 0.220</a:t>
            </a:r>
          </a:p>
          <a:p>
            <a:pPr lvl="1"/>
            <a:r>
              <a:rPr lang="en-US" dirty="0"/>
              <a:t>Cheat: [0.448, 0.515], 0.481. </a:t>
            </a:r>
          </a:p>
          <a:p>
            <a:pPr lvl="2"/>
            <a:r>
              <a:rPr lang="sv-SE" dirty="0"/>
              <a:t>Recomended medicine</a:t>
            </a:r>
            <a:r>
              <a:rPr lang="en-US" dirty="0"/>
              <a:t>  [49.8%, 57.2%],  53.4%</a:t>
            </a:r>
          </a:p>
        </p:txBody>
      </p:sp>
      <p:sp>
        <p:nvSpPr>
          <p:cNvPr id="18" name="Plassholder for innhold 2">
            <a:extLst>
              <a:ext uri="{FF2B5EF4-FFF2-40B4-BE49-F238E27FC236}">
                <a16:creationId xmlns:a16="http://schemas.microsoft.com/office/drawing/2014/main" id="{AFD6F59F-C1ED-4B32-A68D-AFE916E02A0E}"/>
              </a:ext>
            </a:extLst>
          </p:cNvPr>
          <p:cNvSpPr txBox="1">
            <a:spLocks/>
          </p:cNvSpPr>
          <p:nvPr/>
        </p:nvSpPr>
        <p:spPr>
          <a:xfrm>
            <a:off x="5725745" y="3098493"/>
            <a:ext cx="5464999" cy="102035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New Treatments:</a:t>
            </a:r>
          </a:p>
          <a:p>
            <a:pPr lvl="1"/>
            <a:r>
              <a:rPr lang="en-US" dirty="0"/>
              <a:t> A general treatment and gene specific treatments</a:t>
            </a:r>
          </a:p>
          <a:p>
            <a:pPr lvl="1"/>
            <a:r>
              <a:rPr lang="en-US" dirty="0"/>
              <a:t>The general overlaps with the previous general, </a:t>
            </a:r>
          </a:p>
          <a:p>
            <a:pPr lvl="2"/>
            <a:r>
              <a:rPr lang="en-US" dirty="0"/>
              <a:t>Apply treatments to same person, realistic and unrealistic.</a:t>
            </a:r>
          </a:p>
          <a:p>
            <a:pPr lvl="2"/>
            <a:endParaRPr lang="en-US" dirty="0"/>
          </a:p>
          <a:p>
            <a:pPr lvl="1"/>
            <a:endParaRPr lang="en-US" dirty="0"/>
          </a:p>
          <a:p>
            <a:endParaRPr lang="en-US" dirty="0"/>
          </a:p>
        </p:txBody>
      </p:sp>
      <p:sp>
        <p:nvSpPr>
          <p:cNvPr id="19" name="Plassholder for innhold 2">
            <a:extLst>
              <a:ext uri="{FF2B5EF4-FFF2-40B4-BE49-F238E27FC236}">
                <a16:creationId xmlns:a16="http://schemas.microsoft.com/office/drawing/2014/main" id="{E1CC4FA2-F0DE-4305-8FD9-39DAC733A92C}"/>
              </a:ext>
            </a:extLst>
          </p:cNvPr>
          <p:cNvSpPr txBox="1">
            <a:spLocks/>
          </p:cNvSpPr>
          <p:nvPr/>
        </p:nvSpPr>
        <p:spPr>
          <a:xfrm>
            <a:off x="5725745" y="4166166"/>
            <a:ext cx="5464999" cy="198246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Placebo, treatment 1 and treatment 2: (100 patients, B=100)</a:t>
            </a:r>
          </a:p>
          <a:p>
            <a:pPr lvl="1"/>
            <a:r>
              <a:rPr lang="en-US" dirty="0"/>
              <a:t>Logistic probability consensus: </a:t>
            </a:r>
            <a:endParaRPr lang="nl-NL" dirty="0"/>
          </a:p>
          <a:p>
            <a:pPr lvl="2"/>
            <a:r>
              <a:rPr lang="sv-SE" dirty="0"/>
              <a:t>Bad. The action coeffiecient is postive, so chose treatment 2 always.</a:t>
            </a:r>
            <a:r>
              <a:rPr lang="nl-NL" dirty="0"/>
              <a:t> </a:t>
            </a:r>
            <a:endParaRPr lang="en-US" dirty="0"/>
          </a:p>
          <a:p>
            <a:pPr lvl="1"/>
            <a:r>
              <a:rPr lang="en-US" dirty="0"/>
              <a:t>Neural Network (5,2): [0.521, 0.693], 0.622</a:t>
            </a:r>
          </a:p>
          <a:p>
            <a:pPr lvl="2"/>
            <a:r>
              <a:rPr lang="sv-SE" dirty="0"/>
              <a:t>Recomended medicine [95.0%, 100%</a:t>
            </a:r>
            <a:r>
              <a:rPr lang="nl-NL" dirty="0"/>
              <a:t>] , 98.0%</a:t>
            </a:r>
            <a:endParaRPr lang="en-US" dirty="0"/>
          </a:p>
          <a:p>
            <a:pPr lvl="1"/>
            <a:r>
              <a:rPr lang="en-US" dirty="0"/>
              <a:t>Cheat: [0.589, 0.738], 0.666 </a:t>
            </a:r>
          </a:p>
          <a:p>
            <a:pPr lvl="2"/>
            <a:r>
              <a:rPr lang="sv-SE" dirty="0"/>
              <a:t>Recomended medicine</a:t>
            </a:r>
            <a:r>
              <a:rPr lang="en-US" dirty="0"/>
              <a:t>  [65.4%, 82.0%],  74.0%</a:t>
            </a:r>
          </a:p>
          <a:p>
            <a:pPr lvl="2"/>
            <a:endParaRPr lang="en-US" dirty="0"/>
          </a:p>
          <a:p>
            <a:pPr lvl="1"/>
            <a:endParaRPr lang="en-US" dirty="0"/>
          </a:p>
          <a:p>
            <a:endParaRPr lang="en-US" dirty="0"/>
          </a:p>
        </p:txBody>
      </p:sp>
      <p:sp>
        <p:nvSpPr>
          <p:cNvPr id="20" name="Plassholder for innhold 2">
            <a:extLst>
              <a:ext uri="{FF2B5EF4-FFF2-40B4-BE49-F238E27FC236}">
                <a16:creationId xmlns:a16="http://schemas.microsoft.com/office/drawing/2014/main" id="{0CB166EF-843E-4E92-9CF8-CC77F35E10B0}"/>
              </a:ext>
            </a:extLst>
          </p:cNvPr>
          <p:cNvSpPr txBox="1">
            <a:spLocks/>
          </p:cNvSpPr>
          <p:nvPr/>
        </p:nvSpPr>
        <p:spPr>
          <a:xfrm>
            <a:off x="5725746" y="1181989"/>
            <a:ext cx="5464999" cy="190061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Adaptive recommender: (100 patients -&gt; wider intervals, B=100) </a:t>
            </a:r>
          </a:p>
          <a:p>
            <a:pPr lvl="1"/>
            <a:r>
              <a:rPr lang="en-US" dirty="0"/>
              <a:t>Logistic probability consensus: [</a:t>
            </a:r>
            <a:r>
              <a:rPr lang="nl-NL" dirty="0"/>
              <a:t>0.3738, 0.556</a:t>
            </a:r>
            <a:r>
              <a:rPr lang="en-US" dirty="0"/>
              <a:t>], 0.468</a:t>
            </a:r>
            <a:endParaRPr lang="nl-NL" dirty="0"/>
          </a:p>
          <a:p>
            <a:pPr lvl="2"/>
            <a:r>
              <a:rPr lang="sv-SE" dirty="0"/>
              <a:t>Recomended medicine [59.0%, 76.1%</a:t>
            </a:r>
            <a:r>
              <a:rPr lang="nl-NL" dirty="0"/>
              <a:t>], 67.0% </a:t>
            </a:r>
            <a:endParaRPr lang="en-US" dirty="0"/>
          </a:p>
          <a:p>
            <a:pPr lvl="1"/>
            <a:r>
              <a:rPr lang="en-US" dirty="0"/>
              <a:t>Neural Network (5,2): [0.370, 0.550], 0.469</a:t>
            </a:r>
          </a:p>
          <a:p>
            <a:pPr lvl="2"/>
            <a:r>
              <a:rPr lang="sv-SE" dirty="0"/>
              <a:t>Recomended medicine [44.0%, 62.5%</a:t>
            </a:r>
            <a:r>
              <a:rPr lang="nl-NL" dirty="0"/>
              <a:t>] , 54.0%</a:t>
            </a:r>
            <a:endParaRPr lang="en-US" dirty="0"/>
          </a:p>
          <a:p>
            <a:pPr lvl="1"/>
            <a:r>
              <a:rPr lang="en-US" dirty="0"/>
              <a:t>Cheat: [0.391, 0.572], 0.486. </a:t>
            </a:r>
          </a:p>
          <a:p>
            <a:pPr lvl="2"/>
            <a:r>
              <a:rPr lang="sv-SE" dirty="0"/>
              <a:t>Recomended medicine</a:t>
            </a:r>
            <a:r>
              <a:rPr lang="en-US" dirty="0"/>
              <a:t>  [43.5%, 63.5%],  54.0%</a:t>
            </a:r>
          </a:p>
          <a:p>
            <a:pPr lvl="2"/>
            <a:endParaRPr lang="en-US" dirty="0"/>
          </a:p>
          <a:p>
            <a:pPr lvl="1"/>
            <a:endParaRPr lang="en-US" dirty="0"/>
          </a:p>
          <a:p>
            <a:endParaRPr lang="en-US" dirty="0"/>
          </a:p>
        </p:txBody>
      </p:sp>
    </p:spTree>
    <p:extLst>
      <p:ext uri="{BB962C8B-B14F-4D97-AF65-F5344CB8AC3E}">
        <p14:creationId xmlns:p14="http://schemas.microsoft.com/office/powerpoint/2010/main" val="17838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P spid="15" grpId="0"/>
      <p:bldP spid="16"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7B607D-4AAF-4F7E-B229-2CA7B268A6F9}"/>
              </a:ext>
            </a:extLst>
          </p:cNvPr>
          <p:cNvSpPr>
            <a:spLocks noGrp="1"/>
          </p:cNvSpPr>
          <p:nvPr>
            <p:ph type="title"/>
          </p:nvPr>
        </p:nvSpPr>
        <p:spPr>
          <a:xfrm>
            <a:off x="114298" y="-459311"/>
            <a:ext cx="10058400" cy="1450757"/>
          </a:xfrm>
        </p:spPr>
        <p:txBody>
          <a:bodyPr/>
          <a:lstStyle/>
          <a:p>
            <a:r>
              <a:rPr lang="en-US" dirty="0"/>
              <a:t>Analysis of the 10 best treatments</a:t>
            </a:r>
          </a:p>
        </p:txBody>
      </p:sp>
      <p:graphicFrame>
        <p:nvGraphicFramePr>
          <p:cNvPr id="5" name="Tabell 4">
            <a:extLst>
              <a:ext uri="{FF2B5EF4-FFF2-40B4-BE49-F238E27FC236}">
                <a16:creationId xmlns:a16="http://schemas.microsoft.com/office/drawing/2014/main" id="{E42DEA98-E029-4271-9FC7-F5C6AED4FC95}"/>
              </a:ext>
            </a:extLst>
          </p:cNvPr>
          <p:cNvGraphicFramePr>
            <a:graphicFrameLocks noGrp="1"/>
          </p:cNvGraphicFramePr>
          <p:nvPr>
            <p:extLst>
              <p:ext uri="{D42A27DB-BD31-4B8C-83A1-F6EECF244321}">
                <p14:modId xmlns:p14="http://schemas.microsoft.com/office/powerpoint/2010/main" val="2414531561"/>
              </p:ext>
            </p:extLst>
          </p:nvPr>
        </p:nvGraphicFramePr>
        <p:xfrm>
          <a:off x="114298" y="1093046"/>
          <a:ext cx="11963403" cy="5095070"/>
        </p:xfrm>
        <a:graphic>
          <a:graphicData uri="http://schemas.openxmlformats.org/drawingml/2006/table">
            <a:tbl>
              <a:tblPr firstRow="1" bandRow="1">
                <a:tableStyleId>{5C22544A-7EE6-4342-B048-85BDC9FD1C3A}</a:tableStyleId>
              </a:tblPr>
              <a:tblGrid>
                <a:gridCol w="1329267">
                  <a:extLst>
                    <a:ext uri="{9D8B030D-6E8A-4147-A177-3AD203B41FA5}">
                      <a16:colId xmlns:a16="http://schemas.microsoft.com/office/drawing/2014/main" val="3363734822"/>
                    </a:ext>
                  </a:extLst>
                </a:gridCol>
                <a:gridCol w="1329267">
                  <a:extLst>
                    <a:ext uri="{9D8B030D-6E8A-4147-A177-3AD203B41FA5}">
                      <a16:colId xmlns:a16="http://schemas.microsoft.com/office/drawing/2014/main" val="1437854015"/>
                    </a:ext>
                  </a:extLst>
                </a:gridCol>
                <a:gridCol w="1329267">
                  <a:extLst>
                    <a:ext uri="{9D8B030D-6E8A-4147-A177-3AD203B41FA5}">
                      <a16:colId xmlns:a16="http://schemas.microsoft.com/office/drawing/2014/main" val="4251633173"/>
                    </a:ext>
                  </a:extLst>
                </a:gridCol>
                <a:gridCol w="1329267">
                  <a:extLst>
                    <a:ext uri="{9D8B030D-6E8A-4147-A177-3AD203B41FA5}">
                      <a16:colId xmlns:a16="http://schemas.microsoft.com/office/drawing/2014/main" val="4264159616"/>
                    </a:ext>
                  </a:extLst>
                </a:gridCol>
                <a:gridCol w="1329267">
                  <a:extLst>
                    <a:ext uri="{9D8B030D-6E8A-4147-A177-3AD203B41FA5}">
                      <a16:colId xmlns:a16="http://schemas.microsoft.com/office/drawing/2014/main" val="2223608977"/>
                    </a:ext>
                  </a:extLst>
                </a:gridCol>
                <a:gridCol w="1329267">
                  <a:extLst>
                    <a:ext uri="{9D8B030D-6E8A-4147-A177-3AD203B41FA5}">
                      <a16:colId xmlns:a16="http://schemas.microsoft.com/office/drawing/2014/main" val="246176990"/>
                    </a:ext>
                  </a:extLst>
                </a:gridCol>
                <a:gridCol w="1329267">
                  <a:extLst>
                    <a:ext uri="{9D8B030D-6E8A-4147-A177-3AD203B41FA5}">
                      <a16:colId xmlns:a16="http://schemas.microsoft.com/office/drawing/2014/main" val="573930752"/>
                    </a:ext>
                  </a:extLst>
                </a:gridCol>
                <a:gridCol w="1213391">
                  <a:extLst>
                    <a:ext uri="{9D8B030D-6E8A-4147-A177-3AD203B41FA5}">
                      <a16:colId xmlns:a16="http://schemas.microsoft.com/office/drawing/2014/main" val="3683090902"/>
                    </a:ext>
                  </a:extLst>
                </a:gridCol>
                <a:gridCol w="1445143">
                  <a:extLst>
                    <a:ext uri="{9D8B030D-6E8A-4147-A177-3AD203B41FA5}">
                      <a16:colId xmlns:a16="http://schemas.microsoft.com/office/drawing/2014/main" val="1273022396"/>
                    </a:ext>
                  </a:extLst>
                </a:gridCol>
              </a:tblGrid>
              <a:tr h="529010">
                <a:tc>
                  <a:txBody>
                    <a:bodyPr/>
                    <a:lstStyle/>
                    <a:p>
                      <a:r>
                        <a:rPr lang="en-US" dirty="0"/>
                        <a:t>Treatment</a:t>
                      </a:r>
                    </a:p>
                  </a:txBody>
                  <a:tcPr/>
                </a:tc>
                <a:tc>
                  <a:txBody>
                    <a:bodyPr/>
                    <a:lstStyle/>
                    <a:p>
                      <a:r>
                        <a:rPr lang="en-US" dirty="0"/>
                        <a:t>Utility</a:t>
                      </a:r>
                    </a:p>
                  </a:txBody>
                  <a:tcPr/>
                </a:tc>
                <a:tc>
                  <a:txBody>
                    <a:bodyPr/>
                    <a:lstStyle/>
                    <a:p>
                      <a:r>
                        <a:rPr lang="en-US" dirty="0"/>
                        <a:t>Success:</a:t>
                      </a:r>
                    </a:p>
                  </a:txBody>
                  <a:tcPr/>
                </a:tc>
                <a:tc>
                  <a:txBody>
                    <a:bodyPr/>
                    <a:lstStyle/>
                    <a:p>
                      <a:r>
                        <a:rPr lang="en-US" dirty="0"/>
                        <a:t>%gen 0</a:t>
                      </a:r>
                    </a:p>
                  </a:txBody>
                  <a:tcPr/>
                </a:tc>
                <a:tc>
                  <a:txBody>
                    <a:bodyPr/>
                    <a:lstStyle/>
                    <a:p>
                      <a:r>
                        <a:rPr lang="en-US" dirty="0"/>
                        <a:t>%gen 1</a:t>
                      </a:r>
                    </a:p>
                  </a:txBody>
                  <a:tcPr/>
                </a:tc>
                <a:tc>
                  <a:txBody>
                    <a:bodyPr/>
                    <a:lstStyle/>
                    <a:p>
                      <a:r>
                        <a:rPr lang="en-US" dirty="0"/>
                        <a:t>Fail: </a:t>
                      </a:r>
                    </a:p>
                  </a:txBody>
                  <a:tcPr/>
                </a:tc>
                <a:tc>
                  <a:txBody>
                    <a:bodyPr/>
                    <a:lstStyle/>
                    <a:p>
                      <a:r>
                        <a:rPr lang="en-US" dirty="0"/>
                        <a:t>%gene 0</a:t>
                      </a:r>
                    </a:p>
                  </a:txBody>
                  <a:tcPr/>
                </a:tc>
                <a:tc>
                  <a:txBody>
                    <a:bodyPr/>
                    <a:lstStyle/>
                    <a:p>
                      <a:r>
                        <a:rPr lang="en-US" dirty="0"/>
                        <a:t>%gene 1</a:t>
                      </a:r>
                    </a:p>
                  </a:txBody>
                  <a:tcPr/>
                </a:tc>
                <a:tc>
                  <a:txBody>
                    <a:bodyPr/>
                    <a:lstStyle/>
                    <a:p>
                      <a:r>
                        <a:rPr lang="en-US" dirty="0"/>
                        <a:t>Success rate</a:t>
                      </a:r>
                    </a:p>
                    <a:p>
                      <a:r>
                        <a:rPr lang="en-US" dirty="0"/>
                        <a:t>gene0  gene1</a:t>
                      </a:r>
                    </a:p>
                  </a:txBody>
                  <a:tcPr/>
                </a:tc>
                <a:extLst>
                  <a:ext uri="{0D108BD9-81ED-4DB2-BD59-A6C34878D82A}">
                    <a16:rowId xmlns:a16="http://schemas.microsoft.com/office/drawing/2014/main" val="3053125327"/>
                  </a:ext>
                </a:extLst>
              </a:tr>
              <a:tr h="445499">
                <a:tc>
                  <a:txBody>
                    <a:bodyPr/>
                    <a:lstStyle/>
                    <a:p>
                      <a:pPr algn="ctr"/>
                      <a:r>
                        <a:rPr lang="en-US" dirty="0"/>
                        <a:t>2</a:t>
                      </a:r>
                    </a:p>
                  </a:txBody>
                  <a:tcPr/>
                </a:tc>
                <a:tc>
                  <a:txBody>
                    <a:bodyPr/>
                    <a:lstStyle/>
                    <a:p>
                      <a:pPr algn="ctr"/>
                      <a:r>
                        <a:rPr lang="en-US" dirty="0"/>
                        <a:t>4443</a:t>
                      </a:r>
                    </a:p>
                  </a:txBody>
                  <a:tcPr/>
                </a:tc>
                <a:tc>
                  <a:txBody>
                    <a:bodyPr/>
                    <a:lstStyle/>
                    <a:p>
                      <a:pPr algn="ctr"/>
                      <a:r>
                        <a:rPr lang="en-US" dirty="0"/>
                        <a:t>5443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4557</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i="0" dirty="0"/>
                        <a:t>0.554</a:t>
                      </a:r>
                    </a:p>
                  </a:txBody>
                  <a:tcPr/>
                </a:tc>
                <a:extLst>
                  <a:ext uri="{0D108BD9-81ED-4DB2-BD59-A6C34878D82A}">
                    <a16:rowId xmlns:a16="http://schemas.microsoft.com/office/drawing/2014/main" val="746304414"/>
                  </a:ext>
                </a:extLst>
              </a:tr>
              <a:tr h="445499">
                <a:tc>
                  <a:txBody>
                    <a:bodyPr/>
                    <a:lstStyle/>
                    <a:p>
                      <a:pPr algn="ctr"/>
                      <a:r>
                        <a:rPr lang="en-US" dirty="0"/>
                        <a:t>1</a:t>
                      </a:r>
                    </a:p>
                  </a:txBody>
                  <a:tcPr/>
                </a:tc>
                <a:tc>
                  <a:txBody>
                    <a:bodyPr/>
                    <a:lstStyle/>
                    <a:p>
                      <a:pPr algn="ctr"/>
                      <a:r>
                        <a:rPr lang="en-US" dirty="0"/>
                        <a:t>4341</a:t>
                      </a:r>
                    </a:p>
                  </a:txBody>
                  <a:tcPr/>
                </a:tc>
                <a:tc>
                  <a:txBody>
                    <a:bodyPr/>
                    <a:lstStyle/>
                    <a:p>
                      <a:pPr algn="ctr"/>
                      <a:r>
                        <a:rPr lang="en-US" dirty="0"/>
                        <a:t>5341</a:t>
                      </a:r>
                    </a:p>
                  </a:txBody>
                  <a:tcPr/>
                </a:tc>
                <a:tc>
                  <a:txBody>
                    <a:bodyPr/>
                    <a:lstStyle/>
                    <a:p>
                      <a:pPr algn="ctr"/>
                      <a:endParaRPr lang="en-US"/>
                    </a:p>
                  </a:txBody>
                  <a:tcPr/>
                </a:tc>
                <a:tc>
                  <a:txBody>
                    <a:bodyPr/>
                    <a:lstStyle/>
                    <a:p>
                      <a:pPr algn="ctr"/>
                      <a:endParaRPr lang="en-US"/>
                    </a:p>
                  </a:txBody>
                  <a:tcPr/>
                </a:tc>
                <a:tc>
                  <a:txBody>
                    <a:bodyPr/>
                    <a:lstStyle/>
                    <a:p>
                      <a:pPr algn="ctr"/>
                      <a:r>
                        <a:rPr lang="en-US" dirty="0"/>
                        <a:t>4659</a:t>
                      </a:r>
                    </a:p>
                  </a:txBody>
                  <a:tcPr/>
                </a:tc>
                <a:tc>
                  <a:txBody>
                    <a:bodyPr/>
                    <a:lstStyle/>
                    <a:p>
                      <a:pPr algn="ctr"/>
                      <a:endParaRPr lang="en-US"/>
                    </a:p>
                  </a:txBody>
                  <a:tcPr/>
                </a:tc>
                <a:tc>
                  <a:txBody>
                    <a:bodyPr/>
                    <a:lstStyle/>
                    <a:p>
                      <a:pPr algn="ctr"/>
                      <a:endParaRPr lang="en-US"/>
                    </a:p>
                  </a:txBody>
                  <a:tcPr/>
                </a:tc>
                <a:tc>
                  <a:txBody>
                    <a:bodyPr/>
                    <a:lstStyle/>
                    <a:p>
                      <a:pPr algn="ctr"/>
                      <a:r>
                        <a:rPr lang="en-US" dirty="0"/>
                        <a:t>0.534</a:t>
                      </a:r>
                    </a:p>
                  </a:txBody>
                  <a:tcPr/>
                </a:tc>
                <a:extLst>
                  <a:ext uri="{0D108BD9-81ED-4DB2-BD59-A6C34878D82A}">
                    <a16:rowId xmlns:a16="http://schemas.microsoft.com/office/drawing/2014/main" val="613381036"/>
                  </a:ext>
                </a:extLst>
              </a:tr>
              <a:tr h="445499">
                <a:tc>
                  <a:txBody>
                    <a:bodyPr/>
                    <a:lstStyle/>
                    <a:p>
                      <a:pPr algn="ctr"/>
                      <a:r>
                        <a:rPr lang="en-US" dirty="0"/>
                        <a:t>0</a:t>
                      </a:r>
                    </a:p>
                  </a:txBody>
                  <a:tcPr/>
                </a:tc>
                <a:tc>
                  <a:txBody>
                    <a:bodyPr/>
                    <a:lstStyle/>
                    <a:p>
                      <a:pPr algn="ctr"/>
                      <a:r>
                        <a:rPr lang="en-US" dirty="0"/>
                        <a:t>140</a:t>
                      </a:r>
                    </a:p>
                  </a:txBody>
                  <a:tcPr/>
                </a:tc>
                <a:tc>
                  <a:txBody>
                    <a:bodyPr/>
                    <a:lstStyle/>
                    <a:p>
                      <a:pPr algn="ctr"/>
                      <a:r>
                        <a:rPr lang="en-US" dirty="0"/>
                        <a:t>140</a:t>
                      </a:r>
                    </a:p>
                  </a:txBody>
                  <a:tcPr/>
                </a:tc>
                <a:tc>
                  <a:txBody>
                    <a:bodyPr/>
                    <a:lstStyle/>
                    <a:p>
                      <a:pPr algn="ctr"/>
                      <a:endParaRPr lang="en-US"/>
                    </a:p>
                  </a:txBody>
                  <a:tcPr/>
                </a:tc>
                <a:tc>
                  <a:txBody>
                    <a:bodyPr/>
                    <a:lstStyle/>
                    <a:p>
                      <a:pPr algn="ctr"/>
                      <a:endParaRPr lang="en-US"/>
                    </a:p>
                  </a:txBody>
                  <a:tcPr/>
                </a:tc>
                <a:tc>
                  <a:txBody>
                    <a:bodyPr/>
                    <a:lstStyle/>
                    <a:p>
                      <a:pPr algn="ctr"/>
                      <a:r>
                        <a:rPr lang="en-US" dirty="0"/>
                        <a:t>9860</a:t>
                      </a:r>
                    </a:p>
                  </a:txBody>
                  <a:tcPr/>
                </a:tc>
                <a:tc>
                  <a:txBody>
                    <a:bodyPr/>
                    <a:lstStyle/>
                    <a:p>
                      <a:pPr algn="ctr"/>
                      <a:endParaRPr lang="en-US"/>
                    </a:p>
                  </a:txBody>
                  <a:tcPr/>
                </a:tc>
                <a:tc>
                  <a:txBody>
                    <a:bodyPr/>
                    <a:lstStyle/>
                    <a:p>
                      <a:pPr algn="ctr"/>
                      <a:endParaRPr lang="en-US"/>
                    </a:p>
                  </a:txBody>
                  <a:tcPr/>
                </a:tc>
                <a:tc>
                  <a:txBody>
                    <a:bodyPr/>
                    <a:lstStyle/>
                    <a:p>
                      <a:pPr algn="ctr"/>
                      <a:r>
                        <a:rPr lang="en-US" dirty="0"/>
                        <a:t>0.014</a:t>
                      </a:r>
                    </a:p>
                  </a:txBody>
                  <a:tcPr/>
                </a:tc>
                <a:extLst>
                  <a:ext uri="{0D108BD9-81ED-4DB2-BD59-A6C34878D82A}">
                    <a16:rowId xmlns:a16="http://schemas.microsoft.com/office/drawing/2014/main" val="2853622593"/>
                  </a:ext>
                </a:extLst>
              </a:tr>
              <a:tr h="445499">
                <a:tc>
                  <a:txBody>
                    <a:bodyPr/>
                    <a:lstStyle/>
                    <a:p>
                      <a:pPr algn="ctr"/>
                      <a:r>
                        <a:rPr lang="en-US" dirty="0"/>
                        <a:t>127</a:t>
                      </a:r>
                    </a:p>
                  </a:txBody>
                  <a:tcPr/>
                </a:tc>
                <a:tc>
                  <a:txBody>
                    <a:bodyPr/>
                    <a:lstStyle/>
                    <a:p>
                      <a:pPr algn="ctr"/>
                      <a:r>
                        <a:rPr lang="en-US" dirty="0"/>
                        <a:t>-94</a:t>
                      </a:r>
                    </a:p>
                  </a:txBody>
                  <a:tcPr/>
                </a:tc>
                <a:tc>
                  <a:txBody>
                    <a:bodyPr/>
                    <a:lstStyle/>
                    <a:p>
                      <a:pPr algn="ctr"/>
                      <a:r>
                        <a:rPr lang="en-US" dirty="0"/>
                        <a:t>906</a:t>
                      </a:r>
                    </a:p>
                  </a:txBody>
                  <a:tcPr/>
                </a:tc>
                <a:tc>
                  <a:txBody>
                    <a:bodyPr/>
                    <a:lstStyle/>
                    <a:p>
                      <a:pPr algn="ctr"/>
                      <a:r>
                        <a:rPr lang="en-US" dirty="0"/>
                        <a:t>0.091</a:t>
                      </a:r>
                    </a:p>
                  </a:txBody>
                  <a:tcPr/>
                </a:tc>
                <a:tc>
                  <a:txBody>
                    <a:bodyPr/>
                    <a:lstStyle/>
                    <a:p>
                      <a:pPr algn="ctr"/>
                      <a:r>
                        <a:rPr lang="en-US" dirty="0"/>
                        <a:t>0.909</a:t>
                      </a:r>
                    </a:p>
                  </a:txBody>
                  <a:tcPr/>
                </a:tc>
                <a:tc>
                  <a:txBody>
                    <a:bodyPr/>
                    <a:lstStyle/>
                    <a:p>
                      <a:pPr algn="ctr"/>
                      <a:r>
                        <a:rPr lang="en-US" dirty="0"/>
                        <a:t>9094</a:t>
                      </a:r>
                    </a:p>
                  </a:txBody>
                  <a:tcPr/>
                </a:tc>
                <a:tc>
                  <a:txBody>
                    <a:bodyPr/>
                    <a:lstStyle/>
                    <a:p>
                      <a:pPr algn="ctr"/>
                      <a:r>
                        <a:rPr lang="en-US" dirty="0"/>
                        <a:t>0.448</a:t>
                      </a:r>
                    </a:p>
                  </a:txBody>
                  <a:tcPr/>
                </a:tc>
                <a:tc>
                  <a:txBody>
                    <a:bodyPr/>
                    <a:lstStyle/>
                    <a:p>
                      <a:pPr algn="ctr"/>
                      <a:r>
                        <a:rPr lang="en-US" dirty="0"/>
                        <a:t>0.552</a:t>
                      </a:r>
                    </a:p>
                  </a:txBody>
                  <a:tcPr/>
                </a:tc>
                <a:tc>
                  <a:txBody>
                    <a:bodyPr/>
                    <a:lstStyle/>
                    <a:p>
                      <a:r>
                        <a:rPr lang="en-US" dirty="0"/>
                        <a:t>0.020   0.141</a:t>
                      </a:r>
                    </a:p>
                  </a:txBody>
                  <a:tcPr/>
                </a:tc>
                <a:extLst>
                  <a:ext uri="{0D108BD9-81ED-4DB2-BD59-A6C34878D82A}">
                    <a16:rowId xmlns:a16="http://schemas.microsoft.com/office/drawing/2014/main" val="3517857046"/>
                  </a:ext>
                </a:extLst>
              </a:tr>
              <a:tr h="445499">
                <a:tc>
                  <a:txBody>
                    <a:bodyPr/>
                    <a:lstStyle/>
                    <a:p>
                      <a:pPr algn="ctr"/>
                      <a:r>
                        <a:rPr lang="en-US" dirty="0"/>
                        <a:t>86</a:t>
                      </a:r>
                    </a:p>
                  </a:txBody>
                  <a:tcPr/>
                </a:tc>
                <a:tc>
                  <a:txBody>
                    <a:bodyPr/>
                    <a:lstStyle/>
                    <a:p>
                      <a:pPr algn="ctr"/>
                      <a:r>
                        <a:rPr lang="en-US" dirty="0"/>
                        <a:t>-397</a:t>
                      </a:r>
                    </a:p>
                  </a:txBody>
                  <a:tcPr/>
                </a:tc>
                <a:tc>
                  <a:txBody>
                    <a:bodyPr/>
                    <a:lstStyle/>
                    <a:p>
                      <a:pPr algn="ctr"/>
                      <a:r>
                        <a:rPr lang="en-US" dirty="0"/>
                        <a:t>603</a:t>
                      </a:r>
                    </a:p>
                  </a:txBody>
                  <a:tcPr/>
                </a:tc>
                <a:tc>
                  <a:txBody>
                    <a:bodyPr/>
                    <a:lstStyle/>
                    <a:p>
                      <a:pPr algn="ctr"/>
                      <a:r>
                        <a:rPr lang="en-US" dirty="0"/>
                        <a:t>0.221</a:t>
                      </a:r>
                    </a:p>
                  </a:txBody>
                  <a:tcPr/>
                </a:tc>
                <a:tc>
                  <a:txBody>
                    <a:bodyPr/>
                    <a:lstStyle/>
                    <a:p>
                      <a:pPr algn="ctr"/>
                      <a:r>
                        <a:rPr lang="en-US" dirty="0"/>
                        <a:t>0.799</a:t>
                      </a:r>
                    </a:p>
                  </a:txBody>
                  <a:tcPr/>
                </a:tc>
                <a:tc>
                  <a:txBody>
                    <a:bodyPr/>
                    <a:lstStyle/>
                    <a:p>
                      <a:pPr algn="ctr"/>
                      <a:r>
                        <a:rPr lang="en-US" dirty="0"/>
                        <a:t>9397</a:t>
                      </a:r>
                    </a:p>
                  </a:txBody>
                  <a:tcPr/>
                </a:tc>
                <a:tc>
                  <a:txBody>
                    <a:bodyPr/>
                    <a:lstStyle/>
                    <a:p>
                      <a:pPr algn="ctr"/>
                      <a:r>
                        <a:rPr lang="en-US" dirty="0"/>
                        <a:t>0.531</a:t>
                      </a:r>
                    </a:p>
                  </a:txBody>
                  <a:tcPr/>
                </a:tc>
                <a:tc>
                  <a:txBody>
                    <a:bodyPr/>
                    <a:lstStyle/>
                    <a:p>
                      <a:pPr algn="ctr"/>
                      <a:r>
                        <a:rPr lang="en-US" dirty="0"/>
                        <a:t>0.469</a:t>
                      </a:r>
                    </a:p>
                  </a:txBody>
                  <a:tcPr/>
                </a:tc>
                <a:tc>
                  <a:txBody>
                    <a:bodyPr/>
                    <a:lstStyle/>
                    <a:p>
                      <a:r>
                        <a:rPr lang="en-US" dirty="0"/>
                        <a:t>0.026   0.096</a:t>
                      </a:r>
                    </a:p>
                  </a:txBody>
                  <a:tcPr/>
                </a:tc>
                <a:extLst>
                  <a:ext uri="{0D108BD9-81ED-4DB2-BD59-A6C34878D82A}">
                    <a16:rowId xmlns:a16="http://schemas.microsoft.com/office/drawing/2014/main" val="2656488196"/>
                  </a:ext>
                </a:extLst>
              </a:tr>
              <a:tr h="445499">
                <a:tc>
                  <a:txBody>
                    <a:bodyPr/>
                    <a:lstStyle/>
                    <a:p>
                      <a:pPr algn="ctr"/>
                      <a:r>
                        <a:rPr lang="en-US" dirty="0"/>
                        <a:t>28</a:t>
                      </a:r>
                    </a:p>
                  </a:txBody>
                  <a:tcPr/>
                </a:tc>
                <a:tc>
                  <a:txBody>
                    <a:bodyPr/>
                    <a:lstStyle/>
                    <a:p>
                      <a:pPr algn="ctr"/>
                      <a:r>
                        <a:rPr lang="en-US" dirty="0"/>
                        <a:t>-620</a:t>
                      </a:r>
                    </a:p>
                  </a:txBody>
                  <a:tcPr/>
                </a:tc>
                <a:tc>
                  <a:txBody>
                    <a:bodyPr/>
                    <a:lstStyle/>
                    <a:p>
                      <a:pPr algn="ctr"/>
                      <a:r>
                        <a:rPr lang="en-US" dirty="0"/>
                        <a:t>380</a:t>
                      </a:r>
                    </a:p>
                  </a:txBody>
                  <a:tcPr/>
                </a:tc>
                <a:tc>
                  <a:txBody>
                    <a:bodyPr/>
                    <a:lstStyle/>
                    <a:p>
                      <a:pPr algn="ctr"/>
                      <a:r>
                        <a:rPr lang="en-US" dirty="0"/>
                        <a:t>0.463</a:t>
                      </a:r>
                    </a:p>
                  </a:txBody>
                  <a:tcPr/>
                </a:tc>
                <a:tc>
                  <a:txBody>
                    <a:bodyPr/>
                    <a:lstStyle/>
                    <a:p>
                      <a:pPr algn="ctr"/>
                      <a:r>
                        <a:rPr lang="en-US" dirty="0"/>
                        <a:t>0.537</a:t>
                      </a:r>
                    </a:p>
                  </a:txBody>
                  <a:tcPr/>
                </a:tc>
                <a:tc>
                  <a:txBody>
                    <a:bodyPr/>
                    <a:lstStyle/>
                    <a:p>
                      <a:pPr algn="ctr"/>
                      <a:r>
                        <a:rPr lang="en-US" dirty="0"/>
                        <a:t>9620</a:t>
                      </a:r>
                    </a:p>
                  </a:txBody>
                  <a:tcPr/>
                </a:tc>
                <a:tc>
                  <a:txBody>
                    <a:bodyPr/>
                    <a:lstStyle/>
                    <a:p>
                      <a:pPr algn="ctr"/>
                      <a:r>
                        <a:rPr lang="en-US" dirty="0"/>
                        <a:t>0.493</a:t>
                      </a:r>
                    </a:p>
                  </a:txBody>
                  <a:tcPr/>
                </a:tc>
                <a:tc>
                  <a:txBody>
                    <a:bodyPr/>
                    <a:lstStyle/>
                    <a:p>
                      <a:pPr algn="ctr"/>
                      <a:r>
                        <a:rPr lang="en-US" dirty="0"/>
                        <a:t>0.507</a:t>
                      </a:r>
                    </a:p>
                  </a:txBody>
                  <a:tcPr/>
                </a:tc>
                <a:tc>
                  <a:txBody>
                    <a:bodyPr/>
                    <a:lstStyle/>
                    <a:p>
                      <a:r>
                        <a:rPr lang="en-US" dirty="0"/>
                        <a:t>0.036   0.040</a:t>
                      </a:r>
                    </a:p>
                  </a:txBody>
                  <a:tcPr/>
                </a:tc>
                <a:extLst>
                  <a:ext uri="{0D108BD9-81ED-4DB2-BD59-A6C34878D82A}">
                    <a16:rowId xmlns:a16="http://schemas.microsoft.com/office/drawing/2014/main" val="4083316220"/>
                  </a:ext>
                </a:extLst>
              </a:tr>
              <a:tr h="445499">
                <a:tc>
                  <a:txBody>
                    <a:bodyPr/>
                    <a:lstStyle/>
                    <a:p>
                      <a:pPr algn="ctr"/>
                      <a:r>
                        <a:rPr lang="en-US" dirty="0"/>
                        <a:t>26</a:t>
                      </a:r>
                    </a:p>
                  </a:txBody>
                  <a:tcPr/>
                </a:tc>
                <a:tc>
                  <a:txBody>
                    <a:bodyPr/>
                    <a:lstStyle/>
                    <a:p>
                      <a:pPr algn="ctr"/>
                      <a:r>
                        <a:rPr lang="en-US" dirty="0"/>
                        <a:t>-632</a:t>
                      </a:r>
                    </a:p>
                  </a:txBody>
                  <a:tcPr/>
                </a:tc>
                <a:tc>
                  <a:txBody>
                    <a:bodyPr/>
                    <a:lstStyle/>
                    <a:p>
                      <a:pPr algn="ctr"/>
                      <a:r>
                        <a:rPr lang="en-US" dirty="0"/>
                        <a:t>368</a:t>
                      </a:r>
                    </a:p>
                  </a:txBody>
                  <a:tcPr/>
                </a:tc>
                <a:tc>
                  <a:txBody>
                    <a:bodyPr/>
                    <a:lstStyle/>
                    <a:p>
                      <a:pPr algn="ctr"/>
                      <a:r>
                        <a:rPr lang="en-US" dirty="0"/>
                        <a:t>0.139</a:t>
                      </a:r>
                    </a:p>
                  </a:txBody>
                  <a:tcPr/>
                </a:tc>
                <a:tc>
                  <a:txBody>
                    <a:bodyPr/>
                    <a:lstStyle/>
                    <a:p>
                      <a:pPr algn="ctr"/>
                      <a:r>
                        <a:rPr lang="en-US" dirty="0"/>
                        <a:t>0.861</a:t>
                      </a:r>
                    </a:p>
                  </a:txBody>
                  <a:tcPr/>
                </a:tc>
                <a:tc>
                  <a:txBody>
                    <a:bodyPr/>
                    <a:lstStyle/>
                    <a:p>
                      <a:pPr algn="ctr"/>
                      <a:r>
                        <a:rPr lang="en-US" dirty="0"/>
                        <a:t>9632</a:t>
                      </a:r>
                    </a:p>
                  </a:txBody>
                  <a:tcPr/>
                </a:tc>
                <a:tc>
                  <a:txBody>
                    <a:bodyPr/>
                    <a:lstStyle/>
                    <a:p>
                      <a:pPr algn="ctr"/>
                      <a:r>
                        <a:rPr lang="en-US" dirty="0"/>
                        <a:t>0.517</a:t>
                      </a:r>
                    </a:p>
                  </a:txBody>
                  <a:tcPr/>
                </a:tc>
                <a:tc>
                  <a:txBody>
                    <a:bodyPr/>
                    <a:lstStyle/>
                    <a:p>
                      <a:pPr algn="ctr"/>
                      <a:r>
                        <a:rPr lang="en-US" dirty="0"/>
                        <a:t>0.483</a:t>
                      </a:r>
                    </a:p>
                  </a:txBody>
                  <a:tcPr/>
                </a:tc>
                <a:tc>
                  <a:txBody>
                    <a:bodyPr/>
                    <a:lstStyle/>
                    <a:p>
                      <a:r>
                        <a:rPr lang="en-US" dirty="0"/>
                        <a:t>0.010   0.064</a:t>
                      </a:r>
                    </a:p>
                  </a:txBody>
                  <a:tcPr/>
                </a:tc>
                <a:extLst>
                  <a:ext uri="{0D108BD9-81ED-4DB2-BD59-A6C34878D82A}">
                    <a16:rowId xmlns:a16="http://schemas.microsoft.com/office/drawing/2014/main" val="475447734"/>
                  </a:ext>
                </a:extLst>
              </a:tr>
              <a:tr h="445499">
                <a:tc>
                  <a:txBody>
                    <a:bodyPr/>
                    <a:lstStyle/>
                    <a:p>
                      <a:pPr algn="ctr"/>
                      <a:r>
                        <a:rPr lang="en-US" dirty="0"/>
                        <a:t>11</a:t>
                      </a:r>
                    </a:p>
                  </a:txBody>
                  <a:tcPr/>
                </a:tc>
                <a:tc>
                  <a:txBody>
                    <a:bodyPr/>
                    <a:lstStyle/>
                    <a:p>
                      <a:pPr algn="ctr"/>
                      <a:r>
                        <a:rPr lang="en-US" dirty="0"/>
                        <a:t>-646</a:t>
                      </a:r>
                    </a:p>
                  </a:txBody>
                  <a:tcPr/>
                </a:tc>
                <a:tc>
                  <a:txBody>
                    <a:bodyPr/>
                    <a:lstStyle/>
                    <a:p>
                      <a:pPr algn="ctr"/>
                      <a:r>
                        <a:rPr lang="en-US" dirty="0"/>
                        <a:t>354</a:t>
                      </a:r>
                    </a:p>
                  </a:txBody>
                  <a:tcPr/>
                </a:tc>
                <a:tc>
                  <a:txBody>
                    <a:bodyPr/>
                    <a:lstStyle/>
                    <a:p>
                      <a:pPr algn="ctr"/>
                      <a:r>
                        <a:rPr lang="en-US" dirty="0"/>
                        <a:t>0.136</a:t>
                      </a:r>
                    </a:p>
                  </a:txBody>
                  <a:tcPr/>
                </a:tc>
                <a:tc>
                  <a:txBody>
                    <a:bodyPr/>
                    <a:lstStyle/>
                    <a:p>
                      <a:pPr algn="ctr"/>
                      <a:r>
                        <a:rPr lang="en-US" dirty="0"/>
                        <a:t>0.864</a:t>
                      </a:r>
                    </a:p>
                  </a:txBody>
                  <a:tcPr/>
                </a:tc>
                <a:tc>
                  <a:txBody>
                    <a:bodyPr/>
                    <a:lstStyle/>
                    <a:p>
                      <a:pPr algn="ctr"/>
                      <a:r>
                        <a:rPr lang="en-US" dirty="0"/>
                        <a:t>9646</a:t>
                      </a:r>
                    </a:p>
                  </a:txBody>
                  <a:tcPr/>
                </a:tc>
                <a:tc>
                  <a:txBody>
                    <a:bodyPr/>
                    <a:lstStyle/>
                    <a:p>
                      <a:pPr algn="ctr"/>
                      <a:r>
                        <a:rPr lang="en-US" dirty="0"/>
                        <a:t>0.516</a:t>
                      </a:r>
                    </a:p>
                  </a:txBody>
                  <a:tcPr/>
                </a:tc>
                <a:tc>
                  <a:txBody>
                    <a:bodyPr/>
                    <a:lstStyle/>
                    <a:p>
                      <a:pPr algn="ctr"/>
                      <a:r>
                        <a:rPr lang="en-US" dirty="0"/>
                        <a:t>0.484</a:t>
                      </a:r>
                    </a:p>
                  </a:txBody>
                  <a:tcPr/>
                </a:tc>
                <a:tc>
                  <a:txBody>
                    <a:bodyPr/>
                    <a:lstStyle/>
                    <a:p>
                      <a:r>
                        <a:rPr lang="en-US" dirty="0"/>
                        <a:t>0.010   0.062</a:t>
                      </a:r>
                    </a:p>
                  </a:txBody>
                  <a:tcPr/>
                </a:tc>
                <a:extLst>
                  <a:ext uri="{0D108BD9-81ED-4DB2-BD59-A6C34878D82A}">
                    <a16:rowId xmlns:a16="http://schemas.microsoft.com/office/drawing/2014/main" val="3937954431"/>
                  </a:ext>
                </a:extLst>
              </a:tr>
              <a:tr h="445499">
                <a:tc>
                  <a:txBody>
                    <a:bodyPr/>
                    <a:lstStyle/>
                    <a:p>
                      <a:pPr algn="ctr"/>
                      <a:r>
                        <a:rPr lang="en-US" dirty="0"/>
                        <a:t>9</a:t>
                      </a:r>
                    </a:p>
                  </a:txBody>
                  <a:tcPr/>
                </a:tc>
                <a:tc>
                  <a:txBody>
                    <a:bodyPr/>
                    <a:lstStyle/>
                    <a:p>
                      <a:pPr algn="ctr"/>
                      <a:r>
                        <a:rPr lang="en-US" dirty="0"/>
                        <a:t>-666</a:t>
                      </a:r>
                    </a:p>
                  </a:txBody>
                  <a:tcPr/>
                </a:tc>
                <a:tc>
                  <a:txBody>
                    <a:bodyPr/>
                    <a:lstStyle/>
                    <a:p>
                      <a:pPr algn="ctr"/>
                      <a:r>
                        <a:rPr lang="en-US" dirty="0"/>
                        <a:t>334</a:t>
                      </a:r>
                    </a:p>
                  </a:txBody>
                  <a:tcPr/>
                </a:tc>
                <a:tc>
                  <a:txBody>
                    <a:bodyPr/>
                    <a:lstStyle/>
                    <a:p>
                      <a:pPr algn="ctr"/>
                      <a:r>
                        <a:rPr lang="en-US" dirty="0"/>
                        <a:t>0.266</a:t>
                      </a:r>
                    </a:p>
                  </a:txBody>
                  <a:tcPr/>
                </a:tc>
                <a:tc>
                  <a:txBody>
                    <a:bodyPr/>
                    <a:lstStyle/>
                    <a:p>
                      <a:pPr algn="ctr"/>
                      <a:r>
                        <a:rPr lang="en-US" dirty="0"/>
                        <a:t>0.734</a:t>
                      </a:r>
                    </a:p>
                  </a:txBody>
                  <a:tcPr/>
                </a:tc>
                <a:tc>
                  <a:txBody>
                    <a:bodyPr/>
                    <a:lstStyle/>
                    <a:p>
                      <a:pPr algn="ctr"/>
                      <a:r>
                        <a:rPr lang="en-US" dirty="0"/>
                        <a:t>9666</a:t>
                      </a:r>
                    </a:p>
                  </a:txBody>
                  <a:tcPr/>
                </a:tc>
                <a:tc>
                  <a:txBody>
                    <a:bodyPr/>
                    <a:lstStyle/>
                    <a:p>
                      <a:pPr algn="ctr"/>
                      <a:r>
                        <a:rPr lang="en-US" dirty="0"/>
                        <a:t>0.512</a:t>
                      </a:r>
                    </a:p>
                  </a:txBody>
                  <a:tcPr/>
                </a:tc>
                <a:tc>
                  <a:txBody>
                    <a:bodyPr/>
                    <a:lstStyle/>
                    <a:p>
                      <a:pPr algn="ctr"/>
                      <a:r>
                        <a:rPr lang="en-US" dirty="0"/>
                        <a:t>0.488</a:t>
                      </a:r>
                    </a:p>
                  </a:txBody>
                  <a:tcPr/>
                </a:tc>
                <a:tc>
                  <a:txBody>
                    <a:bodyPr/>
                    <a:lstStyle/>
                    <a:p>
                      <a:r>
                        <a:rPr lang="en-US" dirty="0"/>
                        <a:t>0.018   0.049</a:t>
                      </a:r>
                    </a:p>
                  </a:txBody>
                  <a:tcPr/>
                </a:tc>
                <a:extLst>
                  <a:ext uri="{0D108BD9-81ED-4DB2-BD59-A6C34878D82A}">
                    <a16:rowId xmlns:a16="http://schemas.microsoft.com/office/drawing/2014/main" val="3583046544"/>
                  </a:ext>
                </a:extLst>
              </a:tr>
              <a:tr h="445499">
                <a:tc>
                  <a:txBody>
                    <a:bodyPr/>
                    <a:lstStyle/>
                    <a:p>
                      <a:pPr algn="ctr"/>
                      <a:r>
                        <a:rPr lang="en-US" dirty="0"/>
                        <a:t>92</a:t>
                      </a:r>
                    </a:p>
                  </a:txBody>
                  <a:tcPr/>
                </a:tc>
                <a:tc>
                  <a:txBody>
                    <a:bodyPr/>
                    <a:lstStyle/>
                    <a:p>
                      <a:pPr algn="ctr"/>
                      <a:r>
                        <a:rPr lang="en-US" dirty="0"/>
                        <a:t>-685</a:t>
                      </a:r>
                    </a:p>
                  </a:txBody>
                  <a:tcPr/>
                </a:tc>
                <a:tc>
                  <a:txBody>
                    <a:bodyPr/>
                    <a:lstStyle/>
                    <a:p>
                      <a:pPr algn="ctr"/>
                      <a:r>
                        <a:rPr lang="en-US" dirty="0"/>
                        <a:t>315</a:t>
                      </a:r>
                    </a:p>
                  </a:txBody>
                  <a:tcPr/>
                </a:tc>
                <a:tc>
                  <a:txBody>
                    <a:bodyPr/>
                    <a:lstStyle/>
                    <a:p>
                      <a:pPr algn="ctr"/>
                      <a:r>
                        <a:rPr lang="en-US" dirty="0"/>
                        <a:t>0.441</a:t>
                      </a:r>
                    </a:p>
                  </a:txBody>
                  <a:tcPr/>
                </a:tc>
                <a:tc>
                  <a:txBody>
                    <a:bodyPr/>
                    <a:lstStyle/>
                    <a:p>
                      <a:pPr algn="ctr"/>
                      <a:r>
                        <a:rPr lang="en-US" dirty="0"/>
                        <a:t>0.559</a:t>
                      </a:r>
                    </a:p>
                  </a:txBody>
                  <a:tcPr/>
                </a:tc>
                <a:tc>
                  <a:txBody>
                    <a:bodyPr/>
                    <a:lstStyle/>
                    <a:p>
                      <a:pPr algn="ctr"/>
                      <a:r>
                        <a:rPr lang="en-US" dirty="0"/>
                        <a:t>9685</a:t>
                      </a:r>
                    </a:p>
                  </a:txBody>
                  <a:tcPr/>
                </a:tc>
                <a:tc>
                  <a:txBody>
                    <a:bodyPr/>
                    <a:lstStyle/>
                    <a:p>
                      <a:pPr algn="ctr"/>
                      <a:r>
                        <a:rPr lang="en-US" dirty="0"/>
                        <a:t>0.503</a:t>
                      </a:r>
                    </a:p>
                  </a:txBody>
                  <a:tcPr/>
                </a:tc>
                <a:tc>
                  <a:txBody>
                    <a:bodyPr/>
                    <a:lstStyle/>
                    <a:p>
                      <a:pPr algn="ctr"/>
                      <a:r>
                        <a:rPr lang="en-US" dirty="0"/>
                        <a:t>0.497</a:t>
                      </a:r>
                    </a:p>
                  </a:txBody>
                  <a:tcPr/>
                </a:tc>
                <a:tc>
                  <a:txBody>
                    <a:bodyPr/>
                    <a:lstStyle/>
                    <a:p>
                      <a:r>
                        <a:rPr lang="en-US" dirty="0"/>
                        <a:t>0.028   0.035</a:t>
                      </a:r>
                    </a:p>
                  </a:txBody>
                  <a:tcPr/>
                </a:tc>
                <a:extLst>
                  <a:ext uri="{0D108BD9-81ED-4DB2-BD59-A6C34878D82A}">
                    <a16:rowId xmlns:a16="http://schemas.microsoft.com/office/drawing/2014/main" val="1528075617"/>
                  </a:ext>
                </a:extLst>
              </a:tr>
            </a:tbl>
          </a:graphicData>
        </a:graphic>
      </p:graphicFrame>
    </p:spTree>
    <p:extLst>
      <p:ext uri="{BB962C8B-B14F-4D97-AF65-F5344CB8AC3E}">
        <p14:creationId xmlns:p14="http://schemas.microsoft.com/office/powerpoint/2010/main" val="401792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73F9CD-AB3F-45D4-8040-7BBB4550CB50}"/>
              </a:ext>
            </a:extLst>
          </p:cNvPr>
          <p:cNvSpPr>
            <a:spLocks noGrp="1"/>
          </p:cNvSpPr>
          <p:nvPr>
            <p:ph type="title"/>
          </p:nvPr>
        </p:nvSpPr>
        <p:spPr/>
        <p:txBody>
          <a:bodyPr/>
          <a:lstStyle/>
          <a:p>
            <a:r>
              <a:rPr lang="en-US" dirty="0"/>
              <a:t>Further investigation</a:t>
            </a:r>
          </a:p>
        </p:txBody>
      </p:sp>
      <p:sp>
        <p:nvSpPr>
          <p:cNvPr id="3" name="Plassholder for innhold 2">
            <a:extLst>
              <a:ext uri="{FF2B5EF4-FFF2-40B4-BE49-F238E27FC236}">
                <a16:creationId xmlns:a16="http://schemas.microsoft.com/office/drawing/2014/main" id="{AC9A3293-0BFD-42C9-AA9D-BC36B4AEC640}"/>
              </a:ext>
            </a:extLst>
          </p:cNvPr>
          <p:cNvSpPr>
            <a:spLocks noGrp="1"/>
          </p:cNvSpPr>
          <p:nvPr>
            <p:ph idx="1"/>
          </p:nvPr>
        </p:nvSpPr>
        <p:spPr/>
        <p:txBody>
          <a:bodyPr/>
          <a:lstStyle/>
          <a:p>
            <a:r>
              <a:rPr lang="en-US" dirty="0"/>
              <a:t>Look at different costs for different treatments</a:t>
            </a:r>
          </a:p>
          <a:p>
            <a:r>
              <a:rPr lang="en-US" dirty="0"/>
              <a:t>Extra weight to the new observations</a:t>
            </a:r>
          </a:p>
          <a:p>
            <a:r>
              <a:rPr lang="en-US" dirty="0"/>
              <a:t>Gene targeting on several genes </a:t>
            </a:r>
          </a:p>
          <a:p>
            <a:endParaRPr lang="en-US" dirty="0"/>
          </a:p>
          <a:p>
            <a:pPr marL="0" indent="0">
              <a:buNone/>
            </a:pPr>
            <a:endParaRPr lang="en-US" dirty="0"/>
          </a:p>
        </p:txBody>
      </p:sp>
    </p:spTree>
    <p:extLst>
      <p:ext uri="{BB962C8B-B14F-4D97-AF65-F5344CB8AC3E}">
        <p14:creationId xmlns:p14="http://schemas.microsoft.com/office/powerpoint/2010/main" val="245222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E9DFE465-7E0B-4894-A61E-BF6734F92F2E}"/>
              </a:ext>
            </a:extLst>
          </p:cNvPr>
          <p:cNvSpPr/>
          <p:nvPr/>
        </p:nvSpPr>
        <p:spPr>
          <a:xfrm>
            <a:off x="9673616" y="5100854"/>
            <a:ext cx="1517129"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Ellipse 3">
            <a:extLst>
              <a:ext uri="{FF2B5EF4-FFF2-40B4-BE49-F238E27FC236}">
                <a16:creationId xmlns:a16="http://schemas.microsoft.com/office/drawing/2014/main" id="{787D2005-3F12-4970-A9F8-52DCF8968CF6}"/>
              </a:ext>
            </a:extLst>
          </p:cNvPr>
          <p:cNvSpPr/>
          <p:nvPr/>
        </p:nvSpPr>
        <p:spPr>
          <a:xfrm>
            <a:off x="10385561" y="5100855"/>
            <a:ext cx="1618274"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ktangel 4">
            <a:extLst>
              <a:ext uri="{FF2B5EF4-FFF2-40B4-BE49-F238E27FC236}">
                <a16:creationId xmlns:a16="http://schemas.microsoft.com/office/drawing/2014/main" id="{EA6B46E1-47B2-408C-A333-95A9191DCB08}"/>
              </a:ext>
            </a:extLst>
          </p:cNvPr>
          <p:cNvSpPr/>
          <p:nvPr/>
        </p:nvSpPr>
        <p:spPr>
          <a:xfrm>
            <a:off x="9602346" y="5041901"/>
            <a:ext cx="2479334" cy="1257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kstSylinder 5">
            <a:extLst>
              <a:ext uri="{FF2B5EF4-FFF2-40B4-BE49-F238E27FC236}">
                <a16:creationId xmlns:a16="http://schemas.microsoft.com/office/drawing/2014/main" id="{F25C74F9-D1CC-46F1-BDDD-20F212FAB95C}"/>
              </a:ext>
            </a:extLst>
          </p:cNvPr>
          <p:cNvSpPr txBox="1"/>
          <p:nvPr/>
        </p:nvSpPr>
        <p:spPr>
          <a:xfrm>
            <a:off x="9674294" y="5479079"/>
            <a:ext cx="711945" cy="338554"/>
          </a:xfrm>
          <a:prstGeom prst="rect">
            <a:avLst/>
          </a:prstGeom>
          <a:noFill/>
        </p:spPr>
        <p:txBody>
          <a:bodyPr wrap="square" rtlCol="0">
            <a:spAutoFit/>
          </a:bodyPr>
          <a:lstStyle/>
          <a:p>
            <a:r>
              <a:rPr lang="en-US" sz="1600" dirty="0"/>
              <a:t>19.3%</a:t>
            </a:r>
          </a:p>
        </p:txBody>
      </p:sp>
      <p:sp>
        <p:nvSpPr>
          <p:cNvPr id="7" name="TekstSylinder 6">
            <a:extLst>
              <a:ext uri="{FF2B5EF4-FFF2-40B4-BE49-F238E27FC236}">
                <a16:creationId xmlns:a16="http://schemas.microsoft.com/office/drawing/2014/main" id="{FA006FEC-05A4-4141-B888-BB22C7F6D17D}"/>
              </a:ext>
            </a:extLst>
          </p:cNvPr>
          <p:cNvSpPr txBox="1"/>
          <p:nvPr/>
        </p:nvSpPr>
        <p:spPr>
          <a:xfrm>
            <a:off x="10418057" y="5479079"/>
            <a:ext cx="711945" cy="338554"/>
          </a:xfrm>
          <a:prstGeom prst="rect">
            <a:avLst/>
          </a:prstGeom>
          <a:noFill/>
        </p:spPr>
        <p:txBody>
          <a:bodyPr wrap="square" rtlCol="0">
            <a:spAutoFit/>
          </a:bodyPr>
          <a:lstStyle/>
          <a:p>
            <a:r>
              <a:rPr lang="en-US" sz="1600" dirty="0"/>
              <a:t>34.3%</a:t>
            </a:r>
          </a:p>
        </p:txBody>
      </p:sp>
      <p:sp>
        <p:nvSpPr>
          <p:cNvPr id="8" name="TekstSylinder 7">
            <a:extLst>
              <a:ext uri="{FF2B5EF4-FFF2-40B4-BE49-F238E27FC236}">
                <a16:creationId xmlns:a16="http://schemas.microsoft.com/office/drawing/2014/main" id="{B4127FD6-3B54-4C1E-A4F9-A9F47FBD28D6}"/>
              </a:ext>
            </a:extLst>
          </p:cNvPr>
          <p:cNvSpPr txBox="1"/>
          <p:nvPr/>
        </p:nvSpPr>
        <p:spPr>
          <a:xfrm>
            <a:off x="11222563" y="5479079"/>
            <a:ext cx="711945" cy="338554"/>
          </a:xfrm>
          <a:prstGeom prst="rect">
            <a:avLst/>
          </a:prstGeom>
          <a:noFill/>
        </p:spPr>
        <p:txBody>
          <a:bodyPr wrap="square" rtlCol="0">
            <a:spAutoFit/>
          </a:bodyPr>
          <a:lstStyle/>
          <a:p>
            <a:r>
              <a:rPr lang="en-US" sz="1600" dirty="0"/>
              <a:t>20.4%</a:t>
            </a:r>
          </a:p>
        </p:txBody>
      </p:sp>
      <p:sp>
        <p:nvSpPr>
          <p:cNvPr id="9" name="TekstSylinder 8">
            <a:extLst>
              <a:ext uri="{FF2B5EF4-FFF2-40B4-BE49-F238E27FC236}">
                <a16:creationId xmlns:a16="http://schemas.microsoft.com/office/drawing/2014/main" id="{10946FC4-A90D-471D-AAD9-F2148F12CB3A}"/>
              </a:ext>
            </a:extLst>
          </p:cNvPr>
          <p:cNvSpPr txBox="1"/>
          <p:nvPr/>
        </p:nvSpPr>
        <p:spPr>
          <a:xfrm>
            <a:off x="10478800" y="5985367"/>
            <a:ext cx="711945" cy="338554"/>
          </a:xfrm>
          <a:prstGeom prst="rect">
            <a:avLst/>
          </a:prstGeom>
          <a:noFill/>
        </p:spPr>
        <p:txBody>
          <a:bodyPr wrap="square" rtlCol="0">
            <a:spAutoFit/>
          </a:bodyPr>
          <a:lstStyle/>
          <a:p>
            <a:r>
              <a:rPr lang="en-US" sz="1600" dirty="0"/>
              <a:t>26.0%</a:t>
            </a:r>
          </a:p>
        </p:txBody>
      </p:sp>
      <p:sp>
        <p:nvSpPr>
          <p:cNvPr id="10" name="TekstSylinder 9">
            <a:extLst>
              <a:ext uri="{FF2B5EF4-FFF2-40B4-BE49-F238E27FC236}">
                <a16:creationId xmlns:a16="http://schemas.microsoft.com/office/drawing/2014/main" id="{7AB6013F-E3A3-418D-8654-26ED2CCF9CD6}"/>
              </a:ext>
            </a:extLst>
          </p:cNvPr>
          <p:cNvSpPr txBox="1"/>
          <p:nvPr/>
        </p:nvSpPr>
        <p:spPr>
          <a:xfrm>
            <a:off x="9719289" y="5228152"/>
            <a:ext cx="1292055" cy="323165"/>
          </a:xfrm>
          <a:prstGeom prst="rect">
            <a:avLst/>
          </a:prstGeom>
          <a:noFill/>
        </p:spPr>
        <p:txBody>
          <a:bodyPr wrap="square" rtlCol="0">
            <a:spAutoFit/>
          </a:bodyPr>
          <a:lstStyle/>
          <a:p>
            <a:r>
              <a:rPr lang="en-US" sz="1500" dirty="0"/>
              <a:t>Treatment 1</a:t>
            </a:r>
          </a:p>
        </p:txBody>
      </p:sp>
      <p:sp>
        <p:nvSpPr>
          <p:cNvPr id="11" name="TekstSylinder 10">
            <a:extLst>
              <a:ext uri="{FF2B5EF4-FFF2-40B4-BE49-F238E27FC236}">
                <a16:creationId xmlns:a16="http://schemas.microsoft.com/office/drawing/2014/main" id="{F34C7590-B41A-4040-9FF4-5DA0F23E3D35}"/>
              </a:ext>
            </a:extLst>
          </p:cNvPr>
          <p:cNvSpPr txBox="1"/>
          <p:nvPr/>
        </p:nvSpPr>
        <p:spPr>
          <a:xfrm>
            <a:off x="10764225" y="5222940"/>
            <a:ext cx="1292055" cy="323165"/>
          </a:xfrm>
          <a:prstGeom prst="rect">
            <a:avLst/>
          </a:prstGeom>
          <a:noFill/>
        </p:spPr>
        <p:txBody>
          <a:bodyPr wrap="square" rtlCol="0">
            <a:spAutoFit/>
          </a:bodyPr>
          <a:lstStyle/>
          <a:p>
            <a:r>
              <a:rPr lang="en-US" sz="1500" dirty="0"/>
              <a:t>Treatment 2</a:t>
            </a:r>
          </a:p>
        </p:txBody>
      </p:sp>
      <p:sp>
        <p:nvSpPr>
          <p:cNvPr id="12" name="Tittel 1">
            <a:extLst>
              <a:ext uri="{FF2B5EF4-FFF2-40B4-BE49-F238E27FC236}">
                <a16:creationId xmlns:a16="http://schemas.microsoft.com/office/drawing/2014/main" id="{F2F3235B-9568-4F3E-816B-47E7CEDABF41}"/>
              </a:ext>
            </a:extLst>
          </p:cNvPr>
          <p:cNvSpPr txBox="1">
            <a:spLocks/>
          </p:cNvSpPr>
          <p:nvPr/>
        </p:nvSpPr>
        <p:spPr>
          <a:xfrm>
            <a:off x="289188" y="36159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b-NO" dirty="0"/>
              <a:t>Part 3</a:t>
            </a:r>
          </a:p>
        </p:txBody>
      </p:sp>
      <p:sp>
        <p:nvSpPr>
          <p:cNvPr id="13" name="Plassholder for innhold 2">
            <a:extLst>
              <a:ext uri="{FF2B5EF4-FFF2-40B4-BE49-F238E27FC236}">
                <a16:creationId xmlns:a16="http://schemas.microsoft.com/office/drawing/2014/main" id="{5886124E-0C53-412B-BEF7-9299BAD7E490}"/>
              </a:ext>
            </a:extLst>
          </p:cNvPr>
          <p:cNvSpPr txBox="1">
            <a:spLocks/>
          </p:cNvSpPr>
          <p:nvPr/>
        </p:nvSpPr>
        <p:spPr>
          <a:xfrm>
            <a:off x="350585" y="1106904"/>
            <a:ext cx="5464999" cy="822089"/>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Test Bench </a:t>
            </a:r>
          </a:p>
          <a:p>
            <a:pPr lvl="1"/>
            <a:r>
              <a:rPr lang="en-US" dirty="0"/>
              <a:t>Goal: max utility, not treated people (always give drug)</a:t>
            </a:r>
          </a:p>
          <a:p>
            <a:pPr lvl="1"/>
            <a:r>
              <a:rPr lang="en-US" dirty="0"/>
              <a:t>Results highly depended on the patients</a:t>
            </a:r>
          </a:p>
        </p:txBody>
      </p:sp>
      <p:sp>
        <p:nvSpPr>
          <p:cNvPr id="15" name="Plassholder for innhold 2">
            <a:extLst>
              <a:ext uri="{FF2B5EF4-FFF2-40B4-BE49-F238E27FC236}">
                <a16:creationId xmlns:a16="http://schemas.microsoft.com/office/drawing/2014/main" id="{962946EF-2A2F-4B07-80AB-787F73EC8F2C}"/>
              </a:ext>
            </a:extLst>
          </p:cNvPr>
          <p:cNvSpPr txBox="1">
            <a:spLocks/>
          </p:cNvSpPr>
          <p:nvPr/>
        </p:nvSpPr>
        <p:spPr>
          <a:xfrm>
            <a:off x="350582" y="1946517"/>
            <a:ext cx="5464999" cy="882231"/>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Historical Recommender:  (500 patients, B=100)</a:t>
            </a:r>
          </a:p>
          <a:p>
            <a:pPr lvl="1"/>
            <a:r>
              <a:rPr lang="en-US" dirty="0"/>
              <a:t>95% empirical CI: [0.084, 0.129],  median: 0.1085</a:t>
            </a:r>
          </a:p>
          <a:p>
            <a:pPr lvl="2"/>
            <a:r>
              <a:rPr lang="sv-SE" dirty="0"/>
              <a:t>Recomended medicine [20.1%, 26.4%], 23%</a:t>
            </a:r>
            <a:endParaRPr lang="en-US" dirty="0"/>
          </a:p>
        </p:txBody>
      </p:sp>
      <p:sp>
        <p:nvSpPr>
          <p:cNvPr id="16" name="Plassholder for innhold 2">
            <a:extLst>
              <a:ext uri="{FF2B5EF4-FFF2-40B4-BE49-F238E27FC236}">
                <a16:creationId xmlns:a16="http://schemas.microsoft.com/office/drawing/2014/main" id="{20BE5732-F037-4AC0-B68A-D36FC6E73A4C}"/>
              </a:ext>
            </a:extLst>
          </p:cNvPr>
          <p:cNvSpPr txBox="1">
            <a:spLocks/>
          </p:cNvSpPr>
          <p:nvPr/>
        </p:nvSpPr>
        <p:spPr>
          <a:xfrm>
            <a:off x="350582" y="2846272"/>
            <a:ext cx="5464999" cy="3476833"/>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Improved recommenders: (500 patients, B=100)</a:t>
            </a:r>
          </a:p>
          <a:p>
            <a:pPr lvl="1"/>
            <a:r>
              <a:rPr lang="en-US" dirty="0"/>
              <a:t>Logistic: </a:t>
            </a:r>
            <a:r>
              <a:rPr lang="sv-SE" dirty="0"/>
              <a:t>[0.432, 0.503], 0.464</a:t>
            </a:r>
          </a:p>
          <a:p>
            <a:pPr lvl="2"/>
            <a:r>
              <a:rPr lang="sv-SE" dirty="0"/>
              <a:t>Recomended medicine [63.6%, 70.8%], 67.2%</a:t>
            </a:r>
          </a:p>
          <a:p>
            <a:pPr lvl="1"/>
            <a:r>
              <a:rPr lang="en-US" dirty="0"/>
              <a:t>Logistic probability consensus: </a:t>
            </a:r>
            <a:r>
              <a:rPr lang="nl-NL" dirty="0"/>
              <a:t>[0.423, 0.501], 0.467</a:t>
            </a:r>
          </a:p>
          <a:p>
            <a:pPr lvl="2"/>
            <a:r>
              <a:rPr lang="sv-SE" dirty="0"/>
              <a:t>Recomended medicine [64.3%, 71.2%</a:t>
            </a:r>
            <a:r>
              <a:rPr lang="nl-NL" dirty="0"/>
              <a:t>], 68.0%</a:t>
            </a:r>
            <a:endParaRPr lang="en-US" dirty="0"/>
          </a:p>
          <a:p>
            <a:pPr lvl="1"/>
            <a:r>
              <a:rPr lang="en-US" dirty="0"/>
              <a:t>Neural Network (2,2,3): [0.432, 0.514], 0.464</a:t>
            </a:r>
          </a:p>
          <a:p>
            <a:pPr lvl="2"/>
            <a:r>
              <a:rPr lang="sv-SE" dirty="0"/>
              <a:t>Recomended medicine [53.8%, 62.4%</a:t>
            </a:r>
            <a:r>
              <a:rPr lang="nl-NL" dirty="0"/>
              <a:t>], 58.0%   </a:t>
            </a:r>
            <a:endParaRPr lang="en-US" dirty="0"/>
          </a:p>
          <a:p>
            <a:pPr lvl="1"/>
            <a:r>
              <a:rPr lang="en-US" dirty="0"/>
              <a:t>Neural Network (5,2): [0.415, 0.505], 0.462</a:t>
            </a:r>
          </a:p>
          <a:p>
            <a:pPr lvl="2"/>
            <a:r>
              <a:rPr lang="sv-SE" dirty="0"/>
              <a:t>Recomended medicine [48.5%, 58.1%</a:t>
            </a:r>
            <a:r>
              <a:rPr lang="nl-NL" dirty="0"/>
              <a:t>], 53.3% </a:t>
            </a:r>
          </a:p>
          <a:p>
            <a:pPr lvl="1"/>
            <a:r>
              <a:rPr lang="en-US" dirty="0"/>
              <a:t>Clustered versions gave the same results </a:t>
            </a:r>
          </a:p>
          <a:p>
            <a:pPr lvl="1"/>
            <a:r>
              <a:rPr lang="en-US" dirty="0"/>
              <a:t>Placebo: [0.004, 0.023], 0.012</a:t>
            </a:r>
          </a:p>
          <a:p>
            <a:pPr lvl="1"/>
            <a:r>
              <a:rPr lang="en-US" dirty="0"/>
              <a:t>Treatment 1: [0.395, 0.475], 0.430</a:t>
            </a:r>
          </a:p>
          <a:p>
            <a:pPr lvl="1"/>
            <a:r>
              <a:rPr lang="en-US" dirty="0"/>
              <a:t>Random: [0.187, 0.256], 0.220</a:t>
            </a:r>
          </a:p>
          <a:p>
            <a:pPr lvl="1"/>
            <a:r>
              <a:rPr lang="en-US" dirty="0"/>
              <a:t>Cheat: [0.448, 0.515], 0.481. </a:t>
            </a:r>
          </a:p>
          <a:p>
            <a:pPr lvl="2"/>
            <a:r>
              <a:rPr lang="sv-SE" dirty="0"/>
              <a:t>Recomended medicine</a:t>
            </a:r>
            <a:r>
              <a:rPr lang="en-US" dirty="0"/>
              <a:t>  [49.8%, 57.2%],  53.4%</a:t>
            </a:r>
          </a:p>
        </p:txBody>
      </p:sp>
      <p:sp>
        <p:nvSpPr>
          <p:cNvPr id="18" name="Plassholder for innhold 2">
            <a:extLst>
              <a:ext uri="{FF2B5EF4-FFF2-40B4-BE49-F238E27FC236}">
                <a16:creationId xmlns:a16="http://schemas.microsoft.com/office/drawing/2014/main" id="{AFD6F59F-C1ED-4B32-A68D-AFE916E02A0E}"/>
              </a:ext>
            </a:extLst>
          </p:cNvPr>
          <p:cNvSpPr txBox="1">
            <a:spLocks/>
          </p:cNvSpPr>
          <p:nvPr/>
        </p:nvSpPr>
        <p:spPr>
          <a:xfrm>
            <a:off x="5725745" y="3098493"/>
            <a:ext cx="5464999" cy="102035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New Treatments:</a:t>
            </a:r>
          </a:p>
          <a:p>
            <a:pPr lvl="1"/>
            <a:r>
              <a:rPr lang="en-US" dirty="0"/>
              <a:t> A general treatment and gene specific treatments</a:t>
            </a:r>
          </a:p>
          <a:p>
            <a:pPr lvl="1"/>
            <a:r>
              <a:rPr lang="en-US" dirty="0"/>
              <a:t>The general overlaps with the previous general, </a:t>
            </a:r>
          </a:p>
          <a:p>
            <a:pPr lvl="2"/>
            <a:r>
              <a:rPr lang="en-US" dirty="0"/>
              <a:t>Apply treatments to same person, realistic and unrealistic.</a:t>
            </a:r>
          </a:p>
          <a:p>
            <a:pPr lvl="2"/>
            <a:endParaRPr lang="en-US" dirty="0"/>
          </a:p>
          <a:p>
            <a:pPr lvl="1"/>
            <a:endParaRPr lang="en-US" dirty="0"/>
          </a:p>
          <a:p>
            <a:endParaRPr lang="en-US" dirty="0"/>
          </a:p>
        </p:txBody>
      </p:sp>
      <p:sp>
        <p:nvSpPr>
          <p:cNvPr id="19" name="Plassholder for innhold 2">
            <a:extLst>
              <a:ext uri="{FF2B5EF4-FFF2-40B4-BE49-F238E27FC236}">
                <a16:creationId xmlns:a16="http://schemas.microsoft.com/office/drawing/2014/main" id="{E1CC4FA2-F0DE-4305-8FD9-39DAC733A92C}"/>
              </a:ext>
            </a:extLst>
          </p:cNvPr>
          <p:cNvSpPr txBox="1">
            <a:spLocks/>
          </p:cNvSpPr>
          <p:nvPr/>
        </p:nvSpPr>
        <p:spPr>
          <a:xfrm>
            <a:off x="5725745" y="4166166"/>
            <a:ext cx="5464999" cy="1982463"/>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Placebo, treatment 1 and treatment 2: (100 patients, B=100)</a:t>
            </a:r>
          </a:p>
          <a:p>
            <a:pPr lvl="1"/>
            <a:r>
              <a:rPr lang="en-US" dirty="0"/>
              <a:t>Logistic probability consensus: </a:t>
            </a:r>
            <a:endParaRPr lang="nl-NL" dirty="0"/>
          </a:p>
          <a:p>
            <a:pPr lvl="2"/>
            <a:r>
              <a:rPr lang="sv-SE" dirty="0"/>
              <a:t>Bad. The action coeffiecient is postive, so chose treatment 2 always.</a:t>
            </a:r>
            <a:r>
              <a:rPr lang="nl-NL" dirty="0"/>
              <a:t> </a:t>
            </a:r>
            <a:endParaRPr lang="en-US" dirty="0"/>
          </a:p>
          <a:p>
            <a:pPr lvl="1"/>
            <a:r>
              <a:rPr lang="en-US" dirty="0"/>
              <a:t>Neural Network (5,2): [0.521, 0.693], 0.622</a:t>
            </a:r>
          </a:p>
          <a:p>
            <a:pPr lvl="2"/>
            <a:r>
              <a:rPr lang="sv-SE" dirty="0"/>
              <a:t>Recomended medicine [95.0%, 100%</a:t>
            </a:r>
            <a:r>
              <a:rPr lang="nl-NL" dirty="0"/>
              <a:t>] , 98.0%</a:t>
            </a:r>
            <a:endParaRPr lang="en-US" dirty="0"/>
          </a:p>
          <a:p>
            <a:pPr lvl="1"/>
            <a:r>
              <a:rPr lang="en-US" dirty="0"/>
              <a:t>Cheat: [0.589, 0.738], 0.666 </a:t>
            </a:r>
          </a:p>
          <a:p>
            <a:pPr lvl="2"/>
            <a:r>
              <a:rPr lang="sv-SE" dirty="0"/>
              <a:t>Recomended medicine</a:t>
            </a:r>
            <a:r>
              <a:rPr lang="en-US" dirty="0"/>
              <a:t>  [65.4%, 82.0%],  74.0%</a:t>
            </a:r>
          </a:p>
          <a:p>
            <a:pPr lvl="2"/>
            <a:r>
              <a:rPr lang="en-US" dirty="0"/>
              <a:t>(same result for 129 treat)</a:t>
            </a:r>
          </a:p>
          <a:p>
            <a:pPr lvl="2"/>
            <a:endParaRPr lang="en-US" dirty="0"/>
          </a:p>
          <a:p>
            <a:pPr lvl="1"/>
            <a:endParaRPr lang="en-US" dirty="0"/>
          </a:p>
          <a:p>
            <a:endParaRPr lang="en-US" dirty="0"/>
          </a:p>
        </p:txBody>
      </p:sp>
      <p:sp>
        <p:nvSpPr>
          <p:cNvPr id="20" name="Plassholder for innhold 2">
            <a:extLst>
              <a:ext uri="{FF2B5EF4-FFF2-40B4-BE49-F238E27FC236}">
                <a16:creationId xmlns:a16="http://schemas.microsoft.com/office/drawing/2014/main" id="{0CB166EF-843E-4E92-9CF8-CC77F35E10B0}"/>
              </a:ext>
            </a:extLst>
          </p:cNvPr>
          <p:cNvSpPr txBox="1">
            <a:spLocks/>
          </p:cNvSpPr>
          <p:nvPr/>
        </p:nvSpPr>
        <p:spPr>
          <a:xfrm>
            <a:off x="5725746" y="1181989"/>
            <a:ext cx="5464999" cy="190061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Adaptive recommender: (100 patients -&gt; wider intervals, B=100) </a:t>
            </a:r>
          </a:p>
          <a:p>
            <a:pPr lvl="1"/>
            <a:r>
              <a:rPr lang="en-US" dirty="0"/>
              <a:t>Logistic probability consensus: [</a:t>
            </a:r>
            <a:r>
              <a:rPr lang="nl-NL" dirty="0"/>
              <a:t>0.3738, 0.556</a:t>
            </a:r>
            <a:r>
              <a:rPr lang="en-US" dirty="0"/>
              <a:t>], 0.468</a:t>
            </a:r>
            <a:endParaRPr lang="nl-NL" dirty="0"/>
          </a:p>
          <a:p>
            <a:pPr lvl="2"/>
            <a:r>
              <a:rPr lang="sv-SE" dirty="0"/>
              <a:t>Recomended medicine [59.0%, 76.1%</a:t>
            </a:r>
            <a:r>
              <a:rPr lang="nl-NL" dirty="0"/>
              <a:t>], 67.0% </a:t>
            </a:r>
            <a:endParaRPr lang="en-US" dirty="0"/>
          </a:p>
          <a:p>
            <a:pPr lvl="1"/>
            <a:r>
              <a:rPr lang="en-US" dirty="0"/>
              <a:t>Neural Network (5,2): [0.370, 0.550], 0.469</a:t>
            </a:r>
          </a:p>
          <a:p>
            <a:pPr lvl="2"/>
            <a:r>
              <a:rPr lang="sv-SE" dirty="0"/>
              <a:t>Recomended medicine [44.0%, 62.5%</a:t>
            </a:r>
            <a:r>
              <a:rPr lang="nl-NL" dirty="0"/>
              <a:t>] , 54.0%</a:t>
            </a:r>
            <a:endParaRPr lang="en-US" dirty="0"/>
          </a:p>
          <a:p>
            <a:pPr lvl="1"/>
            <a:r>
              <a:rPr lang="en-US" dirty="0"/>
              <a:t>Cheat: [0.391, 0.572], 0.486. </a:t>
            </a:r>
          </a:p>
          <a:p>
            <a:pPr lvl="2"/>
            <a:r>
              <a:rPr lang="sv-SE" dirty="0"/>
              <a:t>Recomended medicine</a:t>
            </a:r>
            <a:r>
              <a:rPr lang="en-US" dirty="0"/>
              <a:t>  [43.5%, 63.5%],  54.0%</a:t>
            </a:r>
          </a:p>
          <a:p>
            <a:pPr lvl="2"/>
            <a:endParaRPr lang="en-US" dirty="0"/>
          </a:p>
          <a:p>
            <a:pPr lvl="1"/>
            <a:endParaRPr lang="en-US" dirty="0"/>
          </a:p>
          <a:p>
            <a:endParaRPr lang="en-US" dirty="0"/>
          </a:p>
        </p:txBody>
      </p:sp>
    </p:spTree>
    <p:extLst>
      <p:ext uri="{BB962C8B-B14F-4D97-AF65-F5344CB8AC3E}">
        <p14:creationId xmlns:p14="http://schemas.microsoft.com/office/powerpoint/2010/main" val="37328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P spid="15" grpId="0"/>
      <p:bldP spid="16" grpId="0"/>
      <p:bldP spid="18" grpId="0"/>
      <p:bldP spid="19" grpId="0"/>
      <p:bldP spid="20" grpId="0"/>
    </p:bldLst>
  </p:timing>
</p:sld>
</file>

<file path=ppt/theme/theme1.xml><?xml version="1.0" encoding="utf-8"?>
<a:theme xmlns:a="http://schemas.openxmlformats.org/drawingml/2006/main" name="Retrospek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1419</TotalTime>
  <Words>3819</Words>
  <Application>Microsoft Office PowerPoint</Application>
  <PresentationFormat>Widescreen</PresentationFormat>
  <Paragraphs>420</Paragraphs>
  <Slides>7</Slides>
  <Notes>7</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7</vt:i4>
      </vt:variant>
    </vt:vector>
  </HeadingPairs>
  <TitlesOfParts>
    <vt:vector size="11" baseType="lpstr">
      <vt:lpstr>Calibri</vt:lpstr>
      <vt:lpstr>Calibri Light</vt:lpstr>
      <vt:lpstr>Cambria Math</vt:lpstr>
      <vt:lpstr>Retrospekt</vt:lpstr>
      <vt:lpstr>Medical Project – Seminar  IN-STK5000 – Adaptive Methods for Data-Based Decision Making        Fall 2018 </vt:lpstr>
      <vt:lpstr>Overview of the Medical Project</vt:lpstr>
      <vt:lpstr>Part 1                            Part 2</vt:lpstr>
      <vt:lpstr>PowerPoint-presentasjon</vt:lpstr>
      <vt:lpstr>Analysis of the 10 best treatments</vt:lpstr>
      <vt:lpstr>Further investigation</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project  IN-STK5000</dc:title>
  <dc:creator>Lars Henry Berge Olsen</dc:creator>
  <cp:lastModifiedBy>Lars Henry Berge Olsen</cp:lastModifiedBy>
  <cp:revision>59</cp:revision>
  <dcterms:created xsi:type="dcterms:W3CDTF">2018-11-20T13:16:05Z</dcterms:created>
  <dcterms:modified xsi:type="dcterms:W3CDTF">2018-11-21T12:55:58Z</dcterms:modified>
</cp:coreProperties>
</file>