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58" r:id="rId3"/>
    <p:sldId id="257" r:id="rId4"/>
    <p:sldId id="259" r:id="rId5"/>
    <p:sldId id="263" r:id="rId6"/>
    <p:sldId id="264" r:id="rId7"/>
    <p:sldId id="260" r:id="rId8"/>
    <p:sldId id="261"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ddels stil 2 – uthevin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8608" autoAdjust="0"/>
  </p:normalViewPr>
  <p:slideViewPr>
    <p:cSldViewPr snapToGrid="0">
      <p:cViewPr>
        <p:scale>
          <a:sx n="60" d="100"/>
          <a:sy n="60" d="100"/>
        </p:scale>
        <p:origin x="28" y="-232"/>
      </p:cViewPr>
      <p:guideLst/>
    </p:cSldViewPr>
  </p:slideViewPr>
  <p:notesTextViewPr>
    <p:cViewPr>
      <p:scale>
        <a:sx n="1" d="1"/>
        <a:sy n="1" d="1"/>
      </p:scale>
      <p:origin x="0" y="-76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Plassholder for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20D46F-6E47-4F1D-87C9-7C278089C547}" type="datetimeFigureOut">
              <a:rPr lang="en-US" smtClean="0"/>
              <a:t>11/20/2018</a:t>
            </a:fld>
            <a:endParaRPr lang="en-US"/>
          </a:p>
        </p:txBody>
      </p:sp>
      <p:sp>
        <p:nvSpPr>
          <p:cNvPr id="4" name="Plassholder for lysbil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Plassholder for nota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a:p>
        </p:txBody>
      </p:sp>
      <p:sp>
        <p:nvSpPr>
          <p:cNvPr id="6" name="Plassholder for bunn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Plassholder for lysbil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61A35D-7B34-4DEC-A7B3-55C30927AF0B}" type="slidenum">
              <a:rPr lang="en-US" smtClean="0"/>
              <a:t>‹#›</a:t>
            </a:fld>
            <a:endParaRPr lang="en-US"/>
          </a:p>
        </p:txBody>
      </p:sp>
    </p:spTree>
    <p:extLst>
      <p:ext uri="{BB962C8B-B14F-4D97-AF65-F5344CB8AC3E}">
        <p14:creationId xmlns:p14="http://schemas.microsoft.com/office/powerpoint/2010/main" val="2234119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US" dirty="0"/>
              <a:t>In this part we are going to test our models on new patients. </a:t>
            </a:r>
          </a:p>
          <a:p>
            <a:r>
              <a:rPr lang="en-US" dirty="0"/>
              <a:t>One remark. We have fixed a seed such that each model recommend an action for the same patients. We now this is not realistic in the real world. However, the results we got when we looked at different patients varied a lot. We observed that a recommender that was the best in one run would be the worst in the next one. We could have increased the number of patients, but the code had a long running time. </a:t>
            </a:r>
          </a:p>
          <a:p>
            <a:endParaRPr lang="en-US" dirty="0"/>
          </a:p>
          <a:p>
            <a:r>
              <a:rPr lang="en-US" dirty="0"/>
              <a:t>First we test the historical recommender. We see that we obtain a 95% CI from 5.1 to 17.5. Better [8,96, 12,79] with </a:t>
            </a:r>
            <a:r>
              <a:rPr lang="en-US" dirty="0" err="1"/>
              <a:t>n_test</a:t>
            </a:r>
            <a:r>
              <a:rPr lang="en-US" dirty="0"/>
              <a:t> 1000. That is quite a wide interval. Maybe due to the low number of n-test. Either way. We see that the historical is situated in the middle.</a:t>
            </a:r>
          </a:p>
          <a:p>
            <a:endParaRPr lang="en-US" dirty="0"/>
          </a:p>
          <a:p>
            <a:r>
              <a:rPr lang="en-US" dirty="0" err="1"/>
              <a:t>Logisticboost</a:t>
            </a:r>
            <a:r>
              <a:rPr lang="en-US" dirty="0"/>
              <a:t> = </a:t>
            </a:r>
          </a:p>
          <a:p>
            <a:endParaRPr lang="en-US" dirty="0"/>
          </a:p>
        </p:txBody>
      </p:sp>
      <p:sp>
        <p:nvSpPr>
          <p:cNvPr id="4" name="Plassholder for lysbildenummer 3"/>
          <p:cNvSpPr>
            <a:spLocks noGrp="1"/>
          </p:cNvSpPr>
          <p:nvPr>
            <p:ph type="sldNum" sz="quarter" idx="10"/>
          </p:nvPr>
        </p:nvSpPr>
        <p:spPr/>
        <p:txBody>
          <a:bodyPr/>
          <a:lstStyle/>
          <a:p>
            <a:fld id="{0161A35D-7B34-4DEC-A7B3-55C30927AF0B}" type="slidenum">
              <a:rPr lang="en-US" smtClean="0"/>
              <a:t>4</a:t>
            </a:fld>
            <a:endParaRPr lang="en-US"/>
          </a:p>
        </p:txBody>
      </p:sp>
    </p:spTree>
    <p:extLst>
      <p:ext uri="{BB962C8B-B14F-4D97-AF65-F5344CB8AC3E}">
        <p14:creationId xmlns:p14="http://schemas.microsoft.com/office/powerpoint/2010/main" val="3073971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US" dirty="0"/>
              <a:t>Here we have analyzed the effect of the treatments. We have given each treatment to different 10 000 people,  but each treatment is given to the same 10 000 people. This is not possible in the real world, but in our sandbox fictive world.</a:t>
            </a:r>
          </a:p>
          <a:p>
            <a:endParaRPr lang="en-US" dirty="0"/>
          </a:p>
          <a:p>
            <a:r>
              <a:rPr lang="en-US" dirty="0"/>
              <a:t>From here we see that treatment number 2 is slightly better than treatment 1 for the general population. While the gene specific treatments all yield negative utility. This means that they do not work as often as the other two. Actually, the utility of the placebo is better even though we have treated less patients.</a:t>
            </a:r>
          </a:p>
          <a:p>
            <a:endParaRPr lang="en-US" dirty="0"/>
          </a:p>
          <a:p>
            <a:r>
              <a:rPr lang="en-US" dirty="0"/>
              <a:t>There is one thing we want to point out here. Look at treatment 127. Given that it was a success we can see that gen at index 125 with high probability is 1. 91%. However. This doesn’t mean that we should give treatment 127 to someone with gene125, as we can see here, the </a:t>
            </a:r>
            <a:r>
              <a:rPr lang="en-US" dirty="0" err="1"/>
              <a:t>prob</a:t>
            </a:r>
            <a:r>
              <a:rPr lang="en-US" dirty="0"/>
              <a:t> of success is just 0.141. Much less than treatment 1 and 2. </a:t>
            </a:r>
          </a:p>
        </p:txBody>
      </p:sp>
      <p:sp>
        <p:nvSpPr>
          <p:cNvPr id="4" name="Plassholder for lysbildenummer 3"/>
          <p:cNvSpPr>
            <a:spLocks noGrp="1"/>
          </p:cNvSpPr>
          <p:nvPr>
            <p:ph type="sldNum" sz="quarter" idx="10"/>
          </p:nvPr>
        </p:nvSpPr>
        <p:spPr/>
        <p:txBody>
          <a:bodyPr/>
          <a:lstStyle/>
          <a:p>
            <a:fld id="{0161A35D-7B34-4DEC-A7B3-55C30927AF0B}" type="slidenum">
              <a:rPr lang="en-US" smtClean="0"/>
              <a:t>5</a:t>
            </a:fld>
            <a:endParaRPr lang="en-US"/>
          </a:p>
        </p:txBody>
      </p:sp>
    </p:spTree>
    <p:extLst>
      <p:ext uri="{BB962C8B-B14F-4D97-AF65-F5344CB8AC3E}">
        <p14:creationId xmlns:p14="http://schemas.microsoft.com/office/powerpoint/2010/main" val="3246223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tellysbil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nb-NO"/>
              <a:t>Klikk for å redigere tittelstil</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nb-NO"/>
              <a:t>Klikk for å redigere undertittelstil i malen</a:t>
            </a:r>
            <a:endParaRPr lang="en-US" dirty="0"/>
          </a:p>
        </p:txBody>
      </p:sp>
      <p:sp>
        <p:nvSpPr>
          <p:cNvPr id="4" name="Date Placeholder 3"/>
          <p:cNvSpPr>
            <a:spLocks noGrp="1"/>
          </p:cNvSpPr>
          <p:nvPr>
            <p:ph type="dt" sz="half" idx="10"/>
          </p:nvPr>
        </p:nvSpPr>
        <p:spPr/>
        <p:txBody>
          <a:bodyPr/>
          <a:lstStyle/>
          <a:p>
            <a:fld id="{5A069CB8-F204-4D06-B913-C5A26A89888A}" type="datetimeFigureOut">
              <a:rPr lang="en-US" dirty="0"/>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Klikk for å redigere tittelstil</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Date Placeholder 3"/>
          <p:cNvSpPr>
            <a:spLocks noGrp="1"/>
          </p:cNvSpPr>
          <p:nvPr>
            <p:ph type="dt" sz="half" idx="10"/>
          </p:nvPr>
        </p:nvSpPr>
        <p:spPr/>
        <p:txBody>
          <a:bodyPr/>
          <a:lstStyle/>
          <a:p>
            <a:fld id="{50B6E300-0A13-4A81-945A-7333C271A069}" type="datetimeFigureOut">
              <a:rPr lang="en-US" dirty="0"/>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Loddrett tittel og teks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nb-NO"/>
              <a:t>Klikk for å redigere tittelstil</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Date Placeholder 3"/>
          <p:cNvSpPr>
            <a:spLocks noGrp="1"/>
          </p:cNvSpPr>
          <p:nvPr>
            <p:ph type="dt" sz="half" idx="10"/>
          </p:nvPr>
        </p:nvSpPr>
        <p:spPr/>
        <p:txBody>
          <a:bodyPr/>
          <a:lstStyle/>
          <a:p>
            <a:fld id="{34671962-1EA4-46E7-BCB0-F36CE46D1A59}" type="datetimeFigureOut">
              <a:rPr lang="en-US" dirty="0"/>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Klikk for å redigere tittelstil</a:t>
            </a:r>
            <a:endParaRPr lang="en-US" dirty="0"/>
          </a:p>
        </p:txBody>
      </p:sp>
      <p:sp>
        <p:nvSpPr>
          <p:cNvPr id="3" name="Content Placeholder 2"/>
          <p:cNvSpPr>
            <a:spLocks noGrp="1"/>
          </p:cNvSpPr>
          <p:nvPr>
            <p:ph idx="1"/>
          </p:nvPr>
        </p:nvSpPr>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Date Placeholder 3"/>
          <p:cNvSpPr>
            <a:spLocks noGrp="1"/>
          </p:cNvSpPr>
          <p:nvPr>
            <p:ph type="dt" sz="half" idx="10"/>
          </p:nvPr>
        </p:nvSpPr>
        <p:spPr/>
        <p:txBody>
          <a:bodyPr/>
          <a:lstStyle/>
          <a:p>
            <a:fld id="{D30BB376-B19C-488D-ABEB-03C7E6E9E3E0}" type="datetimeFigureOut">
              <a:rPr lang="en-US" dirty="0"/>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Deloverskrif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nb-NO"/>
              <a:t>Klikk for å redigere tittelstil</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a:t>Rediger tekststiler i malen</a:t>
            </a:r>
          </a:p>
        </p:txBody>
      </p:sp>
      <p:sp>
        <p:nvSpPr>
          <p:cNvPr id="4" name="Date Placeholder 3"/>
          <p:cNvSpPr>
            <a:spLocks noGrp="1"/>
          </p:cNvSpPr>
          <p:nvPr>
            <p:ph type="dt" sz="half" idx="10"/>
          </p:nvPr>
        </p:nvSpPr>
        <p:spPr/>
        <p:txBody>
          <a:bodyPr/>
          <a:lstStyle/>
          <a:p>
            <a:fld id="{486F077B-A50F-4D64-8574-E2D6A98A5553}" type="datetimeFigureOut">
              <a:rPr lang="en-US" dirty="0"/>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nb-NO"/>
              <a:t>Klikk for å redigere tittelstil</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5" name="Date Placeholder 4"/>
          <p:cNvSpPr>
            <a:spLocks noGrp="1"/>
          </p:cNvSpPr>
          <p:nvPr>
            <p:ph type="dt" sz="half" idx="10"/>
          </p:nvPr>
        </p:nvSpPr>
        <p:spPr/>
        <p:txBody>
          <a:bodyPr/>
          <a:lstStyle/>
          <a:p>
            <a:fld id="{7D9E2A62-1983-43A1-A163-D8AA46534C80}" type="datetimeFigureOut">
              <a:rPr lang="en-US" dirty="0"/>
              <a:t>11/20/2018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nb-NO"/>
              <a:t>Klikk for å redigere tittelstil</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Rediger tekststiler i malen</a:t>
            </a:r>
          </a:p>
        </p:txBody>
      </p:sp>
      <p:sp>
        <p:nvSpPr>
          <p:cNvPr id="4" name="Content Placeholder 3"/>
          <p:cNvSpPr>
            <a:spLocks noGrp="1"/>
          </p:cNvSpPr>
          <p:nvPr>
            <p:ph sz="half" idx="2"/>
          </p:nvPr>
        </p:nvSpPr>
        <p:spPr>
          <a:xfrm>
            <a:off x="1097280" y="2582334"/>
            <a:ext cx="4937760" cy="3378200"/>
          </a:xfrm>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Rediger tekststiler i malen</a:t>
            </a:r>
          </a:p>
        </p:txBody>
      </p:sp>
      <p:sp>
        <p:nvSpPr>
          <p:cNvPr id="6" name="Content Placeholder 5"/>
          <p:cNvSpPr>
            <a:spLocks noGrp="1"/>
          </p:cNvSpPr>
          <p:nvPr>
            <p:ph sz="quarter" idx="4"/>
          </p:nvPr>
        </p:nvSpPr>
        <p:spPr>
          <a:xfrm>
            <a:off x="6217920" y="2582334"/>
            <a:ext cx="4937760" cy="3378200"/>
          </a:xfrm>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7" name="Date Placeholder 6"/>
          <p:cNvSpPr>
            <a:spLocks noGrp="1"/>
          </p:cNvSpPr>
          <p:nvPr>
            <p:ph type="dt" sz="half" idx="10"/>
          </p:nvPr>
        </p:nvSpPr>
        <p:spPr/>
        <p:txBody>
          <a:bodyPr/>
          <a:lstStyle/>
          <a:p>
            <a:fld id="{898F3E3B-34E3-4345-B2A1-994B83598A9C}" type="datetimeFigureOut">
              <a:rPr lang="en-US" dirty="0"/>
              <a:t>11/20/2018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Klikk for å redigere tittelstil</a:t>
            </a:r>
            <a:endParaRPr lang="en-US" dirty="0"/>
          </a:p>
        </p:txBody>
      </p:sp>
      <p:sp>
        <p:nvSpPr>
          <p:cNvPr id="3" name="Date Placeholder 2"/>
          <p:cNvSpPr>
            <a:spLocks noGrp="1"/>
          </p:cNvSpPr>
          <p:nvPr>
            <p:ph type="dt" sz="half" idx="10"/>
          </p:nvPr>
        </p:nvSpPr>
        <p:spPr/>
        <p:txBody>
          <a:bodyPr/>
          <a:lstStyle/>
          <a:p>
            <a:fld id="{FD816C96-82A1-4D77-8ADA-627AC6FE3D65}" type="datetimeFigureOut">
              <a:rPr lang="en-US" dirty="0"/>
              <a:t>11/20/2018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Tomt">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dirty="0"/>
              <a:t>11/20/2018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nhold med tekst">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nb-NO"/>
              <a:t>Klikk for å redigere tittelstil</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Rediger tekststiler i malen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71A48-F18A-45B3-BC05-1E27DA3F88AF}" type="datetimeFigureOut">
              <a:rPr lang="en-US" dirty="0"/>
              <a:t>11/20/2018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e med tekst">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nb-NO"/>
              <a:t>Klikk for å redigere tittelstil</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b-NO"/>
              <a:t>Klikk på ikonet for å legge til et bilde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Rediger tekststiler i malen</a:t>
            </a:r>
          </a:p>
        </p:txBody>
      </p:sp>
      <p:sp>
        <p:nvSpPr>
          <p:cNvPr id="5" name="Date Placeholder 4"/>
          <p:cNvSpPr>
            <a:spLocks noGrp="1"/>
          </p:cNvSpPr>
          <p:nvPr>
            <p:ph type="dt" sz="half" idx="10"/>
          </p:nvPr>
        </p:nvSpPr>
        <p:spPr/>
        <p:txBody>
          <a:bodyPr/>
          <a:lstStyle/>
          <a:p>
            <a:fld id="{65B747F8-9654-4282-85D2-65F41AAE7A75}" type="datetimeFigureOut">
              <a:rPr lang="en-US" dirty="0"/>
              <a:t>11/20/2018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nb-NO"/>
              <a:t>Klikk for å redigere tittelstil</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dirty="0"/>
              <a:t>11/20/2018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A0F625A-5DFA-4F2E-8448-6E9E9C9A90C5}"/>
              </a:ext>
            </a:extLst>
          </p:cNvPr>
          <p:cNvSpPr>
            <a:spLocks noGrp="1"/>
          </p:cNvSpPr>
          <p:nvPr>
            <p:ph type="ctrTitle"/>
          </p:nvPr>
        </p:nvSpPr>
        <p:spPr/>
        <p:txBody>
          <a:bodyPr>
            <a:normAutofit fontScale="90000"/>
          </a:bodyPr>
          <a:lstStyle/>
          <a:p>
            <a:r>
              <a:rPr lang="nb-NO" dirty="0"/>
              <a:t>Medical </a:t>
            </a:r>
            <a:r>
              <a:rPr lang="nb-NO" dirty="0" err="1"/>
              <a:t>project</a:t>
            </a:r>
            <a:r>
              <a:rPr lang="nb-NO" dirty="0"/>
              <a:t> </a:t>
            </a:r>
            <a:br>
              <a:rPr lang="nb-NO" dirty="0"/>
            </a:br>
            <a:r>
              <a:rPr lang="nb-NO" dirty="0"/>
              <a:t>IN-STK5000</a:t>
            </a:r>
            <a:br>
              <a:rPr lang="nb-NO" dirty="0"/>
            </a:br>
            <a:br>
              <a:rPr lang="nb-NO" dirty="0"/>
            </a:br>
            <a:endParaRPr lang="nb-NO" dirty="0"/>
          </a:p>
        </p:txBody>
      </p:sp>
      <p:sp>
        <p:nvSpPr>
          <p:cNvPr id="3" name="Undertittel 2">
            <a:extLst>
              <a:ext uri="{FF2B5EF4-FFF2-40B4-BE49-F238E27FC236}">
                <a16:creationId xmlns:a16="http://schemas.microsoft.com/office/drawing/2014/main" id="{3F33A6A9-3293-41D7-AADA-2994A746ECA7}"/>
              </a:ext>
            </a:extLst>
          </p:cNvPr>
          <p:cNvSpPr>
            <a:spLocks noGrp="1"/>
          </p:cNvSpPr>
          <p:nvPr>
            <p:ph type="subTitle" idx="1"/>
          </p:nvPr>
        </p:nvSpPr>
        <p:spPr/>
        <p:txBody>
          <a:bodyPr/>
          <a:lstStyle/>
          <a:p>
            <a:endParaRPr lang="nb-NO" dirty="0"/>
          </a:p>
        </p:txBody>
      </p:sp>
    </p:spTree>
    <p:extLst>
      <p:ext uri="{BB962C8B-B14F-4D97-AF65-F5344CB8AC3E}">
        <p14:creationId xmlns:p14="http://schemas.microsoft.com/office/powerpoint/2010/main" val="2204488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850A1C69-F019-4825-B31E-4DD8C555867D}"/>
              </a:ext>
            </a:extLst>
          </p:cNvPr>
          <p:cNvSpPr>
            <a:spLocks noGrp="1"/>
          </p:cNvSpPr>
          <p:nvPr>
            <p:ph type="title"/>
          </p:nvPr>
        </p:nvSpPr>
        <p:spPr/>
        <p:txBody>
          <a:bodyPr/>
          <a:lstStyle/>
          <a:p>
            <a:r>
              <a:rPr lang="nb-NO" dirty="0" err="1"/>
              <a:t>Overview</a:t>
            </a:r>
            <a:r>
              <a:rPr lang="nb-NO" dirty="0"/>
              <a:t> </a:t>
            </a:r>
            <a:r>
              <a:rPr lang="nb-NO" dirty="0" err="1"/>
              <a:t>of</a:t>
            </a:r>
            <a:r>
              <a:rPr lang="nb-NO" dirty="0"/>
              <a:t> </a:t>
            </a:r>
            <a:r>
              <a:rPr lang="nb-NO" dirty="0" err="1"/>
              <a:t>the</a:t>
            </a:r>
            <a:r>
              <a:rPr lang="nb-NO" dirty="0"/>
              <a:t> </a:t>
            </a:r>
            <a:r>
              <a:rPr lang="en-US" dirty="0"/>
              <a:t>project</a:t>
            </a:r>
          </a:p>
        </p:txBody>
      </p:sp>
      <mc:AlternateContent xmlns:mc="http://schemas.openxmlformats.org/markup-compatibility/2006">
        <mc:Choice xmlns:a14="http://schemas.microsoft.com/office/drawing/2010/main" Requires="a14">
          <p:sp>
            <p:nvSpPr>
              <p:cNvPr id="3" name="Plassholder for innhold 2">
                <a:extLst>
                  <a:ext uri="{FF2B5EF4-FFF2-40B4-BE49-F238E27FC236}">
                    <a16:creationId xmlns:a16="http://schemas.microsoft.com/office/drawing/2014/main" id="{23D81E02-D2DC-4733-B688-ABE36F070A4C}"/>
                  </a:ext>
                </a:extLst>
              </p:cNvPr>
              <p:cNvSpPr>
                <a:spLocks noGrp="1"/>
              </p:cNvSpPr>
              <p:nvPr>
                <p:ph idx="1"/>
              </p:nvPr>
            </p:nvSpPr>
            <p:spPr/>
            <p:txBody>
              <a:bodyPr/>
              <a:lstStyle/>
              <a:p>
                <a:pPr marL="0" indent="0">
                  <a:buNone/>
                </a:pPr>
                <a:r>
                  <a:rPr lang="nb-NO" dirty="0"/>
                  <a:t>D</a:t>
                </a:r>
                <a:r>
                  <a:rPr lang="nb-NO" dirty="0" err="1"/>
                  <a:t>ataset</a:t>
                </a:r>
                <a:r>
                  <a:rPr lang="nb-NO" dirty="0"/>
                  <a:t>: n = 10 000 and p = 130</a:t>
                </a:r>
              </a:p>
              <a:p>
                <a:pPr lvl="1"/>
                <a:r>
                  <a:rPr lang="nb-NO" dirty="0"/>
                  <a:t>Sex, </a:t>
                </a:r>
                <a:r>
                  <a:rPr lang="nb-NO" dirty="0" err="1"/>
                  <a:t>smoker</a:t>
                </a:r>
                <a:r>
                  <a:rPr lang="nb-NO" dirty="0"/>
                  <a:t>, genes(126), symptoms(2)</a:t>
                </a:r>
              </a:p>
              <a:p>
                <a:pPr lvl="1"/>
                <a:r>
                  <a:rPr lang="nb-NO" dirty="0" err="1"/>
                  <a:t>Actions</a:t>
                </a:r>
                <a:r>
                  <a:rPr lang="nb-NO" dirty="0"/>
                  <a:t>, type </a:t>
                </a:r>
                <a:r>
                  <a:rPr lang="nb-NO" dirty="0" err="1"/>
                  <a:t>of</a:t>
                </a:r>
                <a:r>
                  <a:rPr lang="nb-NO" dirty="0"/>
                  <a:t> </a:t>
                </a:r>
                <a:r>
                  <a:rPr lang="nb-NO" dirty="0" err="1"/>
                  <a:t>treatment</a:t>
                </a:r>
                <a:endParaRPr lang="nb-NO" dirty="0"/>
              </a:p>
              <a:p>
                <a:pPr lvl="1"/>
                <a:r>
                  <a:rPr lang="nb-NO" dirty="0" err="1"/>
                  <a:t>Outcome</a:t>
                </a:r>
                <a:r>
                  <a:rPr lang="nb-NO" dirty="0"/>
                  <a:t>, </a:t>
                </a:r>
                <a:r>
                  <a:rPr lang="nb-NO" dirty="0" err="1"/>
                  <a:t>no</a:t>
                </a:r>
                <a:r>
                  <a:rPr lang="nb-NO" dirty="0"/>
                  <a:t> </a:t>
                </a:r>
                <a:r>
                  <a:rPr lang="nb-NO" dirty="0" err="1"/>
                  <a:t>effect</a:t>
                </a:r>
                <a:r>
                  <a:rPr lang="nb-NO" dirty="0"/>
                  <a:t>, </a:t>
                </a:r>
                <a:r>
                  <a:rPr lang="nb-NO" dirty="0" err="1"/>
                  <a:t>measurable</a:t>
                </a:r>
                <a:r>
                  <a:rPr lang="nb-NO" dirty="0"/>
                  <a:t> </a:t>
                </a:r>
                <a:r>
                  <a:rPr lang="nb-NO" dirty="0" err="1"/>
                  <a:t>effect</a:t>
                </a:r>
                <a:endParaRPr lang="nb-NO" dirty="0"/>
              </a:p>
              <a:p>
                <a:pPr marL="0" indent="0">
                  <a:buNone/>
                </a:pPr>
                <a:r>
                  <a:rPr lang="nb-NO" dirty="0" err="1"/>
                  <a:t>We</a:t>
                </a:r>
                <a:r>
                  <a:rPr lang="nb-NO" dirty="0"/>
                  <a:t> </a:t>
                </a:r>
                <a:r>
                  <a:rPr lang="nb-NO" dirty="0" err="1"/>
                  <a:t>want</a:t>
                </a:r>
                <a:r>
                  <a:rPr lang="nb-NO" dirty="0"/>
                  <a:t> a policy </a:t>
                </a:r>
                <a:r>
                  <a:rPr lang="nb-NO" dirty="0" err="1"/>
                  <a:t>that</a:t>
                </a:r>
                <a:r>
                  <a:rPr lang="nb-NO" dirty="0"/>
                  <a:t> </a:t>
                </a:r>
                <a:r>
                  <a:rPr lang="nb-NO" dirty="0" err="1"/>
                  <a:t>maximizes</a:t>
                </a:r>
                <a:endParaRPr lang="nb-NO" dirty="0"/>
              </a:p>
              <a:p>
                <a:pPr marL="0" indent="0">
                  <a:buNone/>
                </a:pPr>
                <a14:m>
                  <m:oMathPara xmlns:m="http://schemas.openxmlformats.org/officeDocument/2006/math">
                    <m:oMathParaPr>
                      <m:jc m:val="centerGroup"/>
                    </m:oMathParaPr>
                    <m:oMath xmlns:m="http://schemas.openxmlformats.org/officeDocument/2006/math">
                      <m:r>
                        <a:rPr lang="nb-NO" b="0" i="1" smtClean="0">
                          <a:latin typeface="Cambria Math" panose="02040503050406030204" pitchFamily="18" charset="0"/>
                        </a:rPr>
                        <m:t>𝑈</m:t>
                      </m:r>
                      <m:r>
                        <a:rPr lang="nb-NO" b="0" i="1" smtClean="0">
                          <a:latin typeface="Cambria Math" panose="02040503050406030204" pitchFamily="18" charset="0"/>
                        </a:rPr>
                        <m:t>= </m:t>
                      </m:r>
                      <m:nary>
                        <m:naryPr>
                          <m:chr m:val="∑"/>
                          <m:ctrlPr>
                            <a:rPr lang="nb-NO" b="0" i="1" smtClean="0">
                              <a:latin typeface="Cambria Math" panose="02040503050406030204" pitchFamily="18" charset="0"/>
                            </a:rPr>
                          </m:ctrlPr>
                        </m:naryPr>
                        <m:sub>
                          <m:r>
                            <m:rPr>
                              <m:brk m:alnAt="23"/>
                            </m:rPr>
                            <a:rPr lang="nb-NO" b="0" i="1" smtClean="0">
                              <a:latin typeface="Cambria Math" panose="02040503050406030204" pitchFamily="18" charset="0"/>
                            </a:rPr>
                            <m:t>𝑡</m:t>
                          </m:r>
                          <m:r>
                            <a:rPr lang="nb-NO" b="0" i="1" smtClean="0">
                              <a:latin typeface="Cambria Math" panose="02040503050406030204" pitchFamily="18" charset="0"/>
                            </a:rPr>
                            <m:t>=1</m:t>
                          </m:r>
                        </m:sub>
                        <m:sup>
                          <m:r>
                            <a:rPr lang="nb-NO" b="0" i="1" smtClean="0">
                              <a:latin typeface="Cambria Math" panose="02040503050406030204" pitchFamily="18" charset="0"/>
                            </a:rPr>
                            <m:t>𝑇</m:t>
                          </m:r>
                        </m:sup>
                        <m:e>
                          <m:sSub>
                            <m:sSubPr>
                              <m:ctrlPr>
                                <a:rPr lang="nb-NO" b="0" i="1" smtClean="0">
                                  <a:latin typeface="Cambria Math" panose="02040503050406030204" pitchFamily="18" charset="0"/>
                                </a:rPr>
                              </m:ctrlPr>
                            </m:sSubPr>
                            <m:e>
                              <m:r>
                                <a:rPr lang="nb-NO" b="0" i="1" smtClean="0">
                                  <a:latin typeface="Cambria Math" panose="02040503050406030204" pitchFamily="18" charset="0"/>
                                </a:rPr>
                                <m:t>𝑟</m:t>
                              </m:r>
                            </m:e>
                            <m:sub>
                              <m:r>
                                <a:rPr lang="nb-NO" b="0" i="1" smtClean="0">
                                  <a:latin typeface="Cambria Math" panose="02040503050406030204" pitchFamily="18" charset="0"/>
                                </a:rPr>
                                <m:t>𝑡</m:t>
                              </m:r>
                            </m:sub>
                          </m:sSub>
                        </m:e>
                      </m:nary>
                      <m:r>
                        <a:rPr lang="nb-NO" b="0" i="1" smtClean="0">
                          <a:latin typeface="Cambria Math" panose="02040503050406030204" pitchFamily="18" charset="0"/>
                        </a:rPr>
                        <m:t>,  </m:t>
                      </m:r>
                      <m:sSub>
                        <m:sSubPr>
                          <m:ctrlPr>
                            <a:rPr lang="nb-NO" b="0" i="1" smtClean="0">
                              <a:latin typeface="Cambria Math" panose="02040503050406030204" pitchFamily="18" charset="0"/>
                            </a:rPr>
                          </m:ctrlPr>
                        </m:sSubPr>
                        <m:e>
                          <m:r>
                            <a:rPr lang="nb-NO" b="0" i="1" smtClean="0">
                              <a:latin typeface="Cambria Math" panose="02040503050406030204" pitchFamily="18" charset="0"/>
                            </a:rPr>
                            <m:t>𝑟</m:t>
                          </m:r>
                        </m:e>
                        <m:sub>
                          <m:r>
                            <a:rPr lang="nb-NO" b="0" i="1" smtClean="0">
                              <a:latin typeface="Cambria Math" panose="02040503050406030204" pitchFamily="18" charset="0"/>
                            </a:rPr>
                            <m:t>𝑡</m:t>
                          </m:r>
                        </m:sub>
                      </m:sSub>
                      <m:r>
                        <a:rPr lang="nb-NO" b="0" i="1" smtClean="0">
                          <a:latin typeface="Cambria Math" panose="02040503050406030204" pitchFamily="18" charset="0"/>
                          <a:ea typeface="Cambria Math" panose="02040503050406030204" pitchFamily="18" charset="0"/>
                        </a:rPr>
                        <m:t>≡</m:t>
                      </m:r>
                      <m:r>
                        <a:rPr lang="nb-NO" b="0" i="1" smtClean="0">
                          <a:latin typeface="Cambria Math" panose="02040503050406030204" pitchFamily="18" charset="0"/>
                        </a:rPr>
                        <m:t>−0.1</m:t>
                      </m:r>
                      <m:sSub>
                        <m:sSubPr>
                          <m:ctrlPr>
                            <a:rPr lang="nb-NO" b="0" i="1" smtClean="0">
                              <a:latin typeface="Cambria Math" panose="02040503050406030204" pitchFamily="18" charset="0"/>
                            </a:rPr>
                          </m:ctrlPr>
                        </m:sSubPr>
                        <m:e>
                          <m:r>
                            <a:rPr lang="nb-NO" b="0" i="1" smtClean="0">
                              <a:latin typeface="Cambria Math" panose="02040503050406030204" pitchFamily="18" charset="0"/>
                            </a:rPr>
                            <m:t>𝑎</m:t>
                          </m:r>
                        </m:e>
                        <m:sub>
                          <m:r>
                            <a:rPr lang="nb-NO" b="0" i="1" smtClean="0">
                              <a:latin typeface="Cambria Math" panose="02040503050406030204" pitchFamily="18" charset="0"/>
                            </a:rPr>
                            <m:t>𝑡</m:t>
                          </m:r>
                        </m:sub>
                      </m:sSub>
                      <m:r>
                        <a:rPr lang="nb-NO" b="0" i="1" smtClean="0">
                          <a:latin typeface="Cambria Math" panose="02040503050406030204" pitchFamily="18" charset="0"/>
                        </a:rPr>
                        <m:t>+ </m:t>
                      </m:r>
                      <m:sSub>
                        <m:sSubPr>
                          <m:ctrlPr>
                            <a:rPr lang="nb-NO" b="0" i="1" smtClean="0">
                              <a:latin typeface="Cambria Math" panose="02040503050406030204" pitchFamily="18" charset="0"/>
                            </a:rPr>
                          </m:ctrlPr>
                        </m:sSubPr>
                        <m:e>
                          <m:r>
                            <a:rPr lang="nb-NO" b="0" i="1" smtClean="0">
                              <a:latin typeface="Cambria Math" panose="02040503050406030204" pitchFamily="18" charset="0"/>
                            </a:rPr>
                            <m:t>𝑦</m:t>
                          </m:r>
                        </m:e>
                        <m:sub>
                          <m:r>
                            <a:rPr lang="nb-NO" b="0" i="1" smtClean="0">
                              <a:latin typeface="Cambria Math" panose="02040503050406030204" pitchFamily="18" charset="0"/>
                            </a:rPr>
                            <m:t>𝑡</m:t>
                          </m:r>
                        </m:sub>
                      </m:sSub>
                    </m:oMath>
                  </m:oMathPara>
                </a14:m>
                <a:endParaRPr lang="nb-NO" b="0" dirty="0"/>
              </a:p>
              <a:p>
                <a:pPr marL="0" indent="0">
                  <a:buNone/>
                </a:pPr>
                <a:endParaRPr lang="nb-NO" dirty="0"/>
              </a:p>
              <a:p>
                <a:pPr marL="0" indent="0">
                  <a:buNone/>
                </a:pPr>
                <a:endParaRPr lang="nb-NO" dirty="0"/>
              </a:p>
            </p:txBody>
          </p:sp>
        </mc:Choice>
        <mc:Fallback>
          <p:sp>
            <p:nvSpPr>
              <p:cNvPr id="3" name="Plassholder for innhold 2">
                <a:extLst>
                  <a:ext uri="{FF2B5EF4-FFF2-40B4-BE49-F238E27FC236}">
                    <a16:creationId xmlns:a16="http://schemas.microsoft.com/office/drawing/2014/main" id="{23D81E02-D2DC-4733-B688-ABE36F070A4C}"/>
                  </a:ext>
                </a:extLst>
              </p:cNvPr>
              <p:cNvSpPr>
                <a:spLocks noGrp="1" noRot="1" noChangeAspect="1" noMove="1" noResize="1" noEditPoints="1" noAdjustHandles="1" noChangeArrowheads="1" noChangeShapeType="1" noTextEdit="1"/>
              </p:cNvSpPr>
              <p:nvPr>
                <p:ph idx="1"/>
              </p:nvPr>
            </p:nvSpPr>
            <p:spPr>
              <a:blipFill>
                <a:blip r:embed="rId2"/>
                <a:stretch>
                  <a:fillRect l="-1515" t="-1667"/>
                </a:stretch>
              </a:blipFill>
            </p:spPr>
            <p:txBody>
              <a:bodyPr/>
              <a:lstStyle/>
              <a:p>
                <a:r>
                  <a:rPr lang="en-US">
                    <a:noFill/>
                  </a:rPr>
                  <a:t> </a:t>
                </a:r>
              </a:p>
            </p:txBody>
          </p:sp>
        </mc:Fallback>
      </mc:AlternateContent>
    </p:spTree>
    <p:extLst>
      <p:ext uri="{BB962C8B-B14F-4D97-AF65-F5344CB8AC3E}">
        <p14:creationId xmlns:p14="http://schemas.microsoft.com/office/powerpoint/2010/main" val="2831317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BF94DF3C-97A0-4B74-A524-7EF9AEEEF12E}"/>
              </a:ext>
            </a:extLst>
          </p:cNvPr>
          <p:cNvSpPr>
            <a:spLocks noGrp="1"/>
          </p:cNvSpPr>
          <p:nvPr>
            <p:ph type="title"/>
          </p:nvPr>
        </p:nvSpPr>
        <p:spPr>
          <a:xfrm>
            <a:off x="1097280" y="286604"/>
            <a:ext cx="10058400" cy="1430436"/>
          </a:xfrm>
        </p:spPr>
        <p:txBody>
          <a:bodyPr>
            <a:normAutofit/>
          </a:bodyPr>
          <a:lstStyle/>
          <a:p>
            <a:r>
              <a:rPr lang="nb-NO" dirty="0"/>
              <a:t>Part 1                            Part 2</a:t>
            </a:r>
          </a:p>
        </p:txBody>
      </p:sp>
      <mc:AlternateContent xmlns:mc="http://schemas.openxmlformats.org/markup-compatibility/2006">
        <mc:Choice xmlns:a14="http://schemas.microsoft.com/office/drawing/2010/main" Requires="a14">
          <p:sp>
            <p:nvSpPr>
              <p:cNvPr id="3" name="Plassholder for innhold 2">
                <a:extLst>
                  <a:ext uri="{FF2B5EF4-FFF2-40B4-BE49-F238E27FC236}">
                    <a16:creationId xmlns:a16="http://schemas.microsoft.com/office/drawing/2014/main" id="{322B5B00-28F9-496F-BB73-5429C22A7A3E}"/>
                  </a:ext>
                </a:extLst>
              </p:cNvPr>
              <p:cNvSpPr>
                <a:spLocks noGrp="1"/>
              </p:cNvSpPr>
              <p:nvPr>
                <p:ph sz="half" idx="1"/>
              </p:nvPr>
            </p:nvSpPr>
            <p:spPr>
              <a:xfrm>
                <a:off x="1097278" y="1845734"/>
                <a:ext cx="4937760" cy="4023360"/>
              </a:xfrm>
            </p:spPr>
            <p:txBody>
              <a:bodyPr>
                <a:normAutofit fontScale="70000" lnSpcReduction="20000"/>
              </a:bodyPr>
              <a:lstStyle/>
              <a:p>
                <a:r>
                  <a:rPr lang="en-US" dirty="0"/>
                  <a:t>Clustering</a:t>
                </a:r>
              </a:p>
              <a:p>
                <a:r>
                  <a:rPr lang="en-US" dirty="0"/>
                  <a:t>K-means</a:t>
                </a:r>
              </a:p>
              <a:p>
                <a:pPr lvl="1"/>
                <a:r>
                  <a:rPr lang="en-US" dirty="0"/>
                  <a:t>Several methods to find optimal K</a:t>
                </a:r>
              </a:p>
              <a:p>
                <a:pPr lvl="1"/>
                <a:r>
                  <a:rPr lang="en-US" dirty="0"/>
                  <a:t>Silhouette score, 0.088 -&gt; k=2</a:t>
                </a:r>
              </a:p>
              <a:p>
                <a:pPr lvl="2"/>
                <a:r>
                  <a:rPr lang="en-US" dirty="0"/>
                  <a:t>Does not indicate very separated clusters</a:t>
                </a:r>
              </a:p>
              <a:p>
                <a:pPr lvl="1"/>
                <a:r>
                  <a:rPr lang="en-US" dirty="0"/>
                  <a:t>Elbow -&gt; k = 3</a:t>
                </a:r>
              </a:p>
              <a:p>
                <a:r>
                  <a:rPr lang="en-US" dirty="0"/>
                  <a:t>Overall effectiveness of placebo: 0.90%</a:t>
                </a:r>
              </a:p>
              <a:p>
                <a:pPr lvl="1"/>
                <a:r>
                  <a:rPr lang="en-US" dirty="0"/>
                  <a:t>Cluster0: 0.12%</a:t>
                </a:r>
              </a:p>
              <a:p>
                <a:pPr lvl="1"/>
                <a:r>
                  <a:rPr lang="en-US" dirty="0"/>
                  <a:t>Cluster1: 1.81%</a:t>
                </a:r>
              </a:p>
              <a:p>
                <a:r>
                  <a:rPr lang="en-US" dirty="0"/>
                  <a:t>Overall effectiveness of treatment: 58.80%</a:t>
                </a:r>
              </a:p>
              <a:p>
                <a:pPr lvl="1"/>
                <a:r>
                  <a:rPr lang="en-US" dirty="0"/>
                  <a:t>Cluster0: 47.02%</a:t>
                </a:r>
              </a:p>
              <a:p>
                <a:pPr lvl="1"/>
                <a:r>
                  <a:rPr lang="en-US" dirty="0"/>
                  <a:t>Cluster1: 66.76%</a:t>
                </a:r>
              </a:p>
              <a:p>
                <a:r>
                  <a:rPr lang="en-US" dirty="0"/>
                  <a:t>Important factors:</a:t>
                </a:r>
              </a:p>
              <a:p>
                <a:pPr lvl="1"/>
                <a:r>
                  <a:rPr lang="en-US" dirty="0"/>
                  <a:t>BIC logistic model with second order interactions: </a:t>
                </a:r>
                <a14:m>
                  <m:oMath xmlns:m="http://schemas.openxmlformats.org/officeDocument/2006/math">
                    <m:sSub>
                      <m:sSubPr>
                        <m:ctrlPr>
                          <a:rPr lang="en-US" i="1">
                            <a:latin typeface="Cambria Math" panose="02040503050406030204" pitchFamily="18" charset="0"/>
                          </a:rPr>
                        </m:ctrlPr>
                      </m:sSubPr>
                      <m:e>
                        <m:r>
                          <a:rPr lang="nb-NO" i="1">
                            <a:latin typeface="Cambria Math" panose="02040503050406030204" pitchFamily="18" charset="0"/>
                          </a:rPr>
                          <m:t>𝑥</m:t>
                        </m:r>
                      </m:e>
                      <m:sub>
                        <m:r>
                          <a:rPr lang="nb-NO" i="1">
                            <a:latin typeface="Cambria Math" panose="02040503050406030204" pitchFamily="18" charset="0"/>
                          </a:rPr>
                          <m:t>2</m:t>
                        </m:r>
                      </m:sub>
                    </m:sSub>
                    <m:r>
                      <a:rPr lang="nb-NO" i="1">
                        <a:latin typeface="Cambria Math" panose="02040503050406030204" pitchFamily="18" charset="0"/>
                      </a:rPr>
                      <m:t>,</m:t>
                    </m:r>
                    <m:r>
                      <a:rPr lang="nb-NO" b="0" i="1" smtClean="0">
                        <a:latin typeface="Cambria Math" panose="02040503050406030204" pitchFamily="18" charset="0"/>
                      </a:rPr>
                      <m:t>  </m:t>
                    </m:r>
                    <m:sSub>
                      <m:sSubPr>
                        <m:ctrlPr>
                          <a:rPr lang="en-US" i="1">
                            <a:latin typeface="Cambria Math" panose="02040503050406030204" pitchFamily="18" charset="0"/>
                          </a:rPr>
                        </m:ctrlPr>
                      </m:sSubPr>
                      <m:e>
                        <m:r>
                          <a:rPr lang="nb-NO" i="1">
                            <a:latin typeface="Cambria Math" panose="02040503050406030204" pitchFamily="18" charset="0"/>
                          </a:rPr>
                          <m:t>𝑥</m:t>
                        </m:r>
                      </m:e>
                      <m:sub>
                        <m:r>
                          <a:rPr lang="nb-NO" i="1">
                            <a:latin typeface="Cambria Math" panose="02040503050406030204" pitchFamily="18" charset="0"/>
                          </a:rPr>
                          <m:t>4</m:t>
                        </m:r>
                      </m:sub>
                    </m:sSub>
                    <m:r>
                      <a:rPr lang="nb-NO" i="1">
                        <a:latin typeface="Cambria Math" panose="02040503050406030204" pitchFamily="18" charset="0"/>
                      </a:rPr>
                      <m:t>,</m:t>
                    </m:r>
                    <m:r>
                      <a:rPr lang="nb-NO" b="0" i="1" smtClean="0">
                        <a:latin typeface="Cambria Math" panose="02040503050406030204" pitchFamily="18" charset="0"/>
                      </a:rPr>
                      <m:t>  </m:t>
                    </m:r>
                    <m:sSub>
                      <m:sSubPr>
                        <m:ctrlPr>
                          <a:rPr lang="en-US" i="1">
                            <a:latin typeface="Cambria Math" panose="02040503050406030204" pitchFamily="18" charset="0"/>
                          </a:rPr>
                        </m:ctrlPr>
                      </m:sSubPr>
                      <m:e>
                        <m:r>
                          <a:rPr lang="nb-NO" i="1">
                            <a:latin typeface="Cambria Math" panose="02040503050406030204" pitchFamily="18" charset="0"/>
                          </a:rPr>
                          <m:t>𝑥</m:t>
                        </m:r>
                      </m:e>
                      <m:sub>
                        <m:r>
                          <a:rPr lang="nb-NO" i="1">
                            <a:latin typeface="Cambria Math" panose="02040503050406030204" pitchFamily="18" charset="0"/>
                          </a:rPr>
                          <m:t>6</m:t>
                        </m:r>
                      </m:sub>
                    </m:sSub>
                    <m:r>
                      <a:rPr lang="nb-NO" i="1">
                        <a:latin typeface="Cambria Math" panose="02040503050406030204" pitchFamily="18" charset="0"/>
                      </a:rPr>
                      <m:t>,</m:t>
                    </m:r>
                    <m:r>
                      <a:rPr lang="nb-NO" b="0" i="1" smtClean="0">
                        <a:latin typeface="Cambria Math" panose="02040503050406030204" pitchFamily="18" charset="0"/>
                      </a:rPr>
                      <m:t>  </m:t>
                    </m:r>
                    <m:sSub>
                      <m:sSubPr>
                        <m:ctrlPr>
                          <a:rPr lang="en-US" i="1">
                            <a:latin typeface="Cambria Math" panose="02040503050406030204" pitchFamily="18" charset="0"/>
                          </a:rPr>
                        </m:ctrlPr>
                      </m:sSubPr>
                      <m:e>
                        <m:r>
                          <a:rPr lang="nb-NO" i="1">
                            <a:latin typeface="Cambria Math" panose="02040503050406030204" pitchFamily="18" charset="0"/>
                          </a:rPr>
                          <m:t>𝑥</m:t>
                        </m:r>
                      </m:e>
                      <m:sub>
                        <m:r>
                          <a:rPr lang="nb-NO" i="1">
                            <a:latin typeface="Cambria Math" panose="02040503050406030204" pitchFamily="18" charset="0"/>
                          </a:rPr>
                          <m:t>56</m:t>
                        </m:r>
                      </m:sub>
                    </m:sSub>
                    <m:r>
                      <a:rPr lang="nb-NO" i="1">
                        <a:latin typeface="Cambria Math" panose="02040503050406030204" pitchFamily="18" charset="0"/>
                      </a:rPr>
                      <m:t>,</m:t>
                    </m:r>
                    <m:r>
                      <a:rPr lang="nb-NO" b="0" i="1" smtClean="0">
                        <a:latin typeface="Cambria Math" panose="02040503050406030204" pitchFamily="18" charset="0"/>
                      </a:rPr>
                      <m:t>  </m:t>
                    </m:r>
                    <m:sSub>
                      <m:sSubPr>
                        <m:ctrlPr>
                          <a:rPr lang="en-US" i="1">
                            <a:latin typeface="Cambria Math" panose="02040503050406030204" pitchFamily="18" charset="0"/>
                          </a:rPr>
                        </m:ctrlPr>
                      </m:sSubPr>
                      <m:e>
                        <m:r>
                          <a:rPr lang="nb-NO" i="1">
                            <a:latin typeface="Cambria Math" panose="02040503050406030204" pitchFamily="18" charset="0"/>
                          </a:rPr>
                          <m:t>𝑥</m:t>
                        </m:r>
                      </m:e>
                      <m:sub>
                        <m:r>
                          <a:rPr lang="nb-NO" i="1">
                            <a:latin typeface="Cambria Math" panose="02040503050406030204" pitchFamily="18" charset="0"/>
                          </a:rPr>
                          <m:t>84</m:t>
                        </m:r>
                        <m:r>
                          <a:rPr lang="nb-NO" b="0" i="1" smtClean="0">
                            <a:latin typeface="Cambria Math" panose="02040503050406030204" pitchFamily="18" charset="0"/>
                          </a:rPr>
                          <m:t>,  </m:t>
                        </m:r>
                      </m:sub>
                    </m:sSub>
                    <m:r>
                      <a:rPr lang="nb-NO" b="0" i="1" smtClean="0">
                        <a:latin typeface="Cambria Math" panose="02040503050406030204" pitchFamily="18" charset="0"/>
                      </a:rPr>
                      <m:t>  </m:t>
                    </m:r>
                    <m:sSub>
                      <m:sSubPr>
                        <m:ctrlPr>
                          <a:rPr lang="en-US" i="1">
                            <a:latin typeface="Cambria Math" panose="02040503050406030204" pitchFamily="18" charset="0"/>
                          </a:rPr>
                        </m:ctrlPr>
                      </m:sSubPr>
                      <m:e>
                        <m:r>
                          <a:rPr lang="nb-NO" i="1">
                            <a:latin typeface="Cambria Math" panose="02040503050406030204" pitchFamily="18" charset="0"/>
                          </a:rPr>
                          <m:t>𝑥</m:t>
                        </m:r>
                      </m:e>
                      <m:sub>
                        <m:r>
                          <a:rPr lang="nb-NO" b="0" i="1" smtClean="0">
                            <a:latin typeface="Cambria Math" panose="02040503050406030204" pitchFamily="18" charset="0"/>
                          </a:rPr>
                          <m:t>114</m:t>
                        </m:r>
                        <m:r>
                          <a:rPr lang="en-US" i="1" smtClean="0">
                            <a:latin typeface="Cambria Math" panose="02040503050406030204" pitchFamily="18" charset="0"/>
                          </a:rPr>
                          <m:t> </m:t>
                        </m:r>
                      </m:sub>
                    </m:sSub>
                    <m:r>
                      <a:rPr lang="nb-NO" b="0" i="1" smtClean="0">
                        <a:latin typeface="Cambria Math" panose="02040503050406030204" pitchFamily="18" charset="0"/>
                      </a:rPr>
                      <m:t>,  </m:t>
                    </m:r>
                    <m:r>
                      <a:rPr lang="nb-NO" b="0" i="1" smtClean="0">
                        <a:latin typeface="Cambria Math" panose="02040503050406030204" pitchFamily="18" charset="0"/>
                      </a:rPr>
                      <m:t>𝑎</m:t>
                    </m:r>
                    <m:r>
                      <a:rPr lang="nb-NO" b="0" i="1" smtClean="0">
                        <a:latin typeface="Cambria Math" panose="02040503050406030204" pitchFamily="18" charset="0"/>
                      </a:rPr>
                      <m:t>,  </m:t>
                    </m:r>
                    <m:sSub>
                      <m:sSubPr>
                        <m:ctrlPr>
                          <a:rPr lang="en-US" i="1">
                            <a:latin typeface="Cambria Math" panose="02040503050406030204" pitchFamily="18" charset="0"/>
                          </a:rPr>
                        </m:ctrlPr>
                      </m:sSubPr>
                      <m:e>
                        <m:r>
                          <a:rPr lang="nb-NO" i="1">
                            <a:latin typeface="Cambria Math" panose="02040503050406030204" pitchFamily="18" charset="0"/>
                          </a:rPr>
                          <m:t>𝑥</m:t>
                        </m:r>
                      </m:e>
                      <m:sub>
                        <m:r>
                          <a:rPr lang="nb-NO" i="1">
                            <a:latin typeface="Cambria Math" panose="02040503050406030204" pitchFamily="18" charset="0"/>
                          </a:rPr>
                          <m:t>2</m:t>
                        </m:r>
                      </m:sub>
                    </m:sSub>
                    <m:r>
                      <a:rPr lang="nb-NO" b="0" i="1" smtClean="0">
                        <a:latin typeface="Cambria Math" panose="02040503050406030204" pitchFamily="18" charset="0"/>
                      </a:rPr>
                      <m:t>:</m:t>
                    </m:r>
                    <m:sSub>
                      <m:sSubPr>
                        <m:ctrlPr>
                          <a:rPr lang="en-US" i="1">
                            <a:latin typeface="Cambria Math" panose="02040503050406030204" pitchFamily="18" charset="0"/>
                          </a:rPr>
                        </m:ctrlPr>
                      </m:sSubPr>
                      <m:e>
                        <m:r>
                          <a:rPr lang="nb-NO" i="1">
                            <a:latin typeface="Cambria Math" panose="02040503050406030204" pitchFamily="18" charset="0"/>
                          </a:rPr>
                          <m:t>𝑥</m:t>
                        </m:r>
                      </m:e>
                      <m:sub>
                        <m:r>
                          <a:rPr lang="nb-NO" i="1">
                            <a:latin typeface="Cambria Math" panose="02040503050406030204" pitchFamily="18" charset="0"/>
                          </a:rPr>
                          <m:t>4</m:t>
                        </m:r>
                      </m:sub>
                    </m:sSub>
                    <m:r>
                      <a:rPr lang="nb-NO" b="0" i="1" smtClean="0">
                        <a:latin typeface="Cambria Math" panose="02040503050406030204" pitchFamily="18" charset="0"/>
                      </a:rPr>
                      <m:t>,  </m:t>
                    </m:r>
                    <m:sSub>
                      <m:sSubPr>
                        <m:ctrlPr>
                          <a:rPr lang="en-US" i="1">
                            <a:latin typeface="Cambria Math" panose="02040503050406030204" pitchFamily="18" charset="0"/>
                          </a:rPr>
                        </m:ctrlPr>
                      </m:sSubPr>
                      <m:e>
                        <m:r>
                          <a:rPr lang="nb-NO" i="1">
                            <a:latin typeface="Cambria Math" panose="02040503050406030204" pitchFamily="18" charset="0"/>
                          </a:rPr>
                          <m:t>𝑥</m:t>
                        </m:r>
                      </m:e>
                      <m:sub>
                        <m:r>
                          <a:rPr lang="nb-NO" b="0" i="1" smtClean="0">
                            <a:latin typeface="Cambria Math" panose="02040503050406030204" pitchFamily="18" charset="0"/>
                          </a:rPr>
                          <m:t>4</m:t>
                        </m:r>
                      </m:sub>
                    </m:sSub>
                    <m:r>
                      <a:rPr lang="nb-NO" i="1">
                        <a:latin typeface="Cambria Math" panose="02040503050406030204" pitchFamily="18" charset="0"/>
                      </a:rPr>
                      <m:t>:</m:t>
                    </m:r>
                    <m:sSub>
                      <m:sSubPr>
                        <m:ctrlPr>
                          <a:rPr lang="en-US" i="1">
                            <a:latin typeface="Cambria Math" panose="02040503050406030204" pitchFamily="18" charset="0"/>
                          </a:rPr>
                        </m:ctrlPr>
                      </m:sSubPr>
                      <m:e>
                        <m:r>
                          <a:rPr lang="nb-NO" i="1">
                            <a:latin typeface="Cambria Math" panose="02040503050406030204" pitchFamily="18" charset="0"/>
                          </a:rPr>
                          <m:t>𝑥</m:t>
                        </m:r>
                      </m:e>
                      <m:sub>
                        <m:r>
                          <a:rPr lang="nb-NO" b="0" i="1" smtClean="0">
                            <a:latin typeface="Cambria Math" panose="02040503050406030204" pitchFamily="18" charset="0"/>
                          </a:rPr>
                          <m:t>6</m:t>
                        </m:r>
                      </m:sub>
                    </m:sSub>
                    <m:r>
                      <a:rPr lang="nb-NO" b="0" i="1" smtClean="0">
                        <a:latin typeface="Cambria Math" panose="02040503050406030204" pitchFamily="18" charset="0"/>
                      </a:rPr>
                      <m:t>,  </m:t>
                    </m:r>
                    <m:sSub>
                      <m:sSubPr>
                        <m:ctrlPr>
                          <a:rPr lang="en-US" i="1">
                            <a:latin typeface="Cambria Math" panose="02040503050406030204" pitchFamily="18" charset="0"/>
                          </a:rPr>
                        </m:ctrlPr>
                      </m:sSubPr>
                      <m:e>
                        <m:r>
                          <a:rPr lang="nb-NO" i="1">
                            <a:latin typeface="Cambria Math" panose="02040503050406030204" pitchFamily="18" charset="0"/>
                          </a:rPr>
                          <m:t>𝑥</m:t>
                        </m:r>
                      </m:e>
                      <m:sub>
                        <m:r>
                          <a:rPr lang="nb-NO" b="0" i="1" smtClean="0">
                            <a:latin typeface="Cambria Math" panose="02040503050406030204" pitchFamily="18" charset="0"/>
                          </a:rPr>
                          <m:t>84</m:t>
                        </m:r>
                      </m:sub>
                    </m:sSub>
                    <m:r>
                      <a:rPr lang="nb-NO" i="1">
                        <a:latin typeface="Cambria Math" panose="02040503050406030204" pitchFamily="18" charset="0"/>
                      </a:rPr>
                      <m:t>:</m:t>
                    </m:r>
                    <m:r>
                      <a:rPr lang="nb-NO" b="0" i="1" smtClean="0">
                        <a:latin typeface="Cambria Math" panose="02040503050406030204" pitchFamily="18" charset="0"/>
                      </a:rPr>
                      <m:t>𝑎</m:t>
                    </m:r>
                  </m:oMath>
                </a14:m>
                <a:endParaRPr lang="en-US" dirty="0"/>
              </a:p>
              <a:p>
                <a:pPr lvl="1"/>
                <a:r>
                  <a:rPr lang="en-US" dirty="0"/>
                  <a:t>Only positive interactions coefficients</a:t>
                </a:r>
              </a:p>
              <a:p>
                <a:pPr marL="201168" lvl="1" indent="0">
                  <a:buNone/>
                </a:pPr>
                <a:endParaRPr lang="en-US" dirty="0"/>
              </a:p>
              <a:p>
                <a:pPr lvl="1"/>
                <a:endParaRPr lang="en-US" dirty="0"/>
              </a:p>
              <a:p>
                <a:pPr marL="201168" lvl="1" indent="0">
                  <a:buNone/>
                </a:pPr>
                <a:endParaRPr lang="en-US" dirty="0"/>
              </a:p>
              <a:p>
                <a:pPr marL="201168" lvl="1" indent="0">
                  <a:buNone/>
                </a:pPr>
                <a:endParaRPr lang="en-US" dirty="0"/>
              </a:p>
              <a:p>
                <a:pPr marL="201168" lvl="1" indent="0">
                  <a:buNone/>
                </a:pPr>
                <a:endParaRPr lang="en-US" dirty="0"/>
              </a:p>
              <a:p>
                <a:pPr lvl="1"/>
                <a:endParaRPr lang="en-US" dirty="0"/>
              </a:p>
            </p:txBody>
          </p:sp>
        </mc:Choice>
        <mc:Fallback>
          <p:sp>
            <p:nvSpPr>
              <p:cNvPr id="3" name="Plassholder for innhold 2">
                <a:extLst>
                  <a:ext uri="{FF2B5EF4-FFF2-40B4-BE49-F238E27FC236}">
                    <a16:creationId xmlns:a16="http://schemas.microsoft.com/office/drawing/2014/main" id="{322B5B00-28F9-496F-BB73-5429C22A7A3E}"/>
                  </a:ext>
                </a:extLst>
              </p:cNvPr>
              <p:cNvSpPr>
                <a:spLocks noGrp="1" noRot="1" noChangeAspect="1" noMove="1" noResize="1" noEditPoints="1" noAdjustHandles="1" noChangeArrowheads="1" noChangeShapeType="1" noTextEdit="1"/>
              </p:cNvSpPr>
              <p:nvPr>
                <p:ph sz="half" idx="1"/>
              </p:nvPr>
            </p:nvSpPr>
            <p:spPr>
              <a:xfrm>
                <a:off x="1097278" y="1845734"/>
                <a:ext cx="4937760" cy="4023360"/>
              </a:xfrm>
              <a:blipFill>
                <a:blip r:embed="rId2"/>
                <a:stretch>
                  <a:fillRect l="-370" t="-1667"/>
                </a:stretch>
              </a:blipFill>
            </p:spPr>
            <p:txBody>
              <a:bodyPr/>
              <a:lstStyle/>
              <a:p>
                <a:r>
                  <a:rPr lang="en-US">
                    <a:noFill/>
                  </a:rPr>
                  <a:t> </a:t>
                </a:r>
              </a:p>
            </p:txBody>
          </p:sp>
        </mc:Fallback>
      </mc:AlternateContent>
      <p:sp>
        <p:nvSpPr>
          <p:cNvPr id="4" name="Plassholder for innhold 3">
            <a:extLst>
              <a:ext uri="{FF2B5EF4-FFF2-40B4-BE49-F238E27FC236}">
                <a16:creationId xmlns:a16="http://schemas.microsoft.com/office/drawing/2014/main" id="{F1C6387C-8ADC-4047-B05C-83698B4C4C8C}"/>
              </a:ext>
            </a:extLst>
          </p:cNvPr>
          <p:cNvSpPr>
            <a:spLocks noGrp="1"/>
          </p:cNvSpPr>
          <p:nvPr>
            <p:ph sz="half" idx="2"/>
          </p:nvPr>
        </p:nvSpPr>
        <p:spPr/>
        <p:txBody>
          <a:bodyPr>
            <a:normAutofit fontScale="70000" lnSpcReduction="20000"/>
          </a:bodyPr>
          <a:lstStyle/>
          <a:p>
            <a:r>
              <a:rPr lang="en-US" dirty="0"/>
              <a:t>Improved policies</a:t>
            </a:r>
          </a:p>
          <a:p>
            <a:r>
              <a:rPr lang="en-US" dirty="0"/>
              <a:t>Historical utility: 1191,2 (mean 0.11912)</a:t>
            </a:r>
          </a:p>
          <a:p>
            <a:pPr lvl="1"/>
            <a:r>
              <a:rPr lang="en-US" dirty="0"/>
              <a:t>Bootstrap 95% CI: [1127.9075, 1261.5225]</a:t>
            </a:r>
          </a:p>
          <a:p>
            <a:r>
              <a:rPr lang="en-US" dirty="0"/>
              <a:t>Improved policies: logistic model, neural network</a:t>
            </a:r>
          </a:p>
          <a:p>
            <a:pPr lvl="1"/>
            <a:r>
              <a:rPr lang="en-US" dirty="0"/>
              <a:t>Increase robustness of model</a:t>
            </a:r>
          </a:p>
          <a:p>
            <a:pPr lvl="2"/>
            <a:r>
              <a:rPr lang="en-US" dirty="0"/>
              <a:t>Bootstrap probability consensus for logistic model</a:t>
            </a:r>
          </a:p>
          <a:p>
            <a:pPr lvl="2"/>
            <a:r>
              <a:rPr lang="en-US" dirty="0"/>
              <a:t>Tuning hidden layers configurations with CV for neural network</a:t>
            </a:r>
          </a:p>
          <a:p>
            <a:pPr lvl="1"/>
            <a:r>
              <a:rPr lang="en-US" dirty="0"/>
              <a:t>Estimated utility: </a:t>
            </a:r>
          </a:p>
          <a:p>
            <a:pPr lvl="2"/>
            <a:r>
              <a:rPr lang="en-US" dirty="0"/>
              <a:t>logistic: 0.427319</a:t>
            </a:r>
          </a:p>
          <a:p>
            <a:pPr lvl="2"/>
            <a:r>
              <a:rPr lang="en-US" dirty="0"/>
              <a:t>NN: 0.465482</a:t>
            </a:r>
          </a:p>
          <a:p>
            <a:pPr lvl="1"/>
            <a:r>
              <a:rPr lang="en-US" dirty="0"/>
              <a:t>True utility: </a:t>
            </a:r>
          </a:p>
          <a:p>
            <a:pPr lvl="2"/>
            <a:r>
              <a:rPr lang="en-US" dirty="0"/>
              <a:t>logistic: </a:t>
            </a:r>
          </a:p>
          <a:p>
            <a:pPr lvl="2"/>
            <a:r>
              <a:rPr lang="en-US" dirty="0"/>
              <a:t>NN: 0.441900</a:t>
            </a:r>
          </a:p>
          <a:p>
            <a:pPr marL="384048" lvl="2" indent="0">
              <a:buNone/>
            </a:pPr>
            <a:endParaRPr lang="en-US" dirty="0"/>
          </a:p>
          <a:p>
            <a:pPr marL="201168" lvl="1" indent="0">
              <a:buNone/>
            </a:pPr>
            <a:endParaRPr lang="en-US" dirty="0"/>
          </a:p>
          <a:p>
            <a:pPr marL="201168" lvl="1" indent="0">
              <a:buNone/>
            </a:pPr>
            <a:endParaRPr lang="en-US" dirty="0"/>
          </a:p>
          <a:p>
            <a:pPr marL="201168" lvl="1" indent="0">
              <a:buNone/>
            </a:pPr>
            <a:endParaRPr lang="en-US" dirty="0"/>
          </a:p>
          <a:p>
            <a:endParaRPr lang="en-US" dirty="0"/>
          </a:p>
        </p:txBody>
      </p:sp>
    </p:spTree>
    <p:extLst>
      <p:ext uri="{BB962C8B-B14F-4D97-AF65-F5344CB8AC3E}">
        <p14:creationId xmlns:p14="http://schemas.microsoft.com/office/powerpoint/2010/main" val="2248705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0994BEBE-DF45-4207-8C40-8E6F990B6D96}"/>
              </a:ext>
            </a:extLst>
          </p:cNvPr>
          <p:cNvSpPr>
            <a:spLocks noGrp="1"/>
          </p:cNvSpPr>
          <p:nvPr>
            <p:ph type="title"/>
          </p:nvPr>
        </p:nvSpPr>
        <p:spPr/>
        <p:txBody>
          <a:bodyPr/>
          <a:lstStyle/>
          <a:p>
            <a:r>
              <a:rPr lang="nb-NO" dirty="0"/>
              <a:t>Part 3</a:t>
            </a:r>
          </a:p>
        </p:txBody>
      </p:sp>
      <p:sp>
        <p:nvSpPr>
          <p:cNvPr id="3" name="Plassholder for innhold 2">
            <a:extLst>
              <a:ext uri="{FF2B5EF4-FFF2-40B4-BE49-F238E27FC236}">
                <a16:creationId xmlns:a16="http://schemas.microsoft.com/office/drawing/2014/main" id="{014A6D4E-AD90-4EA8-B0E9-7C0871F7C764}"/>
              </a:ext>
            </a:extLst>
          </p:cNvPr>
          <p:cNvSpPr>
            <a:spLocks noGrp="1"/>
          </p:cNvSpPr>
          <p:nvPr>
            <p:ph idx="1"/>
          </p:nvPr>
        </p:nvSpPr>
        <p:spPr>
          <a:xfrm>
            <a:off x="1097280" y="1845734"/>
            <a:ext cx="4718304" cy="4023360"/>
          </a:xfrm>
        </p:spPr>
        <p:txBody>
          <a:bodyPr>
            <a:normAutofit fontScale="92500" lnSpcReduction="20000"/>
          </a:bodyPr>
          <a:lstStyle/>
          <a:p>
            <a:r>
              <a:rPr lang="en-US" dirty="0"/>
              <a:t>Test Bench </a:t>
            </a:r>
          </a:p>
          <a:p>
            <a:pPr lvl="1"/>
            <a:r>
              <a:rPr lang="en-US" dirty="0"/>
              <a:t>Fixed seed, same patients, but different recommenders.</a:t>
            </a:r>
          </a:p>
          <a:p>
            <a:pPr lvl="1"/>
            <a:r>
              <a:rPr lang="en-US" dirty="0"/>
              <a:t>Otherwise, very variable results. </a:t>
            </a:r>
          </a:p>
          <a:p>
            <a:pPr lvl="1"/>
            <a:r>
              <a:rPr lang="en-US" dirty="0" err="1"/>
              <a:t>n_test</a:t>
            </a:r>
            <a:r>
              <a:rPr lang="en-US" dirty="0"/>
              <a:t> = 100</a:t>
            </a:r>
          </a:p>
          <a:p>
            <a:r>
              <a:rPr lang="en-US" dirty="0"/>
              <a:t>Historical Recommender: </a:t>
            </a:r>
          </a:p>
          <a:p>
            <a:pPr lvl="1"/>
            <a:r>
              <a:rPr lang="en-US" dirty="0"/>
              <a:t>95% empirical CI [5.1, 17.5]</a:t>
            </a:r>
          </a:p>
          <a:p>
            <a:r>
              <a:rPr lang="en-US" dirty="0"/>
              <a:t>Improved recommender:</a:t>
            </a:r>
          </a:p>
          <a:p>
            <a:pPr lvl="1"/>
            <a:r>
              <a:rPr lang="en-US" dirty="0"/>
              <a:t>Logistic boot no (regular logistic was equally good) [36.68, 56.93]</a:t>
            </a:r>
          </a:p>
          <a:p>
            <a:pPr lvl="1"/>
            <a:r>
              <a:rPr lang="en-US" dirty="0"/>
              <a:t>NN no update (5,2)</a:t>
            </a:r>
          </a:p>
          <a:p>
            <a:pPr lvl="1"/>
            <a:r>
              <a:rPr lang="en-US" dirty="0"/>
              <a:t>Placebo</a:t>
            </a:r>
          </a:p>
          <a:p>
            <a:pPr lvl="1"/>
            <a:r>
              <a:rPr lang="en-US" dirty="0"/>
              <a:t>Treatment 1</a:t>
            </a:r>
          </a:p>
          <a:p>
            <a:pPr lvl="1"/>
            <a:r>
              <a:rPr lang="en-US" dirty="0"/>
              <a:t>Random</a:t>
            </a:r>
          </a:p>
        </p:txBody>
      </p:sp>
      <p:sp>
        <p:nvSpPr>
          <p:cNvPr id="5" name="Plassholder for innhold 2">
            <a:extLst>
              <a:ext uri="{FF2B5EF4-FFF2-40B4-BE49-F238E27FC236}">
                <a16:creationId xmlns:a16="http://schemas.microsoft.com/office/drawing/2014/main" id="{48B205DE-7A9B-4F5B-8619-C29433CA3F08}"/>
              </a:ext>
            </a:extLst>
          </p:cNvPr>
          <p:cNvSpPr txBox="1">
            <a:spLocks/>
          </p:cNvSpPr>
          <p:nvPr/>
        </p:nvSpPr>
        <p:spPr>
          <a:xfrm>
            <a:off x="5815584" y="1845734"/>
            <a:ext cx="4718304"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Adaptive recommender (same treatments) (if max treated people, model always give drug)</a:t>
            </a:r>
          </a:p>
          <a:p>
            <a:pPr lvl="1"/>
            <a:r>
              <a:rPr lang="en-US" dirty="0"/>
              <a:t>Logistic boot (cluster, same results)</a:t>
            </a:r>
          </a:p>
          <a:p>
            <a:pPr lvl="1"/>
            <a:r>
              <a:rPr lang="en-US" dirty="0"/>
              <a:t>Neural Network (cluster slightly worse results, less training data)</a:t>
            </a:r>
          </a:p>
          <a:p>
            <a:r>
              <a:rPr lang="en-US" dirty="0"/>
              <a:t>New Treatments: (1 </a:t>
            </a:r>
            <a:r>
              <a:rPr lang="en-US" dirty="0" err="1"/>
              <a:t>og</a:t>
            </a:r>
            <a:r>
              <a:rPr lang="en-US" dirty="0"/>
              <a:t> 2 </a:t>
            </a:r>
            <a:r>
              <a:rPr lang="en-US" dirty="0" err="1"/>
              <a:t>har</a:t>
            </a:r>
            <a:r>
              <a:rPr lang="en-US" dirty="0"/>
              <a:t> snit </a:t>
            </a:r>
            <a:r>
              <a:rPr lang="en-US" dirty="0" err="1"/>
              <a:t>og</a:t>
            </a:r>
            <a:r>
              <a:rPr lang="en-US" dirty="0"/>
              <a:t> </a:t>
            </a:r>
            <a:r>
              <a:rPr lang="en-US" dirty="0" err="1"/>
              <a:t>disjunkte</a:t>
            </a:r>
            <a:r>
              <a:rPr lang="en-US" dirty="0"/>
              <a:t> </a:t>
            </a:r>
            <a:r>
              <a:rPr lang="en-US" dirty="0" err="1"/>
              <a:t>deler</a:t>
            </a:r>
            <a:r>
              <a:rPr lang="en-US" dirty="0"/>
              <a:t>)</a:t>
            </a:r>
          </a:p>
          <a:p>
            <a:pPr lvl="1"/>
            <a:r>
              <a:rPr lang="en-US" dirty="0"/>
              <a:t>Logistic force, doesn’t work. Always drug2</a:t>
            </a:r>
          </a:p>
          <a:p>
            <a:pPr lvl="1"/>
            <a:r>
              <a:rPr lang="en-US" dirty="0"/>
              <a:t>NN force very good</a:t>
            </a:r>
          </a:p>
          <a:p>
            <a:pPr lvl="1"/>
            <a:r>
              <a:rPr lang="en-US" dirty="0"/>
              <a:t>Cheat</a:t>
            </a:r>
          </a:p>
          <a:p>
            <a:endParaRPr lang="en-US" dirty="0"/>
          </a:p>
        </p:txBody>
      </p:sp>
    </p:spTree>
    <p:extLst>
      <p:ext uri="{BB962C8B-B14F-4D97-AF65-F5344CB8AC3E}">
        <p14:creationId xmlns:p14="http://schemas.microsoft.com/office/powerpoint/2010/main" val="653692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B97B607D-4AAF-4F7E-B229-2CA7B268A6F9}"/>
              </a:ext>
            </a:extLst>
          </p:cNvPr>
          <p:cNvSpPr>
            <a:spLocks noGrp="1"/>
          </p:cNvSpPr>
          <p:nvPr>
            <p:ph type="title"/>
          </p:nvPr>
        </p:nvSpPr>
        <p:spPr>
          <a:xfrm>
            <a:off x="114298" y="-459311"/>
            <a:ext cx="10058400" cy="1450757"/>
          </a:xfrm>
        </p:spPr>
        <p:txBody>
          <a:bodyPr/>
          <a:lstStyle/>
          <a:p>
            <a:r>
              <a:rPr lang="en-US" dirty="0"/>
              <a:t>Analysis of the 10 best treatments</a:t>
            </a:r>
          </a:p>
        </p:txBody>
      </p:sp>
      <p:graphicFrame>
        <p:nvGraphicFramePr>
          <p:cNvPr id="5" name="Tabell 4">
            <a:extLst>
              <a:ext uri="{FF2B5EF4-FFF2-40B4-BE49-F238E27FC236}">
                <a16:creationId xmlns:a16="http://schemas.microsoft.com/office/drawing/2014/main" id="{E42DEA98-E029-4271-9FC7-F5C6AED4FC95}"/>
              </a:ext>
            </a:extLst>
          </p:cNvPr>
          <p:cNvGraphicFramePr>
            <a:graphicFrameLocks noGrp="1"/>
          </p:cNvGraphicFramePr>
          <p:nvPr>
            <p:extLst>
              <p:ext uri="{D42A27DB-BD31-4B8C-83A1-F6EECF244321}">
                <p14:modId xmlns:p14="http://schemas.microsoft.com/office/powerpoint/2010/main" val="3900702654"/>
              </p:ext>
            </p:extLst>
          </p:nvPr>
        </p:nvGraphicFramePr>
        <p:xfrm>
          <a:off x="114298" y="991446"/>
          <a:ext cx="11963403" cy="5095070"/>
        </p:xfrm>
        <a:graphic>
          <a:graphicData uri="http://schemas.openxmlformats.org/drawingml/2006/table">
            <a:tbl>
              <a:tblPr firstRow="1" bandRow="1">
                <a:tableStyleId>{5C22544A-7EE6-4342-B048-85BDC9FD1C3A}</a:tableStyleId>
              </a:tblPr>
              <a:tblGrid>
                <a:gridCol w="1329267">
                  <a:extLst>
                    <a:ext uri="{9D8B030D-6E8A-4147-A177-3AD203B41FA5}">
                      <a16:colId xmlns:a16="http://schemas.microsoft.com/office/drawing/2014/main" val="3363734822"/>
                    </a:ext>
                  </a:extLst>
                </a:gridCol>
                <a:gridCol w="1329267">
                  <a:extLst>
                    <a:ext uri="{9D8B030D-6E8A-4147-A177-3AD203B41FA5}">
                      <a16:colId xmlns:a16="http://schemas.microsoft.com/office/drawing/2014/main" val="1437854015"/>
                    </a:ext>
                  </a:extLst>
                </a:gridCol>
                <a:gridCol w="1329267">
                  <a:extLst>
                    <a:ext uri="{9D8B030D-6E8A-4147-A177-3AD203B41FA5}">
                      <a16:colId xmlns:a16="http://schemas.microsoft.com/office/drawing/2014/main" val="4251633173"/>
                    </a:ext>
                  </a:extLst>
                </a:gridCol>
                <a:gridCol w="1329267">
                  <a:extLst>
                    <a:ext uri="{9D8B030D-6E8A-4147-A177-3AD203B41FA5}">
                      <a16:colId xmlns:a16="http://schemas.microsoft.com/office/drawing/2014/main" val="4264159616"/>
                    </a:ext>
                  </a:extLst>
                </a:gridCol>
                <a:gridCol w="1329267">
                  <a:extLst>
                    <a:ext uri="{9D8B030D-6E8A-4147-A177-3AD203B41FA5}">
                      <a16:colId xmlns:a16="http://schemas.microsoft.com/office/drawing/2014/main" val="2223608977"/>
                    </a:ext>
                  </a:extLst>
                </a:gridCol>
                <a:gridCol w="1329267">
                  <a:extLst>
                    <a:ext uri="{9D8B030D-6E8A-4147-A177-3AD203B41FA5}">
                      <a16:colId xmlns:a16="http://schemas.microsoft.com/office/drawing/2014/main" val="246176990"/>
                    </a:ext>
                  </a:extLst>
                </a:gridCol>
                <a:gridCol w="1329267">
                  <a:extLst>
                    <a:ext uri="{9D8B030D-6E8A-4147-A177-3AD203B41FA5}">
                      <a16:colId xmlns:a16="http://schemas.microsoft.com/office/drawing/2014/main" val="573930752"/>
                    </a:ext>
                  </a:extLst>
                </a:gridCol>
                <a:gridCol w="1213391">
                  <a:extLst>
                    <a:ext uri="{9D8B030D-6E8A-4147-A177-3AD203B41FA5}">
                      <a16:colId xmlns:a16="http://schemas.microsoft.com/office/drawing/2014/main" val="3683090902"/>
                    </a:ext>
                  </a:extLst>
                </a:gridCol>
                <a:gridCol w="1445143">
                  <a:extLst>
                    <a:ext uri="{9D8B030D-6E8A-4147-A177-3AD203B41FA5}">
                      <a16:colId xmlns:a16="http://schemas.microsoft.com/office/drawing/2014/main" val="1273022396"/>
                    </a:ext>
                  </a:extLst>
                </a:gridCol>
              </a:tblGrid>
              <a:tr h="529010">
                <a:tc>
                  <a:txBody>
                    <a:bodyPr/>
                    <a:lstStyle/>
                    <a:p>
                      <a:r>
                        <a:rPr lang="en-US" dirty="0"/>
                        <a:t>Treatment</a:t>
                      </a:r>
                    </a:p>
                  </a:txBody>
                  <a:tcPr/>
                </a:tc>
                <a:tc>
                  <a:txBody>
                    <a:bodyPr/>
                    <a:lstStyle/>
                    <a:p>
                      <a:r>
                        <a:rPr lang="en-US" dirty="0"/>
                        <a:t>Utility</a:t>
                      </a:r>
                    </a:p>
                  </a:txBody>
                  <a:tcPr/>
                </a:tc>
                <a:tc>
                  <a:txBody>
                    <a:bodyPr/>
                    <a:lstStyle/>
                    <a:p>
                      <a:r>
                        <a:rPr lang="en-US" dirty="0"/>
                        <a:t>Success:</a:t>
                      </a:r>
                    </a:p>
                  </a:txBody>
                  <a:tcPr/>
                </a:tc>
                <a:tc>
                  <a:txBody>
                    <a:bodyPr/>
                    <a:lstStyle/>
                    <a:p>
                      <a:r>
                        <a:rPr lang="en-US" dirty="0"/>
                        <a:t>%gen 0</a:t>
                      </a:r>
                    </a:p>
                  </a:txBody>
                  <a:tcPr/>
                </a:tc>
                <a:tc>
                  <a:txBody>
                    <a:bodyPr/>
                    <a:lstStyle/>
                    <a:p>
                      <a:r>
                        <a:rPr lang="en-US" dirty="0"/>
                        <a:t>%gen 1</a:t>
                      </a:r>
                    </a:p>
                  </a:txBody>
                  <a:tcPr/>
                </a:tc>
                <a:tc>
                  <a:txBody>
                    <a:bodyPr/>
                    <a:lstStyle/>
                    <a:p>
                      <a:r>
                        <a:rPr lang="en-US" dirty="0"/>
                        <a:t>Fail: </a:t>
                      </a:r>
                    </a:p>
                  </a:txBody>
                  <a:tcPr/>
                </a:tc>
                <a:tc>
                  <a:txBody>
                    <a:bodyPr/>
                    <a:lstStyle/>
                    <a:p>
                      <a:r>
                        <a:rPr lang="en-US" dirty="0"/>
                        <a:t>%gene 0</a:t>
                      </a:r>
                    </a:p>
                  </a:txBody>
                  <a:tcPr/>
                </a:tc>
                <a:tc>
                  <a:txBody>
                    <a:bodyPr/>
                    <a:lstStyle/>
                    <a:p>
                      <a:r>
                        <a:rPr lang="en-US" dirty="0"/>
                        <a:t>%gene 1</a:t>
                      </a:r>
                    </a:p>
                  </a:txBody>
                  <a:tcPr/>
                </a:tc>
                <a:tc>
                  <a:txBody>
                    <a:bodyPr/>
                    <a:lstStyle/>
                    <a:p>
                      <a:r>
                        <a:rPr lang="en-US" dirty="0"/>
                        <a:t>Success rate</a:t>
                      </a:r>
                    </a:p>
                    <a:p>
                      <a:r>
                        <a:rPr lang="en-US" dirty="0"/>
                        <a:t>gene0  gene1</a:t>
                      </a:r>
                    </a:p>
                  </a:txBody>
                  <a:tcPr/>
                </a:tc>
                <a:extLst>
                  <a:ext uri="{0D108BD9-81ED-4DB2-BD59-A6C34878D82A}">
                    <a16:rowId xmlns:a16="http://schemas.microsoft.com/office/drawing/2014/main" val="3053125327"/>
                  </a:ext>
                </a:extLst>
              </a:tr>
              <a:tr h="445499">
                <a:tc>
                  <a:txBody>
                    <a:bodyPr/>
                    <a:lstStyle/>
                    <a:p>
                      <a:pPr algn="ctr"/>
                      <a:r>
                        <a:rPr lang="en-US" dirty="0"/>
                        <a:t>2</a:t>
                      </a:r>
                    </a:p>
                  </a:txBody>
                  <a:tcPr/>
                </a:tc>
                <a:tc>
                  <a:txBody>
                    <a:bodyPr/>
                    <a:lstStyle/>
                    <a:p>
                      <a:pPr algn="ctr"/>
                      <a:r>
                        <a:rPr lang="en-US" dirty="0"/>
                        <a:t>4443</a:t>
                      </a:r>
                    </a:p>
                  </a:txBody>
                  <a:tcPr/>
                </a:tc>
                <a:tc>
                  <a:txBody>
                    <a:bodyPr/>
                    <a:lstStyle/>
                    <a:p>
                      <a:pPr algn="ctr"/>
                      <a:r>
                        <a:rPr lang="en-US" dirty="0"/>
                        <a:t>5443</a:t>
                      </a:r>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4557</a:t>
                      </a:r>
                    </a:p>
                  </a:txBody>
                  <a:tcPr/>
                </a:tc>
                <a:tc>
                  <a:txBody>
                    <a:bodyPr/>
                    <a:lstStyle/>
                    <a:p>
                      <a:pPr algn="ctr"/>
                      <a:endParaRPr lang="en-US" dirty="0"/>
                    </a:p>
                  </a:txBody>
                  <a:tcPr/>
                </a:tc>
                <a:tc>
                  <a:txBody>
                    <a:bodyPr/>
                    <a:lstStyle/>
                    <a:p>
                      <a:pPr algn="ctr"/>
                      <a:endParaRPr lang="en-US" dirty="0"/>
                    </a:p>
                  </a:txBody>
                  <a:tcPr/>
                </a:tc>
                <a:tc>
                  <a:txBody>
                    <a:bodyPr/>
                    <a:lstStyle/>
                    <a:p>
                      <a:pPr algn="ctr"/>
                      <a:r>
                        <a:rPr lang="en-US" i="0" dirty="0"/>
                        <a:t>0.554</a:t>
                      </a:r>
                    </a:p>
                  </a:txBody>
                  <a:tcPr/>
                </a:tc>
                <a:extLst>
                  <a:ext uri="{0D108BD9-81ED-4DB2-BD59-A6C34878D82A}">
                    <a16:rowId xmlns:a16="http://schemas.microsoft.com/office/drawing/2014/main" val="746304414"/>
                  </a:ext>
                </a:extLst>
              </a:tr>
              <a:tr h="445499">
                <a:tc>
                  <a:txBody>
                    <a:bodyPr/>
                    <a:lstStyle/>
                    <a:p>
                      <a:pPr algn="ctr"/>
                      <a:r>
                        <a:rPr lang="en-US" dirty="0"/>
                        <a:t>1</a:t>
                      </a:r>
                    </a:p>
                  </a:txBody>
                  <a:tcPr/>
                </a:tc>
                <a:tc>
                  <a:txBody>
                    <a:bodyPr/>
                    <a:lstStyle/>
                    <a:p>
                      <a:pPr algn="ctr"/>
                      <a:r>
                        <a:rPr lang="en-US" dirty="0"/>
                        <a:t>4341</a:t>
                      </a:r>
                    </a:p>
                  </a:txBody>
                  <a:tcPr/>
                </a:tc>
                <a:tc>
                  <a:txBody>
                    <a:bodyPr/>
                    <a:lstStyle/>
                    <a:p>
                      <a:pPr algn="ctr"/>
                      <a:r>
                        <a:rPr lang="en-US" dirty="0"/>
                        <a:t>5341</a:t>
                      </a:r>
                    </a:p>
                  </a:txBody>
                  <a:tcPr/>
                </a:tc>
                <a:tc>
                  <a:txBody>
                    <a:bodyPr/>
                    <a:lstStyle/>
                    <a:p>
                      <a:pPr algn="ctr"/>
                      <a:endParaRPr lang="en-US"/>
                    </a:p>
                  </a:txBody>
                  <a:tcPr/>
                </a:tc>
                <a:tc>
                  <a:txBody>
                    <a:bodyPr/>
                    <a:lstStyle/>
                    <a:p>
                      <a:pPr algn="ctr"/>
                      <a:endParaRPr lang="en-US"/>
                    </a:p>
                  </a:txBody>
                  <a:tcPr/>
                </a:tc>
                <a:tc>
                  <a:txBody>
                    <a:bodyPr/>
                    <a:lstStyle/>
                    <a:p>
                      <a:pPr algn="ctr"/>
                      <a:r>
                        <a:rPr lang="en-US" dirty="0"/>
                        <a:t>4659</a:t>
                      </a:r>
                    </a:p>
                  </a:txBody>
                  <a:tcPr/>
                </a:tc>
                <a:tc>
                  <a:txBody>
                    <a:bodyPr/>
                    <a:lstStyle/>
                    <a:p>
                      <a:pPr algn="ctr"/>
                      <a:endParaRPr lang="en-US"/>
                    </a:p>
                  </a:txBody>
                  <a:tcPr/>
                </a:tc>
                <a:tc>
                  <a:txBody>
                    <a:bodyPr/>
                    <a:lstStyle/>
                    <a:p>
                      <a:pPr algn="ctr"/>
                      <a:endParaRPr lang="en-US"/>
                    </a:p>
                  </a:txBody>
                  <a:tcPr/>
                </a:tc>
                <a:tc>
                  <a:txBody>
                    <a:bodyPr/>
                    <a:lstStyle/>
                    <a:p>
                      <a:pPr algn="ctr"/>
                      <a:r>
                        <a:rPr lang="en-US" dirty="0"/>
                        <a:t>0.534</a:t>
                      </a:r>
                    </a:p>
                  </a:txBody>
                  <a:tcPr/>
                </a:tc>
                <a:extLst>
                  <a:ext uri="{0D108BD9-81ED-4DB2-BD59-A6C34878D82A}">
                    <a16:rowId xmlns:a16="http://schemas.microsoft.com/office/drawing/2014/main" val="613381036"/>
                  </a:ext>
                </a:extLst>
              </a:tr>
              <a:tr h="445499">
                <a:tc>
                  <a:txBody>
                    <a:bodyPr/>
                    <a:lstStyle/>
                    <a:p>
                      <a:pPr algn="ctr"/>
                      <a:r>
                        <a:rPr lang="en-US" dirty="0"/>
                        <a:t>0</a:t>
                      </a:r>
                    </a:p>
                  </a:txBody>
                  <a:tcPr/>
                </a:tc>
                <a:tc>
                  <a:txBody>
                    <a:bodyPr/>
                    <a:lstStyle/>
                    <a:p>
                      <a:pPr algn="ctr"/>
                      <a:r>
                        <a:rPr lang="en-US" dirty="0"/>
                        <a:t>140</a:t>
                      </a:r>
                    </a:p>
                  </a:txBody>
                  <a:tcPr/>
                </a:tc>
                <a:tc>
                  <a:txBody>
                    <a:bodyPr/>
                    <a:lstStyle/>
                    <a:p>
                      <a:pPr algn="ctr"/>
                      <a:r>
                        <a:rPr lang="en-US" dirty="0"/>
                        <a:t>140</a:t>
                      </a:r>
                    </a:p>
                  </a:txBody>
                  <a:tcPr/>
                </a:tc>
                <a:tc>
                  <a:txBody>
                    <a:bodyPr/>
                    <a:lstStyle/>
                    <a:p>
                      <a:pPr algn="ctr"/>
                      <a:endParaRPr lang="en-US"/>
                    </a:p>
                  </a:txBody>
                  <a:tcPr/>
                </a:tc>
                <a:tc>
                  <a:txBody>
                    <a:bodyPr/>
                    <a:lstStyle/>
                    <a:p>
                      <a:pPr algn="ctr"/>
                      <a:endParaRPr lang="en-US"/>
                    </a:p>
                  </a:txBody>
                  <a:tcPr/>
                </a:tc>
                <a:tc>
                  <a:txBody>
                    <a:bodyPr/>
                    <a:lstStyle/>
                    <a:p>
                      <a:pPr algn="ctr"/>
                      <a:r>
                        <a:rPr lang="en-US" dirty="0"/>
                        <a:t>9860</a:t>
                      </a:r>
                    </a:p>
                  </a:txBody>
                  <a:tcPr/>
                </a:tc>
                <a:tc>
                  <a:txBody>
                    <a:bodyPr/>
                    <a:lstStyle/>
                    <a:p>
                      <a:pPr algn="ctr"/>
                      <a:endParaRPr lang="en-US"/>
                    </a:p>
                  </a:txBody>
                  <a:tcPr/>
                </a:tc>
                <a:tc>
                  <a:txBody>
                    <a:bodyPr/>
                    <a:lstStyle/>
                    <a:p>
                      <a:pPr algn="ctr"/>
                      <a:endParaRPr lang="en-US"/>
                    </a:p>
                  </a:txBody>
                  <a:tcPr/>
                </a:tc>
                <a:tc>
                  <a:txBody>
                    <a:bodyPr/>
                    <a:lstStyle/>
                    <a:p>
                      <a:pPr algn="ctr"/>
                      <a:r>
                        <a:rPr lang="en-US" dirty="0"/>
                        <a:t>0.014</a:t>
                      </a:r>
                    </a:p>
                  </a:txBody>
                  <a:tcPr/>
                </a:tc>
                <a:extLst>
                  <a:ext uri="{0D108BD9-81ED-4DB2-BD59-A6C34878D82A}">
                    <a16:rowId xmlns:a16="http://schemas.microsoft.com/office/drawing/2014/main" val="2853622593"/>
                  </a:ext>
                </a:extLst>
              </a:tr>
              <a:tr h="445499">
                <a:tc>
                  <a:txBody>
                    <a:bodyPr/>
                    <a:lstStyle/>
                    <a:p>
                      <a:pPr algn="ctr"/>
                      <a:r>
                        <a:rPr lang="en-US" dirty="0"/>
                        <a:t>127</a:t>
                      </a:r>
                    </a:p>
                  </a:txBody>
                  <a:tcPr/>
                </a:tc>
                <a:tc>
                  <a:txBody>
                    <a:bodyPr/>
                    <a:lstStyle/>
                    <a:p>
                      <a:pPr algn="ctr"/>
                      <a:r>
                        <a:rPr lang="en-US" dirty="0"/>
                        <a:t>-94</a:t>
                      </a:r>
                    </a:p>
                  </a:txBody>
                  <a:tcPr/>
                </a:tc>
                <a:tc>
                  <a:txBody>
                    <a:bodyPr/>
                    <a:lstStyle/>
                    <a:p>
                      <a:pPr algn="ctr"/>
                      <a:r>
                        <a:rPr lang="en-US" dirty="0"/>
                        <a:t>906</a:t>
                      </a:r>
                    </a:p>
                  </a:txBody>
                  <a:tcPr/>
                </a:tc>
                <a:tc>
                  <a:txBody>
                    <a:bodyPr/>
                    <a:lstStyle/>
                    <a:p>
                      <a:pPr algn="ctr"/>
                      <a:r>
                        <a:rPr lang="en-US" dirty="0"/>
                        <a:t>0.091</a:t>
                      </a:r>
                    </a:p>
                  </a:txBody>
                  <a:tcPr/>
                </a:tc>
                <a:tc>
                  <a:txBody>
                    <a:bodyPr/>
                    <a:lstStyle/>
                    <a:p>
                      <a:pPr algn="ctr"/>
                      <a:r>
                        <a:rPr lang="en-US" dirty="0"/>
                        <a:t>0.909</a:t>
                      </a:r>
                    </a:p>
                  </a:txBody>
                  <a:tcPr/>
                </a:tc>
                <a:tc>
                  <a:txBody>
                    <a:bodyPr/>
                    <a:lstStyle/>
                    <a:p>
                      <a:pPr algn="ctr"/>
                      <a:r>
                        <a:rPr lang="en-US" dirty="0"/>
                        <a:t>9094</a:t>
                      </a:r>
                    </a:p>
                  </a:txBody>
                  <a:tcPr/>
                </a:tc>
                <a:tc>
                  <a:txBody>
                    <a:bodyPr/>
                    <a:lstStyle/>
                    <a:p>
                      <a:pPr algn="ctr"/>
                      <a:r>
                        <a:rPr lang="en-US" dirty="0"/>
                        <a:t>0.448</a:t>
                      </a:r>
                    </a:p>
                  </a:txBody>
                  <a:tcPr/>
                </a:tc>
                <a:tc>
                  <a:txBody>
                    <a:bodyPr/>
                    <a:lstStyle/>
                    <a:p>
                      <a:pPr algn="ctr"/>
                      <a:r>
                        <a:rPr lang="en-US" dirty="0"/>
                        <a:t>0.552</a:t>
                      </a:r>
                    </a:p>
                  </a:txBody>
                  <a:tcPr/>
                </a:tc>
                <a:tc>
                  <a:txBody>
                    <a:bodyPr/>
                    <a:lstStyle/>
                    <a:p>
                      <a:r>
                        <a:rPr lang="en-US" dirty="0"/>
                        <a:t>0.020   0.141</a:t>
                      </a:r>
                    </a:p>
                  </a:txBody>
                  <a:tcPr/>
                </a:tc>
                <a:extLst>
                  <a:ext uri="{0D108BD9-81ED-4DB2-BD59-A6C34878D82A}">
                    <a16:rowId xmlns:a16="http://schemas.microsoft.com/office/drawing/2014/main" val="3517857046"/>
                  </a:ext>
                </a:extLst>
              </a:tr>
              <a:tr h="445499">
                <a:tc>
                  <a:txBody>
                    <a:bodyPr/>
                    <a:lstStyle/>
                    <a:p>
                      <a:pPr algn="ctr"/>
                      <a:r>
                        <a:rPr lang="en-US" dirty="0"/>
                        <a:t>86</a:t>
                      </a:r>
                    </a:p>
                  </a:txBody>
                  <a:tcPr/>
                </a:tc>
                <a:tc>
                  <a:txBody>
                    <a:bodyPr/>
                    <a:lstStyle/>
                    <a:p>
                      <a:pPr algn="ctr"/>
                      <a:r>
                        <a:rPr lang="en-US" dirty="0"/>
                        <a:t>-397</a:t>
                      </a:r>
                    </a:p>
                  </a:txBody>
                  <a:tcPr/>
                </a:tc>
                <a:tc>
                  <a:txBody>
                    <a:bodyPr/>
                    <a:lstStyle/>
                    <a:p>
                      <a:pPr algn="ctr"/>
                      <a:r>
                        <a:rPr lang="en-US" dirty="0"/>
                        <a:t>603</a:t>
                      </a:r>
                    </a:p>
                  </a:txBody>
                  <a:tcPr/>
                </a:tc>
                <a:tc>
                  <a:txBody>
                    <a:bodyPr/>
                    <a:lstStyle/>
                    <a:p>
                      <a:pPr algn="ctr"/>
                      <a:r>
                        <a:rPr lang="en-US" dirty="0"/>
                        <a:t>0.221</a:t>
                      </a:r>
                    </a:p>
                  </a:txBody>
                  <a:tcPr/>
                </a:tc>
                <a:tc>
                  <a:txBody>
                    <a:bodyPr/>
                    <a:lstStyle/>
                    <a:p>
                      <a:pPr algn="ctr"/>
                      <a:r>
                        <a:rPr lang="en-US" dirty="0"/>
                        <a:t>0.799</a:t>
                      </a:r>
                    </a:p>
                  </a:txBody>
                  <a:tcPr/>
                </a:tc>
                <a:tc>
                  <a:txBody>
                    <a:bodyPr/>
                    <a:lstStyle/>
                    <a:p>
                      <a:pPr algn="ctr"/>
                      <a:r>
                        <a:rPr lang="en-US" dirty="0"/>
                        <a:t>9397</a:t>
                      </a:r>
                    </a:p>
                  </a:txBody>
                  <a:tcPr/>
                </a:tc>
                <a:tc>
                  <a:txBody>
                    <a:bodyPr/>
                    <a:lstStyle/>
                    <a:p>
                      <a:pPr algn="ctr"/>
                      <a:r>
                        <a:rPr lang="en-US" dirty="0"/>
                        <a:t>0.531</a:t>
                      </a:r>
                    </a:p>
                  </a:txBody>
                  <a:tcPr/>
                </a:tc>
                <a:tc>
                  <a:txBody>
                    <a:bodyPr/>
                    <a:lstStyle/>
                    <a:p>
                      <a:pPr algn="ctr"/>
                      <a:r>
                        <a:rPr lang="en-US" dirty="0"/>
                        <a:t>0.469</a:t>
                      </a:r>
                    </a:p>
                  </a:txBody>
                  <a:tcPr/>
                </a:tc>
                <a:tc>
                  <a:txBody>
                    <a:bodyPr/>
                    <a:lstStyle/>
                    <a:p>
                      <a:r>
                        <a:rPr lang="en-US" dirty="0"/>
                        <a:t>0.026   0.096</a:t>
                      </a:r>
                    </a:p>
                  </a:txBody>
                  <a:tcPr/>
                </a:tc>
                <a:extLst>
                  <a:ext uri="{0D108BD9-81ED-4DB2-BD59-A6C34878D82A}">
                    <a16:rowId xmlns:a16="http://schemas.microsoft.com/office/drawing/2014/main" val="2656488196"/>
                  </a:ext>
                </a:extLst>
              </a:tr>
              <a:tr h="445499">
                <a:tc>
                  <a:txBody>
                    <a:bodyPr/>
                    <a:lstStyle/>
                    <a:p>
                      <a:pPr algn="ctr"/>
                      <a:r>
                        <a:rPr lang="en-US" dirty="0"/>
                        <a:t>28</a:t>
                      </a:r>
                    </a:p>
                  </a:txBody>
                  <a:tcPr/>
                </a:tc>
                <a:tc>
                  <a:txBody>
                    <a:bodyPr/>
                    <a:lstStyle/>
                    <a:p>
                      <a:pPr algn="ctr"/>
                      <a:r>
                        <a:rPr lang="en-US" dirty="0"/>
                        <a:t>-620</a:t>
                      </a:r>
                    </a:p>
                  </a:txBody>
                  <a:tcPr/>
                </a:tc>
                <a:tc>
                  <a:txBody>
                    <a:bodyPr/>
                    <a:lstStyle/>
                    <a:p>
                      <a:pPr algn="ctr"/>
                      <a:r>
                        <a:rPr lang="en-US" dirty="0"/>
                        <a:t>380</a:t>
                      </a:r>
                    </a:p>
                  </a:txBody>
                  <a:tcPr/>
                </a:tc>
                <a:tc>
                  <a:txBody>
                    <a:bodyPr/>
                    <a:lstStyle/>
                    <a:p>
                      <a:pPr algn="ctr"/>
                      <a:r>
                        <a:rPr lang="en-US" dirty="0"/>
                        <a:t>0.463</a:t>
                      </a:r>
                    </a:p>
                  </a:txBody>
                  <a:tcPr/>
                </a:tc>
                <a:tc>
                  <a:txBody>
                    <a:bodyPr/>
                    <a:lstStyle/>
                    <a:p>
                      <a:pPr algn="ctr"/>
                      <a:r>
                        <a:rPr lang="en-US" dirty="0"/>
                        <a:t>0.537</a:t>
                      </a:r>
                    </a:p>
                  </a:txBody>
                  <a:tcPr/>
                </a:tc>
                <a:tc>
                  <a:txBody>
                    <a:bodyPr/>
                    <a:lstStyle/>
                    <a:p>
                      <a:pPr algn="ctr"/>
                      <a:r>
                        <a:rPr lang="en-US" dirty="0"/>
                        <a:t>9620</a:t>
                      </a:r>
                    </a:p>
                  </a:txBody>
                  <a:tcPr/>
                </a:tc>
                <a:tc>
                  <a:txBody>
                    <a:bodyPr/>
                    <a:lstStyle/>
                    <a:p>
                      <a:pPr algn="ctr"/>
                      <a:r>
                        <a:rPr lang="en-US" dirty="0"/>
                        <a:t>0.493</a:t>
                      </a:r>
                    </a:p>
                  </a:txBody>
                  <a:tcPr/>
                </a:tc>
                <a:tc>
                  <a:txBody>
                    <a:bodyPr/>
                    <a:lstStyle/>
                    <a:p>
                      <a:pPr algn="ctr"/>
                      <a:r>
                        <a:rPr lang="en-US" dirty="0"/>
                        <a:t>0.507</a:t>
                      </a:r>
                    </a:p>
                  </a:txBody>
                  <a:tcPr/>
                </a:tc>
                <a:tc>
                  <a:txBody>
                    <a:bodyPr/>
                    <a:lstStyle/>
                    <a:p>
                      <a:r>
                        <a:rPr lang="en-US" dirty="0"/>
                        <a:t>0.036   0.040</a:t>
                      </a:r>
                    </a:p>
                  </a:txBody>
                  <a:tcPr/>
                </a:tc>
                <a:extLst>
                  <a:ext uri="{0D108BD9-81ED-4DB2-BD59-A6C34878D82A}">
                    <a16:rowId xmlns:a16="http://schemas.microsoft.com/office/drawing/2014/main" val="4083316220"/>
                  </a:ext>
                </a:extLst>
              </a:tr>
              <a:tr h="445499">
                <a:tc>
                  <a:txBody>
                    <a:bodyPr/>
                    <a:lstStyle/>
                    <a:p>
                      <a:pPr algn="ctr"/>
                      <a:r>
                        <a:rPr lang="en-US" dirty="0"/>
                        <a:t>26</a:t>
                      </a:r>
                    </a:p>
                  </a:txBody>
                  <a:tcPr/>
                </a:tc>
                <a:tc>
                  <a:txBody>
                    <a:bodyPr/>
                    <a:lstStyle/>
                    <a:p>
                      <a:pPr algn="ctr"/>
                      <a:r>
                        <a:rPr lang="en-US" dirty="0"/>
                        <a:t>-632</a:t>
                      </a:r>
                    </a:p>
                  </a:txBody>
                  <a:tcPr/>
                </a:tc>
                <a:tc>
                  <a:txBody>
                    <a:bodyPr/>
                    <a:lstStyle/>
                    <a:p>
                      <a:pPr algn="ctr"/>
                      <a:r>
                        <a:rPr lang="en-US" dirty="0"/>
                        <a:t>368</a:t>
                      </a:r>
                    </a:p>
                  </a:txBody>
                  <a:tcPr/>
                </a:tc>
                <a:tc>
                  <a:txBody>
                    <a:bodyPr/>
                    <a:lstStyle/>
                    <a:p>
                      <a:pPr algn="ctr"/>
                      <a:r>
                        <a:rPr lang="en-US" dirty="0"/>
                        <a:t>0.139</a:t>
                      </a:r>
                    </a:p>
                  </a:txBody>
                  <a:tcPr/>
                </a:tc>
                <a:tc>
                  <a:txBody>
                    <a:bodyPr/>
                    <a:lstStyle/>
                    <a:p>
                      <a:pPr algn="ctr"/>
                      <a:r>
                        <a:rPr lang="en-US" dirty="0"/>
                        <a:t>0.861</a:t>
                      </a:r>
                    </a:p>
                  </a:txBody>
                  <a:tcPr/>
                </a:tc>
                <a:tc>
                  <a:txBody>
                    <a:bodyPr/>
                    <a:lstStyle/>
                    <a:p>
                      <a:pPr algn="ctr"/>
                      <a:r>
                        <a:rPr lang="en-US" dirty="0"/>
                        <a:t>9632</a:t>
                      </a:r>
                    </a:p>
                  </a:txBody>
                  <a:tcPr/>
                </a:tc>
                <a:tc>
                  <a:txBody>
                    <a:bodyPr/>
                    <a:lstStyle/>
                    <a:p>
                      <a:pPr algn="ctr"/>
                      <a:r>
                        <a:rPr lang="en-US" dirty="0"/>
                        <a:t>0.517</a:t>
                      </a:r>
                    </a:p>
                  </a:txBody>
                  <a:tcPr/>
                </a:tc>
                <a:tc>
                  <a:txBody>
                    <a:bodyPr/>
                    <a:lstStyle/>
                    <a:p>
                      <a:pPr algn="ctr"/>
                      <a:r>
                        <a:rPr lang="en-US" dirty="0"/>
                        <a:t>0.483</a:t>
                      </a:r>
                    </a:p>
                  </a:txBody>
                  <a:tcPr/>
                </a:tc>
                <a:tc>
                  <a:txBody>
                    <a:bodyPr/>
                    <a:lstStyle/>
                    <a:p>
                      <a:r>
                        <a:rPr lang="en-US" dirty="0"/>
                        <a:t>0.010   0.064</a:t>
                      </a:r>
                    </a:p>
                  </a:txBody>
                  <a:tcPr/>
                </a:tc>
                <a:extLst>
                  <a:ext uri="{0D108BD9-81ED-4DB2-BD59-A6C34878D82A}">
                    <a16:rowId xmlns:a16="http://schemas.microsoft.com/office/drawing/2014/main" val="475447734"/>
                  </a:ext>
                </a:extLst>
              </a:tr>
              <a:tr h="445499">
                <a:tc>
                  <a:txBody>
                    <a:bodyPr/>
                    <a:lstStyle/>
                    <a:p>
                      <a:pPr algn="ctr"/>
                      <a:r>
                        <a:rPr lang="en-US" dirty="0"/>
                        <a:t>11</a:t>
                      </a:r>
                    </a:p>
                  </a:txBody>
                  <a:tcPr/>
                </a:tc>
                <a:tc>
                  <a:txBody>
                    <a:bodyPr/>
                    <a:lstStyle/>
                    <a:p>
                      <a:pPr algn="ctr"/>
                      <a:r>
                        <a:rPr lang="en-US" dirty="0"/>
                        <a:t>-646</a:t>
                      </a:r>
                    </a:p>
                  </a:txBody>
                  <a:tcPr/>
                </a:tc>
                <a:tc>
                  <a:txBody>
                    <a:bodyPr/>
                    <a:lstStyle/>
                    <a:p>
                      <a:pPr algn="ctr"/>
                      <a:r>
                        <a:rPr lang="en-US" dirty="0"/>
                        <a:t>354</a:t>
                      </a:r>
                    </a:p>
                  </a:txBody>
                  <a:tcPr/>
                </a:tc>
                <a:tc>
                  <a:txBody>
                    <a:bodyPr/>
                    <a:lstStyle/>
                    <a:p>
                      <a:pPr algn="ctr"/>
                      <a:r>
                        <a:rPr lang="en-US" dirty="0"/>
                        <a:t>0.136</a:t>
                      </a:r>
                    </a:p>
                  </a:txBody>
                  <a:tcPr/>
                </a:tc>
                <a:tc>
                  <a:txBody>
                    <a:bodyPr/>
                    <a:lstStyle/>
                    <a:p>
                      <a:pPr algn="ctr"/>
                      <a:r>
                        <a:rPr lang="en-US" dirty="0"/>
                        <a:t>0.864</a:t>
                      </a:r>
                    </a:p>
                  </a:txBody>
                  <a:tcPr/>
                </a:tc>
                <a:tc>
                  <a:txBody>
                    <a:bodyPr/>
                    <a:lstStyle/>
                    <a:p>
                      <a:pPr algn="ctr"/>
                      <a:r>
                        <a:rPr lang="en-US" dirty="0"/>
                        <a:t>9646</a:t>
                      </a:r>
                    </a:p>
                  </a:txBody>
                  <a:tcPr/>
                </a:tc>
                <a:tc>
                  <a:txBody>
                    <a:bodyPr/>
                    <a:lstStyle/>
                    <a:p>
                      <a:pPr algn="ctr"/>
                      <a:r>
                        <a:rPr lang="en-US" dirty="0"/>
                        <a:t>0.516</a:t>
                      </a:r>
                    </a:p>
                  </a:txBody>
                  <a:tcPr/>
                </a:tc>
                <a:tc>
                  <a:txBody>
                    <a:bodyPr/>
                    <a:lstStyle/>
                    <a:p>
                      <a:pPr algn="ctr"/>
                      <a:r>
                        <a:rPr lang="en-US" dirty="0"/>
                        <a:t>0.484</a:t>
                      </a:r>
                    </a:p>
                  </a:txBody>
                  <a:tcPr/>
                </a:tc>
                <a:tc>
                  <a:txBody>
                    <a:bodyPr/>
                    <a:lstStyle/>
                    <a:p>
                      <a:r>
                        <a:rPr lang="en-US" dirty="0"/>
                        <a:t>0.010   0.062</a:t>
                      </a:r>
                    </a:p>
                  </a:txBody>
                  <a:tcPr/>
                </a:tc>
                <a:extLst>
                  <a:ext uri="{0D108BD9-81ED-4DB2-BD59-A6C34878D82A}">
                    <a16:rowId xmlns:a16="http://schemas.microsoft.com/office/drawing/2014/main" val="3937954431"/>
                  </a:ext>
                </a:extLst>
              </a:tr>
              <a:tr h="445499">
                <a:tc>
                  <a:txBody>
                    <a:bodyPr/>
                    <a:lstStyle/>
                    <a:p>
                      <a:pPr algn="ctr"/>
                      <a:r>
                        <a:rPr lang="en-US" dirty="0"/>
                        <a:t>9</a:t>
                      </a:r>
                    </a:p>
                  </a:txBody>
                  <a:tcPr/>
                </a:tc>
                <a:tc>
                  <a:txBody>
                    <a:bodyPr/>
                    <a:lstStyle/>
                    <a:p>
                      <a:pPr algn="ctr"/>
                      <a:r>
                        <a:rPr lang="en-US" dirty="0"/>
                        <a:t>-666</a:t>
                      </a:r>
                    </a:p>
                  </a:txBody>
                  <a:tcPr/>
                </a:tc>
                <a:tc>
                  <a:txBody>
                    <a:bodyPr/>
                    <a:lstStyle/>
                    <a:p>
                      <a:pPr algn="ctr"/>
                      <a:r>
                        <a:rPr lang="en-US" dirty="0"/>
                        <a:t>334</a:t>
                      </a:r>
                    </a:p>
                  </a:txBody>
                  <a:tcPr/>
                </a:tc>
                <a:tc>
                  <a:txBody>
                    <a:bodyPr/>
                    <a:lstStyle/>
                    <a:p>
                      <a:pPr algn="ctr"/>
                      <a:r>
                        <a:rPr lang="en-US" dirty="0"/>
                        <a:t>0.266</a:t>
                      </a:r>
                    </a:p>
                  </a:txBody>
                  <a:tcPr/>
                </a:tc>
                <a:tc>
                  <a:txBody>
                    <a:bodyPr/>
                    <a:lstStyle/>
                    <a:p>
                      <a:pPr algn="ctr"/>
                      <a:r>
                        <a:rPr lang="en-US" dirty="0"/>
                        <a:t>0.734</a:t>
                      </a:r>
                    </a:p>
                  </a:txBody>
                  <a:tcPr/>
                </a:tc>
                <a:tc>
                  <a:txBody>
                    <a:bodyPr/>
                    <a:lstStyle/>
                    <a:p>
                      <a:pPr algn="ctr"/>
                      <a:r>
                        <a:rPr lang="en-US" dirty="0"/>
                        <a:t>9666</a:t>
                      </a:r>
                    </a:p>
                  </a:txBody>
                  <a:tcPr/>
                </a:tc>
                <a:tc>
                  <a:txBody>
                    <a:bodyPr/>
                    <a:lstStyle/>
                    <a:p>
                      <a:pPr algn="ctr"/>
                      <a:r>
                        <a:rPr lang="en-US" dirty="0"/>
                        <a:t>0.512</a:t>
                      </a:r>
                    </a:p>
                  </a:txBody>
                  <a:tcPr/>
                </a:tc>
                <a:tc>
                  <a:txBody>
                    <a:bodyPr/>
                    <a:lstStyle/>
                    <a:p>
                      <a:pPr algn="ctr"/>
                      <a:r>
                        <a:rPr lang="en-US" dirty="0"/>
                        <a:t>0.488</a:t>
                      </a:r>
                    </a:p>
                  </a:txBody>
                  <a:tcPr/>
                </a:tc>
                <a:tc>
                  <a:txBody>
                    <a:bodyPr/>
                    <a:lstStyle/>
                    <a:p>
                      <a:r>
                        <a:rPr lang="en-US" dirty="0"/>
                        <a:t>0.018   0.049</a:t>
                      </a:r>
                    </a:p>
                  </a:txBody>
                  <a:tcPr/>
                </a:tc>
                <a:extLst>
                  <a:ext uri="{0D108BD9-81ED-4DB2-BD59-A6C34878D82A}">
                    <a16:rowId xmlns:a16="http://schemas.microsoft.com/office/drawing/2014/main" val="3583046544"/>
                  </a:ext>
                </a:extLst>
              </a:tr>
              <a:tr h="445499">
                <a:tc>
                  <a:txBody>
                    <a:bodyPr/>
                    <a:lstStyle/>
                    <a:p>
                      <a:pPr algn="ctr"/>
                      <a:r>
                        <a:rPr lang="en-US" dirty="0"/>
                        <a:t>92</a:t>
                      </a:r>
                    </a:p>
                  </a:txBody>
                  <a:tcPr/>
                </a:tc>
                <a:tc>
                  <a:txBody>
                    <a:bodyPr/>
                    <a:lstStyle/>
                    <a:p>
                      <a:pPr algn="ctr"/>
                      <a:r>
                        <a:rPr lang="en-US" dirty="0"/>
                        <a:t>-685</a:t>
                      </a:r>
                    </a:p>
                  </a:txBody>
                  <a:tcPr/>
                </a:tc>
                <a:tc>
                  <a:txBody>
                    <a:bodyPr/>
                    <a:lstStyle/>
                    <a:p>
                      <a:pPr algn="ctr"/>
                      <a:r>
                        <a:rPr lang="en-US" dirty="0"/>
                        <a:t>315</a:t>
                      </a:r>
                    </a:p>
                  </a:txBody>
                  <a:tcPr/>
                </a:tc>
                <a:tc>
                  <a:txBody>
                    <a:bodyPr/>
                    <a:lstStyle/>
                    <a:p>
                      <a:pPr algn="ctr"/>
                      <a:r>
                        <a:rPr lang="en-US" dirty="0"/>
                        <a:t>0.441</a:t>
                      </a:r>
                    </a:p>
                  </a:txBody>
                  <a:tcPr/>
                </a:tc>
                <a:tc>
                  <a:txBody>
                    <a:bodyPr/>
                    <a:lstStyle/>
                    <a:p>
                      <a:pPr algn="ctr"/>
                      <a:r>
                        <a:rPr lang="en-US" dirty="0"/>
                        <a:t>0.559</a:t>
                      </a:r>
                    </a:p>
                  </a:txBody>
                  <a:tcPr/>
                </a:tc>
                <a:tc>
                  <a:txBody>
                    <a:bodyPr/>
                    <a:lstStyle/>
                    <a:p>
                      <a:pPr algn="ctr"/>
                      <a:r>
                        <a:rPr lang="en-US" dirty="0"/>
                        <a:t>9685</a:t>
                      </a:r>
                    </a:p>
                  </a:txBody>
                  <a:tcPr/>
                </a:tc>
                <a:tc>
                  <a:txBody>
                    <a:bodyPr/>
                    <a:lstStyle/>
                    <a:p>
                      <a:pPr algn="ctr"/>
                      <a:r>
                        <a:rPr lang="en-US" dirty="0"/>
                        <a:t>0.503</a:t>
                      </a:r>
                    </a:p>
                  </a:txBody>
                  <a:tcPr/>
                </a:tc>
                <a:tc>
                  <a:txBody>
                    <a:bodyPr/>
                    <a:lstStyle/>
                    <a:p>
                      <a:pPr algn="ctr"/>
                      <a:r>
                        <a:rPr lang="en-US" dirty="0"/>
                        <a:t>0.497</a:t>
                      </a:r>
                    </a:p>
                  </a:txBody>
                  <a:tcPr/>
                </a:tc>
                <a:tc>
                  <a:txBody>
                    <a:bodyPr/>
                    <a:lstStyle/>
                    <a:p>
                      <a:r>
                        <a:rPr lang="en-US" dirty="0"/>
                        <a:t>0.028   0.035</a:t>
                      </a:r>
                    </a:p>
                  </a:txBody>
                  <a:tcPr/>
                </a:tc>
                <a:extLst>
                  <a:ext uri="{0D108BD9-81ED-4DB2-BD59-A6C34878D82A}">
                    <a16:rowId xmlns:a16="http://schemas.microsoft.com/office/drawing/2014/main" val="1528075617"/>
                  </a:ext>
                </a:extLst>
              </a:tr>
            </a:tbl>
          </a:graphicData>
        </a:graphic>
      </p:graphicFrame>
    </p:spTree>
    <p:extLst>
      <p:ext uri="{BB962C8B-B14F-4D97-AF65-F5344CB8AC3E}">
        <p14:creationId xmlns:p14="http://schemas.microsoft.com/office/powerpoint/2010/main" val="4017929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3835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B873F9CD-AB3F-45D4-8040-7BBB4550CB50}"/>
              </a:ext>
            </a:extLst>
          </p:cNvPr>
          <p:cNvSpPr>
            <a:spLocks noGrp="1"/>
          </p:cNvSpPr>
          <p:nvPr>
            <p:ph type="title"/>
          </p:nvPr>
        </p:nvSpPr>
        <p:spPr/>
        <p:txBody>
          <a:bodyPr/>
          <a:lstStyle/>
          <a:p>
            <a:r>
              <a:rPr lang="en-US" dirty="0"/>
              <a:t>Further investigation</a:t>
            </a:r>
          </a:p>
        </p:txBody>
      </p:sp>
      <p:sp>
        <p:nvSpPr>
          <p:cNvPr id="3" name="Plassholder for innhold 2">
            <a:extLst>
              <a:ext uri="{FF2B5EF4-FFF2-40B4-BE49-F238E27FC236}">
                <a16:creationId xmlns:a16="http://schemas.microsoft.com/office/drawing/2014/main" id="{AC9A3293-0BFD-42C9-AA9D-BC36B4AEC640}"/>
              </a:ext>
            </a:extLst>
          </p:cNvPr>
          <p:cNvSpPr>
            <a:spLocks noGrp="1"/>
          </p:cNvSpPr>
          <p:nvPr>
            <p:ph idx="1"/>
          </p:nvPr>
        </p:nvSpPr>
        <p:spPr/>
        <p:txBody>
          <a:bodyPr/>
          <a:lstStyle/>
          <a:p>
            <a:r>
              <a:rPr lang="en-US" dirty="0"/>
              <a:t>Look at different costs for different treatments</a:t>
            </a:r>
          </a:p>
        </p:txBody>
      </p:sp>
    </p:spTree>
    <p:extLst>
      <p:ext uri="{BB962C8B-B14F-4D97-AF65-F5344CB8AC3E}">
        <p14:creationId xmlns:p14="http://schemas.microsoft.com/office/powerpoint/2010/main" val="2452229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286FAAA7-F445-4F93-B8DB-AD432528D898}"/>
              </a:ext>
            </a:extLst>
          </p:cNvPr>
          <p:cNvSpPr>
            <a:spLocks noGrp="1"/>
          </p:cNvSpPr>
          <p:nvPr>
            <p:ph type="title"/>
          </p:nvPr>
        </p:nvSpPr>
        <p:spPr/>
        <p:txBody>
          <a:bodyPr/>
          <a:lstStyle/>
          <a:p>
            <a:endParaRPr lang="nb-NO"/>
          </a:p>
        </p:txBody>
      </p:sp>
      <p:sp>
        <p:nvSpPr>
          <p:cNvPr id="3" name="Plassholder for innhold 2">
            <a:extLst>
              <a:ext uri="{FF2B5EF4-FFF2-40B4-BE49-F238E27FC236}">
                <a16:creationId xmlns:a16="http://schemas.microsoft.com/office/drawing/2014/main" id="{3E1177FF-2488-400F-B44F-24C29882C484}"/>
              </a:ext>
            </a:extLst>
          </p:cNvPr>
          <p:cNvSpPr>
            <a:spLocks noGrp="1"/>
          </p:cNvSpPr>
          <p:nvPr>
            <p:ph idx="1"/>
          </p:nvPr>
        </p:nvSpPr>
        <p:spPr/>
        <p:txBody>
          <a:bodyPr/>
          <a:lstStyle/>
          <a:p>
            <a:endParaRPr lang="nb-NO"/>
          </a:p>
        </p:txBody>
      </p:sp>
    </p:spTree>
    <p:extLst>
      <p:ext uri="{BB962C8B-B14F-4D97-AF65-F5344CB8AC3E}">
        <p14:creationId xmlns:p14="http://schemas.microsoft.com/office/powerpoint/2010/main" val="2983696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DE515475-DE9E-4F76-A623-45C79CE20AEB}"/>
              </a:ext>
            </a:extLst>
          </p:cNvPr>
          <p:cNvSpPr>
            <a:spLocks noGrp="1"/>
          </p:cNvSpPr>
          <p:nvPr>
            <p:ph type="title"/>
          </p:nvPr>
        </p:nvSpPr>
        <p:spPr/>
        <p:txBody>
          <a:bodyPr/>
          <a:lstStyle/>
          <a:p>
            <a:endParaRPr lang="nb-NO"/>
          </a:p>
        </p:txBody>
      </p:sp>
      <p:sp>
        <p:nvSpPr>
          <p:cNvPr id="3" name="Plassholder for innhold 2">
            <a:extLst>
              <a:ext uri="{FF2B5EF4-FFF2-40B4-BE49-F238E27FC236}">
                <a16:creationId xmlns:a16="http://schemas.microsoft.com/office/drawing/2014/main" id="{CF316829-59FB-4D81-A670-B92F69E3B3AE}"/>
              </a:ext>
            </a:extLst>
          </p:cNvPr>
          <p:cNvSpPr>
            <a:spLocks noGrp="1"/>
          </p:cNvSpPr>
          <p:nvPr>
            <p:ph idx="1"/>
          </p:nvPr>
        </p:nvSpPr>
        <p:spPr/>
        <p:txBody>
          <a:bodyPr/>
          <a:lstStyle/>
          <a:p>
            <a:endParaRPr lang="nb-NO"/>
          </a:p>
        </p:txBody>
      </p:sp>
    </p:spTree>
    <p:extLst>
      <p:ext uri="{BB962C8B-B14F-4D97-AF65-F5344CB8AC3E}">
        <p14:creationId xmlns:p14="http://schemas.microsoft.com/office/powerpoint/2010/main" val="2720060142"/>
      </p:ext>
    </p:extLst>
  </p:cSld>
  <p:clrMapOvr>
    <a:masterClrMapping/>
  </p:clrMapOvr>
</p:sld>
</file>

<file path=ppt/theme/theme1.xml><?xml version="1.0" encoding="utf-8"?>
<a:theme xmlns:a="http://schemas.openxmlformats.org/drawingml/2006/main" name="Retrospek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168</TotalTime>
  <Words>829</Words>
  <Application>Microsoft Office PowerPoint</Application>
  <PresentationFormat>Widescreen</PresentationFormat>
  <Paragraphs>168</Paragraphs>
  <Slides>9</Slides>
  <Notes>2</Notes>
  <HiddenSlides>0</HiddenSlides>
  <MMClips>0</MMClips>
  <ScaleCrop>false</ScaleCrop>
  <HeadingPairs>
    <vt:vector size="6" baseType="variant">
      <vt:variant>
        <vt:lpstr>Brukte skrifter</vt:lpstr>
      </vt:variant>
      <vt:variant>
        <vt:i4>3</vt:i4>
      </vt:variant>
      <vt:variant>
        <vt:lpstr>Tema</vt:lpstr>
      </vt:variant>
      <vt:variant>
        <vt:i4>1</vt:i4>
      </vt:variant>
      <vt:variant>
        <vt:lpstr>Lysbildetitler</vt:lpstr>
      </vt:variant>
      <vt:variant>
        <vt:i4>9</vt:i4>
      </vt:variant>
    </vt:vector>
  </HeadingPairs>
  <TitlesOfParts>
    <vt:vector size="13" baseType="lpstr">
      <vt:lpstr>Calibri</vt:lpstr>
      <vt:lpstr>Calibri Light</vt:lpstr>
      <vt:lpstr>Cambria Math</vt:lpstr>
      <vt:lpstr>Retrospekt</vt:lpstr>
      <vt:lpstr>Medical project  IN-STK5000  </vt:lpstr>
      <vt:lpstr>Overview of the project</vt:lpstr>
      <vt:lpstr>Part 1                            Part 2</vt:lpstr>
      <vt:lpstr>Part 3</vt:lpstr>
      <vt:lpstr>Analysis of the 10 best treatments</vt:lpstr>
      <vt:lpstr>PowerPoint-presentasjon</vt:lpstr>
      <vt:lpstr>Further investigation</vt:lpstr>
      <vt:lpstr>PowerPoint-presentasjon</vt:lpstr>
      <vt:lpstr>PowerPoint-presentasjon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project  IN-STK5000</dc:title>
  <dc:creator>Lars Henry Berge Olsen</dc:creator>
  <cp:lastModifiedBy>Lars Henry Berge Olsen</cp:lastModifiedBy>
  <cp:revision>20</cp:revision>
  <dcterms:created xsi:type="dcterms:W3CDTF">2018-11-20T13:16:05Z</dcterms:created>
  <dcterms:modified xsi:type="dcterms:W3CDTF">2018-11-20T16:04:27Z</dcterms:modified>
</cp:coreProperties>
</file>