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4D44"/>
    <a:srgbClr val="F9EBDB"/>
    <a:srgbClr val="76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D54FC-33A6-44F7-9994-EEF545CC876D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8C10E-1641-4508-B213-7A1E2AD2A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3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Image: https://www.vecteezy.com/vector-art/155578-free-grainy-candy-vector 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8C10E-1641-4508-B213-7A1E2AD2A8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1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ED6528-E44B-FB6E-7878-C59BA98C6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74CA5C-3D27-80F0-807B-D7C8271A8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F5AC63-767F-D9EA-CC98-B15D6E2D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ACF4-696F-4EFB-9562-39FE5FA73525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A5D924-6C66-9929-5EF1-F97F47D5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6B9D2D-A019-FA4A-3A6A-00D45545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01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46CC84-3CE9-D87E-268E-95C10DFC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C133E5A-4408-CCF0-D086-5C3941B25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DFD3B1-B00A-FF36-4E2C-664966CB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ACF4-696F-4EFB-9562-39FE5FA73525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6070DD-925E-F6C6-9393-E88B6474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6AB46A-4BEF-489F-AB07-E5DA94CB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9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9F575CB-B8D4-FA2E-55FE-7F5520BDA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88381C5-E2CE-D888-C560-A8025B85A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7380AB-9026-A1BF-3809-26D8BCD1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ACF4-696F-4EFB-9562-39FE5FA73525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901797-4CCA-1F53-12C8-D9FAC784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DB607C-145E-880A-A5C9-2C2432A5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0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D7DA99-A975-EBDD-3ECA-F7F0FA8B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EE5E26-F951-6CD8-9938-430F4469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DA3A61-8795-D64D-EC25-AAA7F98C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ACF4-696F-4EFB-9562-39FE5FA73525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882E9D-9BFA-D450-A777-18CB53FF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B96526-BB02-0C3A-704A-C21B37FC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A03DAC-324C-2CEE-3764-39ADC241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080E8D-5F8A-D51C-9067-CE00E0C7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1BAC09-E09F-10A6-BAB4-BA3CEEF7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ACF4-696F-4EFB-9562-39FE5FA73525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56310D-5EBF-1901-49B4-3DFB6F12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C54A90-31D7-F11C-130C-4FB17411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8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BD78E2-255B-10BD-B956-145EA88F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3819F6-E1F7-DC69-7FC9-522A744B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64D11FF-3C35-0602-0EE7-250D4123F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6EA22E9-13EC-CECF-DF47-1BD28CDD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ACF4-696F-4EFB-9562-39FE5FA73525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8A2E6E-64DC-5C73-83BF-41804C81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9B6748-6253-6484-E282-9FA4276C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6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960497-57A8-C5B4-CF56-9A6AE12A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0E47C1-01CD-8BC5-ED85-BA591EF8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178490-373E-03D9-4E79-B324FF48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DF0A8F0-767D-4D16-0D1A-1E28D85EA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A03CCC6-041A-A749-572F-37EFDF995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1DEFC06-FCF2-4F02-F56F-5A709170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ACF4-696F-4EFB-9562-39FE5FA73525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A6B7B38-405A-EDF4-C6AE-16D3AA0E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2E19215-C571-F05C-A3A5-C2DD85B8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9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7D6B9-3F45-53A0-609C-444B5747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A870AB6-6F1F-707F-65B9-B93CCABA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ACF4-696F-4EFB-9562-39FE5FA73525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F772454-BFAA-BBB2-C551-0987776C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DE2249-8DF9-C16F-1BC9-4B402DEF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2FA14AA-D113-D925-90B9-3DE30393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ACF4-696F-4EFB-9562-39FE5FA73525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107457C-F8D7-A64C-F614-7FB7EBCE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F28CF76-AEB1-B4C8-8D7A-3BA2CB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4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053C80-5C9D-3768-559D-B564650A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CAB3BD-EAED-717F-A391-223F5C79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93F69D8-E3DD-841A-124E-A66BDCE6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1A42A5-3209-F1FA-46E5-F8EAC3D6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ACF4-696F-4EFB-9562-39FE5FA73525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45FAF62-67A3-3723-2730-CF21F83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32E0709-FC3B-E839-C9B0-1FC90B66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1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C28A7D-03D9-E5C5-25F2-FD9EE60A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469EB0E-E847-1BD6-05E8-841173BB6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4B1176F-6339-EA87-7FAD-47D1B7828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3472DCC-33B7-9BF4-066A-E5CF3F0D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ACF4-696F-4EFB-9562-39FE5FA73525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79F60DF-FE23-B696-CCDE-E39DBBE4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FA5EF9B-D06E-C770-23FF-3A9C9511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FE453E0-AF57-8553-3A95-4A222C83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BE16A3B-0562-0354-B6A0-DB20307D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A22495-8CA6-0EDF-AF60-0C1245F6E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ACF4-696F-4EFB-9562-39FE5FA73525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B19AB8-E263-1661-EA84-F3A9065FA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BED351-6611-4333-307F-0D00906AC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1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F013BC9-FF40-DEF9-40A2-7EE85B39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33" y="1465990"/>
            <a:ext cx="5136836" cy="3566160"/>
          </a:xfrm>
        </p:spPr>
        <p:txBody>
          <a:bodyPr anchor="b">
            <a:normAutofit fontScale="90000"/>
          </a:bodyPr>
          <a:lstStyle/>
          <a:p>
            <a:r>
              <a:rPr lang="en-GB" sz="4000" b="1" spc="300" dirty="0">
                <a:solidFill>
                  <a:schemeClr val="tx2"/>
                </a:solidFill>
                <a:latin typeface="Modern Love" panose="04090805081005020601" pitchFamily="82" charset="0"/>
              </a:rPr>
              <a:t>CANDY RECOMMENDATION</a:t>
            </a:r>
            <a:br>
              <a:rPr lang="cs-CZ" sz="40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Interview</a:t>
            </a: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Anežka Lhotáková</a:t>
            </a:r>
            <a:endParaRPr lang="en-GB" sz="2800" b="1" spc="3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1B512C66-4CF8-D414-2B97-B99BB48A55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5" r="1426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485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87548-6425-F439-E6A7-28A47D74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solidFill>
                  <a:schemeClr val="tx2"/>
                </a:solidFill>
                <a:latin typeface="Abadi" panose="020B0604020104020204" pitchFamily="34" charset="0"/>
              </a:rPr>
              <a:t>TASK SPECIFICATION</a:t>
            </a:r>
            <a:endParaRPr lang="en-GB" sz="36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5E0C97-2475-AFDE-3644-4D322ACA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Scenario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Lidl purchasing group wants to expand our candy offering. These are store brand candies that we sell along the brand offerings. The idea is to create a brand-new product. The team is discussing various options now.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Some prefer cookie-based sweets while others think that it should be gummies. The Divisional Director responsible for purchasing has decided to use a more data-driven approach. He contracted with a market research group to collect data on products in the market and their characteristics and customer sentiment.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cs-CZ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market research data is now available, and it is your job to find out which product characteristics drive customer sentiment and subsequently make a recommendation on a new product.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3D0EE111-7841-8926-9A8B-3ACBE9C69FDE}"/>
              </a:ext>
            </a:extLst>
          </p:cNvPr>
          <p:cNvSpPr/>
          <p:nvPr/>
        </p:nvSpPr>
        <p:spPr>
          <a:xfrm>
            <a:off x="604684" y="1322903"/>
            <a:ext cx="10982632" cy="36000"/>
          </a:xfrm>
          <a:custGeom>
            <a:avLst/>
            <a:gdLst>
              <a:gd name="connsiteX0" fmla="*/ 0 w 10982632"/>
              <a:gd name="connsiteY0" fmla="*/ 36000 h 36000"/>
              <a:gd name="connsiteX1" fmla="*/ 482399 w 10982632"/>
              <a:gd name="connsiteY1" fmla="*/ 34194 h 36000"/>
              <a:gd name="connsiteX2" fmla="*/ 870998 w 10982632"/>
              <a:gd name="connsiteY2" fmla="*/ 32739 h 36000"/>
              <a:gd name="connsiteX3" fmla="*/ 1447196 w 10982632"/>
              <a:gd name="connsiteY3" fmla="*/ 30582 h 36000"/>
              <a:gd name="connsiteX4" fmla="*/ 2210994 w 10982632"/>
              <a:gd name="connsiteY4" fmla="*/ 27722 h 36000"/>
              <a:gd name="connsiteX5" fmla="*/ 2599593 w 10982632"/>
              <a:gd name="connsiteY5" fmla="*/ 26268 h 36000"/>
              <a:gd name="connsiteX6" fmla="*/ 3269591 w 10982632"/>
              <a:gd name="connsiteY6" fmla="*/ 23759 h 36000"/>
              <a:gd name="connsiteX7" fmla="*/ 3845789 w 10982632"/>
              <a:gd name="connsiteY7" fmla="*/ 21602 h 36000"/>
              <a:gd name="connsiteX8" fmla="*/ 4234388 w 10982632"/>
              <a:gd name="connsiteY8" fmla="*/ 20147 h 36000"/>
              <a:gd name="connsiteX9" fmla="*/ 4810587 w 10982632"/>
              <a:gd name="connsiteY9" fmla="*/ 17990 h 36000"/>
              <a:gd name="connsiteX10" fmla="*/ 5668184 w 10982632"/>
              <a:gd name="connsiteY10" fmla="*/ 14779 h 36000"/>
              <a:gd name="connsiteX11" fmla="*/ 6431982 w 10982632"/>
              <a:gd name="connsiteY11" fmla="*/ 11920 h 36000"/>
              <a:gd name="connsiteX12" fmla="*/ 7195780 w 10982632"/>
              <a:gd name="connsiteY12" fmla="*/ 9060 h 36000"/>
              <a:gd name="connsiteX13" fmla="*/ 7678179 w 10982632"/>
              <a:gd name="connsiteY13" fmla="*/ 7254 h 36000"/>
              <a:gd name="connsiteX14" fmla="*/ 8348177 w 10982632"/>
              <a:gd name="connsiteY14" fmla="*/ 4746 h 36000"/>
              <a:gd name="connsiteX15" fmla="*/ 9379974 w 10982632"/>
              <a:gd name="connsiteY15" fmla="*/ 883 h 36000"/>
              <a:gd name="connsiteX16" fmla="*/ 10982632 w 10982632"/>
              <a:gd name="connsiteY16" fmla="*/ 8687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82632" h="36000" extrusionOk="0">
                <a:moveTo>
                  <a:pt x="0" y="36000"/>
                </a:moveTo>
                <a:cubicBezTo>
                  <a:pt x="135513" y="38412"/>
                  <a:pt x="252646" y="22812"/>
                  <a:pt x="482399" y="34194"/>
                </a:cubicBezTo>
                <a:cubicBezTo>
                  <a:pt x="712152" y="45576"/>
                  <a:pt x="715286" y="39715"/>
                  <a:pt x="870998" y="32739"/>
                </a:cubicBezTo>
                <a:cubicBezTo>
                  <a:pt x="1026710" y="25763"/>
                  <a:pt x="1305283" y="47961"/>
                  <a:pt x="1447196" y="30582"/>
                </a:cubicBezTo>
                <a:cubicBezTo>
                  <a:pt x="1589109" y="13203"/>
                  <a:pt x="2014513" y="-8378"/>
                  <a:pt x="2210994" y="27722"/>
                </a:cubicBezTo>
                <a:cubicBezTo>
                  <a:pt x="2407475" y="63822"/>
                  <a:pt x="2521758" y="29143"/>
                  <a:pt x="2599593" y="26268"/>
                </a:cubicBezTo>
                <a:cubicBezTo>
                  <a:pt x="2677428" y="23393"/>
                  <a:pt x="2990761" y="43291"/>
                  <a:pt x="3269591" y="23759"/>
                </a:cubicBezTo>
                <a:cubicBezTo>
                  <a:pt x="3548421" y="4228"/>
                  <a:pt x="3558874" y="16979"/>
                  <a:pt x="3845789" y="21602"/>
                </a:cubicBezTo>
                <a:cubicBezTo>
                  <a:pt x="4132704" y="26224"/>
                  <a:pt x="4122156" y="4132"/>
                  <a:pt x="4234388" y="20147"/>
                </a:cubicBezTo>
                <a:cubicBezTo>
                  <a:pt x="4346620" y="36162"/>
                  <a:pt x="4535079" y="18226"/>
                  <a:pt x="4810587" y="17990"/>
                </a:cubicBezTo>
                <a:cubicBezTo>
                  <a:pt x="5086095" y="17754"/>
                  <a:pt x="5285955" y="-23143"/>
                  <a:pt x="5668184" y="14779"/>
                </a:cubicBezTo>
                <a:cubicBezTo>
                  <a:pt x="6050413" y="52702"/>
                  <a:pt x="6257522" y="14168"/>
                  <a:pt x="6431982" y="11920"/>
                </a:cubicBezTo>
                <a:cubicBezTo>
                  <a:pt x="6606442" y="9672"/>
                  <a:pt x="6967859" y="4959"/>
                  <a:pt x="7195780" y="9060"/>
                </a:cubicBezTo>
                <a:cubicBezTo>
                  <a:pt x="7423701" y="13161"/>
                  <a:pt x="7438426" y="-2995"/>
                  <a:pt x="7678179" y="7254"/>
                </a:cubicBezTo>
                <a:cubicBezTo>
                  <a:pt x="7917932" y="17503"/>
                  <a:pt x="8110949" y="37862"/>
                  <a:pt x="8348177" y="4746"/>
                </a:cubicBezTo>
                <a:cubicBezTo>
                  <a:pt x="8585405" y="-28371"/>
                  <a:pt x="9008437" y="-5748"/>
                  <a:pt x="9379974" y="883"/>
                </a:cubicBezTo>
                <a:cubicBezTo>
                  <a:pt x="11190356" y="-30152"/>
                  <a:pt x="10726379" y="3159"/>
                  <a:pt x="10982632" y="8687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18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9A51D8-FC01-4BE3-6D4B-C2CFF885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candy</a:t>
            </a:r>
            <a:r>
              <a:rPr lang="cs-CZ" dirty="0"/>
              <a:t> </a:t>
            </a:r>
            <a:r>
              <a:rPr lang="cs-CZ" dirty="0" err="1"/>
              <a:t>characteristics</a:t>
            </a:r>
            <a:endParaRPr lang="cs-CZ" dirty="0"/>
          </a:p>
          <a:p>
            <a:r>
              <a:rPr lang="cs-CZ" dirty="0" err="1"/>
              <a:t>Sugar</a:t>
            </a:r>
            <a:r>
              <a:rPr lang="cs-CZ" dirty="0"/>
              <a:t>, </a:t>
            </a:r>
            <a:r>
              <a:rPr lang="cs-CZ" dirty="0" err="1"/>
              <a:t>price</a:t>
            </a:r>
            <a:r>
              <a:rPr lang="cs-CZ" dirty="0"/>
              <a:t> and </a:t>
            </a:r>
            <a:r>
              <a:rPr lang="cs-CZ" dirty="0" err="1"/>
              <a:t>wineprcent</a:t>
            </a:r>
            <a:endParaRPr lang="cs-CZ" dirty="0"/>
          </a:p>
          <a:p>
            <a:r>
              <a:rPr lang="cs-CZ" dirty="0" err="1"/>
              <a:t>Further</a:t>
            </a:r>
            <a:r>
              <a:rPr lang="cs-CZ" dirty="0"/>
              <a:t>  </a:t>
            </a:r>
            <a:r>
              <a:rPr lang="cs-CZ" dirty="0" err="1"/>
              <a:t>usuful</a:t>
            </a:r>
            <a:r>
              <a:rPr lang="cs-CZ" dirty="0"/>
              <a:t>, </a:t>
            </a:r>
            <a:r>
              <a:rPr lang="cs-CZ" dirty="0" err="1"/>
              <a:t>yet</a:t>
            </a:r>
            <a:r>
              <a:rPr lang="cs-CZ" dirty="0"/>
              <a:t> </a:t>
            </a:r>
            <a:r>
              <a:rPr lang="cs-CZ" dirty="0" err="1"/>
              <a:t>uknown</a:t>
            </a:r>
            <a:r>
              <a:rPr lang="cs-CZ" dirty="0"/>
              <a:t> </a:t>
            </a:r>
            <a:r>
              <a:rPr lang="cs-CZ" dirty="0" err="1"/>
              <a:t>informations</a:t>
            </a:r>
            <a:endParaRPr lang="en-GB" dirty="0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8B3DBB74-2264-635F-F697-A3E10B7EF795}"/>
              </a:ext>
            </a:extLst>
          </p:cNvPr>
          <p:cNvSpPr txBox="1">
            <a:spLocks/>
          </p:cNvSpPr>
          <p:nvPr/>
        </p:nvSpPr>
        <p:spPr>
          <a:xfrm>
            <a:off x="838200" y="345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chemeClr val="tx2"/>
                </a:solidFill>
                <a:latin typeface="Abadi" panose="020B0604020104020204" pitchFamily="34" charset="0"/>
              </a:rPr>
              <a:t>Management </a:t>
            </a:r>
            <a:r>
              <a:rPr lang="cs-CZ" sz="3600" dirty="0" err="1">
                <a:solidFill>
                  <a:schemeClr val="tx2"/>
                </a:solidFill>
                <a:latin typeface="Abadi" panose="020B0604020104020204" pitchFamily="34" charset="0"/>
              </a:rPr>
              <a:t>summary</a:t>
            </a:r>
            <a:endParaRPr lang="en-GB" sz="36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F78BB0BC-C53D-E1CA-B632-AE8ED55CA654}"/>
              </a:ext>
            </a:extLst>
          </p:cNvPr>
          <p:cNvSpPr/>
          <p:nvPr/>
        </p:nvSpPr>
        <p:spPr>
          <a:xfrm>
            <a:off x="604684" y="1303239"/>
            <a:ext cx="10982632" cy="36000"/>
          </a:xfrm>
          <a:custGeom>
            <a:avLst/>
            <a:gdLst>
              <a:gd name="connsiteX0" fmla="*/ 0 w 10982632"/>
              <a:gd name="connsiteY0" fmla="*/ 36000 h 36000"/>
              <a:gd name="connsiteX1" fmla="*/ 482399 w 10982632"/>
              <a:gd name="connsiteY1" fmla="*/ 34194 h 36000"/>
              <a:gd name="connsiteX2" fmla="*/ 870998 w 10982632"/>
              <a:gd name="connsiteY2" fmla="*/ 32739 h 36000"/>
              <a:gd name="connsiteX3" fmla="*/ 1447196 w 10982632"/>
              <a:gd name="connsiteY3" fmla="*/ 30582 h 36000"/>
              <a:gd name="connsiteX4" fmla="*/ 2210994 w 10982632"/>
              <a:gd name="connsiteY4" fmla="*/ 27722 h 36000"/>
              <a:gd name="connsiteX5" fmla="*/ 2599593 w 10982632"/>
              <a:gd name="connsiteY5" fmla="*/ 26268 h 36000"/>
              <a:gd name="connsiteX6" fmla="*/ 3269591 w 10982632"/>
              <a:gd name="connsiteY6" fmla="*/ 23759 h 36000"/>
              <a:gd name="connsiteX7" fmla="*/ 3845789 w 10982632"/>
              <a:gd name="connsiteY7" fmla="*/ 21602 h 36000"/>
              <a:gd name="connsiteX8" fmla="*/ 4234388 w 10982632"/>
              <a:gd name="connsiteY8" fmla="*/ 20147 h 36000"/>
              <a:gd name="connsiteX9" fmla="*/ 4810587 w 10982632"/>
              <a:gd name="connsiteY9" fmla="*/ 17990 h 36000"/>
              <a:gd name="connsiteX10" fmla="*/ 5668184 w 10982632"/>
              <a:gd name="connsiteY10" fmla="*/ 14779 h 36000"/>
              <a:gd name="connsiteX11" fmla="*/ 6431982 w 10982632"/>
              <a:gd name="connsiteY11" fmla="*/ 11920 h 36000"/>
              <a:gd name="connsiteX12" fmla="*/ 7195780 w 10982632"/>
              <a:gd name="connsiteY12" fmla="*/ 9060 h 36000"/>
              <a:gd name="connsiteX13" fmla="*/ 7678179 w 10982632"/>
              <a:gd name="connsiteY13" fmla="*/ 7254 h 36000"/>
              <a:gd name="connsiteX14" fmla="*/ 8348177 w 10982632"/>
              <a:gd name="connsiteY14" fmla="*/ 4746 h 36000"/>
              <a:gd name="connsiteX15" fmla="*/ 9379974 w 10982632"/>
              <a:gd name="connsiteY15" fmla="*/ 883 h 36000"/>
              <a:gd name="connsiteX16" fmla="*/ 10982632 w 10982632"/>
              <a:gd name="connsiteY16" fmla="*/ 8687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82632" h="36000" extrusionOk="0">
                <a:moveTo>
                  <a:pt x="0" y="36000"/>
                </a:moveTo>
                <a:cubicBezTo>
                  <a:pt x="135513" y="38412"/>
                  <a:pt x="252646" y="22812"/>
                  <a:pt x="482399" y="34194"/>
                </a:cubicBezTo>
                <a:cubicBezTo>
                  <a:pt x="712152" y="45576"/>
                  <a:pt x="715286" y="39715"/>
                  <a:pt x="870998" y="32739"/>
                </a:cubicBezTo>
                <a:cubicBezTo>
                  <a:pt x="1026710" y="25763"/>
                  <a:pt x="1305283" y="47961"/>
                  <a:pt x="1447196" y="30582"/>
                </a:cubicBezTo>
                <a:cubicBezTo>
                  <a:pt x="1589109" y="13203"/>
                  <a:pt x="2014513" y="-8378"/>
                  <a:pt x="2210994" y="27722"/>
                </a:cubicBezTo>
                <a:cubicBezTo>
                  <a:pt x="2407475" y="63822"/>
                  <a:pt x="2521758" y="29143"/>
                  <a:pt x="2599593" y="26268"/>
                </a:cubicBezTo>
                <a:cubicBezTo>
                  <a:pt x="2677428" y="23393"/>
                  <a:pt x="2990761" y="43291"/>
                  <a:pt x="3269591" y="23759"/>
                </a:cubicBezTo>
                <a:cubicBezTo>
                  <a:pt x="3548421" y="4228"/>
                  <a:pt x="3558874" y="16979"/>
                  <a:pt x="3845789" y="21602"/>
                </a:cubicBezTo>
                <a:cubicBezTo>
                  <a:pt x="4132704" y="26224"/>
                  <a:pt x="4122156" y="4132"/>
                  <a:pt x="4234388" y="20147"/>
                </a:cubicBezTo>
                <a:cubicBezTo>
                  <a:pt x="4346620" y="36162"/>
                  <a:pt x="4535079" y="18226"/>
                  <a:pt x="4810587" y="17990"/>
                </a:cubicBezTo>
                <a:cubicBezTo>
                  <a:pt x="5086095" y="17754"/>
                  <a:pt x="5285955" y="-23143"/>
                  <a:pt x="5668184" y="14779"/>
                </a:cubicBezTo>
                <a:cubicBezTo>
                  <a:pt x="6050413" y="52702"/>
                  <a:pt x="6257522" y="14168"/>
                  <a:pt x="6431982" y="11920"/>
                </a:cubicBezTo>
                <a:cubicBezTo>
                  <a:pt x="6606442" y="9672"/>
                  <a:pt x="6967859" y="4959"/>
                  <a:pt x="7195780" y="9060"/>
                </a:cubicBezTo>
                <a:cubicBezTo>
                  <a:pt x="7423701" y="13161"/>
                  <a:pt x="7438426" y="-2995"/>
                  <a:pt x="7678179" y="7254"/>
                </a:cubicBezTo>
                <a:cubicBezTo>
                  <a:pt x="7917932" y="17503"/>
                  <a:pt x="8110949" y="37862"/>
                  <a:pt x="8348177" y="4746"/>
                </a:cubicBezTo>
                <a:cubicBezTo>
                  <a:pt x="8585405" y="-28371"/>
                  <a:pt x="9008437" y="-5748"/>
                  <a:pt x="9379974" y="883"/>
                </a:cubicBezTo>
                <a:cubicBezTo>
                  <a:pt x="11190356" y="-30152"/>
                  <a:pt x="10726379" y="3159"/>
                  <a:pt x="10982632" y="8687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90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C36778-53FD-7F85-38FE-C8EBE400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linear</a:t>
            </a:r>
            <a:r>
              <a:rPr lang="cs-CZ" dirty="0"/>
              <a:t> </a:t>
            </a:r>
            <a:r>
              <a:rPr lang="cs-CZ" dirty="0" err="1"/>
              <a:t>regression</a:t>
            </a:r>
            <a:r>
              <a:rPr lang="cs-CZ" dirty="0"/>
              <a:t>, a model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ranking</a:t>
            </a:r>
            <a:r>
              <a:rPr lang="cs-CZ" dirty="0"/>
              <a:t> </a:t>
            </a:r>
            <a:r>
              <a:rPr lang="cs-CZ" dirty="0" err="1"/>
              <a:t>power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candy</a:t>
            </a:r>
            <a:r>
              <a:rPr lang="cs-CZ" dirty="0"/>
              <a:t> </a:t>
            </a:r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built</a:t>
            </a:r>
            <a:r>
              <a:rPr lang="cs-CZ" dirty="0"/>
              <a:t>:</a:t>
            </a:r>
            <a:endParaRPr lang="en-GB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D05A75C6-AF9D-7884-00F3-88C3B3E89B54}"/>
              </a:ext>
            </a:extLst>
          </p:cNvPr>
          <p:cNvSpPr txBox="1">
            <a:spLocks/>
          </p:cNvSpPr>
          <p:nvPr/>
        </p:nvSpPr>
        <p:spPr>
          <a:xfrm>
            <a:off x="838200" y="345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 err="1">
                <a:solidFill>
                  <a:schemeClr val="tx2"/>
                </a:solidFill>
                <a:latin typeface="Abadi" panose="020B0604020104020204" pitchFamily="34" charset="0"/>
              </a:rPr>
              <a:t>Procedure</a:t>
            </a:r>
            <a:r>
              <a:rPr lang="cs-CZ" sz="3600" dirty="0">
                <a:solidFill>
                  <a:schemeClr val="tx2"/>
                </a:solidFill>
                <a:latin typeface="Abadi" panose="020B0604020104020204" pitchFamily="34" charset="0"/>
              </a:rPr>
              <a:t> and </a:t>
            </a:r>
            <a:r>
              <a:rPr lang="cs-CZ" sz="3600" dirty="0" err="1">
                <a:solidFill>
                  <a:schemeClr val="tx2"/>
                </a:solidFill>
                <a:latin typeface="Abadi" panose="020B0604020104020204" pitchFamily="34" charset="0"/>
              </a:rPr>
              <a:t>assumption</a:t>
            </a:r>
            <a:endParaRPr lang="en-GB" sz="36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5" name="Volný tvar: obrazec 4">
            <a:extLst>
              <a:ext uri="{FF2B5EF4-FFF2-40B4-BE49-F238E27FC236}">
                <a16:creationId xmlns:a16="http://schemas.microsoft.com/office/drawing/2014/main" id="{91C190D9-04B6-C6C6-9A7B-AE26088E27EC}"/>
              </a:ext>
            </a:extLst>
          </p:cNvPr>
          <p:cNvSpPr/>
          <p:nvPr/>
        </p:nvSpPr>
        <p:spPr>
          <a:xfrm>
            <a:off x="604684" y="1303239"/>
            <a:ext cx="10982632" cy="36000"/>
          </a:xfrm>
          <a:custGeom>
            <a:avLst/>
            <a:gdLst>
              <a:gd name="connsiteX0" fmla="*/ 0 w 10982632"/>
              <a:gd name="connsiteY0" fmla="*/ 36000 h 36000"/>
              <a:gd name="connsiteX1" fmla="*/ 482399 w 10982632"/>
              <a:gd name="connsiteY1" fmla="*/ 34194 h 36000"/>
              <a:gd name="connsiteX2" fmla="*/ 870998 w 10982632"/>
              <a:gd name="connsiteY2" fmla="*/ 32739 h 36000"/>
              <a:gd name="connsiteX3" fmla="*/ 1447196 w 10982632"/>
              <a:gd name="connsiteY3" fmla="*/ 30582 h 36000"/>
              <a:gd name="connsiteX4" fmla="*/ 2210994 w 10982632"/>
              <a:gd name="connsiteY4" fmla="*/ 27722 h 36000"/>
              <a:gd name="connsiteX5" fmla="*/ 2599593 w 10982632"/>
              <a:gd name="connsiteY5" fmla="*/ 26268 h 36000"/>
              <a:gd name="connsiteX6" fmla="*/ 3269591 w 10982632"/>
              <a:gd name="connsiteY6" fmla="*/ 23759 h 36000"/>
              <a:gd name="connsiteX7" fmla="*/ 3845789 w 10982632"/>
              <a:gd name="connsiteY7" fmla="*/ 21602 h 36000"/>
              <a:gd name="connsiteX8" fmla="*/ 4234388 w 10982632"/>
              <a:gd name="connsiteY8" fmla="*/ 20147 h 36000"/>
              <a:gd name="connsiteX9" fmla="*/ 4810587 w 10982632"/>
              <a:gd name="connsiteY9" fmla="*/ 17990 h 36000"/>
              <a:gd name="connsiteX10" fmla="*/ 5668184 w 10982632"/>
              <a:gd name="connsiteY10" fmla="*/ 14779 h 36000"/>
              <a:gd name="connsiteX11" fmla="*/ 6431982 w 10982632"/>
              <a:gd name="connsiteY11" fmla="*/ 11920 h 36000"/>
              <a:gd name="connsiteX12" fmla="*/ 7195780 w 10982632"/>
              <a:gd name="connsiteY12" fmla="*/ 9060 h 36000"/>
              <a:gd name="connsiteX13" fmla="*/ 7678179 w 10982632"/>
              <a:gd name="connsiteY13" fmla="*/ 7254 h 36000"/>
              <a:gd name="connsiteX14" fmla="*/ 8348177 w 10982632"/>
              <a:gd name="connsiteY14" fmla="*/ 4746 h 36000"/>
              <a:gd name="connsiteX15" fmla="*/ 9379974 w 10982632"/>
              <a:gd name="connsiteY15" fmla="*/ 883 h 36000"/>
              <a:gd name="connsiteX16" fmla="*/ 10982632 w 10982632"/>
              <a:gd name="connsiteY16" fmla="*/ 8687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82632" h="36000" extrusionOk="0">
                <a:moveTo>
                  <a:pt x="0" y="36000"/>
                </a:moveTo>
                <a:cubicBezTo>
                  <a:pt x="135513" y="38412"/>
                  <a:pt x="252646" y="22812"/>
                  <a:pt x="482399" y="34194"/>
                </a:cubicBezTo>
                <a:cubicBezTo>
                  <a:pt x="712152" y="45576"/>
                  <a:pt x="715286" y="39715"/>
                  <a:pt x="870998" y="32739"/>
                </a:cubicBezTo>
                <a:cubicBezTo>
                  <a:pt x="1026710" y="25763"/>
                  <a:pt x="1305283" y="47961"/>
                  <a:pt x="1447196" y="30582"/>
                </a:cubicBezTo>
                <a:cubicBezTo>
                  <a:pt x="1589109" y="13203"/>
                  <a:pt x="2014513" y="-8378"/>
                  <a:pt x="2210994" y="27722"/>
                </a:cubicBezTo>
                <a:cubicBezTo>
                  <a:pt x="2407475" y="63822"/>
                  <a:pt x="2521758" y="29143"/>
                  <a:pt x="2599593" y="26268"/>
                </a:cubicBezTo>
                <a:cubicBezTo>
                  <a:pt x="2677428" y="23393"/>
                  <a:pt x="2990761" y="43291"/>
                  <a:pt x="3269591" y="23759"/>
                </a:cubicBezTo>
                <a:cubicBezTo>
                  <a:pt x="3548421" y="4228"/>
                  <a:pt x="3558874" y="16979"/>
                  <a:pt x="3845789" y="21602"/>
                </a:cubicBezTo>
                <a:cubicBezTo>
                  <a:pt x="4132704" y="26224"/>
                  <a:pt x="4122156" y="4132"/>
                  <a:pt x="4234388" y="20147"/>
                </a:cubicBezTo>
                <a:cubicBezTo>
                  <a:pt x="4346620" y="36162"/>
                  <a:pt x="4535079" y="18226"/>
                  <a:pt x="4810587" y="17990"/>
                </a:cubicBezTo>
                <a:cubicBezTo>
                  <a:pt x="5086095" y="17754"/>
                  <a:pt x="5285955" y="-23143"/>
                  <a:pt x="5668184" y="14779"/>
                </a:cubicBezTo>
                <a:cubicBezTo>
                  <a:pt x="6050413" y="52702"/>
                  <a:pt x="6257522" y="14168"/>
                  <a:pt x="6431982" y="11920"/>
                </a:cubicBezTo>
                <a:cubicBezTo>
                  <a:pt x="6606442" y="9672"/>
                  <a:pt x="6967859" y="4959"/>
                  <a:pt x="7195780" y="9060"/>
                </a:cubicBezTo>
                <a:cubicBezTo>
                  <a:pt x="7423701" y="13161"/>
                  <a:pt x="7438426" y="-2995"/>
                  <a:pt x="7678179" y="7254"/>
                </a:cubicBezTo>
                <a:cubicBezTo>
                  <a:pt x="7917932" y="17503"/>
                  <a:pt x="8110949" y="37862"/>
                  <a:pt x="8348177" y="4746"/>
                </a:cubicBezTo>
                <a:cubicBezTo>
                  <a:pt x="8585405" y="-28371"/>
                  <a:pt x="9008437" y="-5748"/>
                  <a:pt x="9379974" y="883"/>
                </a:cubicBezTo>
                <a:cubicBezTo>
                  <a:pt x="11190356" y="-30152"/>
                  <a:pt x="10726379" y="3159"/>
                  <a:pt x="10982632" y="8687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19008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187</Words>
  <Application>Microsoft Office PowerPoint</Application>
  <PresentationFormat>Širokoúhlá obrazovka</PresentationFormat>
  <Paragraphs>15</Paragraphs>
  <Slides>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Modern Love</vt:lpstr>
      <vt:lpstr>Roboto</vt:lpstr>
      <vt:lpstr>Motiv Office</vt:lpstr>
      <vt:lpstr>CANDY RECOMMENDATION    Interview  Anežka Lhotáková</vt:lpstr>
      <vt:lpstr>TASK SPECIFICATION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Reccommendation of new candy</dc:title>
  <dc:creator>Anežka Lhotáková</dc:creator>
  <cp:lastModifiedBy>Anežka Lhotáková</cp:lastModifiedBy>
  <cp:revision>7</cp:revision>
  <dcterms:created xsi:type="dcterms:W3CDTF">2022-07-21T18:47:47Z</dcterms:created>
  <dcterms:modified xsi:type="dcterms:W3CDTF">2022-07-23T16:02:26Z</dcterms:modified>
</cp:coreProperties>
</file>