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DF"/>
    <a:srgbClr val="F9EBDB"/>
    <a:srgbClr val="FBFBE9"/>
    <a:srgbClr val="FFFFFF"/>
    <a:srgbClr val="6E4D44"/>
    <a:srgbClr val="76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4C5D2-FAAD-432D-AC68-072A45EE387E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E30CB08-D131-4515-8C14-5FC63B5E3762}">
      <dgm:prSet phldrT="[Text]" custT="1"/>
      <dgm:spPr>
        <a:solidFill>
          <a:srgbClr val="F9F9DF"/>
        </a:solidFill>
      </dgm:spPr>
      <dgm:t>
        <a:bodyPr/>
        <a:lstStyle/>
        <a:p>
          <a:r>
            <a:rPr lang="en-GB" sz="3200" dirty="0">
              <a:solidFill>
                <a:schemeClr val="tx2"/>
              </a:solidFill>
              <a:latin typeface="Abadi" panose="020B0604020104020204" pitchFamily="34" charset="0"/>
            </a:rPr>
            <a:t>PROBLEM</a:t>
          </a:r>
        </a:p>
      </dgm:t>
    </dgm:pt>
    <dgm:pt modelId="{D402CE80-F0E5-4B54-A7A2-978DFA87127C}" type="parTrans" cxnId="{AC6EEE21-E279-4EC9-AC2F-F84ACCEB1704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AA8A5A93-5555-4A5C-8884-ECF69A6069DB}" type="sibTrans" cxnId="{AC6EEE21-E279-4EC9-AC2F-F84ACCEB1704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CBFD7954-C59E-4B78-8B62-F9FB36CCE1E6}">
      <dgm:prSet phldrT="[Text]" custT="1"/>
      <dgm:spPr>
        <a:solidFill>
          <a:srgbClr val="FBFBE9"/>
        </a:solidFill>
        <a:ln>
          <a:solidFill>
            <a:srgbClr val="F9F9DF"/>
          </a:solidFill>
        </a:ln>
      </dgm:spPr>
      <dgm:t>
        <a:bodyPr/>
        <a:lstStyle/>
        <a:p>
          <a:r>
            <a:rPr lang="en-GB" sz="3200" dirty="0">
              <a:solidFill>
                <a:schemeClr val="tx2"/>
              </a:solidFill>
              <a:latin typeface="Abadi" panose="020B0604020104020204" pitchFamily="34" charset="0"/>
            </a:rPr>
            <a:t>SOLUTION</a:t>
          </a:r>
        </a:p>
      </dgm:t>
    </dgm:pt>
    <dgm:pt modelId="{39815685-7B79-41CD-8394-C69FC0F0D181}" type="parTrans" cxnId="{728F3724-06E4-44E6-B034-917C572618BA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89C1D431-9A5C-498F-BEB9-3C0BE7704A16}" type="sibTrans" cxnId="{728F3724-06E4-44E6-B034-917C572618BA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AF857801-9194-4B56-BBBD-773C3285A883}">
      <dgm:prSet phldrT="[Text]" custT="1"/>
      <dgm:spPr/>
      <dgm:t>
        <a:bodyPr anchor="t"/>
        <a:lstStyle/>
        <a:p>
          <a:pPr>
            <a:spcBef>
              <a:spcPts val="1200"/>
            </a:spcBef>
            <a:spcAft>
              <a:spcPts val="3000"/>
            </a:spcAft>
          </a:pPr>
          <a:endParaRPr lang="cs-CZ" sz="100" dirty="0">
            <a:solidFill>
              <a:schemeClr val="tx2"/>
            </a:solidFill>
            <a:latin typeface="Abadi" panose="020B0604020104020204" pitchFamily="34" charset="0"/>
          </a:endParaRPr>
        </a:p>
        <a:p>
          <a:pPr>
            <a:spcBef>
              <a:spcPts val="1200"/>
            </a:spcBef>
            <a:spcAft>
              <a:spcPts val="3000"/>
            </a:spcAft>
          </a:pPr>
          <a:r>
            <a:rPr lang="cs-CZ" sz="1600" dirty="0">
              <a:solidFill>
                <a:schemeClr val="tx2"/>
              </a:solidFill>
              <a:latin typeface="Abadi" panose="020B0604020104020204" pitchFamily="34" charset="0"/>
            </a:rPr>
            <a:t>Data </a:t>
          </a: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explanation</a:t>
          </a:r>
          <a:r>
            <a:rPr lang="cs-CZ" sz="1600" dirty="0">
              <a:solidFill>
                <a:schemeClr val="tx2"/>
              </a:solidFill>
              <a:latin typeface="Abadi" panose="020B0604020104020204" pitchFamily="34" charset="0"/>
            </a:rPr>
            <a:t> via </a:t>
          </a: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descriptive</a:t>
          </a:r>
          <a:r>
            <a:rPr lang="cs-CZ" sz="16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statistics</a:t>
          </a:r>
          <a:endParaRPr lang="en-GB" sz="1600" dirty="0">
            <a:solidFill>
              <a:schemeClr val="tx2"/>
            </a:solidFill>
            <a:latin typeface="Abadi" panose="020B0604020104020204" pitchFamily="34" charset="0"/>
          </a:endParaRPr>
        </a:p>
      </dgm:t>
    </dgm:pt>
    <dgm:pt modelId="{0DBE93ED-77AB-4E03-BB90-5DF158888660}" type="parTrans" cxnId="{543AD277-BD3E-4C5D-9A09-16896803B243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6CE61E70-1298-4225-899F-3D033B70CAF1}" type="sibTrans" cxnId="{543AD277-BD3E-4C5D-9A09-16896803B243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517892ED-65D3-4BC6-9F9B-24B04FBBF807}">
      <dgm:prSet phldrT="[Text]" custT="1"/>
      <dgm:spPr>
        <a:solidFill>
          <a:srgbClr val="F9EBDB"/>
        </a:solidFill>
      </dgm:spPr>
      <dgm:t>
        <a:bodyPr/>
        <a:lstStyle/>
        <a:p>
          <a:r>
            <a:rPr lang="en-GB" sz="3200" dirty="0">
              <a:solidFill>
                <a:schemeClr val="tx2"/>
              </a:solidFill>
              <a:latin typeface="Abadi" panose="020B0604020104020204" pitchFamily="34" charset="0"/>
            </a:rPr>
            <a:t>REVIEW</a:t>
          </a:r>
        </a:p>
      </dgm:t>
    </dgm:pt>
    <dgm:pt modelId="{FB27FF3E-58D0-4E1C-B61C-21DE8CD23AE8}" type="parTrans" cxnId="{C8766F0B-C6E4-42A2-B8A2-55CC8343A77A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893AE9FA-961E-4D64-982E-8047C25157C0}" type="sibTrans" cxnId="{C8766F0B-C6E4-42A2-B8A2-55CC8343A77A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4F4E25A8-4001-4CB6-A8CD-28053AA3ACFF}">
      <dgm:prSet phldrT="[Text]" phldr="1" custT="1"/>
      <dgm:spPr/>
      <dgm:t>
        <a:bodyPr/>
        <a:lstStyle/>
        <a:p>
          <a:endParaRPr lang="en-GB" sz="4800">
            <a:latin typeface="Abadi" panose="020B0604020104020204" pitchFamily="34" charset="0"/>
          </a:endParaRPr>
        </a:p>
      </dgm:t>
    </dgm:pt>
    <dgm:pt modelId="{0F89F458-6161-4623-8621-554C32B1C7A3}" type="parTrans" cxnId="{B77D8E2A-28DC-461A-AB30-69DEF3E5145B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A2B5FBD6-C9B7-4574-BFC7-CAC3D7A771EC}" type="sibTrans" cxnId="{B77D8E2A-28DC-461A-AB30-69DEF3E5145B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9F2A3EF5-1B39-47BF-B40C-9482AB88FDCD}">
      <dgm:prSet phldrT="[Text]" custT="1"/>
      <dgm:spPr/>
      <dgm:t>
        <a:bodyPr anchor="t"/>
        <a:lstStyle/>
        <a:p>
          <a:pPr algn="just">
            <a:lnSpc>
              <a:spcPct val="100000"/>
            </a:lnSpc>
            <a:spcBef>
              <a:spcPts val="1200"/>
            </a:spcBef>
            <a:spcAft>
              <a:spcPts val="3000"/>
            </a:spcAft>
          </a:pPr>
          <a:r>
            <a:rPr lang="en-US" sz="1600" b="0" dirty="0">
              <a:solidFill>
                <a:schemeClr val="tx2"/>
              </a:solidFill>
              <a:effectLst/>
              <a:latin typeface="Abadi" panose="020B0604020104020204" pitchFamily="34" charset="0"/>
              <a:ea typeface="Calibri" panose="020F0502020204030204" pitchFamily="34" charset="0"/>
            </a:rPr>
            <a:t>The market research data are available, and a data</a:t>
          </a:r>
          <a:r>
            <a:rPr lang="cs-CZ" sz="1600" b="0" dirty="0">
              <a:solidFill>
                <a:schemeClr val="tx2"/>
              </a:solidFill>
              <a:effectLst/>
              <a:latin typeface="Abadi" panose="020B0604020104020204" pitchFamily="34" charset="0"/>
              <a:ea typeface="Calibri" panose="020F0502020204030204" pitchFamily="34" charset="0"/>
            </a:rPr>
            <a:t>-</a:t>
          </a:r>
          <a:r>
            <a:rPr lang="en-US" sz="1600" b="0" dirty="0">
              <a:solidFill>
                <a:schemeClr val="tx2"/>
              </a:solidFill>
              <a:effectLst/>
              <a:latin typeface="Abadi" panose="020B0604020104020204" pitchFamily="34" charset="0"/>
              <a:ea typeface="Calibri" panose="020F0502020204030204" pitchFamily="34" charset="0"/>
            </a:rPr>
            <a:t>driven approach is required.</a:t>
          </a:r>
          <a:endParaRPr lang="en-GB" sz="1600" b="0" dirty="0">
            <a:solidFill>
              <a:schemeClr val="tx2"/>
            </a:solidFill>
            <a:latin typeface="Abadi" panose="020B0604020104020204" pitchFamily="34" charset="0"/>
          </a:endParaRPr>
        </a:p>
      </dgm:t>
    </dgm:pt>
    <dgm:pt modelId="{5B478A29-9200-4637-8A7C-99C5B76B0D11}" type="parTrans" cxnId="{83E65265-FF33-4D46-9C76-BF5796A385B7}">
      <dgm:prSet/>
      <dgm:spPr/>
      <dgm:t>
        <a:bodyPr/>
        <a:lstStyle/>
        <a:p>
          <a:endParaRPr lang="en-GB"/>
        </a:p>
      </dgm:t>
    </dgm:pt>
    <dgm:pt modelId="{F13B7709-0014-437D-9443-70022F81A240}" type="sibTrans" cxnId="{83E65265-FF33-4D46-9C76-BF5796A385B7}">
      <dgm:prSet/>
      <dgm:spPr/>
      <dgm:t>
        <a:bodyPr/>
        <a:lstStyle/>
        <a:p>
          <a:endParaRPr lang="en-GB"/>
        </a:p>
      </dgm:t>
    </dgm:pt>
    <dgm:pt modelId="{DC13B347-5443-4AFA-B4F6-23C0EE2CD1DA}">
      <dgm:prSet phldrT="[Text]" custT="1"/>
      <dgm:spPr/>
      <dgm:t>
        <a:bodyPr anchor="t"/>
        <a:lstStyle/>
        <a:p>
          <a:pPr algn="just">
            <a:lnSpc>
              <a:spcPct val="100000"/>
            </a:lnSpc>
            <a:spcBef>
              <a:spcPts val="1200"/>
            </a:spcBef>
            <a:spcAft>
              <a:spcPts val="3000"/>
            </a:spcAft>
          </a:pPr>
          <a:r>
            <a:rPr lang="en-GB" sz="1600" b="0" dirty="0">
              <a:solidFill>
                <a:schemeClr val="tx2"/>
              </a:solidFill>
              <a:latin typeface="Abadi" panose="020B0604020104020204" pitchFamily="34" charset="0"/>
            </a:rPr>
            <a:t>The task is to </a:t>
          </a:r>
          <a:r>
            <a:rPr lang="en-GB" sz="1600" b="1" dirty="0">
              <a:solidFill>
                <a:schemeClr val="tx2"/>
              </a:solidFill>
              <a:latin typeface="Abadi" panose="020B0604020104020204" pitchFamily="34" charset="0"/>
            </a:rPr>
            <a:t>present a recommendation of new candy </a:t>
          </a:r>
          <a:r>
            <a:rPr lang="en-GB" sz="1600" b="0" dirty="0">
              <a:solidFill>
                <a:schemeClr val="tx2"/>
              </a:solidFill>
              <a:latin typeface="Abadi" panose="020B0604020104020204" pitchFamily="34" charset="0"/>
            </a:rPr>
            <a:t>product, which is driven from the data </a:t>
          </a:r>
          <a:r>
            <a:rPr lang="cs-CZ" sz="1600" b="0" dirty="0">
              <a:solidFill>
                <a:schemeClr val="tx2"/>
              </a:solidFill>
              <a:latin typeface="Abadi" panose="020B0604020104020204" pitchFamily="34" charset="0"/>
            </a:rPr>
            <a:t>as a </a:t>
          </a:r>
          <a:r>
            <a:rPr lang="cs-CZ" sz="1600" b="1" dirty="0" err="1">
              <a:solidFill>
                <a:schemeClr val="tx2"/>
              </a:solidFill>
              <a:latin typeface="Abadi" panose="020B0604020104020204" pitchFamily="34" charset="0"/>
            </a:rPr>
            <a:t>statistical</a:t>
          </a:r>
          <a:r>
            <a:rPr lang="cs-CZ" sz="1600" b="1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b="1" dirty="0" err="1">
              <a:solidFill>
                <a:schemeClr val="tx2"/>
              </a:solidFill>
              <a:latin typeface="Abadi" panose="020B0604020104020204" pitchFamily="34" charset="0"/>
            </a:rPr>
            <a:t>solution</a:t>
          </a:r>
          <a:r>
            <a:rPr lang="cs-CZ" sz="1600" b="1" dirty="0">
              <a:solidFill>
                <a:schemeClr val="tx2"/>
              </a:solidFill>
              <a:latin typeface="Abadi" panose="020B0604020104020204" pitchFamily="34" charset="0"/>
            </a:rPr>
            <a:t>.</a:t>
          </a:r>
          <a:endParaRPr lang="en-GB" sz="1600" b="1" dirty="0">
            <a:solidFill>
              <a:schemeClr val="tx2"/>
            </a:solidFill>
            <a:latin typeface="Abadi" panose="020B0604020104020204" pitchFamily="34" charset="0"/>
          </a:endParaRPr>
        </a:p>
      </dgm:t>
    </dgm:pt>
    <dgm:pt modelId="{A2D50FF0-4E88-4011-8AA4-88085697B050}" type="parTrans" cxnId="{45B465EF-0DB7-4E24-9DBF-AECBAFBF02BB}">
      <dgm:prSet/>
      <dgm:spPr/>
      <dgm:t>
        <a:bodyPr/>
        <a:lstStyle/>
        <a:p>
          <a:endParaRPr lang="en-GB"/>
        </a:p>
      </dgm:t>
    </dgm:pt>
    <dgm:pt modelId="{8BF6887B-CC1B-4455-9DD4-C5DFDD36FBDD}" type="sibTrans" cxnId="{45B465EF-0DB7-4E24-9DBF-AECBAFBF02BB}">
      <dgm:prSet/>
      <dgm:spPr/>
      <dgm:t>
        <a:bodyPr/>
        <a:lstStyle/>
        <a:p>
          <a:endParaRPr lang="en-GB"/>
        </a:p>
      </dgm:t>
    </dgm:pt>
    <dgm:pt modelId="{56412C34-0ED7-4840-86F7-F7519B493A88}">
      <dgm:prSet phldrT="[Text]" custT="1"/>
      <dgm:spPr/>
      <dgm:t>
        <a:bodyPr anchor="t"/>
        <a:lstStyle/>
        <a:p>
          <a:pPr algn="l">
            <a:lnSpc>
              <a:spcPct val="100000"/>
            </a:lnSpc>
            <a:spcBef>
              <a:spcPts val="1200"/>
            </a:spcBef>
            <a:spcAft>
              <a:spcPts val="3000"/>
            </a:spcAft>
          </a:pPr>
          <a:endParaRPr lang="cs-CZ" sz="100" b="0" dirty="0">
            <a:solidFill>
              <a:schemeClr val="tx2"/>
            </a:solidFill>
            <a:effectLst/>
            <a:latin typeface="Abadi" panose="020B0604020104020204" pitchFamily="34" charset="0"/>
            <a:ea typeface="Calibri" panose="020F0502020204030204" pitchFamily="34" charset="0"/>
          </a:endParaRPr>
        </a:p>
        <a:p>
          <a:pPr algn="l">
            <a:lnSpc>
              <a:spcPct val="100000"/>
            </a:lnSpc>
            <a:spcBef>
              <a:spcPts val="1200"/>
            </a:spcBef>
            <a:spcAft>
              <a:spcPts val="3000"/>
            </a:spcAft>
          </a:pPr>
          <a:r>
            <a:rPr lang="en-US" sz="1600" b="0" dirty="0">
              <a:solidFill>
                <a:schemeClr val="tx2"/>
              </a:solidFill>
              <a:effectLst/>
              <a:latin typeface="Abadi" panose="020B0604020104020204" pitchFamily="34" charset="0"/>
              <a:ea typeface="Calibri" panose="020F0502020204030204" pitchFamily="34" charset="0"/>
            </a:rPr>
            <a:t>The Lidl purchasing group wants to expand our candy offering. The idea is to create a brand-new product.</a:t>
          </a:r>
          <a:endParaRPr lang="en-GB" sz="1600" b="0" dirty="0">
            <a:solidFill>
              <a:schemeClr val="tx2"/>
            </a:solidFill>
            <a:latin typeface="Abadi" panose="020B0604020104020204" pitchFamily="34" charset="0"/>
          </a:endParaRPr>
        </a:p>
      </dgm:t>
    </dgm:pt>
    <dgm:pt modelId="{18642BE1-A04B-4BE1-953F-2F66F0CE6516}" type="parTrans" cxnId="{387CCDFF-0DA5-4418-8673-90CC63D3C3DA}">
      <dgm:prSet/>
      <dgm:spPr/>
      <dgm:t>
        <a:bodyPr/>
        <a:lstStyle/>
        <a:p>
          <a:endParaRPr lang="en-GB"/>
        </a:p>
      </dgm:t>
    </dgm:pt>
    <dgm:pt modelId="{B2D513C6-4DA1-411C-AC68-8A76691EF075}" type="sibTrans" cxnId="{387CCDFF-0DA5-4418-8673-90CC63D3C3DA}">
      <dgm:prSet/>
      <dgm:spPr/>
      <dgm:t>
        <a:bodyPr/>
        <a:lstStyle/>
        <a:p>
          <a:endParaRPr lang="en-GB"/>
        </a:p>
      </dgm:t>
    </dgm:pt>
    <dgm:pt modelId="{6461308B-D481-4247-8838-B6B1FF3FE9FF}">
      <dgm:prSet phldrT="[Text]" custT="1"/>
      <dgm:spPr/>
      <dgm:t>
        <a:bodyPr anchor="t"/>
        <a:lstStyle/>
        <a:p>
          <a:pPr>
            <a:spcBef>
              <a:spcPts val="1200"/>
            </a:spcBef>
            <a:spcAft>
              <a:spcPts val="3000"/>
            </a:spcAft>
          </a:pP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Designed</a:t>
          </a:r>
          <a:r>
            <a:rPr lang="cs-CZ" sz="16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possible</a:t>
          </a:r>
          <a:r>
            <a:rPr lang="cs-CZ" sz="16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approaches</a:t>
          </a:r>
          <a:r>
            <a:rPr lang="cs-CZ" sz="1600" dirty="0">
              <a:solidFill>
                <a:schemeClr val="tx2"/>
              </a:solidFill>
              <a:latin typeface="Abadi" panose="020B0604020104020204" pitchFamily="34" charset="0"/>
            </a:rPr>
            <a:t> and </a:t>
          </a: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strategies</a:t>
          </a:r>
          <a:endParaRPr lang="en-GB" sz="1600" dirty="0">
            <a:solidFill>
              <a:schemeClr val="tx2"/>
            </a:solidFill>
            <a:latin typeface="Abadi" panose="020B0604020104020204" pitchFamily="34" charset="0"/>
          </a:endParaRPr>
        </a:p>
      </dgm:t>
    </dgm:pt>
    <dgm:pt modelId="{6837FC1A-41D9-4A6F-AAF0-F88260A9A285}" type="parTrans" cxnId="{820B851B-A628-4049-AB82-5082A880CDD2}">
      <dgm:prSet/>
      <dgm:spPr/>
      <dgm:t>
        <a:bodyPr/>
        <a:lstStyle/>
        <a:p>
          <a:endParaRPr lang="en-GB"/>
        </a:p>
      </dgm:t>
    </dgm:pt>
    <dgm:pt modelId="{6D5733CF-0670-4581-86CA-A15CFB9CB1BF}" type="sibTrans" cxnId="{820B851B-A628-4049-AB82-5082A880CDD2}">
      <dgm:prSet/>
      <dgm:spPr/>
      <dgm:t>
        <a:bodyPr/>
        <a:lstStyle/>
        <a:p>
          <a:endParaRPr lang="en-GB"/>
        </a:p>
      </dgm:t>
    </dgm:pt>
    <dgm:pt modelId="{ACC8F211-9AE3-49B2-8F7E-76E7AE78BE4D}">
      <dgm:prSet phldrT="[Text]" custT="1"/>
      <dgm:spPr/>
      <dgm:t>
        <a:bodyPr anchor="t"/>
        <a:lstStyle/>
        <a:p>
          <a:pPr>
            <a:spcBef>
              <a:spcPts val="1200"/>
            </a:spcBef>
            <a:spcAft>
              <a:spcPts val="3000"/>
            </a:spcAft>
          </a:pP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Applied</a:t>
          </a:r>
          <a:r>
            <a:rPr lang="cs-CZ" sz="16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multiple</a:t>
          </a:r>
          <a:r>
            <a:rPr lang="cs-CZ" sz="16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linear</a:t>
          </a:r>
          <a:r>
            <a:rPr lang="cs-CZ" sz="16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regression</a:t>
          </a:r>
          <a:endParaRPr lang="en-GB" sz="1600" dirty="0">
            <a:solidFill>
              <a:schemeClr val="tx2"/>
            </a:solidFill>
            <a:latin typeface="Abadi" panose="020B0604020104020204" pitchFamily="34" charset="0"/>
          </a:endParaRPr>
        </a:p>
      </dgm:t>
    </dgm:pt>
    <dgm:pt modelId="{F561E6C0-7607-45B6-8278-97743B9FF086}" type="parTrans" cxnId="{8CCCAD31-217D-4E78-A00D-B66E82CB9808}">
      <dgm:prSet/>
      <dgm:spPr/>
      <dgm:t>
        <a:bodyPr/>
        <a:lstStyle/>
        <a:p>
          <a:endParaRPr lang="en-GB"/>
        </a:p>
      </dgm:t>
    </dgm:pt>
    <dgm:pt modelId="{89C826CF-E1A8-4035-A0DD-054AAEF567E0}" type="sibTrans" cxnId="{8CCCAD31-217D-4E78-A00D-B66E82CB9808}">
      <dgm:prSet/>
      <dgm:spPr/>
      <dgm:t>
        <a:bodyPr/>
        <a:lstStyle/>
        <a:p>
          <a:endParaRPr lang="en-GB"/>
        </a:p>
      </dgm:t>
    </dgm:pt>
    <dgm:pt modelId="{14034DE8-67BD-4C7F-A26D-98F7E70F559A}">
      <dgm:prSet phldrT="[Text]" custT="1"/>
      <dgm:spPr/>
      <dgm:t>
        <a:bodyPr anchor="t"/>
        <a:lstStyle/>
        <a:p>
          <a:pPr>
            <a:spcBef>
              <a:spcPts val="1200"/>
            </a:spcBef>
            <a:spcAft>
              <a:spcPts val="3000"/>
            </a:spcAft>
          </a:pP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Proposed</a:t>
          </a:r>
          <a:r>
            <a:rPr lang="cs-CZ" sz="1600" dirty="0">
              <a:solidFill>
                <a:schemeClr val="tx2"/>
              </a:solidFill>
              <a:latin typeface="Abadi" panose="020B0604020104020204" pitchFamily="34" charset="0"/>
            </a:rPr>
            <a:t> a </a:t>
          </a:r>
          <a:r>
            <a:rPr lang="cs-CZ" sz="1600" dirty="0" err="1">
              <a:solidFill>
                <a:schemeClr val="tx2"/>
              </a:solidFill>
              <a:latin typeface="Abadi" panose="020B0604020104020204" pitchFamily="34" charset="0"/>
            </a:rPr>
            <a:t>solution</a:t>
          </a:r>
          <a:endParaRPr lang="en-GB" sz="1600" dirty="0">
            <a:solidFill>
              <a:schemeClr val="tx2"/>
            </a:solidFill>
            <a:latin typeface="Abadi" panose="020B0604020104020204" pitchFamily="34" charset="0"/>
          </a:endParaRPr>
        </a:p>
      </dgm:t>
    </dgm:pt>
    <dgm:pt modelId="{913EC79F-EE9A-45CF-8BD3-A8E6F8DF9E2B}" type="parTrans" cxnId="{9E0E1FD8-3DBB-4545-87A2-E7C559CC2B27}">
      <dgm:prSet/>
      <dgm:spPr/>
      <dgm:t>
        <a:bodyPr/>
        <a:lstStyle/>
        <a:p>
          <a:endParaRPr lang="en-GB"/>
        </a:p>
      </dgm:t>
    </dgm:pt>
    <dgm:pt modelId="{2A9B5CF9-415D-47B4-ACFA-46FA382655C0}" type="sibTrans" cxnId="{9E0E1FD8-3DBB-4545-87A2-E7C559CC2B27}">
      <dgm:prSet/>
      <dgm:spPr/>
      <dgm:t>
        <a:bodyPr/>
        <a:lstStyle/>
        <a:p>
          <a:endParaRPr lang="en-GB"/>
        </a:p>
      </dgm:t>
    </dgm:pt>
    <dgm:pt modelId="{EA5748C9-A467-4E44-AF88-4704D6F0579B}" type="pres">
      <dgm:prSet presAssocID="{C0B4C5D2-FAAD-432D-AC68-072A45EE387E}" presName="Name0" presStyleCnt="0">
        <dgm:presLayoutVars>
          <dgm:dir/>
          <dgm:animLvl val="lvl"/>
          <dgm:resizeHandles val="exact"/>
        </dgm:presLayoutVars>
      </dgm:prSet>
      <dgm:spPr/>
    </dgm:pt>
    <dgm:pt modelId="{28AAFC4C-BB82-4D97-9F2A-CF6163808872}" type="pres">
      <dgm:prSet presAssocID="{7E30CB08-D131-4515-8C14-5FC63B5E3762}" presName="compositeNode" presStyleCnt="0">
        <dgm:presLayoutVars>
          <dgm:bulletEnabled val="1"/>
        </dgm:presLayoutVars>
      </dgm:prSet>
      <dgm:spPr/>
    </dgm:pt>
    <dgm:pt modelId="{0DC61CE7-44A9-4196-B82C-F4387D6521F5}" type="pres">
      <dgm:prSet presAssocID="{7E30CB08-D131-4515-8C14-5FC63B5E3762}" presName="bgRect" presStyleLbl="node1" presStyleIdx="0" presStyleCnt="3" custLinFactNeighborX="-298" custLinFactNeighborY="248"/>
      <dgm:spPr/>
    </dgm:pt>
    <dgm:pt modelId="{E6F156A3-98BC-47D8-8968-BD8907CFEF61}" type="pres">
      <dgm:prSet presAssocID="{7E30CB08-D131-4515-8C14-5FC63B5E3762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EDB7DC2-A51E-454A-86ED-AC0D3CCEFEBB}" type="pres">
      <dgm:prSet presAssocID="{7E30CB08-D131-4515-8C14-5FC63B5E3762}" presName="childNode" presStyleLbl="node1" presStyleIdx="0" presStyleCnt="3">
        <dgm:presLayoutVars>
          <dgm:bulletEnabled val="1"/>
        </dgm:presLayoutVars>
      </dgm:prSet>
      <dgm:spPr/>
    </dgm:pt>
    <dgm:pt modelId="{984EE893-5D4E-4099-9547-71E656ADF043}" type="pres">
      <dgm:prSet presAssocID="{AA8A5A93-5555-4A5C-8884-ECF69A6069DB}" presName="hSp" presStyleCnt="0"/>
      <dgm:spPr/>
    </dgm:pt>
    <dgm:pt modelId="{6875FD49-18D9-4CBC-9988-ACC355558890}" type="pres">
      <dgm:prSet presAssocID="{AA8A5A93-5555-4A5C-8884-ECF69A6069DB}" presName="vProcSp" presStyleCnt="0"/>
      <dgm:spPr/>
    </dgm:pt>
    <dgm:pt modelId="{4315EDAB-9A59-466F-9CDE-CDD95C58CDEB}" type="pres">
      <dgm:prSet presAssocID="{AA8A5A93-5555-4A5C-8884-ECF69A6069DB}" presName="vSp1" presStyleCnt="0"/>
      <dgm:spPr/>
    </dgm:pt>
    <dgm:pt modelId="{BC6240D7-87B9-4BA7-AC14-9B695F4FF593}" type="pres">
      <dgm:prSet presAssocID="{AA8A5A93-5555-4A5C-8884-ECF69A6069DB}" presName="simulatedConn" presStyleLbl="solidFgAcc1" presStyleIdx="0" presStyleCnt="2"/>
      <dgm:spPr>
        <a:ln>
          <a:solidFill>
            <a:schemeClr val="accent2">
              <a:lumMod val="20000"/>
              <a:lumOff val="80000"/>
            </a:schemeClr>
          </a:solidFill>
        </a:ln>
      </dgm:spPr>
    </dgm:pt>
    <dgm:pt modelId="{A6F6B900-956F-4BDC-86ED-9CDA07D11FBF}" type="pres">
      <dgm:prSet presAssocID="{AA8A5A93-5555-4A5C-8884-ECF69A6069DB}" presName="vSp2" presStyleCnt="0"/>
      <dgm:spPr/>
    </dgm:pt>
    <dgm:pt modelId="{B23BFD79-5FA9-4412-BD3D-A6C4027B425D}" type="pres">
      <dgm:prSet presAssocID="{AA8A5A93-5555-4A5C-8884-ECF69A6069DB}" presName="sibTrans" presStyleCnt="0"/>
      <dgm:spPr/>
    </dgm:pt>
    <dgm:pt modelId="{C71731E7-B5CA-4688-8F80-04CDB797EC68}" type="pres">
      <dgm:prSet presAssocID="{CBFD7954-C59E-4B78-8B62-F9FB36CCE1E6}" presName="compositeNode" presStyleCnt="0">
        <dgm:presLayoutVars>
          <dgm:bulletEnabled val="1"/>
        </dgm:presLayoutVars>
      </dgm:prSet>
      <dgm:spPr/>
    </dgm:pt>
    <dgm:pt modelId="{3272C335-4B3B-4498-B698-5DBD13DB8871}" type="pres">
      <dgm:prSet presAssocID="{CBFD7954-C59E-4B78-8B62-F9FB36CCE1E6}" presName="bgRect" presStyleLbl="node1" presStyleIdx="1" presStyleCnt="3"/>
      <dgm:spPr/>
    </dgm:pt>
    <dgm:pt modelId="{BBE3AF33-C653-44A8-B798-B65D95A12400}" type="pres">
      <dgm:prSet presAssocID="{CBFD7954-C59E-4B78-8B62-F9FB36CCE1E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77F50EBF-2EDB-4E79-AD3F-D1DFC8B155C2}" type="pres">
      <dgm:prSet presAssocID="{CBFD7954-C59E-4B78-8B62-F9FB36CCE1E6}" presName="childNode" presStyleLbl="node1" presStyleIdx="1" presStyleCnt="3">
        <dgm:presLayoutVars>
          <dgm:bulletEnabled val="1"/>
        </dgm:presLayoutVars>
      </dgm:prSet>
      <dgm:spPr/>
    </dgm:pt>
    <dgm:pt modelId="{5C10E4AF-84CB-4577-B190-D292139259E0}" type="pres">
      <dgm:prSet presAssocID="{89C1D431-9A5C-498F-BEB9-3C0BE7704A16}" presName="hSp" presStyleCnt="0"/>
      <dgm:spPr/>
    </dgm:pt>
    <dgm:pt modelId="{11355E1E-6166-45F1-9548-C3BF140093A0}" type="pres">
      <dgm:prSet presAssocID="{89C1D431-9A5C-498F-BEB9-3C0BE7704A16}" presName="vProcSp" presStyleCnt="0"/>
      <dgm:spPr/>
    </dgm:pt>
    <dgm:pt modelId="{09532EB5-F0FB-4639-8B46-601D97073D5B}" type="pres">
      <dgm:prSet presAssocID="{89C1D431-9A5C-498F-BEB9-3C0BE7704A16}" presName="vSp1" presStyleCnt="0"/>
      <dgm:spPr/>
    </dgm:pt>
    <dgm:pt modelId="{6CA7FD63-06CC-41CA-B473-BA22D545EB1B}" type="pres">
      <dgm:prSet presAssocID="{89C1D431-9A5C-498F-BEB9-3C0BE7704A16}" presName="simulatedConn" presStyleLbl="solidFgAcc1" presStyleIdx="1" presStyleCnt="2"/>
      <dgm:spPr>
        <a:solidFill>
          <a:schemeClr val="bg1"/>
        </a:solidFill>
        <a:ln>
          <a:solidFill>
            <a:srgbClr val="F9EBDB"/>
          </a:solidFill>
        </a:ln>
      </dgm:spPr>
    </dgm:pt>
    <dgm:pt modelId="{FEBE2EB3-B8F9-43F9-BD6F-D4E8D9C1D1CF}" type="pres">
      <dgm:prSet presAssocID="{89C1D431-9A5C-498F-BEB9-3C0BE7704A16}" presName="vSp2" presStyleCnt="0"/>
      <dgm:spPr/>
    </dgm:pt>
    <dgm:pt modelId="{3D5BB4C8-F83F-4E0B-AA68-7785CC4A1551}" type="pres">
      <dgm:prSet presAssocID="{89C1D431-9A5C-498F-BEB9-3C0BE7704A16}" presName="sibTrans" presStyleCnt="0"/>
      <dgm:spPr/>
    </dgm:pt>
    <dgm:pt modelId="{A774AAB5-B1FB-40CD-95C9-55FD7E97F697}" type="pres">
      <dgm:prSet presAssocID="{517892ED-65D3-4BC6-9F9B-24B04FBBF807}" presName="compositeNode" presStyleCnt="0">
        <dgm:presLayoutVars>
          <dgm:bulletEnabled val="1"/>
        </dgm:presLayoutVars>
      </dgm:prSet>
      <dgm:spPr/>
    </dgm:pt>
    <dgm:pt modelId="{EBEFF2E1-3AE4-4A9F-9BE3-79EA4CED136F}" type="pres">
      <dgm:prSet presAssocID="{517892ED-65D3-4BC6-9F9B-24B04FBBF807}" presName="bgRect" presStyleLbl="node1" presStyleIdx="2" presStyleCnt="3"/>
      <dgm:spPr/>
    </dgm:pt>
    <dgm:pt modelId="{4FF77B70-AE53-42B6-881C-37B7073A11FD}" type="pres">
      <dgm:prSet presAssocID="{517892ED-65D3-4BC6-9F9B-24B04FBBF80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4D223CCF-29D0-47CE-B48A-A54F1B359E6A}" type="pres">
      <dgm:prSet presAssocID="{517892ED-65D3-4BC6-9F9B-24B04FBBF80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8766F0B-C6E4-42A2-B8A2-55CC8343A77A}" srcId="{C0B4C5D2-FAAD-432D-AC68-072A45EE387E}" destId="{517892ED-65D3-4BC6-9F9B-24B04FBBF807}" srcOrd="2" destOrd="0" parTransId="{FB27FF3E-58D0-4E1C-B61C-21DE8CD23AE8}" sibTransId="{893AE9FA-961E-4D64-982E-8047C25157C0}"/>
    <dgm:cxn modelId="{820B851B-A628-4049-AB82-5082A880CDD2}" srcId="{CBFD7954-C59E-4B78-8B62-F9FB36CCE1E6}" destId="{6461308B-D481-4247-8838-B6B1FF3FE9FF}" srcOrd="1" destOrd="0" parTransId="{6837FC1A-41D9-4A6F-AAF0-F88260A9A285}" sibTransId="{6D5733CF-0670-4581-86CA-A15CFB9CB1BF}"/>
    <dgm:cxn modelId="{AC6EEE21-E279-4EC9-AC2F-F84ACCEB1704}" srcId="{C0B4C5D2-FAAD-432D-AC68-072A45EE387E}" destId="{7E30CB08-D131-4515-8C14-5FC63B5E3762}" srcOrd="0" destOrd="0" parTransId="{D402CE80-F0E5-4B54-A7A2-978DFA87127C}" sibTransId="{AA8A5A93-5555-4A5C-8884-ECF69A6069DB}"/>
    <dgm:cxn modelId="{728F3724-06E4-44E6-B034-917C572618BA}" srcId="{C0B4C5D2-FAAD-432D-AC68-072A45EE387E}" destId="{CBFD7954-C59E-4B78-8B62-F9FB36CCE1E6}" srcOrd="1" destOrd="0" parTransId="{39815685-7B79-41CD-8394-C69FC0F0D181}" sibTransId="{89C1D431-9A5C-498F-BEB9-3C0BE7704A16}"/>
    <dgm:cxn modelId="{567E1327-7DE7-44DB-915D-F104949C5094}" type="presOf" srcId="{14034DE8-67BD-4C7F-A26D-98F7E70F559A}" destId="{77F50EBF-2EDB-4E79-AD3F-D1DFC8B155C2}" srcOrd="0" destOrd="3" presId="urn:microsoft.com/office/officeart/2005/8/layout/hProcess7"/>
    <dgm:cxn modelId="{7714CB28-1B60-428A-8017-973DEC5B2EBA}" type="presOf" srcId="{7E30CB08-D131-4515-8C14-5FC63B5E3762}" destId="{E6F156A3-98BC-47D8-8968-BD8907CFEF61}" srcOrd="1" destOrd="0" presId="urn:microsoft.com/office/officeart/2005/8/layout/hProcess7"/>
    <dgm:cxn modelId="{B77D8E2A-28DC-461A-AB30-69DEF3E5145B}" srcId="{517892ED-65D3-4BC6-9F9B-24B04FBBF807}" destId="{4F4E25A8-4001-4CB6-A8CD-28053AA3ACFF}" srcOrd="0" destOrd="0" parTransId="{0F89F458-6161-4623-8621-554C32B1C7A3}" sibTransId="{A2B5FBD6-C9B7-4574-BFC7-CAC3D7A771EC}"/>
    <dgm:cxn modelId="{8CCCAD31-217D-4E78-A00D-B66E82CB9808}" srcId="{CBFD7954-C59E-4B78-8B62-F9FB36CCE1E6}" destId="{ACC8F211-9AE3-49B2-8F7E-76E7AE78BE4D}" srcOrd="2" destOrd="0" parTransId="{F561E6C0-7607-45B6-8278-97743B9FF086}" sibTransId="{89C826CF-E1A8-4035-A0DD-054AAEF567E0}"/>
    <dgm:cxn modelId="{5E4ADE40-4EB5-4E70-A3BC-0469DB2DAE96}" type="presOf" srcId="{9F2A3EF5-1B39-47BF-B40C-9482AB88FDCD}" destId="{BEDB7DC2-A51E-454A-86ED-AC0D3CCEFEBB}" srcOrd="0" destOrd="1" presId="urn:microsoft.com/office/officeart/2005/8/layout/hProcess7"/>
    <dgm:cxn modelId="{83E65265-FF33-4D46-9C76-BF5796A385B7}" srcId="{7E30CB08-D131-4515-8C14-5FC63B5E3762}" destId="{9F2A3EF5-1B39-47BF-B40C-9482AB88FDCD}" srcOrd="1" destOrd="0" parTransId="{5B478A29-9200-4637-8A7C-99C5B76B0D11}" sibTransId="{F13B7709-0014-437D-9443-70022F81A240}"/>
    <dgm:cxn modelId="{7A88DA47-BE26-4A39-934E-21A455D9FC2E}" type="presOf" srcId="{C0B4C5D2-FAAD-432D-AC68-072A45EE387E}" destId="{EA5748C9-A467-4E44-AF88-4704D6F0579B}" srcOrd="0" destOrd="0" presId="urn:microsoft.com/office/officeart/2005/8/layout/hProcess7"/>
    <dgm:cxn modelId="{10DEDB47-6345-432D-8E36-905599C776F4}" type="presOf" srcId="{CBFD7954-C59E-4B78-8B62-F9FB36CCE1E6}" destId="{BBE3AF33-C653-44A8-B798-B65D95A12400}" srcOrd="1" destOrd="0" presId="urn:microsoft.com/office/officeart/2005/8/layout/hProcess7"/>
    <dgm:cxn modelId="{2D318B70-8828-4C1B-B7A3-CBBDA1DD8EC5}" type="presOf" srcId="{CBFD7954-C59E-4B78-8B62-F9FB36CCE1E6}" destId="{3272C335-4B3B-4498-B698-5DBD13DB8871}" srcOrd="0" destOrd="0" presId="urn:microsoft.com/office/officeart/2005/8/layout/hProcess7"/>
    <dgm:cxn modelId="{EE30C250-9A4F-408F-AC3F-46484BD229B1}" type="presOf" srcId="{ACC8F211-9AE3-49B2-8F7E-76E7AE78BE4D}" destId="{77F50EBF-2EDB-4E79-AD3F-D1DFC8B155C2}" srcOrd="0" destOrd="2" presId="urn:microsoft.com/office/officeart/2005/8/layout/hProcess7"/>
    <dgm:cxn modelId="{257E1771-9AB5-4688-9662-57523C01DED8}" type="presOf" srcId="{6461308B-D481-4247-8838-B6B1FF3FE9FF}" destId="{77F50EBF-2EDB-4E79-AD3F-D1DFC8B155C2}" srcOrd="0" destOrd="1" presId="urn:microsoft.com/office/officeart/2005/8/layout/hProcess7"/>
    <dgm:cxn modelId="{7C9F3F54-241F-449F-9065-311730AEAB5E}" type="presOf" srcId="{517892ED-65D3-4BC6-9F9B-24B04FBBF807}" destId="{EBEFF2E1-3AE4-4A9F-9BE3-79EA4CED136F}" srcOrd="0" destOrd="0" presId="urn:microsoft.com/office/officeart/2005/8/layout/hProcess7"/>
    <dgm:cxn modelId="{8249A454-04FB-45DF-95A5-34951DB1C712}" type="presOf" srcId="{517892ED-65D3-4BC6-9F9B-24B04FBBF807}" destId="{4FF77B70-AE53-42B6-881C-37B7073A11FD}" srcOrd="1" destOrd="0" presId="urn:microsoft.com/office/officeart/2005/8/layout/hProcess7"/>
    <dgm:cxn modelId="{543AD277-BD3E-4C5D-9A09-16896803B243}" srcId="{CBFD7954-C59E-4B78-8B62-F9FB36CCE1E6}" destId="{AF857801-9194-4B56-BBBD-773C3285A883}" srcOrd="0" destOrd="0" parTransId="{0DBE93ED-77AB-4E03-BB90-5DF158888660}" sibTransId="{6CE61E70-1298-4225-899F-3D033B70CAF1}"/>
    <dgm:cxn modelId="{A0AF4A90-1585-4C90-A34F-85785589684C}" type="presOf" srcId="{56412C34-0ED7-4840-86F7-F7519B493A88}" destId="{BEDB7DC2-A51E-454A-86ED-AC0D3CCEFEBB}" srcOrd="0" destOrd="0" presId="urn:microsoft.com/office/officeart/2005/8/layout/hProcess7"/>
    <dgm:cxn modelId="{A567049F-1E3D-4D80-86C5-C5B8C5465299}" type="presOf" srcId="{DC13B347-5443-4AFA-B4F6-23C0EE2CD1DA}" destId="{BEDB7DC2-A51E-454A-86ED-AC0D3CCEFEBB}" srcOrd="0" destOrd="2" presId="urn:microsoft.com/office/officeart/2005/8/layout/hProcess7"/>
    <dgm:cxn modelId="{46FE67D2-C607-4A4F-8D73-0541AF5896B9}" type="presOf" srcId="{7E30CB08-D131-4515-8C14-5FC63B5E3762}" destId="{0DC61CE7-44A9-4196-B82C-F4387D6521F5}" srcOrd="0" destOrd="0" presId="urn:microsoft.com/office/officeart/2005/8/layout/hProcess7"/>
    <dgm:cxn modelId="{9E0E1FD8-3DBB-4545-87A2-E7C559CC2B27}" srcId="{CBFD7954-C59E-4B78-8B62-F9FB36CCE1E6}" destId="{14034DE8-67BD-4C7F-A26D-98F7E70F559A}" srcOrd="3" destOrd="0" parTransId="{913EC79F-EE9A-45CF-8BD3-A8E6F8DF9E2B}" sibTransId="{2A9B5CF9-415D-47B4-ACFA-46FA382655C0}"/>
    <dgm:cxn modelId="{82B73AEB-A186-401B-A036-F7D0ABBFA1D5}" type="presOf" srcId="{4F4E25A8-4001-4CB6-A8CD-28053AA3ACFF}" destId="{4D223CCF-29D0-47CE-B48A-A54F1B359E6A}" srcOrd="0" destOrd="0" presId="urn:microsoft.com/office/officeart/2005/8/layout/hProcess7"/>
    <dgm:cxn modelId="{45B465EF-0DB7-4E24-9DBF-AECBAFBF02BB}" srcId="{7E30CB08-D131-4515-8C14-5FC63B5E3762}" destId="{DC13B347-5443-4AFA-B4F6-23C0EE2CD1DA}" srcOrd="2" destOrd="0" parTransId="{A2D50FF0-4E88-4011-8AA4-88085697B050}" sibTransId="{8BF6887B-CC1B-4455-9DD4-C5DFDD36FBDD}"/>
    <dgm:cxn modelId="{8848D9F3-25CC-477B-B82B-5E1775FF9CB1}" type="presOf" srcId="{AF857801-9194-4B56-BBBD-773C3285A883}" destId="{77F50EBF-2EDB-4E79-AD3F-D1DFC8B155C2}" srcOrd="0" destOrd="0" presId="urn:microsoft.com/office/officeart/2005/8/layout/hProcess7"/>
    <dgm:cxn modelId="{387CCDFF-0DA5-4418-8673-90CC63D3C3DA}" srcId="{7E30CB08-D131-4515-8C14-5FC63B5E3762}" destId="{56412C34-0ED7-4840-86F7-F7519B493A88}" srcOrd="0" destOrd="0" parTransId="{18642BE1-A04B-4BE1-953F-2F66F0CE6516}" sibTransId="{B2D513C6-4DA1-411C-AC68-8A76691EF075}"/>
    <dgm:cxn modelId="{018BB516-D5FD-4094-AD3F-26B1E487F436}" type="presParOf" srcId="{EA5748C9-A467-4E44-AF88-4704D6F0579B}" destId="{28AAFC4C-BB82-4D97-9F2A-CF6163808872}" srcOrd="0" destOrd="0" presId="urn:microsoft.com/office/officeart/2005/8/layout/hProcess7"/>
    <dgm:cxn modelId="{6B86E803-8E26-4D07-960F-89FC493D8362}" type="presParOf" srcId="{28AAFC4C-BB82-4D97-9F2A-CF6163808872}" destId="{0DC61CE7-44A9-4196-B82C-F4387D6521F5}" srcOrd="0" destOrd="0" presId="urn:microsoft.com/office/officeart/2005/8/layout/hProcess7"/>
    <dgm:cxn modelId="{D977E8A1-5194-4799-961D-474E9868176C}" type="presParOf" srcId="{28AAFC4C-BB82-4D97-9F2A-CF6163808872}" destId="{E6F156A3-98BC-47D8-8968-BD8907CFEF61}" srcOrd="1" destOrd="0" presId="urn:microsoft.com/office/officeart/2005/8/layout/hProcess7"/>
    <dgm:cxn modelId="{56949FA3-645E-4E32-9703-08B83E6EBAF8}" type="presParOf" srcId="{28AAFC4C-BB82-4D97-9F2A-CF6163808872}" destId="{BEDB7DC2-A51E-454A-86ED-AC0D3CCEFEBB}" srcOrd="2" destOrd="0" presId="urn:microsoft.com/office/officeart/2005/8/layout/hProcess7"/>
    <dgm:cxn modelId="{70A3D7DC-E980-439A-AC65-888BDF8BDA0A}" type="presParOf" srcId="{EA5748C9-A467-4E44-AF88-4704D6F0579B}" destId="{984EE893-5D4E-4099-9547-71E656ADF043}" srcOrd="1" destOrd="0" presId="urn:microsoft.com/office/officeart/2005/8/layout/hProcess7"/>
    <dgm:cxn modelId="{AA4DDFB1-93BC-4693-99FE-AC465729D8D7}" type="presParOf" srcId="{EA5748C9-A467-4E44-AF88-4704D6F0579B}" destId="{6875FD49-18D9-4CBC-9988-ACC355558890}" srcOrd="2" destOrd="0" presId="urn:microsoft.com/office/officeart/2005/8/layout/hProcess7"/>
    <dgm:cxn modelId="{2D07082D-D705-4586-9B36-63355E9A165A}" type="presParOf" srcId="{6875FD49-18D9-4CBC-9988-ACC355558890}" destId="{4315EDAB-9A59-466F-9CDE-CDD95C58CDEB}" srcOrd="0" destOrd="0" presId="urn:microsoft.com/office/officeart/2005/8/layout/hProcess7"/>
    <dgm:cxn modelId="{1937C891-E25C-4E9E-A417-5B60C8DC4CA8}" type="presParOf" srcId="{6875FD49-18D9-4CBC-9988-ACC355558890}" destId="{BC6240D7-87B9-4BA7-AC14-9B695F4FF593}" srcOrd="1" destOrd="0" presId="urn:microsoft.com/office/officeart/2005/8/layout/hProcess7"/>
    <dgm:cxn modelId="{F6A670E2-4283-4B78-8833-B3E7262F7256}" type="presParOf" srcId="{6875FD49-18D9-4CBC-9988-ACC355558890}" destId="{A6F6B900-956F-4BDC-86ED-9CDA07D11FBF}" srcOrd="2" destOrd="0" presId="urn:microsoft.com/office/officeart/2005/8/layout/hProcess7"/>
    <dgm:cxn modelId="{226612D5-CE17-450E-81E8-767FAA35A4F8}" type="presParOf" srcId="{EA5748C9-A467-4E44-AF88-4704D6F0579B}" destId="{B23BFD79-5FA9-4412-BD3D-A6C4027B425D}" srcOrd="3" destOrd="0" presId="urn:microsoft.com/office/officeart/2005/8/layout/hProcess7"/>
    <dgm:cxn modelId="{46C0EAB5-1B3D-46CA-A91D-B18D5056B2A8}" type="presParOf" srcId="{EA5748C9-A467-4E44-AF88-4704D6F0579B}" destId="{C71731E7-B5CA-4688-8F80-04CDB797EC68}" srcOrd="4" destOrd="0" presId="urn:microsoft.com/office/officeart/2005/8/layout/hProcess7"/>
    <dgm:cxn modelId="{25BE52C6-9E1C-45DB-9F34-F048D66B4930}" type="presParOf" srcId="{C71731E7-B5CA-4688-8F80-04CDB797EC68}" destId="{3272C335-4B3B-4498-B698-5DBD13DB8871}" srcOrd="0" destOrd="0" presId="urn:microsoft.com/office/officeart/2005/8/layout/hProcess7"/>
    <dgm:cxn modelId="{4FDFEB76-CA05-4AA8-8DF1-0E14A2FB618C}" type="presParOf" srcId="{C71731E7-B5CA-4688-8F80-04CDB797EC68}" destId="{BBE3AF33-C653-44A8-B798-B65D95A12400}" srcOrd="1" destOrd="0" presId="urn:microsoft.com/office/officeart/2005/8/layout/hProcess7"/>
    <dgm:cxn modelId="{93AF9AF3-CF6E-4FED-84F7-8DE303AF6A87}" type="presParOf" srcId="{C71731E7-B5CA-4688-8F80-04CDB797EC68}" destId="{77F50EBF-2EDB-4E79-AD3F-D1DFC8B155C2}" srcOrd="2" destOrd="0" presId="urn:microsoft.com/office/officeart/2005/8/layout/hProcess7"/>
    <dgm:cxn modelId="{B16A5A0B-3DE7-488D-A775-96BA71DF29D1}" type="presParOf" srcId="{EA5748C9-A467-4E44-AF88-4704D6F0579B}" destId="{5C10E4AF-84CB-4577-B190-D292139259E0}" srcOrd="5" destOrd="0" presId="urn:microsoft.com/office/officeart/2005/8/layout/hProcess7"/>
    <dgm:cxn modelId="{9834EFD3-D886-472C-924A-1E7BF8F4E22C}" type="presParOf" srcId="{EA5748C9-A467-4E44-AF88-4704D6F0579B}" destId="{11355E1E-6166-45F1-9548-C3BF140093A0}" srcOrd="6" destOrd="0" presId="urn:microsoft.com/office/officeart/2005/8/layout/hProcess7"/>
    <dgm:cxn modelId="{539F460B-2FD4-4E56-A73C-E03C1C5B0E10}" type="presParOf" srcId="{11355E1E-6166-45F1-9548-C3BF140093A0}" destId="{09532EB5-F0FB-4639-8B46-601D97073D5B}" srcOrd="0" destOrd="0" presId="urn:microsoft.com/office/officeart/2005/8/layout/hProcess7"/>
    <dgm:cxn modelId="{53216DEE-C038-4FA2-B9C9-B21B3143CB02}" type="presParOf" srcId="{11355E1E-6166-45F1-9548-C3BF140093A0}" destId="{6CA7FD63-06CC-41CA-B473-BA22D545EB1B}" srcOrd="1" destOrd="0" presId="urn:microsoft.com/office/officeart/2005/8/layout/hProcess7"/>
    <dgm:cxn modelId="{2BF334E6-B6C8-4D9D-8071-02E78C4CF056}" type="presParOf" srcId="{11355E1E-6166-45F1-9548-C3BF140093A0}" destId="{FEBE2EB3-B8F9-43F9-BD6F-D4E8D9C1D1CF}" srcOrd="2" destOrd="0" presId="urn:microsoft.com/office/officeart/2005/8/layout/hProcess7"/>
    <dgm:cxn modelId="{F16190AB-842B-400D-B72D-90FBDB8EDB2B}" type="presParOf" srcId="{EA5748C9-A467-4E44-AF88-4704D6F0579B}" destId="{3D5BB4C8-F83F-4E0B-AA68-7785CC4A1551}" srcOrd="7" destOrd="0" presId="urn:microsoft.com/office/officeart/2005/8/layout/hProcess7"/>
    <dgm:cxn modelId="{6E047934-F524-4BE4-87D8-81695F9AFA16}" type="presParOf" srcId="{EA5748C9-A467-4E44-AF88-4704D6F0579B}" destId="{A774AAB5-B1FB-40CD-95C9-55FD7E97F697}" srcOrd="8" destOrd="0" presId="urn:microsoft.com/office/officeart/2005/8/layout/hProcess7"/>
    <dgm:cxn modelId="{AAF20033-0D9C-4BA6-93F9-D01892FAFDDF}" type="presParOf" srcId="{A774AAB5-B1FB-40CD-95C9-55FD7E97F697}" destId="{EBEFF2E1-3AE4-4A9F-9BE3-79EA4CED136F}" srcOrd="0" destOrd="0" presId="urn:microsoft.com/office/officeart/2005/8/layout/hProcess7"/>
    <dgm:cxn modelId="{D0E1B416-A652-4E44-87DA-F4350232897C}" type="presParOf" srcId="{A774AAB5-B1FB-40CD-95C9-55FD7E97F697}" destId="{4FF77B70-AE53-42B6-881C-37B7073A11FD}" srcOrd="1" destOrd="0" presId="urn:microsoft.com/office/officeart/2005/8/layout/hProcess7"/>
    <dgm:cxn modelId="{5BB75F1E-D712-401C-9DA1-2C1C3AED535D}" type="presParOf" srcId="{A774AAB5-B1FB-40CD-95C9-55FD7E97F697}" destId="{4D223CCF-29D0-47CE-B48A-A54F1B359E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61CE7-44A9-4196-B82C-F4387D6521F5}">
      <dsp:nvSpPr>
        <dsp:cNvPr id="0" name=""/>
        <dsp:cNvSpPr/>
      </dsp:nvSpPr>
      <dsp:spPr>
        <a:xfrm>
          <a:off x="0" y="573860"/>
          <a:ext cx="3576862" cy="4292235"/>
        </a:xfrm>
        <a:prstGeom prst="roundRect">
          <a:avLst>
            <a:gd name="adj" fmla="val 5000"/>
          </a:avLst>
        </a:prstGeom>
        <a:solidFill>
          <a:srgbClr val="F9F9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2"/>
              </a:solidFill>
              <a:latin typeface="Abadi" panose="020B0604020104020204" pitchFamily="34" charset="0"/>
            </a:rPr>
            <a:t>PROBLEM</a:t>
          </a:r>
        </a:p>
      </dsp:txBody>
      <dsp:txXfrm rot="16200000">
        <a:off x="-1402130" y="1975990"/>
        <a:ext cx="3519632" cy="715372"/>
      </dsp:txXfrm>
    </dsp:sp>
    <dsp:sp modelId="{BEDB7DC2-A51E-454A-86ED-AC0D3CCEFEBB}">
      <dsp:nvSpPr>
        <dsp:cNvPr id="0" name=""/>
        <dsp:cNvSpPr/>
      </dsp:nvSpPr>
      <dsp:spPr>
        <a:xfrm>
          <a:off x="715372" y="573860"/>
          <a:ext cx="2664762" cy="42922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" rIns="0" bIns="0" numCol="1" spcCol="1270" anchor="t" anchorCtr="0">
          <a:noAutofit/>
        </a:bodyPr>
        <a:lstStyle/>
        <a:p>
          <a:pPr marL="0" lvl="0" indent="0" algn="l" defTabSz="44450">
            <a:lnSpc>
              <a:spcPct val="100000"/>
            </a:lnSpc>
            <a:spcBef>
              <a:spcPct val="0"/>
            </a:spcBef>
            <a:spcAft>
              <a:spcPts val="3000"/>
            </a:spcAft>
            <a:buNone/>
          </a:pPr>
          <a:endParaRPr lang="cs-CZ" sz="100" b="0" kern="1200" dirty="0">
            <a:solidFill>
              <a:schemeClr val="tx2"/>
            </a:solidFill>
            <a:effectLst/>
            <a:latin typeface="Abadi" panose="020B0604020104020204" pitchFamily="34" charset="0"/>
            <a:ea typeface="Calibri" panose="020F0502020204030204" pitchFamily="34" charset="0"/>
          </a:endParaRPr>
        </a:p>
        <a:p>
          <a:pPr marL="0" lvl="0" indent="0" algn="l" defTabSz="44450">
            <a:lnSpc>
              <a:spcPct val="10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600" b="0" kern="1200" dirty="0">
              <a:solidFill>
                <a:schemeClr val="tx2"/>
              </a:solidFill>
              <a:effectLst/>
              <a:latin typeface="Abadi" panose="020B0604020104020204" pitchFamily="34" charset="0"/>
              <a:ea typeface="Calibri" panose="020F0502020204030204" pitchFamily="34" charset="0"/>
            </a:rPr>
            <a:t>The Lidl purchasing group wants to expand our candy offering. The idea is to create a brand-new product.</a:t>
          </a:r>
          <a:endParaRPr lang="en-GB" sz="1600" b="0" kern="1200" dirty="0">
            <a:solidFill>
              <a:schemeClr val="tx2"/>
            </a:solidFill>
            <a:latin typeface="Abadi" panose="020B0604020104020204" pitchFamily="34" charset="0"/>
          </a:endParaRP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600" b="0" kern="1200" dirty="0">
              <a:solidFill>
                <a:schemeClr val="tx2"/>
              </a:solidFill>
              <a:effectLst/>
              <a:latin typeface="Abadi" panose="020B0604020104020204" pitchFamily="34" charset="0"/>
              <a:ea typeface="Calibri" panose="020F0502020204030204" pitchFamily="34" charset="0"/>
            </a:rPr>
            <a:t>The market research data are available, and a data</a:t>
          </a:r>
          <a:r>
            <a:rPr lang="cs-CZ" sz="1600" b="0" kern="1200" dirty="0">
              <a:solidFill>
                <a:schemeClr val="tx2"/>
              </a:solidFill>
              <a:effectLst/>
              <a:latin typeface="Abadi" panose="020B0604020104020204" pitchFamily="34" charset="0"/>
              <a:ea typeface="Calibri" panose="020F0502020204030204" pitchFamily="34" charset="0"/>
            </a:rPr>
            <a:t>-</a:t>
          </a:r>
          <a:r>
            <a:rPr lang="en-US" sz="1600" b="0" kern="1200" dirty="0">
              <a:solidFill>
                <a:schemeClr val="tx2"/>
              </a:solidFill>
              <a:effectLst/>
              <a:latin typeface="Abadi" panose="020B0604020104020204" pitchFamily="34" charset="0"/>
              <a:ea typeface="Calibri" panose="020F0502020204030204" pitchFamily="34" charset="0"/>
            </a:rPr>
            <a:t>driven approach is required.</a:t>
          </a:r>
          <a:endParaRPr lang="en-GB" sz="1600" b="0" kern="1200" dirty="0">
            <a:solidFill>
              <a:schemeClr val="tx2"/>
            </a:solidFill>
            <a:latin typeface="Abadi" panose="020B0604020104020204" pitchFamily="34" charset="0"/>
          </a:endParaRP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GB" sz="1600" b="0" kern="1200" dirty="0">
              <a:solidFill>
                <a:schemeClr val="tx2"/>
              </a:solidFill>
              <a:latin typeface="Abadi" panose="020B0604020104020204" pitchFamily="34" charset="0"/>
            </a:rPr>
            <a:t>The task is to </a:t>
          </a:r>
          <a:r>
            <a:rPr lang="en-GB" sz="1600" b="1" kern="1200" dirty="0">
              <a:solidFill>
                <a:schemeClr val="tx2"/>
              </a:solidFill>
              <a:latin typeface="Abadi" panose="020B0604020104020204" pitchFamily="34" charset="0"/>
            </a:rPr>
            <a:t>present a recommendation of new candy </a:t>
          </a:r>
          <a:r>
            <a:rPr lang="en-GB" sz="1600" b="0" kern="1200" dirty="0">
              <a:solidFill>
                <a:schemeClr val="tx2"/>
              </a:solidFill>
              <a:latin typeface="Abadi" panose="020B0604020104020204" pitchFamily="34" charset="0"/>
            </a:rPr>
            <a:t>product, which is driven from the data </a:t>
          </a:r>
          <a:r>
            <a:rPr lang="cs-CZ" sz="1600" b="0" kern="1200" dirty="0">
              <a:solidFill>
                <a:schemeClr val="tx2"/>
              </a:solidFill>
              <a:latin typeface="Abadi" panose="020B0604020104020204" pitchFamily="34" charset="0"/>
            </a:rPr>
            <a:t>as a </a:t>
          </a:r>
          <a:r>
            <a:rPr lang="cs-CZ" sz="1600" b="1" kern="1200" dirty="0" err="1">
              <a:solidFill>
                <a:schemeClr val="tx2"/>
              </a:solidFill>
              <a:latin typeface="Abadi" panose="020B0604020104020204" pitchFamily="34" charset="0"/>
            </a:rPr>
            <a:t>statistical</a:t>
          </a:r>
          <a:r>
            <a:rPr lang="cs-CZ" sz="1600" b="1" kern="12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b="1" kern="1200" dirty="0" err="1">
              <a:solidFill>
                <a:schemeClr val="tx2"/>
              </a:solidFill>
              <a:latin typeface="Abadi" panose="020B0604020104020204" pitchFamily="34" charset="0"/>
            </a:rPr>
            <a:t>solution</a:t>
          </a:r>
          <a:r>
            <a:rPr lang="cs-CZ" sz="1600" b="1" kern="1200" dirty="0">
              <a:solidFill>
                <a:schemeClr val="tx2"/>
              </a:solidFill>
              <a:latin typeface="Abadi" panose="020B0604020104020204" pitchFamily="34" charset="0"/>
            </a:rPr>
            <a:t>.</a:t>
          </a:r>
          <a:endParaRPr lang="en-GB" sz="1600" b="1" kern="1200" dirty="0">
            <a:solidFill>
              <a:schemeClr val="tx2"/>
            </a:solidFill>
            <a:latin typeface="Abadi" panose="020B0604020104020204" pitchFamily="34" charset="0"/>
          </a:endParaRPr>
        </a:p>
      </dsp:txBody>
      <dsp:txXfrm>
        <a:off x="715372" y="573860"/>
        <a:ext cx="2664762" cy="4292235"/>
      </dsp:txXfrm>
    </dsp:sp>
    <dsp:sp modelId="{3272C335-4B3B-4498-B698-5DBD13DB8871}">
      <dsp:nvSpPr>
        <dsp:cNvPr id="0" name=""/>
        <dsp:cNvSpPr/>
      </dsp:nvSpPr>
      <dsp:spPr>
        <a:xfrm>
          <a:off x="3702884" y="563215"/>
          <a:ext cx="3576862" cy="4292235"/>
        </a:xfrm>
        <a:prstGeom prst="roundRect">
          <a:avLst>
            <a:gd name="adj" fmla="val 5000"/>
          </a:avLst>
        </a:prstGeom>
        <a:solidFill>
          <a:srgbClr val="FBFBE9"/>
        </a:solidFill>
        <a:ln w="12700" cap="flat" cmpd="sng" algn="ctr">
          <a:solidFill>
            <a:srgbClr val="F9F9D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2"/>
              </a:solidFill>
              <a:latin typeface="Abadi" panose="020B0604020104020204" pitchFamily="34" charset="0"/>
            </a:rPr>
            <a:t>SOLUTION</a:t>
          </a:r>
        </a:p>
      </dsp:txBody>
      <dsp:txXfrm rot="16200000">
        <a:off x="2300753" y="1965346"/>
        <a:ext cx="3519632" cy="715372"/>
      </dsp:txXfrm>
    </dsp:sp>
    <dsp:sp modelId="{BC6240D7-87B9-4BA7-AC14-9B695F4FF593}">
      <dsp:nvSpPr>
        <dsp:cNvPr id="0" name=""/>
        <dsp:cNvSpPr/>
      </dsp:nvSpPr>
      <dsp:spPr>
        <a:xfrm rot="5400000">
          <a:off x="3405417" y="3974042"/>
          <a:ext cx="630701" cy="53652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50EBF-2EDB-4E79-AD3F-D1DFC8B155C2}">
      <dsp:nvSpPr>
        <dsp:cNvPr id="0" name=""/>
        <dsp:cNvSpPr/>
      </dsp:nvSpPr>
      <dsp:spPr>
        <a:xfrm>
          <a:off x="4418256" y="563215"/>
          <a:ext cx="2664762" cy="42922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" rIns="0" bIns="0" numCol="1" spcCol="1270" anchor="t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endParaRPr lang="cs-CZ" sz="100" kern="1200" dirty="0">
            <a:solidFill>
              <a:schemeClr val="tx2"/>
            </a:solidFill>
            <a:latin typeface="Abadi" panose="020B0604020104020204" pitchFamily="34" charset="0"/>
          </a:endParaRP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cs-CZ" sz="1600" kern="1200" dirty="0">
              <a:solidFill>
                <a:schemeClr val="tx2"/>
              </a:solidFill>
              <a:latin typeface="Abadi" panose="020B0604020104020204" pitchFamily="34" charset="0"/>
            </a:rPr>
            <a:t>Data </a:t>
          </a: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explanation</a:t>
          </a:r>
          <a:r>
            <a:rPr lang="cs-CZ" sz="1600" kern="1200" dirty="0">
              <a:solidFill>
                <a:schemeClr val="tx2"/>
              </a:solidFill>
              <a:latin typeface="Abadi" panose="020B0604020104020204" pitchFamily="34" charset="0"/>
            </a:rPr>
            <a:t> via </a:t>
          </a: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descriptive</a:t>
          </a:r>
          <a:r>
            <a:rPr lang="cs-CZ" sz="1600" kern="12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statistics</a:t>
          </a:r>
          <a:endParaRPr lang="en-GB" sz="1600" kern="1200" dirty="0">
            <a:solidFill>
              <a:schemeClr val="tx2"/>
            </a:solidFill>
            <a:latin typeface="Abadi" panose="020B0604020104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Designed</a:t>
          </a:r>
          <a:r>
            <a:rPr lang="cs-CZ" sz="1600" kern="12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possible</a:t>
          </a:r>
          <a:r>
            <a:rPr lang="cs-CZ" sz="1600" kern="12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approaches</a:t>
          </a:r>
          <a:r>
            <a:rPr lang="cs-CZ" sz="1600" kern="1200" dirty="0">
              <a:solidFill>
                <a:schemeClr val="tx2"/>
              </a:solidFill>
              <a:latin typeface="Abadi" panose="020B0604020104020204" pitchFamily="34" charset="0"/>
            </a:rPr>
            <a:t> and </a:t>
          </a: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strategies</a:t>
          </a:r>
          <a:endParaRPr lang="en-GB" sz="1600" kern="1200" dirty="0">
            <a:solidFill>
              <a:schemeClr val="tx2"/>
            </a:solidFill>
            <a:latin typeface="Abadi" panose="020B0604020104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Applied</a:t>
          </a:r>
          <a:r>
            <a:rPr lang="cs-CZ" sz="1600" kern="12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multiple</a:t>
          </a:r>
          <a:r>
            <a:rPr lang="cs-CZ" sz="1600" kern="12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linear</a:t>
          </a:r>
          <a:r>
            <a:rPr lang="cs-CZ" sz="1600" kern="1200" dirty="0">
              <a:solidFill>
                <a:schemeClr val="tx2"/>
              </a:solidFill>
              <a:latin typeface="Abadi" panose="020B0604020104020204" pitchFamily="34" charset="0"/>
            </a:rPr>
            <a:t> </a:t>
          </a: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regression</a:t>
          </a:r>
          <a:endParaRPr lang="en-GB" sz="1600" kern="1200" dirty="0">
            <a:solidFill>
              <a:schemeClr val="tx2"/>
            </a:solidFill>
            <a:latin typeface="Abadi" panose="020B0604020104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Proposed</a:t>
          </a:r>
          <a:r>
            <a:rPr lang="cs-CZ" sz="1600" kern="1200" dirty="0">
              <a:solidFill>
                <a:schemeClr val="tx2"/>
              </a:solidFill>
              <a:latin typeface="Abadi" panose="020B0604020104020204" pitchFamily="34" charset="0"/>
            </a:rPr>
            <a:t> a </a:t>
          </a:r>
          <a:r>
            <a:rPr lang="cs-CZ" sz="1600" kern="1200" dirty="0" err="1">
              <a:solidFill>
                <a:schemeClr val="tx2"/>
              </a:solidFill>
              <a:latin typeface="Abadi" panose="020B0604020104020204" pitchFamily="34" charset="0"/>
            </a:rPr>
            <a:t>solution</a:t>
          </a:r>
          <a:endParaRPr lang="en-GB" sz="1600" kern="1200" dirty="0">
            <a:solidFill>
              <a:schemeClr val="tx2"/>
            </a:solidFill>
            <a:latin typeface="Abadi" panose="020B0604020104020204" pitchFamily="34" charset="0"/>
          </a:endParaRPr>
        </a:p>
      </dsp:txBody>
      <dsp:txXfrm>
        <a:off x="4418256" y="563215"/>
        <a:ext cx="2664762" cy="4292235"/>
      </dsp:txXfrm>
    </dsp:sp>
    <dsp:sp modelId="{EBEFF2E1-3AE4-4A9F-9BE3-79EA4CED136F}">
      <dsp:nvSpPr>
        <dsp:cNvPr id="0" name=""/>
        <dsp:cNvSpPr/>
      </dsp:nvSpPr>
      <dsp:spPr>
        <a:xfrm>
          <a:off x="7404937" y="563215"/>
          <a:ext cx="3576862" cy="4292235"/>
        </a:xfrm>
        <a:prstGeom prst="roundRect">
          <a:avLst>
            <a:gd name="adj" fmla="val 5000"/>
          </a:avLst>
        </a:prstGeom>
        <a:solidFill>
          <a:srgbClr val="F9EBD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2"/>
              </a:solidFill>
              <a:latin typeface="Abadi" panose="020B0604020104020204" pitchFamily="34" charset="0"/>
            </a:rPr>
            <a:t>REVIEW</a:t>
          </a:r>
        </a:p>
      </dsp:txBody>
      <dsp:txXfrm rot="16200000">
        <a:off x="6002806" y="1965346"/>
        <a:ext cx="3519632" cy="715372"/>
      </dsp:txXfrm>
    </dsp:sp>
    <dsp:sp modelId="{6CA7FD63-06CC-41CA-B473-BA22D545EB1B}">
      <dsp:nvSpPr>
        <dsp:cNvPr id="0" name=""/>
        <dsp:cNvSpPr/>
      </dsp:nvSpPr>
      <dsp:spPr>
        <a:xfrm rot="5400000">
          <a:off x="7107470" y="3974042"/>
          <a:ext cx="630701" cy="536529"/>
        </a:xfrm>
        <a:prstGeom prst="flowChartExtract">
          <a:avLst/>
        </a:prstGeom>
        <a:solidFill>
          <a:schemeClr val="bg1"/>
        </a:solidFill>
        <a:ln w="12700" cap="flat" cmpd="sng" algn="ctr">
          <a:solidFill>
            <a:srgbClr val="F9EBD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23CCF-29D0-47CE-B48A-A54F1B359E6A}">
      <dsp:nvSpPr>
        <dsp:cNvPr id="0" name=""/>
        <dsp:cNvSpPr/>
      </dsp:nvSpPr>
      <dsp:spPr>
        <a:xfrm>
          <a:off x="8120309" y="563215"/>
          <a:ext cx="2664762" cy="42922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800" kern="1200">
            <a:latin typeface="Abadi" panose="020B0604020104020204" pitchFamily="34" charset="0"/>
          </a:endParaRPr>
        </a:p>
      </dsp:txBody>
      <dsp:txXfrm>
        <a:off x="8120309" y="563215"/>
        <a:ext cx="2664762" cy="4292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D54FC-33A6-44F7-9994-EEF545CC876D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8C10E-1641-4508-B213-7A1E2AD2A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3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Image: https://www.vecteezy.com/vector-art/155578-free-grainy-candy-vector 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8C10E-1641-4508-B213-7A1E2AD2A8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1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https://www.mordorintelligence.com/industry-reports/candy-market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8C10E-1641-4508-B213-7A1E2AD2A8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84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ED6528-E44B-FB6E-7878-C59BA98C6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74CA5C-3D27-80F0-807B-D7C8271A8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F5AC63-767F-D9EA-CC98-B15D6E2D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A5D924-6C66-9929-5EF1-F97F47D5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6B9D2D-A019-FA4A-3A6A-00D45545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01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6CC84-3CE9-D87E-268E-95C10DFC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C133E5A-4408-CCF0-D086-5C3941B2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DFD3B1-B00A-FF36-4E2C-664966CB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6070DD-925E-F6C6-9393-E88B6474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6AB46A-4BEF-489F-AB07-E5DA94CB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9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9F575CB-B8D4-FA2E-55FE-7F5520BDA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88381C5-E2CE-D888-C560-A8025B85A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7380AB-9026-A1BF-3809-26D8BCD1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901797-4CCA-1F53-12C8-D9FAC784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DB607C-145E-880A-A5C9-2C2432A5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0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D7DA99-A975-EBDD-3ECA-F7F0FA8B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EE5E26-F951-6CD8-9938-430F4469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DA3A61-8795-D64D-EC25-AAA7F98C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882E9D-9BFA-D450-A777-18CB53FF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B96526-BB02-0C3A-704A-C21B37FC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A03DAC-324C-2CEE-3764-39ADC241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080E8D-5F8A-D51C-9067-CE00E0C7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1BAC09-E09F-10A6-BAB4-BA3CEEF7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56310D-5EBF-1901-49B4-3DFB6F12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C54A90-31D7-F11C-130C-4FB17411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8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BD78E2-255B-10BD-B956-145EA88F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3819F6-E1F7-DC69-7FC9-522A744B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64D11FF-3C35-0602-0EE7-250D4123F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6EA22E9-13EC-CECF-DF47-1BD28CDD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8A2E6E-64DC-5C73-83BF-41804C81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9B6748-6253-6484-E282-9FA4276C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6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960497-57A8-C5B4-CF56-9A6AE12A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0E47C1-01CD-8BC5-ED85-BA591EF8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178490-373E-03D9-4E79-B324FF48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F0A8F0-767D-4D16-0D1A-1E28D85EA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A03CCC6-041A-A749-572F-37EFDF995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1DEFC06-FCF2-4F02-F56F-5A709170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A6B7B38-405A-EDF4-C6AE-16D3AA0E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2E19215-C571-F05C-A3A5-C2DD85B8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9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7D6B9-3F45-53A0-609C-444B5747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A870AB6-6F1F-707F-65B9-B93CCABA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F772454-BFAA-BBB2-C551-0987776C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DE2249-8DF9-C16F-1BC9-4B402DEF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2FA14AA-D113-D925-90B9-3DE30393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107457C-F8D7-A64C-F614-7FB7EBCE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F28CF76-AEB1-B4C8-8D7A-3BA2CB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4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053C80-5C9D-3768-559D-B564650A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CAB3BD-EAED-717F-A391-223F5C79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93F69D8-E3DD-841A-124E-A66BDCE6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1A42A5-3209-F1FA-46E5-F8EAC3D6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45FAF62-67A3-3723-2730-CF21F83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32E0709-FC3B-E839-C9B0-1FC90B66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1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C28A7D-03D9-E5C5-25F2-FD9EE60A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469EB0E-E847-1BD6-05E8-841173BB6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B1176F-6339-EA87-7FAD-47D1B7828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3472DCC-33B7-9BF4-066A-E5CF3F0D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79F60DF-FE23-B696-CCDE-E39DBBE4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FA5EF9B-D06E-C770-23FF-3A9C9511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FE453E0-AF57-8553-3A95-4A222C83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BE16A3B-0562-0354-B6A0-DB20307D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A22495-8CA6-0EDF-AF60-0C1245F6E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B19AB8-E263-1661-EA84-F3A9065FA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BED351-6611-4333-307F-0D00906AC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rdorintelligence.com/industry-reports/candy-market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ivethirtyeight/data/tree/master/candy-power-ranking" TargetMode="Externa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F013BC9-FF40-DEF9-40A2-7EE85B39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33" y="1465990"/>
            <a:ext cx="5136836" cy="3566160"/>
          </a:xfrm>
        </p:spPr>
        <p:txBody>
          <a:bodyPr anchor="b">
            <a:normAutofit/>
          </a:bodyPr>
          <a:lstStyle/>
          <a:p>
            <a:br>
              <a:rPr lang="cs-CZ" sz="40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r>
              <a:rPr lang="cs-CZ" sz="20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CANDY RECOMMENDATION</a:t>
            </a: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endParaRPr lang="en-GB" sz="2800" b="1" spc="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B512C66-4CF8-D414-2B97-B99BB48A55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5" r="1426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485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F78BB0BC-C53D-E1CA-B632-AE8ED55CA654}"/>
              </a:ext>
            </a:extLst>
          </p:cNvPr>
          <p:cNvSpPr/>
          <p:nvPr/>
        </p:nvSpPr>
        <p:spPr>
          <a:xfrm>
            <a:off x="604684" y="1303239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5220087A-10DC-BCD4-FF07-3BD84AD2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53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MANAGEMENT SUMMARY</a:t>
            </a:r>
            <a:endParaRPr lang="en-GB" sz="3600" b="1" spc="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FE30E51-027D-4C27-9FC6-E0E20DDD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47" y1="52439" x2="52147" y2="52439"/>
                        <a14:foregroundMark x1="57055" y1="39634" x2="57055" y2="39634"/>
                        <a14:foregroundMark x1="22086" y1="18902" x2="22086" y2="18902"/>
                        <a14:backgroundMark x1="2454" y1="38415" x2="2454" y2="38415"/>
                        <a14:backgroundMark x1="80368" y1="18293" x2="80368" y2="182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3090" y="0"/>
            <a:ext cx="1317481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6FD94FF-F7D2-F98F-5C40-94959024E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57044">
            <a:off x="9949804" y="296739"/>
            <a:ext cx="1457528" cy="1457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Zástupný symbol pro zápatí 21">
            <a:extLst>
              <a:ext uri="{FF2B5EF4-FFF2-40B4-BE49-F238E27FC236}">
                <a16:creationId xmlns:a16="http://schemas.microsoft.com/office/drawing/2014/main" id="{EC5CF122-B4FA-9183-6C0F-817E697B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9615EB81-C053-8A4F-C45E-6175BD81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2</a:t>
            </a:fld>
            <a:endParaRPr lang="en-GB"/>
          </a:p>
        </p:txBody>
      </p:sp>
      <p:sp>
        <p:nvSpPr>
          <p:cNvPr id="24" name="Zástupný symbol pro datum 23">
            <a:extLst>
              <a:ext uri="{FF2B5EF4-FFF2-40B4-BE49-F238E27FC236}">
                <a16:creationId xmlns:a16="http://schemas.microsoft.com/office/drawing/2014/main" id="{D03774DA-07D7-92E9-DF2A-C8303FC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755BD52-F1AA-0994-BF57-B19E89C72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847735"/>
              </p:ext>
            </p:extLst>
          </p:nvPr>
        </p:nvGraphicFramePr>
        <p:xfrm>
          <a:off x="570741" y="1120245"/>
          <a:ext cx="109826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5590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lný tvar: obrazec 4">
            <a:extLst>
              <a:ext uri="{FF2B5EF4-FFF2-40B4-BE49-F238E27FC236}">
                <a16:creationId xmlns:a16="http://schemas.microsoft.com/office/drawing/2014/main" id="{91C190D9-04B6-C6C6-9A7B-AE26088E27EC}"/>
              </a:ext>
            </a:extLst>
          </p:cNvPr>
          <p:cNvSpPr/>
          <p:nvPr/>
        </p:nvSpPr>
        <p:spPr>
          <a:xfrm>
            <a:off x="604684" y="1303239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444E4041-5BD8-90E3-F0BE-DF7CB570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53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PROCEDURE &amp; ASSUMPTIONS</a:t>
            </a:r>
            <a:endParaRPr lang="en-GB" sz="3600" b="1" spc="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4043125D-6B87-085A-56F9-E38BDB456FED}"/>
              </a:ext>
            </a:extLst>
          </p:cNvPr>
          <p:cNvGrpSpPr/>
          <p:nvPr/>
        </p:nvGrpSpPr>
        <p:grpSpPr>
          <a:xfrm>
            <a:off x="454742" y="1615178"/>
            <a:ext cx="11282516" cy="4716000"/>
            <a:chOff x="501444" y="1615458"/>
            <a:chExt cx="11282516" cy="5011484"/>
          </a:xfrm>
        </p:grpSpPr>
        <p:sp>
          <p:nvSpPr>
            <p:cNvPr id="8" name="Obdélník: se zakulacenými rohy 7">
              <a:extLst>
                <a:ext uri="{FF2B5EF4-FFF2-40B4-BE49-F238E27FC236}">
                  <a16:creationId xmlns:a16="http://schemas.microsoft.com/office/drawing/2014/main" id="{D3539E20-3F2F-6B6E-BF79-53A934D8140E}"/>
                </a:ext>
              </a:extLst>
            </p:cNvPr>
            <p:cNvSpPr/>
            <p:nvPr/>
          </p:nvSpPr>
          <p:spPr>
            <a:xfrm>
              <a:off x="501444" y="1615458"/>
              <a:ext cx="5594555" cy="5011484"/>
            </a:xfrm>
            <a:prstGeom prst="roundRect">
              <a:avLst>
                <a:gd name="adj" fmla="val 7250"/>
              </a:avLst>
            </a:prstGeom>
            <a:solidFill>
              <a:srgbClr val="FBF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bdélník: se zakulacenými rohy 8">
              <a:extLst>
                <a:ext uri="{FF2B5EF4-FFF2-40B4-BE49-F238E27FC236}">
                  <a16:creationId xmlns:a16="http://schemas.microsoft.com/office/drawing/2014/main" id="{FDE78EEE-6A80-2B72-BDED-A95569BD6315}"/>
                </a:ext>
              </a:extLst>
            </p:cNvPr>
            <p:cNvSpPr/>
            <p:nvPr/>
          </p:nvSpPr>
          <p:spPr>
            <a:xfrm>
              <a:off x="6189405" y="1615458"/>
              <a:ext cx="5594555" cy="5011484"/>
            </a:xfrm>
            <a:prstGeom prst="roundRect">
              <a:avLst>
                <a:gd name="adj" fmla="val 7250"/>
              </a:avLst>
            </a:prstGeom>
            <a:solidFill>
              <a:srgbClr val="F9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Kosoúhelník 10">
            <a:extLst>
              <a:ext uri="{FF2B5EF4-FFF2-40B4-BE49-F238E27FC236}">
                <a16:creationId xmlns:a16="http://schemas.microsoft.com/office/drawing/2014/main" id="{8D8531B3-5B7B-DC6B-D885-978EBBFF9F92}"/>
              </a:ext>
            </a:extLst>
          </p:cNvPr>
          <p:cNvSpPr/>
          <p:nvPr/>
        </p:nvSpPr>
        <p:spPr>
          <a:xfrm>
            <a:off x="1818967" y="1484671"/>
            <a:ext cx="8229600" cy="5373329"/>
          </a:xfrm>
          <a:prstGeom prst="parallelogram">
            <a:avLst>
              <a:gd name="adj" fmla="val 101853"/>
            </a:avLst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4DB4EA39-18B1-BE3B-AB03-437F44F37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147" y1="52439" x2="52147" y2="52439"/>
                        <a14:foregroundMark x1="57055" y1="39634" x2="57055" y2="39634"/>
                        <a14:foregroundMark x1="22086" y1="18902" x2="22086" y2="18902"/>
                        <a14:backgroundMark x1="2454" y1="38415" x2="2454" y2="38415"/>
                        <a14:backgroundMark x1="80368" y1="18293" x2="80368" y2="182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3090" y="0"/>
            <a:ext cx="1317481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6E2A0424-9DB4-CFF1-EEB6-0937AF45E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57044">
            <a:off x="9949804" y="296739"/>
            <a:ext cx="1457528" cy="1457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8AC955F1-CA66-68EB-DC80-23A84F32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50DA91BA-BD9A-3FB2-BAD4-9E672642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3</a:t>
            </a:fld>
            <a:endParaRPr lang="en-GB"/>
          </a:p>
        </p:txBody>
      </p:sp>
      <p:sp>
        <p:nvSpPr>
          <p:cNvPr id="17" name="Zástupný symbol pro datum 16">
            <a:extLst>
              <a:ext uri="{FF2B5EF4-FFF2-40B4-BE49-F238E27FC236}">
                <a16:creationId xmlns:a16="http://schemas.microsoft.com/office/drawing/2014/main" id="{45F54F3E-067B-6DEC-15AD-C51A4084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CF4017E7-430D-D06B-45EA-9939A2FDD7C2}"/>
                  </a:ext>
                </a:extLst>
              </p:cNvPr>
              <p:cNvSpPr txBox="1"/>
              <p:nvPr/>
            </p:nvSpPr>
            <p:spPr>
              <a:xfrm>
                <a:off x="604684" y="1868129"/>
                <a:ext cx="52200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b="1" dirty="0">
                    <a:solidFill>
                      <a:schemeClr val="tx2"/>
                    </a:solidFill>
                  </a:rPr>
                  <a:t>MULTIPLE LINEAR REGRESSION</a:t>
                </a:r>
                <a:endParaRPr lang="en-GB" b="1" dirty="0">
                  <a:solidFill>
                    <a:schemeClr val="tx2"/>
                  </a:solidFill>
                </a:endParaRPr>
              </a:p>
              <a:p>
                <a:pPr algn="ctr"/>
                <a:endParaRPr lang="en-GB" b="1" dirty="0">
                  <a:solidFill>
                    <a:schemeClr val="tx2"/>
                  </a:solidFill>
                </a:endParaRP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is a statistical technique that uses </a:t>
                </a:r>
                <a:r>
                  <a:rPr lang="en-GB" b="1" dirty="0">
                    <a:solidFill>
                      <a:schemeClr val="tx2"/>
                    </a:solidFill>
                  </a:rPr>
                  <a:t>several</a:t>
                </a:r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:r>
                  <a:rPr lang="en-GB" b="1" dirty="0">
                    <a:solidFill>
                      <a:schemeClr val="tx2"/>
                    </a:solidFill>
                  </a:rPr>
                  <a:t>explanatory variables</a:t>
                </a:r>
                <a:r>
                  <a:rPr lang="en-GB" dirty="0">
                    <a:solidFill>
                      <a:schemeClr val="tx2"/>
                    </a:solidFill>
                  </a:rPr>
                  <a:t> to predict the outcome of a response variable.</a:t>
                </a:r>
              </a:p>
              <a:p>
                <a:endParaRPr lang="en-GB" dirty="0">
                  <a:solidFill>
                    <a:schemeClr val="tx2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b="0" dirty="0">
                  <a:solidFill>
                    <a:schemeClr val="tx2"/>
                  </a:solidFill>
                </a:endParaRPr>
              </a:p>
              <a:p>
                <a:endParaRPr lang="en-GB" dirty="0">
                  <a:solidFill>
                    <a:schemeClr val="tx2"/>
                  </a:solidFill>
                </a:endParaRP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The model performance is evaluated based on </a:t>
                </a:r>
                <a:r>
                  <a:rPr lang="en-GB" b="1" dirty="0">
                    <a:solidFill>
                      <a:schemeClr val="tx2"/>
                    </a:solidFill>
                  </a:rPr>
                  <a:t>AIC and R</a:t>
                </a:r>
                <a:r>
                  <a:rPr lang="en-GB" b="1" baseline="30000" dirty="0">
                    <a:solidFill>
                      <a:schemeClr val="tx2"/>
                    </a:solidFill>
                  </a:rPr>
                  <a:t>2</a:t>
                </a:r>
                <a:r>
                  <a:rPr lang="en-GB" b="1" dirty="0">
                    <a:solidFill>
                      <a:schemeClr val="tx2"/>
                    </a:solidFill>
                  </a:rPr>
                  <a:t> statistics</a:t>
                </a:r>
                <a:r>
                  <a:rPr lang="en-GB" dirty="0">
                    <a:solidFill>
                      <a:schemeClr val="tx2"/>
                    </a:solidFill>
                  </a:rPr>
                  <a:t>. Also </a:t>
                </a:r>
                <a:r>
                  <a:rPr lang="en-GB" b="1" dirty="0">
                    <a:solidFill>
                      <a:schemeClr val="tx2"/>
                    </a:solidFill>
                  </a:rPr>
                  <a:t>mean squared error </a:t>
                </a:r>
                <a:r>
                  <a:rPr lang="en-GB" dirty="0">
                    <a:solidFill>
                      <a:schemeClr val="tx2"/>
                    </a:solidFill>
                  </a:rPr>
                  <a:t>is observed.</a:t>
                </a:r>
                <a:endParaRPr lang="cs-CZ" dirty="0">
                  <a:solidFill>
                    <a:schemeClr val="tx2"/>
                  </a:solidFill>
                </a:endParaRPr>
              </a:p>
              <a:p>
                <a:pPr algn="ctr"/>
                <a:endParaRPr lang="cs-CZ" b="1" dirty="0">
                  <a:solidFill>
                    <a:schemeClr val="tx2"/>
                  </a:solidFill>
                </a:endParaRPr>
              </a:p>
              <a:p>
                <a:pPr algn="ctr"/>
                <a:endParaRPr lang="en-GB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CF4017E7-430D-D06B-45EA-9939A2FDD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4" y="1868129"/>
                <a:ext cx="5220000" cy="3693319"/>
              </a:xfrm>
              <a:prstGeom prst="rect">
                <a:avLst/>
              </a:prstGeom>
              <a:blipFill>
                <a:blip r:embed="rId7"/>
                <a:stretch>
                  <a:fillRect l="-935" t="-825" r="-1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ovéPole 18">
            <a:extLst>
              <a:ext uri="{FF2B5EF4-FFF2-40B4-BE49-F238E27FC236}">
                <a16:creationId xmlns:a16="http://schemas.microsoft.com/office/drawing/2014/main" id="{8A276EF3-820E-A3F2-DDAB-792A0DFE2CE2}"/>
              </a:ext>
            </a:extLst>
          </p:cNvPr>
          <p:cNvSpPr txBox="1"/>
          <p:nvPr/>
        </p:nvSpPr>
        <p:spPr>
          <a:xfrm>
            <a:off x="6346722" y="1755002"/>
            <a:ext cx="51865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tx2"/>
                </a:solidFill>
              </a:rPr>
              <a:t>ASSUMPTIONS</a:t>
            </a:r>
          </a:p>
          <a:p>
            <a:pPr algn="ctr"/>
            <a:endParaRPr lang="cs-CZ" b="1" dirty="0">
              <a:solidFill>
                <a:schemeClr val="tx2"/>
              </a:solidFill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It is more crucial to correctly describe the behaviour for the </a:t>
            </a:r>
            <a:r>
              <a:rPr lang="en-GB" b="1" dirty="0">
                <a:solidFill>
                  <a:schemeClr val="tx2"/>
                </a:solidFill>
              </a:rPr>
              <a:t>more popular candies </a:t>
            </a:r>
            <a:r>
              <a:rPr lang="en-GB" dirty="0">
                <a:solidFill>
                  <a:schemeClr val="tx2"/>
                </a:solidFill>
              </a:rPr>
              <a:t>than for the less liked. 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Recommendation should consider </a:t>
            </a:r>
            <a:r>
              <a:rPr lang="en-GB" b="1" dirty="0">
                <a:solidFill>
                  <a:schemeClr val="tx2"/>
                </a:solidFill>
              </a:rPr>
              <a:t>trends</a:t>
            </a:r>
            <a:r>
              <a:rPr lang="en-GB" dirty="0">
                <a:solidFill>
                  <a:schemeClr val="tx2"/>
                </a:solidFill>
              </a:rPr>
              <a:t> published in the candy market </a:t>
            </a:r>
            <a:r>
              <a:rPr lang="en-GB" dirty="0">
                <a:solidFill>
                  <a:schemeClr val="tx2"/>
                </a:solidFill>
                <a:hlinkClick r:id="rId8"/>
              </a:rPr>
              <a:t>research</a:t>
            </a:r>
            <a:r>
              <a:rPr lang="en-GB" dirty="0">
                <a:solidFill>
                  <a:schemeClr val="tx2"/>
                </a:solidFill>
              </a:rPr>
              <a:t>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Lets assume the </a:t>
            </a:r>
            <a:r>
              <a:rPr lang="en-GB" b="1" dirty="0">
                <a:solidFill>
                  <a:schemeClr val="tx2"/>
                </a:solidFill>
              </a:rPr>
              <a:t>quality of each ingredient in the characteristics is equal</a:t>
            </a:r>
            <a:r>
              <a:rPr lang="en-GB" dirty="0">
                <a:solidFill>
                  <a:schemeClr val="tx2"/>
                </a:solidFill>
              </a:rPr>
              <a:t>. In other words, the difference in product’s prices does not come from different qualities of chocolate, nougat, etc.</a:t>
            </a:r>
          </a:p>
          <a:p>
            <a:r>
              <a:rPr lang="en-GB" b="1" dirty="0">
                <a:solidFill>
                  <a:schemeClr val="tx2"/>
                </a:solidFill>
              </a:rPr>
              <a:t> </a:t>
            </a:r>
            <a:endParaRPr lang="cs-CZ" b="1" dirty="0">
              <a:solidFill>
                <a:schemeClr val="tx2"/>
              </a:solidFill>
            </a:endParaRPr>
          </a:p>
          <a:p>
            <a:pPr algn="ctr"/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9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F78BB0BC-C53D-E1CA-B632-AE8ED55CA654}"/>
              </a:ext>
            </a:extLst>
          </p:cNvPr>
          <p:cNvSpPr/>
          <p:nvPr/>
        </p:nvSpPr>
        <p:spPr>
          <a:xfrm>
            <a:off x="604684" y="1303239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5220087A-10DC-BCD4-FF07-3BD84AD2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8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DATA HIGHLIGHTS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FE30E51-027D-4C27-9FC6-E0E20DDD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47" y1="52439" x2="52147" y2="52439"/>
                        <a14:foregroundMark x1="57055" y1="39634" x2="57055" y2="39634"/>
                        <a14:foregroundMark x1="22086" y1="18902" x2="22086" y2="18902"/>
                        <a14:backgroundMark x1="2454" y1="38415" x2="2454" y2="38415"/>
                        <a14:backgroundMark x1="80368" y1="18293" x2="80368" y2="182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3090" y="0"/>
            <a:ext cx="1317481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6FD94FF-F7D2-F98F-5C40-94959024E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57044">
            <a:off x="9949804" y="296739"/>
            <a:ext cx="1457528" cy="1457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F67EFDA-FDE7-47E2-DD13-5D5EE0BAB143}"/>
              </a:ext>
            </a:extLst>
          </p:cNvPr>
          <p:cNvGrpSpPr/>
          <p:nvPr/>
        </p:nvGrpSpPr>
        <p:grpSpPr>
          <a:xfrm>
            <a:off x="0" y="1592826"/>
            <a:ext cx="11250645" cy="1368000"/>
            <a:chOff x="0" y="1759973"/>
            <a:chExt cx="11250645" cy="1368000"/>
          </a:xfrm>
          <a:solidFill>
            <a:srgbClr val="FBFBE9"/>
          </a:solidFill>
        </p:grpSpPr>
        <p:sp>
          <p:nvSpPr>
            <p:cNvPr id="11" name="Vývojový diagram: postup 10">
              <a:extLst>
                <a:ext uri="{FF2B5EF4-FFF2-40B4-BE49-F238E27FC236}">
                  <a16:creationId xmlns:a16="http://schemas.microsoft.com/office/drawing/2014/main" id="{84D898A0-A1E3-F330-9DA5-061EDAA78172}"/>
                </a:ext>
              </a:extLst>
            </p:cNvPr>
            <p:cNvSpPr/>
            <p:nvPr/>
          </p:nvSpPr>
          <p:spPr>
            <a:xfrm>
              <a:off x="0" y="1759973"/>
              <a:ext cx="10593090" cy="136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A8C79F74-9773-4507-6669-D665D85227B3}"/>
                </a:ext>
              </a:extLst>
            </p:cNvPr>
            <p:cNvSpPr/>
            <p:nvPr/>
          </p:nvSpPr>
          <p:spPr>
            <a:xfrm>
              <a:off x="9935535" y="1759973"/>
              <a:ext cx="1315110" cy="136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Kosoúhelník 20">
            <a:extLst>
              <a:ext uri="{FF2B5EF4-FFF2-40B4-BE49-F238E27FC236}">
                <a16:creationId xmlns:a16="http://schemas.microsoft.com/office/drawing/2014/main" id="{9F5851AC-927F-AA45-FE6A-CC5839B98074}"/>
              </a:ext>
            </a:extLst>
          </p:cNvPr>
          <p:cNvSpPr/>
          <p:nvPr/>
        </p:nvSpPr>
        <p:spPr>
          <a:xfrm flipH="1">
            <a:off x="487928" y="1484671"/>
            <a:ext cx="8229600" cy="5373329"/>
          </a:xfrm>
          <a:prstGeom prst="parallelogram">
            <a:avLst>
              <a:gd name="adj" fmla="val 101853"/>
            </a:avLst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9615EB81-C053-8A4F-C45E-6175BD81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4</a:t>
            </a:fld>
            <a:endParaRPr lang="en-GB"/>
          </a:p>
        </p:txBody>
      </p:sp>
      <p:sp>
        <p:nvSpPr>
          <p:cNvPr id="24" name="Zástupný symbol pro datum 23">
            <a:extLst>
              <a:ext uri="{FF2B5EF4-FFF2-40B4-BE49-F238E27FC236}">
                <a16:creationId xmlns:a16="http://schemas.microsoft.com/office/drawing/2014/main" id="{D03774DA-07D7-92E9-DF2A-C8303FC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386F557-D4E6-8FF6-301F-D9A816F9DF15}"/>
              </a:ext>
            </a:extLst>
          </p:cNvPr>
          <p:cNvSpPr txBox="1"/>
          <p:nvPr/>
        </p:nvSpPr>
        <p:spPr>
          <a:xfrm>
            <a:off x="186813" y="1856305"/>
            <a:ext cx="1033370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The </a:t>
            </a:r>
            <a:r>
              <a:rPr lang="en-GB" b="1" dirty="0">
                <a:solidFill>
                  <a:schemeClr val="tx2"/>
                </a:solidFill>
              </a:rPr>
              <a:t>DATA</a:t>
            </a:r>
            <a:r>
              <a:rPr lang="en-GB" dirty="0">
                <a:solidFill>
                  <a:schemeClr val="tx2"/>
                </a:solidFill>
              </a:rPr>
              <a:t> consist of 85 observations, which include </a:t>
            </a:r>
            <a:r>
              <a:rPr lang="en-GB" b="1" dirty="0">
                <a:solidFill>
                  <a:schemeClr val="tx2"/>
                </a:solidFill>
              </a:rPr>
              <a:t>attributes for each candy along with its ranking</a:t>
            </a:r>
            <a:r>
              <a:rPr lang="en-GB" dirty="0">
                <a:solidFill>
                  <a:schemeClr val="tx2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Data are available </a:t>
            </a:r>
            <a:r>
              <a:rPr lang="en-GB" dirty="0">
                <a:solidFill>
                  <a:schemeClr val="tx2"/>
                </a:solidFill>
                <a:hlinkClick r:id="rId6"/>
              </a:rPr>
              <a:t>here</a:t>
            </a:r>
            <a:r>
              <a:rPr lang="en-GB" dirty="0">
                <a:solidFill>
                  <a:schemeClr val="tx2"/>
                </a:solidFill>
              </a:rPr>
              <a:t>. In the following table, TOP10 observations with their attributes are listed: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F47E48-F082-6F21-62EA-D44A87E80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081196"/>
            <a:ext cx="12192000" cy="3068678"/>
          </a:xfrm>
          <a:prstGeom prst="rect">
            <a:avLst/>
          </a:prstGeom>
        </p:spPr>
      </p:pic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AE6FB02C-C631-5362-1CD1-15F2995AF66B}"/>
              </a:ext>
            </a:extLst>
          </p:cNvPr>
          <p:cNvSpPr/>
          <p:nvPr/>
        </p:nvSpPr>
        <p:spPr>
          <a:xfrm>
            <a:off x="2320413" y="3012372"/>
            <a:ext cx="1474839" cy="32017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652B6E2-A10C-1FAB-77FE-336A7B3826B9}"/>
              </a:ext>
            </a:extLst>
          </p:cNvPr>
          <p:cNvSpPr txBox="1"/>
          <p:nvPr/>
        </p:nvSpPr>
        <p:spPr>
          <a:xfrm>
            <a:off x="2238684" y="6295306"/>
            <a:ext cx="238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All of them have attribute chocolate, none of them have attribute fruity.</a:t>
            </a:r>
          </a:p>
        </p:txBody>
      </p:sp>
      <p:sp>
        <p:nvSpPr>
          <p:cNvPr id="28" name="Obdélník: se zakulacenými rohy 27">
            <a:extLst>
              <a:ext uri="{FF2B5EF4-FFF2-40B4-BE49-F238E27FC236}">
                <a16:creationId xmlns:a16="http://schemas.microsoft.com/office/drawing/2014/main" id="{EABF99FD-5A1E-895B-DD1F-C435F3E300D9}"/>
              </a:ext>
            </a:extLst>
          </p:cNvPr>
          <p:cNvSpPr/>
          <p:nvPr/>
        </p:nvSpPr>
        <p:spPr>
          <a:xfrm>
            <a:off x="9198115" y="3022277"/>
            <a:ext cx="2155685" cy="3201775"/>
          </a:xfrm>
          <a:prstGeom prst="roundRect">
            <a:avLst>
              <a:gd name="adj" fmla="val 11194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54345359-1F75-8670-795D-AA4B782FBF47}"/>
              </a:ext>
            </a:extLst>
          </p:cNvPr>
          <p:cNvSpPr txBox="1"/>
          <p:nvPr/>
        </p:nvSpPr>
        <p:spPr>
          <a:xfrm>
            <a:off x="7836625" y="6282843"/>
            <a:ext cx="2929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Average value of </a:t>
            </a:r>
            <a:r>
              <a:rPr lang="en-GB" sz="1100" dirty="0" err="1">
                <a:solidFill>
                  <a:srgbClr val="7030A0"/>
                </a:solidFill>
              </a:rPr>
              <a:t>sugarpercent</a:t>
            </a:r>
            <a:r>
              <a:rPr lang="en-GB" sz="1100" dirty="0">
                <a:solidFill>
                  <a:srgbClr val="7030A0"/>
                </a:solidFill>
              </a:rPr>
              <a:t> in TOP10 is 0.50, for </a:t>
            </a:r>
            <a:r>
              <a:rPr lang="en-GB" sz="1100" dirty="0" err="1">
                <a:solidFill>
                  <a:srgbClr val="7030A0"/>
                </a:solidFill>
              </a:rPr>
              <a:t>pricepercent</a:t>
            </a:r>
            <a:r>
              <a:rPr lang="en-GB" sz="1100" dirty="0">
                <a:solidFill>
                  <a:srgbClr val="7030A0"/>
                </a:solidFill>
              </a:rPr>
              <a:t> it is 0.60.</a:t>
            </a:r>
          </a:p>
        </p:txBody>
      </p:sp>
    </p:spTree>
    <p:extLst>
      <p:ext uri="{BB962C8B-B14F-4D97-AF65-F5344CB8AC3E}">
        <p14:creationId xmlns:p14="http://schemas.microsoft.com/office/powerpoint/2010/main" val="348643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F78BB0BC-C53D-E1CA-B632-AE8ED55CA654}"/>
              </a:ext>
            </a:extLst>
          </p:cNvPr>
          <p:cNvSpPr/>
          <p:nvPr/>
        </p:nvSpPr>
        <p:spPr>
          <a:xfrm>
            <a:off x="604684" y="1303239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5220087A-10DC-BCD4-FF07-3BD84AD2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8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MODEL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FE30E51-027D-4C27-9FC6-E0E20DDD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47" y1="52439" x2="52147" y2="52439"/>
                        <a14:foregroundMark x1="57055" y1="39634" x2="57055" y2="39634"/>
                        <a14:foregroundMark x1="22086" y1="18902" x2="22086" y2="18902"/>
                        <a14:backgroundMark x1="2454" y1="38415" x2="2454" y2="38415"/>
                        <a14:backgroundMark x1="80368" y1="18293" x2="80368" y2="182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3090" y="0"/>
            <a:ext cx="1317481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6FD94FF-F7D2-F98F-5C40-94959024E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57044">
            <a:off x="9949804" y="296739"/>
            <a:ext cx="1457528" cy="1457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Kosoúhelník 20">
            <a:extLst>
              <a:ext uri="{FF2B5EF4-FFF2-40B4-BE49-F238E27FC236}">
                <a16:creationId xmlns:a16="http://schemas.microsoft.com/office/drawing/2014/main" id="{9F5851AC-927F-AA45-FE6A-CC5839B98074}"/>
              </a:ext>
            </a:extLst>
          </p:cNvPr>
          <p:cNvSpPr/>
          <p:nvPr/>
        </p:nvSpPr>
        <p:spPr>
          <a:xfrm flipH="1">
            <a:off x="487928" y="1484671"/>
            <a:ext cx="8229600" cy="5373329"/>
          </a:xfrm>
          <a:prstGeom prst="parallelogram">
            <a:avLst>
              <a:gd name="adj" fmla="val 101853"/>
            </a:avLst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9615EB81-C053-8A4F-C45E-6175BD81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5</a:t>
            </a:fld>
            <a:endParaRPr lang="en-GB"/>
          </a:p>
        </p:txBody>
      </p:sp>
      <p:sp>
        <p:nvSpPr>
          <p:cNvPr id="24" name="Zástupný symbol pro datum 23">
            <a:extLst>
              <a:ext uri="{FF2B5EF4-FFF2-40B4-BE49-F238E27FC236}">
                <a16:creationId xmlns:a16="http://schemas.microsoft.com/office/drawing/2014/main" id="{D03774DA-07D7-92E9-DF2A-C8303FC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18" name="Zástupný symbol pro zápatí 14">
            <a:extLst>
              <a:ext uri="{FF2B5EF4-FFF2-40B4-BE49-F238E27FC236}">
                <a16:creationId xmlns:a16="http://schemas.microsoft.com/office/drawing/2014/main" id="{E6E7EDD0-8F30-247E-3991-AF9F6EBC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4BD1D0C-2618-82C7-8BDA-B20CFA31B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46" y="1484671"/>
            <a:ext cx="5805214" cy="4896632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C65DF06-C44C-54BB-DCE3-AF9186B38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8370" y="2241994"/>
            <a:ext cx="4906880" cy="33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F78BB0BC-C53D-E1CA-B632-AE8ED55CA654}"/>
              </a:ext>
            </a:extLst>
          </p:cNvPr>
          <p:cNvSpPr/>
          <p:nvPr/>
        </p:nvSpPr>
        <p:spPr>
          <a:xfrm>
            <a:off x="604684" y="1303239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5220087A-10DC-BCD4-FF07-3BD84AD2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8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MODEL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FE30E51-027D-4C27-9FC6-E0E20DDD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47" y1="52439" x2="52147" y2="52439"/>
                        <a14:foregroundMark x1="57055" y1="39634" x2="57055" y2="39634"/>
                        <a14:foregroundMark x1="22086" y1="18902" x2="22086" y2="18902"/>
                        <a14:backgroundMark x1="2454" y1="38415" x2="2454" y2="38415"/>
                        <a14:backgroundMark x1="80368" y1="18293" x2="80368" y2="182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3090" y="0"/>
            <a:ext cx="1317481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6FD94FF-F7D2-F98F-5C40-94959024E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57044">
            <a:off x="9949804" y="296739"/>
            <a:ext cx="1457528" cy="1457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Kosoúhelník 20">
            <a:extLst>
              <a:ext uri="{FF2B5EF4-FFF2-40B4-BE49-F238E27FC236}">
                <a16:creationId xmlns:a16="http://schemas.microsoft.com/office/drawing/2014/main" id="{9F5851AC-927F-AA45-FE6A-CC5839B98074}"/>
              </a:ext>
            </a:extLst>
          </p:cNvPr>
          <p:cNvSpPr/>
          <p:nvPr/>
        </p:nvSpPr>
        <p:spPr>
          <a:xfrm flipH="1">
            <a:off x="487928" y="1484671"/>
            <a:ext cx="8229600" cy="5373329"/>
          </a:xfrm>
          <a:prstGeom prst="parallelogram">
            <a:avLst>
              <a:gd name="adj" fmla="val 101853"/>
            </a:avLst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9615EB81-C053-8A4F-C45E-6175BD81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6</a:t>
            </a:fld>
            <a:endParaRPr lang="en-GB"/>
          </a:p>
        </p:txBody>
      </p:sp>
      <p:sp>
        <p:nvSpPr>
          <p:cNvPr id="24" name="Zástupný symbol pro datum 23">
            <a:extLst>
              <a:ext uri="{FF2B5EF4-FFF2-40B4-BE49-F238E27FC236}">
                <a16:creationId xmlns:a16="http://schemas.microsoft.com/office/drawing/2014/main" id="{D03774DA-07D7-92E9-DF2A-C8303FC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18" name="Zástupný symbol pro zápatí 14">
            <a:extLst>
              <a:ext uri="{FF2B5EF4-FFF2-40B4-BE49-F238E27FC236}">
                <a16:creationId xmlns:a16="http://schemas.microsoft.com/office/drawing/2014/main" id="{E6E7EDD0-8F30-247E-3991-AF9F6EBC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6666793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352</Words>
  <Application>Microsoft Office PowerPoint</Application>
  <PresentationFormat>Širokoúhlá obrazovka</PresentationFormat>
  <Paragraphs>53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Cambria Math</vt:lpstr>
      <vt:lpstr>Motiv Office</vt:lpstr>
      <vt:lpstr>    CANDY RECOMMENDATION  </vt:lpstr>
      <vt:lpstr>MANAGEMENT SUMMARY</vt:lpstr>
      <vt:lpstr>PROCEDURE &amp; ASSUMPTIONS</vt:lpstr>
      <vt:lpstr>DATA HIGHLIGHTS</vt:lpstr>
      <vt:lpstr>MODEL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Reccommendation of new candy</dc:title>
  <dc:creator>Anežka Lhotáková</dc:creator>
  <cp:lastModifiedBy>Anežka Lhotáková</cp:lastModifiedBy>
  <cp:revision>16</cp:revision>
  <dcterms:created xsi:type="dcterms:W3CDTF">2022-07-21T18:47:47Z</dcterms:created>
  <dcterms:modified xsi:type="dcterms:W3CDTF">2022-07-23T20:39:29Z</dcterms:modified>
</cp:coreProperties>
</file>