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3" r:id="rId5"/>
    <p:sldId id="262" r:id="rId6"/>
    <p:sldId id="261" r:id="rId7"/>
    <p:sldId id="266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BDB"/>
    <a:srgbClr val="ED7D31"/>
    <a:srgbClr val="F9F9DF"/>
    <a:srgbClr val="FBFBE9"/>
    <a:srgbClr val="FFFFFF"/>
    <a:srgbClr val="6E4D44"/>
    <a:srgbClr val="76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řední styl 2 – zvýraznění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B4C5D2-FAAD-432D-AC68-072A45EE387E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E30CB08-D131-4515-8C14-5FC63B5E3762}">
      <dgm:prSet phldrT="[Text]" custT="1"/>
      <dgm:spPr>
        <a:solidFill>
          <a:srgbClr val="F9F9DF"/>
        </a:solidFill>
      </dgm:spPr>
      <dgm:t>
        <a:bodyPr/>
        <a:lstStyle/>
        <a:p>
          <a:r>
            <a:rPr lang="en-GB" sz="3200" dirty="0">
              <a:solidFill>
                <a:schemeClr val="tx2"/>
              </a:solidFill>
              <a:latin typeface="Abadi" panose="020B0604020104020204" pitchFamily="34" charset="0"/>
            </a:rPr>
            <a:t>PROBLEM</a:t>
          </a:r>
        </a:p>
      </dgm:t>
    </dgm:pt>
    <dgm:pt modelId="{D402CE80-F0E5-4B54-A7A2-978DFA87127C}" type="parTrans" cxnId="{AC6EEE21-E279-4EC9-AC2F-F84ACCEB1704}">
      <dgm:prSet/>
      <dgm:spPr/>
      <dgm:t>
        <a:bodyPr/>
        <a:lstStyle/>
        <a:p>
          <a:endParaRPr lang="en-GB" sz="1200">
            <a:latin typeface="Abadi" panose="020B0604020104020204" pitchFamily="34" charset="0"/>
          </a:endParaRPr>
        </a:p>
      </dgm:t>
    </dgm:pt>
    <dgm:pt modelId="{AA8A5A93-5555-4A5C-8884-ECF69A6069DB}" type="sibTrans" cxnId="{AC6EEE21-E279-4EC9-AC2F-F84ACCEB1704}">
      <dgm:prSet/>
      <dgm:spPr/>
      <dgm:t>
        <a:bodyPr/>
        <a:lstStyle/>
        <a:p>
          <a:endParaRPr lang="en-GB" sz="1200">
            <a:latin typeface="Abadi" panose="020B0604020104020204" pitchFamily="34" charset="0"/>
          </a:endParaRPr>
        </a:p>
      </dgm:t>
    </dgm:pt>
    <dgm:pt modelId="{CBFD7954-C59E-4B78-8B62-F9FB36CCE1E6}">
      <dgm:prSet phldrT="[Text]" custT="1"/>
      <dgm:spPr>
        <a:solidFill>
          <a:srgbClr val="FBFBE9"/>
        </a:solidFill>
        <a:ln>
          <a:solidFill>
            <a:srgbClr val="F9F9DF"/>
          </a:solidFill>
        </a:ln>
      </dgm:spPr>
      <dgm:t>
        <a:bodyPr/>
        <a:lstStyle/>
        <a:p>
          <a:r>
            <a:rPr lang="en-GB" sz="3200" dirty="0">
              <a:solidFill>
                <a:schemeClr val="tx2"/>
              </a:solidFill>
              <a:latin typeface="Abadi" panose="020B0604020104020204" pitchFamily="34" charset="0"/>
            </a:rPr>
            <a:t>SOLUTION</a:t>
          </a:r>
        </a:p>
      </dgm:t>
    </dgm:pt>
    <dgm:pt modelId="{39815685-7B79-41CD-8394-C69FC0F0D181}" type="parTrans" cxnId="{728F3724-06E4-44E6-B034-917C572618BA}">
      <dgm:prSet/>
      <dgm:spPr/>
      <dgm:t>
        <a:bodyPr/>
        <a:lstStyle/>
        <a:p>
          <a:endParaRPr lang="en-GB" sz="1200">
            <a:latin typeface="Abadi" panose="020B0604020104020204" pitchFamily="34" charset="0"/>
          </a:endParaRPr>
        </a:p>
      </dgm:t>
    </dgm:pt>
    <dgm:pt modelId="{89C1D431-9A5C-498F-BEB9-3C0BE7704A16}" type="sibTrans" cxnId="{728F3724-06E4-44E6-B034-917C572618BA}">
      <dgm:prSet/>
      <dgm:spPr/>
      <dgm:t>
        <a:bodyPr/>
        <a:lstStyle/>
        <a:p>
          <a:endParaRPr lang="en-GB" sz="1200">
            <a:latin typeface="Abadi" panose="020B0604020104020204" pitchFamily="34" charset="0"/>
          </a:endParaRPr>
        </a:p>
      </dgm:t>
    </dgm:pt>
    <dgm:pt modelId="{AF857801-9194-4B56-BBBD-773C3285A883}">
      <dgm:prSet phldrT="[Text]" custT="1"/>
      <dgm:spPr/>
      <dgm:t>
        <a:bodyPr anchor="t"/>
        <a:lstStyle/>
        <a:p>
          <a:pPr>
            <a:spcBef>
              <a:spcPts val="1200"/>
            </a:spcBef>
            <a:spcAft>
              <a:spcPts val="3000"/>
            </a:spcAft>
          </a:pPr>
          <a:endParaRPr lang="cs-CZ" sz="100" dirty="0">
            <a:solidFill>
              <a:schemeClr val="tx2"/>
            </a:solidFill>
            <a:latin typeface="Abadi" panose="020B0604020104020204" pitchFamily="34" charset="0"/>
          </a:endParaRPr>
        </a:p>
        <a:p>
          <a:pPr>
            <a:spcBef>
              <a:spcPts val="1200"/>
            </a:spcBef>
            <a:spcAft>
              <a:spcPts val="3000"/>
            </a:spcAft>
          </a:pPr>
          <a:r>
            <a:rPr lang="en-GB" sz="1600" noProof="0" dirty="0">
              <a:solidFill>
                <a:schemeClr val="tx2"/>
              </a:solidFill>
              <a:latin typeface="+mj-lt"/>
            </a:rPr>
            <a:t>Data explanation via descriptive statistics</a:t>
          </a:r>
        </a:p>
      </dgm:t>
    </dgm:pt>
    <dgm:pt modelId="{0DBE93ED-77AB-4E03-BB90-5DF158888660}" type="parTrans" cxnId="{543AD277-BD3E-4C5D-9A09-16896803B243}">
      <dgm:prSet/>
      <dgm:spPr/>
      <dgm:t>
        <a:bodyPr/>
        <a:lstStyle/>
        <a:p>
          <a:endParaRPr lang="en-GB" sz="1200">
            <a:latin typeface="Abadi" panose="020B0604020104020204" pitchFamily="34" charset="0"/>
          </a:endParaRPr>
        </a:p>
      </dgm:t>
    </dgm:pt>
    <dgm:pt modelId="{6CE61E70-1298-4225-899F-3D033B70CAF1}" type="sibTrans" cxnId="{543AD277-BD3E-4C5D-9A09-16896803B243}">
      <dgm:prSet/>
      <dgm:spPr/>
      <dgm:t>
        <a:bodyPr/>
        <a:lstStyle/>
        <a:p>
          <a:endParaRPr lang="en-GB" sz="1200">
            <a:latin typeface="Abadi" panose="020B0604020104020204" pitchFamily="34" charset="0"/>
          </a:endParaRPr>
        </a:p>
      </dgm:t>
    </dgm:pt>
    <dgm:pt modelId="{517892ED-65D3-4BC6-9F9B-24B04FBBF807}">
      <dgm:prSet phldrT="[Text]" custT="1"/>
      <dgm:spPr>
        <a:solidFill>
          <a:srgbClr val="F9EBDB"/>
        </a:solidFill>
      </dgm:spPr>
      <dgm:t>
        <a:bodyPr/>
        <a:lstStyle/>
        <a:p>
          <a:r>
            <a:rPr lang="en-GB" sz="3200" dirty="0">
              <a:solidFill>
                <a:schemeClr val="tx2"/>
              </a:solidFill>
              <a:latin typeface="Abadi" panose="020B0604020104020204" pitchFamily="34" charset="0"/>
            </a:rPr>
            <a:t>REVIEW</a:t>
          </a:r>
        </a:p>
      </dgm:t>
    </dgm:pt>
    <dgm:pt modelId="{FB27FF3E-58D0-4E1C-B61C-21DE8CD23AE8}" type="parTrans" cxnId="{C8766F0B-C6E4-42A2-B8A2-55CC8343A77A}">
      <dgm:prSet/>
      <dgm:spPr/>
      <dgm:t>
        <a:bodyPr/>
        <a:lstStyle/>
        <a:p>
          <a:endParaRPr lang="en-GB" sz="1200">
            <a:latin typeface="Abadi" panose="020B0604020104020204" pitchFamily="34" charset="0"/>
          </a:endParaRPr>
        </a:p>
      </dgm:t>
    </dgm:pt>
    <dgm:pt modelId="{893AE9FA-961E-4D64-982E-8047C25157C0}" type="sibTrans" cxnId="{C8766F0B-C6E4-42A2-B8A2-55CC8343A77A}">
      <dgm:prSet/>
      <dgm:spPr/>
      <dgm:t>
        <a:bodyPr/>
        <a:lstStyle/>
        <a:p>
          <a:endParaRPr lang="en-GB" sz="1200">
            <a:latin typeface="Abadi" panose="020B0604020104020204" pitchFamily="34" charset="0"/>
          </a:endParaRPr>
        </a:p>
      </dgm:t>
    </dgm:pt>
    <dgm:pt modelId="{4F4E25A8-4001-4CB6-A8CD-28053AA3ACFF}">
      <dgm:prSet phldrT="[Text]" custT="1"/>
      <dgm:spPr/>
      <dgm:t>
        <a:bodyPr/>
        <a:lstStyle/>
        <a:p>
          <a:pPr algn="l">
            <a:spcBef>
              <a:spcPts val="1200"/>
            </a:spcBef>
            <a:spcAft>
              <a:spcPts val="3000"/>
            </a:spcAft>
          </a:pPr>
          <a:endParaRPr lang="cs-CZ" sz="100" dirty="0">
            <a:solidFill>
              <a:schemeClr val="tx2"/>
            </a:solidFill>
            <a:latin typeface="+mj-lt"/>
          </a:endParaRPr>
        </a:p>
        <a:p>
          <a:pPr algn="l">
            <a:spcBef>
              <a:spcPts val="1200"/>
            </a:spcBef>
            <a:spcAft>
              <a:spcPts val="3000"/>
            </a:spcAft>
          </a:pPr>
          <a:r>
            <a:rPr lang="en-US" sz="1600" noProof="0" dirty="0">
              <a:solidFill>
                <a:schemeClr val="tx2"/>
              </a:solidFill>
              <a:latin typeface="+mj-lt"/>
            </a:rPr>
            <a:t>The data lack further context such as quality of the ingredients, the earnings of the product, the price ad sugar content were relativized etc.</a:t>
          </a:r>
        </a:p>
        <a:p>
          <a:pPr algn="l">
            <a:spcBef>
              <a:spcPts val="1200"/>
            </a:spcBef>
            <a:spcAft>
              <a:spcPts val="3000"/>
            </a:spcAft>
          </a:pPr>
          <a:r>
            <a:rPr lang="en-US" sz="1600" noProof="0" dirty="0">
              <a:solidFill>
                <a:schemeClr val="tx2"/>
              </a:solidFill>
              <a:latin typeface="+mj-lt"/>
            </a:rPr>
            <a:t>The results (including comparison) are simplified due to already mentioned lack of context and imperfect translation between real and predicted value.</a:t>
          </a:r>
        </a:p>
        <a:p>
          <a:pPr algn="l">
            <a:spcBef>
              <a:spcPct val="0"/>
            </a:spcBef>
            <a:spcAft>
              <a:spcPct val="35000"/>
            </a:spcAft>
          </a:pPr>
          <a:endParaRPr lang="en-GB" sz="1200" dirty="0">
            <a:solidFill>
              <a:schemeClr val="tx2"/>
            </a:solidFill>
            <a:latin typeface="+mj-lt"/>
          </a:endParaRPr>
        </a:p>
      </dgm:t>
    </dgm:pt>
    <dgm:pt modelId="{0F89F458-6161-4623-8621-554C32B1C7A3}" type="parTrans" cxnId="{B77D8E2A-28DC-461A-AB30-69DEF3E5145B}">
      <dgm:prSet/>
      <dgm:spPr/>
      <dgm:t>
        <a:bodyPr/>
        <a:lstStyle/>
        <a:p>
          <a:endParaRPr lang="en-GB" sz="1200">
            <a:latin typeface="Abadi" panose="020B0604020104020204" pitchFamily="34" charset="0"/>
          </a:endParaRPr>
        </a:p>
      </dgm:t>
    </dgm:pt>
    <dgm:pt modelId="{A2B5FBD6-C9B7-4574-BFC7-CAC3D7A771EC}" type="sibTrans" cxnId="{B77D8E2A-28DC-461A-AB30-69DEF3E5145B}">
      <dgm:prSet/>
      <dgm:spPr/>
      <dgm:t>
        <a:bodyPr/>
        <a:lstStyle/>
        <a:p>
          <a:endParaRPr lang="en-GB" sz="1200">
            <a:latin typeface="Abadi" panose="020B0604020104020204" pitchFamily="34" charset="0"/>
          </a:endParaRPr>
        </a:p>
      </dgm:t>
    </dgm:pt>
    <dgm:pt modelId="{9F2A3EF5-1B39-47BF-B40C-9482AB88FDCD}">
      <dgm:prSet phldrT="[Text]" custT="1"/>
      <dgm:spPr/>
      <dgm:t>
        <a:bodyPr anchor="t"/>
        <a:lstStyle/>
        <a:p>
          <a:pPr algn="l">
            <a:lnSpc>
              <a:spcPct val="100000"/>
            </a:lnSpc>
            <a:spcBef>
              <a:spcPts val="1200"/>
            </a:spcBef>
            <a:spcAft>
              <a:spcPts val="3000"/>
            </a:spcAft>
          </a:pPr>
          <a:r>
            <a:rPr lang="en-GB" sz="1600" b="0" noProof="0" dirty="0">
              <a:solidFill>
                <a:schemeClr val="tx2"/>
              </a:solidFill>
              <a:effectLst/>
              <a:latin typeface="+mj-lt"/>
              <a:ea typeface="Calibri" panose="020F0502020204030204" pitchFamily="34" charset="0"/>
            </a:rPr>
            <a:t>The market research data are available, and a data-driven approach is required.</a:t>
          </a:r>
          <a:endParaRPr lang="en-GB" sz="1600" b="0" noProof="0" dirty="0">
            <a:solidFill>
              <a:schemeClr val="tx2"/>
            </a:solidFill>
            <a:latin typeface="+mj-lt"/>
          </a:endParaRPr>
        </a:p>
      </dgm:t>
    </dgm:pt>
    <dgm:pt modelId="{5B478A29-9200-4637-8A7C-99C5B76B0D11}" type="parTrans" cxnId="{83E65265-FF33-4D46-9C76-BF5796A385B7}">
      <dgm:prSet/>
      <dgm:spPr/>
      <dgm:t>
        <a:bodyPr/>
        <a:lstStyle/>
        <a:p>
          <a:endParaRPr lang="en-GB"/>
        </a:p>
      </dgm:t>
    </dgm:pt>
    <dgm:pt modelId="{F13B7709-0014-437D-9443-70022F81A240}" type="sibTrans" cxnId="{83E65265-FF33-4D46-9C76-BF5796A385B7}">
      <dgm:prSet/>
      <dgm:spPr/>
      <dgm:t>
        <a:bodyPr/>
        <a:lstStyle/>
        <a:p>
          <a:endParaRPr lang="en-GB"/>
        </a:p>
      </dgm:t>
    </dgm:pt>
    <dgm:pt modelId="{DC13B347-5443-4AFA-B4F6-23C0EE2CD1DA}">
      <dgm:prSet phldrT="[Text]" custT="1"/>
      <dgm:spPr/>
      <dgm:t>
        <a:bodyPr anchor="t"/>
        <a:lstStyle/>
        <a:p>
          <a:pPr algn="l">
            <a:lnSpc>
              <a:spcPct val="100000"/>
            </a:lnSpc>
            <a:spcBef>
              <a:spcPts val="1200"/>
            </a:spcBef>
            <a:spcAft>
              <a:spcPts val="3000"/>
            </a:spcAft>
          </a:pPr>
          <a:r>
            <a:rPr lang="en-GB" sz="1600" b="0" noProof="0" dirty="0">
              <a:solidFill>
                <a:schemeClr val="tx2"/>
              </a:solidFill>
              <a:latin typeface="+mj-lt"/>
            </a:rPr>
            <a:t>The task is to </a:t>
          </a:r>
          <a:r>
            <a:rPr lang="en-GB" sz="1600" b="1" noProof="0" dirty="0">
              <a:solidFill>
                <a:schemeClr val="tx2"/>
              </a:solidFill>
              <a:latin typeface="+mj-lt"/>
            </a:rPr>
            <a:t>present                    a recommendation of new candy </a:t>
          </a:r>
          <a:r>
            <a:rPr lang="en-GB" sz="1600" b="0" noProof="0" dirty="0">
              <a:solidFill>
                <a:schemeClr val="tx2"/>
              </a:solidFill>
              <a:latin typeface="+mj-lt"/>
            </a:rPr>
            <a:t>product, which is driven from the data as a </a:t>
          </a:r>
          <a:r>
            <a:rPr lang="en-GB" sz="1600" b="1" noProof="0" dirty="0">
              <a:solidFill>
                <a:schemeClr val="tx2"/>
              </a:solidFill>
              <a:latin typeface="+mj-lt"/>
            </a:rPr>
            <a:t>statistical solution</a:t>
          </a:r>
          <a:r>
            <a:rPr lang="cs-CZ" sz="1600" b="1" dirty="0">
              <a:solidFill>
                <a:schemeClr val="tx2"/>
              </a:solidFill>
              <a:latin typeface="+mj-lt"/>
            </a:rPr>
            <a:t>.</a:t>
          </a:r>
          <a:endParaRPr lang="en-GB" sz="1600" b="1" dirty="0">
            <a:solidFill>
              <a:schemeClr val="tx2"/>
            </a:solidFill>
            <a:latin typeface="+mj-lt"/>
          </a:endParaRPr>
        </a:p>
      </dgm:t>
    </dgm:pt>
    <dgm:pt modelId="{A2D50FF0-4E88-4011-8AA4-88085697B050}" type="parTrans" cxnId="{45B465EF-0DB7-4E24-9DBF-AECBAFBF02BB}">
      <dgm:prSet/>
      <dgm:spPr/>
      <dgm:t>
        <a:bodyPr/>
        <a:lstStyle/>
        <a:p>
          <a:endParaRPr lang="en-GB"/>
        </a:p>
      </dgm:t>
    </dgm:pt>
    <dgm:pt modelId="{8BF6887B-CC1B-4455-9DD4-C5DFDD36FBDD}" type="sibTrans" cxnId="{45B465EF-0DB7-4E24-9DBF-AECBAFBF02BB}">
      <dgm:prSet/>
      <dgm:spPr/>
      <dgm:t>
        <a:bodyPr/>
        <a:lstStyle/>
        <a:p>
          <a:endParaRPr lang="en-GB"/>
        </a:p>
      </dgm:t>
    </dgm:pt>
    <dgm:pt modelId="{56412C34-0ED7-4840-86F7-F7519B493A88}">
      <dgm:prSet phldrT="[Text]" custT="1"/>
      <dgm:spPr/>
      <dgm:t>
        <a:bodyPr anchor="t"/>
        <a:lstStyle/>
        <a:p>
          <a:pPr algn="l">
            <a:lnSpc>
              <a:spcPct val="100000"/>
            </a:lnSpc>
            <a:spcBef>
              <a:spcPts val="1200"/>
            </a:spcBef>
            <a:spcAft>
              <a:spcPts val="3000"/>
            </a:spcAft>
          </a:pPr>
          <a:endParaRPr lang="cs-CZ" sz="100" b="0" dirty="0">
            <a:solidFill>
              <a:schemeClr val="tx2"/>
            </a:solidFill>
            <a:effectLst/>
            <a:latin typeface="Abadi" panose="020B0604020104020204" pitchFamily="34" charset="0"/>
            <a:ea typeface="Calibri" panose="020F0502020204030204" pitchFamily="34" charset="0"/>
          </a:endParaRPr>
        </a:p>
        <a:p>
          <a:pPr algn="l">
            <a:lnSpc>
              <a:spcPct val="100000"/>
            </a:lnSpc>
            <a:spcBef>
              <a:spcPts val="1200"/>
            </a:spcBef>
            <a:spcAft>
              <a:spcPts val="3000"/>
            </a:spcAft>
          </a:pPr>
          <a:r>
            <a:rPr lang="en-GB" sz="1600" b="0" noProof="0" dirty="0">
              <a:solidFill>
                <a:schemeClr val="tx2"/>
              </a:solidFill>
              <a:effectLst/>
              <a:latin typeface="+mj-lt"/>
              <a:ea typeface="Calibri" panose="020F0502020204030204" pitchFamily="34" charset="0"/>
            </a:rPr>
            <a:t>The Lidl purchasing group wants to expand our candy offering. The idea is to create a brand-new product.</a:t>
          </a:r>
          <a:endParaRPr lang="en-GB" sz="1600" b="0" noProof="0" dirty="0">
            <a:solidFill>
              <a:schemeClr val="tx2"/>
            </a:solidFill>
            <a:latin typeface="+mj-lt"/>
          </a:endParaRPr>
        </a:p>
      </dgm:t>
    </dgm:pt>
    <dgm:pt modelId="{18642BE1-A04B-4BE1-953F-2F66F0CE6516}" type="parTrans" cxnId="{387CCDFF-0DA5-4418-8673-90CC63D3C3DA}">
      <dgm:prSet/>
      <dgm:spPr/>
      <dgm:t>
        <a:bodyPr/>
        <a:lstStyle/>
        <a:p>
          <a:endParaRPr lang="en-GB"/>
        </a:p>
      </dgm:t>
    </dgm:pt>
    <dgm:pt modelId="{B2D513C6-4DA1-411C-AC68-8A76691EF075}" type="sibTrans" cxnId="{387CCDFF-0DA5-4418-8673-90CC63D3C3DA}">
      <dgm:prSet/>
      <dgm:spPr/>
      <dgm:t>
        <a:bodyPr/>
        <a:lstStyle/>
        <a:p>
          <a:endParaRPr lang="en-GB"/>
        </a:p>
      </dgm:t>
    </dgm:pt>
    <dgm:pt modelId="{6461308B-D481-4247-8838-B6B1FF3FE9FF}">
      <dgm:prSet phldrT="[Text]" custT="1"/>
      <dgm:spPr/>
      <dgm:t>
        <a:bodyPr anchor="t"/>
        <a:lstStyle/>
        <a:p>
          <a:pPr>
            <a:spcBef>
              <a:spcPts val="1200"/>
            </a:spcBef>
            <a:spcAft>
              <a:spcPts val="3000"/>
            </a:spcAft>
          </a:pPr>
          <a:r>
            <a:rPr lang="en-GB" sz="1600" noProof="0" dirty="0">
              <a:solidFill>
                <a:schemeClr val="tx2"/>
              </a:solidFill>
              <a:latin typeface="+mj-lt"/>
            </a:rPr>
            <a:t>Designed possible approaches and strategies</a:t>
          </a:r>
        </a:p>
      </dgm:t>
    </dgm:pt>
    <dgm:pt modelId="{6837FC1A-41D9-4A6F-AAF0-F88260A9A285}" type="parTrans" cxnId="{820B851B-A628-4049-AB82-5082A880CDD2}">
      <dgm:prSet/>
      <dgm:spPr/>
      <dgm:t>
        <a:bodyPr/>
        <a:lstStyle/>
        <a:p>
          <a:endParaRPr lang="en-GB"/>
        </a:p>
      </dgm:t>
    </dgm:pt>
    <dgm:pt modelId="{6D5733CF-0670-4581-86CA-A15CFB9CB1BF}" type="sibTrans" cxnId="{820B851B-A628-4049-AB82-5082A880CDD2}">
      <dgm:prSet/>
      <dgm:spPr/>
      <dgm:t>
        <a:bodyPr/>
        <a:lstStyle/>
        <a:p>
          <a:endParaRPr lang="en-GB"/>
        </a:p>
      </dgm:t>
    </dgm:pt>
    <dgm:pt modelId="{ACC8F211-9AE3-49B2-8F7E-76E7AE78BE4D}">
      <dgm:prSet phldrT="[Text]" custT="1"/>
      <dgm:spPr/>
      <dgm:t>
        <a:bodyPr anchor="t"/>
        <a:lstStyle/>
        <a:p>
          <a:pPr>
            <a:spcBef>
              <a:spcPts val="1200"/>
            </a:spcBef>
            <a:spcAft>
              <a:spcPts val="3000"/>
            </a:spcAft>
          </a:pPr>
          <a:r>
            <a:rPr lang="en-GB" sz="1600" noProof="0" dirty="0">
              <a:solidFill>
                <a:schemeClr val="tx2"/>
              </a:solidFill>
              <a:latin typeface="+mj-lt"/>
            </a:rPr>
            <a:t>Applied multiple linear regression</a:t>
          </a:r>
        </a:p>
      </dgm:t>
    </dgm:pt>
    <dgm:pt modelId="{F561E6C0-7607-45B6-8278-97743B9FF086}" type="parTrans" cxnId="{8CCCAD31-217D-4E78-A00D-B66E82CB9808}">
      <dgm:prSet/>
      <dgm:spPr/>
      <dgm:t>
        <a:bodyPr/>
        <a:lstStyle/>
        <a:p>
          <a:endParaRPr lang="en-GB"/>
        </a:p>
      </dgm:t>
    </dgm:pt>
    <dgm:pt modelId="{89C826CF-E1A8-4035-A0DD-054AAEF567E0}" type="sibTrans" cxnId="{8CCCAD31-217D-4E78-A00D-B66E82CB9808}">
      <dgm:prSet/>
      <dgm:spPr/>
      <dgm:t>
        <a:bodyPr/>
        <a:lstStyle/>
        <a:p>
          <a:endParaRPr lang="en-GB"/>
        </a:p>
      </dgm:t>
    </dgm:pt>
    <dgm:pt modelId="{14034DE8-67BD-4C7F-A26D-98F7E70F559A}">
      <dgm:prSet phldrT="[Text]" custT="1"/>
      <dgm:spPr/>
      <dgm:t>
        <a:bodyPr anchor="t"/>
        <a:lstStyle/>
        <a:p>
          <a:pPr>
            <a:spcBef>
              <a:spcPts val="1200"/>
            </a:spcBef>
            <a:spcAft>
              <a:spcPts val="3000"/>
            </a:spcAft>
          </a:pPr>
          <a:r>
            <a:rPr lang="en-GB" sz="1600" noProof="0" dirty="0">
              <a:solidFill>
                <a:schemeClr val="tx2"/>
              </a:solidFill>
              <a:latin typeface="+mj-lt"/>
            </a:rPr>
            <a:t>Proposed a solution</a:t>
          </a:r>
        </a:p>
      </dgm:t>
    </dgm:pt>
    <dgm:pt modelId="{913EC79F-EE9A-45CF-8BD3-A8E6F8DF9E2B}" type="parTrans" cxnId="{9E0E1FD8-3DBB-4545-87A2-E7C559CC2B27}">
      <dgm:prSet/>
      <dgm:spPr/>
      <dgm:t>
        <a:bodyPr/>
        <a:lstStyle/>
        <a:p>
          <a:endParaRPr lang="en-GB"/>
        </a:p>
      </dgm:t>
    </dgm:pt>
    <dgm:pt modelId="{2A9B5CF9-415D-47B4-ACFA-46FA382655C0}" type="sibTrans" cxnId="{9E0E1FD8-3DBB-4545-87A2-E7C559CC2B27}">
      <dgm:prSet/>
      <dgm:spPr/>
      <dgm:t>
        <a:bodyPr/>
        <a:lstStyle/>
        <a:p>
          <a:endParaRPr lang="en-GB"/>
        </a:p>
      </dgm:t>
    </dgm:pt>
    <dgm:pt modelId="{EA5748C9-A467-4E44-AF88-4704D6F0579B}" type="pres">
      <dgm:prSet presAssocID="{C0B4C5D2-FAAD-432D-AC68-072A45EE387E}" presName="Name0" presStyleCnt="0">
        <dgm:presLayoutVars>
          <dgm:dir/>
          <dgm:animLvl val="lvl"/>
          <dgm:resizeHandles val="exact"/>
        </dgm:presLayoutVars>
      </dgm:prSet>
      <dgm:spPr/>
    </dgm:pt>
    <dgm:pt modelId="{28AAFC4C-BB82-4D97-9F2A-CF6163808872}" type="pres">
      <dgm:prSet presAssocID="{7E30CB08-D131-4515-8C14-5FC63B5E3762}" presName="compositeNode" presStyleCnt="0">
        <dgm:presLayoutVars>
          <dgm:bulletEnabled val="1"/>
        </dgm:presLayoutVars>
      </dgm:prSet>
      <dgm:spPr/>
    </dgm:pt>
    <dgm:pt modelId="{0DC61CE7-44A9-4196-B82C-F4387D6521F5}" type="pres">
      <dgm:prSet presAssocID="{7E30CB08-D131-4515-8C14-5FC63B5E3762}" presName="bgRect" presStyleLbl="node1" presStyleIdx="0" presStyleCnt="3" custLinFactNeighborX="-298" custLinFactNeighborY="248"/>
      <dgm:spPr/>
    </dgm:pt>
    <dgm:pt modelId="{E6F156A3-98BC-47D8-8968-BD8907CFEF61}" type="pres">
      <dgm:prSet presAssocID="{7E30CB08-D131-4515-8C14-5FC63B5E3762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BEDB7DC2-A51E-454A-86ED-AC0D3CCEFEBB}" type="pres">
      <dgm:prSet presAssocID="{7E30CB08-D131-4515-8C14-5FC63B5E3762}" presName="childNode" presStyleLbl="node1" presStyleIdx="0" presStyleCnt="3">
        <dgm:presLayoutVars>
          <dgm:bulletEnabled val="1"/>
        </dgm:presLayoutVars>
      </dgm:prSet>
      <dgm:spPr/>
    </dgm:pt>
    <dgm:pt modelId="{984EE893-5D4E-4099-9547-71E656ADF043}" type="pres">
      <dgm:prSet presAssocID="{AA8A5A93-5555-4A5C-8884-ECF69A6069DB}" presName="hSp" presStyleCnt="0"/>
      <dgm:spPr/>
    </dgm:pt>
    <dgm:pt modelId="{6875FD49-18D9-4CBC-9988-ACC355558890}" type="pres">
      <dgm:prSet presAssocID="{AA8A5A93-5555-4A5C-8884-ECF69A6069DB}" presName="vProcSp" presStyleCnt="0"/>
      <dgm:spPr/>
    </dgm:pt>
    <dgm:pt modelId="{4315EDAB-9A59-466F-9CDE-CDD95C58CDEB}" type="pres">
      <dgm:prSet presAssocID="{AA8A5A93-5555-4A5C-8884-ECF69A6069DB}" presName="vSp1" presStyleCnt="0"/>
      <dgm:spPr/>
    </dgm:pt>
    <dgm:pt modelId="{BC6240D7-87B9-4BA7-AC14-9B695F4FF593}" type="pres">
      <dgm:prSet presAssocID="{AA8A5A93-5555-4A5C-8884-ECF69A6069DB}" presName="simulatedConn" presStyleLbl="solidFgAcc1" presStyleIdx="0" presStyleCnt="2"/>
      <dgm:spPr>
        <a:ln>
          <a:solidFill>
            <a:schemeClr val="accent2">
              <a:lumMod val="20000"/>
              <a:lumOff val="80000"/>
            </a:schemeClr>
          </a:solidFill>
        </a:ln>
      </dgm:spPr>
    </dgm:pt>
    <dgm:pt modelId="{A6F6B900-956F-4BDC-86ED-9CDA07D11FBF}" type="pres">
      <dgm:prSet presAssocID="{AA8A5A93-5555-4A5C-8884-ECF69A6069DB}" presName="vSp2" presStyleCnt="0"/>
      <dgm:spPr/>
    </dgm:pt>
    <dgm:pt modelId="{B23BFD79-5FA9-4412-BD3D-A6C4027B425D}" type="pres">
      <dgm:prSet presAssocID="{AA8A5A93-5555-4A5C-8884-ECF69A6069DB}" presName="sibTrans" presStyleCnt="0"/>
      <dgm:spPr/>
    </dgm:pt>
    <dgm:pt modelId="{C71731E7-B5CA-4688-8F80-04CDB797EC68}" type="pres">
      <dgm:prSet presAssocID="{CBFD7954-C59E-4B78-8B62-F9FB36CCE1E6}" presName="compositeNode" presStyleCnt="0">
        <dgm:presLayoutVars>
          <dgm:bulletEnabled val="1"/>
        </dgm:presLayoutVars>
      </dgm:prSet>
      <dgm:spPr/>
    </dgm:pt>
    <dgm:pt modelId="{3272C335-4B3B-4498-B698-5DBD13DB8871}" type="pres">
      <dgm:prSet presAssocID="{CBFD7954-C59E-4B78-8B62-F9FB36CCE1E6}" presName="bgRect" presStyleLbl="node1" presStyleIdx="1" presStyleCnt="3"/>
      <dgm:spPr/>
    </dgm:pt>
    <dgm:pt modelId="{BBE3AF33-C653-44A8-B798-B65D95A12400}" type="pres">
      <dgm:prSet presAssocID="{CBFD7954-C59E-4B78-8B62-F9FB36CCE1E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77F50EBF-2EDB-4E79-AD3F-D1DFC8B155C2}" type="pres">
      <dgm:prSet presAssocID="{CBFD7954-C59E-4B78-8B62-F9FB36CCE1E6}" presName="childNode" presStyleLbl="node1" presStyleIdx="1" presStyleCnt="3">
        <dgm:presLayoutVars>
          <dgm:bulletEnabled val="1"/>
        </dgm:presLayoutVars>
      </dgm:prSet>
      <dgm:spPr/>
    </dgm:pt>
    <dgm:pt modelId="{5C10E4AF-84CB-4577-B190-D292139259E0}" type="pres">
      <dgm:prSet presAssocID="{89C1D431-9A5C-498F-BEB9-3C0BE7704A16}" presName="hSp" presStyleCnt="0"/>
      <dgm:spPr/>
    </dgm:pt>
    <dgm:pt modelId="{11355E1E-6166-45F1-9548-C3BF140093A0}" type="pres">
      <dgm:prSet presAssocID="{89C1D431-9A5C-498F-BEB9-3C0BE7704A16}" presName="vProcSp" presStyleCnt="0"/>
      <dgm:spPr/>
    </dgm:pt>
    <dgm:pt modelId="{09532EB5-F0FB-4639-8B46-601D97073D5B}" type="pres">
      <dgm:prSet presAssocID="{89C1D431-9A5C-498F-BEB9-3C0BE7704A16}" presName="vSp1" presStyleCnt="0"/>
      <dgm:spPr/>
    </dgm:pt>
    <dgm:pt modelId="{6CA7FD63-06CC-41CA-B473-BA22D545EB1B}" type="pres">
      <dgm:prSet presAssocID="{89C1D431-9A5C-498F-BEB9-3C0BE7704A16}" presName="simulatedConn" presStyleLbl="solidFgAcc1" presStyleIdx="1" presStyleCnt="2"/>
      <dgm:spPr>
        <a:solidFill>
          <a:schemeClr val="bg1"/>
        </a:solidFill>
        <a:ln>
          <a:solidFill>
            <a:srgbClr val="F9EBDB"/>
          </a:solidFill>
        </a:ln>
      </dgm:spPr>
    </dgm:pt>
    <dgm:pt modelId="{FEBE2EB3-B8F9-43F9-BD6F-D4E8D9C1D1CF}" type="pres">
      <dgm:prSet presAssocID="{89C1D431-9A5C-498F-BEB9-3C0BE7704A16}" presName="vSp2" presStyleCnt="0"/>
      <dgm:spPr/>
    </dgm:pt>
    <dgm:pt modelId="{3D5BB4C8-F83F-4E0B-AA68-7785CC4A1551}" type="pres">
      <dgm:prSet presAssocID="{89C1D431-9A5C-498F-BEB9-3C0BE7704A16}" presName="sibTrans" presStyleCnt="0"/>
      <dgm:spPr/>
    </dgm:pt>
    <dgm:pt modelId="{A774AAB5-B1FB-40CD-95C9-55FD7E97F697}" type="pres">
      <dgm:prSet presAssocID="{517892ED-65D3-4BC6-9F9B-24B04FBBF807}" presName="compositeNode" presStyleCnt="0">
        <dgm:presLayoutVars>
          <dgm:bulletEnabled val="1"/>
        </dgm:presLayoutVars>
      </dgm:prSet>
      <dgm:spPr/>
    </dgm:pt>
    <dgm:pt modelId="{EBEFF2E1-3AE4-4A9F-9BE3-79EA4CED136F}" type="pres">
      <dgm:prSet presAssocID="{517892ED-65D3-4BC6-9F9B-24B04FBBF807}" presName="bgRect" presStyleLbl="node1" presStyleIdx="2" presStyleCnt="3"/>
      <dgm:spPr/>
    </dgm:pt>
    <dgm:pt modelId="{4FF77B70-AE53-42B6-881C-37B7073A11FD}" type="pres">
      <dgm:prSet presAssocID="{517892ED-65D3-4BC6-9F9B-24B04FBBF807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4D223CCF-29D0-47CE-B48A-A54F1B359E6A}" type="pres">
      <dgm:prSet presAssocID="{517892ED-65D3-4BC6-9F9B-24B04FBBF807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C8766F0B-C6E4-42A2-B8A2-55CC8343A77A}" srcId="{C0B4C5D2-FAAD-432D-AC68-072A45EE387E}" destId="{517892ED-65D3-4BC6-9F9B-24B04FBBF807}" srcOrd="2" destOrd="0" parTransId="{FB27FF3E-58D0-4E1C-B61C-21DE8CD23AE8}" sibTransId="{893AE9FA-961E-4D64-982E-8047C25157C0}"/>
    <dgm:cxn modelId="{820B851B-A628-4049-AB82-5082A880CDD2}" srcId="{CBFD7954-C59E-4B78-8B62-F9FB36CCE1E6}" destId="{6461308B-D481-4247-8838-B6B1FF3FE9FF}" srcOrd="1" destOrd="0" parTransId="{6837FC1A-41D9-4A6F-AAF0-F88260A9A285}" sibTransId="{6D5733CF-0670-4581-86CA-A15CFB9CB1BF}"/>
    <dgm:cxn modelId="{AC6EEE21-E279-4EC9-AC2F-F84ACCEB1704}" srcId="{C0B4C5D2-FAAD-432D-AC68-072A45EE387E}" destId="{7E30CB08-D131-4515-8C14-5FC63B5E3762}" srcOrd="0" destOrd="0" parTransId="{D402CE80-F0E5-4B54-A7A2-978DFA87127C}" sibTransId="{AA8A5A93-5555-4A5C-8884-ECF69A6069DB}"/>
    <dgm:cxn modelId="{728F3724-06E4-44E6-B034-917C572618BA}" srcId="{C0B4C5D2-FAAD-432D-AC68-072A45EE387E}" destId="{CBFD7954-C59E-4B78-8B62-F9FB36CCE1E6}" srcOrd="1" destOrd="0" parTransId="{39815685-7B79-41CD-8394-C69FC0F0D181}" sibTransId="{89C1D431-9A5C-498F-BEB9-3C0BE7704A16}"/>
    <dgm:cxn modelId="{567E1327-7DE7-44DB-915D-F104949C5094}" type="presOf" srcId="{14034DE8-67BD-4C7F-A26D-98F7E70F559A}" destId="{77F50EBF-2EDB-4E79-AD3F-D1DFC8B155C2}" srcOrd="0" destOrd="3" presId="urn:microsoft.com/office/officeart/2005/8/layout/hProcess7"/>
    <dgm:cxn modelId="{7714CB28-1B60-428A-8017-973DEC5B2EBA}" type="presOf" srcId="{7E30CB08-D131-4515-8C14-5FC63B5E3762}" destId="{E6F156A3-98BC-47D8-8968-BD8907CFEF61}" srcOrd="1" destOrd="0" presId="urn:microsoft.com/office/officeart/2005/8/layout/hProcess7"/>
    <dgm:cxn modelId="{B77D8E2A-28DC-461A-AB30-69DEF3E5145B}" srcId="{517892ED-65D3-4BC6-9F9B-24B04FBBF807}" destId="{4F4E25A8-4001-4CB6-A8CD-28053AA3ACFF}" srcOrd="0" destOrd="0" parTransId="{0F89F458-6161-4623-8621-554C32B1C7A3}" sibTransId="{A2B5FBD6-C9B7-4574-BFC7-CAC3D7A771EC}"/>
    <dgm:cxn modelId="{8CCCAD31-217D-4E78-A00D-B66E82CB9808}" srcId="{CBFD7954-C59E-4B78-8B62-F9FB36CCE1E6}" destId="{ACC8F211-9AE3-49B2-8F7E-76E7AE78BE4D}" srcOrd="2" destOrd="0" parTransId="{F561E6C0-7607-45B6-8278-97743B9FF086}" sibTransId="{89C826CF-E1A8-4035-A0DD-054AAEF567E0}"/>
    <dgm:cxn modelId="{5E4ADE40-4EB5-4E70-A3BC-0469DB2DAE96}" type="presOf" srcId="{9F2A3EF5-1B39-47BF-B40C-9482AB88FDCD}" destId="{BEDB7DC2-A51E-454A-86ED-AC0D3CCEFEBB}" srcOrd="0" destOrd="1" presId="urn:microsoft.com/office/officeart/2005/8/layout/hProcess7"/>
    <dgm:cxn modelId="{83E65265-FF33-4D46-9C76-BF5796A385B7}" srcId="{7E30CB08-D131-4515-8C14-5FC63B5E3762}" destId="{9F2A3EF5-1B39-47BF-B40C-9482AB88FDCD}" srcOrd="1" destOrd="0" parTransId="{5B478A29-9200-4637-8A7C-99C5B76B0D11}" sibTransId="{F13B7709-0014-437D-9443-70022F81A240}"/>
    <dgm:cxn modelId="{7A88DA47-BE26-4A39-934E-21A455D9FC2E}" type="presOf" srcId="{C0B4C5D2-FAAD-432D-AC68-072A45EE387E}" destId="{EA5748C9-A467-4E44-AF88-4704D6F0579B}" srcOrd="0" destOrd="0" presId="urn:microsoft.com/office/officeart/2005/8/layout/hProcess7"/>
    <dgm:cxn modelId="{10DEDB47-6345-432D-8E36-905599C776F4}" type="presOf" srcId="{CBFD7954-C59E-4B78-8B62-F9FB36CCE1E6}" destId="{BBE3AF33-C653-44A8-B798-B65D95A12400}" srcOrd="1" destOrd="0" presId="urn:microsoft.com/office/officeart/2005/8/layout/hProcess7"/>
    <dgm:cxn modelId="{2D318B70-8828-4C1B-B7A3-CBBDA1DD8EC5}" type="presOf" srcId="{CBFD7954-C59E-4B78-8B62-F9FB36CCE1E6}" destId="{3272C335-4B3B-4498-B698-5DBD13DB8871}" srcOrd="0" destOrd="0" presId="urn:microsoft.com/office/officeart/2005/8/layout/hProcess7"/>
    <dgm:cxn modelId="{EE30C250-9A4F-408F-AC3F-46484BD229B1}" type="presOf" srcId="{ACC8F211-9AE3-49B2-8F7E-76E7AE78BE4D}" destId="{77F50EBF-2EDB-4E79-AD3F-D1DFC8B155C2}" srcOrd="0" destOrd="2" presId="urn:microsoft.com/office/officeart/2005/8/layout/hProcess7"/>
    <dgm:cxn modelId="{257E1771-9AB5-4688-9662-57523C01DED8}" type="presOf" srcId="{6461308B-D481-4247-8838-B6B1FF3FE9FF}" destId="{77F50EBF-2EDB-4E79-AD3F-D1DFC8B155C2}" srcOrd="0" destOrd="1" presId="urn:microsoft.com/office/officeart/2005/8/layout/hProcess7"/>
    <dgm:cxn modelId="{7C9F3F54-241F-449F-9065-311730AEAB5E}" type="presOf" srcId="{517892ED-65D3-4BC6-9F9B-24B04FBBF807}" destId="{EBEFF2E1-3AE4-4A9F-9BE3-79EA4CED136F}" srcOrd="0" destOrd="0" presId="urn:microsoft.com/office/officeart/2005/8/layout/hProcess7"/>
    <dgm:cxn modelId="{8249A454-04FB-45DF-95A5-34951DB1C712}" type="presOf" srcId="{517892ED-65D3-4BC6-9F9B-24B04FBBF807}" destId="{4FF77B70-AE53-42B6-881C-37B7073A11FD}" srcOrd="1" destOrd="0" presId="urn:microsoft.com/office/officeart/2005/8/layout/hProcess7"/>
    <dgm:cxn modelId="{543AD277-BD3E-4C5D-9A09-16896803B243}" srcId="{CBFD7954-C59E-4B78-8B62-F9FB36CCE1E6}" destId="{AF857801-9194-4B56-BBBD-773C3285A883}" srcOrd="0" destOrd="0" parTransId="{0DBE93ED-77AB-4E03-BB90-5DF158888660}" sibTransId="{6CE61E70-1298-4225-899F-3D033B70CAF1}"/>
    <dgm:cxn modelId="{A0AF4A90-1585-4C90-A34F-85785589684C}" type="presOf" srcId="{56412C34-0ED7-4840-86F7-F7519B493A88}" destId="{BEDB7DC2-A51E-454A-86ED-AC0D3CCEFEBB}" srcOrd="0" destOrd="0" presId="urn:microsoft.com/office/officeart/2005/8/layout/hProcess7"/>
    <dgm:cxn modelId="{A567049F-1E3D-4D80-86C5-C5B8C5465299}" type="presOf" srcId="{DC13B347-5443-4AFA-B4F6-23C0EE2CD1DA}" destId="{BEDB7DC2-A51E-454A-86ED-AC0D3CCEFEBB}" srcOrd="0" destOrd="2" presId="urn:microsoft.com/office/officeart/2005/8/layout/hProcess7"/>
    <dgm:cxn modelId="{46FE67D2-C607-4A4F-8D73-0541AF5896B9}" type="presOf" srcId="{7E30CB08-D131-4515-8C14-5FC63B5E3762}" destId="{0DC61CE7-44A9-4196-B82C-F4387D6521F5}" srcOrd="0" destOrd="0" presId="urn:microsoft.com/office/officeart/2005/8/layout/hProcess7"/>
    <dgm:cxn modelId="{9E0E1FD8-3DBB-4545-87A2-E7C559CC2B27}" srcId="{CBFD7954-C59E-4B78-8B62-F9FB36CCE1E6}" destId="{14034DE8-67BD-4C7F-A26D-98F7E70F559A}" srcOrd="3" destOrd="0" parTransId="{913EC79F-EE9A-45CF-8BD3-A8E6F8DF9E2B}" sibTransId="{2A9B5CF9-415D-47B4-ACFA-46FA382655C0}"/>
    <dgm:cxn modelId="{82B73AEB-A186-401B-A036-F7D0ABBFA1D5}" type="presOf" srcId="{4F4E25A8-4001-4CB6-A8CD-28053AA3ACFF}" destId="{4D223CCF-29D0-47CE-B48A-A54F1B359E6A}" srcOrd="0" destOrd="0" presId="urn:microsoft.com/office/officeart/2005/8/layout/hProcess7"/>
    <dgm:cxn modelId="{45B465EF-0DB7-4E24-9DBF-AECBAFBF02BB}" srcId="{7E30CB08-D131-4515-8C14-5FC63B5E3762}" destId="{DC13B347-5443-4AFA-B4F6-23C0EE2CD1DA}" srcOrd="2" destOrd="0" parTransId="{A2D50FF0-4E88-4011-8AA4-88085697B050}" sibTransId="{8BF6887B-CC1B-4455-9DD4-C5DFDD36FBDD}"/>
    <dgm:cxn modelId="{8848D9F3-25CC-477B-B82B-5E1775FF9CB1}" type="presOf" srcId="{AF857801-9194-4B56-BBBD-773C3285A883}" destId="{77F50EBF-2EDB-4E79-AD3F-D1DFC8B155C2}" srcOrd="0" destOrd="0" presId="urn:microsoft.com/office/officeart/2005/8/layout/hProcess7"/>
    <dgm:cxn modelId="{387CCDFF-0DA5-4418-8673-90CC63D3C3DA}" srcId="{7E30CB08-D131-4515-8C14-5FC63B5E3762}" destId="{56412C34-0ED7-4840-86F7-F7519B493A88}" srcOrd="0" destOrd="0" parTransId="{18642BE1-A04B-4BE1-953F-2F66F0CE6516}" sibTransId="{B2D513C6-4DA1-411C-AC68-8A76691EF075}"/>
    <dgm:cxn modelId="{018BB516-D5FD-4094-AD3F-26B1E487F436}" type="presParOf" srcId="{EA5748C9-A467-4E44-AF88-4704D6F0579B}" destId="{28AAFC4C-BB82-4D97-9F2A-CF6163808872}" srcOrd="0" destOrd="0" presId="urn:microsoft.com/office/officeart/2005/8/layout/hProcess7"/>
    <dgm:cxn modelId="{6B86E803-8E26-4D07-960F-89FC493D8362}" type="presParOf" srcId="{28AAFC4C-BB82-4D97-9F2A-CF6163808872}" destId="{0DC61CE7-44A9-4196-B82C-F4387D6521F5}" srcOrd="0" destOrd="0" presId="urn:microsoft.com/office/officeart/2005/8/layout/hProcess7"/>
    <dgm:cxn modelId="{D977E8A1-5194-4799-961D-474E9868176C}" type="presParOf" srcId="{28AAFC4C-BB82-4D97-9F2A-CF6163808872}" destId="{E6F156A3-98BC-47D8-8968-BD8907CFEF61}" srcOrd="1" destOrd="0" presId="urn:microsoft.com/office/officeart/2005/8/layout/hProcess7"/>
    <dgm:cxn modelId="{56949FA3-645E-4E32-9703-08B83E6EBAF8}" type="presParOf" srcId="{28AAFC4C-BB82-4D97-9F2A-CF6163808872}" destId="{BEDB7DC2-A51E-454A-86ED-AC0D3CCEFEBB}" srcOrd="2" destOrd="0" presId="urn:microsoft.com/office/officeart/2005/8/layout/hProcess7"/>
    <dgm:cxn modelId="{70A3D7DC-E980-439A-AC65-888BDF8BDA0A}" type="presParOf" srcId="{EA5748C9-A467-4E44-AF88-4704D6F0579B}" destId="{984EE893-5D4E-4099-9547-71E656ADF043}" srcOrd="1" destOrd="0" presId="urn:microsoft.com/office/officeart/2005/8/layout/hProcess7"/>
    <dgm:cxn modelId="{AA4DDFB1-93BC-4693-99FE-AC465729D8D7}" type="presParOf" srcId="{EA5748C9-A467-4E44-AF88-4704D6F0579B}" destId="{6875FD49-18D9-4CBC-9988-ACC355558890}" srcOrd="2" destOrd="0" presId="urn:microsoft.com/office/officeart/2005/8/layout/hProcess7"/>
    <dgm:cxn modelId="{2D07082D-D705-4586-9B36-63355E9A165A}" type="presParOf" srcId="{6875FD49-18D9-4CBC-9988-ACC355558890}" destId="{4315EDAB-9A59-466F-9CDE-CDD95C58CDEB}" srcOrd="0" destOrd="0" presId="urn:microsoft.com/office/officeart/2005/8/layout/hProcess7"/>
    <dgm:cxn modelId="{1937C891-E25C-4E9E-A417-5B60C8DC4CA8}" type="presParOf" srcId="{6875FD49-18D9-4CBC-9988-ACC355558890}" destId="{BC6240D7-87B9-4BA7-AC14-9B695F4FF593}" srcOrd="1" destOrd="0" presId="urn:microsoft.com/office/officeart/2005/8/layout/hProcess7"/>
    <dgm:cxn modelId="{F6A670E2-4283-4B78-8833-B3E7262F7256}" type="presParOf" srcId="{6875FD49-18D9-4CBC-9988-ACC355558890}" destId="{A6F6B900-956F-4BDC-86ED-9CDA07D11FBF}" srcOrd="2" destOrd="0" presId="urn:microsoft.com/office/officeart/2005/8/layout/hProcess7"/>
    <dgm:cxn modelId="{226612D5-CE17-450E-81E8-767FAA35A4F8}" type="presParOf" srcId="{EA5748C9-A467-4E44-AF88-4704D6F0579B}" destId="{B23BFD79-5FA9-4412-BD3D-A6C4027B425D}" srcOrd="3" destOrd="0" presId="urn:microsoft.com/office/officeart/2005/8/layout/hProcess7"/>
    <dgm:cxn modelId="{46C0EAB5-1B3D-46CA-A91D-B18D5056B2A8}" type="presParOf" srcId="{EA5748C9-A467-4E44-AF88-4704D6F0579B}" destId="{C71731E7-B5CA-4688-8F80-04CDB797EC68}" srcOrd="4" destOrd="0" presId="urn:microsoft.com/office/officeart/2005/8/layout/hProcess7"/>
    <dgm:cxn modelId="{25BE52C6-9E1C-45DB-9F34-F048D66B4930}" type="presParOf" srcId="{C71731E7-B5CA-4688-8F80-04CDB797EC68}" destId="{3272C335-4B3B-4498-B698-5DBD13DB8871}" srcOrd="0" destOrd="0" presId="urn:microsoft.com/office/officeart/2005/8/layout/hProcess7"/>
    <dgm:cxn modelId="{4FDFEB76-CA05-4AA8-8DF1-0E14A2FB618C}" type="presParOf" srcId="{C71731E7-B5CA-4688-8F80-04CDB797EC68}" destId="{BBE3AF33-C653-44A8-B798-B65D95A12400}" srcOrd="1" destOrd="0" presId="urn:microsoft.com/office/officeart/2005/8/layout/hProcess7"/>
    <dgm:cxn modelId="{93AF9AF3-CF6E-4FED-84F7-8DE303AF6A87}" type="presParOf" srcId="{C71731E7-B5CA-4688-8F80-04CDB797EC68}" destId="{77F50EBF-2EDB-4E79-AD3F-D1DFC8B155C2}" srcOrd="2" destOrd="0" presId="urn:microsoft.com/office/officeart/2005/8/layout/hProcess7"/>
    <dgm:cxn modelId="{B16A5A0B-3DE7-488D-A775-96BA71DF29D1}" type="presParOf" srcId="{EA5748C9-A467-4E44-AF88-4704D6F0579B}" destId="{5C10E4AF-84CB-4577-B190-D292139259E0}" srcOrd="5" destOrd="0" presId="urn:microsoft.com/office/officeart/2005/8/layout/hProcess7"/>
    <dgm:cxn modelId="{9834EFD3-D886-472C-924A-1E7BF8F4E22C}" type="presParOf" srcId="{EA5748C9-A467-4E44-AF88-4704D6F0579B}" destId="{11355E1E-6166-45F1-9548-C3BF140093A0}" srcOrd="6" destOrd="0" presId="urn:microsoft.com/office/officeart/2005/8/layout/hProcess7"/>
    <dgm:cxn modelId="{539F460B-2FD4-4E56-A73C-E03C1C5B0E10}" type="presParOf" srcId="{11355E1E-6166-45F1-9548-C3BF140093A0}" destId="{09532EB5-F0FB-4639-8B46-601D97073D5B}" srcOrd="0" destOrd="0" presId="urn:microsoft.com/office/officeart/2005/8/layout/hProcess7"/>
    <dgm:cxn modelId="{53216DEE-C038-4FA2-B9C9-B21B3143CB02}" type="presParOf" srcId="{11355E1E-6166-45F1-9548-C3BF140093A0}" destId="{6CA7FD63-06CC-41CA-B473-BA22D545EB1B}" srcOrd="1" destOrd="0" presId="urn:microsoft.com/office/officeart/2005/8/layout/hProcess7"/>
    <dgm:cxn modelId="{2BF334E6-B6C8-4D9D-8071-02E78C4CF056}" type="presParOf" srcId="{11355E1E-6166-45F1-9548-C3BF140093A0}" destId="{FEBE2EB3-B8F9-43F9-BD6F-D4E8D9C1D1CF}" srcOrd="2" destOrd="0" presId="urn:microsoft.com/office/officeart/2005/8/layout/hProcess7"/>
    <dgm:cxn modelId="{F16190AB-842B-400D-B72D-90FBDB8EDB2B}" type="presParOf" srcId="{EA5748C9-A467-4E44-AF88-4704D6F0579B}" destId="{3D5BB4C8-F83F-4E0B-AA68-7785CC4A1551}" srcOrd="7" destOrd="0" presId="urn:microsoft.com/office/officeart/2005/8/layout/hProcess7"/>
    <dgm:cxn modelId="{6E047934-F524-4BE4-87D8-81695F9AFA16}" type="presParOf" srcId="{EA5748C9-A467-4E44-AF88-4704D6F0579B}" destId="{A774AAB5-B1FB-40CD-95C9-55FD7E97F697}" srcOrd="8" destOrd="0" presId="urn:microsoft.com/office/officeart/2005/8/layout/hProcess7"/>
    <dgm:cxn modelId="{AAF20033-0D9C-4BA6-93F9-D01892FAFDDF}" type="presParOf" srcId="{A774AAB5-B1FB-40CD-95C9-55FD7E97F697}" destId="{EBEFF2E1-3AE4-4A9F-9BE3-79EA4CED136F}" srcOrd="0" destOrd="0" presId="urn:microsoft.com/office/officeart/2005/8/layout/hProcess7"/>
    <dgm:cxn modelId="{D0E1B416-A652-4E44-87DA-F4350232897C}" type="presParOf" srcId="{A774AAB5-B1FB-40CD-95C9-55FD7E97F697}" destId="{4FF77B70-AE53-42B6-881C-37B7073A11FD}" srcOrd="1" destOrd="0" presId="urn:microsoft.com/office/officeart/2005/8/layout/hProcess7"/>
    <dgm:cxn modelId="{5BB75F1E-D712-401C-9DA1-2C1C3AED535D}" type="presParOf" srcId="{A774AAB5-B1FB-40CD-95C9-55FD7E97F697}" destId="{4D223CCF-29D0-47CE-B48A-A54F1B359E6A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61CE7-44A9-4196-B82C-F4387D6521F5}">
      <dsp:nvSpPr>
        <dsp:cNvPr id="0" name=""/>
        <dsp:cNvSpPr/>
      </dsp:nvSpPr>
      <dsp:spPr>
        <a:xfrm>
          <a:off x="0" y="573860"/>
          <a:ext cx="3576862" cy="4292235"/>
        </a:xfrm>
        <a:prstGeom prst="roundRect">
          <a:avLst>
            <a:gd name="adj" fmla="val 5000"/>
          </a:avLst>
        </a:prstGeom>
        <a:solidFill>
          <a:srgbClr val="F9F9D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142240" bIns="0" numCol="1" spcCol="1270" anchor="t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chemeClr val="tx2"/>
              </a:solidFill>
              <a:latin typeface="Abadi" panose="020B0604020104020204" pitchFamily="34" charset="0"/>
            </a:rPr>
            <a:t>PROBLEM</a:t>
          </a:r>
        </a:p>
      </dsp:txBody>
      <dsp:txXfrm rot="16200000">
        <a:off x="-1402130" y="1975990"/>
        <a:ext cx="3519632" cy="715372"/>
      </dsp:txXfrm>
    </dsp:sp>
    <dsp:sp modelId="{BEDB7DC2-A51E-454A-86ED-AC0D3CCEFEBB}">
      <dsp:nvSpPr>
        <dsp:cNvPr id="0" name=""/>
        <dsp:cNvSpPr/>
      </dsp:nvSpPr>
      <dsp:spPr>
        <a:xfrm>
          <a:off x="715372" y="573860"/>
          <a:ext cx="2664762" cy="42922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" rIns="0" bIns="0" numCol="1" spcCol="1270" anchor="t" anchorCtr="0">
          <a:noAutofit/>
        </a:bodyPr>
        <a:lstStyle/>
        <a:p>
          <a:pPr marL="0" lvl="0" indent="0" algn="l" defTabSz="44450">
            <a:lnSpc>
              <a:spcPct val="100000"/>
            </a:lnSpc>
            <a:spcBef>
              <a:spcPct val="0"/>
            </a:spcBef>
            <a:spcAft>
              <a:spcPts val="3000"/>
            </a:spcAft>
            <a:buNone/>
          </a:pPr>
          <a:endParaRPr lang="cs-CZ" sz="100" b="0" kern="1200" dirty="0">
            <a:solidFill>
              <a:schemeClr val="tx2"/>
            </a:solidFill>
            <a:effectLst/>
            <a:latin typeface="Abadi" panose="020B0604020104020204" pitchFamily="34" charset="0"/>
            <a:ea typeface="Calibri" panose="020F0502020204030204" pitchFamily="34" charset="0"/>
          </a:endParaRPr>
        </a:p>
        <a:p>
          <a:pPr marL="0" lvl="0" indent="0" algn="l" defTabSz="44450">
            <a:lnSpc>
              <a:spcPct val="100000"/>
            </a:lnSpc>
            <a:spcBef>
              <a:spcPct val="0"/>
            </a:spcBef>
            <a:spcAft>
              <a:spcPts val="3000"/>
            </a:spcAft>
            <a:buNone/>
          </a:pPr>
          <a:r>
            <a:rPr lang="en-GB" sz="1600" b="0" kern="1200" noProof="0" dirty="0">
              <a:solidFill>
                <a:schemeClr val="tx2"/>
              </a:solidFill>
              <a:effectLst/>
              <a:latin typeface="+mj-lt"/>
              <a:ea typeface="Calibri" panose="020F0502020204030204" pitchFamily="34" charset="0"/>
            </a:rPr>
            <a:t>The Lidl purchasing group wants to expand our candy offering. The idea is to create a brand-new product.</a:t>
          </a:r>
          <a:endParaRPr lang="en-GB" sz="1600" b="0" kern="1200" noProof="0" dirty="0">
            <a:solidFill>
              <a:schemeClr val="tx2"/>
            </a:solidFill>
            <a:latin typeface="+mj-lt"/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3000"/>
            </a:spcAft>
            <a:buNone/>
          </a:pPr>
          <a:r>
            <a:rPr lang="en-GB" sz="1600" b="0" kern="1200" noProof="0" dirty="0">
              <a:solidFill>
                <a:schemeClr val="tx2"/>
              </a:solidFill>
              <a:effectLst/>
              <a:latin typeface="+mj-lt"/>
              <a:ea typeface="Calibri" panose="020F0502020204030204" pitchFamily="34" charset="0"/>
            </a:rPr>
            <a:t>The market research data are available, and a data-driven approach is required.</a:t>
          </a:r>
          <a:endParaRPr lang="en-GB" sz="1600" b="0" kern="1200" noProof="0" dirty="0">
            <a:solidFill>
              <a:schemeClr val="tx2"/>
            </a:solidFill>
            <a:latin typeface="+mj-lt"/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3000"/>
            </a:spcAft>
            <a:buNone/>
          </a:pPr>
          <a:r>
            <a:rPr lang="en-GB" sz="1600" b="0" kern="1200" noProof="0" dirty="0">
              <a:solidFill>
                <a:schemeClr val="tx2"/>
              </a:solidFill>
              <a:latin typeface="+mj-lt"/>
            </a:rPr>
            <a:t>The task is to </a:t>
          </a:r>
          <a:r>
            <a:rPr lang="en-GB" sz="1600" b="1" kern="1200" noProof="0" dirty="0">
              <a:solidFill>
                <a:schemeClr val="tx2"/>
              </a:solidFill>
              <a:latin typeface="+mj-lt"/>
            </a:rPr>
            <a:t>present                    a recommendation of new candy </a:t>
          </a:r>
          <a:r>
            <a:rPr lang="en-GB" sz="1600" b="0" kern="1200" noProof="0" dirty="0">
              <a:solidFill>
                <a:schemeClr val="tx2"/>
              </a:solidFill>
              <a:latin typeface="+mj-lt"/>
            </a:rPr>
            <a:t>product, which is driven from the data as a </a:t>
          </a:r>
          <a:r>
            <a:rPr lang="en-GB" sz="1600" b="1" kern="1200" noProof="0" dirty="0">
              <a:solidFill>
                <a:schemeClr val="tx2"/>
              </a:solidFill>
              <a:latin typeface="+mj-lt"/>
            </a:rPr>
            <a:t>statistical solution</a:t>
          </a:r>
          <a:r>
            <a:rPr lang="cs-CZ" sz="1600" b="1" kern="1200" dirty="0">
              <a:solidFill>
                <a:schemeClr val="tx2"/>
              </a:solidFill>
              <a:latin typeface="+mj-lt"/>
            </a:rPr>
            <a:t>.</a:t>
          </a:r>
          <a:endParaRPr lang="en-GB" sz="1600" b="1" kern="1200" dirty="0">
            <a:solidFill>
              <a:schemeClr val="tx2"/>
            </a:solidFill>
            <a:latin typeface="+mj-lt"/>
          </a:endParaRPr>
        </a:p>
      </dsp:txBody>
      <dsp:txXfrm>
        <a:off x="715372" y="573860"/>
        <a:ext cx="2664762" cy="4292235"/>
      </dsp:txXfrm>
    </dsp:sp>
    <dsp:sp modelId="{3272C335-4B3B-4498-B698-5DBD13DB8871}">
      <dsp:nvSpPr>
        <dsp:cNvPr id="0" name=""/>
        <dsp:cNvSpPr/>
      </dsp:nvSpPr>
      <dsp:spPr>
        <a:xfrm>
          <a:off x="3702884" y="563215"/>
          <a:ext cx="3576862" cy="4292235"/>
        </a:xfrm>
        <a:prstGeom prst="roundRect">
          <a:avLst>
            <a:gd name="adj" fmla="val 5000"/>
          </a:avLst>
        </a:prstGeom>
        <a:solidFill>
          <a:srgbClr val="FBFBE9"/>
        </a:solidFill>
        <a:ln w="12700" cap="flat" cmpd="sng" algn="ctr">
          <a:solidFill>
            <a:srgbClr val="F9F9D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142240" bIns="0" numCol="1" spcCol="1270" anchor="t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chemeClr val="tx2"/>
              </a:solidFill>
              <a:latin typeface="Abadi" panose="020B0604020104020204" pitchFamily="34" charset="0"/>
            </a:rPr>
            <a:t>SOLUTION</a:t>
          </a:r>
        </a:p>
      </dsp:txBody>
      <dsp:txXfrm rot="16200000">
        <a:off x="2300753" y="1965346"/>
        <a:ext cx="3519632" cy="715372"/>
      </dsp:txXfrm>
    </dsp:sp>
    <dsp:sp modelId="{BC6240D7-87B9-4BA7-AC14-9B695F4FF593}">
      <dsp:nvSpPr>
        <dsp:cNvPr id="0" name=""/>
        <dsp:cNvSpPr/>
      </dsp:nvSpPr>
      <dsp:spPr>
        <a:xfrm rot="5400000">
          <a:off x="3405417" y="3974042"/>
          <a:ext cx="630701" cy="53652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50EBF-2EDB-4E79-AD3F-D1DFC8B155C2}">
      <dsp:nvSpPr>
        <dsp:cNvPr id="0" name=""/>
        <dsp:cNvSpPr/>
      </dsp:nvSpPr>
      <dsp:spPr>
        <a:xfrm>
          <a:off x="4418256" y="563215"/>
          <a:ext cx="2664762" cy="42922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" rIns="0" bIns="0" numCol="1" spcCol="1270" anchor="t" anchorCtr="0">
          <a:noAutofit/>
        </a:bodyPr>
        <a:lstStyle/>
        <a:p>
          <a:pPr marL="0" lvl="0" indent="0" algn="l" defTabSz="44450">
            <a:lnSpc>
              <a:spcPct val="90000"/>
            </a:lnSpc>
            <a:spcBef>
              <a:spcPct val="0"/>
            </a:spcBef>
            <a:spcAft>
              <a:spcPts val="3000"/>
            </a:spcAft>
            <a:buNone/>
          </a:pPr>
          <a:endParaRPr lang="cs-CZ" sz="100" kern="1200" dirty="0">
            <a:solidFill>
              <a:schemeClr val="tx2"/>
            </a:solidFill>
            <a:latin typeface="Abadi" panose="020B0604020104020204" pitchFamily="34" charset="0"/>
          </a:endParaRPr>
        </a:p>
        <a:p>
          <a:pPr marL="0" lvl="0" indent="0" algn="l" defTabSz="44450">
            <a:lnSpc>
              <a:spcPct val="90000"/>
            </a:lnSpc>
            <a:spcBef>
              <a:spcPct val="0"/>
            </a:spcBef>
            <a:spcAft>
              <a:spcPts val="3000"/>
            </a:spcAft>
            <a:buNone/>
          </a:pPr>
          <a:r>
            <a:rPr lang="en-GB" sz="1600" kern="1200" noProof="0" dirty="0">
              <a:solidFill>
                <a:schemeClr val="tx2"/>
              </a:solidFill>
              <a:latin typeface="+mj-lt"/>
            </a:rPr>
            <a:t>Data explanation via descriptive statistics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ts val="3000"/>
            </a:spcAft>
            <a:buNone/>
          </a:pPr>
          <a:r>
            <a:rPr lang="en-GB" sz="1600" kern="1200" noProof="0" dirty="0">
              <a:solidFill>
                <a:schemeClr val="tx2"/>
              </a:solidFill>
              <a:latin typeface="+mj-lt"/>
            </a:rPr>
            <a:t>Designed possible approaches and strategies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ts val="3000"/>
            </a:spcAft>
            <a:buNone/>
          </a:pPr>
          <a:r>
            <a:rPr lang="en-GB" sz="1600" kern="1200" noProof="0" dirty="0">
              <a:solidFill>
                <a:schemeClr val="tx2"/>
              </a:solidFill>
              <a:latin typeface="+mj-lt"/>
            </a:rPr>
            <a:t>Applied multiple linear regression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ts val="3000"/>
            </a:spcAft>
            <a:buNone/>
          </a:pPr>
          <a:r>
            <a:rPr lang="en-GB" sz="1600" kern="1200" noProof="0" dirty="0">
              <a:solidFill>
                <a:schemeClr val="tx2"/>
              </a:solidFill>
              <a:latin typeface="+mj-lt"/>
            </a:rPr>
            <a:t>Proposed a solution</a:t>
          </a:r>
        </a:p>
      </dsp:txBody>
      <dsp:txXfrm>
        <a:off x="4418256" y="563215"/>
        <a:ext cx="2664762" cy="4292235"/>
      </dsp:txXfrm>
    </dsp:sp>
    <dsp:sp modelId="{EBEFF2E1-3AE4-4A9F-9BE3-79EA4CED136F}">
      <dsp:nvSpPr>
        <dsp:cNvPr id="0" name=""/>
        <dsp:cNvSpPr/>
      </dsp:nvSpPr>
      <dsp:spPr>
        <a:xfrm>
          <a:off x="7404937" y="563215"/>
          <a:ext cx="3576862" cy="4292235"/>
        </a:xfrm>
        <a:prstGeom prst="roundRect">
          <a:avLst>
            <a:gd name="adj" fmla="val 5000"/>
          </a:avLst>
        </a:prstGeom>
        <a:solidFill>
          <a:srgbClr val="F9EBD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142240" bIns="0" numCol="1" spcCol="1270" anchor="t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chemeClr val="tx2"/>
              </a:solidFill>
              <a:latin typeface="Abadi" panose="020B0604020104020204" pitchFamily="34" charset="0"/>
            </a:rPr>
            <a:t>REVIEW</a:t>
          </a:r>
        </a:p>
      </dsp:txBody>
      <dsp:txXfrm rot="16200000">
        <a:off x="6002806" y="1965346"/>
        <a:ext cx="3519632" cy="715372"/>
      </dsp:txXfrm>
    </dsp:sp>
    <dsp:sp modelId="{6CA7FD63-06CC-41CA-B473-BA22D545EB1B}">
      <dsp:nvSpPr>
        <dsp:cNvPr id="0" name=""/>
        <dsp:cNvSpPr/>
      </dsp:nvSpPr>
      <dsp:spPr>
        <a:xfrm rot="5400000">
          <a:off x="7107470" y="3974042"/>
          <a:ext cx="630701" cy="536529"/>
        </a:xfrm>
        <a:prstGeom prst="flowChartExtract">
          <a:avLst/>
        </a:prstGeom>
        <a:solidFill>
          <a:schemeClr val="bg1"/>
        </a:solidFill>
        <a:ln w="12700" cap="flat" cmpd="sng" algn="ctr">
          <a:solidFill>
            <a:srgbClr val="F9EBD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23CCF-29D0-47CE-B48A-A54F1B359E6A}">
      <dsp:nvSpPr>
        <dsp:cNvPr id="0" name=""/>
        <dsp:cNvSpPr/>
      </dsp:nvSpPr>
      <dsp:spPr>
        <a:xfrm>
          <a:off x="8120309" y="563215"/>
          <a:ext cx="2664762" cy="42922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" rIns="0" bIns="0" numCol="1" spcCol="1270" anchor="t" anchorCtr="0">
          <a:noAutofit/>
        </a:bodyPr>
        <a:lstStyle/>
        <a:p>
          <a:pPr marL="0" lvl="0" indent="0" algn="l" defTabSz="44450">
            <a:lnSpc>
              <a:spcPct val="90000"/>
            </a:lnSpc>
            <a:spcBef>
              <a:spcPct val="0"/>
            </a:spcBef>
            <a:spcAft>
              <a:spcPts val="3000"/>
            </a:spcAft>
            <a:buNone/>
          </a:pPr>
          <a:endParaRPr lang="cs-CZ" sz="100" kern="1200" dirty="0">
            <a:solidFill>
              <a:schemeClr val="tx2"/>
            </a:solidFill>
            <a:latin typeface="+mj-lt"/>
          </a:endParaRPr>
        </a:p>
        <a:p>
          <a:pPr marL="0" lvl="0" indent="0" algn="l" defTabSz="44450">
            <a:lnSpc>
              <a:spcPct val="90000"/>
            </a:lnSpc>
            <a:spcBef>
              <a:spcPct val="0"/>
            </a:spcBef>
            <a:spcAft>
              <a:spcPts val="3000"/>
            </a:spcAft>
            <a:buNone/>
          </a:pPr>
          <a:r>
            <a:rPr lang="en-US" sz="1600" kern="1200" noProof="0" dirty="0">
              <a:solidFill>
                <a:schemeClr val="tx2"/>
              </a:solidFill>
              <a:latin typeface="+mj-lt"/>
            </a:rPr>
            <a:t>The data lack further context such as quality of the ingredients, the earnings of the product, the price ad sugar content were relativized etc.</a:t>
          </a:r>
        </a:p>
        <a:p>
          <a:pPr marL="0" lvl="0" indent="0" algn="l" defTabSz="44450">
            <a:lnSpc>
              <a:spcPct val="90000"/>
            </a:lnSpc>
            <a:spcBef>
              <a:spcPct val="0"/>
            </a:spcBef>
            <a:spcAft>
              <a:spcPts val="3000"/>
            </a:spcAft>
            <a:buNone/>
          </a:pPr>
          <a:r>
            <a:rPr lang="en-US" sz="1600" kern="1200" noProof="0" dirty="0">
              <a:solidFill>
                <a:schemeClr val="tx2"/>
              </a:solidFill>
              <a:latin typeface="+mj-lt"/>
            </a:rPr>
            <a:t>The results (including comparison) are simplified due to already mentioned lack of context and imperfect translation between real and predicted value.</a:t>
          </a:r>
        </a:p>
        <a:p>
          <a:pPr marL="0" lvl="0" indent="0" algn="l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dirty="0">
            <a:solidFill>
              <a:schemeClr val="tx2"/>
            </a:solidFill>
            <a:latin typeface="+mj-lt"/>
          </a:endParaRPr>
        </a:p>
      </dsp:txBody>
      <dsp:txXfrm>
        <a:off x="8120309" y="563215"/>
        <a:ext cx="2664762" cy="4292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D54FC-33A6-44F7-9994-EEF545CC876D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8C10E-1641-4508-B213-7A1E2AD2A8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43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Image: https://www.vecteezy.com/vector-art/155578-free-grainy-candy-vector 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8C10E-1641-4508-B213-7A1E2AD2A80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11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https://www.mordorintelligence.com/industry-reports/candy-market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8C10E-1641-4508-B213-7A1E2AD2A80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84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ED6528-E44B-FB6E-7878-C59BA98C6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974CA5C-3D27-80F0-807B-D7C8271A8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1F5AC63-767F-D9EA-CC98-B15D6E2D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A5D924-6C66-9929-5EF1-F97F47D5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Anežka Lhotáková | Case study: Candy Recommendation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16B9D2D-A019-FA4A-3A6A-00D45545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01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46CC84-3CE9-D87E-268E-95C10DFC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C133E5A-4408-CCF0-D086-5C3941B25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ADFD3B1-B00A-FF36-4E2C-664966CB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6070DD-925E-F6C6-9393-E88B6474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Anežka Lhotáková | Case study: Candy Recommendation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56AB46A-4BEF-489F-AB07-E5DA94CB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9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D9F575CB-B8D4-FA2E-55FE-7F5520BDA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88381C5-E2CE-D888-C560-A8025B85A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7380AB-9026-A1BF-3809-26D8BCD1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E901797-4CCA-1F53-12C8-D9FAC784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Anežka Lhotáková | Case study: Candy Recommendation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6DB607C-145E-880A-A5C9-2C2432A5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70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D7DA99-A975-EBDD-3ECA-F7F0FA8B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EE5E26-F951-6CD8-9938-430F4469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7DA3A61-8795-D64D-EC25-AAA7F98C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A882E9D-9BFA-D450-A777-18CB53FF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Anežka Lhotáková | Case study: Candy Recommendation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5B96526-BB02-0C3A-704A-C21B37FC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A03DAC-324C-2CEE-3764-39ADC241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1080E8D-5F8A-D51C-9067-CE00E0C73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51BAC09-E09F-10A6-BAB4-BA3CEEF7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956310D-5EBF-1901-49B4-3DFB6F12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Anežka Lhotáková | Case study: Candy Recommendation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EC54A90-31D7-F11C-130C-4FB17411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08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BD78E2-255B-10BD-B956-145EA88F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3819F6-E1F7-DC69-7FC9-522A744B0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64D11FF-3C35-0602-0EE7-250D4123F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6EA22E9-13EC-CECF-DF47-1BD28CDD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F8A2E6E-64DC-5C73-83BF-41804C81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Anežka Lhotáková | Case study: Candy Recommendation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59B6748-6253-6484-E282-9FA4276C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56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960497-57A8-C5B4-CF56-9A6AE12A9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0E47C1-01CD-8BC5-ED85-BA591EF88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E178490-373E-03D9-4E79-B324FF48E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DF0A8F0-767D-4D16-0D1A-1E28D85EA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A03CCC6-041A-A749-572F-37EFDF995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1DEFC06-FCF2-4F02-F56F-5A709170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A6B7B38-405A-EDF4-C6AE-16D3AA0E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Anežka Lhotáková | Case study: Candy Recommendation</a:t>
            </a:r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2E19215-C571-F05C-A3A5-C2DD85B8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29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97D6B9-3F45-53A0-609C-444B5747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A870AB6-6F1F-707F-65B9-B93CCABA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F772454-BFAA-BBB2-C551-0987776C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Anežka Lhotáková | Case study: Candy Recommendation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ADE2249-8DF9-C16F-1BC9-4B402DEF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55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2FA14AA-D113-D925-90B9-3DE30393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107457C-F8D7-A64C-F614-7FB7EBCE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Anežka Lhotáková | Case study: Candy Recommendation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F28CF76-AEB1-B4C8-8D7A-3BA2CBA5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14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053C80-5C9D-3768-559D-B564650AD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CAB3BD-EAED-717F-A391-223F5C792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93F69D8-E3DD-841A-124E-A66BDCE6F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E1A42A5-3209-F1FA-46E5-F8EAC3D6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45FAF62-67A3-3723-2730-CF21F838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Anežka Lhotáková | Case study: Candy Recommendation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32E0709-FC3B-E839-C9B0-1FC90B66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91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C28A7D-03D9-E5C5-25F2-FD9EE60A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469EB0E-E847-1BD6-05E8-841173BB6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4B1176F-6339-EA87-7FAD-47D1B7828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3472DCC-33B7-9BF4-066A-E5CF3F0D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79F60DF-FE23-B696-CCDE-E39DBBE4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Anežka Lhotáková | Case study: Candy Recommendation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FA5EF9B-D06E-C770-23FF-3A9C9511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54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FE453E0-AF57-8553-3A95-4A222C83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BE16A3B-0562-0354-B6A0-DB20307D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4A22495-8CA6-0EDF-AF60-0C1245F6E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26/07/2022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7B19AB8-E263-1661-EA84-F3A9065FA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Anežka Lhotáková | Case study: Candy Recommendation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1BED351-6611-4333-307F-0D00906AC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2EF61-8107-4C87-8A3F-865CEEEC0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31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1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rdorintelligence.com/industry-reports/candy-market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fivethirtyeight/data/tree/master/candy-power-rank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F013BC9-FF40-DEF9-40A2-7EE85B39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33" y="1465990"/>
            <a:ext cx="5136836" cy="3566160"/>
          </a:xfrm>
        </p:spPr>
        <p:txBody>
          <a:bodyPr anchor="b">
            <a:normAutofit/>
          </a:bodyPr>
          <a:lstStyle/>
          <a:p>
            <a:br>
              <a:rPr lang="cs-CZ" sz="4000" b="1" spc="300" dirty="0">
                <a:solidFill>
                  <a:schemeClr val="tx2"/>
                </a:solidFill>
                <a:latin typeface="Abadi" panose="020B0604020104020204" pitchFamily="34" charset="0"/>
              </a:rPr>
            </a:br>
            <a:br>
              <a:rPr lang="cs-CZ" sz="2800" b="1" spc="300" dirty="0">
                <a:solidFill>
                  <a:schemeClr val="tx2"/>
                </a:solidFill>
                <a:latin typeface="Abadi" panose="020B0604020104020204" pitchFamily="34" charset="0"/>
              </a:rPr>
            </a:br>
            <a:br>
              <a:rPr lang="cs-CZ" sz="2800" b="1" spc="300" dirty="0">
                <a:solidFill>
                  <a:schemeClr val="tx2"/>
                </a:solidFill>
                <a:latin typeface="Abadi" panose="020B0604020104020204" pitchFamily="34" charset="0"/>
              </a:rPr>
            </a:br>
            <a:br>
              <a:rPr lang="cs-CZ" sz="2800" b="1" spc="300" dirty="0">
                <a:solidFill>
                  <a:schemeClr val="tx2"/>
                </a:solidFill>
                <a:latin typeface="Abadi" panose="020B0604020104020204" pitchFamily="34" charset="0"/>
              </a:rPr>
            </a:br>
            <a:r>
              <a:rPr lang="cs-CZ" sz="2400" b="1" spc="300" dirty="0">
                <a:solidFill>
                  <a:schemeClr val="tx2"/>
                </a:solidFill>
                <a:latin typeface="Abadi" panose="020B0604020104020204" pitchFamily="34" charset="0"/>
              </a:rPr>
              <a:t>CANDY RECOMMENDATION</a:t>
            </a:r>
            <a:br>
              <a:rPr lang="cs-CZ" sz="2800" b="1" spc="300" dirty="0">
                <a:solidFill>
                  <a:schemeClr val="tx2"/>
                </a:solidFill>
                <a:latin typeface="Abadi" panose="020B0604020104020204" pitchFamily="34" charset="0"/>
              </a:rPr>
            </a:br>
            <a:br>
              <a:rPr lang="cs-CZ" sz="2800" b="1" spc="300" dirty="0">
                <a:solidFill>
                  <a:schemeClr val="tx2"/>
                </a:solidFill>
                <a:latin typeface="Abadi" panose="020B0604020104020204" pitchFamily="34" charset="0"/>
              </a:rPr>
            </a:br>
            <a:r>
              <a:rPr lang="cs-CZ" sz="1800" b="1" spc="300" dirty="0">
                <a:solidFill>
                  <a:schemeClr val="tx2"/>
                </a:solidFill>
                <a:latin typeface="Abadi" panose="020B0604020104020204" pitchFamily="34" charset="0"/>
              </a:rPr>
              <a:t>Anežka Lhotáková</a:t>
            </a:r>
            <a:endParaRPr lang="en-GB" sz="2800" b="1" spc="300" dirty="0">
              <a:solidFill>
                <a:schemeClr val="tx2"/>
              </a:solidFill>
              <a:latin typeface="Abadi" panose="020B0604020104020204" pitchFamily="34" charset="0"/>
            </a:endParaRP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1B512C66-4CF8-D414-2B97-B99BB48A55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5" r="14264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8485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: obrazec 6">
            <a:extLst>
              <a:ext uri="{FF2B5EF4-FFF2-40B4-BE49-F238E27FC236}">
                <a16:creationId xmlns:a16="http://schemas.microsoft.com/office/drawing/2014/main" id="{F78BB0BC-C53D-E1CA-B632-AE8ED55CA654}"/>
              </a:ext>
            </a:extLst>
          </p:cNvPr>
          <p:cNvSpPr/>
          <p:nvPr/>
        </p:nvSpPr>
        <p:spPr>
          <a:xfrm>
            <a:off x="604684" y="1303239"/>
            <a:ext cx="10982632" cy="36000"/>
          </a:xfrm>
          <a:custGeom>
            <a:avLst/>
            <a:gdLst>
              <a:gd name="connsiteX0" fmla="*/ 0 w 10982632"/>
              <a:gd name="connsiteY0" fmla="*/ 36000 h 36000"/>
              <a:gd name="connsiteX1" fmla="*/ 482399 w 10982632"/>
              <a:gd name="connsiteY1" fmla="*/ 34194 h 36000"/>
              <a:gd name="connsiteX2" fmla="*/ 870998 w 10982632"/>
              <a:gd name="connsiteY2" fmla="*/ 32739 h 36000"/>
              <a:gd name="connsiteX3" fmla="*/ 1447196 w 10982632"/>
              <a:gd name="connsiteY3" fmla="*/ 30582 h 36000"/>
              <a:gd name="connsiteX4" fmla="*/ 2210994 w 10982632"/>
              <a:gd name="connsiteY4" fmla="*/ 27722 h 36000"/>
              <a:gd name="connsiteX5" fmla="*/ 2599593 w 10982632"/>
              <a:gd name="connsiteY5" fmla="*/ 26268 h 36000"/>
              <a:gd name="connsiteX6" fmla="*/ 3269591 w 10982632"/>
              <a:gd name="connsiteY6" fmla="*/ 23759 h 36000"/>
              <a:gd name="connsiteX7" fmla="*/ 3845789 w 10982632"/>
              <a:gd name="connsiteY7" fmla="*/ 21602 h 36000"/>
              <a:gd name="connsiteX8" fmla="*/ 4234388 w 10982632"/>
              <a:gd name="connsiteY8" fmla="*/ 20147 h 36000"/>
              <a:gd name="connsiteX9" fmla="*/ 4810587 w 10982632"/>
              <a:gd name="connsiteY9" fmla="*/ 17990 h 36000"/>
              <a:gd name="connsiteX10" fmla="*/ 5668184 w 10982632"/>
              <a:gd name="connsiteY10" fmla="*/ 14779 h 36000"/>
              <a:gd name="connsiteX11" fmla="*/ 6431982 w 10982632"/>
              <a:gd name="connsiteY11" fmla="*/ 11920 h 36000"/>
              <a:gd name="connsiteX12" fmla="*/ 7195780 w 10982632"/>
              <a:gd name="connsiteY12" fmla="*/ 9060 h 36000"/>
              <a:gd name="connsiteX13" fmla="*/ 7678179 w 10982632"/>
              <a:gd name="connsiteY13" fmla="*/ 7254 h 36000"/>
              <a:gd name="connsiteX14" fmla="*/ 8348177 w 10982632"/>
              <a:gd name="connsiteY14" fmla="*/ 4746 h 36000"/>
              <a:gd name="connsiteX15" fmla="*/ 9379974 w 10982632"/>
              <a:gd name="connsiteY15" fmla="*/ 883 h 36000"/>
              <a:gd name="connsiteX16" fmla="*/ 10982632 w 10982632"/>
              <a:gd name="connsiteY16" fmla="*/ 8687 h 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982632" h="36000" extrusionOk="0">
                <a:moveTo>
                  <a:pt x="0" y="36000"/>
                </a:moveTo>
                <a:cubicBezTo>
                  <a:pt x="135513" y="38412"/>
                  <a:pt x="252646" y="22812"/>
                  <a:pt x="482399" y="34194"/>
                </a:cubicBezTo>
                <a:cubicBezTo>
                  <a:pt x="712152" y="45576"/>
                  <a:pt x="715286" y="39715"/>
                  <a:pt x="870998" y="32739"/>
                </a:cubicBezTo>
                <a:cubicBezTo>
                  <a:pt x="1026710" y="25763"/>
                  <a:pt x="1305283" y="47961"/>
                  <a:pt x="1447196" y="30582"/>
                </a:cubicBezTo>
                <a:cubicBezTo>
                  <a:pt x="1589109" y="13203"/>
                  <a:pt x="2014513" y="-8378"/>
                  <a:pt x="2210994" y="27722"/>
                </a:cubicBezTo>
                <a:cubicBezTo>
                  <a:pt x="2407475" y="63822"/>
                  <a:pt x="2521758" y="29143"/>
                  <a:pt x="2599593" y="26268"/>
                </a:cubicBezTo>
                <a:cubicBezTo>
                  <a:pt x="2677428" y="23393"/>
                  <a:pt x="2990761" y="43291"/>
                  <a:pt x="3269591" y="23759"/>
                </a:cubicBezTo>
                <a:cubicBezTo>
                  <a:pt x="3548421" y="4228"/>
                  <a:pt x="3558874" y="16979"/>
                  <a:pt x="3845789" y="21602"/>
                </a:cubicBezTo>
                <a:cubicBezTo>
                  <a:pt x="4132704" y="26224"/>
                  <a:pt x="4122156" y="4132"/>
                  <a:pt x="4234388" y="20147"/>
                </a:cubicBezTo>
                <a:cubicBezTo>
                  <a:pt x="4346620" y="36162"/>
                  <a:pt x="4535079" y="18226"/>
                  <a:pt x="4810587" y="17990"/>
                </a:cubicBezTo>
                <a:cubicBezTo>
                  <a:pt x="5086095" y="17754"/>
                  <a:pt x="5285955" y="-23143"/>
                  <a:pt x="5668184" y="14779"/>
                </a:cubicBezTo>
                <a:cubicBezTo>
                  <a:pt x="6050413" y="52702"/>
                  <a:pt x="6257522" y="14168"/>
                  <a:pt x="6431982" y="11920"/>
                </a:cubicBezTo>
                <a:cubicBezTo>
                  <a:pt x="6606442" y="9672"/>
                  <a:pt x="6967859" y="4959"/>
                  <a:pt x="7195780" y="9060"/>
                </a:cubicBezTo>
                <a:cubicBezTo>
                  <a:pt x="7423701" y="13161"/>
                  <a:pt x="7438426" y="-2995"/>
                  <a:pt x="7678179" y="7254"/>
                </a:cubicBezTo>
                <a:cubicBezTo>
                  <a:pt x="7917932" y="17503"/>
                  <a:pt x="8110949" y="37862"/>
                  <a:pt x="8348177" y="4746"/>
                </a:cubicBezTo>
                <a:cubicBezTo>
                  <a:pt x="8585405" y="-28371"/>
                  <a:pt x="9008437" y="-5748"/>
                  <a:pt x="9379974" y="883"/>
                </a:cubicBezTo>
                <a:cubicBezTo>
                  <a:pt x="11190356" y="-30152"/>
                  <a:pt x="10726379" y="3159"/>
                  <a:pt x="10982632" y="8687"/>
                </a:cubicBezTo>
              </a:path>
            </a:pathLst>
          </a:custGeom>
          <a:noFill/>
          <a:ln w="762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139255767">
                  <a:custGeom>
                    <a:avLst/>
                    <a:gdLst>
                      <a:gd name="connsiteX0" fmla="*/ 0 w 10982632"/>
                      <a:gd name="connsiteY0" fmla="*/ 181433 h 181433"/>
                      <a:gd name="connsiteX1" fmla="*/ 9379974 w 10982632"/>
                      <a:gd name="connsiteY1" fmla="*/ 4453 h 181433"/>
                      <a:gd name="connsiteX2" fmla="*/ 10982632 w 10982632"/>
                      <a:gd name="connsiteY2" fmla="*/ 43782 h 181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982632" h="181433">
                        <a:moveTo>
                          <a:pt x="0" y="181433"/>
                        </a:moveTo>
                        <a:lnTo>
                          <a:pt x="9379974" y="4453"/>
                        </a:lnTo>
                        <a:cubicBezTo>
                          <a:pt x="11210413" y="-18489"/>
                          <a:pt x="10763045" y="55253"/>
                          <a:pt x="10982632" y="43782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5220087A-10DC-BCD4-FF07-3BD84AD2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553"/>
            <a:ext cx="10515600" cy="1325563"/>
          </a:xfrm>
        </p:spPr>
        <p:txBody>
          <a:bodyPr>
            <a:normAutofit/>
          </a:bodyPr>
          <a:lstStyle/>
          <a:p>
            <a:r>
              <a:rPr lang="cs-CZ" sz="3600" b="1" spc="300" dirty="0">
                <a:solidFill>
                  <a:schemeClr val="tx2"/>
                </a:solidFill>
                <a:latin typeface="Abadi" panose="020B0604020104020204" pitchFamily="34" charset="0"/>
              </a:rPr>
              <a:t>MANAGEMENT SUMMARY</a:t>
            </a:r>
            <a:endParaRPr lang="en-GB" sz="3600" b="1" spc="300" dirty="0">
              <a:solidFill>
                <a:schemeClr val="tx2"/>
              </a:solidFill>
              <a:latin typeface="Abadi" panose="020B0604020104020204" pitchFamily="34" charset="0"/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8FE30E51-027D-4C27-9FC6-E0E20DDD9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147" y1="52439" x2="52147" y2="52439"/>
                        <a14:foregroundMark x1="57055" y1="39634" x2="57055" y2="39634"/>
                        <a14:foregroundMark x1="22086" y1="18902" x2="22086" y2="18902"/>
                        <a14:backgroundMark x1="2454" y1="38415" x2="2454" y2="38415"/>
                        <a14:backgroundMark x1="80368" y1="18293" x2="80368" y2="182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93090" y="0"/>
            <a:ext cx="1317481" cy="132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26FD94FF-F7D2-F98F-5C40-94959024E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57044">
            <a:off x="9949804" y="296739"/>
            <a:ext cx="1457528" cy="1457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Zástupný symbol pro zápatí 21">
            <a:extLst>
              <a:ext uri="{FF2B5EF4-FFF2-40B4-BE49-F238E27FC236}">
                <a16:creationId xmlns:a16="http://schemas.microsoft.com/office/drawing/2014/main" id="{EC5CF122-B4FA-9183-6C0F-817E697B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Anežka Lhotáková | Case study: Candy Recommendation</a:t>
            </a:r>
          </a:p>
        </p:txBody>
      </p:sp>
      <p:sp>
        <p:nvSpPr>
          <p:cNvPr id="23" name="Zástupný symbol pro číslo snímku 22">
            <a:extLst>
              <a:ext uri="{FF2B5EF4-FFF2-40B4-BE49-F238E27FC236}">
                <a16:creationId xmlns:a16="http://schemas.microsoft.com/office/drawing/2014/main" id="{9615EB81-C053-8A4F-C45E-6175BD81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2</a:t>
            </a:fld>
            <a:endParaRPr lang="en-GB"/>
          </a:p>
        </p:txBody>
      </p:sp>
      <p:sp>
        <p:nvSpPr>
          <p:cNvPr id="24" name="Zástupný symbol pro datum 23">
            <a:extLst>
              <a:ext uri="{FF2B5EF4-FFF2-40B4-BE49-F238E27FC236}">
                <a16:creationId xmlns:a16="http://schemas.microsoft.com/office/drawing/2014/main" id="{D03774DA-07D7-92E9-DF2A-C8303FC5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A755BD52-F1AA-0994-BF57-B19E89C72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0303637"/>
              </p:ext>
            </p:extLst>
          </p:nvPr>
        </p:nvGraphicFramePr>
        <p:xfrm>
          <a:off x="570741" y="1120245"/>
          <a:ext cx="1098263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35590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olný tvar: obrazec 4">
            <a:extLst>
              <a:ext uri="{FF2B5EF4-FFF2-40B4-BE49-F238E27FC236}">
                <a16:creationId xmlns:a16="http://schemas.microsoft.com/office/drawing/2014/main" id="{91C190D9-04B6-C6C6-9A7B-AE26088E27EC}"/>
              </a:ext>
            </a:extLst>
          </p:cNvPr>
          <p:cNvSpPr/>
          <p:nvPr/>
        </p:nvSpPr>
        <p:spPr>
          <a:xfrm>
            <a:off x="604684" y="1303239"/>
            <a:ext cx="10982632" cy="36000"/>
          </a:xfrm>
          <a:custGeom>
            <a:avLst/>
            <a:gdLst>
              <a:gd name="connsiteX0" fmla="*/ 0 w 10982632"/>
              <a:gd name="connsiteY0" fmla="*/ 36000 h 36000"/>
              <a:gd name="connsiteX1" fmla="*/ 482399 w 10982632"/>
              <a:gd name="connsiteY1" fmla="*/ 34194 h 36000"/>
              <a:gd name="connsiteX2" fmla="*/ 870998 w 10982632"/>
              <a:gd name="connsiteY2" fmla="*/ 32739 h 36000"/>
              <a:gd name="connsiteX3" fmla="*/ 1447196 w 10982632"/>
              <a:gd name="connsiteY3" fmla="*/ 30582 h 36000"/>
              <a:gd name="connsiteX4" fmla="*/ 2210994 w 10982632"/>
              <a:gd name="connsiteY4" fmla="*/ 27722 h 36000"/>
              <a:gd name="connsiteX5" fmla="*/ 2599593 w 10982632"/>
              <a:gd name="connsiteY5" fmla="*/ 26268 h 36000"/>
              <a:gd name="connsiteX6" fmla="*/ 3269591 w 10982632"/>
              <a:gd name="connsiteY6" fmla="*/ 23759 h 36000"/>
              <a:gd name="connsiteX7" fmla="*/ 3845789 w 10982632"/>
              <a:gd name="connsiteY7" fmla="*/ 21602 h 36000"/>
              <a:gd name="connsiteX8" fmla="*/ 4234388 w 10982632"/>
              <a:gd name="connsiteY8" fmla="*/ 20147 h 36000"/>
              <a:gd name="connsiteX9" fmla="*/ 4810587 w 10982632"/>
              <a:gd name="connsiteY9" fmla="*/ 17990 h 36000"/>
              <a:gd name="connsiteX10" fmla="*/ 5668184 w 10982632"/>
              <a:gd name="connsiteY10" fmla="*/ 14779 h 36000"/>
              <a:gd name="connsiteX11" fmla="*/ 6431982 w 10982632"/>
              <a:gd name="connsiteY11" fmla="*/ 11920 h 36000"/>
              <a:gd name="connsiteX12" fmla="*/ 7195780 w 10982632"/>
              <a:gd name="connsiteY12" fmla="*/ 9060 h 36000"/>
              <a:gd name="connsiteX13" fmla="*/ 7678179 w 10982632"/>
              <a:gd name="connsiteY13" fmla="*/ 7254 h 36000"/>
              <a:gd name="connsiteX14" fmla="*/ 8348177 w 10982632"/>
              <a:gd name="connsiteY14" fmla="*/ 4746 h 36000"/>
              <a:gd name="connsiteX15" fmla="*/ 9379974 w 10982632"/>
              <a:gd name="connsiteY15" fmla="*/ 883 h 36000"/>
              <a:gd name="connsiteX16" fmla="*/ 10982632 w 10982632"/>
              <a:gd name="connsiteY16" fmla="*/ 8687 h 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982632" h="36000" extrusionOk="0">
                <a:moveTo>
                  <a:pt x="0" y="36000"/>
                </a:moveTo>
                <a:cubicBezTo>
                  <a:pt x="135513" y="38412"/>
                  <a:pt x="252646" y="22812"/>
                  <a:pt x="482399" y="34194"/>
                </a:cubicBezTo>
                <a:cubicBezTo>
                  <a:pt x="712152" y="45576"/>
                  <a:pt x="715286" y="39715"/>
                  <a:pt x="870998" y="32739"/>
                </a:cubicBezTo>
                <a:cubicBezTo>
                  <a:pt x="1026710" y="25763"/>
                  <a:pt x="1305283" y="47961"/>
                  <a:pt x="1447196" y="30582"/>
                </a:cubicBezTo>
                <a:cubicBezTo>
                  <a:pt x="1589109" y="13203"/>
                  <a:pt x="2014513" y="-8378"/>
                  <a:pt x="2210994" y="27722"/>
                </a:cubicBezTo>
                <a:cubicBezTo>
                  <a:pt x="2407475" y="63822"/>
                  <a:pt x="2521758" y="29143"/>
                  <a:pt x="2599593" y="26268"/>
                </a:cubicBezTo>
                <a:cubicBezTo>
                  <a:pt x="2677428" y="23393"/>
                  <a:pt x="2990761" y="43291"/>
                  <a:pt x="3269591" y="23759"/>
                </a:cubicBezTo>
                <a:cubicBezTo>
                  <a:pt x="3548421" y="4228"/>
                  <a:pt x="3558874" y="16979"/>
                  <a:pt x="3845789" y="21602"/>
                </a:cubicBezTo>
                <a:cubicBezTo>
                  <a:pt x="4132704" y="26224"/>
                  <a:pt x="4122156" y="4132"/>
                  <a:pt x="4234388" y="20147"/>
                </a:cubicBezTo>
                <a:cubicBezTo>
                  <a:pt x="4346620" y="36162"/>
                  <a:pt x="4535079" y="18226"/>
                  <a:pt x="4810587" y="17990"/>
                </a:cubicBezTo>
                <a:cubicBezTo>
                  <a:pt x="5086095" y="17754"/>
                  <a:pt x="5285955" y="-23143"/>
                  <a:pt x="5668184" y="14779"/>
                </a:cubicBezTo>
                <a:cubicBezTo>
                  <a:pt x="6050413" y="52702"/>
                  <a:pt x="6257522" y="14168"/>
                  <a:pt x="6431982" y="11920"/>
                </a:cubicBezTo>
                <a:cubicBezTo>
                  <a:pt x="6606442" y="9672"/>
                  <a:pt x="6967859" y="4959"/>
                  <a:pt x="7195780" y="9060"/>
                </a:cubicBezTo>
                <a:cubicBezTo>
                  <a:pt x="7423701" y="13161"/>
                  <a:pt x="7438426" y="-2995"/>
                  <a:pt x="7678179" y="7254"/>
                </a:cubicBezTo>
                <a:cubicBezTo>
                  <a:pt x="7917932" y="17503"/>
                  <a:pt x="8110949" y="37862"/>
                  <a:pt x="8348177" y="4746"/>
                </a:cubicBezTo>
                <a:cubicBezTo>
                  <a:pt x="8585405" y="-28371"/>
                  <a:pt x="9008437" y="-5748"/>
                  <a:pt x="9379974" y="883"/>
                </a:cubicBezTo>
                <a:cubicBezTo>
                  <a:pt x="11190356" y="-30152"/>
                  <a:pt x="10726379" y="3159"/>
                  <a:pt x="10982632" y="8687"/>
                </a:cubicBezTo>
              </a:path>
            </a:pathLst>
          </a:custGeom>
          <a:noFill/>
          <a:ln w="762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139255767">
                  <a:custGeom>
                    <a:avLst/>
                    <a:gdLst>
                      <a:gd name="connsiteX0" fmla="*/ 0 w 10982632"/>
                      <a:gd name="connsiteY0" fmla="*/ 181433 h 181433"/>
                      <a:gd name="connsiteX1" fmla="*/ 9379974 w 10982632"/>
                      <a:gd name="connsiteY1" fmla="*/ 4453 h 181433"/>
                      <a:gd name="connsiteX2" fmla="*/ 10982632 w 10982632"/>
                      <a:gd name="connsiteY2" fmla="*/ 43782 h 181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982632" h="181433">
                        <a:moveTo>
                          <a:pt x="0" y="181433"/>
                        </a:moveTo>
                        <a:lnTo>
                          <a:pt x="9379974" y="4453"/>
                        </a:lnTo>
                        <a:cubicBezTo>
                          <a:pt x="11210413" y="-18489"/>
                          <a:pt x="10763045" y="55253"/>
                          <a:pt x="10982632" y="43782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444E4041-5BD8-90E3-F0BE-DF7CB570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553"/>
            <a:ext cx="10515600" cy="1325563"/>
          </a:xfrm>
        </p:spPr>
        <p:txBody>
          <a:bodyPr>
            <a:normAutofit/>
          </a:bodyPr>
          <a:lstStyle/>
          <a:p>
            <a:r>
              <a:rPr lang="cs-CZ" sz="3600" b="1" spc="300" dirty="0">
                <a:solidFill>
                  <a:schemeClr val="tx2"/>
                </a:solidFill>
                <a:latin typeface="Abadi" panose="020B0604020104020204" pitchFamily="34" charset="0"/>
              </a:rPr>
              <a:t>PROCEDURE &amp; ASSUMPTIONS</a:t>
            </a:r>
            <a:endParaRPr lang="en-GB" sz="3600" b="1" spc="300" dirty="0">
              <a:solidFill>
                <a:schemeClr val="tx2"/>
              </a:solidFill>
              <a:latin typeface="Abadi" panose="020B0604020104020204" pitchFamily="34" charset="0"/>
            </a:endParaRPr>
          </a:p>
        </p:txBody>
      </p:sp>
      <p:grpSp>
        <p:nvGrpSpPr>
          <p:cNvPr id="10" name="Skupina 9">
            <a:extLst>
              <a:ext uri="{FF2B5EF4-FFF2-40B4-BE49-F238E27FC236}">
                <a16:creationId xmlns:a16="http://schemas.microsoft.com/office/drawing/2014/main" id="{4043125D-6B87-085A-56F9-E38BDB456FED}"/>
              </a:ext>
            </a:extLst>
          </p:cNvPr>
          <p:cNvGrpSpPr/>
          <p:nvPr/>
        </p:nvGrpSpPr>
        <p:grpSpPr>
          <a:xfrm>
            <a:off x="454742" y="1615178"/>
            <a:ext cx="11282516" cy="4716000"/>
            <a:chOff x="501444" y="1615458"/>
            <a:chExt cx="11282516" cy="5011484"/>
          </a:xfrm>
        </p:grpSpPr>
        <p:sp>
          <p:nvSpPr>
            <p:cNvPr id="8" name="Obdélník: se zakulacenými rohy 7">
              <a:extLst>
                <a:ext uri="{FF2B5EF4-FFF2-40B4-BE49-F238E27FC236}">
                  <a16:creationId xmlns:a16="http://schemas.microsoft.com/office/drawing/2014/main" id="{D3539E20-3F2F-6B6E-BF79-53A934D8140E}"/>
                </a:ext>
              </a:extLst>
            </p:cNvPr>
            <p:cNvSpPr/>
            <p:nvPr/>
          </p:nvSpPr>
          <p:spPr>
            <a:xfrm>
              <a:off x="501444" y="1615458"/>
              <a:ext cx="5594555" cy="5011484"/>
            </a:xfrm>
            <a:prstGeom prst="roundRect">
              <a:avLst>
                <a:gd name="adj" fmla="val 7250"/>
              </a:avLst>
            </a:prstGeom>
            <a:solidFill>
              <a:srgbClr val="FBFB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bdélník: se zakulacenými rohy 8">
              <a:extLst>
                <a:ext uri="{FF2B5EF4-FFF2-40B4-BE49-F238E27FC236}">
                  <a16:creationId xmlns:a16="http://schemas.microsoft.com/office/drawing/2014/main" id="{FDE78EEE-6A80-2B72-BDED-A95569BD6315}"/>
                </a:ext>
              </a:extLst>
            </p:cNvPr>
            <p:cNvSpPr/>
            <p:nvPr/>
          </p:nvSpPr>
          <p:spPr>
            <a:xfrm>
              <a:off x="6189405" y="1615458"/>
              <a:ext cx="5594555" cy="5011484"/>
            </a:xfrm>
            <a:prstGeom prst="roundRect">
              <a:avLst>
                <a:gd name="adj" fmla="val 7250"/>
              </a:avLst>
            </a:prstGeom>
            <a:solidFill>
              <a:srgbClr val="F9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" name="Kosoúhelník 10">
            <a:extLst>
              <a:ext uri="{FF2B5EF4-FFF2-40B4-BE49-F238E27FC236}">
                <a16:creationId xmlns:a16="http://schemas.microsoft.com/office/drawing/2014/main" id="{8D8531B3-5B7B-DC6B-D885-978EBBFF9F92}"/>
              </a:ext>
            </a:extLst>
          </p:cNvPr>
          <p:cNvSpPr/>
          <p:nvPr/>
        </p:nvSpPr>
        <p:spPr>
          <a:xfrm>
            <a:off x="1818967" y="1484671"/>
            <a:ext cx="8229600" cy="5373329"/>
          </a:xfrm>
          <a:prstGeom prst="parallelogram">
            <a:avLst>
              <a:gd name="adj" fmla="val 101853"/>
            </a:avLst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4DB4EA39-18B1-BE3B-AB03-437F44F37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2147" y1="52439" x2="52147" y2="52439"/>
                        <a14:foregroundMark x1="57055" y1="39634" x2="57055" y2="39634"/>
                        <a14:foregroundMark x1="22086" y1="18902" x2="22086" y2="18902"/>
                        <a14:backgroundMark x1="2454" y1="38415" x2="2454" y2="38415"/>
                        <a14:backgroundMark x1="80368" y1="18293" x2="80368" y2="182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93090" y="0"/>
            <a:ext cx="1317481" cy="132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6E2A0424-9DB4-CFF1-EEB6-0937AF45E8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57044">
            <a:off x="9949804" y="296739"/>
            <a:ext cx="1457528" cy="1457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8AC955F1-CA66-68EB-DC80-23A84F32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Anežka Lhotáková | Case study: Candy Recommendation</a:t>
            </a:r>
          </a:p>
        </p:txBody>
      </p:sp>
      <p:sp>
        <p:nvSpPr>
          <p:cNvPr id="16" name="Zástupný symbol pro číslo snímku 15">
            <a:extLst>
              <a:ext uri="{FF2B5EF4-FFF2-40B4-BE49-F238E27FC236}">
                <a16:creationId xmlns:a16="http://schemas.microsoft.com/office/drawing/2014/main" id="{50DA91BA-BD9A-3FB2-BAD4-9E672642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3</a:t>
            </a:fld>
            <a:endParaRPr lang="en-GB"/>
          </a:p>
        </p:txBody>
      </p:sp>
      <p:sp>
        <p:nvSpPr>
          <p:cNvPr id="17" name="Zástupný symbol pro datum 16">
            <a:extLst>
              <a:ext uri="{FF2B5EF4-FFF2-40B4-BE49-F238E27FC236}">
                <a16:creationId xmlns:a16="http://schemas.microsoft.com/office/drawing/2014/main" id="{45F54F3E-067B-6DEC-15AD-C51A4084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CF4017E7-430D-D06B-45EA-9939A2FDD7C2}"/>
                  </a:ext>
                </a:extLst>
              </p:cNvPr>
              <p:cNvSpPr txBox="1"/>
              <p:nvPr/>
            </p:nvSpPr>
            <p:spPr>
              <a:xfrm>
                <a:off x="604684" y="1868129"/>
                <a:ext cx="52200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s-CZ" b="1" dirty="0">
                    <a:solidFill>
                      <a:schemeClr val="tx2"/>
                    </a:solidFill>
                  </a:rPr>
                  <a:t>MULTIPLE LINEAR REGRESSION</a:t>
                </a:r>
                <a:endParaRPr lang="en-GB" b="1" dirty="0">
                  <a:solidFill>
                    <a:schemeClr val="tx2"/>
                  </a:solidFill>
                </a:endParaRPr>
              </a:p>
              <a:p>
                <a:pPr algn="ctr"/>
                <a:endParaRPr lang="en-GB" b="1" dirty="0">
                  <a:solidFill>
                    <a:schemeClr val="tx2"/>
                  </a:solidFill>
                </a:endParaRPr>
              </a:p>
              <a:p>
                <a:r>
                  <a:rPr lang="en-GB" dirty="0">
                    <a:solidFill>
                      <a:schemeClr val="tx2"/>
                    </a:solidFill>
                    <a:latin typeface="+mj-lt"/>
                  </a:rPr>
                  <a:t>is a statistical technique that uses </a:t>
                </a:r>
                <a:r>
                  <a:rPr lang="en-GB" b="1" dirty="0">
                    <a:solidFill>
                      <a:schemeClr val="tx2"/>
                    </a:solidFill>
                    <a:latin typeface="+mj-lt"/>
                  </a:rPr>
                  <a:t>several</a:t>
                </a:r>
                <a:r>
                  <a:rPr lang="en-GB" dirty="0">
                    <a:solidFill>
                      <a:schemeClr val="tx2"/>
                    </a:solidFill>
                    <a:latin typeface="+mj-lt"/>
                  </a:rPr>
                  <a:t> </a:t>
                </a:r>
                <a:r>
                  <a:rPr lang="en-GB" b="1" dirty="0">
                    <a:solidFill>
                      <a:schemeClr val="tx2"/>
                    </a:solidFill>
                    <a:latin typeface="+mj-lt"/>
                  </a:rPr>
                  <a:t>explanatory variables</a:t>
                </a:r>
                <a:r>
                  <a:rPr lang="en-GB" dirty="0">
                    <a:solidFill>
                      <a:schemeClr val="tx2"/>
                    </a:solidFill>
                    <a:latin typeface="+mj-lt"/>
                  </a:rPr>
                  <a:t> to predict the outcome of a response variable.</a:t>
                </a:r>
              </a:p>
              <a:p>
                <a:endParaRPr lang="en-GB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GB" b="0" dirty="0">
                  <a:solidFill>
                    <a:schemeClr val="tx2"/>
                  </a:solidFill>
                </a:endParaRPr>
              </a:p>
              <a:p>
                <a:endParaRPr lang="en-GB" dirty="0">
                  <a:solidFill>
                    <a:schemeClr val="tx2"/>
                  </a:solidFill>
                </a:endParaRPr>
              </a:p>
              <a:p>
                <a:r>
                  <a:rPr lang="en-GB" dirty="0">
                    <a:solidFill>
                      <a:schemeClr val="tx2"/>
                    </a:solidFill>
                    <a:latin typeface="+mj-lt"/>
                  </a:rPr>
                  <a:t>The model performance is evaluated based on </a:t>
                </a:r>
                <a:r>
                  <a:rPr lang="en-GB" b="1" dirty="0">
                    <a:solidFill>
                      <a:schemeClr val="tx2"/>
                    </a:solidFill>
                    <a:latin typeface="+mj-lt"/>
                  </a:rPr>
                  <a:t>AIC and R</a:t>
                </a:r>
                <a:r>
                  <a:rPr lang="en-GB" b="1" baseline="30000" dirty="0">
                    <a:solidFill>
                      <a:schemeClr val="tx2"/>
                    </a:solidFill>
                    <a:latin typeface="+mj-lt"/>
                  </a:rPr>
                  <a:t>2</a:t>
                </a:r>
                <a:r>
                  <a:rPr lang="en-GB" b="1" dirty="0">
                    <a:solidFill>
                      <a:schemeClr val="tx2"/>
                    </a:solidFill>
                    <a:latin typeface="+mj-lt"/>
                  </a:rPr>
                  <a:t> statistics</a:t>
                </a:r>
                <a:r>
                  <a:rPr lang="en-GB" dirty="0">
                    <a:solidFill>
                      <a:schemeClr val="tx2"/>
                    </a:solidFill>
                    <a:latin typeface="+mj-lt"/>
                  </a:rPr>
                  <a:t>. Also </a:t>
                </a:r>
                <a:r>
                  <a:rPr lang="en-GB" b="1" dirty="0">
                    <a:solidFill>
                      <a:schemeClr val="tx2"/>
                    </a:solidFill>
                    <a:latin typeface="+mj-lt"/>
                  </a:rPr>
                  <a:t>mean squared error </a:t>
                </a:r>
                <a:r>
                  <a:rPr lang="en-GB" dirty="0">
                    <a:solidFill>
                      <a:schemeClr val="tx2"/>
                    </a:solidFill>
                    <a:latin typeface="+mj-lt"/>
                  </a:rPr>
                  <a:t>is observed.</a:t>
                </a:r>
                <a:endParaRPr lang="cs-CZ" dirty="0">
                  <a:solidFill>
                    <a:schemeClr val="tx2"/>
                  </a:solidFill>
                  <a:latin typeface="+mj-lt"/>
                </a:endParaRPr>
              </a:p>
              <a:p>
                <a:pPr algn="ctr"/>
                <a:endParaRPr lang="cs-CZ" b="1" dirty="0">
                  <a:solidFill>
                    <a:schemeClr val="tx2"/>
                  </a:solidFill>
                </a:endParaRPr>
              </a:p>
              <a:p>
                <a:pPr algn="ctr"/>
                <a:endParaRPr lang="en-GB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CF4017E7-430D-D06B-45EA-9939A2FDD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84" y="1868129"/>
                <a:ext cx="5220000" cy="3416320"/>
              </a:xfrm>
              <a:prstGeom prst="rect">
                <a:avLst/>
              </a:prstGeom>
              <a:blipFill>
                <a:blip r:embed="rId7"/>
                <a:stretch>
                  <a:fillRect l="-935" t="-891" r="-12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ovéPole 18">
            <a:extLst>
              <a:ext uri="{FF2B5EF4-FFF2-40B4-BE49-F238E27FC236}">
                <a16:creationId xmlns:a16="http://schemas.microsoft.com/office/drawing/2014/main" id="{8A276EF3-820E-A3F2-DDAB-792A0DFE2CE2}"/>
              </a:ext>
            </a:extLst>
          </p:cNvPr>
          <p:cNvSpPr txBox="1"/>
          <p:nvPr/>
        </p:nvSpPr>
        <p:spPr>
          <a:xfrm>
            <a:off x="6346722" y="1755002"/>
            <a:ext cx="51865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tx2"/>
                </a:solidFill>
              </a:rPr>
              <a:t>ASSUMPTIONS</a:t>
            </a:r>
          </a:p>
          <a:p>
            <a:pPr algn="ctr"/>
            <a:endParaRPr lang="cs-CZ" b="1" dirty="0">
              <a:solidFill>
                <a:schemeClr val="tx2"/>
              </a:solidFill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  <a:latin typeface="+mj-lt"/>
              </a:rPr>
              <a:t>It is more crucial to correctly describe the behaviour for the </a:t>
            </a:r>
            <a:r>
              <a:rPr lang="en-GB" b="1" dirty="0">
                <a:solidFill>
                  <a:schemeClr val="tx2"/>
                </a:solidFill>
                <a:latin typeface="+mj-lt"/>
              </a:rPr>
              <a:t>more popular candies 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than for the less liked. 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  <a:latin typeface="+mj-lt"/>
              </a:rPr>
              <a:t>Recommendation should consider </a:t>
            </a:r>
            <a:r>
              <a:rPr lang="en-GB" b="1" dirty="0">
                <a:solidFill>
                  <a:schemeClr val="tx2"/>
                </a:solidFill>
                <a:latin typeface="+mj-lt"/>
              </a:rPr>
              <a:t>trends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 published in the candy market </a:t>
            </a:r>
            <a:r>
              <a:rPr lang="en-GB" dirty="0">
                <a:solidFill>
                  <a:schemeClr val="tx2"/>
                </a:solidFill>
                <a:latin typeface="+mj-lt"/>
                <a:hlinkClick r:id="rId8"/>
              </a:rPr>
              <a:t>research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.</a:t>
            </a:r>
          </a:p>
          <a:p>
            <a:pPr marL="742950" lvl="1" indent="-285750" algn="just">
              <a:buFont typeface="Calibri Light" panose="020F0302020204030204" pitchFamily="34" charset="0"/>
              <a:buChar char="&gt;"/>
            </a:pPr>
            <a:r>
              <a:rPr lang="en-GB" sz="1600" dirty="0">
                <a:solidFill>
                  <a:schemeClr val="tx2"/>
                </a:solidFill>
                <a:latin typeface="+mj-lt"/>
              </a:rPr>
              <a:t>rising demand for sugar-free candies</a:t>
            </a:r>
          </a:p>
          <a:p>
            <a:pPr marL="742950" lvl="1" indent="-285750" algn="just">
              <a:spcAft>
                <a:spcPts val="1200"/>
              </a:spcAft>
              <a:buFont typeface="Calibri Light" panose="020F0302020204030204" pitchFamily="34" charset="0"/>
              <a:buChar char="&gt;"/>
            </a:pPr>
            <a:r>
              <a:rPr lang="en-GB" sz="1600" dirty="0">
                <a:solidFill>
                  <a:schemeClr val="tx2"/>
                </a:solidFill>
                <a:latin typeface="+mj-lt"/>
              </a:rPr>
              <a:t>decline in gums and mint-candy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  <a:latin typeface="+mj-lt"/>
              </a:rPr>
              <a:t>Let's assume the </a:t>
            </a:r>
            <a:r>
              <a:rPr lang="en-GB" b="1" dirty="0">
                <a:solidFill>
                  <a:schemeClr val="tx2"/>
                </a:solidFill>
                <a:latin typeface="+mj-lt"/>
              </a:rPr>
              <a:t>quality of each ingredient in the characteristics is equal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. In other words, the difference in product’s prices does not come from different qualities of chocolate, nougat, etc.</a:t>
            </a:r>
          </a:p>
          <a:p>
            <a:r>
              <a:rPr lang="en-GB" b="1" dirty="0">
                <a:solidFill>
                  <a:schemeClr val="tx2"/>
                </a:solidFill>
              </a:rPr>
              <a:t> </a:t>
            </a:r>
            <a:endParaRPr lang="cs-CZ" b="1" dirty="0">
              <a:solidFill>
                <a:schemeClr val="tx2"/>
              </a:solidFill>
            </a:endParaRPr>
          </a:p>
          <a:p>
            <a:pPr algn="ctr"/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9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: obrazec 6">
            <a:extLst>
              <a:ext uri="{FF2B5EF4-FFF2-40B4-BE49-F238E27FC236}">
                <a16:creationId xmlns:a16="http://schemas.microsoft.com/office/drawing/2014/main" id="{F78BB0BC-C53D-E1CA-B632-AE8ED55CA654}"/>
              </a:ext>
            </a:extLst>
          </p:cNvPr>
          <p:cNvSpPr/>
          <p:nvPr/>
        </p:nvSpPr>
        <p:spPr>
          <a:xfrm>
            <a:off x="604684" y="1303239"/>
            <a:ext cx="4680000" cy="36000"/>
          </a:xfrm>
          <a:custGeom>
            <a:avLst/>
            <a:gdLst>
              <a:gd name="connsiteX0" fmla="*/ 0 w 4680000"/>
              <a:gd name="connsiteY0" fmla="*/ 36000 h 36000"/>
              <a:gd name="connsiteX1" fmla="*/ 586236 w 4680000"/>
              <a:gd name="connsiteY1" fmla="*/ 30850 h 36000"/>
              <a:gd name="connsiteX2" fmla="*/ 1132501 w 4680000"/>
              <a:gd name="connsiteY2" fmla="*/ 26050 h 36000"/>
              <a:gd name="connsiteX3" fmla="*/ 1758708 w 4680000"/>
              <a:gd name="connsiteY3" fmla="*/ 20549 h 36000"/>
              <a:gd name="connsiteX4" fmla="*/ 2464856 w 4680000"/>
              <a:gd name="connsiteY4" fmla="*/ 14345 h 36000"/>
              <a:gd name="connsiteX5" fmla="*/ 3011121 w 4680000"/>
              <a:gd name="connsiteY5" fmla="*/ 9545 h 36000"/>
              <a:gd name="connsiteX6" fmla="*/ 3997063 w 4680000"/>
              <a:gd name="connsiteY6" fmla="*/ 883 h 36000"/>
              <a:gd name="connsiteX7" fmla="*/ 4680000 w 4680000"/>
              <a:gd name="connsiteY7" fmla="*/ 8687 h 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0000" h="36000" extrusionOk="0">
                <a:moveTo>
                  <a:pt x="0" y="36000"/>
                </a:moveTo>
                <a:cubicBezTo>
                  <a:pt x="164590" y="57110"/>
                  <a:pt x="389553" y="31620"/>
                  <a:pt x="586236" y="30850"/>
                </a:cubicBezTo>
                <a:cubicBezTo>
                  <a:pt x="782919" y="30079"/>
                  <a:pt x="988596" y="16759"/>
                  <a:pt x="1132501" y="26050"/>
                </a:cubicBezTo>
                <a:cubicBezTo>
                  <a:pt x="1276406" y="35342"/>
                  <a:pt x="1509477" y="17403"/>
                  <a:pt x="1758708" y="20549"/>
                </a:cubicBezTo>
                <a:cubicBezTo>
                  <a:pt x="2007939" y="23695"/>
                  <a:pt x="2277462" y="51192"/>
                  <a:pt x="2464856" y="14345"/>
                </a:cubicBezTo>
                <a:cubicBezTo>
                  <a:pt x="2652249" y="-22502"/>
                  <a:pt x="2863465" y="33477"/>
                  <a:pt x="3011121" y="9545"/>
                </a:cubicBezTo>
                <a:cubicBezTo>
                  <a:pt x="3158777" y="-14386"/>
                  <a:pt x="3508299" y="19341"/>
                  <a:pt x="3997063" y="883"/>
                </a:cubicBezTo>
                <a:cubicBezTo>
                  <a:pt x="4782825" y="8657"/>
                  <a:pt x="4584212" y="-5012"/>
                  <a:pt x="4680000" y="8687"/>
                </a:cubicBezTo>
              </a:path>
            </a:pathLst>
          </a:custGeom>
          <a:noFill/>
          <a:ln w="762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139255767">
                  <a:custGeom>
                    <a:avLst/>
                    <a:gdLst>
                      <a:gd name="connsiteX0" fmla="*/ 0 w 10982632"/>
                      <a:gd name="connsiteY0" fmla="*/ 181433 h 181433"/>
                      <a:gd name="connsiteX1" fmla="*/ 9379974 w 10982632"/>
                      <a:gd name="connsiteY1" fmla="*/ 4453 h 181433"/>
                      <a:gd name="connsiteX2" fmla="*/ 10982632 w 10982632"/>
                      <a:gd name="connsiteY2" fmla="*/ 43782 h 181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982632" h="181433">
                        <a:moveTo>
                          <a:pt x="0" y="181433"/>
                        </a:moveTo>
                        <a:lnTo>
                          <a:pt x="9379974" y="4453"/>
                        </a:lnTo>
                        <a:cubicBezTo>
                          <a:pt x="11210413" y="-18489"/>
                          <a:pt x="10763045" y="55253"/>
                          <a:pt x="10982632" y="43782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5220087A-10DC-BCD4-FF07-3BD84AD2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888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spc="300" dirty="0">
                <a:solidFill>
                  <a:schemeClr val="tx2"/>
                </a:solidFill>
                <a:latin typeface="Abadi" panose="020B0604020104020204" pitchFamily="34" charset="0"/>
              </a:rPr>
              <a:t>DATA HIGHLIGHTS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F67EFDA-FDE7-47E2-DD13-5D5EE0BAB143}"/>
              </a:ext>
            </a:extLst>
          </p:cNvPr>
          <p:cNvGrpSpPr/>
          <p:nvPr/>
        </p:nvGrpSpPr>
        <p:grpSpPr>
          <a:xfrm>
            <a:off x="1" y="1611297"/>
            <a:ext cx="5588000" cy="1080000"/>
            <a:chOff x="0" y="1759973"/>
            <a:chExt cx="11250645" cy="1368000"/>
          </a:xfrm>
          <a:solidFill>
            <a:srgbClr val="FBFBE9"/>
          </a:solidFill>
        </p:grpSpPr>
        <p:sp>
          <p:nvSpPr>
            <p:cNvPr id="11" name="Vývojový diagram: postup 10">
              <a:extLst>
                <a:ext uri="{FF2B5EF4-FFF2-40B4-BE49-F238E27FC236}">
                  <a16:creationId xmlns:a16="http://schemas.microsoft.com/office/drawing/2014/main" id="{84D898A0-A1E3-F330-9DA5-061EDAA78172}"/>
                </a:ext>
              </a:extLst>
            </p:cNvPr>
            <p:cNvSpPr/>
            <p:nvPr/>
          </p:nvSpPr>
          <p:spPr>
            <a:xfrm>
              <a:off x="0" y="1759973"/>
              <a:ext cx="10593090" cy="136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ál 11">
              <a:extLst>
                <a:ext uri="{FF2B5EF4-FFF2-40B4-BE49-F238E27FC236}">
                  <a16:creationId xmlns:a16="http://schemas.microsoft.com/office/drawing/2014/main" id="{A8C79F74-9773-4507-6669-D665D85227B3}"/>
                </a:ext>
              </a:extLst>
            </p:cNvPr>
            <p:cNvSpPr/>
            <p:nvPr/>
          </p:nvSpPr>
          <p:spPr>
            <a:xfrm>
              <a:off x="9935535" y="1759973"/>
              <a:ext cx="1315110" cy="136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Kosoúhelník 20">
            <a:extLst>
              <a:ext uri="{FF2B5EF4-FFF2-40B4-BE49-F238E27FC236}">
                <a16:creationId xmlns:a16="http://schemas.microsoft.com/office/drawing/2014/main" id="{9F5851AC-927F-AA45-FE6A-CC5839B98074}"/>
              </a:ext>
            </a:extLst>
          </p:cNvPr>
          <p:cNvSpPr/>
          <p:nvPr/>
        </p:nvSpPr>
        <p:spPr>
          <a:xfrm flipH="1">
            <a:off x="487928" y="1484671"/>
            <a:ext cx="8229600" cy="5373329"/>
          </a:xfrm>
          <a:prstGeom prst="parallelogram">
            <a:avLst>
              <a:gd name="adj" fmla="val 101853"/>
            </a:avLst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ástupný symbol pro číslo snímku 22">
            <a:extLst>
              <a:ext uri="{FF2B5EF4-FFF2-40B4-BE49-F238E27FC236}">
                <a16:creationId xmlns:a16="http://schemas.microsoft.com/office/drawing/2014/main" id="{9615EB81-C053-8A4F-C45E-6175BD81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4</a:t>
            </a:fld>
            <a:endParaRPr lang="en-GB"/>
          </a:p>
        </p:txBody>
      </p:sp>
      <p:sp>
        <p:nvSpPr>
          <p:cNvPr id="24" name="Zástupný symbol pro datum 23">
            <a:extLst>
              <a:ext uri="{FF2B5EF4-FFF2-40B4-BE49-F238E27FC236}">
                <a16:creationId xmlns:a16="http://schemas.microsoft.com/office/drawing/2014/main" id="{D03774DA-07D7-92E9-DF2A-C8303FC5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B386F557-D4E6-8FF6-301F-D9A816F9DF15}"/>
              </a:ext>
            </a:extLst>
          </p:cNvPr>
          <p:cNvSpPr txBox="1"/>
          <p:nvPr/>
        </p:nvSpPr>
        <p:spPr>
          <a:xfrm>
            <a:off x="186813" y="1699289"/>
            <a:ext cx="5336635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>
                <a:solidFill>
                  <a:schemeClr val="tx2"/>
                </a:solidFill>
                <a:latin typeface="+mj-lt"/>
              </a:rPr>
              <a:t>The </a:t>
            </a:r>
            <a:r>
              <a:rPr lang="en-GB" sz="1200" b="1" dirty="0">
                <a:solidFill>
                  <a:schemeClr val="tx2"/>
                </a:solidFill>
                <a:latin typeface="+mj-lt"/>
              </a:rPr>
              <a:t>DATA</a:t>
            </a:r>
            <a:r>
              <a:rPr lang="en-GB" sz="1200" dirty="0">
                <a:solidFill>
                  <a:schemeClr val="tx2"/>
                </a:solidFill>
                <a:latin typeface="+mj-lt"/>
              </a:rPr>
              <a:t> consist of 85 observations, which include </a:t>
            </a:r>
            <a:r>
              <a:rPr lang="en-GB" sz="1200" b="1" dirty="0">
                <a:solidFill>
                  <a:schemeClr val="tx2"/>
                </a:solidFill>
                <a:latin typeface="+mj-lt"/>
              </a:rPr>
              <a:t>attributes for each candy along with its ranking</a:t>
            </a:r>
            <a:r>
              <a:rPr lang="en-GB" sz="1200" dirty="0">
                <a:solidFill>
                  <a:schemeClr val="tx2"/>
                </a:solidFill>
                <a:latin typeface="+mj-lt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solidFill>
                  <a:schemeClr val="tx2"/>
                </a:solidFill>
                <a:latin typeface="+mj-lt"/>
              </a:rPr>
              <a:t>Data are available </a:t>
            </a:r>
            <a:r>
              <a:rPr lang="en-GB" sz="1200" dirty="0">
                <a:solidFill>
                  <a:schemeClr val="tx2"/>
                </a:solidFill>
                <a:latin typeface="+mj-lt"/>
                <a:hlinkClick r:id="rId2"/>
              </a:rPr>
              <a:t>here</a:t>
            </a:r>
            <a:r>
              <a:rPr lang="en-GB" sz="1200" dirty="0">
                <a:solidFill>
                  <a:schemeClr val="tx2"/>
                </a:solidFill>
                <a:latin typeface="+mj-lt"/>
              </a:rPr>
              <a:t>. </a:t>
            </a:r>
          </a:p>
        </p:txBody>
      </p:sp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89CF8CF5-E819-5044-9B02-CDF38FE63A78}"/>
              </a:ext>
            </a:extLst>
          </p:cNvPr>
          <p:cNvSpPr/>
          <p:nvPr/>
        </p:nvSpPr>
        <p:spPr>
          <a:xfrm>
            <a:off x="5625720" y="150946"/>
            <a:ext cx="6450207" cy="6264000"/>
          </a:xfrm>
          <a:prstGeom prst="roundRect">
            <a:avLst>
              <a:gd name="adj" fmla="val 3384"/>
            </a:avLst>
          </a:prstGeom>
          <a:solidFill>
            <a:srgbClr val="FBF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4ED160BA-1857-2946-B2DE-C3C8C9027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78"/>
          <a:stretch/>
        </p:blipFill>
        <p:spPr>
          <a:xfrm>
            <a:off x="5658235" y="-16237"/>
            <a:ext cx="6282906" cy="6372587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4C569EB3-6B3D-966A-513B-0B00F0BE3C76}"/>
              </a:ext>
            </a:extLst>
          </p:cNvPr>
          <p:cNvSpPr txBox="1"/>
          <p:nvPr/>
        </p:nvSpPr>
        <p:spPr>
          <a:xfrm>
            <a:off x="5625720" y="6491397"/>
            <a:ext cx="528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2"/>
                </a:solidFill>
                <a:latin typeface="+mj-lt"/>
              </a:rPr>
              <a:t>Fig 1.: </a:t>
            </a:r>
            <a:r>
              <a:rPr lang="en-GB" sz="1200" dirty="0">
                <a:solidFill>
                  <a:schemeClr val="tx2"/>
                </a:solidFill>
                <a:latin typeface="+mj-lt"/>
              </a:rPr>
              <a:t>Boxplot of each ingredient. Axis y represents target variable </a:t>
            </a:r>
            <a:r>
              <a:rPr lang="cs-CZ" sz="1200" dirty="0">
                <a:solidFill>
                  <a:schemeClr val="tx2"/>
                </a:solidFill>
                <a:latin typeface="+mj-lt"/>
              </a:rPr>
              <a:t>‚</a:t>
            </a:r>
            <a:r>
              <a:rPr lang="en-GB" sz="1200" dirty="0" err="1">
                <a:solidFill>
                  <a:schemeClr val="tx2"/>
                </a:solidFill>
                <a:latin typeface="+mj-lt"/>
              </a:rPr>
              <a:t>winpercent</a:t>
            </a:r>
            <a:r>
              <a:rPr lang="cs-CZ" sz="1200" dirty="0">
                <a:solidFill>
                  <a:schemeClr val="tx2"/>
                </a:solidFill>
                <a:latin typeface="+mj-lt"/>
              </a:rPr>
              <a:t>‘</a:t>
            </a:r>
            <a:r>
              <a:rPr lang="en-GB" sz="1200" dirty="0">
                <a:solidFill>
                  <a:schemeClr val="tx2"/>
                </a:solidFill>
                <a:latin typeface="+mj-lt"/>
              </a:rPr>
              <a:t>.</a:t>
            </a:r>
          </a:p>
        </p:txBody>
      </p:sp>
      <p:graphicFrame>
        <p:nvGraphicFramePr>
          <p:cNvPr id="6" name="Tabulka 13">
            <a:extLst>
              <a:ext uri="{FF2B5EF4-FFF2-40B4-BE49-F238E27FC236}">
                <a16:creationId xmlns:a16="http://schemas.microsoft.com/office/drawing/2014/main" id="{8F7C2EB3-F63C-B09B-0F77-A4ED5CC5E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251391"/>
              </p:ext>
            </p:extLst>
          </p:nvPr>
        </p:nvGraphicFramePr>
        <p:xfrm>
          <a:off x="155190" y="2810234"/>
          <a:ext cx="5368259" cy="355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2575">
                  <a:extLst>
                    <a:ext uri="{9D8B030D-6E8A-4147-A177-3AD203B41FA5}">
                      <a16:colId xmlns:a16="http://schemas.microsoft.com/office/drawing/2014/main" val="840421782"/>
                    </a:ext>
                  </a:extLst>
                </a:gridCol>
                <a:gridCol w="3995684">
                  <a:extLst>
                    <a:ext uri="{9D8B030D-6E8A-4147-A177-3AD203B41FA5}">
                      <a16:colId xmlns:a16="http://schemas.microsoft.com/office/drawing/2014/main" val="193430509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en-US" sz="1100" noProof="0" dirty="0">
                          <a:solidFill>
                            <a:schemeClr val="tx2"/>
                          </a:solidFill>
                          <a:latin typeface="+mj-lt"/>
                        </a:rPr>
                        <a:t>variable</a:t>
                      </a: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noProof="0">
                          <a:solidFill>
                            <a:schemeClr val="tx2"/>
                          </a:solidFill>
                          <a:latin typeface="+mj-lt"/>
                        </a:rPr>
                        <a:t>description</a:t>
                      </a:r>
                    </a:p>
                  </a:txBody>
                  <a:tcPr>
                    <a:solidFill>
                      <a:srgbClr val="F9E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79104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200" noProof="0">
                          <a:solidFill>
                            <a:schemeClr val="tx2"/>
                          </a:solidFill>
                          <a:latin typeface="+mj-lt"/>
                        </a:rPr>
                        <a:t>chocolate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noProof="0">
                          <a:solidFill>
                            <a:schemeClr val="tx2"/>
                          </a:solidFill>
                          <a:latin typeface="+mj-lt"/>
                        </a:rPr>
                        <a:t>Does it contain chocolate?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6125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200" noProof="0">
                          <a:solidFill>
                            <a:schemeClr val="tx2"/>
                          </a:solidFill>
                          <a:latin typeface="+mj-lt"/>
                        </a:rPr>
                        <a:t>fruity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noProof="0">
                          <a:solidFill>
                            <a:schemeClr val="tx2"/>
                          </a:solidFill>
                          <a:latin typeface="+mj-lt"/>
                        </a:rPr>
                        <a:t>Is it fruit flavored?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8595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200" noProof="0">
                          <a:solidFill>
                            <a:schemeClr val="tx2"/>
                          </a:solidFill>
                          <a:latin typeface="+mj-lt"/>
                        </a:rPr>
                        <a:t>Caramel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noProof="0">
                          <a:solidFill>
                            <a:schemeClr val="tx2"/>
                          </a:solidFill>
                          <a:latin typeface="+mj-lt"/>
                        </a:rPr>
                        <a:t>Is there caramel in the candy?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5068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peanutalmondy</a:t>
                      </a:r>
                    </a:p>
                  </a:txBody>
                  <a:tcPr marL="99060" marR="990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Does it contain peanuts, peanut butter or almonds?</a:t>
                      </a:r>
                    </a:p>
                  </a:txBody>
                  <a:tcPr marL="99060" marR="990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223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nougat</a:t>
                      </a:r>
                    </a:p>
                  </a:txBody>
                  <a:tcPr marL="99060" marR="990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Does it contain nougat?</a:t>
                      </a:r>
                    </a:p>
                  </a:txBody>
                  <a:tcPr marL="99060" marR="990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9665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crispedricewafer</a:t>
                      </a:r>
                    </a:p>
                  </a:txBody>
                  <a:tcPr marL="99060" marR="990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Does it contain crisped rice, wafers, or a cookie component?</a:t>
                      </a:r>
                    </a:p>
                  </a:txBody>
                  <a:tcPr marL="99060" marR="990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3059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hard</a:t>
                      </a:r>
                    </a:p>
                  </a:txBody>
                  <a:tcPr marL="99060" marR="990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Is it a hard candy?</a:t>
                      </a:r>
                    </a:p>
                  </a:txBody>
                  <a:tcPr marL="99060" marR="990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8681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bar</a:t>
                      </a:r>
                    </a:p>
                  </a:txBody>
                  <a:tcPr marL="99060" marR="990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Is it a candy bar?</a:t>
                      </a:r>
                    </a:p>
                  </a:txBody>
                  <a:tcPr marL="99060" marR="990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11279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pluribus</a:t>
                      </a:r>
                    </a:p>
                  </a:txBody>
                  <a:tcPr marL="99060" marR="990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Is it one of many candies in a bag or box?</a:t>
                      </a:r>
                    </a:p>
                  </a:txBody>
                  <a:tcPr marL="99060" marR="990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80826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sugarpercent</a:t>
                      </a:r>
                    </a:p>
                  </a:txBody>
                  <a:tcPr marL="99060" marR="990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The percentile of sugar it falls under within the data set.</a:t>
                      </a:r>
                    </a:p>
                  </a:txBody>
                  <a:tcPr marL="99060" marR="990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69349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pricepercent</a:t>
                      </a:r>
                    </a:p>
                  </a:txBody>
                  <a:tcPr marL="99060" marR="990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The unit price percentile compared to the rest of the set.</a:t>
                      </a:r>
                    </a:p>
                  </a:txBody>
                  <a:tcPr marL="99060" marR="990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76973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winpercent</a:t>
                      </a:r>
                    </a:p>
                  </a:txBody>
                  <a:tcPr marL="99060" marR="990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The overall win percentage according to 269,000 matchups.</a:t>
                      </a:r>
                    </a:p>
                  </a:txBody>
                  <a:tcPr marL="99060" marR="9906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642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23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délník: se zakulacenými rohy 53">
            <a:extLst>
              <a:ext uri="{FF2B5EF4-FFF2-40B4-BE49-F238E27FC236}">
                <a16:creationId xmlns:a16="http://schemas.microsoft.com/office/drawing/2014/main" id="{6F73C239-6D2F-8EFA-EC57-70CBD2EB596F}"/>
              </a:ext>
            </a:extLst>
          </p:cNvPr>
          <p:cNvSpPr/>
          <p:nvPr/>
        </p:nvSpPr>
        <p:spPr>
          <a:xfrm>
            <a:off x="139826" y="3677121"/>
            <a:ext cx="11770745" cy="2700000"/>
          </a:xfrm>
          <a:prstGeom prst="roundRect">
            <a:avLst>
              <a:gd name="adj" fmla="val 7250"/>
            </a:avLst>
          </a:prstGeom>
          <a:solidFill>
            <a:srgbClr val="F9F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Volný tvar: obrazec 6">
            <a:extLst>
              <a:ext uri="{FF2B5EF4-FFF2-40B4-BE49-F238E27FC236}">
                <a16:creationId xmlns:a16="http://schemas.microsoft.com/office/drawing/2014/main" id="{F78BB0BC-C53D-E1CA-B632-AE8ED55CA654}"/>
              </a:ext>
            </a:extLst>
          </p:cNvPr>
          <p:cNvSpPr/>
          <p:nvPr/>
        </p:nvSpPr>
        <p:spPr>
          <a:xfrm>
            <a:off x="604684" y="1303239"/>
            <a:ext cx="10982632" cy="36000"/>
          </a:xfrm>
          <a:custGeom>
            <a:avLst/>
            <a:gdLst>
              <a:gd name="connsiteX0" fmla="*/ 0 w 10982632"/>
              <a:gd name="connsiteY0" fmla="*/ 36000 h 36000"/>
              <a:gd name="connsiteX1" fmla="*/ 482399 w 10982632"/>
              <a:gd name="connsiteY1" fmla="*/ 34194 h 36000"/>
              <a:gd name="connsiteX2" fmla="*/ 870998 w 10982632"/>
              <a:gd name="connsiteY2" fmla="*/ 32739 h 36000"/>
              <a:gd name="connsiteX3" fmla="*/ 1447196 w 10982632"/>
              <a:gd name="connsiteY3" fmla="*/ 30582 h 36000"/>
              <a:gd name="connsiteX4" fmla="*/ 2210994 w 10982632"/>
              <a:gd name="connsiteY4" fmla="*/ 27722 h 36000"/>
              <a:gd name="connsiteX5" fmla="*/ 2599593 w 10982632"/>
              <a:gd name="connsiteY5" fmla="*/ 26268 h 36000"/>
              <a:gd name="connsiteX6" fmla="*/ 3269591 w 10982632"/>
              <a:gd name="connsiteY6" fmla="*/ 23759 h 36000"/>
              <a:gd name="connsiteX7" fmla="*/ 3845789 w 10982632"/>
              <a:gd name="connsiteY7" fmla="*/ 21602 h 36000"/>
              <a:gd name="connsiteX8" fmla="*/ 4234388 w 10982632"/>
              <a:gd name="connsiteY8" fmla="*/ 20147 h 36000"/>
              <a:gd name="connsiteX9" fmla="*/ 4810587 w 10982632"/>
              <a:gd name="connsiteY9" fmla="*/ 17990 h 36000"/>
              <a:gd name="connsiteX10" fmla="*/ 5668184 w 10982632"/>
              <a:gd name="connsiteY10" fmla="*/ 14779 h 36000"/>
              <a:gd name="connsiteX11" fmla="*/ 6431982 w 10982632"/>
              <a:gd name="connsiteY11" fmla="*/ 11920 h 36000"/>
              <a:gd name="connsiteX12" fmla="*/ 7195780 w 10982632"/>
              <a:gd name="connsiteY12" fmla="*/ 9060 h 36000"/>
              <a:gd name="connsiteX13" fmla="*/ 7678179 w 10982632"/>
              <a:gd name="connsiteY13" fmla="*/ 7254 h 36000"/>
              <a:gd name="connsiteX14" fmla="*/ 8348177 w 10982632"/>
              <a:gd name="connsiteY14" fmla="*/ 4746 h 36000"/>
              <a:gd name="connsiteX15" fmla="*/ 9379974 w 10982632"/>
              <a:gd name="connsiteY15" fmla="*/ 883 h 36000"/>
              <a:gd name="connsiteX16" fmla="*/ 10982632 w 10982632"/>
              <a:gd name="connsiteY16" fmla="*/ 8687 h 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982632" h="36000" extrusionOk="0">
                <a:moveTo>
                  <a:pt x="0" y="36000"/>
                </a:moveTo>
                <a:cubicBezTo>
                  <a:pt x="135513" y="38412"/>
                  <a:pt x="252646" y="22812"/>
                  <a:pt x="482399" y="34194"/>
                </a:cubicBezTo>
                <a:cubicBezTo>
                  <a:pt x="712152" y="45576"/>
                  <a:pt x="715286" y="39715"/>
                  <a:pt x="870998" y="32739"/>
                </a:cubicBezTo>
                <a:cubicBezTo>
                  <a:pt x="1026710" y="25763"/>
                  <a:pt x="1305283" y="47961"/>
                  <a:pt x="1447196" y="30582"/>
                </a:cubicBezTo>
                <a:cubicBezTo>
                  <a:pt x="1589109" y="13203"/>
                  <a:pt x="2014513" y="-8378"/>
                  <a:pt x="2210994" y="27722"/>
                </a:cubicBezTo>
                <a:cubicBezTo>
                  <a:pt x="2407475" y="63822"/>
                  <a:pt x="2521758" y="29143"/>
                  <a:pt x="2599593" y="26268"/>
                </a:cubicBezTo>
                <a:cubicBezTo>
                  <a:pt x="2677428" y="23393"/>
                  <a:pt x="2990761" y="43291"/>
                  <a:pt x="3269591" y="23759"/>
                </a:cubicBezTo>
                <a:cubicBezTo>
                  <a:pt x="3548421" y="4228"/>
                  <a:pt x="3558874" y="16979"/>
                  <a:pt x="3845789" y="21602"/>
                </a:cubicBezTo>
                <a:cubicBezTo>
                  <a:pt x="4132704" y="26224"/>
                  <a:pt x="4122156" y="4132"/>
                  <a:pt x="4234388" y="20147"/>
                </a:cubicBezTo>
                <a:cubicBezTo>
                  <a:pt x="4346620" y="36162"/>
                  <a:pt x="4535079" y="18226"/>
                  <a:pt x="4810587" y="17990"/>
                </a:cubicBezTo>
                <a:cubicBezTo>
                  <a:pt x="5086095" y="17754"/>
                  <a:pt x="5285955" y="-23143"/>
                  <a:pt x="5668184" y="14779"/>
                </a:cubicBezTo>
                <a:cubicBezTo>
                  <a:pt x="6050413" y="52702"/>
                  <a:pt x="6257522" y="14168"/>
                  <a:pt x="6431982" y="11920"/>
                </a:cubicBezTo>
                <a:cubicBezTo>
                  <a:pt x="6606442" y="9672"/>
                  <a:pt x="6967859" y="4959"/>
                  <a:pt x="7195780" y="9060"/>
                </a:cubicBezTo>
                <a:cubicBezTo>
                  <a:pt x="7423701" y="13161"/>
                  <a:pt x="7438426" y="-2995"/>
                  <a:pt x="7678179" y="7254"/>
                </a:cubicBezTo>
                <a:cubicBezTo>
                  <a:pt x="7917932" y="17503"/>
                  <a:pt x="8110949" y="37862"/>
                  <a:pt x="8348177" y="4746"/>
                </a:cubicBezTo>
                <a:cubicBezTo>
                  <a:pt x="8585405" y="-28371"/>
                  <a:pt x="9008437" y="-5748"/>
                  <a:pt x="9379974" y="883"/>
                </a:cubicBezTo>
                <a:cubicBezTo>
                  <a:pt x="11190356" y="-30152"/>
                  <a:pt x="10726379" y="3159"/>
                  <a:pt x="10982632" y="8687"/>
                </a:cubicBezTo>
              </a:path>
            </a:pathLst>
          </a:custGeom>
          <a:noFill/>
          <a:ln w="762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139255767">
                  <a:custGeom>
                    <a:avLst/>
                    <a:gdLst>
                      <a:gd name="connsiteX0" fmla="*/ 0 w 10982632"/>
                      <a:gd name="connsiteY0" fmla="*/ 181433 h 181433"/>
                      <a:gd name="connsiteX1" fmla="*/ 9379974 w 10982632"/>
                      <a:gd name="connsiteY1" fmla="*/ 4453 h 181433"/>
                      <a:gd name="connsiteX2" fmla="*/ 10982632 w 10982632"/>
                      <a:gd name="connsiteY2" fmla="*/ 43782 h 181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982632" h="181433">
                        <a:moveTo>
                          <a:pt x="0" y="181433"/>
                        </a:moveTo>
                        <a:lnTo>
                          <a:pt x="9379974" y="4453"/>
                        </a:lnTo>
                        <a:cubicBezTo>
                          <a:pt x="11210413" y="-18489"/>
                          <a:pt x="10763045" y="55253"/>
                          <a:pt x="10982632" y="43782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5220087A-10DC-BCD4-FF07-3BD84AD2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888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spc="300" dirty="0">
                <a:solidFill>
                  <a:schemeClr val="tx2"/>
                </a:solidFill>
                <a:latin typeface="Abadi" panose="020B0604020104020204" pitchFamily="34" charset="0"/>
              </a:rPr>
              <a:t>MODEL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8FE30E51-027D-4C27-9FC6-E0E20DDD9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147" y1="52439" x2="52147" y2="52439"/>
                        <a14:foregroundMark x1="57055" y1="39634" x2="57055" y2="39634"/>
                        <a14:foregroundMark x1="22086" y1="18902" x2="22086" y2="18902"/>
                        <a14:backgroundMark x1="2454" y1="38415" x2="2454" y2="38415"/>
                        <a14:backgroundMark x1="80368" y1="18293" x2="80368" y2="182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93090" y="0"/>
            <a:ext cx="1317481" cy="132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26FD94FF-F7D2-F98F-5C40-94959024E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57044">
            <a:off x="9949804" y="296739"/>
            <a:ext cx="1457528" cy="1457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Kosoúhelník 20">
            <a:extLst>
              <a:ext uri="{FF2B5EF4-FFF2-40B4-BE49-F238E27FC236}">
                <a16:creationId xmlns:a16="http://schemas.microsoft.com/office/drawing/2014/main" id="{9F5851AC-927F-AA45-FE6A-CC5839B98074}"/>
              </a:ext>
            </a:extLst>
          </p:cNvPr>
          <p:cNvSpPr/>
          <p:nvPr/>
        </p:nvSpPr>
        <p:spPr>
          <a:xfrm flipH="1">
            <a:off x="449665" y="1380733"/>
            <a:ext cx="8229600" cy="5373329"/>
          </a:xfrm>
          <a:prstGeom prst="parallelogram">
            <a:avLst>
              <a:gd name="adj" fmla="val 101853"/>
            </a:avLst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ástupný symbol pro číslo snímku 22">
            <a:extLst>
              <a:ext uri="{FF2B5EF4-FFF2-40B4-BE49-F238E27FC236}">
                <a16:creationId xmlns:a16="http://schemas.microsoft.com/office/drawing/2014/main" id="{9615EB81-C053-8A4F-C45E-6175BD81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5</a:t>
            </a:fld>
            <a:endParaRPr lang="en-GB"/>
          </a:p>
        </p:txBody>
      </p:sp>
      <p:sp>
        <p:nvSpPr>
          <p:cNvPr id="24" name="Zástupný symbol pro datum 23">
            <a:extLst>
              <a:ext uri="{FF2B5EF4-FFF2-40B4-BE49-F238E27FC236}">
                <a16:creationId xmlns:a16="http://schemas.microsoft.com/office/drawing/2014/main" id="{D03774DA-07D7-92E9-DF2A-C8303FC5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p:sp>
        <p:nvSpPr>
          <p:cNvPr id="18" name="Zástupný symbol pro zápatí 14">
            <a:extLst>
              <a:ext uri="{FF2B5EF4-FFF2-40B4-BE49-F238E27FC236}">
                <a16:creationId xmlns:a16="http://schemas.microsoft.com/office/drawing/2014/main" id="{E6E7EDD0-8F30-247E-3991-AF9F6EBC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Anežka Lhotáková | Case study: Candy Recommendation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AC65DF06-C44C-54BB-DCE3-AF9186B38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654" y="3914689"/>
            <a:ext cx="3463236" cy="2338124"/>
          </a:xfrm>
          <a:prstGeom prst="rect">
            <a:avLst/>
          </a:prstGeom>
        </p:spPr>
      </p:pic>
      <p:grpSp>
        <p:nvGrpSpPr>
          <p:cNvPr id="12" name="Skupina 11">
            <a:extLst>
              <a:ext uri="{FF2B5EF4-FFF2-40B4-BE49-F238E27FC236}">
                <a16:creationId xmlns:a16="http://schemas.microsoft.com/office/drawing/2014/main" id="{347C90BE-A673-54D7-EEDC-5ED64882AE82}"/>
              </a:ext>
            </a:extLst>
          </p:cNvPr>
          <p:cNvGrpSpPr/>
          <p:nvPr/>
        </p:nvGrpSpPr>
        <p:grpSpPr>
          <a:xfrm>
            <a:off x="21505" y="1484671"/>
            <a:ext cx="11889065" cy="2051008"/>
            <a:chOff x="0" y="1759973"/>
            <a:chExt cx="11250645" cy="1368000"/>
          </a:xfrm>
          <a:solidFill>
            <a:srgbClr val="FBFBE9"/>
          </a:solidFill>
        </p:grpSpPr>
        <p:sp>
          <p:nvSpPr>
            <p:cNvPr id="13" name="Vývojový diagram: postup 12">
              <a:extLst>
                <a:ext uri="{FF2B5EF4-FFF2-40B4-BE49-F238E27FC236}">
                  <a16:creationId xmlns:a16="http://schemas.microsoft.com/office/drawing/2014/main" id="{FFFAB948-74BD-A36F-D351-52E31A936C32}"/>
                </a:ext>
              </a:extLst>
            </p:cNvPr>
            <p:cNvSpPr/>
            <p:nvPr/>
          </p:nvSpPr>
          <p:spPr>
            <a:xfrm>
              <a:off x="0" y="1759973"/>
              <a:ext cx="10593090" cy="136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37FE1115-2567-C214-1891-714E25EE0F73}"/>
                </a:ext>
              </a:extLst>
            </p:cNvPr>
            <p:cNvSpPr/>
            <p:nvPr/>
          </p:nvSpPr>
          <p:spPr>
            <a:xfrm>
              <a:off x="9935535" y="1759973"/>
              <a:ext cx="1315110" cy="136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21F6D46A-2015-4D46-2D51-1FAC26D05C5A}"/>
              </a:ext>
            </a:extLst>
          </p:cNvPr>
          <p:cNvSpPr txBox="1"/>
          <p:nvPr/>
        </p:nvSpPr>
        <p:spPr>
          <a:xfrm>
            <a:off x="186813" y="1699289"/>
            <a:ext cx="7294199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While building a multiple linear regression model, the dataset was modified in order to put </a:t>
            </a:r>
            <a:r>
              <a:rPr lang="en-US" sz="1400" b="1" dirty="0">
                <a:solidFill>
                  <a:schemeClr val="tx2"/>
                </a:solidFill>
                <a:latin typeface="+mj-lt"/>
              </a:rPr>
              <a:t>more weight to the best ranked candies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. By doing so, we can </a:t>
            </a:r>
            <a:r>
              <a:rPr lang="en-US" sz="1400" b="1" dirty="0">
                <a:solidFill>
                  <a:schemeClr val="tx2"/>
                </a:solidFill>
                <a:latin typeface="+mj-lt"/>
              </a:rPr>
              <a:t>bring more attention to the well-ranked observations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 and the linear fit will be </a:t>
            </a:r>
            <a:r>
              <a:rPr lang="en-US" sz="1400" b="1" dirty="0">
                <a:solidFill>
                  <a:schemeClr val="tx2"/>
                </a:solidFill>
                <a:latin typeface="+mj-lt"/>
              </a:rPr>
              <a:t>well adjusted to the prediction of good candy,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 at the expense of the accuracy in the less liked candies.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DA04D9-00D3-53D0-8B09-6B18B982637D}"/>
              </a:ext>
            </a:extLst>
          </p:cNvPr>
          <p:cNvGrpSpPr/>
          <p:nvPr/>
        </p:nvGrpSpPr>
        <p:grpSpPr>
          <a:xfrm>
            <a:off x="7923780" y="1611296"/>
            <a:ext cx="2669310" cy="1785455"/>
            <a:chOff x="2835563" y="2537691"/>
            <a:chExt cx="2669310" cy="1785455"/>
          </a:xfrm>
        </p:grpSpPr>
        <p:cxnSp>
          <p:nvCxnSpPr>
            <p:cNvPr id="20" name="Přímá spojnice se šipkou 19">
              <a:extLst>
                <a:ext uri="{FF2B5EF4-FFF2-40B4-BE49-F238E27FC236}">
                  <a16:creationId xmlns:a16="http://schemas.microsoft.com/office/drawing/2014/main" id="{E7E7E321-C405-9239-CCFB-6A993F0D2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4799" y="2537691"/>
              <a:ext cx="0" cy="178261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se šipkou 21">
              <a:extLst>
                <a:ext uri="{FF2B5EF4-FFF2-40B4-BE49-F238E27FC236}">
                  <a16:creationId xmlns:a16="http://schemas.microsoft.com/office/drawing/2014/main" id="{6DAC8042-1419-9B2E-66DF-83753C6907C8}"/>
                </a:ext>
              </a:extLst>
            </p:cNvPr>
            <p:cNvCxnSpPr>
              <a:cxnSpLocks/>
            </p:cNvCxnSpPr>
            <p:nvPr/>
          </p:nvCxnSpPr>
          <p:spPr>
            <a:xfrm>
              <a:off x="2835563" y="4311073"/>
              <a:ext cx="2669310" cy="923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ál 24">
              <a:extLst>
                <a:ext uri="{FF2B5EF4-FFF2-40B4-BE49-F238E27FC236}">
                  <a16:creationId xmlns:a16="http://schemas.microsoft.com/office/drawing/2014/main" id="{23146829-7277-E74D-68F9-2161D2CBC7A7}"/>
                </a:ext>
              </a:extLst>
            </p:cNvPr>
            <p:cNvSpPr/>
            <p:nvPr/>
          </p:nvSpPr>
          <p:spPr>
            <a:xfrm>
              <a:off x="3094182" y="3694400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ál 25">
              <a:extLst>
                <a:ext uri="{FF2B5EF4-FFF2-40B4-BE49-F238E27FC236}">
                  <a16:creationId xmlns:a16="http://schemas.microsoft.com/office/drawing/2014/main" id="{4EAC4EF7-3214-D533-DD6C-8481E801DB80}"/>
                </a:ext>
              </a:extLst>
            </p:cNvPr>
            <p:cNvSpPr/>
            <p:nvPr/>
          </p:nvSpPr>
          <p:spPr>
            <a:xfrm>
              <a:off x="3177310" y="3940391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ál 26">
              <a:extLst>
                <a:ext uri="{FF2B5EF4-FFF2-40B4-BE49-F238E27FC236}">
                  <a16:creationId xmlns:a16="http://schemas.microsoft.com/office/drawing/2014/main" id="{AAB55CA3-893F-CD52-ABCF-032013D92316}"/>
                </a:ext>
              </a:extLst>
            </p:cNvPr>
            <p:cNvSpPr/>
            <p:nvPr/>
          </p:nvSpPr>
          <p:spPr>
            <a:xfrm>
              <a:off x="3343564" y="3715182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ál 27">
              <a:extLst>
                <a:ext uri="{FF2B5EF4-FFF2-40B4-BE49-F238E27FC236}">
                  <a16:creationId xmlns:a16="http://schemas.microsoft.com/office/drawing/2014/main" id="{12B6102E-85FB-3C19-15BE-71522A2533DC}"/>
                </a:ext>
              </a:extLst>
            </p:cNvPr>
            <p:cNvSpPr/>
            <p:nvPr/>
          </p:nvSpPr>
          <p:spPr>
            <a:xfrm>
              <a:off x="3445165" y="3961173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ál 28">
              <a:extLst>
                <a:ext uri="{FF2B5EF4-FFF2-40B4-BE49-F238E27FC236}">
                  <a16:creationId xmlns:a16="http://schemas.microsoft.com/office/drawing/2014/main" id="{6412D05B-4052-0D91-7C55-C24F84E14136}"/>
                </a:ext>
              </a:extLst>
            </p:cNvPr>
            <p:cNvSpPr/>
            <p:nvPr/>
          </p:nvSpPr>
          <p:spPr>
            <a:xfrm>
              <a:off x="3260438" y="3878045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ál 29">
              <a:extLst>
                <a:ext uri="{FF2B5EF4-FFF2-40B4-BE49-F238E27FC236}">
                  <a16:creationId xmlns:a16="http://schemas.microsoft.com/office/drawing/2014/main" id="{0EAFF36D-EC2A-995B-E5A7-448A03ED4950}"/>
                </a:ext>
              </a:extLst>
            </p:cNvPr>
            <p:cNvSpPr/>
            <p:nvPr/>
          </p:nvSpPr>
          <p:spPr>
            <a:xfrm>
              <a:off x="3302000" y="3578403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ál 30">
              <a:extLst>
                <a:ext uri="{FF2B5EF4-FFF2-40B4-BE49-F238E27FC236}">
                  <a16:creationId xmlns:a16="http://schemas.microsoft.com/office/drawing/2014/main" id="{7AB2BE92-8D34-53C4-7DF9-3473851C3A48}"/>
                </a:ext>
              </a:extLst>
            </p:cNvPr>
            <p:cNvSpPr/>
            <p:nvPr/>
          </p:nvSpPr>
          <p:spPr>
            <a:xfrm>
              <a:off x="3449783" y="3540232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ál 31">
              <a:extLst>
                <a:ext uri="{FF2B5EF4-FFF2-40B4-BE49-F238E27FC236}">
                  <a16:creationId xmlns:a16="http://schemas.microsoft.com/office/drawing/2014/main" id="{3036E751-D36E-149E-6F4C-8B6FCDEEB4D9}"/>
                </a:ext>
              </a:extLst>
            </p:cNvPr>
            <p:cNvSpPr/>
            <p:nvPr/>
          </p:nvSpPr>
          <p:spPr>
            <a:xfrm>
              <a:off x="3218873" y="3741266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ál 32">
              <a:extLst>
                <a:ext uri="{FF2B5EF4-FFF2-40B4-BE49-F238E27FC236}">
                  <a16:creationId xmlns:a16="http://schemas.microsoft.com/office/drawing/2014/main" id="{1A9417AA-5402-6DC5-FA6A-9AA02A3CE7A2}"/>
                </a:ext>
              </a:extLst>
            </p:cNvPr>
            <p:cNvSpPr/>
            <p:nvPr/>
          </p:nvSpPr>
          <p:spPr>
            <a:xfrm>
              <a:off x="3246582" y="3846800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ál 33">
              <a:extLst>
                <a:ext uri="{FF2B5EF4-FFF2-40B4-BE49-F238E27FC236}">
                  <a16:creationId xmlns:a16="http://schemas.microsoft.com/office/drawing/2014/main" id="{A4257CD4-2020-27F6-6D9C-5F6868E95A84}"/>
                </a:ext>
              </a:extLst>
            </p:cNvPr>
            <p:cNvSpPr/>
            <p:nvPr/>
          </p:nvSpPr>
          <p:spPr>
            <a:xfrm>
              <a:off x="3717637" y="3652836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ál 34">
              <a:extLst>
                <a:ext uri="{FF2B5EF4-FFF2-40B4-BE49-F238E27FC236}">
                  <a16:creationId xmlns:a16="http://schemas.microsoft.com/office/drawing/2014/main" id="{6543D97F-BCD6-E841-F540-AE716BE424EE}"/>
                </a:ext>
              </a:extLst>
            </p:cNvPr>
            <p:cNvSpPr/>
            <p:nvPr/>
          </p:nvSpPr>
          <p:spPr>
            <a:xfrm>
              <a:off x="3814621" y="3436323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ál 35">
              <a:extLst>
                <a:ext uri="{FF2B5EF4-FFF2-40B4-BE49-F238E27FC236}">
                  <a16:creationId xmlns:a16="http://schemas.microsoft.com/office/drawing/2014/main" id="{5DD00F32-ED52-714B-87E8-17D3242CE918}"/>
                </a:ext>
              </a:extLst>
            </p:cNvPr>
            <p:cNvSpPr/>
            <p:nvPr/>
          </p:nvSpPr>
          <p:spPr>
            <a:xfrm>
              <a:off x="3689929" y="3528688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ál 36">
              <a:extLst>
                <a:ext uri="{FF2B5EF4-FFF2-40B4-BE49-F238E27FC236}">
                  <a16:creationId xmlns:a16="http://schemas.microsoft.com/office/drawing/2014/main" id="{2E638DD7-3EB1-E054-E7F7-0854C6AB0A59}"/>
                </a:ext>
              </a:extLst>
            </p:cNvPr>
            <p:cNvSpPr/>
            <p:nvPr/>
          </p:nvSpPr>
          <p:spPr>
            <a:xfrm>
              <a:off x="3722257" y="3196988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ál 37">
              <a:extLst>
                <a:ext uri="{FF2B5EF4-FFF2-40B4-BE49-F238E27FC236}">
                  <a16:creationId xmlns:a16="http://schemas.microsoft.com/office/drawing/2014/main" id="{313032BB-22BD-8DCC-7C68-28845AA7F821}"/>
                </a:ext>
              </a:extLst>
            </p:cNvPr>
            <p:cNvSpPr/>
            <p:nvPr/>
          </p:nvSpPr>
          <p:spPr>
            <a:xfrm>
              <a:off x="3897749" y="3261373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ál 38">
              <a:extLst>
                <a:ext uri="{FF2B5EF4-FFF2-40B4-BE49-F238E27FC236}">
                  <a16:creationId xmlns:a16="http://schemas.microsoft.com/office/drawing/2014/main" id="{03B0F8C7-C43E-CF05-53C5-8FE559567AA4}"/>
                </a:ext>
              </a:extLst>
            </p:cNvPr>
            <p:cNvSpPr/>
            <p:nvPr/>
          </p:nvSpPr>
          <p:spPr>
            <a:xfrm>
              <a:off x="4068625" y="3302937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ál 39">
              <a:extLst>
                <a:ext uri="{FF2B5EF4-FFF2-40B4-BE49-F238E27FC236}">
                  <a16:creationId xmlns:a16="http://schemas.microsoft.com/office/drawing/2014/main" id="{D036DB73-F83D-5B52-6A9A-32CFCC168EAF}"/>
                </a:ext>
              </a:extLst>
            </p:cNvPr>
            <p:cNvSpPr/>
            <p:nvPr/>
          </p:nvSpPr>
          <p:spPr>
            <a:xfrm>
              <a:off x="3398982" y="3999200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ál 40">
              <a:extLst>
                <a:ext uri="{FF2B5EF4-FFF2-40B4-BE49-F238E27FC236}">
                  <a16:creationId xmlns:a16="http://schemas.microsoft.com/office/drawing/2014/main" id="{8F8A4777-EB17-0782-9524-4FD4E94266AC}"/>
                </a:ext>
              </a:extLst>
            </p:cNvPr>
            <p:cNvSpPr/>
            <p:nvPr/>
          </p:nvSpPr>
          <p:spPr>
            <a:xfrm>
              <a:off x="4253357" y="3247789"/>
              <a:ext cx="83128" cy="8312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ál 41">
              <a:extLst>
                <a:ext uri="{FF2B5EF4-FFF2-40B4-BE49-F238E27FC236}">
                  <a16:creationId xmlns:a16="http://schemas.microsoft.com/office/drawing/2014/main" id="{57ABB1C6-EAEE-EB9A-C719-2C056CF81932}"/>
                </a:ext>
              </a:extLst>
            </p:cNvPr>
            <p:cNvSpPr/>
            <p:nvPr/>
          </p:nvSpPr>
          <p:spPr>
            <a:xfrm>
              <a:off x="4200248" y="3397900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ál 42">
              <a:extLst>
                <a:ext uri="{FF2B5EF4-FFF2-40B4-BE49-F238E27FC236}">
                  <a16:creationId xmlns:a16="http://schemas.microsoft.com/office/drawing/2014/main" id="{100E7F5E-F56F-2036-E08A-2EE88D180839}"/>
                </a:ext>
              </a:extLst>
            </p:cNvPr>
            <p:cNvSpPr/>
            <p:nvPr/>
          </p:nvSpPr>
          <p:spPr>
            <a:xfrm>
              <a:off x="4336485" y="3052131"/>
              <a:ext cx="83128" cy="8312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ál 43">
              <a:extLst>
                <a:ext uri="{FF2B5EF4-FFF2-40B4-BE49-F238E27FC236}">
                  <a16:creationId xmlns:a16="http://schemas.microsoft.com/office/drawing/2014/main" id="{5027225C-4B97-E510-7E8F-AD52B713D8BB}"/>
                </a:ext>
              </a:extLst>
            </p:cNvPr>
            <p:cNvSpPr/>
            <p:nvPr/>
          </p:nvSpPr>
          <p:spPr>
            <a:xfrm>
              <a:off x="3318163" y="3394759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ál 44">
              <a:extLst>
                <a:ext uri="{FF2B5EF4-FFF2-40B4-BE49-F238E27FC236}">
                  <a16:creationId xmlns:a16="http://schemas.microsoft.com/office/drawing/2014/main" id="{CC27252C-FFF2-1D69-02BF-8876DE8159A0}"/>
                </a:ext>
              </a:extLst>
            </p:cNvPr>
            <p:cNvSpPr/>
            <p:nvPr/>
          </p:nvSpPr>
          <p:spPr>
            <a:xfrm>
              <a:off x="4438072" y="3202564"/>
              <a:ext cx="83128" cy="8312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ál 45">
              <a:extLst>
                <a:ext uri="{FF2B5EF4-FFF2-40B4-BE49-F238E27FC236}">
                  <a16:creationId xmlns:a16="http://schemas.microsoft.com/office/drawing/2014/main" id="{3808B78B-D133-4A33-49AD-5639338B5078}"/>
                </a:ext>
              </a:extLst>
            </p:cNvPr>
            <p:cNvSpPr/>
            <p:nvPr/>
          </p:nvSpPr>
          <p:spPr>
            <a:xfrm>
              <a:off x="2927927" y="3356336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ál 46">
              <a:extLst>
                <a:ext uri="{FF2B5EF4-FFF2-40B4-BE49-F238E27FC236}">
                  <a16:creationId xmlns:a16="http://schemas.microsoft.com/office/drawing/2014/main" id="{FA469144-1045-6F0E-17E7-736F0CED663E}"/>
                </a:ext>
              </a:extLst>
            </p:cNvPr>
            <p:cNvSpPr/>
            <p:nvPr/>
          </p:nvSpPr>
          <p:spPr>
            <a:xfrm>
              <a:off x="4604335" y="3135259"/>
              <a:ext cx="83128" cy="8312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ál 47">
              <a:extLst>
                <a:ext uri="{FF2B5EF4-FFF2-40B4-BE49-F238E27FC236}">
                  <a16:creationId xmlns:a16="http://schemas.microsoft.com/office/drawing/2014/main" id="{D47842BD-0749-8BDF-553D-DBB4D05D74C9}"/>
                </a:ext>
              </a:extLst>
            </p:cNvPr>
            <p:cNvSpPr/>
            <p:nvPr/>
          </p:nvSpPr>
          <p:spPr>
            <a:xfrm>
              <a:off x="4779819" y="3001477"/>
              <a:ext cx="83128" cy="8312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ál 48">
              <a:extLst>
                <a:ext uri="{FF2B5EF4-FFF2-40B4-BE49-F238E27FC236}">
                  <a16:creationId xmlns:a16="http://schemas.microsoft.com/office/drawing/2014/main" id="{9CD7ECE1-48D9-119C-D4CF-D3858C671913}"/>
                </a:ext>
              </a:extLst>
            </p:cNvPr>
            <p:cNvSpPr/>
            <p:nvPr/>
          </p:nvSpPr>
          <p:spPr>
            <a:xfrm>
              <a:off x="4655139" y="2949918"/>
              <a:ext cx="83128" cy="8312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ál 49">
              <a:extLst>
                <a:ext uri="{FF2B5EF4-FFF2-40B4-BE49-F238E27FC236}">
                  <a16:creationId xmlns:a16="http://schemas.microsoft.com/office/drawing/2014/main" id="{EB01854D-25BE-0EE8-400D-2DE4B0011A34}"/>
                </a:ext>
              </a:extLst>
            </p:cNvPr>
            <p:cNvSpPr/>
            <p:nvPr/>
          </p:nvSpPr>
          <p:spPr>
            <a:xfrm>
              <a:off x="4862947" y="2752096"/>
              <a:ext cx="83128" cy="8312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Přímá spojnice 50">
              <a:extLst>
                <a:ext uri="{FF2B5EF4-FFF2-40B4-BE49-F238E27FC236}">
                  <a16:creationId xmlns:a16="http://schemas.microsoft.com/office/drawing/2014/main" id="{8AFDD9B1-19A0-BDD3-7302-380B6D6183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4799" y="2660073"/>
              <a:ext cx="1801100" cy="1661401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Přímá spojnice 51">
              <a:extLst>
                <a:ext uri="{FF2B5EF4-FFF2-40B4-BE49-F238E27FC236}">
                  <a16:creationId xmlns:a16="http://schemas.microsoft.com/office/drawing/2014/main" id="{A0E90D1A-3FDA-1396-01D4-E3A983B26F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4796" y="2734229"/>
              <a:ext cx="2189033" cy="158891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Volný tvar: obrazec 52">
              <a:extLst>
                <a:ext uri="{FF2B5EF4-FFF2-40B4-BE49-F238E27FC236}">
                  <a16:creationId xmlns:a16="http://schemas.microsoft.com/office/drawing/2014/main" id="{20597676-05AB-E804-4F2B-B47B407B9222}"/>
                </a:ext>
              </a:extLst>
            </p:cNvPr>
            <p:cNvSpPr/>
            <p:nvPr/>
          </p:nvSpPr>
          <p:spPr>
            <a:xfrm rot="21438384">
              <a:off x="4729020" y="2596543"/>
              <a:ext cx="267854" cy="138546"/>
            </a:xfrm>
            <a:custGeom>
              <a:avLst/>
              <a:gdLst>
                <a:gd name="connsiteX0" fmla="*/ 0 w 267854"/>
                <a:gd name="connsiteY0" fmla="*/ 0 h 138546"/>
                <a:gd name="connsiteX1" fmla="*/ 129309 w 267854"/>
                <a:gd name="connsiteY1" fmla="*/ 9237 h 138546"/>
                <a:gd name="connsiteX2" fmla="*/ 157018 w 267854"/>
                <a:gd name="connsiteY2" fmla="*/ 18473 h 138546"/>
                <a:gd name="connsiteX3" fmla="*/ 203200 w 267854"/>
                <a:gd name="connsiteY3" fmla="*/ 36946 h 138546"/>
                <a:gd name="connsiteX4" fmla="*/ 230909 w 267854"/>
                <a:gd name="connsiteY4" fmla="*/ 73891 h 138546"/>
                <a:gd name="connsiteX5" fmla="*/ 267854 w 267854"/>
                <a:gd name="connsiteY5" fmla="*/ 138546 h 13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854" h="138546">
                  <a:moveTo>
                    <a:pt x="0" y="0"/>
                  </a:moveTo>
                  <a:cubicBezTo>
                    <a:pt x="43103" y="3079"/>
                    <a:pt x="86392" y="4188"/>
                    <a:pt x="129309" y="9237"/>
                  </a:cubicBezTo>
                  <a:cubicBezTo>
                    <a:pt x="138978" y="10375"/>
                    <a:pt x="147902" y="15055"/>
                    <a:pt x="157018" y="18473"/>
                  </a:cubicBezTo>
                  <a:cubicBezTo>
                    <a:pt x="172542" y="24295"/>
                    <a:pt x="187806" y="30788"/>
                    <a:pt x="203200" y="36946"/>
                  </a:cubicBezTo>
                  <a:cubicBezTo>
                    <a:pt x="212436" y="49261"/>
                    <a:pt x="223433" y="60434"/>
                    <a:pt x="230909" y="73891"/>
                  </a:cubicBezTo>
                  <a:cubicBezTo>
                    <a:pt x="271611" y="147154"/>
                    <a:pt x="227682" y="98372"/>
                    <a:pt x="267854" y="13854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5FB3CD85-80CD-528E-CE30-3AC6D4A6E0CD}"/>
              </a:ext>
            </a:extLst>
          </p:cNvPr>
          <p:cNvSpPr txBox="1"/>
          <p:nvPr/>
        </p:nvSpPr>
        <p:spPr>
          <a:xfrm>
            <a:off x="302618" y="3715976"/>
            <a:ext cx="729419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b="1" dirty="0">
                <a:solidFill>
                  <a:schemeClr val="tx2"/>
                </a:solidFill>
                <a:latin typeface="+mj-lt"/>
              </a:rPr>
              <a:t>FINAL MODEL</a:t>
            </a:r>
            <a:endParaRPr lang="en-GB" b="1" dirty="0">
              <a:solidFill>
                <a:schemeClr val="tx2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98396AAB-7329-E601-D5E8-CFB1422C5C3D}"/>
                  </a:ext>
                </a:extLst>
              </p:cNvPr>
              <p:cNvSpPr txBox="1"/>
              <p:nvPr/>
            </p:nvSpPr>
            <p:spPr>
              <a:xfrm>
                <a:off x="485568" y="4230569"/>
                <a:ext cx="7694348" cy="846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𝑤𝑖𝑛𝑝𝑒𝑟𝑐𝑒𝑛𝑡</m:t>
                      </m:r>
                      <m:r>
                        <a:rPr lang="cs-CZ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=0.3618+0.2220∙</m:t>
                      </m:r>
                      <m:r>
                        <a:rPr lang="cs-CZ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𝑐h𝑜𝑐𝑜𝑙𝑎𝑡𝑒</m:t>
                      </m:r>
                      <m:r>
                        <a:rPr lang="cs-CZ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+0.1003∙</m:t>
                      </m:r>
                      <m:r>
                        <a:rPr lang="cs-CZ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𝑓𝑟𝑢𝑖𝑡𝑦</m:t>
                      </m:r>
                      <m:r>
                        <a:rPr lang="cs-CZ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+0.0306∙</m:t>
                      </m:r>
                      <m:r>
                        <a:rPr lang="cs-CZ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𝑐𝑎𝑟𝑎𝑚𝑒𝑙</m:t>
                      </m:r>
                      <m:r>
                        <a:rPr lang="cs-CZ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+0.1312∙</m:t>
                      </m:r>
                      <m:r>
                        <a:rPr lang="cs-CZ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𝑝𝑒𝑎𝑛𝑢𝑡𝑦𝑎𝑙𝑚𝑜𝑛𝑑𝑦</m:t>
                      </m:r>
                      <m:r>
                        <a:rPr lang="cs-CZ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+0.0215∙</m:t>
                      </m:r>
                      <m:r>
                        <a:rPr lang="cs-CZ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𝑛𝑜𝑢𝑔𝑎𝑡</m:t>
                      </m:r>
                      <m:r>
                        <a:rPr lang="cs-CZ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+0.1379∙</m:t>
                      </m:r>
                      <m:r>
                        <a:rPr lang="cs-CZ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𝑐𝑟𝑖𝑠𝑝𝑒𝑑𝑟𝑖𝑐𝑒𝑤𝑎𝑓𝑒𝑟</m:t>
                      </m:r>
                      <m:r>
                        <a:rPr lang="cs-CZ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−0.0656∙</m:t>
                      </m:r>
                      <m:r>
                        <a:rPr lang="cs-CZ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h𝑎𝑟𝑑</m:t>
                      </m:r>
                      <m:r>
                        <a:rPr lang="cs-CZ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−0.0264∙</m:t>
                      </m:r>
                      <m:r>
                        <a:rPr lang="cs-CZ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𝑏𝑎𝑟</m:t>
                      </m:r>
                      <m:r>
                        <a:rPr lang="cs-CZ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−0.0275∙</m:t>
                      </m:r>
                      <m:r>
                        <a:rPr lang="cs-CZ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𝑝𝑙𝑢𝑟𝑖𝑏𝑢𝑠</m:t>
                      </m:r>
                      <m:r>
                        <a:rPr lang="cs-CZ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+0.0774</m:t>
                      </m:r>
                      <m:r>
                        <a:rPr lang="cs-CZ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cs-CZ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𝑠𝑢𝑔𝑎𝑟𝑝𝑒𝑟𝑐𝑒𝑛𝑡</m:t>
                      </m:r>
                      <m:r>
                        <a:rPr lang="cs-CZ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−0.0676∙</m:t>
                      </m:r>
                      <m:r>
                        <a:rPr lang="cs-CZ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𝑝𝑟𝑖𝑐𝑒𝑝𝑒𝑟𝑐𝑒𝑛𝑡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98396AAB-7329-E601-D5E8-CFB1422C5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68" y="4230569"/>
                <a:ext cx="7694348" cy="846963"/>
              </a:xfrm>
              <a:prstGeom prst="rect">
                <a:avLst/>
              </a:prstGeom>
              <a:blipFill>
                <a:blip r:embed="rId7"/>
                <a:stretch>
                  <a:fillRect l="-872" r="-792" b="-7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ovéPole 55">
            <a:extLst>
              <a:ext uri="{FF2B5EF4-FFF2-40B4-BE49-F238E27FC236}">
                <a16:creationId xmlns:a16="http://schemas.microsoft.com/office/drawing/2014/main" id="{AED33959-59A7-4C22-68DD-335519EF0E85}"/>
              </a:ext>
            </a:extLst>
          </p:cNvPr>
          <p:cNvSpPr txBox="1"/>
          <p:nvPr/>
        </p:nvSpPr>
        <p:spPr>
          <a:xfrm>
            <a:off x="449665" y="5200093"/>
            <a:ext cx="7294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chemeClr val="tx2"/>
                </a:solidFill>
                <a:latin typeface="+mj-lt"/>
              </a:rPr>
              <a:t>R</a:t>
            </a:r>
            <a:r>
              <a:rPr lang="cs-CZ" sz="14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cs-CZ" sz="1400" dirty="0">
                <a:solidFill>
                  <a:schemeClr val="tx2"/>
                </a:solidFill>
                <a:latin typeface="+mj-lt"/>
              </a:rPr>
              <a:t> = 0.641</a:t>
            </a:r>
          </a:p>
          <a:p>
            <a:r>
              <a:rPr lang="cs-CZ" sz="1400" dirty="0">
                <a:solidFill>
                  <a:schemeClr val="tx2"/>
                </a:solidFill>
                <a:latin typeface="+mj-lt"/>
              </a:rPr>
              <a:t>R</a:t>
            </a:r>
            <a:r>
              <a:rPr lang="cs-CZ" sz="14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cs-CZ" sz="1400" baseline="-25000" dirty="0">
                <a:solidFill>
                  <a:schemeClr val="tx2"/>
                </a:solidFill>
                <a:latin typeface="+mj-lt"/>
              </a:rPr>
              <a:t>adj </a:t>
            </a:r>
            <a:r>
              <a:rPr lang="cs-CZ" sz="1400" dirty="0">
                <a:solidFill>
                  <a:schemeClr val="tx2"/>
                </a:solidFill>
                <a:latin typeface="+mj-lt"/>
              </a:rPr>
              <a:t>= 0.596</a:t>
            </a:r>
          </a:p>
          <a:p>
            <a:r>
              <a:rPr lang="cs-CZ" sz="1400" dirty="0">
                <a:solidFill>
                  <a:schemeClr val="tx2"/>
                </a:solidFill>
                <a:latin typeface="+mj-lt"/>
              </a:rPr>
              <a:t>MSE = 0.015</a:t>
            </a:r>
            <a:endParaRPr lang="en-GB" sz="14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131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: obrazec 6">
            <a:extLst>
              <a:ext uri="{FF2B5EF4-FFF2-40B4-BE49-F238E27FC236}">
                <a16:creationId xmlns:a16="http://schemas.microsoft.com/office/drawing/2014/main" id="{F78BB0BC-C53D-E1CA-B632-AE8ED55CA654}"/>
              </a:ext>
            </a:extLst>
          </p:cNvPr>
          <p:cNvSpPr/>
          <p:nvPr/>
        </p:nvSpPr>
        <p:spPr>
          <a:xfrm>
            <a:off x="604683" y="1303239"/>
            <a:ext cx="6552000" cy="0"/>
          </a:xfrm>
          <a:custGeom>
            <a:avLst/>
            <a:gdLst>
              <a:gd name="connsiteX0" fmla="*/ 0 w 6552000"/>
              <a:gd name="connsiteY0" fmla="*/ 0 h 0"/>
              <a:gd name="connsiteX1" fmla="*/ 587568 w 6552000"/>
              <a:gd name="connsiteY1" fmla="*/ 0 h 0"/>
              <a:gd name="connsiteX2" fmla="*/ 1119178 w 6552000"/>
              <a:gd name="connsiteY2" fmla="*/ 0 h 0"/>
              <a:gd name="connsiteX3" fmla="*/ 1762705 w 6552000"/>
              <a:gd name="connsiteY3" fmla="*/ 0 h 0"/>
              <a:gd name="connsiteX4" fmla="*/ 2518150 w 6552000"/>
              <a:gd name="connsiteY4" fmla="*/ 0 h 0"/>
              <a:gd name="connsiteX5" fmla="*/ 3049760 w 6552000"/>
              <a:gd name="connsiteY5" fmla="*/ 0 h 0"/>
              <a:gd name="connsiteX6" fmla="*/ 3749246 w 6552000"/>
              <a:gd name="connsiteY6" fmla="*/ 0 h 0"/>
              <a:gd name="connsiteX7" fmla="*/ 4392773 w 6552000"/>
              <a:gd name="connsiteY7" fmla="*/ 0 h 0"/>
              <a:gd name="connsiteX8" fmla="*/ 4924382 w 6552000"/>
              <a:gd name="connsiteY8" fmla="*/ 0 h 0"/>
              <a:gd name="connsiteX9" fmla="*/ 5595889 w 6552000"/>
              <a:gd name="connsiteY9" fmla="*/ 0 h 0"/>
              <a:gd name="connsiteX10" fmla="*/ 6552000 w 6552000"/>
              <a:gd name="connsiteY10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52000" extrusionOk="0">
                <a:moveTo>
                  <a:pt x="0" y="0"/>
                </a:moveTo>
                <a:cubicBezTo>
                  <a:pt x="231781" y="-10922"/>
                  <a:pt x="402154" y="-1696"/>
                  <a:pt x="587568" y="0"/>
                </a:cubicBezTo>
                <a:cubicBezTo>
                  <a:pt x="772982" y="1696"/>
                  <a:pt x="971005" y="-8651"/>
                  <a:pt x="1119178" y="0"/>
                </a:cubicBezTo>
                <a:cubicBezTo>
                  <a:pt x="1267351" y="8651"/>
                  <a:pt x="1571444" y="-90"/>
                  <a:pt x="1762705" y="0"/>
                </a:cubicBezTo>
                <a:cubicBezTo>
                  <a:pt x="1953966" y="90"/>
                  <a:pt x="2229657" y="23659"/>
                  <a:pt x="2518150" y="0"/>
                </a:cubicBezTo>
                <a:cubicBezTo>
                  <a:pt x="2806643" y="-23659"/>
                  <a:pt x="2817716" y="20376"/>
                  <a:pt x="3049760" y="0"/>
                </a:cubicBezTo>
                <a:cubicBezTo>
                  <a:pt x="3281804" y="-20376"/>
                  <a:pt x="3596367" y="-1230"/>
                  <a:pt x="3749246" y="0"/>
                </a:cubicBezTo>
                <a:cubicBezTo>
                  <a:pt x="3902125" y="1230"/>
                  <a:pt x="4190933" y="-20745"/>
                  <a:pt x="4392773" y="0"/>
                </a:cubicBezTo>
                <a:cubicBezTo>
                  <a:pt x="4594613" y="20745"/>
                  <a:pt x="4784871" y="15031"/>
                  <a:pt x="4924382" y="0"/>
                </a:cubicBezTo>
                <a:cubicBezTo>
                  <a:pt x="5063893" y="-15031"/>
                  <a:pt x="5290556" y="11677"/>
                  <a:pt x="5595889" y="0"/>
                </a:cubicBezTo>
                <a:cubicBezTo>
                  <a:pt x="6688761" y="7917"/>
                  <a:pt x="6449338" y="10447"/>
                  <a:pt x="6552000" y="0"/>
                </a:cubicBezTo>
              </a:path>
            </a:pathLst>
          </a:custGeom>
          <a:noFill/>
          <a:ln w="762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139255767">
                  <a:custGeom>
                    <a:avLst/>
                    <a:gdLst>
                      <a:gd name="connsiteX0" fmla="*/ 0 w 10982632"/>
                      <a:gd name="connsiteY0" fmla="*/ 181433 h 181433"/>
                      <a:gd name="connsiteX1" fmla="*/ 9379974 w 10982632"/>
                      <a:gd name="connsiteY1" fmla="*/ 4453 h 181433"/>
                      <a:gd name="connsiteX2" fmla="*/ 10982632 w 10982632"/>
                      <a:gd name="connsiteY2" fmla="*/ 43782 h 181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982632" h="181433">
                        <a:moveTo>
                          <a:pt x="0" y="181433"/>
                        </a:moveTo>
                        <a:lnTo>
                          <a:pt x="9379974" y="4453"/>
                        </a:lnTo>
                        <a:cubicBezTo>
                          <a:pt x="11210413" y="-18489"/>
                          <a:pt x="10763045" y="55253"/>
                          <a:pt x="10982632" y="43782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5220087A-10DC-BCD4-FF07-3BD84AD2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888"/>
            <a:ext cx="10515600" cy="1325563"/>
          </a:xfrm>
        </p:spPr>
        <p:txBody>
          <a:bodyPr>
            <a:normAutofit/>
          </a:bodyPr>
          <a:lstStyle/>
          <a:p>
            <a:r>
              <a:rPr lang="cs-CZ" sz="3600" b="1" spc="300" dirty="0">
                <a:solidFill>
                  <a:schemeClr val="tx2"/>
                </a:solidFill>
                <a:latin typeface="Abadi" panose="020B0604020104020204" pitchFamily="34" charset="0"/>
              </a:rPr>
              <a:t>CANDY RECOMMENDATION</a:t>
            </a:r>
            <a:endParaRPr lang="en-GB" sz="3600" b="1" spc="300" dirty="0">
              <a:solidFill>
                <a:schemeClr val="tx2"/>
              </a:solidFill>
              <a:latin typeface="Abadi" panose="020B0604020104020204" pitchFamily="34" charset="0"/>
            </a:endParaRPr>
          </a:p>
        </p:txBody>
      </p:sp>
      <p:sp>
        <p:nvSpPr>
          <p:cNvPr id="21" name="Kosoúhelník 20">
            <a:extLst>
              <a:ext uri="{FF2B5EF4-FFF2-40B4-BE49-F238E27FC236}">
                <a16:creationId xmlns:a16="http://schemas.microsoft.com/office/drawing/2014/main" id="{9F5851AC-927F-AA45-FE6A-CC5839B98074}"/>
              </a:ext>
            </a:extLst>
          </p:cNvPr>
          <p:cNvSpPr/>
          <p:nvPr/>
        </p:nvSpPr>
        <p:spPr>
          <a:xfrm flipH="1">
            <a:off x="487928" y="1484671"/>
            <a:ext cx="8229600" cy="5373329"/>
          </a:xfrm>
          <a:prstGeom prst="parallelogram">
            <a:avLst>
              <a:gd name="adj" fmla="val 101853"/>
            </a:avLst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ástupný symbol pro číslo snímku 22">
            <a:extLst>
              <a:ext uri="{FF2B5EF4-FFF2-40B4-BE49-F238E27FC236}">
                <a16:creationId xmlns:a16="http://schemas.microsoft.com/office/drawing/2014/main" id="{9615EB81-C053-8A4F-C45E-6175BD81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6</a:t>
            </a:fld>
            <a:endParaRPr lang="en-GB"/>
          </a:p>
        </p:txBody>
      </p:sp>
      <p:sp>
        <p:nvSpPr>
          <p:cNvPr id="24" name="Zástupný symbol pro datum 23">
            <a:extLst>
              <a:ext uri="{FF2B5EF4-FFF2-40B4-BE49-F238E27FC236}">
                <a16:creationId xmlns:a16="http://schemas.microsoft.com/office/drawing/2014/main" id="{D03774DA-07D7-92E9-DF2A-C8303FC5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p:grpSp>
        <p:nvGrpSpPr>
          <p:cNvPr id="10" name="Skupina 9">
            <a:extLst>
              <a:ext uri="{FF2B5EF4-FFF2-40B4-BE49-F238E27FC236}">
                <a16:creationId xmlns:a16="http://schemas.microsoft.com/office/drawing/2014/main" id="{FB487EE0-6EBB-6685-945C-6CA2318F9344}"/>
              </a:ext>
            </a:extLst>
          </p:cNvPr>
          <p:cNvGrpSpPr/>
          <p:nvPr/>
        </p:nvGrpSpPr>
        <p:grpSpPr>
          <a:xfrm>
            <a:off x="0" y="1481613"/>
            <a:ext cx="11250645" cy="1512000"/>
            <a:chOff x="0" y="1759973"/>
            <a:chExt cx="11250645" cy="1368000"/>
          </a:xfrm>
          <a:solidFill>
            <a:srgbClr val="FBFBE9"/>
          </a:solidFill>
        </p:grpSpPr>
        <p:sp>
          <p:nvSpPr>
            <p:cNvPr id="11" name="Vývojový diagram: postup 10">
              <a:extLst>
                <a:ext uri="{FF2B5EF4-FFF2-40B4-BE49-F238E27FC236}">
                  <a16:creationId xmlns:a16="http://schemas.microsoft.com/office/drawing/2014/main" id="{63268EA2-835F-E18C-2A56-01BED3647F51}"/>
                </a:ext>
              </a:extLst>
            </p:cNvPr>
            <p:cNvSpPr/>
            <p:nvPr/>
          </p:nvSpPr>
          <p:spPr>
            <a:xfrm>
              <a:off x="0" y="1759973"/>
              <a:ext cx="10593090" cy="136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ál 11">
              <a:extLst>
                <a:ext uri="{FF2B5EF4-FFF2-40B4-BE49-F238E27FC236}">
                  <a16:creationId xmlns:a16="http://schemas.microsoft.com/office/drawing/2014/main" id="{6FC3305D-6402-5D7A-4CA7-FAA6898FF7E6}"/>
                </a:ext>
              </a:extLst>
            </p:cNvPr>
            <p:cNvSpPr/>
            <p:nvPr/>
          </p:nvSpPr>
          <p:spPr>
            <a:xfrm>
              <a:off x="9935535" y="1759973"/>
              <a:ext cx="1315110" cy="136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B2E1C3C-1A64-6271-9EA9-65C8C3662151}"/>
              </a:ext>
            </a:extLst>
          </p:cNvPr>
          <p:cNvGrpSpPr/>
          <p:nvPr/>
        </p:nvGrpSpPr>
        <p:grpSpPr>
          <a:xfrm>
            <a:off x="0" y="3147582"/>
            <a:ext cx="11250645" cy="1476000"/>
            <a:chOff x="0" y="1759973"/>
            <a:chExt cx="11250645" cy="1368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4" name="Vývojový diagram: postup 13">
              <a:extLst>
                <a:ext uri="{FF2B5EF4-FFF2-40B4-BE49-F238E27FC236}">
                  <a16:creationId xmlns:a16="http://schemas.microsoft.com/office/drawing/2014/main" id="{13F2C6E5-9319-703F-002D-9217B1584BBD}"/>
                </a:ext>
              </a:extLst>
            </p:cNvPr>
            <p:cNvSpPr/>
            <p:nvPr/>
          </p:nvSpPr>
          <p:spPr>
            <a:xfrm>
              <a:off x="0" y="1759973"/>
              <a:ext cx="10593090" cy="136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ál 14">
              <a:extLst>
                <a:ext uri="{FF2B5EF4-FFF2-40B4-BE49-F238E27FC236}">
                  <a16:creationId xmlns:a16="http://schemas.microsoft.com/office/drawing/2014/main" id="{F04898E3-CF2A-3F15-053F-5B31F68F7807}"/>
                </a:ext>
              </a:extLst>
            </p:cNvPr>
            <p:cNvSpPr/>
            <p:nvPr/>
          </p:nvSpPr>
          <p:spPr>
            <a:xfrm>
              <a:off x="9935535" y="1759973"/>
              <a:ext cx="1315110" cy="136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7A7B1908-4C6B-D6EE-E534-BE1AEFA6FB42}"/>
              </a:ext>
            </a:extLst>
          </p:cNvPr>
          <p:cNvGrpSpPr/>
          <p:nvPr/>
        </p:nvGrpSpPr>
        <p:grpSpPr>
          <a:xfrm>
            <a:off x="0" y="4810082"/>
            <a:ext cx="11250645" cy="1512000"/>
            <a:chOff x="0" y="1759973"/>
            <a:chExt cx="11250645" cy="1368000"/>
          </a:xfrm>
          <a:solidFill>
            <a:srgbClr val="FBFBE9"/>
          </a:solidFill>
        </p:grpSpPr>
        <p:sp>
          <p:nvSpPr>
            <p:cNvPr id="17" name="Vývojový diagram: postup 16">
              <a:extLst>
                <a:ext uri="{FF2B5EF4-FFF2-40B4-BE49-F238E27FC236}">
                  <a16:creationId xmlns:a16="http://schemas.microsoft.com/office/drawing/2014/main" id="{09D7FF81-6A49-EE98-C849-5A2F537E4646}"/>
                </a:ext>
              </a:extLst>
            </p:cNvPr>
            <p:cNvSpPr/>
            <p:nvPr/>
          </p:nvSpPr>
          <p:spPr>
            <a:xfrm>
              <a:off x="0" y="1759973"/>
              <a:ext cx="10593090" cy="136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ál 18">
              <a:extLst>
                <a:ext uri="{FF2B5EF4-FFF2-40B4-BE49-F238E27FC236}">
                  <a16:creationId xmlns:a16="http://schemas.microsoft.com/office/drawing/2014/main" id="{AE7E7B8C-C55B-A28B-1C5B-FCB68DA5926A}"/>
                </a:ext>
              </a:extLst>
            </p:cNvPr>
            <p:cNvSpPr/>
            <p:nvPr/>
          </p:nvSpPr>
          <p:spPr>
            <a:xfrm>
              <a:off x="9935535" y="1759973"/>
              <a:ext cx="1315110" cy="136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Kosoúhelník 19">
            <a:extLst>
              <a:ext uri="{FF2B5EF4-FFF2-40B4-BE49-F238E27FC236}">
                <a16:creationId xmlns:a16="http://schemas.microsoft.com/office/drawing/2014/main" id="{EA9E7AE7-B1DB-D267-6EFE-D4ADA94EFF34}"/>
              </a:ext>
            </a:extLst>
          </p:cNvPr>
          <p:cNvSpPr/>
          <p:nvPr/>
        </p:nvSpPr>
        <p:spPr>
          <a:xfrm flipH="1">
            <a:off x="1818967" y="1484671"/>
            <a:ext cx="8229600" cy="5373329"/>
          </a:xfrm>
          <a:prstGeom prst="parallelogram">
            <a:avLst>
              <a:gd name="adj" fmla="val 101853"/>
            </a:avLst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Zástupný symbol pro zápatí 14">
            <a:extLst>
              <a:ext uri="{FF2B5EF4-FFF2-40B4-BE49-F238E27FC236}">
                <a16:creationId xmlns:a16="http://schemas.microsoft.com/office/drawing/2014/main" id="{E6E7EDD0-8F30-247E-3991-AF9F6EBC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Anežka Lhotáková | Case study: Candy Recommendation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DD54013B-B9C0-AB12-4138-52BB347FB075}"/>
              </a:ext>
            </a:extLst>
          </p:cNvPr>
          <p:cNvSpPr txBox="1"/>
          <p:nvPr/>
        </p:nvSpPr>
        <p:spPr>
          <a:xfrm>
            <a:off x="185000" y="1553753"/>
            <a:ext cx="9750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+mj-lt"/>
              </a:rPr>
              <a:t>Pure data-driven candy recommendation</a:t>
            </a:r>
          </a:p>
          <a:p>
            <a:r>
              <a:rPr lang="en-US" sz="1200" dirty="0">
                <a:solidFill>
                  <a:schemeClr val="tx2"/>
                </a:solidFill>
                <a:latin typeface="+mj-lt"/>
              </a:rPr>
              <a:t>Choose the positive effect as 1 and negative effect as 0. </a:t>
            </a:r>
          </a:p>
        </p:txBody>
      </p:sp>
      <p:graphicFrame>
        <p:nvGraphicFramePr>
          <p:cNvPr id="3" name="Tabulka 3">
            <a:extLst>
              <a:ext uri="{FF2B5EF4-FFF2-40B4-BE49-F238E27FC236}">
                <a16:creationId xmlns:a16="http://schemas.microsoft.com/office/drawing/2014/main" id="{248A4CAF-FE17-3660-CE7E-464F9EC32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909678"/>
              </p:ext>
            </p:extLst>
          </p:nvPr>
        </p:nvGraphicFramePr>
        <p:xfrm>
          <a:off x="277742" y="2193381"/>
          <a:ext cx="1031535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495">
                  <a:extLst>
                    <a:ext uri="{9D8B030D-6E8A-4147-A177-3AD203B41FA5}">
                      <a16:colId xmlns:a16="http://schemas.microsoft.com/office/drawing/2014/main" val="3148950607"/>
                    </a:ext>
                  </a:extLst>
                </a:gridCol>
                <a:gridCol w="852495">
                  <a:extLst>
                    <a:ext uri="{9D8B030D-6E8A-4147-A177-3AD203B41FA5}">
                      <a16:colId xmlns:a16="http://schemas.microsoft.com/office/drawing/2014/main" val="1939711220"/>
                    </a:ext>
                  </a:extLst>
                </a:gridCol>
                <a:gridCol w="852495">
                  <a:extLst>
                    <a:ext uri="{9D8B030D-6E8A-4147-A177-3AD203B41FA5}">
                      <a16:colId xmlns:a16="http://schemas.microsoft.com/office/drawing/2014/main" val="1093831022"/>
                    </a:ext>
                  </a:extLst>
                </a:gridCol>
                <a:gridCol w="852495">
                  <a:extLst>
                    <a:ext uri="{9D8B030D-6E8A-4147-A177-3AD203B41FA5}">
                      <a16:colId xmlns:a16="http://schemas.microsoft.com/office/drawing/2014/main" val="2883771967"/>
                    </a:ext>
                  </a:extLst>
                </a:gridCol>
                <a:gridCol w="852495">
                  <a:extLst>
                    <a:ext uri="{9D8B030D-6E8A-4147-A177-3AD203B41FA5}">
                      <a16:colId xmlns:a16="http://schemas.microsoft.com/office/drawing/2014/main" val="3013529693"/>
                    </a:ext>
                  </a:extLst>
                </a:gridCol>
                <a:gridCol w="852495">
                  <a:extLst>
                    <a:ext uri="{9D8B030D-6E8A-4147-A177-3AD203B41FA5}">
                      <a16:colId xmlns:a16="http://schemas.microsoft.com/office/drawing/2014/main" val="2560614368"/>
                    </a:ext>
                  </a:extLst>
                </a:gridCol>
                <a:gridCol w="852495">
                  <a:extLst>
                    <a:ext uri="{9D8B030D-6E8A-4147-A177-3AD203B41FA5}">
                      <a16:colId xmlns:a16="http://schemas.microsoft.com/office/drawing/2014/main" val="992614775"/>
                    </a:ext>
                  </a:extLst>
                </a:gridCol>
                <a:gridCol w="852495">
                  <a:extLst>
                    <a:ext uri="{9D8B030D-6E8A-4147-A177-3AD203B41FA5}">
                      <a16:colId xmlns:a16="http://schemas.microsoft.com/office/drawing/2014/main" val="2910901550"/>
                    </a:ext>
                  </a:extLst>
                </a:gridCol>
                <a:gridCol w="685917">
                  <a:extLst>
                    <a:ext uri="{9D8B030D-6E8A-4147-A177-3AD203B41FA5}">
                      <a16:colId xmlns:a16="http://schemas.microsoft.com/office/drawing/2014/main" val="1753215025"/>
                    </a:ext>
                  </a:extLst>
                </a:gridCol>
                <a:gridCol w="933661">
                  <a:extLst>
                    <a:ext uri="{9D8B030D-6E8A-4147-A177-3AD203B41FA5}">
                      <a16:colId xmlns:a16="http://schemas.microsoft.com/office/drawing/2014/main" val="1707734869"/>
                    </a:ext>
                  </a:extLst>
                </a:gridCol>
                <a:gridCol w="937906">
                  <a:extLst>
                    <a:ext uri="{9D8B030D-6E8A-4147-A177-3AD203B41FA5}">
                      <a16:colId xmlns:a16="http://schemas.microsoft.com/office/drawing/2014/main" val="1371337130"/>
                    </a:ext>
                  </a:extLst>
                </a:gridCol>
                <a:gridCol w="937906">
                  <a:extLst>
                    <a:ext uri="{9D8B030D-6E8A-4147-A177-3AD203B41FA5}">
                      <a16:colId xmlns:a16="http://schemas.microsoft.com/office/drawing/2014/main" val="23573260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 err="1">
                          <a:solidFill>
                            <a:schemeClr val="tx2"/>
                          </a:solidFill>
                          <a:latin typeface="+mj-lt"/>
                        </a:rPr>
                        <a:t>chocolate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 err="1">
                          <a:solidFill>
                            <a:schemeClr val="tx2"/>
                          </a:solidFill>
                          <a:latin typeface="+mj-lt"/>
                        </a:rPr>
                        <a:t>fruity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 err="1">
                          <a:solidFill>
                            <a:schemeClr val="tx2"/>
                          </a:solidFill>
                          <a:latin typeface="+mj-lt"/>
                        </a:rPr>
                        <a:t>caramel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 err="1">
                          <a:solidFill>
                            <a:schemeClr val="tx2"/>
                          </a:solidFill>
                          <a:latin typeface="+mj-lt"/>
                        </a:rPr>
                        <a:t>peanutyal</a:t>
                      </a:r>
                      <a:r>
                        <a:rPr lang="cs-CZ" sz="1050" b="1" dirty="0">
                          <a:solidFill>
                            <a:schemeClr val="tx2"/>
                          </a:solidFill>
                          <a:latin typeface="+mj-lt"/>
                        </a:rPr>
                        <a:t>.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 err="1">
                          <a:solidFill>
                            <a:schemeClr val="tx2"/>
                          </a:solidFill>
                          <a:latin typeface="+mj-lt"/>
                        </a:rPr>
                        <a:t>nougat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 err="1">
                          <a:solidFill>
                            <a:schemeClr val="tx2"/>
                          </a:solidFill>
                          <a:latin typeface="+mj-lt"/>
                        </a:rPr>
                        <a:t>crispedrice</a:t>
                      </a:r>
                      <a:r>
                        <a:rPr lang="cs-CZ" sz="1050" b="1" dirty="0">
                          <a:solidFill>
                            <a:schemeClr val="tx2"/>
                          </a:solidFill>
                          <a:latin typeface="+mj-lt"/>
                        </a:rPr>
                        <a:t>.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>
                          <a:solidFill>
                            <a:schemeClr val="tx2"/>
                          </a:solidFill>
                          <a:latin typeface="+mj-lt"/>
                        </a:rPr>
                        <a:t>hard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>
                          <a:solidFill>
                            <a:schemeClr val="tx2"/>
                          </a:solidFill>
                          <a:latin typeface="+mj-lt"/>
                        </a:rPr>
                        <a:t>bar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 err="1">
                          <a:solidFill>
                            <a:schemeClr val="tx2"/>
                          </a:solidFill>
                          <a:latin typeface="+mj-lt"/>
                        </a:rPr>
                        <a:t>pluribus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 err="1">
                          <a:solidFill>
                            <a:schemeClr val="tx2"/>
                          </a:solidFill>
                          <a:latin typeface="+mj-lt"/>
                        </a:rPr>
                        <a:t>sugarpercent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 err="1">
                          <a:solidFill>
                            <a:schemeClr val="tx2"/>
                          </a:solidFill>
                          <a:latin typeface="+mj-lt"/>
                        </a:rPr>
                        <a:t>pricepercent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 err="1">
                          <a:solidFill>
                            <a:schemeClr val="tx2"/>
                          </a:solidFill>
                          <a:latin typeface="+mj-lt"/>
                        </a:rPr>
                        <a:t>winpercent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5289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1.00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145690"/>
                  </a:ext>
                </a:extLst>
              </a:tr>
            </a:tbl>
          </a:graphicData>
        </a:graphic>
      </p:graphicFrame>
      <p:sp>
        <p:nvSpPr>
          <p:cNvPr id="27" name="TextovéPole 26">
            <a:extLst>
              <a:ext uri="{FF2B5EF4-FFF2-40B4-BE49-F238E27FC236}">
                <a16:creationId xmlns:a16="http://schemas.microsoft.com/office/drawing/2014/main" id="{06470DBF-7ECD-C1CF-3872-09569E2D646F}"/>
              </a:ext>
            </a:extLst>
          </p:cNvPr>
          <p:cNvSpPr txBox="1"/>
          <p:nvPr/>
        </p:nvSpPr>
        <p:spPr>
          <a:xfrm>
            <a:off x="185000" y="3196660"/>
            <a:ext cx="9750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+mj-lt"/>
              </a:rPr>
              <a:t>Low-sugar candy recommendation</a:t>
            </a:r>
          </a:p>
          <a:p>
            <a:r>
              <a:rPr lang="en-US" sz="1200" dirty="0">
                <a:solidFill>
                  <a:schemeClr val="tx2"/>
                </a:solidFill>
                <a:latin typeface="+mj-lt"/>
              </a:rPr>
              <a:t>Choose the positive effect as 1 and negative effect as 0. Let's set the </a:t>
            </a:r>
            <a:r>
              <a:rPr lang="en-US" sz="1200" dirty="0" err="1">
                <a:solidFill>
                  <a:schemeClr val="tx2"/>
                </a:solidFill>
                <a:latin typeface="+mj-lt"/>
              </a:rPr>
              <a:t>sugarpercent</a:t>
            </a:r>
            <a:r>
              <a:rPr lang="en-US" sz="1200" dirty="0">
                <a:solidFill>
                  <a:schemeClr val="tx2"/>
                </a:solidFill>
                <a:latin typeface="+mj-lt"/>
              </a:rPr>
              <a:t> as the value of 25th percentile in the original data and </a:t>
            </a:r>
            <a:r>
              <a:rPr lang="en-US" sz="1200" dirty="0" err="1">
                <a:solidFill>
                  <a:schemeClr val="tx2"/>
                </a:solidFill>
                <a:latin typeface="+mj-lt"/>
              </a:rPr>
              <a:t>pricepercent</a:t>
            </a:r>
            <a:r>
              <a:rPr lang="en-US" sz="1200" dirty="0">
                <a:solidFill>
                  <a:schemeClr val="tx2"/>
                </a:solidFill>
                <a:latin typeface="+mj-lt"/>
              </a:rPr>
              <a:t> as the mean value.</a:t>
            </a: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6EC967D1-6FCB-4A24-BEE6-EFFA85932D47}"/>
              </a:ext>
            </a:extLst>
          </p:cNvPr>
          <p:cNvSpPr/>
          <p:nvPr/>
        </p:nvSpPr>
        <p:spPr>
          <a:xfrm>
            <a:off x="9653064" y="2121048"/>
            <a:ext cx="940026" cy="697426"/>
          </a:xfrm>
          <a:custGeom>
            <a:avLst/>
            <a:gdLst>
              <a:gd name="connsiteX0" fmla="*/ 0 w 940026"/>
              <a:gd name="connsiteY0" fmla="*/ 0 h 697426"/>
              <a:gd name="connsiteX1" fmla="*/ 940026 w 940026"/>
              <a:gd name="connsiteY1" fmla="*/ 0 h 697426"/>
              <a:gd name="connsiteX2" fmla="*/ 940026 w 940026"/>
              <a:gd name="connsiteY2" fmla="*/ 697426 h 697426"/>
              <a:gd name="connsiteX3" fmla="*/ 0 w 940026"/>
              <a:gd name="connsiteY3" fmla="*/ 697426 h 697426"/>
              <a:gd name="connsiteX4" fmla="*/ 0 w 940026"/>
              <a:gd name="connsiteY4" fmla="*/ 0 h 69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0026" h="697426" extrusionOk="0">
                <a:moveTo>
                  <a:pt x="0" y="0"/>
                </a:moveTo>
                <a:cubicBezTo>
                  <a:pt x="368512" y="-51911"/>
                  <a:pt x="744491" y="-64061"/>
                  <a:pt x="940026" y="0"/>
                </a:cubicBezTo>
                <a:cubicBezTo>
                  <a:pt x="999952" y="163134"/>
                  <a:pt x="974551" y="503983"/>
                  <a:pt x="940026" y="697426"/>
                </a:cubicBezTo>
                <a:cubicBezTo>
                  <a:pt x="551342" y="753000"/>
                  <a:pt x="137108" y="761268"/>
                  <a:pt x="0" y="697426"/>
                </a:cubicBezTo>
                <a:cubicBezTo>
                  <a:pt x="-36896" y="561585"/>
                  <a:pt x="52199" y="79748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59174454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2" name="Tabulka 3">
            <a:extLst>
              <a:ext uri="{FF2B5EF4-FFF2-40B4-BE49-F238E27FC236}">
                <a16:creationId xmlns:a16="http://schemas.microsoft.com/office/drawing/2014/main" id="{970D584F-5EE1-804A-CC7E-6352CBB21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714600"/>
              </p:ext>
            </p:extLst>
          </p:nvPr>
        </p:nvGraphicFramePr>
        <p:xfrm>
          <a:off x="277740" y="3951305"/>
          <a:ext cx="1031535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495">
                  <a:extLst>
                    <a:ext uri="{9D8B030D-6E8A-4147-A177-3AD203B41FA5}">
                      <a16:colId xmlns:a16="http://schemas.microsoft.com/office/drawing/2014/main" val="3148950607"/>
                    </a:ext>
                  </a:extLst>
                </a:gridCol>
                <a:gridCol w="852495">
                  <a:extLst>
                    <a:ext uri="{9D8B030D-6E8A-4147-A177-3AD203B41FA5}">
                      <a16:colId xmlns:a16="http://schemas.microsoft.com/office/drawing/2014/main" val="1939711220"/>
                    </a:ext>
                  </a:extLst>
                </a:gridCol>
                <a:gridCol w="852495">
                  <a:extLst>
                    <a:ext uri="{9D8B030D-6E8A-4147-A177-3AD203B41FA5}">
                      <a16:colId xmlns:a16="http://schemas.microsoft.com/office/drawing/2014/main" val="1093831022"/>
                    </a:ext>
                  </a:extLst>
                </a:gridCol>
                <a:gridCol w="852495">
                  <a:extLst>
                    <a:ext uri="{9D8B030D-6E8A-4147-A177-3AD203B41FA5}">
                      <a16:colId xmlns:a16="http://schemas.microsoft.com/office/drawing/2014/main" val="2883771967"/>
                    </a:ext>
                  </a:extLst>
                </a:gridCol>
                <a:gridCol w="852495">
                  <a:extLst>
                    <a:ext uri="{9D8B030D-6E8A-4147-A177-3AD203B41FA5}">
                      <a16:colId xmlns:a16="http://schemas.microsoft.com/office/drawing/2014/main" val="3013529693"/>
                    </a:ext>
                  </a:extLst>
                </a:gridCol>
                <a:gridCol w="852495">
                  <a:extLst>
                    <a:ext uri="{9D8B030D-6E8A-4147-A177-3AD203B41FA5}">
                      <a16:colId xmlns:a16="http://schemas.microsoft.com/office/drawing/2014/main" val="2560614368"/>
                    </a:ext>
                  </a:extLst>
                </a:gridCol>
                <a:gridCol w="852495">
                  <a:extLst>
                    <a:ext uri="{9D8B030D-6E8A-4147-A177-3AD203B41FA5}">
                      <a16:colId xmlns:a16="http://schemas.microsoft.com/office/drawing/2014/main" val="992614775"/>
                    </a:ext>
                  </a:extLst>
                </a:gridCol>
                <a:gridCol w="852495">
                  <a:extLst>
                    <a:ext uri="{9D8B030D-6E8A-4147-A177-3AD203B41FA5}">
                      <a16:colId xmlns:a16="http://schemas.microsoft.com/office/drawing/2014/main" val="2910901550"/>
                    </a:ext>
                  </a:extLst>
                </a:gridCol>
                <a:gridCol w="685917">
                  <a:extLst>
                    <a:ext uri="{9D8B030D-6E8A-4147-A177-3AD203B41FA5}">
                      <a16:colId xmlns:a16="http://schemas.microsoft.com/office/drawing/2014/main" val="1753215025"/>
                    </a:ext>
                  </a:extLst>
                </a:gridCol>
                <a:gridCol w="933661">
                  <a:extLst>
                    <a:ext uri="{9D8B030D-6E8A-4147-A177-3AD203B41FA5}">
                      <a16:colId xmlns:a16="http://schemas.microsoft.com/office/drawing/2014/main" val="1707734869"/>
                    </a:ext>
                  </a:extLst>
                </a:gridCol>
                <a:gridCol w="937906">
                  <a:extLst>
                    <a:ext uri="{9D8B030D-6E8A-4147-A177-3AD203B41FA5}">
                      <a16:colId xmlns:a16="http://schemas.microsoft.com/office/drawing/2014/main" val="1371337130"/>
                    </a:ext>
                  </a:extLst>
                </a:gridCol>
                <a:gridCol w="937906">
                  <a:extLst>
                    <a:ext uri="{9D8B030D-6E8A-4147-A177-3AD203B41FA5}">
                      <a16:colId xmlns:a16="http://schemas.microsoft.com/office/drawing/2014/main" val="23573260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 err="1">
                          <a:solidFill>
                            <a:schemeClr val="tx2"/>
                          </a:solidFill>
                          <a:latin typeface="+mj-lt"/>
                        </a:rPr>
                        <a:t>chocolate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 err="1">
                          <a:solidFill>
                            <a:schemeClr val="tx2"/>
                          </a:solidFill>
                          <a:latin typeface="+mj-lt"/>
                        </a:rPr>
                        <a:t>fruity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 err="1">
                          <a:solidFill>
                            <a:schemeClr val="tx2"/>
                          </a:solidFill>
                          <a:latin typeface="+mj-lt"/>
                        </a:rPr>
                        <a:t>caramel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 err="1">
                          <a:solidFill>
                            <a:schemeClr val="tx2"/>
                          </a:solidFill>
                          <a:latin typeface="+mj-lt"/>
                        </a:rPr>
                        <a:t>peanutyal</a:t>
                      </a:r>
                      <a:r>
                        <a:rPr lang="cs-CZ" sz="1050" b="1" dirty="0">
                          <a:solidFill>
                            <a:schemeClr val="tx2"/>
                          </a:solidFill>
                          <a:latin typeface="+mj-lt"/>
                        </a:rPr>
                        <a:t>.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 err="1">
                          <a:solidFill>
                            <a:schemeClr val="tx2"/>
                          </a:solidFill>
                          <a:latin typeface="+mj-lt"/>
                        </a:rPr>
                        <a:t>nougat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 err="1">
                          <a:solidFill>
                            <a:schemeClr val="tx2"/>
                          </a:solidFill>
                          <a:latin typeface="+mj-lt"/>
                        </a:rPr>
                        <a:t>crispedrice</a:t>
                      </a:r>
                      <a:r>
                        <a:rPr lang="cs-CZ" sz="1050" b="1" dirty="0">
                          <a:solidFill>
                            <a:schemeClr val="tx2"/>
                          </a:solidFill>
                          <a:latin typeface="+mj-lt"/>
                        </a:rPr>
                        <a:t>.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>
                          <a:solidFill>
                            <a:schemeClr val="tx2"/>
                          </a:solidFill>
                          <a:latin typeface="+mj-lt"/>
                        </a:rPr>
                        <a:t>hard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>
                          <a:solidFill>
                            <a:schemeClr val="tx2"/>
                          </a:solidFill>
                          <a:latin typeface="+mj-lt"/>
                        </a:rPr>
                        <a:t>bar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 err="1">
                          <a:solidFill>
                            <a:schemeClr val="tx2"/>
                          </a:solidFill>
                          <a:latin typeface="+mj-lt"/>
                        </a:rPr>
                        <a:t>pluribus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 err="1">
                          <a:solidFill>
                            <a:schemeClr val="tx2"/>
                          </a:solidFill>
                          <a:latin typeface="+mj-lt"/>
                        </a:rPr>
                        <a:t>sugarpercent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 err="1">
                          <a:solidFill>
                            <a:schemeClr val="tx2"/>
                          </a:solidFill>
                          <a:latin typeface="+mj-lt"/>
                        </a:rPr>
                        <a:t>pricepercent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 err="1">
                          <a:solidFill>
                            <a:schemeClr val="tx2"/>
                          </a:solidFill>
                          <a:latin typeface="+mj-lt"/>
                        </a:rPr>
                        <a:t>winpercent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5289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0.22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0.46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0.91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145690"/>
                  </a:ext>
                </a:extLst>
              </a:tr>
            </a:tbl>
          </a:graphicData>
        </a:graphic>
      </p:graphicFrame>
      <p:sp>
        <p:nvSpPr>
          <p:cNvPr id="33" name="Obdélník 32">
            <a:extLst>
              <a:ext uri="{FF2B5EF4-FFF2-40B4-BE49-F238E27FC236}">
                <a16:creationId xmlns:a16="http://schemas.microsoft.com/office/drawing/2014/main" id="{016201A0-83BA-FEF6-EB4D-45F0C11A1237}"/>
              </a:ext>
            </a:extLst>
          </p:cNvPr>
          <p:cNvSpPr/>
          <p:nvPr/>
        </p:nvSpPr>
        <p:spPr>
          <a:xfrm>
            <a:off x="9653062" y="3878972"/>
            <a:ext cx="940026" cy="697426"/>
          </a:xfrm>
          <a:custGeom>
            <a:avLst/>
            <a:gdLst>
              <a:gd name="connsiteX0" fmla="*/ 0 w 940026"/>
              <a:gd name="connsiteY0" fmla="*/ 0 h 697426"/>
              <a:gd name="connsiteX1" fmla="*/ 940026 w 940026"/>
              <a:gd name="connsiteY1" fmla="*/ 0 h 697426"/>
              <a:gd name="connsiteX2" fmla="*/ 940026 w 940026"/>
              <a:gd name="connsiteY2" fmla="*/ 697426 h 697426"/>
              <a:gd name="connsiteX3" fmla="*/ 0 w 940026"/>
              <a:gd name="connsiteY3" fmla="*/ 697426 h 697426"/>
              <a:gd name="connsiteX4" fmla="*/ 0 w 940026"/>
              <a:gd name="connsiteY4" fmla="*/ 0 h 69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0026" h="697426" extrusionOk="0">
                <a:moveTo>
                  <a:pt x="0" y="0"/>
                </a:moveTo>
                <a:cubicBezTo>
                  <a:pt x="368512" y="-51911"/>
                  <a:pt x="744491" y="-64061"/>
                  <a:pt x="940026" y="0"/>
                </a:cubicBezTo>
                <a:cubicBezTo>
                  <a:pt x="999952" y="163134"/>
                  <a:pt x="974551" y="503983"/>
                  <a:pt x="940026" y="697426"/>
                </a:cubicBezTo>
                <a:cubicBezTo>
                  <a:pt x="551342" y="753000"/>
                  <a:pt x="137108" y="761268"/>
                  <a:pt x="0" y="697426"/>
                </a:cubicBezTo>
                <a:cubicBezTo>
                  <a:pt x="-36896" y="561585"/>
                  <a:pt x="52199" y="79748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59174454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4" name="Tabulka 3">
            <a:extLst>
              <a:ext uri="{FF2B5EF4-FFF2-40B4-BE49-F238E27FC236}">
                <a16:creationId xmlns:a16="http://schemas.microsoft.com/office/drawing/2014/main" id="{05DBC290-F340-C076-D7BE-5726E3EB6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045344"/>
              </p:ext>
            </p:extLst>
          </p:nvPr>
        </p:nvGraphicFramePr>
        <p:xfrm>
          <a:off x="277740" y="5625587"/>
          <a:ext cx="1031535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495">
                  <a:extLst>
                    <a:ext uri="{9D8B030D-6E8A-4147-A177-3AD203B41FA5}">
                      <a16:colId xmlns:a16="http://schemas.microsoft.com/office/drawing/2014/main" val="3148950607"/>
                    </a:ext>
                  </a:extLst>
                </a:gridCol>
                <a:gridCol w="852495">
                  <a:extLst>
                    <a:ext uri="{9D8B030D-6E8A-4147-A177-3AD203B41FA5}">
                      <a16:colId xmlns:a16="http://schemas.microsoft.com/office/drawing/2014/main" val="1939711220"/>
                    </a:ext>
                  </a:extLst>
                </a:gridCol>
                <a:gridCol w="852495">
                  <a:extLst>
                    <a:ext uri="{9D8B030D-6E8A-4147-A177-3AD203B41FA5}">
                      <a16:colId xmlns:a16="http://schemas.microsoft.com/office/drawing/2014/main" val="1093831022"/>
                    </a:ext>
                  </a:extLst>
                </a:gridCol>
                <a:gridCol w="852495">
                  <a:extLst>
                    <a:ext uri="{9D8B030D-6E8A-4147-A177-3AD203B41FA5}">
                      <a16:colId xmlns:a16="http://schemas.microsoft.com/office/drawing/2014/main" val="2883771967"/>
                    </a:ext>
                  </a:extLst>
                </a:gridCol>
                <a:gridCol w="852495">
                  <a:extLst>
                    <a:ext uri="{9D8B030D-6E8A-4147-A177-3AD203B41FA5}">
                      <a16:colId xmlns:a16="http://schemas.microsoft.com/office/drawing/2014/main" val="3013529693"/>
                    </a:ext>
                  </a:extLst>
                </a:gridCol>
                <a:gridCol w="852495">
                  <a:extLst>
                    <a:ext uri="{9D8B030D-6E8A-4147-A177-3AD203B41FA5}">
                      <a16:colId xmlns:a16="http://schemas.microsoft.com/office/drawing/2014/main" val="2560614368"/>
                    </a:ext>
                  </a:extLst>
                </a:gridCol>
                <a:gridCol w="852495">
                  <a:extLst>
                    <a:ext uri="{9D8B030D-6E8A-4147-A177-3AD203B41FA5}">
                      <a16:colId xmlns:a16="http://schemas.microsoft.com/office/drawing/2014/main" val="992614775"/>
                    </a:ext>
                  </a:extLst>
                </a:gridCol>
                <a:gridCol w="852495">
                  <a:extLst>
                    <a:ext uri="{9D8B030D-6E8A-4147-A177-3AD203B41FA5}">
                      <a16:colId xmlns:a16="http://schemas.microsoft.com/office/drawing/2014/main" val="2910901550"/>
                    </a:ext>
                  </a:extLst>
                </a:gridCol>
                <a:gridCol w="685917">
                  <a:extLst>
                    <a:ext uri="{9D8B030D-6E8A-4147-A177-3AD203B41FA5}">
                      <a16:colId xmlns:a16="http://schemas.microsoft.com/office/drawing/2014/main" val="1753215025"/>
                    </a:ext>
                  </a:extLst>
                </a:gridCol>
                <a:gridCol w="933661">
                  <a:extLst>
                    <a:ext uri="{9D8B030D-6E8A-4147-A177-3AD203B41FA5}">
                      <a16:colId xmlns:a16="http://schemas.microsoft.com/office/drawing/2014/main" val="1707734869"/>
                    </a:ext>
                  </a:extLst>
                </a:gridCol>
                <a:gridCol w="937906">
                  <a:extLst>
                    <a:ext uri="{9D8B030D-6E8A-4147-A177-3AD203B41FA5}">
                      <a16:colId xmlns:a16="http://schemas.microsoft.com/office/drawing/2014/main" val="1371337130"/>
                    </a:ext>
                  </a:extLst>
                </a:gridCol>
                <a:gridCol w="937906">
                  <a:extLst>
                    <a:ext uri="{9D8B030D-6E8A-4147-A177-3AD203B41FA5}">
                      <a16:colId xmlns:a16="http://schemas.microsoft.com/office/drawing/2014/main" val="23573260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 err="1">
                          <a:solidFill>
                            <a:schemeClr val="tx2"/>
                          </a:solidFill>
                          <a:latin typeface="+mj-lt"/>
                        </a:rPr>
                        <a:t>chocolate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 err="1">
                          <a:solidFill>
                            <a:schemeClr val="tx2"/>
                          </a:solidFill>
                          <a:latin typeface="+mj-lt"/>
                        </a:rPr>
                        <a:t>fruity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 err="1">
                          <a:solidFill>
                            <a:schemeClr val="tx2"/>
                          </a:solidFill>
                          <a:latin typeface="+mj-lt"/>
                        </a:rPr>
                        <a:t>caramel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 err="1">
                          <a:solidFill>
                            <a:schemeClr val="tx2"/>
                          </a:solidFill>
                          <a:latin typeface="+mj-lt"/>
                        </a:rPr>
                        <a:t>peanutyal</a:t>
                      </a:r>
                      <a:r>
                        <a:rPr lang="cs-CZ" sz="1050" b="1" dirty="0">
                          <a:solidFill>
                            <a:schemeClr val="tx2"/>
                          </a:solidFill>
                          <a:latin typeface="+mj-lt"/>
                        </a:rPr>
                        <a:t>.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 err="1">
                          <a:solidFill>
                            <a:schemeClr val="tx2"/>
                          </a:solidFill>
                          <a:latin typeface="+mj-lt"/>
                        </a:rPr>
                        <a:t>nougat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 err="1">
                          <a:solidFill>
                            <a:schemeClr val="tx2"/>
                          </a:solidFill>
                          <a:latin typeface="+mj-lt"/>
                        </a:rPr>
                        <a:t>crispedrice</a:t>
                      </a:r>
                      <a:r>
                        <a:rPr lang="cs-CZ" sz="1050" b="1" dirty="0">
                          <a:solidFill>
                            <a:schemeClr val="tx2"/>
                          </a:solidFill>
                          <a:latin typeface="+mj-lt"/>
                        </a:rPr>
                        <a:t>.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>
                          <a:solidFill>
                            <a:schemeClr val="tx2"/>
                          </a:solidFill>
                          <a:latin typeface="+mj-lt"/>
                        </a:rPr>
                        <a:t>hard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>
                          <a:solidFill>
                            <a:schemeClr val="tx2"/>
                          </a:solidFill>
                          <a:latin typeface="+mj-lt"/>
                        </a:rPr>
                        <a:t>bar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 err="1">
                          <a:solidFill>
                            <a:schemeClr val="tx2"/>
                          </a:solidFill>
                          <a:latin typeface="+mj-lt"/>
                        </a:rPr>
                        <a:t>pluribus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 err="1">
                          <a:solidFill>
                            <a:schemeClr val="tx2"/>
                          </a:solidFill>
                          <a:latin typeface="+mj-lt"/>
                        </a:rPr>
                        <a:t>sugarpercent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 err="1">
                          <a:solidFill>
                            <a:schemeClr val="tx2"/>
                          </a:solidFill>
                          <a:latin typeface="+mj-lt"/>
                        </a:rPr>
                        <a:t>pricepercent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50" b="1" dirty="0" err="1">
                          <a:solidFill>
                            <a:schemeClr val="tx2"/>
                          </a:solidFill>
                          <a:latin typeface="+mj-lt"/>
                        </a:rPr>
                        <a:t>winpercent</a:t>
                      </a:r>
                      <a:endParaRPr lang="en-GB" sz="105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9E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5289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0.46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0.25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2"/>
                          </a:solidFill>
                        </a:rPr>
                        <a:t>0.94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145690"/>
                  </a:ext>
                </a:extLst>
              </a:tr>
            </a:tbl>
          </a:graphicData>
        </a:graphic>
      </p:graphicFrame>
      <p:sp>
        <p:nvSpPr>
          <p:cNvPr id="35" name="Obdélník 34">
            <a:extLst>
              <a:ext uri="{FF2B5EF4-FFF2-40B4-BE49-F238E27FC236}">
                <a16:creationId xmlns:a16="http://schemas.microsoft.com/office/drawing/2014/main" id="{FEA701D2-76D8-4FEE-8AC4-F9B5D09C7B9C}"/>
              </a:ext>
            </a:extLst>
          </p:cNvPr>
          <p:cNvSpPr/>
          <p:nvPr/>
        </p:nvSpPr>
        <p:spPr>
          <a:xfrm>
            <a:off x="9653062" y="5553254"/>
            <a:ext cx="940026" cy="697426"/>
          </a:xfrm>
          <a:custGeom>
            <a:avLst/>
            <a:gdLst>
              <a:gd name="connsiteX0" fmla="*/ 0 w 940026"/>
              <a:gd name="connsiteY0" fmla="*/ 0 h 697426"/>
              <a:gd name="connsiteX1" fmla="*/ 940026 w 940026"/>
              <a:gd name="connsiteY1" fmla="*/ 0 h 697426"/>
              <a:gd name="connsiteX2" fmla="*/ 940026 w 940026"/>
              <a:gd name="connsiteY2" fmla="*/ 697426 h 697426"/>
              <a:gd name="connsiteX3" fmla="*/ 0 w 940026"/>
              <a:gd name="connsiteY3" fmla="*/ 697426 h 697426"/>
              <a:gd name="connsiteX4" fmla="*/ 0 w 940026"/>
              <a:gd name="connsiteY4" fmla="*/ 0 h 69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0026" h="697426" extrusionOk="0">
                <a:moveTo>
                  <a:pt x="0" y="0"/>
                </a:moveTo>
                <a:cubicBezTo>
                  <a:pt x="368512" y="-51911"/>
                  <a:pt x="744491" y="-64061"/>
                  <a:pt x="940026" y="0"/>
                </a:cubicBezTo>
                <a:cubicBezTo>
                  <a:pt x="999952" y="163134"/>
                  <a:pt x="974551" y="503983"/>
                  <a:pt x="940026" y="697426"/>
                </a:cubicBezTo>
                <a:cubicBezTo>
                  <a:pt x="551342" y="753000"/>
                  <a:pt x="137108" y="761268"/>
                  <a:pt x="0" y="697426"/>
                </a:cubicBezTo>
                <a:cubicBezTo>
                  <a:pt x="-36896" y="561585"/>
                  <a:pt x="52199" y="79748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59174454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B7A06AA1-321E-AD68-E047-6C4FB1E3723A}"/>
              </a:ext>
            </a:extLst>
          </p:cNvPr>
          <p:cNvSpPr txBox="1"/>
          <p:nvPr/>
        </p:nvSpPr>
        <p:spPr>
          <a:xfrm>
            <a:off x="185000" y="4881548"/>
            <a:ext cx="9750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+mj-lt"/>
              </a:rPr>
              <a:t>Affordable candy recommendation</a:t>
            </a:r>
          </a:p>
          <a:p>
            <a:r>
              <a:rPr lang="en-US" sz="1200" dirty="0">
                <a:solidFill>
                  <a:schemeClr val="tx2"/>
                </a:solidFill>
                <a:latin typeface="+mj-lt"/>
              </a:rPr>
              <a:t>Choose the positive effect as 1 and negative effect as 0. Let's set the </a:t>
            </a:r>
            <a:r>
              <a:rPr lang="en-US" sz="1200" dirty="0" err="1">
                <a:solidFill>
                  <a:schemeClr val="tx2"/>
                </a:solidFill>
                <a:latin typeface="+mj-lt"/>
              </a:rPr>
              <a:t>pricepercent</a:t>
            </a:r>
            <a:r>
              <a:rPr lang="en-US" sz="1200" dirty="0">
                <a:solidFill>
                  <a:schemeClr val="tx2"/>
                </a:solidFill>
                <a:latin typeface="+mj-lt"/>
              </a:rPr>
              <a:t> as the value of 25th percentile in the original data and </a:t>
            </a:r>
            <a:r>
              <a:rPr lang="en-US" sz="1200" dirty="0" err="1">
                <a:solidFill>
                  <a:schemeClr val="tx2"/>
                </a:solidFill>
                <a:latin typeface="+mj-lt"/>
              </a:rPr>
              <a:t>sugarpercent</a:t>
            </a:r>
            <a:r>
              <a:rPr lang="en-US" sz="1200" dirty="0">
                <a:solidFill>
                  <a:schemeClr val="tx2"/>
                </a:solidFill>
                <a:latin typeface="+mj-lt"/>
              </a:rPr>
              <a:t> as the mean value.</a:t>
            </a:r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3A61F1AA-65AC-F493-1CAF-76875CAA76A1}"/>
              </a:ext>
            </a:extLst>
          </p:cNvPr>
          <p:cNvSpPr/>
          <p:nvPr/>
        </p:nvSpPr>
        <p:spPr>
          <a:xfrm>
            <a:off x="8652449" y="356555"/>
            <a:ext cx="2986544" cy="1408385"/>
          </a:xfrm>
          <a:custGeom>
            <a:avLst/>
            <a:gdLst>
              <a:gd name="connsiteX0" fmla="*/ 0 w 2986544"/>
              <a:gd name="connsiteY0" fmla="*/ 0 h 1408385"/>
              <a:gd name="connsiteX1" fmla="*/ 2986544 w 2986544"/>
              <a:gd name="connsiteY1" fmla="*/ 0 h 1408385"/>
              <a:gd name="connsiteX2" fmla="*/ 2986544 w 2986544"/>
              <a:gd name="connsiteY2" fmla="*/ 1408385 h 1408385"/>
              <a:gd name="connsiteX3" fmla="*/ 0 w 2986544"/>
              <a:gd name="connsiteY3" fmla="*/ 1408385 h 1408385"/>
              <a:gd name="connsiteX4" fmla="*/ 0 w 2986544"/>
              <a:gd name="connsiteY4" fmla="*/ 0 h 140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6544" h="1408385" fill="none" extrusionOk="0">
                <a:moveTo>
                  <a:pt x="0" y="0"/>
                </a:moveTo>
                <a:cubicBezTo>
                  <a:pt x="734955" y="-89433"/>
                  <a:pt x="2254348" y="3978"/>
                  <a:pt x="2986544" y="0"/>
                </a:cubicBezTo>
                <a:cubicBezTo>
                  <a:pt x="2978646" y="277763"/>
                  <a:pt x="3022608" y="748083"/>
                  <a:pt x="2986544" y="1408385"/>
                </a:cubicBezTo>
                <a:cubicBezTo>
                  <a:pt x="2162419" y="1431049"/>
                  <a:pt x="605655" y="1552339"/>
                  <a:pt x="0" y="1408385"/>
                </a:cubicBezTo>
                <a:cubicBezTo>
                  <a:pt x="-11003" y="1089003"/>
                  <a:pt x="-15338" y="661938"/>
                  <a:pt x="0" y="0"/>
                </a:cubicBezTo>
                <a:close/>
              </a:path>
              <a:path w="2986544" h="1408385" stroke="0" extrusionOk="0">
                <a:moveTo>
                  <a:pt x="0" y="0"/>
                </a:moveTo>
                <a:cubicBezTo>
                  <a:pt x="602570" y="-23754"/>
                  <a:pt x="2451208" y="-48421"/>
                  <a:pt x="2986544" y="0"/>
                </a:cubicBezTo>
                <a:cubicBezTo>
                  <a:pt x="2868235" y="298857"/>
                  <a:pt x="3011429" y="1163231"/>
                  <a:pt x="2986544" y="1408385"/>
                </a:cubicBezTo>
                <a:cubicBezTo>
                  <a:pt x="1944884" y="1432615"/>
                  <a:pt x="1485305" y="1404915"/>
                  <a:pt x="0" y="1408385"/>
                </a:cubicBezTo>
                <a:cubicBezTo>
                  <a:pt x="-34769" y="736063"/>
                  <a:pt x="-36284" y="25072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9174454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0" name="Tabulka 40">
            <a:extLst>
              <a:ext uri="{FF2B5EF4-FFF2-40B4-BE49-F238E27FC236}">
                <a16:creationId xmlns:a16="http://schemas.microsoft.com/office/drawing/2014/main" id="{9D49D601-0B4C-8D3E-81D8-5DA487419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242472"/>
              </p:ext>
            </p:extLst>
          </p:nvPr>
        </p:nvGraphicFramePr>
        <p:xfrm>
          <a:off x="8831370" y="452398"/>
          <a:ext cx="262870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351">
                  <a:extLst>
                    <a:ext uri="{9D8B030D-6E8A-4147-A177-3AD203B41FA5}">
                      <a16:colId xmlns:a16="http://schemas.microsoft.com/office/drawing/2014/main" val="2152324668"/>
                    </a:ext>
                  </a:extLst>
                </a:gridCol>
                <a:gridCol w="1314351">
                  <a:extLst>
                    <a:ext uri="{9D8B030D-6E8A-4147-A177-3AD203B41FA5}">
                      <a16:colId xmlns:a16="http://schemas.microsoft.com/office/drawing/2014/main" val="3333610914"/>
                    </a:ext>
                  </a:extLst>
                </a:gridCol>
              </a:tblGrid>
              <a:tr h="238696"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latin typeface="+mj-lt"/>
                        </a:rPr>
                        <a:t>TOP3</a:t>
                      </a:r>
                      <a:endParaRPr lang="en-GB" sz="1200" dirty="0"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 err="1">
                          <a:latin typeface="+mj-lt"/>
                        </a:rPr>
                        <a:t>winpercent</a:t>
                      </a:r>
                      <a:endParaRPr lang="en-GB" sz="1200" dirty="0"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265915"/>
                  </a:ext>
                </a:extLst>
              </a:tr>
              <a:tr h="238696">
                <a:tc>
                  <a:txBody>
                    <a:bodyPr/>
                    <a:lstStyle/>
                    <a:p>
                      <a:r>
                        <a:rPr lang="cs-CZ" sz="1100" dirty="0" err="1">
                          <a:latin typeface="+mj-lt"/>
                        </a:rPr>
                        <a:t>Reese‘s</a:t>
                      </a:r>
                      <a:r>
                        <a:rPr lang="cs-CZ" sz="1100" dirty="0">
                          <a:latin typeface="+mj-lt"/>
                        </a:rPr>
                        <a:t> </a:t>
                      </a:r>
                      <a:r>
                        <a:rPr lang="cs-CZ" sz="1100" dirty="0" err="1">
                          <a:latin typeface="+mj-lt"/>
                        </a:rPr>
                        <a:t>Peanus</a:t>
                      </a:r>
                      <a:r>
                        <a:rPr lang="cs-CZ" sz="1100" dirty="0">
                          <a:latin typeface="+mj-lt"/>
                        </a:rPr>
                        <a:t> </a:t>
                      </a:r>
                      <a:r>
                        <a:rPr lang="cs-CZ" sz="1100" dirty="0" err="1">
                          <a:latin typeface="+mj-lt"/>
                        </a:rPr>
                        <a:t>Butter</a:t>
                      </a:r>
                      <a:r>
                        <a:rPr lang="cs-CZ" sz="1100" dirty="0">
                          <a:latin typeface="+mj-lt"/>
                        </a:rPr>
                        <a:t> cup</a:t>
                      </a:r>
                      <a:endParaRPr lang="en-GB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+mj-lt"/>
                        </a:rPr>
                        <a:t>0.84</a:t>
                      </a:r>
                      <a:endParaRPr lang="en-GB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739829"/>
                  </a:ext>
                </a:extLst>
              </a:tr>
              <a:tr h="238696">
                <a:tc>
                  <a:txBody>
                    <a:bodyPr/>
                    <a:lstStyle/>
                    <a:p>
                      <a:r>
                        <a:rPr lang="cs-CZ" sz="1100" dirty="0" err="1">
                          <a:latin typeface="+mj-lt"/>
                        </a:rPr>
                        <a:t>Reese‘s</a:t>
                      </a:r>
                      <a:r>
                        <a:rPr lang="cs-CZ" sz="1100" dirty="0">
                          <a:latin typeface="+mj-lt"/>
                        </a:rPr>
                        <a:t> </a:t>
                      </a:r>
                      <a:r>
                        <a:rPr lang="cs-CZ" sz="1100" dirty="0" err="1">
                          <a:latin typeface="+mj-lt"/>
                        </a:rPr>
                        <a:t>Miniatures</a:t>
                      </a:r>
                      <a:endParaRPr lang="en-GB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+mj-lt"/>
                        </a:rPr>
                        <a:t>0.81</a:t>
                      </a:r>
                      <a:endParaRPr lang="en-GB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865753"/>
                  </a:ext>
                </a:extLst>
              </a:tr>
              <a:tr h="238696">
                <a:tc>
                  <a:txBody>
                    <a:bodyPr/>
                    <a:lstStyle/>
                    <a:p>
                      <a:r>
                        <a:rPr lang="cs-CZ" sz="1100" dirty="0" err="1">
                          <a:latin typeface="+mj-lt"/>
                        </a:rPr>
                        <a:t>Twix</a:t>
                      </a:r>
                      <a:endParaRPr lang="en-GB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+mj-lt"/>
                        </a:rPr>
                        <a:t>0.81</a:t>
                      </a:r>
                      <a:endParaRPr lang="en-GB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20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66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38475E5-724F-2EB0-B82E-ADEE337E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48545C2-10A1-28E4-680B-43FA86F5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Anežka Lhotáková | Case study: Candy Recommendation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FED2364-9DE7-37AB-DFBB-F565B7FF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7</a:t>
            </a:fld>
            <a:endParaRPr lang="en-GB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81A51FE5-F957-8347-D9E9-020636471588}"/>
              </a:ext>
            </a:extLst>
          </p:cNvPr>
          <p:cNvSpPr txBox="1">
            <a:spLocks/>
          </p:cNvSpPr>
          <p:nvPr/>
        </p:nvSpPr>
        <p:spPr>
          <a:xfrm>
            <a:off x="838200" y="2396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b="1" spc="300" dirty="0">
                <a:solidFill>
                  <a:schemeClr val="tx2"/>
                </a:solidFill>
                <a:latin typeface="Abadi" panose="020B0604020104020204" pitchFamily="34" charset="0"/>
              </a:rPr>
              <a:t>THANK YOU FOR YOUR ATTENTION</a:t>
            </a:r>
            <a:endParaRPr lang="en-GB" sz="3600" b="1" spc="300" dirty="0">
              <a:solidFill>
                <a:schemeClr val="tx2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84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kupina 49">
            <a:extLst>
              <a:ext uri="{FF2B5EF4-FFF2-40B4-BE49-F238E27FC236}">
                <a16:creationId xmlns:a16="http://schemas.microsoft.com/office/drawing/2014/main" id="{E7A426AE-B5C0-152D-4843-63E485B7FFBB}"/>
              </a:ext>
            </a:extLst>
          </p:cNvPr>
          <p:cNvGrpSpPr/>
          <p:nvPr/>
        </p:nvGrpSpPr>
        <p:grpSpPr>
          <a:xfrm>
            <a:off x="2835563" y="2537691"/>
            <a:ext cx="2669310" cy="1785455"/>
            <a:chOff x="2835563" y="2537691"/>
            <a:chExt cx="2669310" cy="1785455"/>
          </a:xfrm>
        </p:grpSpPr>
        <p:cxnSp>
          <p:nvCxnSpPr>
            <p:cNvPr id="8" name="Přímá spojnice se šipkou 7">
              <a:extLst>
                <a:ext uri="{FF2B5EF4-FFF2-40B4-BE49-F238E27FC236}">
                  <a16:creationId xmlns:a16="http://schemas.microsoft.com/office/drawing/2014/main" id="{E11A8551-5D77-C9C0-B320-1E86CA4805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4799" y="2537691"/>
              <a:ext cx="0" cy="178261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římá spojnice se šipkou 9">
              <a:extLst>
                <a:ext uri="{FF2B5EF4-FFF2-40B4-BE49-F238E27FC236}">
                  <a16:creationId xmlns:a16="http://schemas.microsoft.com/office/drawing/2014/main" id="{1D3FFEA6-B8DE-9AC5-30D7-7D8AAA7A2CE1}"/>
                </a:ext>
              </a:extLst>
            </p:cNvPr>
            <p:cNvCxnSpPr>
              <a:cxnSpLocks/>
            </p:cNvCxnSpPr>
            <p:nvPr/>
          </p:nvCxnSpPr>
          <p:spPr>
            <a:xfrm>
              <a:off x="2835563" y="4311073"/>
              <a:ext cx="2669310" cy="923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ál 11">
              <a:extLst>
                <a:ext uri="{FF2B5EF4-FFF2-40B4-BE49-F238E27FC236}">
                  <a16:creationId xmlns:a16="http://schemas.microsoft.com/office/drawing/2014/main" id="{8810E966-4C3B-F260-4E9E-40363E63588C}"/>
                </a:ext>
              </a:extLst>
            </p:cNvPr>
            <p:cNvSpPr/>
            <p:nvPr/>
          </p:nvSpPr>
          <p:spPr>
            <a:xfrm>
              <a:off x="3094182" y="3694400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85FB9246-662B-5740-E4D2-C0FDD48E303B}"/>
                </a:ext>
              </a:extLst>
            </p:cNvPr>
            <p:cNvSpPr/>
            <p:nvPr/>
          </p:nvSpPr>
          <p:spPr>
            <a:xfrm>
              <a:off x="3177310" y="3940391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F166A972-FD9F-A300-D5F0-6E65A9623709}"/>
                </a:ext>
              </a:extLst>
            </p:cNvPr>
            <p:cNvSpPr/>
            <p:nvPr/>
          </p:nvSpPr>
          <p:spPr>
            <a:xfrm>
              <a:off x="3343564" y="3715182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ál 14">
              <a:extLst>
                <a:ext uri="{FF2B5EF4-FFF2-40B4-BE49-F238E27FC236}">
                  <a16:creationId xmlns:a16="http://schemas.microsoft.com/office/drawing/2014/main" id="{7DE8D5F9-463D-2A64-DD55-0B4E8D97DF5C}"/>
                </a:ext>
              </a:extLst>
            </p:cNvPr>
            <p:cNvSpPr/>
            <p:nvPr/>
          </p:nvSpPr>
          <p:spPr>
            <a:xfrm>
              <a:off x="3445165" y="3961173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ál 15">
              <a:extLst>
                <a:ext uri="{FF2B5EF4-FFF2-40B4-BE49-F238E27FC236}">
                  <a16:creationId xmlns:a16="http://schemas.microsoft.com/office/drawing/2014/main" id="{4A0307F1-2F17-6869-555E-627CFC81A400}"/>
                </a:ext>
              </a:extLst>
            </p:cNvPr>
            <p:cNvSpPr/>
            <p:nvPr/>
          </p:nvSpPr>
          <p:spPr>
            <a:xfrm>
              <a:off x="3260438" y="3878045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ál 16">
              <a:extLst>
                <a:ext uri="{FF2B5EF4-FFF2-40B4-BE49-F238E27FC236}">
                  <a16:creationId xmlns:a16="http://schemas.microsoft.com/office/drawing/2014/main" id="{88615952-53BB-D358-19B3-91108D139A98}"/>
                </a:ext>
              </a:extLst>
            </p:cNvPr>
            <p:cNvSpPr/>
            <p:nvPr/>
          </p:nvSpPr>
          <p:spPr>
            <a:xfrm>
              <a:off x="3302000" y="3578403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ál 17">
              <a:extLst>
                <a:ext uri="{FF2B5EF4-FFF2-40B4-BE49-F238E27FC236}">
                  <a16:creationId xmlns:a16="http://schemas.microsoft.com/office/drawing/2014/main" id="{C4392B9C-6ADD-F69A-CBE6-D94C360BCB38}"/>
                </a:ext>
              </a:extLst>
            </p:cNvPr>
            <p:cNvSpPr/>
            <p:nvPr/>
          </p:nvSpPr>
          <p:spPr>
            <a:xfrm>
              <a:off x="3449783" y="3540232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ál 18">
              <a:extLst>
                <a:ext uri="{FF2B5EF4-FFF2-40B4-BE49-F238E27FC236}">
                  <a16:creationId xmlns:a16="http://schemas.microsoft.com/office/drawing/2014/main" id="{BEB3C585-80A3-C93C-D8A2-05E67A5280EC}"/>
                </a:ext>
              </a:extLst>
            </p:cNvPr>
            <p:cNvSpPr/>
            <p:nvPr/>
          </p:nvSpPr>
          <p:spPr>
            <a:xfrm>
              <a:off x="3218873" y="3741266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ál 19">
              <a:extLst>
                <a:ext uri="{FF2B5EF4-FFF2-40B4-BE49-F238E27FC236}">
                  <a16:creationId xmlns:a16="http://schemas.microsoft.com/office/drawing/2014/main" id="{92812521-7400-E5D3-682D-CFF58EB62774}"/>
                </a:ext>
              </a:extLst>
            </p:cNvPr>
            <p:cNvSpPr/>
            <p:nvPr/>
          </p:nvSpPr>
          <p:spPr>
            <a:xfrm>
              <a:off x="3246582" y="3846800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ál 20">
              <a:extLst>
                <a:ext uri="{FF2B5EF4-FFF2-40B4-BE49-F238E27FC236}">
                  <a16:creationId xmlns:a16="http://schemas.microsoft.com/office/drawing/2014/main" id="{C3103A7D-A49C-EDF5-D71F-4A40930CFACC}"/>
                </a:ext>
              </a:extLst>
            </p:cNvPr>
            <p:cNvSpPr/>
            <p:nvPr/>
          </p:nvSpPr>
          <p:spPr>
            <a:xfrm>
              <a:off x="3717637" y="3652836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ál 21">
              <a:extLst>
                <a:ext uri="{FF2B5EF4-FFF2-40B4-BE49-F238E27FC236}">
                  <a16:creationId xmlns:a16="http://schemas.microsoft.com/office/drawing/2014/main" id="{DA6BDDD7-AA01-CF07-D0B4-E6088768DA54}"/>
                </a:ext>
              </a:extLst>
            </p:cNvPr>
            <p:cNvSpPr/>
            <p:nvPr/>
          </p:nvSpPr>
          <p:spPr>
            <a:xfrm>
              <a:off x="3814621" y="3436323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ál 22">
              <a:extLst>
                <a:ext uri="{FF2B5EF4-FFF2-40B4-BE49-F238E27FC236}">
                  <a16:creationId xmlns:a16="http://schemas.microsoft.com/office/drawing/2014/main" id="{DBF9DBDA-D305-0ED2-7477-9B56C167BCE2}"/>
                </a:ext>
              </a:extLst>
            </p:cNvPr>
            <p:cNvSpPr/>
            <p:nvPr/>
          </p:nvSpPr>
          <p:spPr>
            <a:xfrm>
              <a:off x="3689929" y="3528688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ál 23">
              <a:extLst>
                <a:ext uri="{FF2B5EF4-FFF2-40B4-BE49-F238E27FC236}">
                  <a16:creationId xmlns:a16="http://schemas.microsoft.com/office/drawing/2014/main" id="{8F7964CC-9F03-FCB2-668B-BDCCB57BBD1A}"/>
                </a:ext>
              </a:extLst>
            </p:cNvPr>
            <p:cNvSpPr/>
            <p:nvPr/>
          </p:nvSpPr>
          <p:spPr>
            <a:xfrm>
              <a:off x="3722257" y="3196988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ál 24">
              <a:extLst>
                <a:ext uri="{FF2B5EF4-FFF2-40B4-BE49-F238E27FC236}">
                  <a16:creationId xmlns:a16="http://schemas.microsoft.com/office/drawing/2014/main" id="{986AF823-1AA7-7C96-4FCB-C91806D8E66B}"/>
                </a:ext>
              </a:extLst>
            </p:cNvPr>
            <p:cNvSpPr/>
            <p:nvPr/>
          </p:nvSpPr>
          <p:spPr>
            <a:xfrm>
              <a:off x="3897749" y="3261373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ál 25">
              <a:extLst>
                <a:ext uri="{FF2B5EF4-FFF2-40B4-BE49-F238E27FC236}">
                  <a16:creationId xmlns:a16="http://schemas.microsoft.com/office/drawing/2014/main" id="{6E434084-0E5D-7ADE-0AAB-59407809C11B}"/>
                </a:ext>
              </a:extLst>
            </p:cNvPr>
            <p:cNvSpPr/>
            <p:nvPr/>
          </p:nvSpPr>
          <p:spPr>
            <a:xfrm>
              <a:off x="4068625" y="3302937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ál 26">
              <a:extLst>
                <a:ext uri="{FF2B5EF4-FFF2-40B4-BE49-F238E27FC236}">
                  <a16:creationId xmlns:a16="http://schemas.microsoft.com/office/drawing/2014/main" id="{3D06A151-9698-8340-3EA7-90FC7CF6759C}"/>
                </a:ext>
              </a:extLst>
            </p:cNvPr>
            <p:cNvSpPr/>
            <p:nvPr/>
          </p:nvSpPr>
          <p:spPr>
            <a:xfrm>
              <a:off x="3398982" y="3999200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ál 27">
              <a:extLst>
                <a:ext uri="{FF2B5EF4-FFF2-40B4-BE49-F238E27FC236}">
                  <a16:creationId xmlns:a16="http://schemas.microsoft.com/office/drawing/2014/main" id="{F834C86E-D7BA-5998-BD5E-116A45836DAC}"/>
                </a:ext>
              </a:extLst>
            </p:cNvPr>
            <p:cNvSpPr/>
            <p:nvPr/>
          </p:nvSpPr>
          <p:spPr>
            <a:xfrm>
              <a:off x="4253357" y="3247789"/>
              <a:ext cx="83128" cy="8312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ál 28">
              <a:extLst>
                <a:ext uri="{FF2B5EF4-FFF2-40B4-BE49-F238E27FC236}">
                  <a16:creationId xmlns:a16="http://schemas.microsoft.com/office/drawing/2014/main" id="{5749C336-E1F3-EDAC-2B32-4A77F1606D83}"/>
                </a:ext>
              </a:extLst>
            </p:cNvPr>
            <p:cNvSpPr/>
            <p:nvPr/>
          </p:nvSpPr>
          <p:spPr>
            <a:xfrm>
              <a:off x="4200248" y="3397900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ál 29">
              <a:extLst>
                <a:ext uri="{FF2B5EF4-FFF2-40B4-BE49-F238E27FC236}">
                  <a16:creationId xmlns:a16="http://schemas.microsoft.com/office/drawing/2014/main" id="{650F4867-7CF7-7E61-ABA0-E0C5B6EA1DAF}"/>
                </a:ext>
              </a:extLst>
            </p:cNvPr>
            <p:cNvSpPr/>
            <p:nvPr/>
          </p:nvSpPr>
          <p:spPr>
            <a:xfrm>
              <a:off x="4336485" y="3052131"/>
              <a:ext cx="83128" cy="8312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ál 30">
              <a:extLst>
                <a:ext uri="{FF2B5EF4-FFF2-40B4-BE49-F238E27FC236}">
                  <a16:creationId xmlns:a16="http://schemas.microsoft.com/office/drawing/2014/main" id="{5CC17557-1689-D0A2-0B8F-0304727DF915}"/>
                </a:ext>
              </a:extLst>
            </p:cNvPr>
            <p:cNvSpPr/>
            <p:nvPr/>
          </p:nvSpPr>
          <p:spPr>
            <a:xfrm>
              <a:off x="3318163" y="3394759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ál 31">
              <a:extLst>
                <a:ext uri="{FF2B5EF4-FFF2-40B4-BE49-F238E27FC236}">
                  <a16:creationId xmlns:a16="http://schemas.microsoft.com/office/drawing/2014/main" id="{08EFF518-D00D-49F2-5067-6A6AD76227DA}"/>
                </a:ext>
              </a:extLst>
            </p:cNvPr>
            <p:cNvSpPr/>
            <p:nvPr/>
          </p:nvSpPr>
          <p:spPr>
            <a:xfrm>
              <a:off x="4438072" y="3202564"/>
              <a:ext cx="83128" cy="8312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ál 32">
              <a:extLst>
                <a:ext uri="{FF2B5EF4-FFF2-40B4-BE49-F238E27FC236}">
                  <a16:creationId xmlns:a16="http://schemas.microsoft.com/office/drawing/2014/main" id="{EAC8A6AA-4E0D-128A-4C25-8401BCF960B3}"/>
                </a:ext>
              </a:extLst>
            </p:cNvPr>
            <p:cNvSpPr/>
            <p:nvPr/>
          </p:nvSpPr>
          <p:spPr>
            <a:xfrm>
              <a:off x="2927927" y="3356336"/>
              <a:ext cx="83128" cy="83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ál 33">
              <a:extLst>
                <a:ext uri="{FF2B5EF4-FFF2-40B4-BE49-F238E27FC236}">
                  <a16:creationId xmlns:a16="http://schemas.microsoft.com/office/drawing/2014/main" id="{12FDA57F-0633-78B5-42FE-CE3E40F15ABD}"/>
                </a:ext>
              </a:extLst>
            </p:cNvPr>
            <p:cNvSpPr/>
            <p:nvPr/>
          </p:nvSpPr>
          <p:spPr>
            <a:xfrm>
              <a:off x="4604335" y="3135259"/>
              <a:ext cx="83128" cy="8312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ál 34">
              <a:extLst>
                <a:ext uri="{FF2B5EF4-FFF2-40B4-BE49-F238E27FC236}">
                  <a16:creationId xmlns:a16="http://schemas.microsoft.com/office/drawing/2014/main" id="{E0B8ED89-6E0F-80FB-98F2-A6397BB150F7}"/>
                </a:ext>
              </a:extLst>
            </p:cNvPr>
            <p:cNvSpPr/>
            <p:nvPr/>
          </p:nvSpPr>
          <p:spPr>
            <a:xfrm>
              <a:off x="4779819" y="3001477"/>
              <a:ext cx="83128" cy="8312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ál 35">
              <a:extLst>
                <a:ext uri="{FF2B5EF4-FFF2-40B4-BE49-F238E27FC236}">
                  <a16:creationId xmlns:a16="http://schemas.microsoft.com/office/drawing/2014/main" id="{69CEE21D-8421-BC43-F662-FADA457A23FC}"/>
                </a:ext>
              </a:extLst>
            </p:cNvPr>
            <p:cNvSpPr/>
            <p:nvPr/>
          </p:nvSpPr>
          <p:spPr>
            <a:xfrm>
              <a:off x="4655139" y="2949918"/>
              <a:ext cx="83128" cy="8312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ál 36">
              <a:extLst>
                <a:ext uri="{FF2B5EF4-FFF2-40B4-BE49-F238E27FC236}">
                  <a16:creationId xmlns:a16="http://schemas.microsoft.com/office/drawing/2014/main" id="{9124E065-8B96-6277-3045-F3654BB35433}"/>
                </a:ext>
              </a:extLst>
            </p:cNvPr>
            <p:cNvSpPr/>
            <p:nvPr/>
          </p:nvSpPr>
          <p:spPr>
            <a:xfrm>
              <a:off x="4862947" y="2752096"/>
              <a:ext cx="83128" cy="8312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FECA4F4E-9437-0B72-5D2B-6FD2D9DD09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4799" y="2660073"/>
              <a:ext cx="1801100" cy="1661401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9A5AB8D6-7230-2290-596C-9AED4121E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4796" y="2734229"/>
              <a:ext cx="2189033" cy="158891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Volný tvar: obrazec 45">
              <a:extLst>
                <a:ext uri="{FF2B5EF4-FFF2-40B4-BE49-F238E27FC236}">
                  <a16:creationId xmlns:a16="http://schemas.microsoft.com/office/drawing/2014/main" id="{0924DB0D-5BFA-C21D-6EF8-32CC25F877E9}"/>
                </a:ext>
              </a:extLst>
            </p:cNvPr>
            <p:cNvSpPr/>
            <p:nvPr/>
          </p:nvSpPr>
          <p:spPr>
            <a:xfrm rot="21438384">
              <a:off x="4729020" y="2596543"/>
              <a:ext cx="267854" cy="138546"/>
            </a:xfrm>
            <a:custGeom>
              <a:avLst/>
              <a:gdLst>
                <a:gd name="connsiteX0" fmla="*/ 0 w 267854"/>
                <a:gd name="connsiteY0" fmla="*/ 0 h 138546"/>
                <a:gd name="connsiteX1" fmla="*/ 129309 w 267854"/>
                <a:gd name="connsiteY1" fmla="*/ 9237 h 138546"/>
                <a:gd name="connsiteX2" fmla="*/ 157018 w 267854"/>
                <a:gd name="connsiteY2" fmla="*/ 18473 h 138546"/>
                <a:gd name="connsiteX3" fmla="*/ 203200 w 267854"/>
                <a:gd name="connsiteY3" fmla="*/ 36946 h 138546"/>
                <a:gd name="connsiteX4" fmla="*/ 230909 w 267854"/>
                <a:gd name="connsiteY4" fmla="*/ 73891 h 138546"/>
                <a:gd name="connsiteX5" fmla="*/ 267854 w 267854"/>
                <a:gd name="connsiteY5" fmla="*/ 138546 h 13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854" h="138546">
                  <a:moveTo>
                    <a:pt x="0" y="0"/>
                  </a:moveTo>
                  <a:cubicBezTo>
                    <a:pt x="43103" y="3079"/>
                    <a:pt x="86392" y="4188"/>
                    <a:pt x="129309" y="9237"/>
                  </a:cubicBezTo>
                  <a:cubicBezTo>
                    <a:pt x="138978" y="10375"/>
                    <a:pt x="147902" y="15055"/>
                    <a:pt x="157018" y="18473"/>
                  </a:cubicBezTo>
                  <a:cubicBezTo>
                    <a:pt x="172542" y="24295"/>
                    <a:pt x="187806" y="30788"/>
                    <a:pt x="203200" y="36946"/>
                  </a:cubicBezTo>
                  <a:cubicBezTo>
                    <a:pt x="212436" y="49261"/>
                    <a:pt x="223433" y="60434"/>
                    <a:pt x="230909" y="73891"/>
                  </a:cubicBezTo>
                  <a:cubicBezTo>
                    <a:pt x="271611" y="147154"/>
                    <a:pt x="227682" y="98372"/>
                    <a:pt x="267854" y="13854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1033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: obrazec 6">
            <a:extLst>
              <a:ext uri="{FF2B5EF4-FFF2-40B4-BE49-F238E27FC236}">
                <a16:creationId xmlns:a16="http://schemas.microsoft.com/office/drawing/2014/main" id="{F78BB0BC-C53D-E1CA-B632-AE8ED55CA654}"/>
              </a:ext>
            </a:extLst>
          </p:cNvPr>
          <p:cNvSpPr/>
          <p:nvPr/>
        </p:nvSpPr>
        <p:spPr>
          <a:xfrm>
            <a:off x="604684" y="1303239"/>
            <a:ext cx="10982632" cy="36000"/>
          </a:xfrm>
          <a:custGeom>
            <a:avLst/>
            <a:gdLst>
              <a:gd name="connsiteX0" fmla="*/ 0 w 10982632"/>
              <a:gd name="connsiteY0" fmla="*/ 36000 h 36000"/>
              <a:gd name="connsiteX1" fmla="*/ 482399 w 10982632"/>
              <a:gd name="connsiteY1" fmla="*/ 34194 h 36000"/>
              <a:gd name="connsiteX2" fmla="*/ 870998 w 10982632"/>
              <a:gd name="connsiteY2" fmla="*/ 32739 h 36000"/>
              <a:gd name="connsiteX3" fmla="*/ 1447196 w 10982632"/>
              <a:gd name="connsiteY3" fmla="*/ 30582 h 36000"/>
              <a:gd name="connsiteX4" fmla="*/ 2210994 w 10982632"/>
              <a:gd name="connsiteY4" fmla="*/ 27722 h 36000"/>
              <a:gd name="connsiteX5" fmla="*/ 2599593 w 10982632"/>
              <a:gd name="connsiteY5" fmla="*/ 26268 h 36000"/>
              <a:gd name="connsiteX6" fmla="*/ 3269591 w 10982632"/>
              <a:gd name="connsiteY6" fmla="*/ 23759 h 36000"/>
              <a:gd name="connsiteX7" fmla="*/ 3845789 w 10982632"/>
              <a:gd name="connsiteY7" fmla="*/ 21602 h 36000"/>
              <a:gd name="connsiteX8" fmla="*/ 4234388 w 10982632"/>
              <a:gd name="connsiteY8" fmla="*/ 20147 h 36000"/>
              <a:gd name="connsiteX9" fmla="*/ 4810587 w 10982632"/>
              <a:gd name="connsiteY9" fmla="*/ 17990 h 36000"/>
              <a:gd name="connsiteX10" fmla="*/ 5668184 w 10982632"/>
              <a:gd name="connsiteY10" fmla="*/ 14779 h 36000"/>
              <a:gd name="connsiteX11" fmla="*/ 6431982 w 10982632"/>
              <a:gd name="connsiteY11" fmla="*/ 11920 h 36000"/>
              <a:gd name="connsiteX12" fmla="*/ 7195780 w 10982632"/>
              <a:gd name="connsiteY12" fmla="*/ 9060 h 36000"/>
              <a:gd name="connsiteX13" fmla="*/ 7678179 w 10982632"/>
              <a:gd name="connsiteY13" fmla="*/ 7254 h 36000"/>
              <a:gd name="connsiteX14" fmla="*/ 8348177 w 10982632"/>
              <a:gd name="connsiteY14" fmla="*/ 4746 h 36000"/>
              <a:gd name="connsiteX15" fmla="*/ 9379974 w 10982632"/>
              <a:gd name="connsiteY15" fmla="*/ 883 h 36000"/>
              <a:gd name="connsiteX16" fmla="*/ 10982632 w 10982632"/>
              <a:gd name="connsiteY16" fmla="*/ 8687 h 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982632" h="36000" extrusionOk="0">
                <a:moveTo>
                  <a:pt x="0" y="36000"/>
                </a:moveTo>
                <a:cubicBezTo>
                  <a:pt x="135513" y="38412"/>
                  <a:pt x="252646" y="22812"/>
                  <a:pt x="482399" y="34194"/>
                </a:cubicBezTo>
                <a:cubicBezTo>
                  <a:pt x="712152" y="45576"/>
                  <a:pt x="715286" y="39715"/>
                  <a:pt x="870998" y="32739"/>
                </a:cubicBezTo>
                <a:cubicBezTo>
                  <a:pt x="1026710" y="25763"/>
                  <a:pt x="1305283" y="47961"/>
                  <a:pt x="1447196" y="30582"/>
                </a:cubicBezTo>
                <a:cubicBezTo>
                  <a:pt x="1589109" y="13203"/>
                  <a:pt x="2014513" y="-8378"/>
                  <a:pt x="2210994" y="27722"/>
                </a:cubicBezTo>
                <a:cubicBezTo>
                  <a:pt x="2407475" y="63822"/>
                  <a:pt x="2521758" y="29143"/>
                  <a:pt x="2599593" y="26268"/>
                </a:cubicBezTo>
                <a:cubicBezTo>
                  <a:pt x="2677428" y="23393"/>
                  <a:pt x="2990761" y="43291"/>
                  <a:pt x="3269591" y="23759"/>
                </a:cubicBezTo>
                <a:cubicBezTo>
                  <a:pt x="3548421" y="4228"/>
                  <a:pt x="3558874" y="16979"/>
                  <a:pt x="3845789" y="21602"/>
                </a:cubicBezTo>
                <a:cubicBezTo>
                  <a:pt x="4132704" y="26224"/>
                  <a:pt x="4122156" y="4132"/>
                  <a:pt x="4234388" y="20147"/>
                </a:cubicBezTo>
                <a:cubicBezTo>
                  <a:pt x="4346620" y="36162"/>
                  <a:pt x="4535079" y="18226"/>
                  <a:pt x="4810587" y="17990"/>
                </a:cubicBezTo>
                <a:cubicBezTo>
                  <a:pt x="5086095" y="17754"/>
                  <a:pt x="5285955" y="-23143"/>
                  <a:pt x="5668184" y="14779"/>
                </a:cubicBezTo>
                <a:cubicBezTo>
                  <a:pt x="6050413" y="52702"/>
                  <a:pt x="6257522" y="14168"/>
                  <a:pt x="6431982" y="11920"/>
                </a:cubicBezTo>
                <a:cubicBezTo>
                  <a:pt x="6606442" y="9672"/>
                  <a:pt x="6967859" y="4959"/>
                  <a:pt x="7195780" y="9060"/>
                </a:cubicBezTo>
                <a:cubicBezTo>
                  <a:pt x="7423701" y="13161"/>
                  <a:pt x="7438426" y="-2995"/>
                  <a:pt x="7678179" y="7254"/>
                </a:cubicBezTo>
                <a:cubicBezTo>
                  <a:pt x="7917932" y="17503"/>
                  <a:pt x="8110949" y="37862"/>
                  <a:pt x="8348177" y="4746"/>
                </a:cubicBezTo>
                <a:cubicBezTo>
                  <a:pt x="8585405" y="-28371"/>
                  <a:pt x="9008437" y="-5748"/>
                  <a:pt x="9379974" y="883"/>
                </a:cubicBezTo>
                <a:cubicBezTo>
                  <a:pt x="11190356" y="-30152"/>
                  <a:pt x="10726379" y="3159"/>
                  <a:pt x="10982632" y="8687"/>
                </a:cubicBezTo>
              </a:path>
            </a:pathLst>
          </a:custGeom>
          <a:noFill/>
          <a:ln w="762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139255767">
                  <a:custGeom>
                    <a:avLst/>
                    <a:gdLst>
                      <a:gd name="connsiteX0" fmla="*/ 0 w 10982632"/>
                      <a:gd name="connsiteY0" fmla="*/ 181433 h 181433"/>
                      <a:gd name="connsiteX1" fmla="*/ 9379974 w 10982632"/>
                      <a:gd name="connsiteY1" fmla="*/ 4453 h 181433"/>
                      <a:gd name="connsiteX2" fmla="*/ 10982632 w 10982632"/>
                      <a:gd name="connsiteY2" fmla="*/ 43782 h 181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982632" h="181433">
                        <a:moveTo>
                          <a:pt x="0" y="181433"/>
                        </a:moveTo>
                        <a:lnTo>
                          <a:pt x="9379974" y="4453"/>
                        </a:lnTo>
                        <a:cubicBezTo>
                          <a:pt x="11210413" y="-18489"/>
                          <a:pt x="10763045" y="55253"/>
                          <a:pt x="10982632" y="43782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5220087A-10DC-BCD4-FF07-3BD84AD2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888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spc="300" dirty="0">
                <a:solidFill>
                  <a:schemeClr val="tx2"/>
                </a:solidFill>
                <a:latin typeface="Abadi" panose="020B0604020104020204" pitchFamily="34" charset="0"/>
              </a:rPr>
              <a:t>MODEL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8FE30E51-027D-4C27-9FC6-E0E20DDD9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147" y1="52439" x2="52147" y2="52439"/>
                        <a14:foregroundMark x1="57055" y1="39634" x2="57055" y2="39634"/>
                        <a14:foregroundMark x1="22086" y1="18902" x2="22086" y2="18902"/>
                        <a14:backgroundMark x1="2454" y1="38415" x2="2454" y2="38415"/>
                        <a14:backgroundMark x1="80368" y1="18293" x2="80368" y2="182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93090" y="0"/>
            <a:ext cx="1317481" cy="132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26FD94FF-F7D2-F98F-5C40-94959024E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57044">
            <a:off x="9949804" y="296739"/>
            <a:ext cx="1457528" cy="1457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Kosoúhelník 20">
            <a:extLst>
              <a:ext uri="{FF2B5EF4-FFF2-40B4-BE49-F238E27FC236}">
                <a16:creationId xmlns:a16="http://schemas.microsoft.com/office/drawing/2014/main" id="{9F5851AC-927F-AA45-FE6A-CC5839B98074}"/>
              </a:ext>
            </a:extLst>
          </p:cNvPr>
          <p:cNvSpPr/>
          <p:nvPr/>
        </p:nvSpPr>
        <p:spPr>
          <a:xfrm flipH="1">
            <a:off x="487928" y="1484671"/>
            <a:ext cx="8229600" cy="5373329"/>
          </a:xfrm>
          <a:prstGeom prst="parallelogram">
            <a:avLst>
              <a:gd name="adj" fmla="val 101853"/>
            </a:avLst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ástupný symbol pro číslo snímku 22">
            <a:extLst>
              <a:ext uri="{FF2B5EF4-FFF2-40B4-BE49-F238E27FC236}">
                <a16:creationId xmlns:a16="http://schemas.microsoft.com/office/drawing/2014/main" id="{9615EB81-C053-8A4F-C45E-6175BD81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EF61-8107-4C87-8A3F-865CEEEC0DE4}" type="slidenum">
              <a:rPr lang="en-GB" smtClean="0"/>
              <a:t>9</a:t>
            </a:fld>
            <a:endParaRPr lang="en-GB"/>
          </a:p>
        </p:txBody>
      </p:sp>
      <p:sp>
        <p:nvSpPr>
          <p:cNvPr id="24" name="Zástupný symbol pro datum 23">
            <a:extLst>
              <a:ext uri="{FF2B5EF4-FFF2-40B4-BE49-F238E27FC236}">
                <a16:creationId xmlns:a16="http://schemas.microsoft.com/office/drawing/2014/main" id="{D03774DA-07D7-92E9-DF2A-C8303FC5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26/07/2022</a:t>
            </a:r>
          </a:p>
        </p:txBody>
      </p:sp>
      <p:sp>
        <p:nvSpPr>
          <p:cNvPr id="18" name="Zástupný symbol pro zápatí 14">
            <a:extLst>
              <a:ext uri="{FF2B5EF4-FFF2-40B4-BE49-F238E27FC236}">
                <a16:creationId xmlns:a16="http://schemas.microsoft.com/office/drawing/2014/main" id="{E6E7EDD0-8F30-247E-3991-AF9F6EBC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Anežka Lhotáková | Case study: Candy Recommendation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84BD1D0C-2618-82C7-8BDA-B20CFA31B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57" y="1567085"/>
            <a:ext cx="5805214" cy="4896632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AC65DF06-C44C-54BB-DCE3-AF9186B38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4950" y="2977690"/>
            <a:ext cx="4906880" cy="331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2354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836</Words>
  <Application>Microsoft Office PowerPoint</Application>
  <PresentationFormat>Širokoúhlá obrazovka</PresentationFormat>
  <Paragraphs>183</Paragraphs>
  <Slides>9</Slides>
  <Notes>2</Notes>
  <HiddenSlides>2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5" baseType="lpstr">
      <vt:lpstr>Abadi</vt:lpstr>
      <vt:lpstr>Arial</vt:lpstr>
      <vt:lpstr>Calibri</vt:lpstr>
      <vt:lpstr>Calibri Light</vt:lpstr>
      <vt:lpstr>Cambria Math</vt:lpstr>
      <vt:lpstr>Motiv Office</vt:lpstr>
      <vt:lpstr>    CANDY RECOMMENDATION  Anežka Lhotáková</vt:lpstr>
      <vt:lpstr>MANAGEMENT SUMMARY</vt:lpstr>
      <vt:lpstr>PROCEDURE &amp; ASSUMPTIONS</vt:lpstr>
      <vt:lpstr>DATA HIGHLIGHTS</vt:lpstr>
      <vt:lpstr>MODEL</vt:lpstr>
      <vt:lpstr>CANDY RECOMMENDATION</vt:lpstr>
      <vt:lpstr>Prezentace aplikace PowerPoint</vt:lpstr>
      <vt:lpstr>Prezentace aplikace PowerPoint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Reccommendation of new candy</dc:title>
  <dc:creator>Anežka Lhotáková</dc:creator>
  <cp:lastModifiedBy>Anežka Lhotáková</cp:lastModifiedBy>
  <cp:revision>32</cp:revision>
  <dcterms:created xsi:type="dcterms:W3CDTF">2022-07-21T18:47:47Z</dcterms:created>
  <dcterms:modified xsi:type="dcterms:W3CDTF">2022-07-24T23:27:23Z</dcterms:modified>
</cp:coreProperties>
</file>