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00" autoAdjust="0"/>
    <p:restoredTop sz="94660"/>
  </p:normalViewPr>
  <p:slideViewPr>
    <p:cSldViewPr snapToGrid="0">
      <p:cViewPr varScale="1">
        <p:scale>
          <a:sx n="89" d="100"/>
          <a:sy n="89" d="100"/>
        </p:scale>
        <p:origin x="-1116" y="-6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fr-FR"/>
              <a:t>Modifiez le style du titre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6/20/2018</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fr-FR"/>
              <a:t>Modifiez le style du titre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6/20/2018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47191" y="2824269"/>
            <a:ext cx="4488794" cy="264445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56025" y="2821491"/>
            <a:ext cx="4488794" cy="263737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fr-FR"/>
              <a:t>Cliquez sur l'icône pour ajouter une image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6/20/2018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6/20/2018</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fr.wikipedia.org/wiki/R%C3%A9seau_de_flot" TargetMode="External"/><Relationship Id="rId2" Type="http://schemas.openxmlformats.org/officeDocument/2006/relationships/hyperlink" Target="https://fr.wikipedia.org/wiki/Probl%C3%A8me_algorithmiqu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fr.wikipedia.org/wiki/R%C3%A9seau_de_flo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18250" y="491747"/>
            <a:ext cx="9014603" cy="2275753"/>
          </a:xfrm>
        </p:spPr>
        <p:txBody>
          <a:bodyPr/>
          <a:lstStyle/>
          <a:p>
            <a:r>
              <a:rPr lang="fr-FR" dirty="0" smtClean="0"/>
              <a:t>Projet de semestre </a:t>
            </a:r>
            <a:endParaRPr lang="fr-FR" dirty="0"/>
          </a:p>
        </p:txBody>
      </p:sp>
      <p:sp>
        <p:nvSpPr>
          <p:cNvPr id="3" name="Sous-titre 2"/>
          <p:cNvSpPr>
            <a:spLocks noGrp="1"/>
          </p:cNvSpPr>
          <p:nvPr>
            <p:ph type="subTitle" idx="1"/>
          </p:nvPr>
        </p:nvSpPr>
        <p:spPr/>
        <p:txBody>
          <a:bodyPr>
            <a:normAutofit fontScale="25000" lnSpcReduction="20000"/>
          </a:bodyPr>
          <a:lstStyle/>
          <a:p>
            <a:pPr algn="l"/>
            <a:r>
              <a:rPr lang="fr-FR" sz="6600" dirty="0" smtClean="0">
                <a:solidFill>
                  <a:schemeClr val="accent1"/>
                </a:solidFill>
                <a:latin typeface="+mj-lt"/>
                <a:ea typeface="+mj-ea"/>
                <a:cs typeface="+mj-cs"/>
              </a:rPr>
              <a:t>                                             Intervenant </a:t>
            </a:r>
            <a:r>
              <a:rPr lang="fr-FR" sz="6600" dirty="0">
                <a:solidFill>
                  <a:schemeClr val="accent1"/>
                </a:solidFill>
                <a:latin typeface="+mj-lt"/>
                <a:ea typeface="+mj-ea"/>
                <a:cs typeface="+mj-cs"/>
              </a:rPr>
              <a:t>:   </a:t>
            </a:r>
            <a:r>
              <a:rPr lang="fr-FR" sz="5400" dirty="0" smtClean="0"/>
              <a:t>FILAH </a:t>
            </a:r>
            <a:r>
              <a:rPr lang="fr-FR" sz="5400" dirty="0"/>
              <a:t>Anas</a:t>
            </a:r>
          </a:p>
          <a:p>
            <a:r>
              <a:rPr lang="fr-FR" sz="5400" dirty="0" smtClean="0"/>
              <a:t>                           KADIM </a:t>
            </a:r>
            <a:r>
              <a:rPr lang="fr-FR" sz="5400" dirty="0"/>
              <a:t>Mouad</a:t>
            </a:r>
          </a:p>
          <a:p>
            <a:r>
              <a:rPr lang="fr-FR" sz="5400" dirty="0" smtClean="0"/>
              <a:t>                        MBARKI </a:t>
            </a:r>
            <a:r>
              <a:rPr lang="fr-FR" sz="5400" dirty="0"/>
              <a:t>Anis</a:t>
            </a:r>
          </a:p>
          <a:p>
            <a:r>
              <a:rPr lang="fr-FR" sz="5400" dirty="0" smtClean="0"/>
              <a:t>                                           OUARHOU  Lhoussaine</a:t>
            </a:r>
            <a:endParaRPr lang="fr-FR" sz="5400" dirty="0"/>
          </a:p>
          <a:p>
            <a:r>
              <a:rPr lang="fr-FR" sz="5400" dirty="0" smtClean="0"/>
              <a:t>                                            IBNOUKHALKANE </a:t>
            </a:r>
            <a:r>
              <a:rPr lang="fr-FR" sz="5400" dirty="0"/>
              <a:t>Tarik</a:t>
            </a:r>
          </a:p>
          <a:p>
            <a:pPr algn="l"/>
            <a:endParaRPr lang="fr-FR" sz="6600" dirty="0">
              <a:solidFill>
                <a:schemeClr val="accent1"/>
              </a:solidFill>
              <a:latin typeface="+mj-lt"/>
              <a:ea typeface="+mj-ea"/>
              <a:cs typeface="+mj-cs"/>
            </a:endParaRPr>
          </a:p>
        </p:txBody>
      </p:sp>
    </p:spTree>
    <p:extLst>
      <p:ext uri="{BB962C8B-B14F-4D97-AF65-F5344CB8AC3E}">
        <p14:creationId xmlns:p14="http://schemas.microsoft.com/office/powerpoint/2010/main" val="14455286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problème du flot de coût minimum</a:t>
            </a:r>
            <a:endParaRPr lang="fr-FR" dirty="0"/>
          </a:p>
        </p:txBody>
      </p:sp>
      <p:sp>
        <p:nvSpPr>
          <p:cNvPr id="3" name="Espace réservé du contenu 2"/>
          <p:cNvSpPr>
            <a:spLocks noGrp="1"/>
          </p:cNvSpPr>
          <p:nvPr>
            <p:ph idx="1"/>
          </p:nvPr>
        </p:nvSpPr>
        <p:spPr/>
        <p:txBody>
          <a:bodyPr/>
          <a:lstStyle/>
          <a:p>
            <a:r>
              <a:rPr lang="fr-FR" dirty="0"/>
              <a:t>Le </a:t>
            </a:r>
            <a:r>
              <a:rPr lang="fr-FR" b="1" dirty="0"/>
              <a:t>problème du flot de coût minimum</a:t>
            </a:r>
            <a:r>
              <a:rPr lang="fr-FR" dirty="0"/>
              <a:t> est un </a:t>
            </a:r>
            <a:r>
              <a:rPr lang="fr-FR" dirty="0">
                <a:hlinkClick r:id="rId2" tooltip="Problème algorithmique"/>
              </a:rPr>
              <a:t>problème </a:t>
            </a:r>
            <a:r>
              <a:rPr lang="fr-FR" dirty="0" smtClean="0"/>
              <a:t>qui </a:t>
            </a:r>
            <a:r>
              <a:rPr lang="fr-FR" dirty="0"/>
              <a:t>consiste à trouver la manière la plus économe d'utiliser un </a:t>
            </a:r>
            <a:r>
              <a:rPr lang="fr-FR" dirty="0">
                <a:hlinkClick r:id="rId3" tooltip="Réseau de flot"/>
              </a:rPr>
              <a:t>réseau de transport</a:t>
            </a:r>
            <a:r>
              <a:rPr lang="fr-FR" dirty="0"/>
              <a:t> tout en satisfaisant les contraintes de production et de demande des nœuds du réseau. Il permet de modéliser tout un ensemble de problèmes pratiques dans lesquels il s'agit de trouver une manière optimale d'acheminer une ressource (par ex. un fluide, de l'électricité) d'un ensemble de sources à un ensemble de puits.</a:t>
            </a:r>
          </a:p>
        </p:txBody>
      </p:sp>
    </p:spTree>
    <p:extLst>
      <p:ext uri="{BB962C8B-B14F-4D97-AF65-F5344CB8AC3E}">
        <p14:creationId xmlns:p14="http://schemas.microsoft.com/office/powerpoint/2010/main" val="1655317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algorithme de </a:t>
            </a:r>
            <a:r>
              <a:rPr lang="fr-FR" dirty="0" err="1" smtClean="0"/>
              <a:t>ford-fukElrson</a:t>
            </a:r>
            <a:endParaRPr lang="fr-FR" dirty="0"/>
          </a:p>
        </p:txBody>
      </p:sp>
      <p:sp>
        <p:nvSpPr>
          <p:cNvPr id="3" name="Espace réservé du contenu 2"/>
          <p:cNvSpPr>
            <a:spLocks noGrp="1"/>
          </p:cNvSpPr>
          <p:nvPr>
            <p:ph idx="1"/>
          </p:nvPr>
        </p:nvSpPr>
        <p:spPr>
          <a:xfrm>
            <a:off x="1615481" y="1725283"/>
            <a:ext cx="9291215" cy="793630"/>
          </a:xfrm>
        </p:spPr>
        <p:txBody>
          <a:bodyPr>
            <a:normAutofit fontScale="70000" lnSpcReduction="20000"/>
          </a:bodyPr>
          <a:lstStyle/>
          <a:p>
            <a:pPr marL="0" indent="0" algn="ctr">
              <a:buNone/>
            </a:pPr>
            <a:r>
              <a:rPr lang="fr-FR" dirty="0" smtClean="0"/>
              <a:t>Elle nous </a:t>
            </a:r>
            <a:r>
              <a:rPr lang="fr-FR" dirty="0" smtClean="0"/>
              <a:t>permet de calculer le flot max dans une graphe .elle cherche une chaine </a:t>
            </a:r>
            <a:r>
              <a:rPr lang="fr-FR" dirty="0" err="1" smtClean="0"/>
              <a:t>ameliorante</a:t>
            </a:r>
            <a:r>
              <a:rPr lang="fr-FR" dirty="0" smtClean="0"/>
              <a:t> </a:t>
            </a:r>
            <a:r>
              <a:rPr lang="fr-FR" smtClean="0"/>
              <a:t>Tant  </a:t>
            </a:r>
            <a:r>
              <a:rPr lang="fr-FR" dirty="0"/>
              <a:t>un </a:t>
            </a:r>
            <a:r>
              <a:rPr lang="fr-FR" dirty="0" smtClean="0"/>
              <a:t> </a:t>
            </a:r>
            <a:r>
              <a:rPr lang="fr-FR" dirty="0"/>
              <a:t>entre la source et le puits dans le graphe résiduel</a:t>
            </a:r>
            <a:r>
              <a:rPr lang="fr-FR" dirty="0" smtClean="0"/>
              <a:t>, cet algorithme envoie </a:t>
            </a:r>
            <a:r>
              <a:rPr lang="fr-FR" dirty="0"/>
              <a:t>le minimum des capacités résiduelles sur ce chemin.</a:t>
            </a:r>
          </a:p>
        </p:txBody>
      </p:sp>
      <p:sp>
        <p:nvSpPr>
          <p:cNvPr id="5" name="Rectangle 4"/>
          <p:cNvSpPr/>
          <p:nvPr/>
        </p:nvSpPr>
        <p:spPr>
          <a:xfrm>
            <a:off x="3426055" y="3089059"/>
            <a:ext cx="4724370" cy="584775"/>
          </a:xfrm>
          <a:prstGeom prst="rect">
            <a:avLst/>
          </a:prstGeom>
        </p:spPr>
        <p:txBody>
          <a:bodyPr wrap="none">
            <a:spAutoFit/>
          </a:bodyPr>
          <a:lstStyle/>
          <a:p>
            <a:pPr algn="ctr"/>
            <a:r>
              <a:rPr lang="fr-FR" sz="3200" dirty="0" smtClean="0">
                <a:solidFill>
                  <a:schemeClr val="accent1"/>
                </a:solidFill>
                <a:latin typeface="+mj-lt"/>
              </a:rPr>
              <a:t>ALGORITHME DE FORD</a:t>
            </a:r>
            <a:endParaRPr lang="fr-FR" sz="3200" dirty="0">
              <a:solidFill>
                <a:schemeClr val="accent1"/>
              </a:solidFill>
              <a:latin typeface="+mj-lt"/>
            </a:endParaRPr>
          </a:p>
        </p:txBody>
      </p:sp>
      <p:sp>
        <p:nvSpPr>
          <p:cNvPr id="7" name="Rectangle 6"/>
          <p:cNvSpPr/>
          <p:nvPr/>
        </p:nvSpPr>
        <p:spPr>
          <a:xfrm>
            <a:off x="2432650" y="3940364"/>
            <a:ext cx="7470034" cy="646331"/>
          </a:xfrm>
          <a:prstGeom prst="rect">
            <a:avLst/>
          </a:prstGeom>
        </p:spPr>
        <p:txBody>
          <a:bodyPr wrap="square">
            <a:spAutoFit/>
          </a:bodyPr>
          <a:lstStyle/>
          <a:p>
            <a:pPr algn="ctr"/>
            <a:r>
              <a:rPr lang="fr-FR" dirty="0" smtClean="0"/>
              <a:t>On utilise cet algorithme afin de trouver le chemin qui a la capacité la plus faible.  </a:t>
            </a:r>
            <a:endParaRPr lang="fr-FR" dirty="0"/>
          </a:p>
        </p:txBody>
      </p:sp>
    </p:spTree>
    <p:extLst>
      <p:ext uri="{BB962C8B-B14F-4D97-AF65-F5344CB8AC3E}">
        <p14:creationId xmlns:p14="http://schemas.microsoft.com/office/powerpoint/2010/main" val="16209266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65315" y="2952497"/>
            <a:ext cx="9291215" cy="1049235"/>
          </a:xfrm>
        </p:spPr>
        <p:txBody>
          <a:bodyPr>
            <a:normAutofit/>
          </a:bodyPr>
          <a:lstStyle/>
          <a:p>
            <a:r>
              <a:rPr lang="fr-FR" sz="6000" dirty="0"/>
              <a:t>DEMONSTRATION</a:t>
            </a:r>
          </a:p>
        </p:txBody>
      </p:sp>
    </p:spTree>
    <p:extLst>
      <p:ext uri="{BB962C8B-B14F-4D97-AF65-F5344CB8AC3E}">
        <p14:creationId xmlns:p14="http://schemas.microsoft.com/office/powerpoint/2010/main" val="1833634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6600" dirty="0">
                <a:solidFill>
                  <a:schemeClr val="accent6"/>
                </a:solidFill>
                <a:latin typeface="Ubuntu" panose="020B0804030602030204" pitchFamily="34" charset="0"/>
              </a:rPr>
              <a:t>MERCI POUR VOTRE ATTENTION</a:t>
            </a:r>
          </a:p>
        </p:txBody>
      </p:sp>
    </p:spTree>
    <p:extLst>
      <p:ext uri="{BB962C8B-B14F-4D97-AF65-F5344CB8AC3E}">
        <p14:creationId xmlns:p14="http://schemas.microsoft.com/office/powerpoint/2010/main" val="1121245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PLAN</a:t>
            </a:r>
          </a:p>
        </p:txBody>
      </p:sp>
      <p:sp>
        <p:nvSpPr>
          <p:cNvPr id="3" name="Espace réservé du contenu 2"/>
          <p:cNvSpPr>
            <a:spLocks noGrp="1"/>
          </p:cNvSpPr>
          <p:nvPr>
            <p:ph idx="1"/>
          </p:nvPr>
        </p:nvSpPr>
        <p:spPr>
          <a:xfrm>
            <a:off x="1451579" y="1466492"/>
            <a:ext cx="9291215" cy="3999854"/>
          </a:xfrm>
        </p:spPr>
        <p:txBody>
          <a:bodyPr/>
          <a:lstStyle/>
          <a:p>
            <a:pPr marL="0" indent="0">
              <a:buNone/>
            </a:pPr>
            <a:endParaRPr lang="fr-FR" dirty="0" smtClean="0"/>
          </a:p>
          <a:p>
            <a:pPr>
              <a:buFont typeface="Wingdings" panose="05000000000000000000" pitchFamily="2" charset="2"/>
              <a:buChar char="v"/>
            </a:pPr>
            <a:r>
              <a:rPr lang="fr-FR" dirty="0" smtClean="0"/>
              <a:t>Introduction</a:t>
            </a:r>
            <a:endParaRPr lang="fr-FR" dirty="0"/>
          </a:p>
          <a:p>
            <a:pPr>
              <a:buFont typeface="Wingdings" panose="05000000000000000000" pitchFamily="2" charset="2"/>
              <a:buChar char="v"/>
            </a:pPr>
            <a:r>
              <a:rPr lang="fr-FR" dirty="0" smtClean="0"/>
              <a:t>Cahier de charges</a:t>
            </a:r>
            <a:endParaRPr lang="fr-FR" dirty="0"/>
          </a:p>
          <a:p>
            <a:pPr>
              <a:buFont typeface="Wingdings" panose="05000000000000000000" pitchFamily="2" charset="2"/>
              <a:buChar char="v"/>
            </a:pPr>
            <a:r>
              <a:rPr lang="fr-FR" dirty="0"/>
              <a:t>Description du </a:t>
            </a:r>
            <a:r>
              <a:rPr lang="fr-FR" dirty="0" smtClean="0"/>
              <a:t>programme</a:t>
            </a:r>
          </a:p>
          <a:p>
            <a:pPr>
              <a:buFont typeface="Wingdings" panose="05000000000000000000" pitchFamily="2" charset="2"/>
              <a:buChar char="v"/>
            </a:pPr>
            <a:r>
              <a:rPr lang="fr-FR" dirty="0"/>
              <a:t>Étude </a:t>
            </a:r>
            <a:r>
              <a:rPr lang="fr-FR" dirty="0" smtClean="0"/>
              <a:t>technique</a:t>
            </a:r>
          </a:p>
          <a:p>
            <a:pPr>
              <a:buFont typeface="Wingdings" panose="05000000000000000000" pitchFamily="2" charset="2"/>
              <a:buChar char="v"/>
            </a:pPr>
            <a:r>
              <a:rPr lang="fr-FR" dirty="0"/>
              <a:t>Initialisation du </a:t>
            </a:r>
            <a:r>
              <a:rPr lang="fr-FR" dirty="0" smtClean="0"/>
              <a:t>problème</a:t>
            </a:r>
          </a:p>
          <a:p>
            <a:pPr>
              <a:buFont typeface="Wingdings" panose="05000000000000000000" pitchFamily="2" charset="2"/>
              <a:buChar char="v"/>
            </a:pPr>
            <a:r>
              <a:rPr lang="fr-FR" dirty="0"/>
              <a:t>problème du flot</a:t>
            </a:r>
            <a:endParaRPr lang="fr-FR" dirty="0" smtClean="0"/>
          </a:p>
          <a:p>
            <a:pPr>
              <a:buFont typeface="Wingdings" panose="05000000000000000000" pitchFamily="2" charset="2"/>
              <a:buChar char="v"/>
            </a:pPr>
            <a:endParaRPr lang="fr-FR" dirty="0"/>
          </a:p>
          <a:p>
            <a:pPr marL="0" indent="0">
              <a:buNone/>
            </a:pPr>
            <a:endParaRPr lang="fr-FR" dirty="0"/>
          </a:p>
          <a:p>
            <a:pPr>
              <a:buFont typeface="Wingdings" panose="05000000000000000000" pitchFamily="2" charset="2"/>
              <a:buChar char="v"/>
            </a:pPr>
            <a:endParaRPr lang="fr-FR" dirty="0"/>
          </a:p>
        </p:txBody>
      </p:sp>
    </p:spTree>
    <p:extLst>
      <p:ext uri="{BB962C8B-B14F-4D97-AF65-F5344CB8AC3E}">
        <p14:creationId xmlns:p14="http://schemas.microsoft.com/office/powerpoint/2010/main" val="1436961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lstStyle/>
          <a:p>
            <a:pPr marL="0" indent="0">
              <a:buNone/>
            </a:pPr>
            <a:r>
              <a:rPr lang="fr-FR" dirty="0"/>
              <a:t>Dans le cadre du projet du second semestre de la 1ere année, nous devons réaliser  un Générateur de graphe avec le problème de flot comme sujet. Le but de ce projet et de tester les connaissances de l’étudiant ainsi que de mobiliser ses compétences acquises jusqu'à </a:t>
            </a:r>
            <a:r>
              <a:rPr lang="fr-FR" dirty="0" smtClean="0"/>
              <a:t>présent.</a:t>
            </a:r>
            <a:endParaRPr lang="fr-FR" dirty="0"/>
          </a:p>
          <a:p>
            <a:pPr marL="0" indent="0">
              <a:buNone/>
            </a:pPr>
            <a:r>
              <a:rPr lang="fr-FR" dirty="0"/>
              <a:t>On commencera par présenter l’interface, le générateur et les </a:t>
            </a:r>
            <a:r>
              <a:rPr lang="fr-FR" dirty="0" smtClean="0"/>
              <a:t>algorithmes. </a:t>
            </a:r>
            <a:endParaRPr lang="fr-FR" dirty="0"/>
          </a:p>
          <a:p>
            <a:endParaRPr lang="fr-FR" dirty="0"/>
          </a:p>
        </p:txBody>
      </p:sp>
    </p:spTree>
    <p:extLst>
      <p:ext uri="{BB962C8B-B14F-4D97-AF65-F5344CB8AC3E}">
        <p14:creationId xmlns:p14="http://schemas.microsoft.com/office/powerpoint/2010/main" val="1146050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Cahier </a:t>
            </a:r>
            <a:r>
              <a:rPr lang="fr-FR" smtClean="0"/>
              <a:t>de charge</a:t>
            </a:r>
            <a:endParaRPr lang="fr-FR" dirty="0"/>
          </a:p>
        </p:txBody>
      </p:sp>
      <p:sp>
        <p:nvSpPr>
          <p:cNvPr id="3" name="Espace réservé du contenu 2"/>
          <p:cNvSpPr>
            <a:spLocks noGrp="1"/>
          </p:cNvSpPr>
          <p:nvPr>
            <p:ph idx="1"/>
          </p:nvPr>
        </p:nvSpPr>
        <p:spPr/>
        <p:txBody>
          <a:bodyPr>
            <a:normAutofit fontScale="92500" lnSpcReduction="20000"/>
          </a:bodyPr>
          <a:lstStyle/>
          <a:p>
            <a:pPr lvl="0"/>
            <a:r>
              <a:rPr lang="fr-FR" dirty="0"/>
              <a:t>Générateur de graphe : de toutes tailles, tenir compte de la densité ……</a:t>
            </a:r>
            <a:endParaRPr lang="fr-FR" sz="1200" dirty="0"/>
          </a:p>
          <a:p>
            <a:pPr lvl="0"/>
            <a:r>
              <a:rPr lang="fr-FR" dirty="0"/>
              <a:t>Un outil graphique de traçage et visualisation de graphe </a:t>
            </a:r>
            <a:endParaRPr lang="fr-FR" sz="1200" dirty="0"/>
          </a:p>
          <a:p>
            <a:pPr lvl="0"/>
            <a:r>
              <a:rPr lang="fr-FR" dirty="0"/>
              <a:t>Opérations de base sur les graphes : ajout et suppression de sommets, d’arêtes ….</a:t>
            </a:r>
            <a:endParaRPr lang="fr-FR" sz="1200" dirty="0"/>
          </a:p>
          <a:p>
            <a:pPr lvl="0"/>
            <a:r>
              <a:rPr lang="fr-FR" dirty="0"/>
              <a:t>Le graphe peut être :</a:t>
            </a:r>
            <a:endParaRPr lang="fr-FR" sz="1200" dirty="0"/>
          </a:p>
          <a:p>
            <a:pPr lvl="1"/>
            <a:r>
              <a:rPr lang="fr-FR" dirty="0"/>
              <a:t>saisi directement par l’outil  graphique ensuite stocké dans la structure de données,</a:t>
            </a:r>
            <a:endParaRPr lang="fr-FR" sz="1100" dirty="0"/>
          </a:p>
          <a:p>
            <a:pPr lvl="1"/>
            <a:r>
              <a:rPr lang="fr-FR" dirty="0"/>
              <a:t>produit par le générateur</a:t>
            </a:r>
            <a:endParaRPr lang="fr-FR" sz="1100" dirty="0"/>
          </a:p>
          <a:p>
            <a:pPr lvl="1"/>
            <a:r>
              <a:rPr lang="fr-FR" dirty="0"/>
              <a:t>lu à partir d’un fichier et  visualiser par l’outil graphique</a:t>
            </a:r>
            <a:endParaRPr lang="fr-FR" sz="1100" dirty="0"/>
          </a:p>
          <a:p>
            <a:pPr lvl="0"/>
            <a:r>
              <a:rPr lang="fr-FR" dirty="0"/>
              <a:t>Flot max et flot max à cout minimum et </a:t>
            </a:r>
            <a:r>
              <a:rPr lang="fr-FR" dirty="0" smtClean="0"/>
              <a:t>flot </a:t>
            </a:r>
            <a:r>
              <a:rPr lang="fr-FR" dirty="0"/>
              <a:t>max sous contraintes de  capacité.</a:t>
            </a:r>
            <a:endParaRPr lang="fr-FR" sz="1200"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4951257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Description du programme</a:t>
            </a:r>
            <a:endParaRPr lang="fr-FR" u="sng" dirty="0"/>
          </a:p>
        </p:txBody>
      </p:sp>
      <p:sp>
        <p:nvSpPr>
          <p:cNvPr id="3" name="Espace réservé du contenu 2"/>
          <p:cNvSpPr>
            <a:spLocks noGrp="1"/>
          </p:cNvSpPr>
          <p:nvPr>
            <p:ph idx="1"/>
          </p:nvPr>
        </p:nvSpPr>
        <p:spPr/>
        <p:txBody>
          <a:bodyPr>
            <a:normAutofit fontScale="85000" lnSpcReduction="10000"/>
          </a:bodyPr>
          <a:lstStyle/>
          <a:p>
            <a:pPr lvl="0"/>
            <a:r>
              <a:rPr lang="fr-FR" dirty="0"/>
              <a:t>Lorsqu’on lance le programme, une fenêtre apparait illustrant un menu qui donne à l’utilisateur la possibilité de dessiner une graphe et d’appliquer un algorithme sur ce dernier.</a:t>
            </a:r>
          </a:p>
          <a:p>
            <a:pPr lvl="0"/>
            <a:r>
              <a:rPr lang="fr-FR" dirty="0"/>
              <a:t>Pour  générer le programme, soit on le clique manuellement en appuyant sur les boutons des sommets, arcs et arêtes, soit on cliquer le bouton graphe aleatoire et de taper les nombres des éléments nécessaire afin de générer un graphe aleatoire.   </a:t>
            </a:r>
          </a:p>
          <a:p>
            <a:pPr lvl="0"/>
            <a:r>
              <a:rPr lang="fr-FR" dirty="0"/>
              <a:t>On appuie sur le bouton sélectionner et on sélectionne l’arête qui nous intéresse, puis on appuie sur le bouton ‘valeur’ afin de lui affecter une capacité. </a:t>
            </a:r>
          </a:p>
          <a:p>
            <a:pPr lvl="0"/>
            <a:r>
              <a:rPr lang="fr-FR" dirty="0"/>
              <a:t>On désigne le numéro de la source et du puits.</a:t>
            </a:r>
          </a:p>
          <a:p>
            <a:pPr lvl="0"/>
            <a:r>
              <a:rPr lang="fr-FR" dirty="0"/>
              <a:t>On choisit l’algorithme qu’ on veut appliquer sur le graphe déjà dessiner.</a:t>
            </a:r>
          </a:p>
          <a:p>
            <a:endParaRPr lang="fr-FR" dirty="0"/>
          </a:p>
        </p:txBody>
      </p:sp>
    </p:spTree>
    <p:extLst>
      <p:ext uri="{BB962C8B-B14F-4D97-AF65-F5344CB8AC3E}">
        <p14:creationId xmlns:p14="http://schemas.microsoft.com/office/powerpoint/2010/main" val="3793687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SUS\Desktop\Rapport-Final\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971062"/>
            <a:ext cx="7922419" cy="511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240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51579" y="804519"/>
            <a:ext cx="9291215" cy="818219"/>
          </a:xfrm>
        </p:spPr>
        <p:txBody>
          <a:bodyPr>
            <a:normAutofit/>
          </a:bodyPr>
          <a:lstStyle/>
          <a:p>
            <a:r>
              <a:rPr lang="fr-FR" dirty="0"/>
              <a:t>Étude technique :</a:t>
            </a:r>
          </a:p>
        </p:txBody>
      </p:sp>
      <p:sp>
        <p:nvSpPr>
          <p:cNvPr id="3" name="Espace réservé du contenu 2"/>
          <p:cNvSpPr>
            <a:spLocks noGrp="1"/>
          </p:cNvSpPr>
          <p:nvPr>
            <p:ph idx="1"/>
          </p:nvPr>
        </p:nvSpPr>
        <p:spPr>
          <a:xfrm>
            <a:off x="1451579" y="1712890"/>
            <a:ext cx="9291215" cy="3753455"/>
          </a:xfrm>
        </p:spPr>
        <p:txBody>
          <a:bodyPr>
            <a:normAutofit/>
          </a:bodyPr>
          <a:lstStyle/>
          <a:p>
            <a:pPr marL="0" indent="0">
              <a:buNone/>
            </a:pPr>
            <a:r>
              <a:rPr lang="fr-FR" sz="1800" dirty="0"/>
              <a:t>Lors de notre projet, nous allons utiliser :</a:t>
            </a:r>
          </a:p>
          <a:p>
            <a:pPr marL="0" indent="0">
              <a:buNone/>
            </a:pPr>
            <a:r>
              <a:rPr lang="fr-FR" sz="1800" dirty="0" smtClean="0"/>
              <a:t>                                                 </a:t>
            </a:r>
          </a:p>
          <a:p>
            <a:endParaRPr lang="fr-FR" sz="1800" dirty="0"/>
          </a:p>
          <a:p>
            <a:endParaRPr lang="fr-FR" sz="1800" dirty="0" smtClean="0"/>
          </a:p>
          <a:p>
            <a:endParaRPr lang="fr-FR" sz="1800" dirty="0"/>
          </a:p>
          <a:p>
            <a:pPr lvl="0"/>
            <a:r>
              <a:rPr lang="fr-FR" sz="1800" dirty="0"/>
              <a:t>Les bibliothèques de C++.</a:t>
            </a:r>
          </a:p>
          <a:p>
            <a:pPr lvl="0"/>
            <a:r>
              <a:rPr lang="fr-FR" sz="1800" dirty="0"/>
              <a:t>Le développement va être effectué avec </a:t>
            </a:r>
            <a:r>
              <a:rPr lang="fr-FR" sz="1800" dirty="0" err="1"/>
              <a:t>QtCreator</a:t>
            </a:r>
            <a:r>
              <a:rPr lang="fr-FR" sz="1800" dirty="0"/>
              <a:t>.</a:t>
            </a:r>
          </a:p>
          <a:p>
            <a:pPr marL="0" indent="0">
              <a:buNone/>
            </a:pPr>
            <a:r>
              <a:rPr lang="fr-FR" sz="1800" dirty="0" smtClean="0"/>
              <a:t>                                       </a:t>
            </a:r>
            <a:endParaRPr lang="fr-FR" sz="1800" dirty="0"/>
          </a:p>
        </p:txBody>
      </p:sp>
      <p:pic>
        <p:nvPicPr>
          <p:cNvPr id="1028" name="Picture 4" descr="C:\Users\ASUS\Desktop\Apps-Qt-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656" y="2389517"/>
            <a:ext cx="1595886" cy="159588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SUS\Desktop\1200px-ISO_C++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669" y="2389518"/>
            <a:ext cx="1511037" cy="169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50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Initialisation du </a:t>
            </a:r>
            <a:r>
              <a:rPr lang="fr-FR" dirty="0" err="1" smtClean="0"/>
              <a:t>probleme</a:t>
            </a:r>
            <a:endParaRPr lang="fr-FR" dirty="0"/>
          </a:p>
        </p:txBody>
      </p:sp>
      <p:sp>
        <p:nvSpPr>
          <p:cNvPr id="3" name="Espace réservé du contenu 2"/>
          <p:cNvSpPr>
            <a:spLocks noGrp="1"/>
          </p:cNvSpPr>
          <p:nvPr>
            <p:ph idx="1"/>
          </p:nvPr>
        </p:nvSpPr>
        <p:spPr/>
        <p:txBody>
          <a:bodyPr/>
          <a:lstStyle/>
          <a:p>
            <a:pPr marL="0" indent="0">
              <a:buNone/>
            </a:pPr>
            <a:r>
              <a:rPr lang="fr-FR" dirty="0" smtClean="0"/>
              <a:t>Exemple 1:On </a:t>
            </a:r>
            <a:r>
              <a:rPr lang="fr-FR" dirty="0"/>
              <a:t>veut </a:t>
            </a:r>
            <a:r>
              <a:rPr lang="fr-FR" dirty="0" smtClean="0"/>
              <a:t>trouver </a:t>
            </a:r>
            <a:r>
              <a:rPr lang="fr-FR" dirty="0"/>
              <a:t>le trafic maximal entre deux villes d’un réseau routier </a:t>
            </a:r>
            <a:r>
              <a:rPr lang="fr-FR" dirty="0" smtClean="0"/>
              <a:t>(</a:t>
            </a:r>
            <a:r>
              <a:rPr lang="fr-FR" dirty="0"/>
              <a:t>nb de voiture par heure sur chaque tronçon</a:t>
            </a:r>
            <a:r>
              <a:rPr lang="fr-FR" dirty="0" smtClean="0"/>
              <a:t>),tout en respectant la capacité de chaque route.</a:t>
            </a:r>
          </a:p>
          <a:p>
            <a:pPr marL="0" indent="0">
              <a:buNone/>
            </a:pPr>
            <a:endParaRPr lang="fr-FR" dirty="0" smtClean="0"/>
          </a:p>
          <a:p>
            <a:pPr marL="0" indent="0">
              <a:buNone/>
            </a:pPr>
            <a:r>
              <a:rPr lang="fr-FR" dirty="0" smtClean="0"/>
              <a:t>Exemple 2:On dispose </a:t>
            </a:r>
            <a:r>
              <a:rPr lang="fr-FR" dirty="0"/>
              <a:t>d’une canalisation </a:t>
            </a:r>
            <a:r>
              <a:rPr lang="fr-FR" dirty="0" smtClean="0"/>
              <a:t>d'eau, chaque tuyau a une capacité donne .On veut fait traverser l’eau tout en respectant les contraintes de capacité et minimisant le cout et maximisant le flot. </a:t>
            </a:r>
            <a:endParaRPr lang="fr-FR" dirty="0"/>
          </a:p>
        </p:txBody>
      </p:sp>
    </p:spTree>
    <p:extLst>
      <p:ext uri="{BB962C8B-B14F-4D97-AF65-F5344CB8AC3E}">
        <p14:creationId xmlns:p14="http://schemas.microsoft.com/office/powerpoint/2010/main" val="3986799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Problème de flot maximale </a:t>
            </a:r>
            <a:endParaRPr lang="fr-FR" dirty="0"/>
          </a:p>
        </p:txBody>
      </p:sp>
      <p:sp>
        <p:nvSpPr>
          <p:cNvPr id="3" name="Espace réservé du contenu 2"/>
          <p:cNvSpPr>
            <a:spLocks noGrp="1"/>
          </p:cNvSpPr>
          <p:nvPr>
            <p:ph idx="1"/>
          </p:nvPr>
        </p:nvSpPr>
        <p:spPr/>
        <p:txBody>
          <a:bodyPr/>
          <a:lstStyle/>
          <a:p>
            <a:r>
              <a:rPr lang="fr-FR" dirty="0"/>
              <a:t>Le </a:t>
            </a:r>
            <a:r>
              <a:rPr lang="fr-FR" b="1" dirty="0"/>
              <a:t>problème de flot maximum</a:t>
            </a:r>
            <a:r>
              <a:rPr lang="fr-FR" dirty="0"/>
              <a:t> consiste à trouver, dans un </a:t>
            </a:r>
            <a:r>
              <a:rPr lang="fr-FR" dirty="0">
                <a:hlinkClick r:id="rId2" tooltip="Réseau de flot"/>
              </a:rPr>
              <a:t>réseau de flot</a:t>
            </a:r>
            <a:r>
              <a:rPr lang="fr-FR" dirty="0"/>
              <a:t>, un flot réalisable depuis une source unique et vers un puits unique qui soit </a:t>
            </a:r>
            <a:r>
              <a:rPr lang="fr-FR" dirty="0" smtClean="0"/>
              <a:t>maximum</a:t>
            </a:r>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pPr marL="0" indent="0">
              <a:buNone/>
            </a:pPr>
            <a:endParaRPr lang="fr-FR" dirty="0"/>
          </a:p>
        </p:txBody>
      </p:sp>
    </p:spTree>
    <p:extLst>
      <p:ext uri="{BB962C8B-B14F-4D97-AF65-F5344CB8AC3E}">
        <p14:creationId xmlns:p14="http://schemas.microsoft.com/office/powerpoint/2010/main" val="4163005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
  <TotalTime>208</TotalTime>
  <Words>357</Words>
  <Application>Microsoft Office PowerPoint</Application>
  <PresentationFormat>Personnalisé</PresentationFormat>
  <Paragraphs>64</Paragraphs>
  <Slides>13</Slides>
  <Notes>0</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Galerie</vt:lpstr>
      <vt:lpstr>Projet de semestre </vt:lpstr>
      <vt:lpstr>PLAN</vt:lpstr>
      <vt:lpstr>Introduction</vt:lpstr>
      <vt:lpstr>Cahier de charge</vt:lpstr>
      <vt:lpstr>Description du programme</vt:lpstr>
      <vt:lpstr>Présentation PowerPoint</vt:lpstr>
      <vt:lpstr>Étude technique :</vt:lpstr>
      <vt:lpstr>Initialisation du probleme</vt:lpstr>
      <vt:lpstr>Problème de flot maximale </vt:lpstr>
      <vt:lpstr>problème du flot de coût minimum</vt:lpstr>
      <vt:lpstr>algorithme de ford-fukElrson</vt:lpstr>
      <vt:lpstr>DEMONSTRATION</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cabinet d’avocat</dc:title>
  <dc:creator>HaMzA</dc:creator>
  <cp:lastModifiedBy>ASUS</cp:lastModifiedBy>
  <cp:revision>22</cp:revision>
  <dcterms:created xsi:type="dcterms:W3CDTF">2017-03-02T22:47:59Z</dcterms:created>
  <dcterms:modified xsi:type="dcterms:W3CDTF">2018-06-20T17:51:45Z</dcterms:modified>
</cp:coreProperties>
</file>