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9814CF6-B197-4AA9-A297-88654B292713}"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847309-6465-4DAF-9B59-BB1B6695D3C7}" type="slidenum">
              <a:rPr lang="zh-CN" altLang="en-US" smtClean="0"/>
              <a:t>‹#›</a:t>
            </a:fld>
            <a:endParaRPr lang="zh-CN" altLang="en-US"/>
          </a:p>
        </p:txBody>
      </p:sp>
    </p:spTree>
    <p:extLst>
      <p:ext uri="{BB962C8B-B14F-4D97-AF65-F5344CB8AC3E}">
        <p14:creationId xmlns:p14="http://schemas.microsoft.com/office/powerpoint/2010/main" val="56568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814CF6-B197-4AA9-A297-88654B292713}"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847309-6465-4DAF-9B59-BB1B6695D3C7}" type="slidenum">
              <a:rPr lang="zh-CN" altLang="en-US" smtClean="0"/>
              <a:t>‹#›</a:t>
            </a:fld>
            <a:endParaRPr lang="zh-CN" altLang="en-US"/>
          </a:p>
        </p:txBody>
      </p:sp>
    </p:spTree>
    <p:extLst>
      <p:ext uri="{BB962C8B-B14F-4D97-AF65-F5344CB8AC3E}">
        <p14:creationId xmlns:p14="http://schemas.microsoft.com/office/powerpoint/2010/main" val="4020185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814CF6-B197-4AA9-A297-88654B292713}"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847309-6465-4DAF-9B59-BB1B6695D3C7}" type="slidenum">
              <a:rPr lang="zh-CN" altLang="en-US" smtClean="0"/>
              <a:t>‹#›</a:t>
            </a:fld>
            <a:endParaRPr lang="zh-CN" altLang="en-US"/>
          </a:p>
        </p:txBody>
      </p:sp>
    </p:spTree>
    <p:extLst>
      <p:ext uri="{BB962C8B-B14F-4D97-AF65-F5344CB8AC3E}">
        <p14:creationId xmlns:p14="http://schemas.microsoft.com/office/powerpoint/2010/main" val="383769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814CF6-B197-4AA9-A297-88654B292713}"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847309-6465-4DAF-9B59-BB1B6695D3C7}" type="slidenum">
              <a:rPr lang="zh-CN" altLang="en-US" smtClean="0"/>
              <a:t>‹#›</a:t>
            </a:fld>
            <a:endParaRPr lang="zh-CN" altLang="en-US"/>
          </a:p>
        </p:txBody>
      </p:sp>
    </p:spTree>
    <p:extLst>
      <p:ext uri="{BB962C8B-B14F-4D97-AF65-F5344CB8AC3E}">
        <p14:creationId xmlns:p14="http://schemas.microsoft.com/office/powerpoint/2010/main" val="260136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9814CF6-B197-4AA9-A297-88654B292713}"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847309-6465-4DAF-9B59-BB1B6695D3C7}" type="slidenum">
              <a:rPr lang="zh-CN" altLang="en-US" smtClean="0"/>
              <a:t>‹#›</a:t>
            </a:fld>
            <a:endParaRPr lang="zh-CN" altLang="en-US"/>
          </a:p>
        </p:txBody>
      </p:sp>
    </p:spTree>
    <p:extLst>
      <p:ext uri="{BB962C8B-B14F-4D97-AF65-F5344CB8AC3E}">
        <p14:creationId xmlns:p14="http://schemas.microsoft.com/office/powerpoint/2010/main" val="174337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9814CF6-B197-4AA9-A297-88654B292713}" type="datetimeFigureOut">
              <a:rPr lang="zh-CN" altLang="en-US" smtClean="0"/>
              <a:t>2019/7/12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847309-6465-4DAF-9B59-BB1B6695D3C7}" type="slidenum">
              <a:rPr lang="zh-CN" altLang="en-US" smtClean="0"/>
              <a:t>‹#›</a:t>
            </a:fld>
            <a:endParaRPr lang="zh-CN" altLang="en-US"/>
          </a:p>
        </p:txBody>
      </p:sp>
    </p:spTree>
    <p:extLst>
      <p:ext uri="{BB962C8B-B14F-4D97-AF65-F5344CB8AC3E}">
        <p14:creationId xmlns:p14="http://schemas.microsoft.com/office/powerpoint/2010/main" val="9002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9814CF6-B197-4AA9-A297-88654B292713}" type="datetimeFigureOut">
              <a:rPr lang="zh-CN" altLang="en-US" smtClean="0"/>
              <a:t>2019/7/12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847309-6465-4DAF-9B59-BB1B6695D3C7}" type="slidenum">
              <a:rPr lang="zh-CN" altLang="en-US" smtClean="0"/>
              <a:t>‹#›</a:t>
            </a:fld>
            <a:endParaRPr lang="zh-CN" altLang="en-US"/>
          </a:p>
        </p:txBody>
      </p:sp>
    </p:spTree>
    <p:extLst>
      <p:ext uri="{BB962C8B-B14F-4D97-AF65-F5344CB8AC3E}">
        <p14:creationId xmlns:p14="http://schemas.microsoft.com/office/powerpoint/2010/main" val="124363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9814CF6-B197-4AA9-A297-88654B292713}" type="datetimeFigureOut">
              <a:rPr lang="zh-CN" altLang="en-US" smtClean="0"/>
              <a:t>2019/7/12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847309-6465-4DAF-9B59-BB1B6695D3C7}" type="slidenum">
              <a:rPr lang="zh-CN" altLang="en-US" smtClean="0"/>
              <a:t>‹#›</a:t>
            </a:fld>
            <a:endParaRPr lang="zh-CN" altLang="en-US"/>
          </a:p>
        </p:txBody>
      </p:sp>
    </p:spTree>
    <p:extLst>
      <p:ext uri="{BB962C8B-B14F-4D97-AF65-F5344CB8AC3E}">
        <p14:creationId xmlns:p14="http://schemas.microsoft.com/office/powerpoint/2010/main" val="262379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814CF6-B197-4AA9-A297-88654B292713}" type="datetimeFigureOut">
              <a:rPr lang="zh-CN" altLang="en-US" smtClean="0"/>
              <a:t>2019/7/12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847309-6465-4DAF-9B59-BB1B6695D3C7}" type="slidenum">
              <a:rPr lang="zh-CN" altLang="en-US" smtClean="0"/>
              <a:t>‹#›</a:t>
            </a:fld>
            <a:endParaRPr lang="zh-CN" altLang="en-US"/>
          </a:p>
        </p:txBody>
      </p:sp>
    </p:spTree>
    <p:extLst>
      <p:ext uri="{BB962C8B-B14F-4D97-AF65-F5344CB8AC3E}">
        <p14:creationId xmlns:p14="http://schemas.microsoft.com/office/powerpoint/2010/main" val="365195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9814CF6-B197-4AA9-A297-88654B292713}" type="datetimeFigureOut">
              <a:rPr lang="zh-CN" altLang="en-US" smtClean="0"/>
              <a:t>2019/7/12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847309-6465-4DAF-9B59-BB1B6695D3C7}" type="slidenum">
              <a:rPr lang="zh-CN" altLang="en-US" smtClean="0"/>
              <a:t>‹#›</a:t>
            </a:fld>
            <a:endParaRPr lang="zh-CN" altLang="en-US"/>
          </a:p>
        </p:txBody>
      </p:sp>
    </p:spTree>
    <p:extLst>
      <p:ext uri="{BB962C8B-B14F-4D97-AF65-F5344CB8AC3E}">
        <p14:creationId xmlns:p14="http://schemas.microsoft.com/office/powerpoint/2010/main" val="83754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9814CF6-B197-4AA9-A297-88654B292713}" type="datetimeFigureOut">
              <a:rPr lang="zh-CN" altLang="en-US" smtClean="0"/>
              <a:t>2019/7/12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847309-6465-4DAF-9B59-BB1B6695D3C7}" type="slidenum">
              <a:rPr lang="zh-CN" altLang="en-US" smtClean="0"/>
              <a:t>‹#›</a:t>
            </a:fld>
            <a:endParaRPr lang="zh-CN" altLang="en-US"/>
          </a:p>
        </p:txBody>
      </p:sp>
    </p:spTree>
    <p:extLst>
      <p:ext uri="{BB962C8B-B14F-4D97-AF65-F5344CB8AC3E}">
        <p14:creationId xmlns:p14="http://schemas.microsoft.com/office/powerpoint/2010/main" val="213386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14CF6-B197-4AA9-A297-88654B292713}" type="datetimeFigureOut">
              <a:rPr lang="zh-CN" altLang="en-US" smtClean="0"/>
              <a:t>2019/7/12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47309-6465-4DAF-9B59-BB1B6695D3C7}" type="slidenum">
              <a:rPr lang="zh-CN" altLang="en-US" smtClean="0"/>
              <a:t>‹#›</a:t>
            </a:fld>
            <a:endParaRPr lang="zh-CN" altLang="en-US"/>
          </a:p>
        </p:txBody>
      </p:sp>
    </p:spTree>
    <p:extLst>
      <p:ext uri="{BB962C8B-B14F-4D97-AF65-F5344CB8AC3E}">
        <p14:creationId xmlns:p14="http://schemas.microsoft.com/office/powerpoint/2010/main" val="293168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Android </a:t>
            </a:r>
            <a:r>
              <a:rPr lang="zh-CN" altLang="en-US" dirty="0" smtClean="0"/>
              <a:t>屏幕适配方案</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938508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今日头条屏幕适配方案</a:t>
            </a:r>
            <a:endParaRPr lang="zh-CN" altLang="en-US" b="1" dirty="0"/>
          </a:p>
        </p:txBody>
      </p:sp>
      <p:sp>
        <p:nvSpPr>
          <p:cNvPr id="3" name="内容占位符 2"/>
          <p:cNvSpPr>
            <a:spLocks noGrp="1"/>
          </p:cNvSpPr>
          <p:nvPr>
            <p:ph idx="1"/>
          </p:nvPr>
        </p:nvSpPr>
        <p:spPr/>
        <p:txBody>
          <a:bodyPr/>
          <a:lstStyle/>
          <a:p>
            <a:endParaRPr lang="en-US" altLang="zh-CN" dirty="0" smtClean="0"/>
          </a:p>
          <a:p>
            <a:r>
              <a:rPr lang="zh-CN" altLang="en-US" dirty="0" smtClean="0"/>
              <a:t>支持</a:t>
            </a:r>
            <a:r>
              <a:rPr lang="zh-CN" altLang="en-US" dirty="0"/>
              <a:t>以宽或者高一个维度去适</a:t>
            </a:r>
            <a:r>
              <a:rPr lang="zh-CN" altLang="en-US" dirty="0" smtClean="0"/>
              <a:t>配，保持</a:t>
            </a:r>
            <a:r>
              <a:rPr lang="zh-CN" altLang="en-US" dirty="0"/>
              <a:t>该维度上和设计图</a:t>
            </a:r>
            <a:r>
              <a:rPr lang="zh-CN" altLang="en-US" dirty="0" smtClean="0"/>
              <a:t>一致。</a:t>
            </a:r>
            <a:endParaRPr lang="en-US" altLang="zh-CN" dirty="0" smtClean="0"/>
          </a:p>
          <a:p>
            <a:endParaRPr lang="zh-CN" altLang="en-US" dirty="0"/>
          </a:p>
          <a:p>
            <a:r>
              <a:rPr lang="zh-CN" altLang="en-US" dirty="0"/>
              <a:t>支持</a:t>
            </a:r>
            <a:r>
              <a:rPr lang="en-US" altLang="zh-CN" dirty="0" err="1"/>
              <a:t>dp</a:t>
            </a:r>
            <a:r>
              <a:rPr lang="zh-CN" altLang="en-US" dirty="0"/>
              <a:t>和</a:t>
            </a:r>
            <a:r>
              <a:rPr lang="en-US" altLang="zh-CN" dirty="0" err="1"/>
              <a:t>sp</a:t>
            </a:r>
            <a:r>
              <a:rPr lang="zh-CN" altLang="en-US" dirty="0"/>
              <a:t>单位，控制迁移成本到最小</a:t>
            </a:r>
            <a:r>
              <a:rPr lang="zh-CN" altLang="en-US" dirty="0" smtClean="0"/>
              <a:t>。</a:t>
            </a:r>
            <a:endParaRPr lang="en-US" altLang="zh-CN" dirty="0" smtClean="0"/>
          </a:p>
          <a:p>
            <a:endParaRPr lang="en-US" altLang="zh-CN" dirty="0" smtClean="0"/>
          </a:p>
          <a:p>
            <a:r>
              <a:rPr lang="zh-CN" altLang="en-US" dirty="0"/>
              <a:t>修改 </a:t>
            </a:r>
            <a:r>
              <a:rPr lang="en-US" altLang="zh-CN" dirty="0"/>
              <a:t>density </a:t>
            </a:r>
            <a:r>
              <a:rPr lang="zh-CN" altLang="en-US" dirty="0"/>
              <a:t>值，使得最大宽度 </a:t>
            </a:r>
            <a:r>
              <a:rPr lang="en-US" altLang="zh-CN" dirty="0" err="1"/>
              <a:t>dp</a:t>
            </a:r>
            <a:r>
              <a:rPr lang="en-US" altLang="zh-CN" dirty="0"/>
              <a:t> </a:t>
            </a:r>
            <a:r>
              <a:rPr lang="zh-CN" altLang="en-US" dirty="0"/>
              <a:t>值固定为一个设定的基准值。</a:t>
            </a:r>
            <a:endParaRPr lang="en-US" altLang="zh-CN" dirty="0"/>
          </a:p>
          <a:p>
            <a:endParaRPr lang="zh-CN" altLang="en-US" sz="1800" dirty="0"/>
          </a:p>
          <a:p>
            <a:pPr marL="0" indent="0">
              <a:buNone/>
            </a:pPr>
            <a:endParaRPr lang="en-US" altLang="zh-CN" sz="1800" dirty="0" smtClean="0"/>
          </a:p>
          <a:p>
            <a:pPr marL="0" indent="0">
              <a:buNone/>
            </a:pPr>
            <a:endParaRPr lang="en-US" altLang="zh-CN" sz="1800" dirty="0" smtClean="0"/>
          </a:p>
          <a:p>
            <a:pPr marL="0" indent="0">
              <a:buNone/>
            </a:pPr>
            <a:endParaRPr lang="en-US" altLang="zh-CN" sz="1800" dirty="0" smtClean="0"/>
          </a:p>
          <a:p>
            <a:pPr marL="0" indent="0">
              <a:buNone/>
            </a:pPr>
            <a:endParaRPr lang="zh-CN" altLang="en-US" dirty="0"/>
          </a:p>
        </p:txBody>
      </p:sp>
    </p:spTree>
    <p:extLst>
      <p:ext uri="{BB962C8B-B14F-4D97-AF65-F5344CB8AC3E}">
        <p14:creationId xmlns:p14="http://schemas.microsoft.com/office/powerpoint/2010/main" val="4178859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8554" y="1063869"/>
            <a:ext cx="10615246" cy="5310554"/>
          </a:xfrm>
        </p:spPr>
        <p:txBody>
          <a:bodyPr/>
          <a:lstStyle/>
          <a:p>
            <a:r>
              <a:rPr lang="en-US" altLang="zh-CN" sz="1800" dirty="0" err="1"/>
              <a:t>DisplayMetrics#density</a:t>
            </a:r>
            <a:r>
              <a:rPr lang="en-US" altLang="zh-CN" sz="1800" dirty="0"/>
              <a:t> </a:t>
            </a:r>
            <a:r>
              <a:rPr lang="zh-CN" altLang="en-US" sz="1800" dirty="0" smtClean="0"/>
              <a:t>公式中的 </a:t>
            </a:r>
            <a:r>
              <a:rPr lang="en-US" altLang="zh-CN" sz="1800" dirty="0" smtClean="0"/>
              <a:t>density</a:t>
            </a:r>
            <a:endParaRPr lang="en-US" altLang="zh-CN" sz="1800" dirty="0"/>
          </a:p>
          <a:p>
            <a:r>
              <a:rPr lang="en-US" altLang="zh-CN" sz="1800" dirty="0" err="1"/>
              <a:t>DisplayMetrics#densityDpi</a:t>
            </a:r>
            <a:r>
              <a:rPr lang="en-US" altLang="zh-CN" sz="1800" dirty="0"/>
              <a:t> </a:t>
            </a:r>
            <a:r>
              <a:rPr lang="zh-CN" altLang="en-US" sz="1800" dirty="0" smtClean="0"/>
              <a:t>公式中的 </a:t>
            </a:r>
            <a:r>
              <a:rPr lang="en-US" altLang="zh-CN" sz="1800" dirty="0" smtClean="0"/>
              <a:t>dpi</a:t>
            </a:r>
            <a:endParaRPr lang="en-US" altLang="zh-CN" sz="1800" dirty="0"/>
          </a:p>
          <a:p>
            <a:r>
              <a:rPr lang="en-US" altLang="zh-CN" sz="1800" dirty="0" err="1"/>
              <a:t>DisplayMetrics#scaledDensity</a:t>
            </a:r>
            <a:r>
              <a:rPr lang="en-US" altLang="zh-CN" sz="1800" dirty="0"/>
              <a:t> </a:t>
            </a:r>
            <a:r>
              <a:rPr lang="zh-CN" altLang="en-US" sz="1800" dirty="0"/>
              <a:t>字体的缩放因子，正常情况下</a:t>
            </a:r>
            <a:r>
              <a:rPr lang="zh-CN" altLang="en-US" sz="1800" dirty="0" smtClean="0"/>
              <a:t>和 </a:t>
            </a:r>
            <a:r>
              <a:rPr lang="en-US" altLang="zh-CN" sz="1800" dirty="0" smtClean="0"/>
              <a:t>density </a:t>
            </a:r>
            <a:r>
              <a:rPr lang="zh-CN" altLang="en-US" sz="1800" dirty="0" smtClean="0"/>
              <a:t>相等</a:t>
            </a:r>
            <a:r>
              <a:rPr lang="zh-CN" altLang="en-US" sz="1800" dirty="0"/>
              <a:t>，但是调节系统字体大小后会改变这个值</a:t>
            </a:r>
          </a:p>
          <a:p>
            <a:pPr marL="0" indent="0">
              <a:buNone/>
            </a:pPr>
            <a:endParaRPr lang="en-US" altLang="zh-CN" dirty="0"/>
          </a:p>
          <a:p>
            <a:endParaRPr lang="zh-CN" altLang="en-US" dirty="0"/>
          </a:p>
        </p:txBody>
      </p:sp>
      <p:pic>
        <p:nvPicPr>
          <p:cNvPr id="6" name="图片 5"/>
          <p:cNvPicPr>
            <a:picLocks noChangeAspect="1"/>
          </p:cNvPicPr>
          <p:nvPr/>
        </p:nvPicPr>
        <p:blipFill>
          <a:blip r:embed="rId2"/>
          <a:stretch>
            <a:fillRect/>
          </a:stretch>
        </p:blipFill>
        <p:spPr>
          <a:xfrm>
            <a:off x="2516064" y="2773241"/>
            <a:ext cx="6057900" cy="1304925"/>
          </a:xfrm>
          <a:prstGeom prst="rect">
            <a:avLst/>
          </a:prstGeom>
        </p:spPr>
      </p:pic>
      <p:pic>
        <p:nvPicPr>
          <p:cNvPr id="8" name="图片 7"/>
          <p:cNvPicPr>
            <a:picLocks noChangeAspect="1"/>
          </p:cNvPicPr>
          <p:nvPr/>
        </p:nvPicPr>
        <p:blipFill>
          <a:blip r:embed="rId3"/>
          <a:stretch>
            <a:fillRect/>
          </a:stretch>
        </p:blipFill>
        <p:spPr>
          <a:xfrm>
            <a:off x="2516064" y="4565772"/>
            <a:ext cx="6076950" cy="1743075"/>
          </a:xfrm>
          <a:prstGeom prst="rect">
            <a:avLst/>
          </a:prstGeom>
        </p:spPr>
      </p:pic>
    </p:spTree>
    <p:extLst>
      <p:ext uri="{BB962C8B-B14F-4D97-AF65-F5344CB8AC3E}">
        <p14:creationId xmlns:p14="http://schemas.microsoft.com/office/powerpoint/2010/main" val="3470000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59632"/>
            <a:ext cx="10515600" cy="4351338"/>
          </a:xfrm>
        </p:spPr>
        <p:txBody>
          <a:bodyPr>
            <a:normAutofit/>
          </a:bodyPr>
          <a:lstStyle/>
          <a:p>
            <a:pPr marL="0" indent="0">
              <a:buNone/>
            </a:pPr>
            <a:r>
              <a:rPr lang="zh-CN" altLang="en-US" sz="1800" b="1" dirty="0" smtClean="0"/>
              <a:t>优基准值的选择</a:t>
            </a:r>
            <a:endParaRPr lang="en-US" altLang="zh-CN" sz="1800" b="1" dirty="0" smtClean="0"/>
          </a:p>
          <a:p>
            <a:pPr marL="0" indent="0">
              <a:buNone/>
            </a:pPr>
            <a:r>
              <a:rPr lang="zh-CN" altLang="en-US" sz="1800" dirty="0" smtClean="0"/>
              <a:t>基准值</a:t>
            </a:r>
            <a:r>
              <a:rPr lang="zh-CN" altLang="en-US" sz="1800" dirty="0" smtClean="0"/>
              <a:t>的选择一般考虑两点。一是需要选择与 </a:t>
            </a:r>
            <a:r>
              <a:rPr lang="en-US" altLang="zh-CN" sz="1800" dirty="0" smtClean="0"/>
              <a:t>Android </a:t>
            </a:r>
            <a:r>
              <a:rPr lang="zh-CN" altLang="en-US" sz="1800" dirty="0" smtClean="0"/>
              <a:t>大部分设备相近，二是根据产品设计图进行衡量。</a:t>
            </a:r>
            <a:endParaRPr lang="en-US" altLang="zh-CN" sz="1800" dirty="0" smtClean="0"/>
          </a:p>
          <a:p>
            <a:pPr marL="0" indent="0">
              <a:buNone/>
            </a:pPr>
            <a:r>
              <a:rPr lang="zh-CN" altLang="en-US" sz="1800" dirty="0" smtClean="0"/>
              <a:t>手机</a:t>
            </a:r>
            <a:r>
              <a:rPr lang="zh-CN" altLang="en-US" sz="1800" dirty="0" smtClean="0"/>
              <a:t>设备的基准宽度为 </a:t>
            </a:r>
            <a:r>
              <a:rPr lang="en-US" altLang="zh-CN" sz="1800" dirty="0" smtClean="0"/>
              <a:t>400 </a:t>
            </a:r>
            <a:r>
              <a:rPr lang="en-US" altLang="zh-CN" sz="1800" dirty="0" err="1" smtClean="0"/>
              <a:t>dp</a:t>
            </a:r>
            <a:r>
              <a:rPr lang="en-US" altLang="zh-CN" sz="1800" dirty="0" smtClean="0"/>
              <a:t> </a:t>
            </a:r>
            <a:r>
              <a:rPr lang="zh-CN" altLang="en-US" sz="1800" dirty="0" smtClean="0"/>
              <a:t>左右，因而基准宽度应该在</a:t>
            </a:r>
            <a:r>
              <a:rPr lang="en-US" altLang="zh-CN" sz="1800" dirty="0" smtClean="0"/>
              <a:t>400</a:t>
            </a:r>
            <a:r>
              <a:rPr lang="zh-CN" altLang="en-US" sz="1800" dirty="0" smtClean="0"/>
              <a:t>左右为宜。</a:t>
            </a:r>
            <a:endParaRPr lang="en-US" altLang="zh-CN" sz="1800" dirty="0" smtClean="0"/>
          </a:p>
          <a:p>
            <a:pPr marL="0" indent="0">
              <a:buNone/>
            </a:pPr>
            <a:r>
              <a:rPr lang="zh-CN" altLang="en-US" sz="1800" dirty="0" smtClean="0"/>
              <a:t>我</a:t>
            </a:r>
            <a:r>
              <a:rPr lang="zh-CN" altLang="en-US" sz="1800" dirty="0" smtClean="0"/>
              <a:t>司的产品设计图是根据下图中的设备信息进行设计的，根据下图公式可算出 </a:t>
            </a:r>
            <a:r>
              <a:rPr lang="en-US" altLang="zh-CN" sz="1800" dirty="0" smtClean="0"/>
              <a:t>dpi </a:t>
            </a:r>
            <a:r>
              <a:rPr lang="zh-CN" altLang="en-US" sz="1800" dirty="0" smtClean="0"/>
              <a:t>约等于 </a:t>
            </a:r>
            <a:r>
              <a:rPr lang="en-US" altLang="zh-CN" sz="1800" dirty="0" smtClean="0"/>
              <a:t>315</a:t>
            </a:r>
            <a:r>
              <a:rPr lang="zh-CN" altLang="en-US" sz="1800" dirty="0" smtClean="0"/>
              <a:t>，</a:t>
            </a:r>
            <a:r>
              <a:rPr lang="en-US" altLang="zh-CN" sz="1800" dirty="0" smtClean="0"/>
              <a:t>density </a:t>
            </a:r>
            <a:r>
              <a:rPr lang="zh-CN" altLang="en-US" sz="1800" dirty="0" smtClean="0"/>
              <a:t>约等于 </a:t>
            </a:r>
            <a:r>
              <a:rPr lang="en-US" altLang="zh-CN" sz="1800" dirty="0" smtClean="0"/>
              <a:t>2</a:t>
            </a:r>
            <a:r>
              <a:rPr lang="zh-CN" altLang="en-US" sz="1800" dirty="0" smtClean="0"/>
              <a:t>，最终换算成 </a:t>
            </a:r>
            <a:r>
              <a:rPr lang="en-US" altLang="zh-CN" sz="1800" dirty="0" err="1" smtClean="0"/>
              <a:t>dp</a:t>
            </a:r>
            <a:r>
              <a:rPr lang="en-US" altLang="zh-CN" sz="1800" dirty="0" smtClean="0"/>
              <a:t> </a:t>
            </a:r>
            <a:r>
              <a:rPr lang="zh-CN" altLang="en-US" sz="1800" dirty="0" smtClean="0"/>
              <a:t>为 </a:t>
            </a:r>
            <a:r>
              <a:rPr lang="en-US" altLang="zh-CN" sz="1800" dirty="0" smtClean="0"/>
              <a:t>375 </a:t>
            </a:r>
            <a:r>
              <a:rPr lang="zh-CN" altLang="en-US" sz="1800" dirty="0" smtClean="0"/>
              <a:t>* </a:t>
            </a:r>
            <a:r>
              <a:rPr lang="en-US" altLang="zh-CN" sz="1800" dirty="0" smtClean="0"/>
              <a:t>667</a:t>
            </a:r>
            <a:r>
              <a:rPr lang="zh-CN" altLang="en-US" sz="1800" dirty="0" smtClean="0"/>
              <a:t>。</a:t>
            </a:r>
            <a:endParaRPr lang="en-US" altLang="zh-CN" sz="1800" dirty="0" smtClean="0"/>
          </a:p>
          <a:p>
            <a:pPr marL="0" indent="0">
              <a:buNone/>
            </a:pPr>
            <a:endParaRPr lang="en-US" altLang="zh-CN" sz="1800" dirty="0"/>
          </a:p>
          <a:p>
            <a:pPr marL="0" indent="0">
              <a:buNone/>
            </a:pPr>
            <a:r>
              <a:rPr lang="en-US" altLang="zh-CN" sz="1800" dirty="0" err="1"/>
              <a:t>px</a:t>
            </a:r>
            <a:r>
              <a:rPr lang="en-US" altLang="zh-CN" sz="1800" dirty="0"/>
              <a:t> = density * </a:t>
            </a:r>
            <a:r>
              <a:rPr lang="en-US" altLang="zh-CN" sz="1800" dirty="0" err="1"/>
              <a:t>dp</a:t>
            </a:r>
            <a:r>
              <a:rPr lang="en-US" altLang="zh-CN" sz="1800" dirty="0"/>
              <a:t>;</a:t>
            </a:r>
          </a:p>
          <a:p>
            <a:pPr marL="0" indent="0">
              <a:buNone/>
            </a:pPr>
            <a:r>
              <a:rPr lang="en-US" altLang="zh-CN" sz="1800" dirty="0"/>
              <a:t>density = dpi / 160;</a:t>
            </a:r>
          </a:p>
          <a:p>
            <a:pPr marL="0" indent="0">
              <a:buNone/>
            </a:pPr>
            <a:r>
              <a:rPr lang="en-US" altLang="zh-CN" sz="1800" dirty="0" err="1"/>
              <a:t>px</a:t>
            </a:r>
            <a:r>
              <a:rPr lang="en-US" altLang="zh-CN" sz="1800" dirty="0"/>
              <a:t> = </a:t>
            </a:r>
            <a:r>
              <a:rPr lang="en-US" altLang="zh-CN" sz="1800" dirty="0" err="1"/>
              <a:t>dp</a:t>
            </a:r>
            <a:r>
              <a:rPr lang="en-US" altLang="zh-CN" sz="1800" dirty="0"/>
              <a:t> * (dpi / 160);</a:t>
            </a:r>
          </a:p>
          <a:p>
            <a:endParaRPr lang="en-US" altLang="zh-CN" sz="1800" dirty="0"/>
          </a:p>
          <a:p>
            <a:pPr marL="0" indent="0">
              <a:buNone/>
            </a:pPr>
            <a:r>
              <a:rPr lang="zh-CN" altLang="en-US" sz="1800" dirty="0" smtClean="0"/>
              <a:t>                                                                                    </a:t>
            </a:r>
            <a:endParaRPr lang="en-US" altLang="zh-CN" sz="1800" dirty="0" smtClean="0"/>
          </a:p>
        </p:txBody>
      </p:sp>
      <p:graphicFrame>
        <p:nvGraphicFramePr>
          <p:cNvPr id="5" name="表格 4"/>
          <p:cNvGraphicFramePr>
            <a:graphicFrameLocks noGrp="1"/>
          </p:cNvGraphicFramePr>
          <p:nvPr>
            <p:extLst>
              <p:ext uri="{D42A27DB-BD31-4B8C-83A1-F6EECF244321}">
                <p14:modId xmlns:p14="http://schemas.microsoft.com/office/powerpoint/2010/main" val="3150017525"/>
              </p:ext>
            </p:extLst>
          </p:nvPr>
        </p:nvGraphicFramePr>
        <p:xfrm>
          <a:off x="4106040" y="3436908"/>
          <a:ext cx="5772150" cy="426720"/>
        </p:xfrm>
        <a:graphic>
          <a:graphicData uri="http://schemas.openxmlformats.org/drawingml/2006/table">
            <a:tbl>
              <a:tblPr/>
              <a:tblGrid>
                <a:gridCol w="1924050">
                  <a:extLst>
                    <a:ext uri="{9D8B030D-6E8A-4147-A177-3AD203B41FA5}">
                      <a16:colId xmlns:a16="http://schemas.microsoft.com/office/drawing/2014/main" val="3207093807"/>
                    </a:ext>
                  </a:extLst>
                </a:gridCol>
                <a:gridCol w="1924050">
                  <a:extLst>
                    <a:ext uri="{9D8B030D-6E8A-4147-A177-3AD203B41FA5}">
                      <a16:colId xmlns:a16="http://schemas.microsoft.com/office/drawing/2014/main" val="546151644"/>
                    </a:ext>
                  </a:extLst>
                </a:gridCol>
                <a:gridCol w="1924050">
                  <a:extLst>
                    <a:ext uri="{9D8B030D-6E8A-4147-A177-3AD203B41FA5}">
                      <a16:colId xmlns:a16="http://schemas.microsoft.com/office/drawing/2014/main" val="2723364853"/>
                    </a:ext>
                  </a:extLst>
                </a:gridCol>
              </a:tblGrid>
              <a:tr h="247650">
                <a:tc>
                  <a:txBody>
                    <a:bodyPr/>
                    <a:lstStyle/>
                    <a:p>
                      <a:pPr algn="l" fontAlgn="t"/>
                      <a:r>
                        <a:rPr lang="zh-CN" altLang="en-US" b="1" dirty="0">
                          <a:solidFill>
                            <a:srgbClr val="000000"/>
                          </a:solidFill>
                          <a:effectLst/>
                        </a:rPr>
                        <a:t>设备</a:t>
                      </a:r>
                    </a:p>
                  </a:txBody>
                  <a:tcPr marR="95250" marT="76200" marB="76200">
                    <a:lnL>
                      <a:noFill/>
                    </a:lnL>
                    <a:lnR>
                      <a:noFill/>
                    </a:lnR>
                    <a:lnT>
                      <a:noFill/>
                    </a:lnT>
                    <a:lnB w="9525" cap="flat" cmpd="sng" algn="ctr">
                      <a:solidFill>
                        <a:srgbClr val="EBEBEB"/>
                      </a:solidFill>
                      <a:prstDash val="solid"/>
                      <a:round/>
                      <a:headEnd type="none" w="med" len="med"/>
                      <a:tailEnd type="none" w="med" len="med"/>
                    </a:lnB>
                    <a:solidFill>
                      <a:srgbClr val="FFFFFF"/>
                    </a:solidFill>
                  </a:tcPr>
                </a:tc>
                <a:tc>
                  <a:txBody>
                    <a:bodyPr/>
                    <a:lstStyle/>
                    <a:p>
                      <a:pPr algn="l" fontAlgn="t"/>
                      <a:r>
                        <a:rPr lang="zh-CN" altLang="en-US" b="1" dirty="0">
                          <a:solidFill>
                            <a:srgbClr val="000000"/>
                          </a:solidFill>
                          <a:effectLst/>
                        </a:rPr>
                        <a:t>屏幕尺寸</a:t>
                      </a:r>
                      <a:r>
                        <a:rPr lang="en-US" altLang="zh-CN" b="1" dirty="0">
                          <a:solidFill>
                            <a:srgbClr val="000000"/>
                          </a:solidFill>
                          <a:effectLst/>
                        </a:rPr>
                        <a:t>(</a:t>
                      </a:r>
                      <a:r>
                        <a:rPr lang="zh-CN" altLang="en-US" b="1" dirty="0">
                          <a:solidFill>
                            <a:srgbClr val="000000"/>
                          </a:solidFill>
                          <a:effectLst/>
                        </a:rPr>
                        <a:t>英寸</a:t>
                      </a:r>
                      <a:r>
                        <a:rPr lang="en-US" altLang="zh-CN" b="1" dirty="0">
                          <a:solidFill>
                            <a:srgbClr val="000000"/>
                          </a:solidFill>
                          <a:effectLst/>
                        </a:rPr>
                        <a:t>)</a:t>
                      </a:r>
                    </a:p>
                  </a:txBody>
                  <a:tcPr marL="95250" marR="95250" marT="76200" marB="76200">
                    <a:lnL>
                      <a:noFill/>
                    </a:lnL>
                    <a:lnR>
                      <a:noFill/>
                    </a:lnR>
                    <a:lnT>
                      <a:noFill/>
                    </a:lnT>
                    <a:lnB w="9525" cap="flat" cmpd="sng" algn="ctr">
                      <a:solidFill>
                        <a:srgbClr val="EBEBEB"/>
                      </a:solidFill>
                      <a:prstDash val="solid"/>
                      <a:round/>
                      <a:headEnd type="none" w="med" len="med"/>
                      <a:tailEnd type="none" w="med" len="med"/>
                    </a:lnB>
                    <a:solidFill>
                      <a:srgbClr val="FFFFFF"/>
                    </a:solidFill>
                  </a:tcPr>
                </a:tc>
                <a:tc>
                  <a:txBody>
                    <a:bodyPr/>
                    <a:lstStyle/>
                    <a:p>
                      <a:pPr algn="l" fontAlgn="t"/>
                      <a:r>
                        <a:rPr lang="zh-CN" altLang="en-US" b="1" dirty="0">
                          <a:solidFill>
                            <a:srgbClr val="000000"/>
                          </a:solidFill>
                          <a:effectLst/>
                        </a:rPr>
                        <a:t>屏幕分辨率</a:t>
                      </a:r>
                    </a:p>
                  </a:txBody>
                  <a:tcPr marL="95250" marR="95250" marT="76200" marB="76200">
                    <a:lnL>
                      <a:noFill/>
                    </a:lnL>
                    <a:lnR>
                      <a:noFill/>
                    </a:lnR>
                    <a:lnT>
                      <a:noFill/>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662506994"/>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703507110"/>
              </p:ext>
            </p:extLst>
          </p:nvPr>
        </p:nvGraphicFramePr>
        <p:xfrm>
          <a:off x="4106040" y="4034997"/>
          <a:ext cx="5772150" cy="426720"/>
        </p:xfrm>
        <a:graphic>
          <a:graphicData uri="http://schemas.openxmlformats.org/drawingml/2006/table">
            <a:tbl>
              <a:tblPr/>
              <a:tblGrid>
                <a:gridCol w="1924050">
                  <a:extLst>
                    <a:ext uri="{9D8B030D-6E8A-4147-A177-3AD203B41FA5}">
                      <a16:colId xmlns:a16="http://schemas.microsoft.com/office/drawing/2014/main" val="3665671847"/>
                    </a:ext>
                  </a:extLst>
                </a:gridCol>
                <a:gridCol w="1924050">
                  <a:extLst>
                    <a:ext uri="{9D8B030D-6E8A-4147-A177-3AD203B41FA5}">
                      <a16:colId xmlns:a16="http://schemas.microsoft.com/office/drawing/2014/main" val="1745196746"/>
                    </a:ext>
                  </a:extLst>
                </a:gridCol>
                <a:gridCol w="1924050">
                  <a:extLst>
                    <a:ext uri="{9D8B030D-6E8A-4147-A177-3AD203B41FA5}">
                      <a16:colId xmlns:a16="http://schemas.microsoft.com/office/drawing/2014/main" val="1326385701"/>
                    </a:ext>
                  </a:extLst>
                </a:gridCol>
              </a:tblGrid>
              <a:tr h="247650">
                <a:tc>
                  <a:txBody>
                    <a:bodyPr/>
                    <a:lstStyle/>
                    <a:p>
                      <a:r>
                        <a:rPr lang="en-US" dirty="0">
                          <a:effectLst/>
                        </a:rPr>
                        <a:t>iPhone6/6s/7</a:t>
                      </a:r>
                    </a:p>
                  </a:txBody>
                  <a:tcPr marR="95250" marT="76200" marB="7620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tc>
                  <a:txBody>
                    <a:bodyPr/>
                    <a:lstStyle/>
                    <a:p>
                      <a:r>
                        <a:rPr lang="en-US" altLang="zh-CN" dirty="0">
                          <a:effectLst/>
                        </a:rPr>
                        <a:t>4.7</a:t>
                      </a:r>
                    </a:p>
                  </a:txBody>
                  <a:tcPr marL="95250" marR="95250" marT="76200" marB="7620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tc>
                  <a:txBody>
                    <a:bodyPr/>
                    <a:lstStyle/>
                    <a:p>
                      <a:r>
                        <a:rPr lang="en-US" dirty="0">
                          <a:effectLst/>
                        </a:rPr>
                        <a:t>750 x 1334</a:t>
                      </a:r>
                    </a:p>
                  </a:txBody>
                  <a:tcPr marL="95250" marR="95250" marT="76200" marB="7620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3379426838"/>
                  </a:ext>
                </a:extLst>
              </a:tr>
            </a:tbl>
          </a:graphicData>
        </a:graphic>
      </p:graphicFrame>
    </p:spTree>
    <p:extLst>
      <p:ext uri="{BB962C8B-B14F-4D97-AF65-F5344CB8AC3E}">
        <p14:creationId xmlns:p14="http://schemas.microsoft.com/office/powerpoint/2010/main" val="2891432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487204" y="1419915"/>
            <a:ext cx="10937610" cy="34932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fun </a:t>
            </a:r>
            <a:r>
              <a:rPr kumimoji="0" lang="zh-CN" altLang="zh-CN" sz="13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setCustomDensity</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(activity: Activity) {</a:t>
            </a:r>
            <a:b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var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application: Application = activity.</a:t>
            </a:r>
            <a:r>
              <a:rPr kumimoji="0" lang="zh-CN" altLang="zh-CN" sz="13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application</a:t>
            </a:r>
            <a:br>
              <a:rPr kumimoji="0" lang="zh-CN" altLang="zh-CN" sz="13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var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appDisplayMetrics: DisplayMetrics = application.</a:t>
            </a:r>
            <a:r>
              <a:rPr kumimoji="0" lang="zh-CN" altLang="zh-CN" sz="13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resources</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3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displayMetrics   </a:t>
            </a: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//获取应用全局的显示度量对象</a:t>
            </a:r>
            <a:b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var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activityDisplayMetrics:DisplayMetrics = activity.</a:t>
            </a:r>
            <a:r>
              <a:rPr kumimoji="0" lang="zh-CN" altLang="zh-CN" sz="13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resources</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3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displayMetrics  </a:t>
            </a: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//获取活动界面全局的显示度量对象</a:t>
            </a:r>
            <a:b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var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targetDensity: Float = appDisplayMetrics.</a:t>
            </a:r>
            <a:r>
              <a:rPr kumimoji="0" lang="zh-CN" altLang="zh-CN" sz="13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widthPixels</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.toFloat() / </a:t>
            </a:r>
            <a:r>
              <a:rPr kumimoji="0" lang="zh-CN" altLang="zh-CN" sz="13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375  </a:t>
            </a: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//根据</a:t>
            </a:r>
            <a:r>
              <a:rPr kumimoji="0" lang="zh-CN" altLang="en-US"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像</a:t>
            </a: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素值和目标 dp 值计算出目标密度 density</a:t>
            </a:r>
            <a:b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var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targetDensityDpi: Int = (</a:t>
            </a:r>
            <a:r>
              <a:rPr kumimoji="0" lang="zh-CN" altLang="zh-CN" sz="13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160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targetDensity).toInt()   </a:t>
            </a: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//根据目标密度 density 计算出目标每英寸像素 dpi</a:t>
            </a:r>
            <a:b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appDisplayMetrics.</a:t>
            </a:r>
            <a:r>
              <a:rPr kumimoji="0" lang="zh-CN" altLang="zh-CN" sz="13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density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targetDensity         </a:t>
            </a: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//设置应用全局的目标密度 density</a:t>
            </a:r>
            <a:b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appDisplayMetrics.</a:t>
            </a:r>
            <a:r>
              <a:rPr kumimoji="0" lang="zh-CN" altLang="zh-CN" sz="13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scaledDensity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targetDensity   </a:t>
            </a: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//设置应用全局的目标字体密度 sp density</a:t>
            </a:r>
            <a:b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appDisplayMetrics.</a:t>
            </a:r>
            <a:r>
              <a:rPr kumimoji="0" lang="zh-CN" altLang="zh-CN" sz="13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densityDpi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targetDensityDpi   </a:t>
            </a: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//设置应用全局的目标每英寸像素 dpi</a:t>
            </a:r>
            <a:b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activityDisplayMetrics.</a:t>
            </a:r>
            <a:r>
              <a:rPr kumimoji="0" lang="zh-CN" altLang="zh-CN" sz="13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density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targetDensity        </a:t>
            </a: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//设置活动界面的目标密度 density</a:t>
            </a:r>
            <a:b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activityDisplayMetrics.</a:t>
            </a:r>
            <a:r>
              <a:rPr kumimoji="0" lang="zh-CN" altLang="zh-CN" sz="13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scaledDensity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targetDensity  </a:t>
            </a: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//设置活动界面的目标字体密度 sp density</a:t>
            </a:r>
            <a:b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activityDisplayMetrics.</a:t>
            </a:r>
            <a:r>
              <a:rPr kumimoji="0" lang="zh-CN" altLang="zh-CN" sz="13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densityDpi </a:t>
            </a: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targetDensityDpi  </a:t>
            </a:r>
            <a: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//设置活动界面的目标每英寸像素 dpi</a:t>
            </a:r>
            <a:br>
              <a:rPr kumimoji="0" lang="zh-CN" altLang="zh-CN" sz="13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543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823" y="1236540"/>
            <a:ext cx="10515600" cy="4351338"/>
          </a:xfrm>
        </p:spPr>
        <p:txBody>
          <a:bodyPr/>
          <a:lstStyle/>
          <a:p>
            <a:pPr marL="0" indent="0">
              <a:buNone/>
            </a:pPr>
            <a:r>
              <a:rPr lang="zh-CN" altLang="en-US" sz="1800" b="1" dirty="0" smtClean="0"/>
              <a:t>优点</a:t>
            </a:r>
            <a:endParaRPr lang="en-US" altLang="zh-CN" sz="1800" b="1" dirty="0" smtClean="0"/>
          </a:p>
          <a:p>
            <a:pPr marL="0" indent="0">
              <a:buNone/>
            </a:pPr>
            <a:r>
              <a:rPr lang="zh-CN" altLang="en-US" sz="1800" dirty="0" smtClean="0"/>
              <a:t>操作非常简单，只需在基类初始化时添加一个方法即可。</a:t>
            </a:r>
            <a:endParaRPr lang="en-US" altLang="zh-CN" sz="1800" dirty="0" smtClean="0"/>
          </a:p>
          <a:p>
            <a:pPr marL="0" indent="0">
              <a:buNone/>
            </a:pPr>
            <a:r>
              <a:rPr lang="zh-CN" altLang="en-US" sz="1800" dirty="0" smtClean="0"/>
              <a:t>侵入性低，和项目完全解耦，接入旧项目以及切换新适配方案都非常容易。</a:t>
            </a:r>
            <a:endParaRPr lang="en-US" altLang="zh-CN" sz="1800" dirty="0"/>
          </a:p>
          <a:p>
            <a:pPr marL="0" indent="0">
              <a:buNone/>
            </a:pPr>
            <a:r>
              <a:rPr lang="zh-CN" altLang="en-US" sz="1800" dirty="0" smtClean="0"/>
              <a:t>能够同时对系统控件以及第三方库控件进行适配。</a:t>
            </a:r>
            <a:endParaRPr lang="en-US" altLang="zh-CN" sz="1800" dirty="0" smtClean="0"/>
          </a:p>
          <a:p>
            <a:pPr marL="0" indent="0">
              <a:buNone/>
            </a:pPr>
            <a:endParaRPr lang="en-US" altLang="zh-CN" sz="1800" dirty="0"/>
          </a:p>
          <a:p>
            <a:pPr marL="0" indent="0">
              <a:buNone/>
            </a:pPr>
            <a:r>
              <a:rPr lang="zh-CN" altLang="en-US" sz="1800" b="1" dirty="0" smtClean="0"/>
              <a:t>缺点</a:t>
            </a:r>
          </a:p>
          <a:p>
            <a:pPr marL="0" indent="0">
              <a:buNone/>
            </a:pPr>
            <a:r>
              <a:rPr lang="zh-CN" altLang="en-US" sz="1800" dirty="0" smtClean="0"/>
              <a:t>会对包括第三方库在内的所有界面进行适配，太过一刀切。</a:t>
            </a:r>
            <a:endParaRPr lang="en-US" altLang="zh-CN" sz="1800" dirty="0" smtClean="0"/>
          </a:p>
        </p:txBody>
      </p:sp>
    </p:spTree>
    <p:extLst>
      <p:ext uri="{BB962C8B-B14F-4D97-AF65-F5344CB8AC3E}">
        <p14:creationId xmlns:p14="http://schemas.microsoft.com/office/powerpoint/2010/main" val="3231492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方案对比</a:t>
            </a:r>
            <a:endParaRPr lang="zh-CN" altLang="en-US" dirty="0"/>
          </a:p>
        </p:txBody>
      </p:sp>
      <p:pic>
        <p:nvPicPr>
          <p:cNvPr id="4" name="内容占位符 3"/>
          <p:cNvPicPr>
            <a:picLocks noGrp="1" noChangeAspect="1"/>
          </p:cNvPicPr>
          <p:nvPr>
            <p:ph idx="1"/>
          </p:nvPr>
        </p:nvPicPr>
        <p:blipFill>
          <a:blip r:embed="rId2"/>
          <a:stretch>
            <a:fillRect/>
          </a:stretch>
        </p:blipFill>
        <p:spPr>
          <a:xfrm>
            <a:off x="3075709" y="1536568"/>
            <a:ext cx="5139193" cy="4530397"/>
          </a:xfrm>
          <a:prstGeom prst="rect">
            <a:avLst/>
          </a:prstGeom>
        </p:spPr>
      </p:pic>
    </p:spTree>
    <p:extLst>
      <p:ext uri="{BB962C8B-B14F-4D97-AF65-F5344CB8AC3E}">
        <p14:creationId xmlns:p14="http://schemas.microsoft.com/office/powerpoint/2010/main" val="3439774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屏幕适配的定义</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pPr marL="0" indent="0">
              <a:buNone/>
            </a:pPr>
            <a:r>
              <a:rPr lang="zh-CN" altLang="en-US" sz="1800" dirty="0" smtClean="0"/>
              <a:t>使 </a:t>
            </a:r>
            <a:r>
              <a:rPr lang="en-US" altLang="zh-CN" sz="1800" dirty="0" smtClean="0"/>
              <a:t>UI </a:t>
            </a:r>
            <a:r>
              <a:rPr lang="zh-CN" altLang="en-US" sz="1800" dirty="0" smtClean="0"/>
              <a:t>界面在 </a:t>
            </a:r>
            <a:r>
              <a:rPr lang="en-US" altLang="zh-CN" sz="1800" dirty="0" smtClean="0"/>
              <a:t>Android </a:t>
            </a:r>
            <a:r>
              <a:rPr lang="zh-CN" altLang="en-US" sz="1800" dirty="0" smtClean="0"/>
              <a:t>不同</a:t>
            </a:r>
            <a:r>
              <a:rPr lang="zh-CN" altLang="en-US" sz="1800" dirty="0"/>
              <a:t>尺寸、不同分辨率的手机上具备相同的显示效果</a:t>
            </a:r>
          </a:p>
        </p:txBody>
      </p:sp>
    </p:spTree>
    <p:extLst>
      <p:ext uri="{BB962C8B-B14F-4D97-AF65-F5344CB8AC3E}">
        <p14:creationId xmlns:p14="http://schemas.microsoft.com/office/powerpoint/2010/main" val="995622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为什么需要屏幕适配</a:t>
            </a:r>
            <a:endParaRPr lang="zh-CN" altLang="en-US" dirty="0"/>
          </a:p>
        </p:txBody>
      </p:sp>
      <p:sp>
        <p:nvSpPr>
          <p:cNvPr id="3" name="内容占位符 2"/>
          <p:cNvSpPr>
            <a:spLocks noGrp="1"/>
          </p:cNvSpPr>
          <p:nvPr>
            <p:ph idx="1"/>
          </p:nvPr>
        </p:nvSpPr>
        <p:spPr>
          <a:xfrm>
            <a:off x="923192" y="1825625"/>
            <a:ext cx="10430608" cy="1392360"/>
          </a:xfrm>
        </p:spPr>
        <p:txBody>
          <a:bodyPr>
            <a:normAutofit/>
          </a:bodyPr>
          <a:lstStyle/>
          <a:p>
            <a:pPr marL="0" indent="0">
              <a:buNone/>
            </a:pPr>
            <a:r>
              <a:rPr lang="zh-CN" altLang="en-US" sz="1800" dirty="0"/>
              <a:t>由于</a:t>
            </a:r>
            <a:r>
              <a:rPr lang="en-US" altLang="zh-CN" sz="1800" dirty="0"/>
              <a:t>Android</a:t>
            </a:r>
            <a:r>
              <a:rPr lang="zh-CN" altLang="en-US" sz="1800" dirty="0"/>
              <a:t>系统的开放性，任何用户、开发者、</a:t>
            </a:r>
            <a:r>
              <a:rPr lang="en-US" altLang="zh-CN" sz="1800" dirty="0"/>
              <a:t>OEM</a:t>
            </a:r>
            <a:r>
              <a:rPr lang="zh-CN" altLang="en-US" sz="1800" dirty="0"/>
              <a:t>厂商、运营商都可以对</a:t>
            </a:r>
            <a:r>
              <a:rPr lang="en-US" altLang="zh-CN" sz="1800" dirty="0"/>
              <a:t>Android</a:t>
            </a:r>
            <a:r>
              <a:rPr lang="zh-CN" altLang="en-US" sz="1800" dirty="0"/>
              <a:t>进行</a:t>
            </a:r>
            <a:r>
              <a:rPr lang="zh-CN" altLang="en-US" sz="1800" dirty="0" smtClean="0"/>
              <a:t>定制，导致 </a:t>
            </a:r>
            <a:r>
              <a:rPr lang="en-US" altLang="zh-CN" sz="1800" dirty="0" smtClean="0"/>
              <a:t>Android </a:t>
            </a:r>
            <a:r>
              <a:rPr lang="zh-CN" altLang="en-US" sz="1800" dirty="0" smtClean="0"/>
              <a:t>设备的 “碎片化” 程度非常严重</a:t>
            </a:r>
            <a:r>
              <a:rPr lang="zh-CN" altLang="en-US" sz="1800" dirty="0" smtClean="0"/>
              <a:t>。</a:t>
            </a:r>
            <a:endParaRPr lang="zh-CN" altLang="en-US" sz="1800" dirty="0"/>
          </a:p>
        </p:txBody>
      </p:sp>
      <p:pic>
        <p:nvPicPr>
          <p:cNvPr id="3074" name="Picture 2" descr="http://a.36krcnd.com/photo/2014/ab2d4007f2c7e9806436184f8b80a4d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923192" y="2725615"/>
            <a:ext cx="4182697" cy="31441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img1.gtimg.com/tech/pics/hv1/135/67/1688/1097794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695" y="2725615"/>
            <a:ext cx="5365959" cy="3144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915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 </a:t>
            </a:r>
            <a:r>
              <a:rPr lang="zh-CN" altLang="en-US" dirty="0" smtClean="0"/>
              <a:t>原生屏幕适配方案</a:t>
            </a:r>
            <a:endParaRPr lang="zh-CN" altLang="en-US" dirty="0"/>
          </a:p>
        </p:txBody>
      </p:sp>
      <p:sp>
        <p:nvSpPr>
          <p:cNvPr id="3" name="内容占位符 2"/>
          <p:cNvSpPr>
            <a:spLocks noGrp="1"/>
          </p:cNvSpPr>
          <p:nvPr>
            <p:ph idx="1"/>
          </p:nvPr>
        </p:nvSpPr>
        <p:spPr>
          <a:xfrm>
            <a:off x="290146" y="1825624"/>
            <a:ext cx="11063654" cy="4460875"/>
          </a:xfrm>
        </p:spPr>
        <p:txBody>
          <a:bodyPr>
            <a:normAutofit/>
          </a:bodyPr>
          <a:lstStyle/>
          <a:p>
            <a:pPr marL="0" indent="0">
              <a:buNone/>
            </a:pPr>
            <a:r>
              <a:rPr lang="zh-CN" altLang="en-US" sz="1800" b="1" dirty="0"/>
              <a:t>屏幕尺寸</a:t>
            </a:r>
          </a:p>
          <a:p>
            <a:pPr marL="0" indent="0">
              <a:buNone/>
            </a:pPr>
            <a:r>
              <a:rPr lang="zh-CN" altLang="en-US" sz="1800" dirty="0"/>
              <a:t>含义：手机对角线的物理尺寸</a:t>
            </a:r>
          </a:p>
          <a:p>
            <a:pPr marL="0" indent="0">
              <a:buNone/>
            </a:pPr>
            <a:r>
              <a:rPr lang="zh-CN" altLang="en-US" sz="1800" dirty="0"/>
              <a:t>单位：英寸（</a:t>
            </a:r>
            <a:r>
              <a:rPr lang="en-US" altLang="zh-CN" sz="1800" dirty="0"/>
              <a:t>inch</a:t>
            </a:r>
            <a:r>
              <a:rPr lang="zh-CN" altLang="en-US" sz="1800" dirty="0"/>
              <a:t>），</a:t>
            </a:r>
            <a:r>
              <a:rPr lang="en-US" altLang="zh-CN" sz="1800" dirty="0"/>
              <a:t>1</a:t>
            </a:r>
            <a:r>
              <a:rPr lang="zh-CN" altLang="en-US" sz="1800" dirty="0"/>
              <a:t>英寸</a:t>
            </a:r>
            <a:r>
              <a:rPr lang="en-US" altLang="zh-CN" sz="1800" dirty="0"/>
              <a:t>=</a:t>
            </a:r>
            <a:r>
              <a:rPr lang="en-US" altLang="zh-CN" sz="1800" dirty="0" smtClean="0"/>
              <a:t>2.54cm</a:t>
            </a:r>
          </a:p>
          <a:p>
            <a:endParaRPr lang="en-US" altLang="zh-CN" sz="1800" dirty="0"/>
          </a:p>
          <a:p>
            <a:pPr marL="0" indent="0">
              <a:buNone/>
            </a:pPr>
            <a:r>
              <a:rPr lang="zh-CN" altLang="en-US" sz="1800" b="1" dirty="0"/>
              <a:t>屏幕分辨率</a:t>
            </a:r>
          </a:p>
          <a:p>
            <a:pPr marL="0" indent="0">
              <a:buNone/>
            </a:pPr>
            <a:r>
              <a:rPr lang="zh-CN" altLang="en-US" sz="1800" dirty="0"/>
              <a:t>含义：手机在横向、纵向上的像素点数</a:t>
            </a:r>
            <a:r>
              <a:rPr lang="zh-CN" altLang="en-US" sz="1800" dirty="0" smtClean="0"/>
              <a:t>总和</a:t>
            </a:r>
            <a:endParaRPr lang="en-US" altLang="zh-CN" sz="1800" dirty="0" smtClean="0"/>
          </a:p>
          <a:p>
            <a:pPr marL="0" indent="0">
              <a:buNone/>
            </a:pPr>
            <a:r>
              <a:rPr lang="zh-CN" altLang="en-US" sz="1800" dirty="0"/>
              <a:t>单位：</a:t>
            </a:r>
            <a:r>
              <a:rPr lang="en-US" altLang="zh-CN" sz="1800" dirty="0" err="1"/>
              <a:t>px</a:t>
            </a:r>
            <a:r>
              <a:rPr lang="zh-CN" altLang="en-US" sz="1800" dirty="0"/>
              <a:t>（</a:t>
            </a:r>
            <a:r>
              <a:rPr lang="en-US" altLang="zh-CN" sz="1800" dirty="0"/>
              <a:t>pixel</a:t>
            </a:r>
            <a:r>
              <a:rPr lang="zh-CN" altLang="en-US" sz="1800" dirty="0"/>
              <a:t>），</a:t>
            </a:r>
            <a:r>
              <a:rPr lang="en-US" altLang="zh-CN" sz="1800" dirty="0"/>
              <a:t>1px=1</a:t>
            </a:r>
            <a:r>
              <a:rPr lang="zh-CN" altLang="en-US" sz="1800" dirty="0"/>
              <a:t>像素点</a:t>
            </a:r>
          </a:p>
          <a:p>
            <a:endParaRPr lang="zh-CN" altLang="en-US" sz="2000" dirty="0"/>
          </a:p>
          <a:p>
            <a:pPr marL="0" indent="0">
              <a:buNone/>
            </a:pPr>
            <a:r>
              <a:rPr lang="zh-CN" altLang="en-US" sz="1800" b="1" dirty="0"/>
              <a:t>屏幕像素密度</a:t>
            </a:r>
          </a:p>
          <a:p>
            <a:pPr marL="0" indent="0">
              <a:buNone/>
            </a:pPr>
            <a:r>
              <a:rPr lang="zh-CN" altLang="en-US" sz="1800" dirty="0"/>
              <a:t>含义：每英寸的像素点数</a:t>
            </a:r>
          </a:p>
          <a:p>
            <a:pPr marL="0" indent="0">
              <a:buNone/>
            </a:pPr>
            <a:r>
              <a:rPr lang="zh-CN" altLang="en-US" sz="1800" dirty="0"/>
              <a:t>单位：</a:t>
            </a:r>
            <a:r>
              <a:rPr lang="en-US" altLang="zh-CN" sz="1800" dirty="0"/>
              <a:t>dpi</a:t>
            </a:r>
            <a:r>
              <a:rPr lang="zh-CN" altLang="en-US" sz="1800" dirty="0"/>
              <a:t>（</a:t>
            </a:r>
            <a:r>
              <a:rPr lang="en-US" altLang="zh-CN" sz="1800" dirty="0"/>
              <a:t>dots per </a:t>
            </a:r>
            <a:r>
              <a:rPr lang="en-US" altLang="zh-CN" sz="1800" dirty="0" err="1"/>
              <a:t>ich</a:t>
            </a:r>
            <a:r>
              <a:rPr lang="zh-CN" altLang="en-US" sz="1800" dirty="0"/>
              <a:t>）</a:t>
            </a:r>
          </a:p>
          <a:p>
            <a:endParaRPr lang="en-US" altLang="zh-CN" dirty="0"/>
          </a:p>
          <a:p>
            <a:endParaRPr lang="zh-CN" altLang="en-US" dirty="0"/>
          </a:p>
        </p:txBody>
      </p:sp>
      <p:pic>
        <p:nvPicPr>
          <p:cNvPr id="10" name="图片 9"/>
          <p:cNvPicPr>
            <a:picLocks noChangeAspect="1"/>
          </p:cNvPicPr>
          <p:nvPr/>
        </p:nvPicPr>
        <p:blipFill>
          <a:blip r:embed="rId2"/>
          <a:stretch>
            <a:fillRect/>
          </a:stretch>
        </p:blipFill>
        <p:spPr>
          <a:xfrm>
            <a:off x="6096000" y="1983947"/>
            <a:ext cx="3130221" cy="4144228"/>
          </a:xfrm>
          <a:prstGeom prst="rect">
            <a:avLst/>
          </a:prstGeom>
        </p:spPr>
      </p:pic>
    </p:spTree>
    <p:extLst>
      <p:ext uri="{BB962C8B-B14F-4D97-AF65-F5344CB8AC3E}">
        <p14:creationId xmlns:p14="http://schemas.microsoft.com/office/powerpoint/2010/main" val="543106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545123"/>
            <a:ext cx="10896600" cy="5631840"/>
          </a:xfrm>
        </p:spPr>
        <p:txBody>
          <a:bodyPr/>
          <a:lstStyle/>
          <a:p>
            <a:pPr marL="0" indent="0">
              <a:buNone/>
            </a:pPr>
            <a:r>
              <a:rPr lang="zh-CN" altLang="en-US" sz="1800" b="1" dirty="0"/>
              <a:t>密度无关像素</a:t>
            </a:r>
          </a:p>
          <a:p>
            <a:pPr marL="0" indent="0">
              <a:buNone/>
            </a:pPr>
            <a:r>
              <a:rPr lang="zh-CN" altLang="en-US" sz="1800" dirty="0"/>
              <a:t>含义：</a:t>
            </a:r>
            <a:r>
              <a:rPr lang="en-US" altLang="zh-CN" sz="1800" dirty="0"/>
              <a:t>density-independent pixel</a:t>
            </a:r>
            <a:r>
              <a:rPr lang="zh-CN" altLang="en-US" sz="1800" dirty="0"/>
              <a:t>，叫</a:t>
            </a:r>
            <a:r>
              <a:rPr lang="en-US" altLang="zh-CN" sz="1800" dirty="0" err="1"/>
              <a:t>dp</a:t>
            </a:r>
            <a:r>
              <a:rPr lang="zh-CN" altLang="en-US" sz="1800" dirty="0"/>
              <a:t>或</a:t>
            </a:r>
            <a:r>
              <a:rPr lang="en-US" altLang="zh-CN" sz="1800" dirty="0"/>
              <a:t>dip</a:t>
            </a:r>
            <a:r>
              <a:rPr lang="zh-CN" altLang="en-US" sz="1800" dirty="0"/>
              <a:t>，与终端上的实际物理像素点无关。</a:t>
            </a:r>
          </a:p>
          <a:p>
            <a:pPr marL="0" indent="0">
              <a:buNone/>
            </a:pPr>
            <a:r>
              <a:rPr lang="zh-CN" altLang="en-US" sz="1800" dirty="0"/>
              <a:t>单位：</a:t>
            </a:r>
            <a:r>
              <a:rPr lang="en-US" altLang="zh-CN" sz="1800" dirty="0" err="1"/>
              <a:t>dp</a:t>
            </a:r>
            <a:r>
              <a:rPr lang="zh-CN" altLang="en-US" sz="1800" dirty="0"/>
              <a:t>，可以保证在不同屏幕像素密度的设备上显示相同的</a:t>
            </a:r>
            <a:r>
              <a:rPr lang="zh-CN" altLang="en-US" sz="1800" dirty="0" smtClean="0"/>
              <a:t>效果。</a:t>
            </a:r>
            <a:endParaRPr lang="en-US" altLang="zh-CN" sz="1800" dirty="0" smtClean="0"/>
          </a:p>
          <a:p>
            <a:endParaRPr lang="en-US" altLang="zh-CN" sz="1800" dirty="0"/>
          </a:p>
          <a:p>
            <a:pPr marL="0" indent="0">
              <a:buNone/>
            </a:pPr>
            <a:r>
              <a:rPr lang="zh-CN" altLang="en-US" sz="1800" b="1" dirty="0"/>
              <a:t>独立比例像素</a:t>
            </a:r>
          </a:p>
          <a:p>
            <a:pPr marL="0" indent="0">
              <a:buNone/>
            </a:pPr>
            <a:r>
              <a:rPr lang="zh-CN" altLang="en-US" sz="1800" dirty="0"/>
              <a:t>含义：</a:t>
            </a:r>
            <a:r>
              <a:rPr lang="en-US" altLang="zh-CN" sz="1800" dirty="0"/>
              <a:t>scale-independent pixel</a:t>
            </a:r>
            <a:r>
              <a:rPr lang="zh-CN" altLang="en-US" sz="1800" dirty="0" smtClean="0"/>
              <a:t>，</a:t>
            </a:r>
            <a:r>
              <a:rPr lang="zh-CN" altLang="en-US" sz="1800" dirty="0"/>
              <a:t>此</a:t>
            </a:r>
            <a:r>
              <a:rPr lang="zh-CN" altLang="en-US" sz="1800" dirty="0" smtClean="0"/>
              <a:t>单位用于设置</a:t>
            </a:r>
            <a:r>
              <a:rPr lang="zh-CN" altLang="en-US" sz="1800" dirty="0"/>
              <a:t>文字</a:t>
            </a:r>
            <a:r>
              <a:rPr lang="zh-CN" altLang="en-US" sz="1800" dirty="0" smtClean="0"/>
              <a:t>大小，叫</a:t>
            </a:r>
            <a:r>
              <a:rPr lang="en-US" altLang="zh-CN" sz="1800" dirty="0" err="1"/>
              <a:t>sp</a:t>
            </a:r>
            <a:r>
              <a:rPr lang="zh-CN" altLang="en-US" sz="1800" dirty="0"/>
              <a:t>或</a:t>
            </a:r>
            <a:r>
              <a:rPr lang="en-US" altLang="zh-CN" sz="1800" dirty="0" smtClean="0"/>
              <a:t>sip</a:t>
            </a:r>
            <a:r>
              <a:rPr lang="zh-CN" altLang="en-US" sz="1800" dirty="0" smtClean="0"/>
              <a:t>。</a:t>
            </a:r>
            <a:endParaRPr lang="en-US" altLang="zh-CN" sz="1800" dirty="0"/>
          </a:p>
          <a:p>
            <a:pPr marL="0" indent="0">
              <a:buNone/>
            </a:pPr>
            <a:r>
              <a:rPr lang="zh-CN" altLang="en-US" sz="1800" dirty="0"/>
              <a:t>单位：</a:t>
            </a:r>
            <a:r>
              <a:rPr lang="en-US" altLang="zh-CN" sz="1800" dirty="0" err="1" smtClean="0"/>
              <a:t>sp</a:t>
            </a:r>
            <a:r>
              <a:rPr lang="zh-CN" altLang="en-US" sz="1800" dirty="0" smtClean="0"/>
              <a:t>。</a:t>
            </a:r>
            <a:endParaRPr lang="en-US" altLang="zh-CN" sz="1800" dirty="0" smtClean="0"/>
          </a:p>
          <a:p>
            <a:endParaRPr lang="en-US" altLang="zh-CN" sz="1800" dirty="0"/>
          </a:p>
          <a:p>
            <a:pPr marL="0" indent="0">
              <a:buNone/>
            </a:pPr>
            <a:r>
              <a:rPr lang="en-US" altLang="zh-CN" dirty="0" err="1"/>
              <a:t>px</a:t>
            </a:r>
            <a:r>
              <a:rPr lang="en-US" altLang="zh-CN" dirty="0"/>
              <a:t> = density * </a:t>
            </a:r>
            <a:r>
              <a:rPr lang="en-US" altLang="zh-CN" dirty="0" err="1"/>
              <a:t>dp</a:t>
            </a:r>
            <a:r>
              <a:rPr lang="en-US" altLang="zh-CN" dirty="0"/>
              <a:t>;</a:t>
            </a:r>
          </a:p>
          <a:p>
            <a:pPr marL="0" indent="0">
              <a:buNone/>
            </a:pPr>
            <a:r>
              <a:rPr lang="en-US" altLang="zh-CN" dirty="0"/>
              <a:t>density = dpi / 160;</a:t>
            </a:r>
          </a:p>
          <a:p>
            <a:pPr marL="0" indent="0">
              <a:buNone/>
            </a:pPr>
            <a:r>
              <a:rPr lang="en-US" altLang="zh-CN" dirty="0" err="1"/>
              <a:t>px</a:t>
            </a:r>
            <a:r>
              <a:rPr lang="en-US" altLang="zh-CN" dirty="0"/>
              <a:t> = </a:t>
            </a:r>
            <a:r>
              <a:rPr lang="en-US" altLang="zh-CN" dirty="0" err="1"/>
              <a:t>dp</a:t>
            </a:r>
            <a:r>
              <a:rPr lang="en-US" altLang="zh-CN" dirty="0"/>
              <a:t> * (dpi / 160</a:t>
            </a:r>
            <a:r>
              <a:rPr lang="en-US" altLang="zh-CN" dirty="0" smtClean="0"/>
              <a:t>);</a:t>
            </a:r>
          </a:p>
          <a:p>
            <a:pPr marL="0" indent="0">
              <a:buNone/>
            </a:pPr>
            <a:endParaRPr lang="en-US" altLang="zh-CN" dirty="0"/>
          </a:p>
          <a:p>
            <a:endParaRPr lang="en-US" altLang="zh-CN" sz="1800" dirty="0"/>
          </a:p>
        </p:txBody>
      </p:sp>
      <p:pic>
        <p:nvPicPr>
          <p:cNvPr id="11" name="图片 10"/>
          <p:cNvPicPr>
            <a:picLocks noChangeAspect="1"/>
          </p:cNvPicPr>
          <p:nvPr/>
        </p:nvPicPr>
        <p:blipFill>
          <a:blip r:embed="rId2"/>
          <a:stretch>
            <a:fillRect/>
          </a:stretch>
        </p:blipFill>
        <p:spPr>
          <a:xfrm>
            <a:off x="4953733" y="3185196"/>
            <a:ext cx="4568336" cy="2139020"/>
          </a:xfrm>
          <a:prstGeom prst="rect">
            <a:avLst/>
          </a:prstGeom>
        </p:spPr>
      </p:pic>
    </p:spTree>
    <p:extLst>
      <p:ext uri="{BB962C8B-B14F-4D97-AF65-F5344CB8AC3E}">
        <p14:creationId xmlns:p14="http://schemas.microsoft.com/office/powerpoint/2010/main" val="2104079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5463" y="747346"/>
            <a:ext cx="10536114" cy="5231423"/>
          </a:xfrm>
        </p:spPr>
        <p:txBody>
          <a:bodyPr>
            <a:normAutofit/>
          </a:bodyPr>
          <a:lstStyle/>
          <a:p>
            <a:endParaRPr lang="en-US" altLang="zh-CN" sz="1800" dirty="0"/>
          </a:p>
          <a:p>
            <a:pPr marL="0" indent="0">
              <a:buNone/>
            </a:pPr>
            <a:r>
              <a:rPr lang="en-US" altLang="zh-CN" sz="1700" b="1" dirty="0" err="1"/>
              <a:t>wrap_content</a:t>
            </a:r>
            <a:endParaRPr lang="en-US" altLang="zh-CN" sz="1700" b="1" dirty="0"/>
          </a:p>
          <a:p>
            <a:pPr marL="0" indent="0">
              <a:buNone/>
            </a:pPr>
            <a:r>
              <a:rPr lang="zh-CN" altLang="en-US" sz="1700" dirty="0"/>
              <a:t>系统会将视图的宽度或高度设置成所需的最小尺寸以适应视图中的内容。</a:t>
            </a:r>
            <a:endParaRPr lang="en-US" altLang="zh-CN" sz="1700" dirty="0"/>
          </a:p>
          <a:p>
            <a:pPr marL="0" indent="0">
              <a:buNone/>
            </a:pPr>
            <a:endParaRPr lang="en-US" altLang="zh-CN" sz="1700" b="1" dirty="0"/>
          </a:p>
          <a:p>
            <a:pPr marL="0" indent="0">
              <a:buNone/>
            </a:pPr>
            <a:r>
              <a:rPr lang="en-US" altLang="zh-CN" sz="1700" b="1" dirty="0" err="1"/>
              <a:t>match_parent</a:t>
            </a:r>
            <a:endParaRPr lang="en-US" altLang="zh-CN" sz="1700" dirty="0"/>
          </a:p>
          <a:p>
            <a:pPr marL="0" indent="0">
              <a:buNone/>
            </a:pPr>
            <a:r>
              <a:rPr lang="zh-CN" altLang="en-US" sz="1700" dirty="0"/>
              <a:t>系统会将视图的宽度或高度设置成父布局的大小。</a:t>
            </a:r>
            <a:endParaRPr lang="en-US" altLang="zh-CN" sz="1700" dirty="0"/>
          </a:p>
          <a:p>
            <a:pPr marL="0" indent="0">
              <a:buNone/>
            </a:pPr>
            <a:endParaRPr lang="en-US" altLang="zh-CN" sz="1700" dirty="0" smtClean="0"/>
          </a:p>
          <a:p>
            <a:pPr marL="0" indent="0">
              <a:buNone/>
            </a:pPr>
            <a:r>
              <a:rPr lang="en-US" altLang="zh-CN" sz="1700" dirty="0" smtClean="0"/>
              <a:t>Android </a:t>
            </a:r>
            <a:r>
              <a:rPr lang="zh-CN" altLang="en-US" sz="1700" dirty="0" smtClean="0"/>
              <a:t>还能在资源文件中添加限定符来匹配不同分辨率的设备。</a:t>
            </a:r>
            <a:endParaRPr lang="en-US" altLang="zh-CN" sz="1700" dirty="0" smtClean="0"/>
          </a:p>
          <a:p>
            <a:pPr marL="0" indent="0">
              <a:buNone/>
            </a:pPr>
            <a:r>
              <a:rPr lang="zh-CN" altLang="en-US" sz="1700" dirty="0" smtClean="0"/>
              <a:t>例如：</a:t>
            </a:r>
            <a:r>
              <a:rPr lang="en-US" altLang="zh-CN" sz="1700" dirty="0" err="1" smtClean="0"/>
              <a:t>drawable-xxhdpi</a:t>
            </a:r>
            <a:r>
              <a:rPr lang="zh-CN" altLang="en-US" sz="1700" dirty="0"/>
              <a:t>。</a:t>
            </a:r>
            <a:endParaRPr lang="en-US" altLang="zh-CN" sz="1700" dirty="0" smtClean="0"/>
          </a:p>
          <a:p>
            <a:endParaRPr lang="en-US" altLang="zh-CN" sz="1700" dirty="0"/>
          </a:p>
          <a:p>
            <a:endParaRPr lang="en-US" altLang="zh-CN" sz="1700" dirty="0" smtClean="0"/>
          </a:p>
          <a:p>
            <a:endParaRPr lang="en-US" altLang="zh-CN" sz="1700" dirty="0" smtClean="0"/>
          </a:p>
          <a:p>
            <a:endParaRPr lang="en-US" altLang="zh-CN" sz="1700" dirty="0"/>
          </a:p>
          <a:p>
            <a:endParaRPr lang="en-US" altLang="zh-CN" sz="1700" dirty="0" smtClean="0"/>
          </a:p>
          <a:p>
            <a:endParaRPr lang="en-US" altLang="zh-CN" sz="1700" dirty="0"/>
          </a:p>
        </p:txBody>
      </p:sp>
      <p:pic>
        <p:nvPicPr>
          <p:cNvPr id="4" name="图片 3"/>
          <p:cNvPicPr>
            <a:picLocks noChangeAspect="1"/>
          </p:cNvPicPr>
          <p:nvPr/>
        </p:nvPicPr>
        <p:blipFill>
          <a:blip r:embed="rId2"/>
          <a:stretch>
            <a:fillRect/>
          </a:stretch>
        </p:blipFill>
        <p:spPr>
          <a:xfrm>
            <a:off x="719139" y="4002206"/>
            <a:ext cx="7862155" cy="1906225"/>
          </a:xfrm>
          <a:prstGeom prst="rect">
            <a:avLst/>
          </a:prstGeom>
        </p:spPr>
      </p:pic>
    </p:spTree>
    <p:extLst>
      <p:ext uri="{BB962C8B-B14F-4D97-AF65-F5344CB8AC3E}">
        <p14:creationId xmlns:p14="http://schemas.microsoft.com/office/powerpoint/2010/main" val="577603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 </a:t>
            </a:r>
            <a:r>
              <a:rPr lang="zh-CN" altLang="en-US" dirty="0" smtClean="0"/>
              <a:t>原始适配方案的不足</a:t>
            </a:r>
            <a:endParaRPr lang="zh-CN" altLang="en-US" dirty="0"/>
          </a:p>
        </p:txBody>
      </p:sp>
      <p:sp>
        <p:nvSpPr>
          <p:cNvPr id="3" name="内容占位符 2"/>
          <p:cNvSpPr>
            <a:spLocks noGrp="1"/>
          </p:cNvSpPr>
          <p:nvPr>
            <p:ph idx="1"/>
          </p:nvPr>
        </p:nvSpPr>
        <p:spPr>
          <a:xfrm>
            <a:off x="624254" y="1538654"/>
            <a:ext cx="10729546" cy="4985237"/>
          </a:xfrm>
        </p:spPr>
        <p:txBody>
          <a:bodyPr>
            <a:normAutofit lnSpcReduction="10000"/>
          </a:bodyPr>
          <a:lstStyle/>
          <a:p>
            <a:pPr marL="0" indent="0">
              <a:buNone/>
            </a:pPr>
            <a:r>
              <a:rPr lang="en-US" altLang="zh-CN" sz="1800" dirty="0" smtClean="0"/>
              <a:t>1080 * 1920 </a:t>
            </a:r>
            <a:r>
              <a:rPr lang="zh-CN" altLang="en-US" sz="1800" dirty="0" smtClean="0"/>
              <a:t>分辨率，屏幕尺寸 </a:t>
            </a:r>
            <a:r>
              <a:rPr lang="en-US" altLang="zh-CN" sz="1800" dirty="0" smtClean="0"/>
              <a:t>5 </a:t>
            </a:r>
            <a:r>
              <a:rPr lang="zh-CN" altLang="en-US" sz="1800" dirty="0" smtClean="0"/>
              <a:t>英寸时：</a:t>
            </a:r>
            <a:endParaRPr lang="en-US" altLang="zh-CN" sz="1800" dirty="0" smtClean="0"/>
          </a:p>
          <a:p>
            <a:pPr marL="0" indent="0">
              <a:buNone/>
            </a:pPr>
            <a:r>
              <a:rPr lang="zh-CN" altLang="en-US" sz="1800" dirty="0" smtClean="0"/>
              <a:t>密度 </a:t>
            </a:r>
            <a:r>
              <a:rPr lang="en-US" altLang="zh-CN" sz="1800" dirty="0" err="1" smtClean="0"/>
              <a:t>denstiy</a:t>
            </a:r>
            <a:r>
              <a:rPr lang="en-US" altLang="zh-CN" sz="1800" dirty="0" smtClean="0"/>
              <a:t> = 440/160 = 2.75</a:t>
            </a:r>
          </a:p>
          <a:p>
            <a:pPr marL="0" indent="0">
              <a:buNone/>
            </a:pPr>
            <a:r>
              <a:rPr lang="zh-CN" altLang="en-US" sz="1800" dirty="0" smtClean="0"/>
              <a:t>宽的最大值 </a:t>
            </a:r>
            <a:r>
              <a:rPr lang="en-US" altLang="zh-CN" sz="1800" dirty="0" err="1" smtClean="0"/>
              <a:t>dp</a:t>
            </a:r>
            <a:r>
              <a:rPr lang="en-US" altLang="zh-CN" sz="1800" dirty="0" smtClean="0"/>
              <a:t> =  1080/2.75 </a:t>
            </a:r>
            <a:r>
              <a:rPr lang="zh-CN" altLang="en-US" sz="1800" dirty="0" smtClean="0"/>
              <a:t>≈</a:t>
            </a:r>
            <a:r>
              <a:rPr lang="en-US" altLang="zh-CN" sz="1800" dirty="0" smtClean="0"/>
              <a:t> 393</a:t>
            </a:r>
          </a:p>
          <a:p>
            <a:pPr marL="0" indent="0">
              <a:buNone/>
            </a:pPr>
            <a:endParaRPr lang="en-US" altLang="zh-CN" sz="1800" dirty="0" smtClean="0"/>
          </a:p>
          <a:p>
            <a:pPr marL="0" indent="0">
              <a:buNone/>
            </a:pPr>
            <a:r>
              <a:rPr lang="en-US" altLang="zh-CN" sz="1800" dirty="0" smtClean="0"/>
              <a:t>1080 * 1920 </a:t>
            </a:r>
            <a:r>
              <a:rPr lang="zh-CN" altLang="en-US" sz="1800" dirty="0" smtClean="0"/>
              <a:t>分辨率，屏幕尺寸 </a:t>
            </a:r>
            <a:r>
              <a:rPr lang="en-US" altLang="zh-CN" sz="1800" dirty="0" smtClean="0"/>
              <a:t>5.5 </a:t>
            </a:r>
            <a:r>
              <a:rPr lang="zh-CN" altLang="en-US" sz="1800" dirty="0" smtClean="0"/>
              <a:t>英寸时：</a:t>
            </a:r>
            <a:endParaRPr lang="en-US" altLang="zh-CN" sz="1800" dirty="0" smtClean="0"/>
          </a:p>
          <a:p>
            <a:pPr marL="0" indent="0">
              <a:buNone/>
            </a:pPr>
            <a:r>
              <a:rPr lang="zh-CN" altLang="en-US" sz="1800" dirty="0" smtClean="0"/>
              <a:t>每英寸像素 </a:t>
            </a:r>
            <a:r>
              <a:rPr lang="en-US" altLang="zh-CN" sz="1800" dirty="0" smtClean="0"/>
              <a:t>dpi = 2203/5.5 </a:t>
            </a:r>
            <a:r>
              <a:rPr lang="zh-CN" altLang="en-US" sz="1800" dirty="0" smtClean="0"/>
              <a:t>≈</a:t>
            </a:r>
            <a:r>
              <a:rPr lang="en-US" altLang="zh-CN" sz="1800" dirty="0" smtClean="0"/>
              <a:t> 401</a:t>
            </a:r>
          </a:p>
          <a:p>
            <a:pPr marL="0" indent="0">
              <a:buNone/>
            </a:pPr>
            <a:r>
              <a:rPr lang="zh-CN" altLang="en-US" sz="1800" dirty="0" smtClean="0"/>
              <a:t>密度 </a:t>
            </a:r>
            <a:r>
              <a:rPr lang="en-US" altLang="zh-CN" sz="1800" dirty="0" smtClean="0"/>
              <a:t>density = 401/160 </a:t>
            </a:r>
            <a:r>
              <a:rPr lang="zh-CN" altLang="en-US" sz="1800" dirty="0" smtClean="0"/>
              <a:t>≈ </a:t>
            </a:r>
            <a:r>
              <a:rPr lang="en-US" altLang="zh-CN" sz="1800" dirty="0" smtClean="0"/>
              <a:t>2.5</a:t>
            </a:r>
          </a:p>
          <a:p>
            <a:pPr marL="0" indent="0">
              <a:buNone/>
            </a:pPr>
            <a:r>
              <a:rPr lang="zh-CN" altLang="en-US" sz="1800" dirty="0" smtClean="0"/>
              <a:t>宽的最大值 </a:t>
            </a:r>
            <a:r>
              <a:rPr lang="en-US" altLang="zh-CN" sz="1800" dirty="0" err="1" smtClean="0"/>
              <a:t>dp</a:t>
            </a:r>
            <a:r>
              <a:rPr lang="en-US" altLang="zh-CN" sz="1800" dirty="0" smtClean="0"/>
              <a:t> = 1080/2.5 = 432</a:t>
            </a:r>
          </a:p>
          <a:p>
            <a:pPr marL="0" indent="0">
              <a:buNone/>
            </a:pPr>
            <a:endParaRPr lang="en-US" altLang="zh-CN" sz="1800" dirty="0" smtClean="0"/>
          </a:p>
          <a:p>
            <a:pPr marL="0" indent="0">
              <a:buNone/>
            </a:pPr>
            <a:r>
              <a:rPr lang="en-US" altLang="zh-CN" sz="1800" dirty="0" smtClean="0"/>
              <a:t>960 * 1280 </a:t>
            </a:r>
            <a:r>
              <a:rPr lang="zh-CN" altLang="en-US" sz="1800" dirty="0" smtClean="0"/>
              <a:t>分辨率，屏幕尺寸 </a:t>
            </a:r>
            <a:r>
              <a:rPr lang="en-US" altLang="zh-CN" sz="1800" dirty="0" smtClean="0"/>
              <a:t>5 </a:t>
            </a:r>
            <a:r>
              <a:rPr lang="zh-CN" altLang="en-US" sz="1800" dirty="0" smtClean="0"/>
              <a:t>英寸时：</a:t>
            </a:r>
            <a:endParaRPr lang="en-US" altLang="zh-CN" sz="1800" dirty="0" smtClean="0"/>
          </a:p>
          <a:p>
            <a:pPr marL="0" indent="0">
              <a:buNone/>
            </a:pPr>
            <a:r>
              <a:rPr lang="zh-CN" altLang="en-US" sz="1800" dirty="0" smtClean="0"/>
              <a:t>对角线像素值 </a:t>
            </a:r>
            <a:r>
              <a:rPr lang="en-US" altLang="zh-CN" sz="1800" dirty="0" err="1" smtClean="0"/>
              <a:t>px</a:t>
            </a:r>
            <a:r>
              <a:rPr lang="en-US" altLang="zh-CN" sz="1800" dirty="0" smtClean="0"/>
              <a:t> = 1600</a:t>
            </a:r>
          </a:p>
          <a:p>
            <a:pPr marL="0" indent="0">
              <a:buNone/>
            </a:pPr>
            <a:r>
              <a:rPr lang="zh-CN" altLang="en-US" sz="1800" dirty="0" smtClean="0"/>
              <a:t>每英寸像素 </a:t>
            </a:r>
            <a:r>
              <a:rPr lang="en-US" altLang="zh-CN" sz="1800" dirty="0" smtClean="0"/>
              <a:t>dpi = 1600/5 </a:t>
            </a:r>
            <a:r>
              <a:rPr lang="zh-CN" altLang="en-US" sz="1800" dirty="0"/>
              <a:t>＝</a:t>
            </a:r>
            <a:r>
              <a:rPr lang="en-US" altLang="zh-CN" sz="1800" dirty="0" smtClean="0"/>
              <a:t> 320</a:t>
            </a:r>
          </a:p>
          <a:p>
            <a:pPr marL="0" indent="0">
              <a:buNone/>
            </a:pPr>
            <a:r>
              <a:rPr lang="zh-CN" altLang="en-US" sz="1800" dirty="0" smtClean="0"/>
              <a:t>密度 </a:t>
            </a:r>
            <a:r>
              <a:rPr lang="en-US" altLang="zh-CN" sz="1800" dirty="0" smtClean="0"/>
              <a:t>density = 320 /160 </a:t>
            </a:r>
            <a:r>
              <a:rPr lang="en-US" altLang="zh-CN" sz="1800" dirty="0"/>
              <a:t>=</a:t>
            </a:r>
            <a:r>
              <a:rPr lang="zh-CN" altLang="en-US" sz="1800" dirty="0" smtClean="0"/>
              <a:t> </a:t>
            </a:r>
            <a:r>
              <a:rPr lang="en-US" altLang="zh-CN" sz="1800" dirty="0" smtClean="0"/>
              <a:t>2</a:t>
            </a:r>
          </a:p>
          <a:p>
            <a:pPr marL="0" indent="0">
              <a:buNone/>
            </a:pPr>
            <a:r>
              <a:rPr lang="zh-CN" altLang="en-US" sz="1800" dirty="0" smtClean="0"/>
              <a:t>宽的最大值 </a:t>
            </a:r>
            <a:r>
              <a:rPr lang="en-US" altLang="zh-CN" sz="1800" dirty="0" err="1" smtClean="0"/>
              <a:t>dp</a:t>
            </a:r>
            <a:r>
              <a:rPr lang="en-US" altLang="zh-CN" sz="1800" dirty="0" smtClean="0"/>
              <a:t> = 960/2 = 480</a:t>
            </a:r>
            <a:endParaRPr lang="zh-CN" altLang="en-US" sz="1800" dirty="0" smtClean="0"/>
          </a:p>
          <a:p>
            <a:pPr marL="0" indent="0">
              <a:buNone/>
            </a:pPr>
            <a:endParaRPr lang="en-US" altLang="zh-CN" sz="1800" dirty="0" smtClean="0"/>
          </a:p>
          <a:p>
            <a:pPr marL="0" indent="0">
              <a:buNone/>
            </a:pPr>
            <a:endParaRPr lang="zh-CN" altLang="en-US" sz="1800" dirty="0"/>
          </a:p>
        </p:txBody>
      </p:sp>
      <p:pic>
        <p:nvPicPr>
          <p:cNvPr id="6" name="图片 5"/>
          <p:cNvPicPr>
            <a:picLocks noChangeAspect="1"/>
          </p:cNvPicPr>
          <p:nvPr/>
        </p:nvPicPr>
        <p:blipFill>
          <a:blip r:embed="rId2"/>
          <a:stretch>
            <a:fillRect/>
          </a:stretch>
        </p:blipFill>
        <p:spPr>
          <a:xfrm>
            <a:off x="6684925" y="1959158"/>
            <a:ext cx="3130221" cy="4144228"/>
          </a:xfrm>
          <a:prstGeom prst="rect">
            <a:avLst/>
          </a:prstGeom>
        </p:spPr>
      </p:pic>
    </p:spTree>
    <p:extLst>
      <p:ext uri="{BB962C8B-B14F-4D97-AF65-F5344CB8AC3E}">
        <p14:creationId xmlns:p14="http://schemas.microsoft.com/office/powerpoint/2010/main" val="2968764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smallestWidth</a:t>
            </a:r>
            <a:r>
              <a:rPr lang="en-US" altLang="zh-CN" b="1" dirty="0"/>
              <a:t> </a:t>
            </a:r>
            <a:r>
              <a:rPr lang="zh-CN" altLang="en-US" b="1" dirty="0"/>
              <a:t>限定符屏幕适配方案</a:t>
            </a:r>
            <a:endParaRPr lang="zh-CN" altLang="en-US" dirty="0"/>
          </a:p>
        </p:txBody>
      </p:sp>
      <p:sp>
        <p:nvSpPr>
          <p:cNvPr id="3" name="内容占位符 2"/>
          <p:cNvSpPr>
            <a:spLocks noGrp="1"/>
          </p:cNvSpPr>
          <p:nvPr>
            <p:ph idx="1"/>
          </p:nvPr>
        </p:nvSpPr>
        <p:spPr>
          <a:xfrm>
            <a:off x="838200" y="1362808"/>
            <a:ext cx="10515600" cy="4805363"/>
          </a:xfrm>
        </p:spPr>
        <p:txBody>
          <a:bodyPr>
            <a:normAutofit/>
          </a:bodyPr>
          <a:lstStyle/>
          <a:p>
            <a:pPr marL="0" indent="0">
              <a:buNone/>
            </a:pPr>
            <a:r>
              <a:rPr lang="en-US" altLang="zh-CN" sz="1600" b="1" dirty="0" err="1" smtClean="0"/>
              <a:t>smallestWidth</a:t>
            </a:r>
            <a:r>
              <a:rPr lang="en-US" altLang="zh-CN" sz="1600" b="1" dirty="0" smtClean="0"/>
              <a:t> </a:t>
            </a:r>
            <a:r>
              <a:rPr lang="zh-CN" altLang="en-US" sz="1600" b="1" dirty="0" smtClean="0"/>
              <a:t>限定符</a:t>
            </a:r>
            <a:endParaRPr lang="en-US" altLang="zh-CN" sz="1600" b="1" dirty="0" smtClean="0"/>
          </a:p>
          <a:p>
            <a:pPr marL="0" indent="0">
              <a:buNone/>
            </a:pPr>
            <a:r>
              <a:rPr lang="zh-CN" altLang="en-US" sz="1600" dirty="0" smtClean="0"/>
              <a:t>系统会根据当前设备屏幕的最小宽度 </a:t>
            </a:r>
            <a:r>
              <a:rPr lang="en-US" altLang="zh-CN" sz="1600" dirty="0" smtClean="0"/>
              <a:t>(</a:t>
            </a:r>
            <a:r>
              <a:rPr lang="en-US" altLang="zh-CN" sz="1600" dirty="0" err="1" smtClean="0"/>
              <a:t>smallestWidth</a:t>
            </a:r>
            <a:r>
              <a:rPr lang="en-US" altLang="zh-CN" sz="1600" dirty="0" smtClean="0"/>
              <a:t>) </a:t>
            </a:r>
            <a:r>
              <a:rPr lang="zh-CN" altLang="en-US" sz="1600" dirty="0" smtClean="0"/>
              <a:t>去匹配对应的 </a:t>
            </a:r>
            <a:r>
              <a:rPr lang="en-US" altLang="zh-CN" sz="1600" dirty="0" smtClean="0"/>
              <a:t>values-</a:t>
            </a:r>
            <a:r>
              <a:rPr lang="en-US" altLang="zh-CN" sz="1600" dirty="0" err="1" smtClean="0"/>
              <a:t>sw</a:t>
            </a:r>
            <a:r>
              <a:rPr lang="en-US" altLang="zh-CN" sz="1600" dirty="0" smtClean="0"/>
              <a:t>&lt;N&gt;</a:t>
            </a:r>
            <a:r>
              <a:rPr lang="en-US" altLang="zh-CN" sz="1600" dirty="0" err="1" smtClean="0"/>
              <a:t>dp</a:t>
            </a:r>
            <a:r>
              <a:rPr lang="en-US" altLang="zh-CN" sz="1600" dirty="0" smtClean="0"/>
              <a:t> </a:t>
            </a:r>
            <a:r>
              <a:rPr lang="zh-CN" altLang="en-US" sz="1600" dirty="0" smtClean="0"/>
              <a:t>文件夹。</a:t>
            </a:r>
            <a:endParaRPr lang="en-US" altLang="zh-CN" sz="1600" dirty="0" smtClean="0"/>
          </a:p>
          <a:p>
            <a:endParaRPr lang="en-US" altLang="zh-CN" sz="1600" dirty="0"/>
          </a:p>
          <a:p>
            <a:pPr marL="0" indent="0">
              <a:buNone/>
            </a:pPr>
            <a:r>
              <a:rPr lang="zh-CN" altLang="en-US" sz="1600" b="1" dirty="0" smtClean="0"/>
              <a:t>原理</a:t>
            </a:r>
            <a:endParaRPr lang="en-US" altLang="zh-CN" sz="1600" dirty="0"/>
          </a:p>
          <a:p>
            <a:pPr marL="0" indent="0">
              <a:buNone/>
            </a:pPr>
            <a:r>
              <a:rPr lang="zh-CN" altLang="en-US" sz="1600" dirty="0" smtClean="0"/>
              <a:t>先确定最小宽度基准值，然后将每个 </a:t>
            </a:r>
            <a:r>
              <a:rPr lang="en-US" altLang="zh-CN" sz="1600" dirty="0" smtClean="0"/>
              <a:t>values-</a:t>
            </a:r>
            <a:r>
              <a:rPr lang="en-US" altLang="zh-CN" sz="1600" dirty="0" err="1" smtClean="0"/>
              <a:t>sw</a:t>
            </a:r>
            <a:r>
              <a:rPr lang="en-US" altLang="zh-CN" sz="1600" dirty="0" smtClean="0"/>
              <a:t>&lt;N&gt;</a:t>
            </a:r>
            <a:r>
              <a:rPr lang="en-US" altLang="zh-CN" sz="1600" dirty="0" err="1" smtClean="0"/>
              <a:t>dp</a:t>
            </a:r>
            <a:r>
              <a:rPr lang="en-US" altLang="zh-CN" sz="1600" dirty="0" smtClean="0"/>
              <a:t> </a:t>
            </a:r>
            <a:r>
              <a:rPr lang="zh-CN" altLang="en-US" sz="1600" dirty="0" smtClean="0"/>
              <a:t>中的 </a:t>
            </a:r>
            <a:r>
              <a:rPr lang="en-US" altLang="zh-CN" sz="1600" dirty="0" smtClean="0"/>
              <a:t>dimens.xml </a:t>
            </a:r>
            <a:r>
              <a:rPr lang="zh-CN" altLang="en-US" sz="1600" dirty="0" smtClean="0"/>
              <a:t>文件都分配与最小宽度基准值相同的份数，再根据公式屏幕最小宽度 </a:t>
            </a:r>
            <a:r>
              <a:rPr lang="en-US" altLang="zh-CN" sz="1600" dirty="0" smtClean="0"/>
              <a:t>/ </a:t>
            </a:r>
            <a:r>
              <a:rPr lang="zh-CN" altLang="en-US" sz="1600" dirty="0" smtClean="0"/>
              <a:t>份数 </a:t>
            </a:r>
            <a:r>
              <a:rPr lang="en-US" altLang="zh-CN" sz="1600" dirty="0" smtClean="0"/>
              <a:t>(</a:t>
            </a:r>
            <a:r>
              <a:rPr lang="zh-CN" altLang="en-US" sz="1600" dirty="0" smtClean="0"/>
              <a:t>最小宽度基准值</a:t>
            </a:r>
            <a:r>
              <a:rPr lang="en-US" altLang="zh-CN" sz="1600" dirty="0" smtClean="0"/>
              <a:t>)</a:t>
            </a:r>
            <a:r>
              <a:rPr lang="zh-CN" altLang="en-US" sz="1600" dirty="0" smtClean="0"/>
              <a:t> 求出每份占多少 </a:t>
            </a:r>
            <a:r>
              <a:rPr lang="en-US" altLang="zh-CN" sz="1600" dirty="0" err="1" smtClean="0"/>
              <a:t>dp</a:t>
            </a:r>
            <a:r>
              <a:rPr lang="zh-CN" altLang="en-US" sz="1600" dirty="0" smtClean="0"/>
              <a:t>，保证不管在哪个 </a:t>
            </a:r>
            <a:r>
              <a:rPr lang="en-US" altLang="zh-CN" sz="1600" dirty="0" smtClean="0"/>
              <a:t>values-</a:t>
            </a:r>
            <a:r>
              <a:rPr lang="en-US" altLang="zh-CN" sz="1600" dirty="0" err="1" smtClean="0"/>
              <a:t>sw</a:t>
            </a:r>
            <a:r>
              <a:rPr lang="en-US" altLang="zh-CN" sz="1600" dirty="0" smtClean="0"/>
              <a:t>&lt;N&gt;</a:t>
            </a:r>
            <a:r>
              <a:rPr lang="en-US" altLang="zh-CN" sz="1600" dirty="0" err="1" smtClean="0"/>
              <a:t>dp</a:t>
            </a:r>
            <a:r>
              <a:rPr lang="en-US" altLang="zh-CN" sz="1600" dirty="0" smtClean="0"/>
              <a:t> </a:t>
            </a:r>
            <a:r>
              <a:rPr lang="zh-CN" altLang="en-US" sz="1600" dirty="0" smtClean="0"/>
              <a:t>中，份数 </a:t>
            </a:r>
            <a:r>
              <a:rPr lang="en-US" altLang="zh-CN" sz="1600" dirty="0" smtClean="0"/>
              <a:t>(</a:t>
            </a:r>
            <a:r>
              <a:rPr lang="zh-CN" altLang="en-US" sz="1600" dirty="0" smtClean="0"/>
              <a:t>最小宽度基准值</a:t>
            </a:r>
            <a:r>
              <a:rPr lang="en-US" altLang="zh-CN" sz="1600" dirty="0" smtClean="0"/>
              <a:t>) * </a:t>
            </a:r>
            <a:r>
              <a:rPr lang="zh-CN" altLang="en-US" sz="1600" dirty="0" smtClean="0"/>
              <a:t>每份占的 </a:t>
            </a:r>
            <a:r>
              <a:rPr lang="en-US" altLang="zh-CN" sz="1600" dirty="0" err="1" smtClean="0"/>
              <a:t>dp</a:t>
            </a:r>
            <a:r>
              <a:rPr lang="en-US" altLang="zh-CN" sz="1600" dirty="0" smtClean="0"/>
              <a:t> </a:t>
            </a:r>
            <a:r>
              <a:rPr lang="zh-CN" altLang="en-US" sz="1600" dirty="0" smtClean="0"/>
              <a:t>值的结果都是刚好覆盖屏幕宽度。</a:t>
            </a:r>
          </a:p>
          <a:p>
            <a:pPr marL="0" indent="0">
              <a:buNone/>
            </a:pPr>
            <a:endParaRPr lang="zh-CN" altLang="en-US" dirty="0"/>
          </a:p>
        </p:txBody>
      </p:sp>
      <p:pic>
        <p:nvPicPr>
          <p:cNvPr id="5" name="图片 4"/>
          <p:cNvPicPr>
            <a:picLocks noChangeAspect="1"/>
          </p:cNvPicPr>
          <p:nvPr/>
        </p:nvPicPr>
        <p:blipFill>
          <a:blip r:embed="rId2"/>
          <a:stretch>
            <a:fillRect/>
          </a:stretch>
        </p:blipFill>
        <p:spPr>
          <a:xfrm>
            <a:off x="1423363" y="3512576"/>
            <a:ext cx="2271689" cy="2567537"/>
          </a:xfrm>
          <a:prstGeom prst="rect">
            <a:avLst/>
          </a:prstGeom>
        </p:spPr>
      </p:pic>
      <p:pic>
        <p:nvPicPr>
          <p:cNvPr id="6" name="图片 5"/>
          <p:cNvPicPr>
            <a:picLocks noChangeAspect="1"/>
          </p:cNvPicPr>
          <p:nvPr/>
        </p:nvPicPr>
        <p:blipFill>
          <a:blip r:embed="rId3"/>
          <a:stretch>
            <a:fillRect/>
          </a:stretch>
        </p:blipFill>
        <p:spPr>
          <a:xfrm>
            <a:off x="4601348" y="3525355"/>
            <a:ext cx="2370263" cy="2558878"/>
          </a:xfrm>
          <a:prstGeom prst="rect">
            <a:avLst/>
          </a:prstGeom>
        </p:spPr>
      </p:pic>
      <p:pic>
        <p:nvPicPr>
          <p:cNvPr id="8" name="图片 7"/>
          <p:cNvPicPr>
            <a:picLocks noChangeAspect="1"/>
          </p:cNvPicPr>
          <p:nvPr/>
        </p:nvPicPr>
        <p:blipFill>
          <a:blip r:embed="rId4"/>
          <a:stretch>
            <a:fillRect/>
          </a:stretch>
        </p:blipFill>
        <p:spPr>
          <a:xfrm>
            <a:off x="7877907" y="3512576"/>
            <a:ext cx="2313012" cy="2584436"/>
          </a:xfrm>
          <a:prstGeom prst="rect">
            <a:avLst/>
          </a:prstGeom>
        </p:spPr>
      </p:pic>
    </p:spTree>
    <p:extLst>
      <p:ext uri="{BB962C8B-B14F-4D97-AF65-F5344CB8AC3E}">
        <p14:creationId xmlns:p14="http://schemas.microsoft.com/office/powerpoint/2010/main" val="2469269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823" y="1236540"/>
            <a:ext cx="10515600" cy="4351338"/>
          </a:xfrm>
        </p:spPr>
        <p:txBody>
          <a:bodyPr/>
          <a:lstStyle/>
          <a:p>
            <a:pPr marL="0" indent="0">
              <a:buNone/>
            </a:pPr>
            <a:r>
              <a:rPr lang="zh-CN" altLang="en-US" sz="1800" b="1" dirty="0" smtClean="0"/>
              <a:t>优点</a:t>
            </a:r>
            <a:endParaRPr lang="en-US" altLang="zh-CN" sz="1800" b="1" dirty="0" smtClean="0"/>
          </a:p>
          <a:p>
            <a:pPr marL="0" indent="0">
              <a:buNone/>
            </a:pPr>
            <a:r>
              <a:rPr lang="zh-CN" altLang="en-US" sz="1800" dirty="0"/>
              <a:t>非常稳定，极低概率出现</a:t>
            </a:r>
            <a:r>
              <a:rPr lang="zh-CN" altLang="en-US" sz="1800" dirty="0" smtClean="0"/>
              <a:t>意外。</a:t>
            </a:r>
            <a:endParaRPr lang="en-US" altLang="zh-CN" sz="1800" dirty="0" smtClean="0"/>
          </a:p>
          <a:p>
            <a:pPr marL="0" indent="0">
              <a:buNone/>
            </a:pPr>
            <a:r>
              <a:rPr lang="zh-CN" altLang="en-US" sz="1800" dirty="0" smtClean="0"/>
              <a:t>低性能</a:t>
            </a:r>
            <a:r>
              <a:rPr lang="zh-CN" altLang="en-US" sz="1800" dirty="0"/>
              <a:t>的</a:t>
            </a:r>
            <a:r>
              <a:rPr lang="zh-CN" altLang="en-US" sz="1800" dirty="0" smtClean="0"/>
              <a:t>损耗。</a:t>
            </a:r>
            <a:endParaRPr lang="en-US" altLang="zh-CN" sz="1800" dirty="0" smtClean="0"/>
          </a:p>
          <a:p>
            <a:pPr marL="0" indent="0">
              <a:buNone/>
            </a:pPr>
            <a:r>
              <a:rPr lang="zh-CN" altLang="en-US" sz="1800" dirty="0"/>
              <a:t>不会影响其他三方</a:t>
            </a:r>
            <a:r>
              <a:rPr lang="zh-CN" altLang="en-US" sz="1800" dirty="0" smtClean="0"/>
              <a:t>库。</a:t>
            </a:r>
            <a:endParaRPr lang="en-US" altLang="zh-CN" sz="1800" dirty="0"/>
          </a:p>
          <a:p>
            <a:pPr marL="0" indent="0">
              <a:buNone/>
            </a:pPr>
            <a:r>
              <a:rPr lang="zh-CN" altLang="en-US" sz="1800" dirty="0" smtClean="0"/>
              <a:t>学习成本低。</a:t>
            </a:r>
            <a:endParaRPr lang="en-US" altLang="zh-CN" sz="1800" dirty="0" smtClean="0"/>
          </a:p>
          <a:p>
            <a:pPr marL="0" indent="0">
              <a:buNone/>
            </a:pPr>
            <a:endParaRPr lang="en-US" altLang="zh-CN" sz="1800" dirty="0"/>
          </a:p>
          <a:p>
            <a:pPr marL="0" indent="0">
              <a:buNone/>
            </a:pPr>
            <a:r>
              <a:rPr lang="zh-CN" altLang="en-US" sz="1800" b="1" dirty="0" smtClean="0"/>
              <a:t>缺点</a:t>
            </a:r>
            <a:endParaRPr lang="en-US" altLang="zh-CN" sz="1800" b="1" dirty="0" smtClean="0"/>
          </a:p>
          <a:p>
            <a:pPr marL="0" indent="0">
              <a:buNone/>
            </a:pPr>
            <a:r>
              <a:rPr lang="zh-CN" altLang="en-US" sz="1800" dirty="0" smtClean="0"/>
              <a:t>维护麻烦，侵入性高，</a:t>
            </a:r>
            <a:r>
              <a:rPr lang="zh-CN" altLang="en-US" sz="1800" dirty="0"/>
              <a:t>切换</a:t>
            </a:r>
            <a:r>
              <a:rPr lang="zh-CN" altLang="en-US" sz="1800" dirty="0" smtClean="0"/>
              <a:t>成本高昂</a:t>
            </a:r>
            <a:r>
              <a:rPr lang="zh-CN" altLang="en-US" sz="1800" dirty="0"/>
              <a:t>。</a:t>
            </a:r>
            <a:endParaRPr lang="en-US" altLang="zh-CN" sz="1800" dirty="0" smtClean="0"/>
          </a:p>
          <a:p>
            <a:pPr marL="0" indent="0">
              <a:buNone/>
            </a:pPr>
            <a:r>
              <a:rPr lang="zh-CN" altLang="en-US" sz="1800" dirty="0" smtClean="0"/>
              <a:t>无法覆盖所有机型，存在误差。随着覆盖的广度越大，占用的体积也会越大。</a:t>
            </a:r>
            <a:endParaRPr lang="en-US" altLang="zh-CN" sz="1800" dirty="0" smtClean="0"/>
          </a:p>
          <a:p>
            <a:pPr marL="0" indent="0">
              <a:buNone/>
            </a:pPr>
            <a:r>
              <a:rPr lang="zh-CN" altLang="en-US" sz="1800" dirty="0" smtClean="0"/>
              <a:t>如果需要支持 </a:t>
            </a:r>
            <a:r>
              <a:rPr lang="en-US" altLang="zh-CN" sz="1800" dirty="0" err="1" smtClean="0"/>
              <a:t>sp</a:t>
            </a:r>
            <a:r>
              <a:rPr lang="en-US" altLang="zh-CN" sz="1800" dirty="0" smtClean="0"/>
              <a:t> </a:t>
            </a:r>
            <a:r>
              <a:rPr lang="zh-CN" altLang="en-US" sz="1800" dirty="0" smtClean="0"/>
              <a:t>单位，需要再多生成一套对应的资源文件，占用更多面积。</a:t>
            </a:r>
            <a:endParaRPr lang="en-US" altLang="zh-CN" sz="1800" dirty="0" smtClean="0"/>
          </a:p>
          <a:p>
            <a:pPr marL="0" indent="0">
              <a:buNone/>
            </a:pPr>
            <a:r>
              <a:rPr lang="zh-CN" altLang="en-US" sz="1800" dirty="0" smtClean="0"/>
              <a:t>无法在横屏状态进行适配。</a:t>
            </a:r>
            <a:endParaRPr lang="en-US" altLang="zh-CN" sz="1800" dirty="0"/>
          </a:p>
        </p:txBody>
      </p:sp>
    </p:spTree>
    <p:extLst>
      <p:ext uri="{BB962C8B-B14F-4D97-AF65-F5344CB8AC3E}">
        <p14:creationId xmlns:p14="http://schemas.microsoft.com/office/powerpoint/2010/main" val="1537748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TotalTime>
  <Words>846</Words>
  <Application>Microsoft Office PowerPoint</Application>
  <PresentationFormat>宽屏</PresentationFormat>
  <Paragraphs>113</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宋体</vt:lpstr>
      <vt:lpstr>Arial</vt:lpstr>
      <vt:lpstr>Office 主题​​</vt:lpstr>
      <vt:lpstr>Android 屏幕适配方案</vt:lpstr>
      <vt:lpstr>屏幕适配的定义</vt:lpstr>
      <vt:lpstr>为什么需要屏幕适配</vt:lpstr>
      <vt:lpstr>Android 原生屏幕适配方案</vt:lpstr>
      <vt:lpstr>PowerPoint 演示文稿</vt:lpstr>
      <vt:lpstr>PowerPoint 演示文稿</vt:lpstr>
      <vt:lpstr>Android 原始适配方案的不足</vt:lpstr>
      <vt:lpstr>smallestWidth 限定符屏幕适配方案</vt:lpstr>
      <vt:lpstr>PowerPoint 演示文稿</vt:lpstr>
      <vt:lpstr>今日头条屏幕适配方案</vt:lpstr>
      <vt:lpstr>PowerPoint 演示文稿</vt:lpstr>
      <vt:lpstr>PowerPoint 演示文稿</vt:lpstr>
      <vt:lpstr>PowerPoint 演示文稿</vt:lpstr>
      <vt:lpstr>PowerPoint 演示文稿</vt:lpstr>
      <vt:lpstr>方案对比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屏幕适配方案</dc:title>
  <dc:creator>chenmj</dc:creator>
  <cp:lastModifiedBy>chenmj</cp:lastModifiedBy>
  <cp:revision>53</cp:revision>
  <dcterms:created xsi:type="dcterms:W3CDTF">2019-07-08T01:43:24Z</dcterms:created>
  <dcterms:modified xsi:type="dcterms:W3CDTF">2019-07-12T07:32:01Z</dcterms:modified>
</cp:coreProperties>
</file>