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3447" autoAdjust="0"/>
  </p:normalViewPr>
  <p:slideViewPr>
    <p:cSldViewPr snapToGrid="0">
      <p:cViewPr varScale="1">
        <p:scale>
          <a:sx n="59" d="100"/>
          <a:sy n="59" d="100"/>
        </p:scale>
        <p:origin x="8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B5E62-20F2-4D9D-A720-4F3C758CDFA2}"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A11220-D4FD-446D-9B94-2033D4C390B1}" type="slidenum">
              <a:rPr lang="en-US" smtClean="0"/>
              <a:t>‹#›</a:t>
            </a:fld>
            <a:endParaRPr lang="en-US"/>
          </a:p>
        </p:txBody>
      </p:sp>
    </p:spTree>
    <p:extLst>
      <p:ext uri="{BB962C8B-B14F-4D97-AF65-F5344CB8AC3E}">
        <p14:creationId xmlns:p14="http://schemas.microsoft.com/office/powerpoint/2010/main" val="3679652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9/14/2023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9/14/2023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9/14/2023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9/14/2023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9/14/2023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9/14/2023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9/14/2023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9/14/2023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9/14/2023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9/14/2023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9/14/2023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9/14/2023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EB5D89F8-CCAA-412D-B2A3-4ADF1998A954}"/>
              </a:ext>
            </a:extLst>
          </p:cNvPr>
          <p:cNvSpPr>
            <a:spLocks noGrp="1"/>
          </p:cNvSpPr>
          <p:nvPr>
            <p:ph type="ctrTitle"/>
          </p:nvPr>
        </p:nvSpPr>
        <p:spPr/>
        <p:txBody>
          <a:bodyPr/>
          <a:lstStyle/>
          <a:p>
            <a:r>
              <a:rPr dirty="0"/>
              <a:t>Marketing</a:t>
            </a:r>
            <a:r>
              <a:rPr lang="en-US" dirty="0"/>
              <a:t> and </a:t>
            </a:r>
            <a:r>
              <a:rPr dirty="0"/>
              <a:t>Sales</a:t>
            </a:r>
            <a:r>
              <a:rPr lang="en-US" dirty="0"/>
              <a:t> </a:t>
            </a:r>
            <a:r>
              <a:rPr dirty="0"/>
              <a:t>Story</a:t>
            </a:r>
          </a:p>
        </p:txBody>
      </p:sp>
      <p:sp>
        <p:nvSpPr>
          <p:cNvPr id="3" name="slide1">
            <a:extLst>
              <a:ext uri="{FF2B5EF4-FFF2-40B4-BE49-F238E27FC236}">
                <a16:creationId xmlns:a16="http://schemas.microsoft.com/office/drawing/2014/main" id="{19480C08-2788-433E-898A-9EA5BBD97C7E}"/>
              </a:ext>
            </a:extLst>
          </p:cNvPr>
          <p:cNvSpPr>
            <a:spLocks noGrp="1"/>
          </p:cNvSpPr>
          <p:nvPr>
            <p:ph type="subTitle" idx="1"/>
          </p:nvPr>
        </p:nvSpPr>
        <p:spPr/>
        <p:txBody>
          <a:bodyPr/>
          <a:lstStyle/>
          <a:p>
            <a:r>
              <a:rPr lang="en-US" dirty="0"/>
              <a:t>LP Pressure Washing  |  </a:t>
            </a:r>
            <a:r>
              <a:rPr dirty="0"/>
              <a:t>9/14/2023</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Marketing and Sales Story2">
            <a:extLst>
              <a:ext uri="{FF2B5EF4-FFF2-40B4-BE49-F238E27FC236}">
                <a16:creationId xmlns:a16="http://schemas.microsoft.com/office/drawing/2014/main" id="{BBD5FD40-C60D-407B-873A-3CDB1D47A692}"/>
              </a:ext>
            </a:extLst>
          </p:cNvPr>
          <p:cNvPicPr>
            <a:picLocks noChangeAspect="1"/>
          </p:cNvPicPr>
          <p:nvPr/>
        </p:nvPicPr>
        <p:blipFill rotWithShape="1">
          <a:blip r:embed="rId2">
            <a:extLst>
              <a:ext uri="{28A0092B-C50C-407E-A947-70E740481C1C}">
                <a14:useLocalDpi xmlns:a14="http://schemas.microsoft.com/office/drawing/2010/main" val="0"/>
              </a:ext>
            </a:extLst>
          </a:blip>
          <a:srcRect t="23851"/>
          <a:stretch/>
        </p:blipFill>
        <p:spPr>
          <a:xfrm>
            <a:off x="2482033" y="2225040"/>
            <a:ext cx="7227934" cy="5222240"/>
          </a:xfrm>
          <a:prstGeom prst="rect">
            <a:avLst/>
          </a:prstGeom>
        </p:spPr>
      </p:pic>
      <p:sp>
        <p:nvSpPr>
          <p:cNvPr id="2" name="TextBox 1">
            <a:extLst>
              <a:ext uri="{FF2B5EF4-FFF2-40B4-BE49-F238E27FC236}">
                <a16:creationId xmlns:a16="http://schemas.microsoft.com/office/drawing/2014/main" id="{AB44413D-21DA-281D-571D-8478F836157D}"/>
              </a:ext>
            </a:extLst>
          </p:cNvPr>
          <p:cNvSpPr txBox="1"/>
          <p:nvPr/>
        </p:nvSpPr>
        <p:spPr>
          <a:xfrm>
            <a:off x="853440" y="1666240"/>
            <a:ext cx="10414000" cy="646331"/>
          </a:xfrm>
          <a:prstGeom prst="rect">
            <a:avLst/>
          </a:prstGeom>
          <a:noFill/>
        </p:spPr>
        <p:txBody>
          <a:bodyPr wrap="square" rtlCol="0">
            <a:spAutoFit/>
          </a:bodyPr>
          <a:lstStyle/>
          <a:p>
            <a:r>
              <a:rPr lang="en-US" dirty="0"/>
              <a:t>We can see that quarter of our income below is from returning clients. And almost another quarter is from referrals. </a:t>
            </a:r>
          </a:p>
        </p:txBody>
      </p:sp>
      <p:sp>
        <p:nvSpPr>
          <p:cNvPr id="4" name="TextBox 3">
            <a:extLst>
              <a:ext uri="{FF2B5EF4-FFF2-40B4-BE49-F238E27FC236}">
                <a16:creationId xmlns:a16="http://schemas.microsoft.com/office/drawing/2014/main" id="{B5B15623-ABA1-F15C-7668-C159EFE25738}"/>
              </a:ext>
            </a:extLst>
          </p:cNvPr>
          <p:cNvSpPr txBox="1"/>
          <p:nvPr/>
        </p:nvSpPr>
        <p:spPr>
          <a:xfrm>
            <a:off x="1747520" y="416560"/>
            <a:ext cx="8310880" cy="769441"/>
          </a:xfrm>
          <a:prstGeom prst="rect">
            <a:avLst/>
          </a:prstGeom>
          <a:noFill/>
        </p:spPr>
        <p:txBody>
          <a:bodyPr wrap="square" rtlCol="0">
            <a:spAutoFit/>
          </a:bodyPr>
          <a:lstStyle/>
          <a:p>
            <a:pPr algn="ctr"/>
            <a:r>
              <a:rPr lang="en-US" sz="4400" dirty="0"/>
              <a:t>Revenue Avenues</a:t>
            </a:r>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Marketing and Sales Story3">
            <a:extLst>
              <a:ext uri="{FF2B5EF4-FFF2-40B4-BE49-F238E27FC236}">
                <a16:creationId xmlns:a16="http://schemas.microsoft.com/office/drawing/2014/main" id="{020EA7EE-645F-42DE-89EE-E12EEF21A0BD}"/>
              </a:ext>
            </a:extLst>
          </p:cNvPr>
          <p:cNvPicPr>
            <a:picLocks noChangeAspect="1"/>
          </p:cNvPicPr>
          <p:nvPr/>
        </p:nvPicPr>
        <p:blipFill rotWithShape="1">
          <a:blip r:embed="rId2">
            <a:extLst>
              <a:ext uri="{28A0092B-C50C-407E-A947-70E740481C1C}">
                <a14:useLocalDpi xmlns:a14="http://schemas.microsoft.com/office/drawing/2010/main" val="0"/>
              </a:ext>
            </a:extLst>
          </a:blip>
          <a:srcRect t="14963"/>
          <a:stretch/>
        </p:blipFill>
        <p:spPr>
          <a:xfrm>
            <a:off x="2482033" y="2600960"/>
            <a:ext cx="7227934" cy="5831840"/>
          </a:xfrm>
          <a:prstGeom prst="rect">
            <a:avLst/>
          </a:prstGeom>
        </p:spPr>
      </p:pic>
      <p:sp>
        <p:nvSpPr>
          <p:cNvPr id="2" name="TextBox 1">
            <a:extLst>
              <a:ext uri="{FF2B5EF4-FFF2-40B4-BE49-F238E27FC236}">
                <a16:creationId xmlns:a16="http://schemas.microsoft.com/office/drawing/2014/main" id="{F0C5BCF5-D57F-0EFB-1DE5-661BBAD64C77}"/>
              </a:ext>
            </a:extLst>
          </p:cNvPr>
          <p:cNvSpPr txBox="1"/>
          <p:nvPr/>
        </p:nvSpPr>
        <p:spPr>
          <a:xfrm>
            <a:off x="782320" y="1656080"/>
            <a:ext cx="10505440" cy="369332"/>
          </a:xfrm>
          <a:prstGeom prst="rect">
            <a:avLst/>
          </a:prstGeom>
          <a:noFill/>
        </p:spPr>
        <p:txBody>
          <a:bodyPr wrap="square" rtlCol="0">
            <a:spAutoFit/>
          </a:bodyPr>
          <a:lstStyle/>
          <a:p>
            <a:r>
              <a:rPr lang="en-US" dirty="0"/>
              <a:t>Paid marketing tools take up most of the other half. The biggest is from Evolve which did Facebook ads for us. </a:t>
            </a:r>
          </a:p>
        </p:txBody>
      </p:sp>
      <p:sp>
        <p:nvSpPr>
          <p:cNvPr id="3" name="TextBox 2">
            <a:extLst>
              <a:ext uri="{FF2B5EF4-FFF2-40B4-BE49-F238E27FC236}">
                <a16:creationId xmlns:a16="http://schemas.microsoft.com/office/drawing/2014/main" id="{CD16C20B-AD70-9308-42A9-B10D4C8D6A05}"/>
              </a:ext>
            </a:extLst>
          </p:cNvPr>
          <p:cNvSpPr txBox="1"/>
          <p:nvPr/>
        </p:nvSpPr>
        <p:spPr>
          <a:xfrm>
            <a:off x="2021840" y="487680"/>
            <a:ext cx="7142480" cy="769441"/>
          </a:xfrm>
          <a:prstGeom prst="rect">
            <a:avLst/>
          </a:prstGeom>
          <a:noFill/>
        </p:spPr>
        <p:txBody>
          <a:bodyPr wrap="square" rtlCol="0">
            <a:spAutoFit/>
          </a:bodyPr>
          <a:lstStyle/>
          <a:p>
            <a:pPr algn="ctr"/>
            <a:r>
              <a:rPr lang="en-US" sz="4400" dirty="0"/>
              <a:t>Paid Marketing Tools</a:t>
            </a: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Marketing and Sales Story4">
            <a:extLst>
              <a:ext uri="{FF2B5EF4-FFF2-40B4-BE49-F238E27FC236}">
                <a16:creationId xmlns:a16="http://schemas.microsoft.com/office/drawing/2014/main" id="{FDF39396-4E68-4B66-85AD-328057AE7063}"/>
              </a:ext>
            </a:extLst>
          </p:cNvPr>
          <p:cNvPicPr>
            <a:picLocks noChangeAspect="1"/>
          </p:cNvPicPr>
          <p:nvPr/>
        </p:nvPicPr>
        <p:blipFill rotWithShape="1">
          <a:blip r:embed="rId2">
            <a:extLst>
              <a:ext uri="{28A0092B-C50C-407E-A947-70E740481C1C}">
                <a14:useLocalDpi xmlns:a14="http://schemas.microsoft.com/office/drawing/2010/main" val="0"/>
              </a:ext>
            </a:extLst>
          </a:blip>
          <a:srcRect t="15595" r="18144"/>
          <a:stretch/>
        </p:blipFill>
        <p:spPr>
          <a:xfrm>
            <a:off x="7062009" y="426720"/>
            <a:ext cx="5627832" cy="5577840"/>
          </a:xfrm>
          <a:prstGeom prst="rect">
            <a:avLst/>
          </a:prstGeom>
        </p:spPr>
      </p:pic>
      <p:sp>
        <p:nvSpPr>
          <p:cNvPr id="2" name="TextBox 1">
            <a:extLst>
              <a:ext uri="{FF2B5EF4-FFF2-40B4-BE49-F238E27FC236}">
                <a16:creationId xmlns:a16="http://schemas.microsoft.com/office/drawing/2014/main" id="{E8062F35-DED8-527A-276C-CE40346838D6}"/>
              </a:ext>
            </a:extLst>
          </p:cNvPr>
          <p:cNvSpPr txBox="1"/>
          <p:nvPr/>
        </p:nvSpPr>
        <p:spPr>
          <a:xfrm>
            <a:off x="1107440" y="2980789"/>
            <a:ext cx="4988560" cy="1200329"/>
          </a:xfrm>
          <a:prstGeom prst="rect">
            <a:avLst/>
          </a:prstGeom>
          <a:noFill/>
        </p:spPr>
        <p:txBody>
          <a:bodyPr wrap="square" rtlCol="0">
            <a:spAutoFit/>
          </a:bodyPr>
          <a:lstStyle/>
          <a:p>
            <a:r>
              <a:rPr lang="en-US" dirty="0"/>
              <a:t>The ROI of Google and Angie are around 3.0 which is decent. However, Evolve is doing terribly at a negative return. We lost money using Evolve this past year. </a:t>
            </a:r>
          </a:p>
        </p:txBody>
      </p:sp>
      <p:sp>
        <p:nvSpPr>
          <p:cNvPr id="3" name="TextBox 2">
            <a:extLst>
              <a:ext uri="{FF2B5EF4-FFF2-40B4-BE49-F238E27FC236}">
                <a16:creationId xmlns:a16="http://schemas.microsoft.com/office/drawing/2014/main" id="{E3940261-3F1C-AE78-BE0F-A1778E8175DE}"/>
              </a:ext>
            </a:extLst>
          </p:cNvPr>
          <p:cNvSpPr txBox="1"/>
          <p:nvPr/>
        </p:nvSpPr>
        <p:spPr>
          <a:xfrm>
            <a:off x="965200" y="905599"/>
            <a:ext cx="5455920" cy="769441"/>
          </a:xfrm>
          <a:prstGeom prst="rect">
            <a:avLst/>
          </a:prstGeom>
          <a:noFill/>
        </p:spPr>
        <p:txBody>
          <a:bodyPr wrap="square" rtlCol="0">
            <a:spAutoFit/>
          </a:bodyPr>
          <a:lstStyle/>
          <a:p>
            <a:r>
              <a:rPr lang="en-US" sz="4400" dirty="0"/>
              <a:t>ROI of Marketing Tools</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Marketing and Sales Story5">
            <a:extLst>
              <a:ext uri="{FF2B5EF4-FFF2-40B4-BE49-F238E27FC236}">
                <a16:creationId xmlns:a16="http://schemas.microsoft.com/office/drawing/2014/main" id="{5522C6C2-93EA-44AB-9632-60755BF49D97}"/>
              </a:ext>
            </a:extLst>
          </p:cNvPr>
          <p:cNvPicPr>
            <a:picLocks noChangeAspect="1"/>
          </p:cNvPicPr>
          <p:nvPr/>
        </p:nvPicPr>
        <p:blipFill rotWithShape="1">
          <a:blip r:embed="rId2">
            <a:extLst>
              <a:ext uri="{28A0092B-C50C-407E-A947-70E740481C1C}">
                <a14:useLocalDpi xmlns:a14="http://schemas.microsoft.com/office/drawing/2010/main" val="0"/>
              </a:ext>
            </a:extLst>
          </a:blip>
          <a:srcRect t="17520"/>
          <a:stretch/>
        </p:blipFill>
        <p:spPr>
          <a:xfrm>
            <a:off x="3132273" y="2455210"/>
            <a:ext cx="5554527" cy="4346910"/>
          </a:xfrm>
          <a:prstGeom prst="rect">
            <a:avLst/>
          </a:prstGeom>
        </p:spPr>
      </p:pic>
      <p:sp>
        <p:nvSpPr>
          <p:cNvPr id="2" name="TextBox 1">
            <a:extLst>
              <a:ext uri="{FF2B5EF4-FFF2-40B4-BE49-F238E27FC236}">
                <a16:creationId xmlns:a16="http://schemas.microsoft.com/office/drawing/2014/main" id="{2890028E-CB65-6DE7-F305-015DD571C901}"/>
              </a:ext>
            </a:extLst>
          </p:cNvPr>
          <p:cNvSpPr txBox="1"/>
          <p:nvPr/>
        </p:nvSpPr>
        <p:spPr>
          <a:xfrm>
            <a:off x="660400" y="1371600"/>
            <a:ext cx="10688320" cy="923330"/>
          </a:xfrm>
          <a:prstGeom prst="rect">
            <a:avLst/>
          </a:prstGeom>
          <a:noFill/>
        </p:spPr>
        <p:txBody>
          <a:bodyPr wrap="square" rtlCol="0">
            <a:spAutoFit/>
          </a:bodyPr>
          <a:lstStyle/>
          <a:p>
            <a:r>
              <a:rPr lang="en-US" dirty="0"/>
              <a:t>In the orange is the CAC or Customer Acquisition cost. It was the highest in the month of August. This was due to paying a large fee to Evolve. In the blue we can see the Revenue over the summer. July is the highest month. This is due to having the entire month to work. Where in June and August we only had about 2 weeks of work. </a:t>
            </a:r>
          </a:p>
        </p:txBody>
      </p:sp>
      <p:sp>
        <p:nvSpPr>
          <p:cNvPr id="3" name="TextBox 2">
            <a:extLst>
              <a:ext uri="{FF2B5EF4-FFF2-40B4-BE49-F238E27FC236}">
                <a16:creationId xmlns:a16="http://schemas.microsoft.com/office/drawing/2014/main" id="{4ACB8759-9C02-5C53-9571-9CF0BAD90428}"/>
              </a:ext>
            </a:extLst>
          </p:cNvPr>
          <p:cNvSpPr txBox="1"/>
          <p:nvPr/>
        </p:nvSpPr>
        <p:spPr>
          <a:xfrm>
            <a:off x="2519680" y="518160"/>
            <a:ext cx="6898640" cy="769441"/>
          </a:xfrm>
          <a:prstGeom prst="rect">
            <a:avLst/>
          </a:prstGeom>
          <a:noFill/>
        </p:spPr>
        <p:txBody>
          <a:bodyPr wrap="square" rtlCol="0">
            <a:spAutoFit/>
          </a:bodyPr>
          <a:lstStyle/>
          <a:p>
            <a:pPr algn="ctr"/>
            <a:r>
              <a:rPr lang="en-US" sz="4400" dirty="0"/>
              <a:t>CAC and Revenue </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Marketing and Sales Story6">
            <a:extLst>
              <a:ext uri="{FF2B5EF4-FFF2-40B4-BE49-F238E27FC236}">
                <a16:creationId xmlns:a16="http://schemas.microsoft.com/office/drawing/2014/main" id="{A5A5AAD3-F90E-43E2-9A92-9D80E2401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Accoutning Dashboard">
            <a:extLst>
              <a:ext uri="{FF2B5EF4-FFF2-40B4-BE49-F238E27FC236}">
                <a16:creationId xmlns:a16="http://schemas.microsoft.com/office/drawing/2014/main" id="{F63CD9B9-AE9F-4DDA-9606-45F51A7498FF}"/>
              </a:ext>
            </a:extLst>
          </p:cNvPr>
          <p:cNvPicPr>
            <a:picLocks noChangeAspect="1"/>
          </p:cNvPicPr>
          <p:nvPr/>
        </p:nvPicPr>
        <p:blipFill rotWithShape="1">
          <a:blip r:embed="rId2">
            <a:extLst>
              <a:ext uri="{28A0092B-C50C-407E-A947-70E740481C1C}">
                <a14:useLocalDpi xmlns:a14="http://schemas.microsoft.com/office/drawing/2010/main" val="0"/>
              </a:ext>
            </a:extLst>
          </a:blip>
          <a:srcRect t="2284" b="4774"/>
          <a:stretch/>
        </p:blipFill>
        <p:spPr>
          <a:xfrm>
            <a:off x="3724360" y="684780"/>
            <a:ext cx="8097520" cy="6020816"/>
          </a:xfrm>
          <a:prstGeom prst="rect">
            <a:avLst/>
          </a:prstGeom>
        </p:spPr>
      </p:pic>
      <p:sp>
        <p:nvSpPr>
          <p:cNvPr id="2" name="TextBox 1">
            <a:extLst>
              <a:ext uri="{FF2B5EF4-FFF2-40B4-BE49-F238E27FC236}">
                <a16:creationId xmlns:a16="http://schemas.microsoft.com/office/drawing/2014/main" id="{8DD348DA-F6C3-30F0-05B0-1DF6E278D08A}"/>
              </a:ext>
            </a:extLst>
          </p:cNvPr>
          <p:cNvSpPr txBox="1"/>
          <p:nvPr/>
        </p:nvSpPr>
        <p:spPr>
          <a:xfrm>
            <a:off x="336732" y="3119845"/>
            <a:ext cx="3190240" cy="1200329"/>
          </a:xfrm>
          <a:prstGeom prst="rect">
            <a:avLst/>
          </a:prstGeom>
          <a:noFill/>
        </p:spPr>
        <p:txBody>
          <a:bodyPr wrap="square" rtlCol="0">
            <a:spAutoFit/>
          </a:bodyPr>
          <a:lstStyle/>
          <a:p>
            <a:r>
              <a:rPr lang="en-US" dirty="0"/>
              <a:t>We had several start up costs in the spring. Profit margin is after expenses only. We end with only 7.4% which is low. </a:t>
            </a:r>
          </a:p>
        </p:txBody>
      </p:sp>
      <p:sp>
        <p:nvSpPr>
          <p:cNvPr id="3" name="TextBox 2">
            <a:extLst>
              <a:ext uri="{FF2B5EF4-FFF2-40B4-BE49-F238E27FC236}">
                <a16:creationId xmlns:a16="http://schemas.microsoft.com/office/drawing/2014/main" id="{64BCB0EA-7C3E-63F2-F676-C693309F608C}"/>
              </a:ext>
            </a:extLst>
          </p:cNvPr>
          <p:cNvSpPr txBox="1"/>
          <p:nvPr/>
        </p:nvSpPr>
        <p:spPr>
          <a:xfrm>
            <a:off x="462280" y="1478280"/>
            <a:ext cx="2895600" cy="1446550"/>
          </a:xfrm>
          <a:prstGeom prst="rect">
            <a:avLst/>
          </a:prstGeom>
          <a:noFill/>
        </p:spPr>
        <p:txBody>
          <a:bodyPr wrap="square" rtlCol="0">
            <a:spAutoFit/>
          </a:bodyPr>
          <a:lstStyle/>
          <a:p>
            <a:r>
              <a:rPr lang="en-US" sz="4400" dirty="0"/>
              <a:t>Accounting Dashboard</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203</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Marketing and Sales Story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Marketing_Sales_Story</dc:title>
  <dc:creator/>
  <cp:lastModifiedBy>luke perreault</cp:lastModifiedBy>
  <cp:revision>2</cp:revision>
  <dcterms:created xsi:type="dcterms:W3CDTF">2023-09-14T12:21:16Z</dcterms:created>
  <dcterms:modified xsi:type="dcterms:W3CDTF">2023-09-14T20:44:42Z</dcterms:modified>
</cp:coreProperties>
</file>