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9" r:id="rId12"/>
    <p:sldId id="300" r:id="rId13"/>
    <p:sldId id="301" r:id="rId14"/>
    <p:sldId id="302" r:id="rId15"/>
    <p:sldId id="303" r:id="rId16"/>
    <p:sldId id="304" r:id="rId17"/>
    <p:sldId id="266" r:id="rId18"/>
    <p:sldId id="30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305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890" autoAdjust="0"/>
  </p:normalViewPr>
  <p:slideViewPr>
    <p:cSldViewPr>
      <p:cViewPr varScale="1">
        <p:scale>
          <a:sx n="98" d="100"/>
          <a:sy n="98" d="100"/>
        </p:scale>
        <p:origin x="1915" y="72"/>
      </p:cViewPr>
      <p:guideLst>
        <p:guide orient="horz" pos="2880"/>
        <p:guide pos="216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6104B-1303-46C3-B428-8210D77D78A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BCA97-AAC4-41A2-B716-8449E8BE0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4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User clicks a link that has a URL to a servlet.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BCA97-AAC4-41A2-B716-8449E8BE09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46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Container “sees” that the request is for a servlet, so the container creates two objects: 1) </a:t>
            </a:r>
            <a:r>
              <a:rPr lang="en-US" dirty="0" err="1" smtClean="0"/>
              <a:t>HttpServletResponse</a:t>
            </a:r>
            <a:r>
              <a:rPr lang="en-US" dirty="0" smtClean="0"/>
              <a:t> 2) </a:t>
            </a:r>
            <a:r>
              <a:rPr lang="en-US" dirty="0" err="1" smtClean="0"/>
              <a:t>HttpServletRequest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BCA97-AAC4-41A2-B716-8449E8BE09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26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Container fi </a:t>
            </a:r>
            <a:r>
              <a:rPr lang="en-US" dirty="0" err="1" smtClean="0"/>
              <a:t>nds</a:t>
            </a:r>
            <a:r>
              <a:rPr lang="en-US" dirty="0" smtClean="0"/>
              <a:t> the correct servlet based on the URL in the request, creates or allocates a thread for that request, and calls the servlet’s service() method, passing the request and response objects as arguments.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BCA97-AAC4-41A2-B716-8449E8BE09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42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service() method fi </a:t>
            </a:r>
            <a:r>
              <a:rPr lang="en-US" dirty="0" err="1" smtClean="0"/>
              <a:t>gures</a:t>
            </a:r>
            <a:r>
              <a:rPr lang="en-US" dirty="0" smtClean="0"/>
              <a:t> out which servlet method to call based on the HTTP Method (GET, POST, etc.) sent by the client.</a:t>
            </a:r>
            <a:endParaRPr lang="vi-VN" dirty="0" smtClean="0"/>
          </a:p>
          <a:p>
            <a:endParaRPr lang="vi-VN" dirty="0" smtClean="0"/>
          </a:p>
          <a:p>
            <a:r>
              <a:rPr lang="en-US" dirty="0" smtClean="0"/>
              <a:t>The client sent an HTTP GET request, so the service() method calls the servlet’s </a:t>
            </a:r>
            <a:r>
              <a:rPr lang="en-US" dirty="0" err="1" smtClean="0"/>
              <a:t>doGet</a:t>
            </a:r>
            <a:r>
              <a:rPr lang="en-US" dirty="0" smtClean="0"/>
              <a:t>() method, passing the request and response objects as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BCA97-AAC4-41A2-B716-8449E8BE09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6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servlet uses the response object to write out the response to the client. The response goes back through the Container.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BCA97-AAC4-41A2-B716-8449E8BE09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3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service() method completes, so the thread either dies or returns to a Container-managed thread pool. </a:t>
            </a:r>
            <a:endParaRPr lang="vi-VN" dirty="0" smtClean="0"/>
          </a:p>
          <a:p>
            <a:r>
              <a:rPr lang="en-US" dirty="0" smtClean="0"/>
              <a:t>The request and response object references fall out of scope, so these objects are toast (ready for garbage collection). </a:t>
            </a:r>
            <a:endParaRPr lang="vi-VN" dirty="0" smtClean="0"/>
          </a:p>
          <a:p>
            <a:r>
              <a:rPr lang="en-US" dirty="0" smtClean="0"/>
              <a:t>The client gets the response.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BCA97-AAC4-41A2-B716-8449E8BE09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09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BCA97-AAC4-41A2-B716-8449E8BE09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83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A38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A38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A38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3266" y="733615"/>
            <a:ext cx="817746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A38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6900" y="732536"/>
            <a:ext cx="3253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0070C0"/>
                </a:solidFill>
                <a:latin typeface="Segoe UI"/>
                <a:cs typeface="Segoe UI"/>
              </a:rPr>
              <a:t>Bài</a:t>
            </a:r>
            <a:r>
              <a:rPr sz="2800" b="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0" dirty="0">
                <a:solidFill>
                  <a:srgbClr val="0070C0"/>
                </a:solidFill>
                <a:latin typeface="Segoe UI"/>
                <a:cs typeface="Segoe UI"/>
              </a:rPr>
              <a:t>2:</a:t>
            </a:r>
            <a:r>
              <a:rPr sz="2800" b="0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0" spc="-5" dirty="0">
                <a:solidFill>
                  <a:srgbClr val="0070C0"/>
                </a:solidFill>
                <a:latin typeface="Segoe UI"/>
                <a:cs typeface="Segoe UI"/>
              </a:rPr>
              <a:t>Cơ bản </a:t>
            </a:r>
            <a:r>
              <a:rPr sz="2800" b="0" spc="10" dirty="0">
                <a:solidFill>
                  <a:srgbClr val="0070C0"/>
                </a:solidFill>
                <a:latin typeface="Segoe UI"/>
                <a:cs typeface="Segoe UI"/>
              </a:rPr>
              <a:t>Servlet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6560"/>
            <a:ext cx="2163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>
                <a:solidFill>
                  <a:srgbClr val="FF6400"/>
                </a:solidFill>
              </a:rPr>
              <a:t>Servlet</a:t>
            </a:r>
            <a:r>
              <a:rPr sz="2800" spc="-30" dirty="0">
                <a:solidFill>
                  <a:srgbClr val="FF6400"/>
                </a:solidFill>
              </a:rPr>
              <a:t> </a:t>
            </a:r>
            <a:r>
              <a:rPr sz="2800" spc="-5" dirty="0">
                <a:solidFill>
                  <a:srgbClr val="FF6400"/>
                </a:solidFill>
              </a:rPr>
              <a:t>là</a:t>
            </a:r>
            <a:r>
              <a:rPr sz="2800" spc="-10" dirty="0">
                <a:solidFill>
                  <a:srgbClr val="FF6400"/>
                </a:solidFill>
              </a:rPr>
              <a:t> gì?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3540" y="866648"/>
            <a:ext cx="7842884" cy="36830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675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spc="10" dirty="0">
                <a:latin typeface="Segoe UI"/>
                <a:cs typeface="Segoe UI"/>
              </a:rPr>
              <a:t>Servlet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nhiều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ưu</a:t>
            </a:r>
            <a:r>
              <a:rPr sz="2400" spc="-5" dirty="0">
                <a:latin typeface="Segoe UI"/>
                <a:cs typeface="Segoe UI"/>
              </a:rPr>
              <a:t> điểm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so</a:t>
            </a:r>
            <a:r>
              <a:rPr sz="2400" spc="-5" dirty="0">
                <a:latin typeface="Segoe UI"/>
                <a:cs typeface="Segoe UI"/>
              </a:rPr>
              <a:t> với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CGI.</a:t>
            </a:r>
            <a:endParaRPr sz="2400">
              <a:latin typeface="Segoe UI"/>
              <a:cs typeface="Segoe UI"/>
            </a:endParaRPr>
          </a:p>
          <a:p>
            <a:pPr marL="475615" marR="5080" lvl="1" indent="-231775">
              <a:lnSpc>
                <a:spcPct val="100000"/>
              </a:lnSpc>
              <a:spcBef>
                <a:spcPts val="575"/>
              </a:spcBef>
              <a:buClr>
                <a:srgbClr val="0C5AA6"/>
              </a:buClr>
              <a:buFont typeface="Arial MT"/>
              <a:buChar char="•"/>
              <a:tabLst>
                <a:tab pos="476250" algn="l"/>
              </a:tabLst>
            </a:pPr>
            <a:r>
              <a:rPr sz="2400" b="1" spc="-5" dirty="0">
                <a:latin typeface="Segoe UI"/>
                <a:cs typeface="Segoe UI"/>
              </a:rPr>
              <a:t>Hiệu</a:t>
            </a:r>
            <a:r>
              <a:rPr sz="2400" b="1" dirty="0">
                <a:latin typeface="Segoe UI"/>
                <a:cs typeface="Segoe UI"/>
              </a:rPr>
              <a:t> suất</a:t>
            </a:r>
            <a:r>
              <a:rPr sz="2400" b="1" spc="-20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xử </a:t>
            </a:r>
            <a:r>
              <a:rPr sz="2400" b="1" dirty="0">
                <a:latin typeface="Segoe UI"/>
                <a:cs typeface="Segoe UI"/>
              </a:rPr>
              <a:t>lý</a:t>
            </a:r>
            <a:r>
              <a:rPr sz="2400" b="1" spc="-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tốt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hơn(better</a:t>
            </a:r>
            <a:r>
              <a:rPr sz="2400" dirty="0">
                <a:latin typeface="Segoe UI"/>
                <a:cs typeface="Segoe UI"/>
              </a:rPr>
              <a:t> performance):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vì </a:t>
            </a:r>
            <a:r>
              <a:rPr sz="2400" spc="-5" dirty="0">
                <a:latin typeface="Segoe UI"/>
                <a:cs typeface="Segoe UI"/>
              </a:rPr>
              <a:t>nó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tạo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ra </a:t>
            </a:r>
            <a:r>
              <a:rPr sz="2400" spc="-5" dirty="0">
                <a:latin typeface="Segoe UI"/>
                <a:cs typeface="Segoe UI"/>
              </a:rPr>
              <a:t>một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thread </a:t>
            </a:r>
            <a:r>
              <a:rPr sz="2400" spc="-5" dirty="0">
                <a:latin typeface="Segoe UI"/>
                <a:cs typeface="Segoe UI"/>
              </a:rPr>
              <a:t>cho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một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yêu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cầu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chứ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không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phải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tiến 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trình.</a:t>
            </a:r>
            <a:endParaRPr sz="2400">
              <a:latin typeface="Segoe UI"/>
              <a:cs typeface="Segoe UI"/>
            </a:endParaRPr>
          </a:p>
          <a:p>
            <a:pPr marL="475615" marR="520065" lvl="1" indent="-231775">
              <a:lnSpc>
                <a:spcPct val="100000"/>
              </a:lnSpc>
              <a:spcBef>
                <a:spcPts val="575"/>
              </a:spcBef>
              <a:buClr>
                <a:srgbClr val="0C5AA6"/>
              </a:buClr>
              <a:buFont typeface="Arial MT"/>
              <a:buChar char="•"/>
              <a:tabLst>
                <a:tab pos="476250" algn="l"/>
              </a:tabLst>
            </a:pPr>
            <a:r>
              <a:rPr sz="2400" b="1" spc="-5" dirty="0">
                <a:latin typeface="Segoe UI"/>
                <a:cs typeface="Segoe UI"/>
              </a:rPr>
              <a:t>Khả</a:t>
            </a:r>
            <a:r>
              <a:rPr sz="2400" b="1" spc="10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chuyển</a:t>
            </a:r>
            <a:r>
              <a:rPr sz="2400" spc="-5" dirty="0">
                <a:latin typeface="Segoe UI"/>
                <a:cs typeface="Segoe UI"/>
              </a:rPr>
              <a:t>: bởi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vì</a:t>
            </a:r>
            <a:r>
              <a:rPr sz="2400" spc="10" dirty="0">
                <a:latin typeface="Segoe UI"/>
                <a:cs typeface="Segoe UI"/>
              </a:rPr>
              <a:t> servlet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được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phát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triển</a:t>
            </a:r>
            <a:r>
              <a:rPr sz="2400" dirty="0">
                <a:latin typeface="Segoe UI"/>
                <a:cs typeface="Segoe UI"/>
              </a:rPr>
              <a:t> từ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ngôn </a:t>
            </a:r>
            <a:r>
              <a:rPr sz="2400" spc="-64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ngữ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40" dirty="0">
                <a:latin typeface="Segoe UI"/>
                <a:cs typeface="Segoe UI"/>
              </a:rPr>
              <a:t>Java</a:t>
            </a:r>
            <a:endParaRPr sz="2400">
              <a:latin typeface="Segoe UI"/>
              <a:cs typeface="Segoe UI"/>
            </a:endParaRPr>
          </a:p>
          <a:p>
            <a:pPr marL="475615" marR="34290" lvl="1" indent="-231775">
              <a:lnSpc>
                <a:spcPct val="100000"/>
              </a:lnSpc>
              <a:spcBef>
                <a:spcPts val="575"/>
              </a:spcBef>
              <a:buClr>
                <a:srgbClr val="0C5AA6"/>
              </a:buClr>
              <a:buFont typeface="Arial MT"/>
              <a:buChar char="•"/>
              <a:tabLst>
                <a:tab pos="476250" algn="l"/>
              </a:tabLst>
            </a:pPr>
            <a:r>
              <a:rPr sz="2400" b="1" spc="-10" dirty="0">
                <a:latin typeface="Segoe UI"/>
                <a:cs typeface="Segoe UI"/>
              </a:rPr>
              <a:t>Mạnh</a:t>
            </a:r>
            <a:r>
              <a:rPr sz="2400" spc="-10" dirty="0">
                <a:latin typeface="Segoe UI"/>
                <a:cs typeface="Segoe UI"/>
              </a:rPr>
              <a:t>(Robust):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10" dirty="0">
                <a:latin typeface="Segoe UI"/>
                <a:cs typeface="Segoe UI"/>
              </a:rPr>
              <a:t>Servlet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được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quản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lý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bởi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JVM, JVM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chủ </a:t>
            </a:r>
            <a:r>
              <a:rPr sz="2400" spc="-64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động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quản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lý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bộ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nhớ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thu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thập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rác.</a:t>
            </a:r>
            <a:endParaRPr sz="2400">
              <a:latin typeface="Segoe UI"/>
              <a:cs typeface="Segoe UI"/>
            </a:endParaRPr>
          </a:p>
          <a:p>
            <a:pPr marL="475615" lvl="1" indent="-232410">
              <a:lnSpc>
                <a:spcPct val="100000"/>
              </a:lnSpc>
              <a:spcBef>
                <a:spcPts val="580"/>
              </a:spcBef>
              <a:buClr>
                <a:srgbClr val="0C5AA6"/>
              </a:buClr>
              <a:buFont typeface="Arial MT"/>
              <a:buChar char="•"/>
              <a:tabLst>
                <a:tab pos="476250" algn="l"/>
              </a:tabLst>
            </a:pPr>
            <a:r>
              <a:rPr sz="2400" b="1" dirty="0">
                <a:latin typeface="Segoe UI"/>
                <a:cs typeface="Segoe UI"/>
              </a:rPr>
              <a:t>An</a:t>
            </a:r>
            <a:r>
              <a:rPr sz="2400" b="1" spc="-10" dirty="0">
                <a:latin typeface="Segoe UI"/>
                <a:cs typeface="Segoe UI"/>
              </a:rPr>
              <a:t> toàn</a:t>
            </a:r>
            <a:r>
              <a:rPr sz="2400" spc="-10" dirty="0">
                <a:latin typeface="Segoe UI"/>
                <a:cs typeface="Segoe UI"/>
              </a:rPr>
              <a:t>(Secure):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bởi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vì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Java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ngôn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ngữ</a:t>
            </a:r>
            <a:r>
              <a:rPr sz="2400" dirty="0">
                <a:latin typeface="Segoe UI"/>
                <a:cs typeface="Segoe UI"/>
              </a:rPr>
              <a:t> an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toàn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05000"/>
            <a:ext cx="8306491" cy="315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5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05000"/>
            <a:ext cx="8077891" cy="311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81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447800"/>
            <a:ext cx="894411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54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81200"/>
            <a:ext cx="8258870" cy="322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69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83" y="2057400"/>
            <a:ext cx="8474479" cy="310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99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69" y="1828800"/>
            <a:ext cx="8563659" cy="339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6560"/>
            <a:ext cx="34467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5" dirty="0">
                <a:solidFill>
                  <a:srgbClr val="FF6400"/>
                </a:solidFill>
              </a:rPr>
              <a:t>Vòng</a:t>
            </a:r>
            <a:r>
              <a:rPr sz="2800" spc="5" dirty="0">
                <a:solidFill>
                  <a:srgbClr val="FF6400"/>
                </a:solidFill>
              </a:rPr>
              <a:t> </a:t>
            </a:r>
            <a:r>
              <a:rPr sz="2800" spc="-5" dirty="0">
                <a:solidFill>
                  <a:srgbClr val="FF6400"/>
                </a:solidFill>
              </a:rPr>
              <a:t>đời</a:t>
            </a:r>
            <a:r>
              <a:rPr sz="2800" dirty="0">
                <a:solidFill>
                  <a:srgbClr val="FF6400"/>
                </a:solidFill>
              </a:rPr>
              <a:t> </a:t>
            </a:r>
            <a:r>
              <a:rPr sz="2800" spc="-5" dirty="0">
                <a:solidFill>
                  <a:srgbClr val="FF6400"/>
                </a:solidFill>
              </a:rPr>
              <a:t>của</a:t>
            </a:r>
            <a:r>
              <a:rPr sz="2800" spc="5" dirty="0">
                <a:solidFill>
                  <a:srgbClr val="FF6400"/>
                </a:solidFill>
              </a:rPr>
              <a:t> </a:t>
            </a:r>
            <a:r>
              <a:rPr sz="2800" spc="10" dirty="0">
                <a:solidFill>
                  <a:srgbClr val="FF6400"/>
                </a:solidFill>
              </a:rPr>
              <a:t>servlet</a:t>
            </a:r>
            <a:endParaRPr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990600"/>
            <a:ext cx="3839111" cy="53442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1384995"/>
          </a:xfrm>
        </p:spPr>
        <p:txBody>
          <a:bodyPr/>
          <a:lstStyle/>
          <a:p>
            <a:r>
              <a:rPr lang="en-US" dirty="0"/>
              <a:t>when was the servlet class loaded? </a:t>
            </a:r>
            <a:endParaRPr lang="vi-VN" dirty="0"/>
          </a:p>
          <a:p>
            <a:r>
              <a:rPr lang="en-US" dirty="0"/>
              <a:t>When did the servlet’s constructor run? </a:t>
            </a:r>
            <a:endParaRPr lang="vi-VN" dirty="0"/>
          </a:p>
          <a:p>
            <a:r>
              <a:rPr lang="en-US" dirty="0"/>
              <a:t>How long does the servlet object live? </a:t>
            </a:r>
            <a:endParaRPr lang="vi-VN" dirty="0"/>
          </a:p>
          <a:p>
            <a:r>
              <a:rPr lang="en-US" dirty="0"/>
              <a:t>When should your servlet initialize resources? When should it clean up its resources?</a:t>
            </a: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000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6560"/>
            <a:ext cx="3489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5" dirty="0">
                <a:solidFill>
                  <a:srgbClr val="FF6400"/>
                </a:solidFill>
              </a:rPr>
              <a:t>Vòng</a:t>
            </a:r>
            <a:r>
              <a:rPr sz="2800" spc="5" dirty="0">
                <a:solidFill>
                  <a:srgbClr val="FF6400"/>
                </a:solidFill>
              </a:rPr>
              <a:t> </a:t>
            </a:r>
            <a:r>
              <a:rPr sz="2800" spc="-5" dirty="0">
                <a:solidFill>
                  <a:srgbClr val="FF6400"/>
                </a:solidFill>
              </a:rPr>
              <a:t>đời của</a:t>
            </a:r>
            <a:r>
              <a:rPr sz="2800" spc="5" dirty="0">
                <a:solidFill>
                  <a:srgbClr val="FF6400"/>
                </a:solidFill>
              </a:rPr>
              <a:t> </a:t>
            </a:r>
            <a:r>
              <a:rPr sz="2800" spc="10" dirty="0">
                <a:solidFill>
                  <a:srgbClr val="FF6400"/>
                </a:solidFill>
              </a:rPr>
              <a:t>Servlet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3540" y="866648"/>
            <a:ext cx="4462780" cy="26593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675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dirty="0">
                <a:latin typeface="Segoe UI"/>
                <a:cs typeface="Segoe UI"/>
              </a:rPr>
              <a:t>Có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5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bước:</a:t>
            </a:r>
            <a:endParaRPr sz="2400">
              <a:latin typeface="Segoe UI"/>
              <a:cs typeface="Segoe UI"/>
            </a:endParaRPr>
          </a:p>
          <a:p>
            <a:pPr marL="475615" lvl="1" indent="-232410">
              <a:lnSpc>
                <a:spcPct val="100000"/>
              </a:lnSpc>
              <a:spcBef>
                <a:spcPts val="575"/>
              </a:spcBef>
              <a:buClr>
                <a:srgbClr val="0C5AA6"/>
              </a:buClr>
              <a:buFont typeface="Arial MT"/>
              <a:buChar char="•"/>
              <a:tabLst>
                <a:tab pos="476250" algn="l"/>
              </a:tabLst>
            </a:pPr>
            <a:r>
              <a:rPr sz="2400" dirty="0">
                <a:latin typeface="Segoe UI"/>
                <a:cs typeface="Segoe UI"/>
              </a:rPr>
              <a:t>Tải </a:t>
            </a:r>
            <a:r>
              <a:rPr sz="2400" spc="10" dirty="0">
                <a:latin typeface="Segoe UI"/>
                <a:cs typeface="Segoe UI"/>
              </a:rPr>
              <a:t>Servlet</a:t>
            </a:r>
            <a:r>
              <a:rPr sz="2400" spc="-5" dirty="0">
                <a:latin typeface="Segoe UI"/>
                <a:cs typeface="Segoe UI"/>
              </a:rPr>
              <a:t> Class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vào</a:t>
            </a:r>
            <a:r>
              <a:rPr sz="2400" dirty="0">
                <a:latin typeface="Segoe UI"/>
                <a:cs typeface="Segoe UI"/>
              </a:rPr>
              <a:t> bộ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nhớ.</a:t>
            </a:r>
            <a:endParaRPr sz="2400">
              <a:latin typeface="Segoe UI"/>
              <a:cs typeface="Segoe UI"/>
            </a:endParaRPr>
          </a:p>
          <a:p>
            <a:pPr marL="475615" lvl="1" indent="-232410">
              <a:lnSpc>
                <a:spcPct val="100000"/>
              </a:lnSpc>
              <a:spcBef>
                <a:spcPts val="575"/>
              </a:spcBef>
              <a:buClr>
                <a:srgbClr val="0C5AA6"/>
              </a:buClr>
              <a:buFont typeface="Arial MT"/>
              <a:buChar char="•"/>
              <a:tabLst>
                <a:tab pos="476250" algn="l"/>
              </a:tabLst>
            </a:pPr>
            <a:r>
              <a:rPr sz="2400" dirty="0">
                <a:latin typeface="Segoe UI"/>
                <a:cs typeface="Segoe UI"/>
              </a:rPr>
              <a:t>Tạo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đối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tượng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10" dirty="0">
                <a:latin typeface="Segoe UI"/>
                <a:cs typeface="Segoe UI"/>
              </a:rPr>
              <a:t>Servlet.</a:t>
            </a:r>
            <a:endParaRPr sz="2400">
              <a:latin typeface="Segoe UI"/>
              <a:cs typeface="Segoe UI"/>
            </a:endParaRPr>
          </a:p>
          <a:p>
            <a:pPr marL="475615" lvl="1" indent="-232410">
              <a:lnSpc>
                <a:spcPct val="100000"/>
              </a:lnSpc>
              <a:spcBef>
                <a:spcPts val="575"/>
              </a:spcBef>
              <a:buClr>
                <a:srgbClr val="0C5AA6"/>
              </a:buClr>
              <a:buFont typeface="Arial MT"/>
              <a:buChar char="•"/>
              <a:tabLst>
                <a:tab pos="476250" algn="l"/>
              </a:tabLst>
            </a:pPr>
            <a:r>
              <a:rPr sz="2400" spc="-5" dirty="0">
                <a:latin typeface="Segoe UI"/>
                <a:cs typeface="Segoe UI"/>
              </a:rPr>
              <a:t>Gọi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method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10" dirty="0">
                <a:latin typeface="Segoe UI"/>
                <a:cs typeface="Segoe UI"/>
              </a:rPr>
              <a:t>servlets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init()</a:t>
            </a:r>
            <a:endParaRPr sz="2400">
              <a:latin typeface="Segoe UI"/>
              <a:cs typeface="Segoe UI"/>
            </a:endParaRPr>
          </a:p>
          <a:p>
            <a:pPr marL="475615" lvl="1" indent="-232410">
              <a:lnSpc>
                <a:spcPct val="100000"/>
              </a:lnSpc>
              <a:spcBef>
                <a:spcPts val="580"/>
              </a:spcBef>
              <a:buClr>
                <a:srgbClr val="0C5AA6"/>
              </a:buClr>
              <a:buFont typeface="Arial MT"/>
              <a:buChar char="•"/>
              <a:tabLst>
                <a:tab pos="476250" algn="l"/>
              </a:tabLst>
            </a:pPr>
            <a:r>
              <a:rPr sz="2400" spc="-5" dirty="0">
                <a:latin typeface="Segoe UI"/>
                <a:cs typeface="Segoe UI"/>
              </a:rPr>
              <a:t>Gọi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method </a:t>
            </a:r>
            <a:r>
              <a:rPr sz="2400" spc="10" dirty="0">
                <a:latin typeface="Segoe UI"/>
                <a:cs typeface="Segoe UI"/>
              </a:rPr>
              <a:t>servlets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spc="5" dirty="0">
                <a:latin typeface="Segoe UI"/>
                <a:cs typeface="Segoe UI"/>
              </a:rPr>
              <a:t>service().</a:t>
            </a:r>
            <a:endParaRPr sz="2400">
              <a:latin typeface="Segoe UI"/>
              <a:cs typeface="Segoe UI"/>
            </a:endParaRPr>
          </a:p>
          <a:p>
            <a:pPr marL="475615" lvl="1" indent="-232410">
              <a:lnSpc>
                <a:spcPct val="100000"/>
              </a:lnSpc>
              <a:spcBef>
                <a:spcPts val="575"/>
              </a:spcBef>
              <a:buClr>
                <a:srgbClr val="0C5AA6"/>
              </a:buClr>
              <a:buFont typeface="Arial MT"/>
              <a:buChar char="•"/>
              <a:tabLst>
                <a:tab pos="476250" algn="l"/>
              </a:tabLst>
            </a:pPr>
            <a:r>
              <a:rPr sz="2400" spc="-5" dirty="0">
                <a:latin typeface="Segoe UI"/>
                <a:cs typeface="Segoe UI"/>
              </a:rPr>
              <a:t>Gọi method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10" dirty="0">
                <a:latin typeface="Segoe UI"/>
                <a:cs typeface="Segoe UI"/>
              </a:rPr>
              <a:t>servlets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destroy()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6560"/>
            <a:ext cx="2805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6400"/>
                </a:solidFill>
              </a:rPr>
              <a:t>Mục</a:t>
            </a:r>
            <a:r>
              <a:rPr sz="2800" spc="-5" dirty="0">
                <a:solidFill>
                  <a:srgbClr val="FF6400"/>
                </a:solidFill>
              </a:rPr>
              <a:t> tiêu</a:t>
            </a:r>
            <a:r>
              <a:rPr sz="2800" spc="-20" dirty="0">
                <a:solidFill>
                  <a:srgbClr val="FF6400"/>
                </a:solidFill>
              </a:rPr>
              <a:t> bài</a:t>
            </a:r>
            <a:r>
              <a:rPr sz="2800" spc="5" dirty="0">
                <a:solidFill>
                  <a:srgbClr val="FF6400"/>
                </a:solidFill>
              </a:rPr>
              <a:t> </a:t>
            </a:r>
            <a:r>
              <a:rPr sz="2800" spc="-10" dirty="0">
                <a:solidFill>
                  <a:srgbClr val="FF6400"/>
                </a:solidFill>
              </a:rPr>
              <a:t>học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3540" y="866648"/>
            <a:ext cx="3260725" cy="22199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675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dirty="0">
                <a:latin typeface="Segoe UI"/>
                <a:cs typeface="Segoe UI"/>
              </a:rPr>
              <a:t>-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10" dirty="0">
                <a:latin typeface="Segoe UI"/>
                <a:cs typeface="Segoe UI"/>
              </a:rPr>
              <a:t>Servlet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gì?</a:t>
            </a:r>
            <a:endParaRPr sz="2400">
              <a:latin typeface="Segoe UI"/>
              <a:cs typeface="Segoe UI"/>
            </a:endParaRPr>
          </a:p>
          <a:p>
            <a:pPr marL="243840" indent="-231775">
              <a:lnSpc>
                <a:spcPct val="100000"/>
              </a:lnSpc>
              <a:spcBef>
                <a:spcPts val="575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dirty="0">
                <a:latin typeface="Segoe UI"/>
                <a:cs typeface="Segoe UI"/>
              </a:rPr>
              <a:t>-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10" dirty="0">
                <a:latin typeface="Segoe UI"/>
                <a:cs typeface="Segoe UI"/>
              </a:rPr>
              <a:t>Servlet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Scope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Object</a:t>
            </a:r>
            <a:endParaRPr sz="2400">
              <a:latin typeface="Segoe UI"/>
              <a:cs typeface="Segoe UI"/>
            </a:endParaRPr>
          </a:p>
          <a:p>
            <a:pPr marL="243840" indent="-231775">
              <a:lnSpc>
                <a:spcPct val="100000"/>
              </a:lnSpc>
              <a:spcBef>
                <a:spcPts val="575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dirty="0">
                <a:latin typeface="Segoe UI"/>
                <a:cs typeface="Segoe UI"/>
              </a:rPr>
              <a:t>-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10" dirty="0">
                <a:latin typeface="Segoe UI"/>
                <a:cs typeface="Segoe UI"/>
              </a:rPr>
              <a:t>Servlet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Request</a:t>
            </a:r>
            <a:endParaRPr sz="2400">
              <a:latin typeface="Segoe UI"/>
              <a:cs typeface="Segoe UI"/>
            </a:endParaRPr>
          </a:p>
          <a:p>
            <a:pPr marL="243840" indent="-231775">
              <a:lnSpc>
                <a:spcPct val="100000"/>
              </a:lnSpc>
              <a:spcBef>
                <a:spcPts val="575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dirty="0">
                <a:latin typeface="Segoe UI"/>
                <a:cs typeface="Segoe UI"/>
              </a:rPr>
              <a:t>-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spc="10" dirty="0">
                <a:latin typeface="Segoe UI"/>
                <a:cs typeface="Segoe UI"/>
              </a:rPr>
              <a:t>Servlet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Response</a:t>
            </a:r>
            <a:endParaRPr sz="2400">
              <a:latin typeface="Segoe UI"/>
              <a:cs typeface="Segoe UI"/>
            </a:endParaRPr>
          </a:p>
          <a:p>
            <a:pPr marL="243840" indent="-231775">
              <a:lnSpc>
                <a:spcPct val="100000"/>
              </a:lnSpc>
              <a:spcBef>
                <a:spcPts val="580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dirty="0">
                <a:latin typeface="Segoe UI"/>
                <a:cs typeface="Segoe UI"/>
              </a:rPr>
              <a:t>-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Section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30" dirty="0">
                <a:latin typeface="Segoe UI"/>
                <a:cs typeface="Segoe UI"/>
              </a:rPr>
              <a:t>Tracking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6560"/>
            <a:ext cx="3489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5" dirty="0">
                <a:solidFill>
                  <a:srgbClr val="FF6400"/>
                </a:solidFill>
              </a:rPr>
              <a:t>Vòng</a:t>
            </a:r>
            <a:r>
              <a:rPr sz="2800" spc="5" dirty="0">
                <a:solidFill>
                  <a:srgbClr val="FF6400"/>
                </a:solidFill>
              </a:rPr>
              <a:t> </a:t>
            </a:r>
            <a:r>
              <a:rPr sz="2800" spc="-5" dirty="0">
                <a:solidFill>
                  <a:srgbClr val="FF6400"/>
                </a:solidFill>
              </a:rPr>
              <a:t>đời của</a:t>
            </a:r>
            <a:r>
              <a:rPr sz="2800" spc="5" dirty="0">
                <a:solidFill>
                  <a:srgbClr val="FF6400"/>
                </a:solidFill>
              </a:rPr>
              <a:t> </a:t>
            </a:r>
            <a:r>
              <a:rPr sz="2800" spc="10" dirty="0">
                <a:solidFill>
                  <a:srgbClr val="FF6400"/>
                </a:solidFill>
              </a:rPr>
              <a:t>Servlet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3540" y="939800"/>
            <a:ext cx="7757795" cy="3463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100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b="1" spc="-5" dirty="0">
                <a:latin typeface="Segoe UI"/>
                <a:cs typeface="Segoe UI"/>
              </a:rPr>
              <a:t>Bước</a:t>
            </a:r>
            <a:r>
              <a:rPr sz="2400" b="1" spc="-10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1,</a:t>
            </a:r>
            <a:r>
              <a:rPr sz="2400" b="1" spc="-2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2</a:t>
            </a:r>
            <a:r>
              <a:rPr sz="2400" b="1" spc="-5" dirty="0">
                <a:latin typeface="Segoe UI"/>
                <a:cs typeface="Segoe UI"/>
              </a:rPr>
              <a:t> </a:t>
            </a:r>
            <a:r>
              <a:rPr sz="2400" b="1" spc="-25" dirty="0">
                <a:latin typeface="Segoe UI"/>
                <a:cs typeface="Segoe UI"/>
              </a:rPr>
              <a:t>và</a:t>
            </a:r>
            <a:r>
              <a:rPr sz="2400" b="1" dirty="0">
                <a:latin typeface="Segoe UI"/>
                <a:cs typeface="Segoe UI"/>
              </a:rPr>
              <a:t> 3</a:t>
            </a:r>
            <a:r>
              <a:rPr sz="2400" b="1" spc="-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được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thực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thi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một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lần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duy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nhất,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khi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mà 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10" dirty="0">
                <a:latin typeface="Segoe UI"/>
                <a:cs typeface="Segoe UI"/>
              </a:rPr>
              <a:t>servlet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được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nạp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lần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đầu.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Mặc</a:t>
            </a:r>
            <a:r>
              <a:rPr sz="2400" spc="-5" dirty="0">
                <a:latin typeface="Segoe UI"/>
                <a:cs typeface="Segoe UI"/>
              </a:rPr>
              <a:t> định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các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10" dirty="0">
                <a:latin typeface="Segoe UI"/>
                <a:cs typeface="Segoe UI"/>
              </a:rPr>
              <a:t>servlet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không 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được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tải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lên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cho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tới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khi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nó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nhận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một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đòi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hỏi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đầu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tiên</a:t>
            </a:r>
            <a:r>
              <a:rPr sz="2400" dirty="0">
                <a:latin typeface="Segoe UI"/>
                <a:cs typeface="Segoe UI"/>
              </a:rPr>
              <a:t> từ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người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dùng.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Bạn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thể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buộc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ServletContainer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(Bộ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chứa </a:t>
            </a:r>
            <a:r>
              <a:rPr sz="2400" spc="-64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các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10" dirty="0">
                <a:latin typeface="Segoe UI"/>
                <a:cs typeface="Segoe UI"/>
              </a:rPr>
              <a:t>servlet)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tải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các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10" dirty="0">
                <a:latin typeface="Segoe UI"/>
                <a:cs typeface="Segoe UI"/>
              </a:rPr>
              <a:t>servlet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nó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khởi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động.</a:t>
            </a:r>
            <a:endParaRPr sz="2400">
              <a:latin typeface="Segoe UI"/>
              <a:cs typeface="Segoe UI"/>
            </a:endParaRPr>
          </a:p>
          <a:p>
            <a:pPr marL="243840" marR="354330" indent="-231775">
              <a:lnSpc>
                <a:spcPct val="100000"/>
              </a:lnSpc>
              <a:spcBef>
                <a:spcPts val="575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b="1" spc="-5" dirty="0">
                <a:latin typeface="Segoe UI"/>
                <a:cs typeface="Segoe UI"/>
              </a:rPr>
              <a:t>Bước</a:t>
            </a:r>
            <a:r>
              <a:rPr sz="2400" b="1" spc="-1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4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được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thực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nhiều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lần,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mỗi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đòi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hỏi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từ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phía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người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dùng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tới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10" dirty="0">
                <a:latin typeface="Segoe UI"/>
                <a:cs typeface="Segoe UI"/>
              </a:rPr>
              <a:t>servlet.</a:t>
            </a:r>
            <a:endParaRPr sz="2400">
              <a:latin typeface="Segoe UI"/>
              <a:cs typeface="Segoe UI"/>
            </a:endParaRPr>
          </a:p>
          <a:p>
            <a:pPr marL="243840" marR="460375" indent="-231775">
              <a:lnSpc>
                <a:spcPct val="100000"/>
              </a:lnSpc>
              <a:spcBef>
                <a:spcPts val="575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b="1" spc="-5" dirty="0">
                <a:latin typeface="Segoe UI"/>
                <a:cs typeface="Segoe UI"/>
              </a:rPr>
              <a:t>Bước</a:t>
            </a:r>
            <a:r>
              <a:rPr sz="2400" b="1" spc="-1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5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nó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được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thực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thi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bộ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chứa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10" dirty="0">
                <a:latin typeface="Segoe UI"/>
                <a:cs typeface="Segoe UI"/>
              </a:rPr>
              <a:t>servlet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10" dirty="0">
                <a:latin typeface="Segoe UI"/>
                <a:cs typeface="Segoe UI"/>
              </a:rPr>
              <a:t>(Servlet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Container)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trút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bỏ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(unloaded)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10" dirty="0">
                <a:latin typeface="Segoe UI"/>
                <a:cs typeface="Segoe UI"/>
              </a:rPr>
              <a:t>servlet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6560"/>
            <a:ext cx="679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6400"/>
                </a:solidFill>
              </a:rPr>
              <a:t>Các</a:t>
            </a:r>
            <a:r>
              <a:rPr sz="2800" spc="25" dirty="0">
                <a:solidFill>
                  <a:srgbClr val="FF6400"/>
                </a:solidFill>
              </a:rPr>
              <a:t> </a:t>
            </a:r>
            <a:r>
              <a:rPr sz="2800" spc="-5" dirty="0">
                <a:solidFill>
                  <a:srgbClr val="FF6400"/>
                </a:solidFill>
              </a:rPr>
              <a:t>phương</a:t>
            </a:r>
            <a:r>
              <a:rPr sz="2800" spc="35" dirty="0">
                <a:solidFill>
                  <a:srgbClr val="FF6400"/>
                </a:solidFill>
              </a:rPr>
              <a:t> </a:t>
            </a:r>
            <a:r>
              <a:rPr sz="2800" spc="-5" dirty="0">
                <a:solidFill>
                  <a:srgbClr val="FF6400"/>
                </a:solidFill>
              </a:rPr>
              <a:t>thức</a:t>
            </a:r>
            <a:r>
              <a:rPr sz="2800" spc="5" dirty="0">
                <a:solidFill>
                  <a:srgbClr val="FF6400"/>
                </a:solidFill>
              </a:rPr>
              <a:t> </a:t>
            </a:r>
            <a:r>
              <a:rPr sz="2800" spc="-10" dirty="0">
                <a:solidFill>
                  <a:srgbClr val="FF6400"/>
                </a:solidFill>
              </a:rPr>
              <a:t>trong</a:t>
            </a:r>
            <a:r>
              <a:rPr sz="2800" spc="10" dirty="0">
                <a:solidFill>
                  <a:srgbClr val="FF6400"/>
                </a:solidFill>
              </a:rPr>
              <a:t> </a:t>
            </a:r>
            <a:r>
              <a:rPr sz="2800" spc="-15" dirty="0">
                <a:solidFill>
                  <a:srgbClr val="FF6400"/>
                </a:solidFill>
              </a:rPr>
              <a:t>vòng</a:t>
            </a:r>
            <a:r>
              <a:rPr sz="2800" spc="20" dirty="0">
                <a:solidFill>
                  <a:srgbClr val="FF6400"/>
                </a:solidFill>
              </a:rPr>
              <a:t> </a:t>
            </a:r>
            <a:r>
              <a:rPr sz="2800" spc="-5" dirty="0">
                <a:solidFill>
                  <a:srgbClr val="FF6400"/>
                </a:solidFill>
              </a:rPr>
              <a:t>đời</a:t>
            </a:r>
            <a:r>
              <a:rPr sz="2800" spc="10" dirty="0">
                <a:solidFill>
                  <a:srgbClr val="FF6400"/>
                </a:solidFill>
              </a:rPr>
              <a:t> Servlet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8523" y="1659035"/>
            <a:ext cx="5618893" cy="376448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6560"/>
            <a:ext cx="679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6400"/>
                </a:solidFill>
              </a:rPr>
              <a:t>Các</a:t>
            </a:r>
            <a:r>
              <a:rPr sz="2800" spc="25" dirty="0">
                <a:solidFill>
                  <a:srgbClr val="FF6400"/>
                </a:solidFill>
              </a:rPr>
              <a:t> </a:t>
            </a:r>
            <a:r>
              <a:rPr sz="2800" spc="-5" dirty="0">
                <a:solidFill>
                  <a:srgbClr val="FF6400"/>
                </a:solidFill>
              </a:rPr>
              <a:t>phương</a:t>
            </a:r>
            <a:r>
              <a:rPr sz="2800" spc="35" dirty="0">
                <a:solidFill>
                  <a:srgbClr val="FF6400"/>
                </a:solidFill>
              </a:rPr>
              <a:t> </a:t>
            </a:r>
            <a:r>
              <a:rPr sz="2800" spc="-5" dirty="0">
                <a:solidFill>
                  <a:srgbClr val="FF6400"/>
                </a:solidFill>
              </a:rPr>
              <a:t>thức</a:t>
            </a:r>
            <a:r>
              <a:rPr sz="2800" spc="5" dirty="0">
                <a:solidFill>
                  <a:srgbClr val="FF6400"/>
                </a:solidFill>
              </a:rPr>
              <a:t> </a:t>
            </a:r>
            <a:r>
              <a:rPr sz="2800" spc="-10" dirty="0">
                <a:solidFill>
                  <a:srgbClr val="FF6400"/>
                </a:solidFill>
              </a:rPr>
              <a:t>trong</a:t>
            </a:r>
            <a:r>
              <a:rPr sz="2800" spc="10" dirty="0">
                <a:solidFill>
                  <a:srgbClr val="FF6400"/>
                </a:solidFill>
              </a:rPr>
              <a:t> </a:t>
            </a:r>
            <a:r>
              <a:rPr sz="2800" spc="-15" dirty="0">
                <a:solidFill>
                  <a:srgbClr val="FF6400"/>
                </a:solidFill>
              </a:rPr>
              <a:t>vòng</a:t>
            </a:r>
            <a:r>
              <a:rPr sz="2800" spc="20" dirty="0">
                <a:solidFill>
                  <a:srgbClr val="FF6400"/>
                </a:solidFill>
              </a:rPr>
              <a:t> </a:t>
            </a:r>
            <a:r>
              <a:rPr sz="2800" spc="-5" dirty="0">
                <a:solidFill>
                  <a:srgbClr val="FF6400"/>
                </a:solidFill>
              </a:rPr>
              <a:t>đời</a:t>
            </a:r>
            <a:r>
              <a:rPr sz="2800" spc="10" dirty="0">
                <a:solidFill>
                  <a:srgbClr val="FF6400"/>
                </a:solidFill>
              </a:rPr>
              <a:t> Servlet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320" y="1366519"/>
            <a:ext cx="7335519" cy="390143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6560"/>
            <a:ext cx="679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6400"/>
                </a:solidFill>
              </a:rPr>
              <a:t>Các</a:t>
            </a:r>
            <a:r>
              <a:rPr sz="2800" spc="25" dirty="0">
                <a:solidFill>
                  <a:srgbClr val="FF6400"/>
                </a:solidFill>
              </a:rPr>
              <a:t> </a:t>
            </a:r>
            <a:r>
              <a:rPr sz="2800" spc="-5" dirty="0">
                <a:solidFill>
                  <a:srgbClr val="FF6400"/>
                </a:solidFill>
              </a:rPr>
              <a:t>phương</a:t>
            </a:r>
            <a:r>
              <a:rPr sz="2800" spc="35" dirty="0">
                <a:solidFill>
                  <a:srgbClr val="FF6400"/>
                </a:solidFill>
              </a:rPr>
              <a:t> </a:t>
            </a:r>
            <a:r>
              <a:rPr sz="2800" spc="-5" dirty="0">
                <a:solidFill>
                  <a:srgbClr val="FF6400"/>
                </a:solidFill>
              </a:rPr>
              <a:t>thức</a:t>
            </a:r>
            <a:r>
              <a:rPr sz="2800" spc="5" dirty="0">
                <a:solidFill>
                  <a:srgbClr val="FF6400"/>
                </a:solidFill>
              </a:rPr>
              <a:t> </a:t>
            </a:r>
            <a:r>
              <a:rPr sz="2800" spc="-10" dirty="0">
                <a:solidFill>
                  <a:srgbClr val="FF6400"/>
                </a:solidFill>
              </a:rPr>
              <a:t>trong</a:t>
            </a:r>
            <a:r>
              <a:rPr sz="2800" spc="10" dirty="0">
                <a:solidFill>
                  <a:srgbClr val="FF6400"/>
                </a:solidFill>
              </a:rPr>
              <a:t> </a:t>
            </a:r>
            <a:r>
              <a:rPr sz="2800" spc="-15" dirty="0">
                <a:solidFill>
                  <a:srgbClr val="FF6400"/>
                </a:solidFill>
              </a:rPr>
              <a:t>vòng</a:t>
            </a:r>
            <a:r>
              <a:rPr sz="2800" spc="20" dirty="0">
                <a:solidFill>
                  <a:srgbClr val="FF6400"/>
                </a:solidFill>
              </a:rPr>
              <a:t> </a:t>
            </a:r>
            <a:r>
              <a:rPr sz="2800" spc="-5" dirty="0">
                <a:solidFill>
                  <a:srgbClr val="FF6400"/>
                </a:solidFill>
              </a:rPr>
              <a:t>đời</a:t>
            </a:r>
            <a:r>
              <a:rPr sz="2800" spc="10" dirty="0">
                <a:solidFill>
                  <a:srgbClr val="FF6400"/>
                </a:solidFill>
              </a:rPr>
              <a:t> Servlet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968828"/>
            <a:ext cx="8120742" cy="509451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6560"/>
            <a:ext cx="4417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6400"/>
                </a:solidFill>
              </a:rPr>
              <a:t>int()</a:t>
            </a:r>
            <a:r>
              <a:rPr sz="2800" dirty="0">
                <a:solidFill>
                  <a:srgbClr val="FF6400"/>
                </a:solidFill>
              </a:rPr>
              <a:t> </a:t>
            </a:r>
            <a:r>
              <a:rPr sz="2800" spc="-10" dirty="0">
                <a:solidFill>
                  <a:srgbClr val="FF6400"/>
                </a:solidFill>
              </a:rPr>
              <a:t>đọc</a:t>
            </a:r>
            <a:r>
              <a:rPr sz="2800" spc="15" dirty="0">
                <a:solidFill>
                  <a:srgbClr val="FF6400"/>
                </a:solidFill>
              </a:rPr>
              <a:t> </a:t>
            </a:r>
            <a:r>
              <a:rPr sz="2800" spc="-5" dirty="0">
                <a:solidFill>
                  <a:srgbClr val="FF6400"/>
                </a:solidFill>
              </a:rPr>
              <a:t>tham</a:t>
            </a:r>
            <a:r>
              <a:rPr sz="2800" spc="10" dirty="0">
                <a:solidFill>
                  <a:srgbClr val="FF6400"/>
                </a:solidFill>
              </a:rPr>
              <a:t> </a:t>
            </a:r>
            <a:r>
              <a:rPr sz="2800" dirty="0">
                <a:solidFill>
                  <a:srgbClr val="FF6400"/>
                </a:solidFill>
              </a:rPr>
              <a:t>số</a:t>
            </a:r>
            <a:r>
              <a:rPr sz="2800" spc="-15" dirty="0">
                <a:solidFill>
                  <a:srgbClr val="FF6400"/>
                </a:solidFill>
              </a:rPr>
              <a:t> </a:t>
            </a:r>
            <a:r>
              <a:rPr sz="2800" spc="-10" dirty="0">
                <a:solidFill>
                  <a:srgbClr val="FF6400"/>
                </a:solidFill>
              </a:rPr>
              <a:t>cấu</a:t>
            </a:r>
            <a:r>
              <a:rPr sz="2800" spc="15" dirty="0">
                <a:solidFill>
                  <a:srgbClr val="FF6400"/>
                </a:solidFill>
              </a:rPr>
              <a:t> </a:t>
            </a:r>
            <a:r>
              <a:rPr sz="2800" spc="-5" dirty="0">
                <a:solidFill>
                  <a:srgbClr val="FF6400"/>
                </a:solidFill>
              </a:rPr>
              <a:t>hình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037" y="1313350"/>
            <a:ext cx="7313734" cy="438369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6560"/>
            <a:ext cx="6105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6400"/>
                </a:solidFill>
              </a:rPr>
              <a:t>Thiết</a:t>
            </a:r>
            <a:r>
              <a:rPr sz="2800" dirty="0">
                <a:solidFill>
                  <a:srgbClr val="FF6400"/>
                </a:solidFill>
              </a:rPr>
              <a:t> </a:t>
            </a:r>
            <a:r>
              <a:rPr sz="2800" spc="-10" dirty="0">
                <a:solidFill>
                  <a:srgbClr val="FF6400"/>
                </a:solidFill>
              </a:rPr>
              <a:t>lập</a:t>
            </a:r>
            <a:r>
              <a:rPr sz="2800" spc="15" dirty="0">
                <a:solidFill>
                  <a:srgbClr val="FF6400"/>
                </a:solidFill>
              </a:rPr>
              <a:t> </a:t>
            </a:r>
            <a:r>
              <a:rPr sz="2800" spc="-10" dirty="0">
                <a:solidFill>
                  <a:srgbClr val="FF6400"/>
                </a:solidFill>
              </a:rPr>
              <a:t>các</a:t>
            </a:r>
            <a:r>
              <a:rPr sz="2800" spc="20" dirty="0">
                <a:solidFill>
                  <a:srgbClr val="FF6400"/>
                </a:solidFill>
              </a:rPr>
              <a:t> </a:t>
            </a:r>
            <a:r>
              <a:rPr sz="2800" spc="-5" dirty="0">
                <a:solidFill>
                  <a:srgbClr val="FF6400"/>
                </a:solidFill>
              </a:rPr>
              <a:t>tham</a:t>
            </a:r>
            <a:r>
              <a:rPr sz="2800" spc="5" dirty="0">
                <a:solidFill>
                  <a:srgbClr val="FF6400"/>
                </a:solidFill>
              </a:rPr>
              <a:t> </a:t>
            </a:r>
            <a:r>
              <a:rPr sz="2800" dirty="0">
                <a:solidFill>
                  <a:srgbClr val="FF6400"/>
                </a:solidFill>
              </a:rPr>
              <a:t>số</a:t>
            </a:r>
            <a:r>
              <a:rPr sz="2800" spc="5" dirty="0">
                <a:solidFill>
                  <a:srgbClr val="FF6400"/>
                </a:solidFill>
              </a:rPr>
              <a:t> </a:t>
            </a:r>
            <a:r>
              <a:rPr sz="2800" spc="-10" dirty="0">
                <a:solidFill>
                  <a:srgbClr val="FF6400"/>
                </a:solidFill>
              </a:rPr>
              <a:t>trong</a:t>
            </a:r>
            <a:r>
              <a:rPr sz="2800" spc="5" dirty="0">
                <a:solidFill>
                  <a:srgbClr val="FF6400"/>
                </a:solidFill>
              </a:rPr>
              <a:t> </a:t>
            </a:r>
            <a:r>
              <a:rPr sz="2800" spc="-10" dirty="0">
                <a:solidFill>
                  <a:srgbClr val="FF6400"/>
                </a:solidFill>
              </a:rPr>
              <a:t>web.xml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877" y="1085801"/>
            <a:ext cx="6239044" cy="490662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6560"/>
            <a:ext cx="1541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6400"/>
                </a:solidFill>
              </a:rPr>
              <a:t>destroy()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978" y="1515325"/>
            <a:ext cx="6848349" cy="4340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6560"/>
            <a:ext cx="1447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solidFill>
                  <a:srgbClr val="FF6400"/>
                </a:solidFill>
              </a:rPr>
              <a:t>service()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3540" y="939800"/>
            <a:ext cx="802132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100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spc="-5" dirty="0">
                <a:latin typeface="Segoe UI"/>
                <a:cs typeface="Segoe UI"/>
              </a:rPr>
              <a:t>Method </a:t>
            </a:r>
            <a:r>
              <a:rPr sz="2400" spc="5" dirty="0">
                <a:latin typeface="Segoe UI"/>
                <a:cs typeface="Segoe UI"/>
              </a:rPr>
              <a:t>service()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spc="10" dirty="0">
                <a:latin typeface="Segoe UI"/>
                <a:cs typeface="Segoe UI"/>
              </a:rPr>
              <a:t>servlet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được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gọi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mỗi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khi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request 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từ </a:t>
            </a:r>
            <a:r>
              <a:rPr sz="2400" spc="-5" dirty="0">
                <a:latin typeface="Segoe UI"/>
                <a:cs typeface="Segoe UI"/>
              </a:rPr>
              <a:t>client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đến. </a:t>
            </a:r>
            <a:r>
              <a:rPr sz="2400" spc="-70" dirty="0">
                <a:latin typeface="Segoe UI"/>
                <a:cs typeface="Segoe UI"/>
              </a:rPr>
              <a:t>Tùy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vào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các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tình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huống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cụ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thể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nó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gọi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đến 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một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trong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các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method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doGet(..),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doPost(...).</a:t>
            </a:r>
            <a:r>
              <a:rPr sz="2400" spc="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Tại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các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10" dirty="0">
                <a:latin typeface="Segoe UI"/>
                <a:cs typeface="Segoe UI"/>
              </a:rPr>
              <a:t>servlet </a:t>
            </a:r>
            <a:r>
              <a:rPr sz="2400" spc="-64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bạn,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bạn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phải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ghi</a:t>
            </a:r>
            <a:r>
              <a:rPr sz="2400" dirty="0">
                <a:latin typeface="Segoe UI"/>
                <a:cs typeface="Segoe UI"/>
              </a:rPr>
              <a:t> đè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xử</a:t>
            </a:r>
            <a:r>
              <a:rPr sz="2400" spc="-5" dirty="0">
                <a:latin typeface="Segoe UI"/>
                <a:cs typeface="Segoe UI"/>
              </a:rPr>
              <a:t> lý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tại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các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method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này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6560"/>
            <a:ext cx="1447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solidFill>
                  <a:srgbClr val="FF6400"/>
                </a:solidFill>
              </a:rPr>
              <a:t>service()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800" y="1233000"/>
            <a:ext cx="7019357" cy="425960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6560"/>
            <a:ext cx="1447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solidFill>
                  <a:srgbClr val="FF6400"/>
                </a:solidFill>
              </a:rPr>
              <a:t>service()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286" y="1066268"/>
            <a:ext cx="7999227" cy="45184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6560"/>
            <a:ext cx="569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6400"/>
                </a:solidFill>
              </a:rPr>
              <a:t>Đặc</a:t>
            </a:r>
            <a:r>
              <a:rPr sz="2800" spc="10" dirty="0">
                <a:solidFill>
                  <a:srgbClr val="FF6400"/>
                </a:solidFill>
              </a:rPr>
              <a:t> </a:t>
            </a:r>
            <a:r>
              <a:rPr sz="2800" spc="-10" dirty="0">
                <a:solidFill>
                  <a:srgbClr val="FF6400"/>
                </a:solidFill>
              </a:rPr>
              <a:t>điểm</a:t>
            </a:r>
            <a:r>
              <a:rPr sz="2800" spc="15" dirty="0">
                <a:solidFill>
                  <a:srgbClr val="FF6400"/>
                </a:solidFill>
              </a:rPr>
              <a:t> </a:t>
            </a:r>
            <a:r>
              <a:rPr sz="2800" spc="-5" dirty="0">
                <a:solidFill>
                  <a:srgbClr val="FF6400"/>
                </a:solidFill>
              </a:rPr>
              <a:t>của</a:t>
            </a:r>
            <a:r>
              <a:rPr sz="2800" spc="10" dirty="0">
                <a:solidFill>
                  <a:srgbClr val="FF6400"/>
                </a:solidFill>
              </a:rPr>
              <a:t> </a:t>
            </a:r>
            <a:r>
              <a:rPr sz="2800" spc="-5" dirty="0">
                <a:solidFill>
                  <a:srgbClr val="FF6400"/>
                </a:solidFill>
              </a:rPr>
              <a:t>công</a:t>
            </a:r>
            <a:r>
              <a:rPr sz="2800" spc="20" dirty="0">
                <a:solidFill>
                  <a:srgbClr val="FF6400"/>
                </a:solidFill>
              </a:rPr>
              <a:t> </a:t>
            </a:r>
            <a:r>
              <a:rPr sz="2800" spc="-5" dirty="0">
                <a:solidFill>
                  <a:srgbClr val="FF6400"/>
                </a:solidFill>
              </a:rPr>
              <a:t>nghệ</a:t>
            </a:r>
            <a:r>
              <a:rPr sz="2800" spc="15" dirty="0">
                <a:solidFill>
                  <a:srgbClr val="FF6400"/>
                </a:solidFill>
              </a:rPr>
              <a:t> </a:t>
            </a:r>
            <a:r>
              <a:rPr sz="2800" spc="-10" dirty="0">
                <a:solidFill>
                  <a:srgbClr val="FF6400"/>
                </a:solidFill>
              </a:rPr>
              <a:t>web</a:t>
            </a:r>
            <a:r>
              <a:rPr sz="2800" spc="-5" dirty="0">
                <a:solidFill>
                  <a:srgbClr val="FF6400"/>
                </a:solidFill>
              </a:rPr>
              <a:t> tĩnh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3540" y="866648"/>
            <a:ext cx="7902575" cy="287845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3840" indent="-231775" algn="just">
              <a:lnSpc>
                <a:spcPct val="100000"/>
              </a:lnSpc>
              <a:spcBef>
                <a:spcPts val="675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spc="-5" dirty="0">
                <a:latin typeface="Segoe UI"/>
                <a:cs typeface="Segoe UI"/>
              </a:rPr>
              <a:t>Chỉ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chứa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các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nội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dung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cố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định,</a:t>
            </a:r>
            <a:endParaRPr sz="2400">
              <a:latin typeface="Segoe UI"/>
              <a:cs typeface="Segoe UI"/>
            </a:endParaRPr>
          </a:p>
          <a:p>
            <a:pPr marL="243840" marR="282575" indent="-231775" algn="just">
              <a:lnSpc>
                <a:spcPct val="100000"/>
              </a:lnSpc>
              <a:spcBef>
                <a:spcPts val="575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spc="-5" dirty="0">
                <a:latin typeface="Segoe UI"/>
                <a:cs typeface="Segoe UI"/>
              </a:rPr>
              <a:t>Khó cập nhật nội dung, khó nâng cấp mở rộng </a:t>
            </a:r>
            <a:r>
              <a:rPr sz="2400" dirty="0">
                <a:latin typeface="Segoe UI"/>
                <a:cs typeface="Segoe UI"/>
              </a:rPr>
              <a:t>nên </a:t>
            </a:r>
            <a:r>
              <a:rPr sz="2400" spc="-5" dirty="0">
                <a:latin typeface="Segoe UI"/>
                <a:cs typeface="Segoe UI"/>
              </a:rPr>
              <a:t>chỉ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thích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hợp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với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những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doanh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nghiệp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nhỏ,</a:t>
            </a:r>
            <a:endParaRPr sz="2400">
              <a:latin typeface="Segoe UI"/>
              <a:cs typeface="Segoe UI"/>
            </a:endParaRPr>
          </a:p>
          <a:p>
            <a:pPr marL="243840" marR="5080" indent="-231775" algn="just">
              <a:lnSpc>
                <a:spcPct val="100000"/>
              </a:lnSpc>
              <a:spcBef>
                <a:spcPts val="575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spc="-5" dirty="0">
                <a:latin typeface="Segoe UI"/>
                <a:cs typeface="Segoe UI"/>
              </a:rPr>
              <a:t>Không thân thiện với người dùng, người dùng muốn cập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nhật, </a:t>
            </a:r>
            <a:r>
              <a:rPr sz="2400" dirty="0">
                <a:latin typeface="Segoe UI"/>
                <a:cs typeface="Segoe UI"/>
              </a:rPr>
              <a:t>thêm </a:t>
            </a:r>
            <a:r>
              <a:rPr sz="2400" spc="-5" dirty="0">
                <a:latin typeface="Segoe UI"/>
                <a:cs typeface="Segoe UI"/>
              </a:rPr>
              <a:t>mới thông tin thì </a:t>
            </a:r>
            <a:r>
              <a:rPr sz="2400" dirty="0">
                <a:latin typeface="Segoe UI"/>
                <a:cs typeface="Segoe UI"/>
              </a:rPr>
              <a:t>phải </a:t>
            </a:r>
            <a:r>
              <a:rPr sz="2400" spc="-5" dirty="0">
                <a:latin typeface="Segoe UI"/>
                <a:cs typeface="Segoe UI"/>
              </a:rPr>
              <a:t>hiểu biết ngôn ngữ lập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trình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HTML</a:t>
            </a:r>
            <a:endParaRPr sz="2400">
              <a:latin typeface="Segoe UI"/>
              <a:cs typeface="Segoe UI"/>
            </a:endParaRPr>
          </a:p>
          <a:p>
            <a:pPr marL="243840" indent="-231775" algn="just">
              <a:lnSpc>
                <a:spcPct val="100000"/>
              </a:lnSpc>
              <a:spcBef>
                <a:spcPts val="575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spc="-5" dirty="0">
                <a:latin typeface="Segoe UI"/>
                <a:cs typeface="Segoe UI"/>
              </a:rPr>
              <a:t>Khả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năng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tương </a:t>
            </a:r>
            <a:r>
              <a:rPr sz="2400" dirty="0">
                <a:latin typeface="Segoe UI"/>
                <a:cs typeface="Segoe UI"/>
              </a:rPr>
              <a:t>tác yếu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6560"/>
            <a:ext cx="1447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solidFill>
                  <a:srgbClr val="FF6400"/>
                </a:solidFill>
              </a:rPr>
              <a:t>service()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9388" y="1074856"/>
            <a:ext cx="7336037" cy="463197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6560"/>
            <a:ext cx="33007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6400"/>
                </a:solidFill>
              </a:rPr>
              <a:t>doGet()</a:t>
            </a:r>
            <a:r>
              <a:rPr sz="2800" spc="-20" dirty="0">
                <a:solidFill>
                  <a:srgbClr val="FF6400"/>
                </a:solidFill>
              </a:rPr>
              <a:t> </a:t>
            </a:r>
            <a:r>
              <a:rPr sz="2800" spc="-30" dirty="0">
                <a:solidFill>
                  <a:srgbClr val="FF6400"/>
                </a:solidFill>
              </a:rPr>
              <a:t>và</a:t>
            </a:r>
            <a:r>
              <a:rPr sz="2800" spc="-25" dirty="0">
                <a:solidFill>
                  <a:srgbClr val="FF6400"/>
                </a:solidFill>
              </a:rPr>
              <a:t> </a:t>
            </a:r>
            <a:r>
              <a:rPr sz="2800" spc="-20" dirty="0">
                <a:solidFill>
                  <a:srgbClr val="FF6400"/>
                </a:solidFill>
              </a:rPr>
              <a:t>doPost()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297" y="1105838"/>
            <a:ext cx="7703321" cy="446839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6560"/>
            <a:ext cx="33007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6400"/>
                </a:solidFill>
              </a:rPr>
              <a:t>doGet()</a:t>
            </a:r>
            <a:r>
              <a:rPr sz="2800" spc="-20" dirty="0">
                <a:solidFill>
                  <a:srgbClr val="FF6400"/>
                </a:solidFill>
              </a:rPr>
              <a:t> </a:t>
            </a:r>
            <a:r>
              <a:rPr sz="2800" spc="-30" dirty="0">
                <a:solidFill>
                  <a:srgbClr val="FF6400"/>
                </a:solidFill>
              </a:rPr>
              <a:t>và</a:t>
            </a:r>
            <a:r>
              <a:rPr sz="2800" spc="-25" dirty="0">
                <a:solidFill>
                  <a:srgbClr val="FF6400"/>
                </a:solidFill>
              </a:rPr>
              <a:t> </a:t>
            </a:r>
            <a:r>
              <a:rPr sz="2800" spc="-20" dirty="0">
                <a:solidFill>
                  <a:srgbClr val="FF6400"/>
                </a:solidFill>
              </a:rPr>
              <a:t>doPost()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811" y="1106480"/>
            <a:ext cx="7584885" cy="436130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6560"/>
            <a:ext cx="2277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6400"/>
                </a:solidFill>
              </a:rPr>
              <a:t>Ví</a:t>
            </a:r>
            <a:r>
              <a:rPr sz="2800" spc="-50" dirty="0">
                <a:solidFill>
                  <a:srgbClr val="FF6400"/>
                </a:solidFill>
              </a:rPr>
              <a:t> </a:t>
            </a:r>
            <a:r>
              <a:rPr sz="2800" spc="-5" dirty="0">
                <a:solidFill>
                  <a:srgbClr val="FF6400"/>
                </a:solidFill>
              </a:rPr>
              <a:t>dụ</a:t>
            </a:r>
            <a:r>
              <a:rPr sz="2800" spc="-30" dirty="0">
                <a:solidFill>
                  <a:srgbClr val="FF6400"/>
                </a:solidFill>
              </a:rPr>
              <a:t> </a:t>
            </a:r>
            <a:r>
              <a:rPr sz="2800" spc="-5" dirty="0">
                <a:solidFill>
                  <a:srgbClr val="FF6400"/>
                </a:solidFill>
              </a:rPr>
              <a:t>doGet()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520" y="1421062"/>
            <a:ext cx="7819279" cy="397338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52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6560"/>
            <a:ext cx="6203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6400"/>
                </a:solidFill>
              </a:rPr>
              <a:t>Mô </a:t>
            </a:r>
            <a:r>
              <a:rPr sz="2800" spc="-5" dirty="0">
                <a:solidFill>
                  <a:srgbClr val="FF6400"/>
                </a:solidFill>
              </a:rPr>
              <a:t>hình</a:t>
            </a:r>
            <a:r>
              <a:rPr sz="2800" spc="20" dirty="0">
                <a:solidFill>
                  <a:srgbClr val="FF6400"/>
                </a:solidFill>
              </a:rPr>
              <a:t> </a:t>
            </a:r>
            <a:r>
              <a:rPr sz="2800" spc="10" dirty="0">
                <a:solidFill>
                  <a:srgbClr val="FF6400"/>
                </a:solidFill>
              </a:rPr>
              <a:t>Servlet</a:t>
            </a:r>
            <a:r>
              <a:rPr sz="2800" spc="15" dirty="0">
                <a:solidFill>
                  <a:srgbClr val="FF6400"/>
                </a:solidFill>
              </a:rPr>
              <a:t> </a:t>
            </a:r>
            <a:r>
              <a:rPr sz="2800" spc="-15" dirty="0">
                <a:solidFill>
                  <a:srgbClr val="FF6400"/>
                </a:solidFill>
              </a:rPr>
              <a:t>Request</a:t>
            </a:r>
            <a:r>
              <a:rPr sz="2800" spc="10" dirty="0">
                <a:solidFill>
                  <a:srgbClr val="FF6400"/>
                </a:solidFill>
              </a:rPr>
              <a:t> </a:t>
            </a:r>
            <a:r>
              <a:rPr sz="2800" spc="-5" dirty="0">
                <a:solidFill>
                  <a:srgbClr val="FF6400"/>
                </a:solidFill>
              </a:rPr>
              <a:t>&amp;</a:t>
            </a:r>
            <a:r>
              <a:rPr sz="2800" spc="-10" dirty="0">
                <a:solidFill>
                  <a:srgbClr val="FF6400"/>
                </a:solidFill>
              </a:rPr>
              <a:t> </a:t>
            </a:r>
            <a:r>
              <a:rPr sz="2800" spc="-15" dirty="0">
                <a:solidFill>
                  <a:srgbClr val="FF6400"/>
                </a:solidFill>
              </a:rPr>
              <a:t>Response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3540" y="866648"/>
            <a:ext cx="7905115" cy="29514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675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spc="-5" dirty="0">
                <a:latin typeface="Segoe UI"/>
                <a:cs typeface="Segoe UI"/>
              </a:rPr>
              <a:t>Nhiệm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vụ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10" dirty="0">
                <a:latin typeface="Segoe UI"/>
                <a:cs typeface="Segoe UI"/>
              </a:rPr>
              <a:t> Servlet:</a:t>
            </a:r>
            <a:endParaRPr sz="2400">
              <a:latin typeface="Segoe UI"/>
              <a:cs typeface="Segoe UI"/>
            </a:endParaRPr>
          </a:p>
          <a:p>
            <a:pPr marL="475615" lvl="1" indent="-232410">
              <a:lnSpc>
                <a:spcPct val="100000"/>
              </a:lnSpc>
              <a:spcBef>
                <a:spcPts val="575"/>
              </a:spcBef>
              <a:buClr>
                <a:srgbClr val="0C5AA6"/>
              </a:buClr>
              <a:buFont typeface="Arial MT"/>
              <a:buChar char="•"/>
              <a:tabLst>
                <a:tab pos="476250" algn="l"/>
              </a:tabLst>
            </a:pPr>
            <a:r>
              <a:rPr sz="2400" spc="-5" dirty="0">
                <a:latin typeface="Segoe UI"/>
                <a:cs typeface="Segoe UI"/>
              </a:rPr>
              <a:t>Nhận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client</a:t>
            </a:r>
            <a:r>
              <a:rPr sz="2400" spc="4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request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(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Hầu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hết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ở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dạng</a:t>
            </a:r>
            <a:r>
              <a:rPr sz="2400" spc="10" dirty="0">
                <a:latin typeface="Segoe UI"/>
                <a:cs typeface="Segoe UI"/>
              </a:rPr>
              <a:t> HTTP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request)</a:t>
            </a:r>
            <a:endParaRPr sz="2400">
              <a:latin typeface="Segoe UI"/>
              <a:cs typeface="Segoe UI"/>
            </a:endParaRPr>
          </a:p>
          <a:p>
            <a:pPr marL="475615" lvl="1" indent="-232410">
              <a:lnSpc>
                <a:spcPct val="100000"/>
              </a:lnSpc>
              <a:spcBef>
                <a:spcPts val="575"/>
              </a:spcBef>
              <a:buClr>
                <a:srgbClr val="0C5AA6"/>
              </a:buClr>
              <a:buFont typeface="Arial MT"/>
              <a:buChar char="•"/>
              <a:tabLst>
                <a:tab pos="476250" algn="l"/>
              </a:tabLst>
            </a:pPr>
            <a:r>
              <a:rPr sz="2400" spc="-45" dirty="0">
                <a:latin typeface="Segoe UI"/>
                <a:cs typeface="Segoe UI"/>
              </a:rPr>
              <a:t>Trích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xuất</a:t>
            </a:r>
            <a:r>
              <a:rPr sz="2400" dirty="0">
                <a:latin typeface="Segoe UI"/>
                <a:cs typeface="Segoe UI"/>
              </a:rPr>
              <a:t> 1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số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thông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tin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từ </a:t>
            </a:r>
            <a:r>
              <a:rPr sz="2400" spc="-10" dirty="0">
                <a:latin typeface="Segoe UI"/>
                <a:cs typeface="Segoe UI"/>
              </a:rPr>
              <a:t>request</a:t>
            </a:r>
            <a:endParaRPr sz="2400">
              <a:latin typeface="Segoe UI"/>
              <a:cs typeface="Segoe UI"/>
            </a:endParaRPr>
          </a:p>
          <a:p>
            <a:pPr marL="475615" marR="5080" lvl="1" indent="-231775">
              <a:lnSpc>
                <a:spcPct val="100000"/>
              </a:lnSpc>
              <a:spcBef>
                <a:spcPts val="575"/>
              </a:spcBef>
              <a:buClr>
                <a:srgbClr val="0C5AA6"/>
              </a:buClr>
              <a:buFont typeface="Arial MT"/>
              <a:buChar char="•"/>
              <a:tabLst>
                <a:tab pos="476250" algn="l"/>
              </a:tabLst>
            </a:pPr>
            <a:r>
              <a:rPr sz="2400" dirty="0">
                <a:latin typeface="Segoe UI"/>
                <a:cs typeface="Segoe UI"/>
              </a:rPr>
              <a:t>Xử </a:t>
            </a:r>
            <a:r>
              <a:rPr sz="2400" spc="-5" dirty="0">
                <a:latin typeface="Segoe UI"/>
                <a:cs typeface="Segoe UI"/>
              </a:rPr>
              <a:t>lý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nghiệp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vụ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(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truy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vấn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DB,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gọi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10" dirty="0">
                <a:latin typeface="Segoe UI"/>
                <a:cs typeface="Segoe UI"/>
              </a:rPr>
              <a:t>EJBs,…)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hoặc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sinh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nội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dung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động</a:t>
            </a:r>
            <a:endParaRPr sz="2400">
              <a:latin typeface="Segoe UI"/>
              <a:cs typeface="Segoe UI"/>
            </a:endParaRPr>
          </a:p>
          <a:p>
            <a:pPr marL="475615" marR="230504" lvl="1" indent="-231775">
              <a:lnSpc>
                <a:spcPct val="100000"/>
              </a:lnSpc>
              <a:spcBef>
                <a:spcPts val="580"/>
              </a:spcBef>
              <a:buClr>
                <a:srgbClr val="0C5AA6"/>
              </a:buClr>
              <a:buFont typeface="Arial MT"/>
              <a:buChar char="•"/>
              <a:tabLst>
                <a:tab pos="476250" algn="l"/>
              </a:tabLst>
            </a:pPr>
            <a:r>
              <a:rPr sz="2400" dirty="0">
                <a:latin typeface="Segoe UI"/>
                <a:cs typeface="Segoe UI"/>
              </a:rPr>
              <a:t>Tạo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gửi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response </a:t>
            </a:r>
            <a:r>
              <a:rPr sz="2400" spc="-5" dirty="0">
                <a:latin typeface="Segoe UI"/>
                <a:cs typeface="Segoe UI"/>
              </a:rPr>
              <a:t>cho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client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(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hầu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hết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ở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dạng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10" dirty="0">
                <a:latin typeface="Segoe UI"/>
                <a:cs typeface="Segoe UI"/>
              </a:rPr>
              <a:t>HTTP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response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)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hoặc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5" dirty="0">
                <a:latin typeface="Segoe UI"/>
                <a:cs typeface="Segoe UI"/>
              </a:rPr>
              <a:t>forward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request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cho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10" dirty="0">
                <a:latin typeface="Segoe UI"/>
                <a:cs typeface="Segoe UI"/>
              </a:rPr>
              <a:t>servlet</a:t>
            </a:r>
            <a:r>
              <a:rPr sz="2400" spc="-5" dirty="0">
                <a:latin typeface="Segoe UI"/>
                <a:cs typeface="Segoe UI"/>
              </a:rPr>
              <a:t> khác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6560"/>
            <a:ext cx="26314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>
                <a:solidFill>
                  <a:srgbClr val="FF6400"/>
                </a:solidFill>
              </a:rPr>
              <a:t>Servlet</a:t>
            </a:r>
            <a:r>
              <a:rPr sz="2800" spc="-60" dirty="0">
                <a:solidFill>
                  <a:srgbClr val="FF6400"/>
                </a:solidFill>
              </a:rPr>
              <a:t> </a:t>
            </a:r>
            <a:r>
              <a:rPr sz="2800" spc="-15" dirty="0">
                <a:solidFill>
                  <a:srgbClr val="FF6400"/>
                </a:solidFill>
              </a:rPr>
              <a:t>Request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883" y="1043982"/>
            <a:ext cx="7515448" cy="4291483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6560"/>
            <a:ext cx="26314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>
                <a:solidFill>
                  <a:srgbClr val="FF6400"/>
                </a:solidFill>
              </a:rPr>
              <a:t>Servlet</a:t>
            </a:r>
            <a:r>
              <a:rPr sz="2800" spc="-60" dirty="0">
                <a:solidFill>
                  <a:srgbClr val="FF6400"/>
                </a:solidFill>
              </a:rPr>
              <a:t> </a:t>
            </a:r>
            <a:r>
              <a:rPr sz="2800" spc="-15" dirty="0">
                <a:solidFill>
                  <a:srgbClr val="FF6400"/>
                </a:solidFill>
              </a:rPr>
              <a:t>Request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745" y="1027082"/>
            <a:ext cx="7539486" cy="399510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6560"/>
            <a:ext cx="26314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>
                <a:solidFill>
                  <a:srgbClr val="FF6400"/>
                </a:solidFill>
              </a:rPr>
              <a:t>Servlet</a:t>
            </a:r>
            <a:r>
              <a:rPr sz="2800" spc="-60" dirty="0">
                <a:solidFill>
                  <a:srgbClr val="FF6400"/>
                </a:solidFill>
              </a:rPr>
              <a:t> </a:t>
            </a:r>
            <a:r>
              <a:rPr sz="2800" spc="-15" dirty="0">
                <a:solidFill>
                  <a:srgbClr val="FF6400"/>
                </a:solidFill>
              </a:rPr>
              <a:t>Request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945" y="1083111"/>
            <a:ext cx="7688043" cy="425514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6560"/>
            <a:ext cx="26314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>
                <a:solidFill>
                  <a:srgbClr val="FF6400"/>
                </a:solidFill>
              </a:rPr>
              <a:t>Servlet</a:t>
            </a:r>
            <a:r>
              <a:rPr sz="2800" spc="-60" dirty="0">
                <a:solidFill>
                  <a:srgbClr val="FF6400"/>
                </a:solidFill>
              </a:rPr>
              <a:t> </a:t>
            </a:r>
            <a:r>
              <a:rPr sz="2800" spc="-15" dirty="0">
                <a:solidFill>
                  <a:srgbClr val="FF6400"/>
                </a:solidFill>
              </a:rPr>
              <a:t>Request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185" y="985886"/>
            <a:ext cx="7291632" cy="3901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6560"/>
            <a:ext cx="5264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6400"/>
                </a:solidFill>
              </a:rPr>
              <a:t>Sự tiến</a:t>
            </a:r>
            <a:r>
              <a:rPr sz="2800" spc="5" dirty="0">
                <a:solidFill>
                  <a:srgbClr val="FF6400"/>
                </a:solidFill>
              </a:rPr>
              <a:t> </a:t>
            </a:r>
            <a:r>
              <a:rPr sz="2800" spc="-15" dirty="0">
                <a:solidFill>
                  <a:srgbClr val="FF6400"/>
                </a:solidFill>
              </a:rPr>
              <a:t>hóa</a:t>
            </a:r>
            <a:r>
              <a:rPr sz="2800" dirty="0">
                <a:solidFill>
                  <a:srgbClr val="FF6400"/>
                </a:solidFill>
              </a:rPr>
              <a:t> </a:t>
            </a:r>
            <a:r>
              <a:rPr sz="2800" spc="-5" dirty="0">
                <a:solidFill>
                  <a:srgbClr val="FF6400"/>
                </a:solidFill>
              </a:rPr>
              <a:t>của</a:t>
            </a:r>
            <a:r>
              <a:rPr sz="2800" spc="15" dirty="0">
                <a:solidFill>
                  <a:srgbClr val="FF6400"/>
                </a:solidFill>
              </a:rPr>
              <a:t> </a:t>
            </a:r>
            <a:r>
              <a:rPr sz="2800" spc="-5" dirty="0">
                <a:solidFill>
                  <a:srgbClr val="FF6400"/>
                </a:solidFill>
              </a:rPr>
              <a:t>công</a:t>
            </a:r>
            <a:r>
              <a:rPr sz="2800" spc="15" dirty="0">
                <a:solidFill>
                  <a:srgbClr val="FF6400"/>
                </a:solidFill>
              </a:rPr>
              <a:t> </a:t>
            </a:r>
            <a:r>
              <a:rPr sz="2800" spc="-5" dirty="0">
                <a:solidFill>
                  <a:srgbClr val="FF6400"/>
                </a:solidFill>
              </a:rPr>
              <a:t>nghệ</a:t>
            </a:r>
            <a:r>
              <a:rPr sz="2800" spc="20" dirty="0">
                <a:solidFill>
                  <a:srgbClr val="FF6400"/>
                </a:solidFill>
              </a:rPr>
              <a:t> </a:t>
            </a:r>
            <a:r>
              <a:rPr sz="2800" spc="-10" dirty="0">
                <a:solidFill>
                  <a:srgbClr val="FF6400"/>
                </a:solidFill>
              </a:rPr>
              <a:t>web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3540" y="936752"/>
            <a:ext cx="7918450" cy="434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722630" indent="-231775">
              <a:lnSpc>
                <a:spcPct val="100000"/>
              </a:lnSpc>
              <a:spcBef>
                <a:spcPts val="100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spc="-5" dirty="0">
                <a:latin typeface="Times New Roman"/>
                <a:cs typeface="Times New Roman"/>
              </a:rPr>
              <a:t>Do</a:t>
            </a:r>
            <a:r>
              <a:rPr sz="2400" dirty="0">
                <a:latin typeface="Times New Roman"/>
                <a:cs typeface="Times New Roman"/>
              </a:rPr>
              <a:t> đó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phát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nhu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cầu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sử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dụng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web </a:t>
            </a:r>
            <a:r>
              <a:rPr sz="2400" dirty="0">
                <a:latin typeface="Times New Roman"/>
                <a:cs typeface="Times New Roman"/>
              </a:rPr>
              <a:t>như </a:t>
            </a:r>
            <a:r>
              <a:rPr sz="2400" spc="-10" dirty="0">
                <a:latin typeface="Times New Roman"/>
                <a:cs typeface="Times New Roman"/>
              </a:rPr>
              <a:t>một</a:t>
            </a:r>
            <a:r>
              <a:rPr sz="2400" spc="-5" dirty="0">
                <a:latin typeface="Times New Roman"/>
                <a:cs typeface="Times New Roman"/>
              </a:rPr>
              <a:t> ứng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dụng:</a:t>
            </a:r>
            <a:endParaRPr sz="2400">
              <a:latin typeface="Times New Roman"/>
              <a:cs typeface="Times New Roman"/>
            </a:endParaRPr>
          </a:p>
          <a:p>
            <a:pPr marL="1097280" marR="605155" lvl="1" indent="-40259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1097280" algn="l"/>
                <a:tab pos="1097915" algn="l"/>
              </a:tabLst>
            </a:pPr>
            <a:r>
              <a:rPr sz="2400" spc="-5" dirty="0">
                <a:latin typeface="Times New Roman"/>
                <a:cs typeface="Times New Roman"/>
              </a:rPr>
              <a:t>Kết </a:t>
            </a:r>
            <a:r>
              <a:rPr sz="2400" dirty="0">
                <a:latin typeface="Times New Roman"/>
                <a:cs typeface="Times New Roman"/>
              </a:rPr>
              <a:t>nối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đến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CSDL,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đó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web </a:t>
            </a:r>
            <a:r>
              <a:rPr sz="2400" dirty="0">
                <a:latin typeface="Times New Roman"/>
                <a:cs typeface="Times New Roman"/>
              </a:rPr>
              <a:t>có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thể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lưu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trữ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lượng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thông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lớn</a:t>
            </a:r>
            <a:endParaRPr sz="2400">
              <a:latin typeface="Times New Roman"/>
              <a:cs typeface="Times New Roman"/>
            </a:endParaRPr>
          </a:p>
          <a:p>
            <a:pPr marL="1097280" marR="614680" lvl="1" indent="-40259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1097280" algn="l"/>
                <a:tab pos="1097915" algn="l"/>
              </a:tabLst>
            </a:pPr>
            <a:r>
              <a:rPr sz="2400" spc="-5" dirty="0">
                <a:latin typeface="Times New Roman"/>
                <a:cs typeface="Times New Roman"/>
              </a:rPr>
              <a:t>Nhận </a:t>
            </a:r>
            <a:r>
              <a:rPr sz="2400" dirty="0">
                <a:latin typeface="Times New Roman"/>
                <a:cs typeface="Times New Roman"/>
              </a:rPr>
              <a:t>yêu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cầu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từ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phía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client,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xử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lý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và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tính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toán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trên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server</a:t>
            </a:r>
            <a:endParaRPr sz="2400">
              <a:latin typeface="Times New Roman"/>
              <a:cs typeface="Times New Roman"/>
            </a:endParaRPr>
          </a:p>
          <a:p>
            <a:pPr marL="1097280" marR="5080" lvl="1" indent="-40259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1097280" algn="l"/>
                <a:tab pos="1097915" algn="l"/>
              </a:tabLst>
            </a:pPr>
            <a:r>
              <a:rPr sz="2400" spc="-5" dirty="0">
                <a:latin typeface="Times New Roman"/>
                <a:cs typeface="Times New Roman"/>
              </a:rPr>
              <a:t>Nhiều người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có thể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cùng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lúc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cập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nhật,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thêm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mới</a:t>
            </a:r>
            <a:r>
              <a:rPr sz="2400" dirty="0">
                <a:latin typeface="Times New Roman"/>
                <a:cs typeface="Times New Roman"/>
              </a:rPr>
              <a:t> dữ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liệu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cho</a:t>
            </a:r>
            <a:r>
              <a:rPr sz="2400" spc="-5" dirty="0">
                <a:latin typeface="Times New Roman"/>
                <a:cs typeface="Times New Roman"/>
              </a:rPr>
              <a:t> web </a:t>
            </a:r>
            <a:r>
              <a:rPr sz="2400" spc="-10" dirty="0">
                <a:latin typeface="Times New Roman"/>
                <a:cs typeface="Times New Roman"/>
              </a:rPr>
              <a:t>mà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không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cần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hiểu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biết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ngôn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ngữ lập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trình</a:t>
            </a:r>
            <a:endParaRPr sz="2400">
              <a:latin typeface="Times New Roman"/>
              <a:cs typeface="Times New Roman"/>
            </a:endParaRPr>
          </a:p>
          <a:p>
            <a:pPr marL="243840" marR="52069" indent="-231775">
              <a:lnSpc>
                <a:spcPct val="100000"/>
              </a:lnSpc>
              <a:spcBef>
                <a:spcPts val="575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spc="-5" dirty="0">
                <a:latin typeface="Times New Roman"/>
                <a:cs typeface="Times New Roman"/>
              </a:rPr>
              <a:t>Có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rất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nhiều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công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nghệ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để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phép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đưa ứng </a:t>
            </a:r>
            <a:r>
              <a:rPr sz="2400" dirty="0">
                <a:latin typeface="Times New Roman"/>
                <a:cs typeface="Times New Roman"/>
              </a:rPr>
              <a:t>dụng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vào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chạy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trong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môi</a:t>
            </a:r>
            <a:r>
              <a:rPr sz="2400" dirty="0">
                <a:latin typeface="Times New Roman"/>
                <a:cs typeface="Times New Roman"/>
              </a:rPr>
              <a:t> trường</a:t>
            </a:r>
            <a:r>
              <a:rPr sz="2400" spc="-5" dirty="0">
                <a:latin typeface="Times New Roman"/>
                <a:cs typeface="Times New Roman"/>
              </a:rPr>
              <a:t> web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như: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CGI,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ASP,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ISAPI,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JSP,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Servlet…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trong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số đó có</a:t>
            </a:r>
            <a:r>
              <a:rPr sz="2400" spc="-5" dirty="0">
                <a:latin typeface="Times New Roman"/>
                <a:cs typeface="Times New Roman"/>
              </a:rPr>
              <a:t> JSP/Servlet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là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công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nghệ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của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Java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6560"/>
            <a:ext cx="2866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>
                <a:solidFill>
                  <a:srgbClr val="FF6400"/>
                </a:solidFill>
              </a:rPr>
              <a:t>Servlet</a:t>
            </a:r>
            <a:r>
              <a:rPr sz="2800" spc="-60" dirty="0">
                <a:solidFill>
                  <a:srgbClr val="FF6400"/>
                </a:solidFill>
              </a:rPr>
              <a:t> </a:t>
            </a:r>
            <a:r>
              <a:rPr sz="2800" spc="-15" dirty="0">
                <a:solidFill>
                  <a:srgbClr val="FF6400"/>
                </a:solidFill>
              </a:rPr>
              <a:t>Response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724" y="1083648"/>
            <a:ext cx="7795374" cy="403209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6560"/>
            <a:ext cx="2866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>
                <a:solidFill>
                  <a:srgbClr val="FF6400"/>
                </a:solidFill>
              </a:rPr>
              <a:t>Servlet</a:t>
            </a:r>
            <a:r>
              <a:rPr sz="2800" spc="-60" dirty="0">
                <a:solidFill>
                  <a:srgbClr val="FF6400"/>
                </a:solidFill>
              </a:rPr>
              <a:t> </a:t>
            </a:r>
            <a:r>
              <a:rPr sz="2800" spc="-15" dirty="0">
                <a:solidFill>
                  <a:srgbClr val="FF6400"/>
                </a:solidFill>
              </a:rPr>
              <a:t>Response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3540" y="939800"/>
            <a:ext cx="2749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dirty="0">
                <a:latin typeface="Segoe UI"/>
                <a:cs typeface="Segoe UI"/>
              </a:rPr>
              <a:t>Cấu</a:t>
            </a:r>
            <a:r>
              <a:rPr sz="2400" spc="-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trúc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Response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6949" y="1924050"/>
            <a:ext cx="1689088" cy="2260599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6560"/>
            <a:ext cx="2866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>
                <a:solidFill>
                  <a:srgbClr val="FF6400"/>
                </a:solidFill>
              </a:rPr>
              <a:t>Servlet</a:t>
            </a:r>
            <a:r>
              <a:rPr sz="2800" spc="-60" dirty="0">
                <a:solidFill>
                  <a:srgbClr val="FF6400"/>
                </a:solidFill>
              </a:rPr>
              <a:t> </a:t>
            </a:r>
            <a:r>
              <a:rPr sz="2800" spc="-15" dirty="0">
                <a:solidFill>
                  <a:srgbClr val="FF6400"/>
                </a:solidFill>
              </a:rPr>
              <a:t>Response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3540" y="939800"/>
            <a:ext cx="2749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dirty="0">
                <a:latin typeface="Segoe UI"/>
                <a:cs typeface="Segoe UI"/>
              </a:rPr>
              <a:t>Cấu</a:t>
            </a:r>
            <a:r>
              <a:rPr sz="2400" spc="-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trúc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Response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797" y="1000597"/>
            <a:ext cx="7778344" cy="281939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6560"/>
            <a:ext cx="2866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>
                <a:solidFill>
                  <a:srgbClr val="FF6400"/>
                </a:solidFill>
              </a:rPr>
              <a:t>Servlet</a:t>
            </a:r>
            <a:r>
              <a:rPr sz="2800" spc="-60" dirty="0">
                <a:solidFill>
                  <a:srgbClr val="FF6400"/>
                </a:solidFill>
              </a:rPr>
              <a:t> </a:t>
            </a:r>
            <a:r>
              <a:rPr sz="2800" spc="-15" dirty="0">
                <a:solidFill>
                  <a:srgbClr val="FF6400"/>
                </a:solidFill>
              </a:rPr>
              <a:t>Response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3540" y="939800"/>
            <a:ext cx="2749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dirty="0">
                <a:latin typeface="Segoe UI"/>
                <a:cs typeface="Segoe UI"/>
              </a:rPr>
              <a:t>Cấu</a:t>
            </a:r>
            <a:r>
              <a:rPr sz="2400" spc="-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trúc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Response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269" y="925669"/>
            <a:ext cx="7798157" cy="4800599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6560"/>
            <a:ext cx="5172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FF6400"/>
                </a:solidFill>
              </a:rPr>
              <a:t>Response</a:t>
            </a:r>
            <a:r>
              <a:rPr sz="2800" spc="10" dirty="0">
                <a:solidFill>
                  <a:srgbClr val="FF6400"/>
                </a:solidFill>
              </a:rPr>
              <a:t> </a:t>
            </a:r>
            <a:r>
              <a:rPr sz="2800" spc="-5" dirty="0">
                <a:solidFill>
                  <a:srgbClr val="FF6400"/>
                </a:solidFill>
              </a:rPr>
              <a:t>Header</a:t>
            </a:r>
            <a:r>
              <a:rPr sz="2800" spc="20" dirty="0">
                <a:solidFill>
                  <a:srgbClr val="FF6400"/>
                </a:solidFill>
              </a:rPr>
              <a:t> </a:t>
            </a:r>
            <a:r>
              <a:rPr sz="2800" spc="-5" dirty="0">
                <a:solidFill>
                  <a:srgbClr val="FF6400"/>
                </a:solidFill>
              </a:rPr>
              <a:t>dùng</a:t>
            </a:r>
            <a:r>
              <a:rPr sz="2800" spc="10" dirty="0">
                <a:solidFill>
                  <a:srgbClr val="FF6400"/>
                </a:solidFill>
              </a:rPr>
              <a:t> </a:t>
            </a:r>
            <a:r>
              <a:rPr sz="2800" spc="-10" dirty="0">
                <a:solidFill>
                  <a:srgbClr val="FF6400"/>
                </a:solidFill>
              </a:rPr>
              <a:t>làm</a:t>
            </a:r>
            <a:r>
              <a:rPr sz="2800" spc="15" dirty="0">
                <a:solidFill>
                  <a:srgbClr val="FF6400"/>
                </a:solidFill>
              </a:rPr>
              <a:t> </a:t>
            </a:r>
            <a:r>
              <a:rPr sz="2800" spc="-10" dirty="0">
                <a:solidFill>
                  <a:srgbClr val="FF6400"/>
                </a:solidFill>
              </a:rPr>
              <a:t>gì?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992" y="1064904"/>
            <a:ext cx="7770125" cy="3948752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6560"/>
            <a:ext cx="6694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6400"/>
                </a:solidFill>
              </a:rPr>
              <a:t>Phương</a:t>
            </a:r>
            <a:r>
              <a:rPr sz="2800" spc="30" dirty="0">
                <a:solidFill>
                  <a:srgbClr val="FF6400"/>
                </a:solidFill>
              </a:rPr>
              <a:t> </a:t>
            </a:r>
            <a:r>
              <a:rPr sz="2800" spc="-5" dirty="0">
                <a:solidFill>
                  <a:srgbClr val="FF6400"/>
                </a:solidFill>
              </a:rPr>
              <a:t>thức</a:t>
            </a:r>
            <a:r>
              <a:rPr sz="2800" dirty="0">
                <a:solidFill>
                  <a:srgbClr val="FF6400"/>
                </a:solidFill>
              </a:rPr>
              <a:t> </a:t>
            </a:r>
            <a:r>
              <a:rPr sz="2800" spc="-5" dirty="0">
                <a:solidFill>
                  <a:srgbClr val="FF6400"/>
                </a:solidFill>
              </a:rPr>
              <a:t>thiết</a:t>
            </a:r>
            <a:r>
              <a:rPr sz="2800" spc="5" dirty="0">
                <a:solidFill>
                  <a:srgbClr val="FF6400"/>
                </a:solidFill>
              </a:rPr>
              <a:t> </a:t>
            </a:r>
            <a:r>
              <a:rPr sz="2800" spc="-10" dirty="0">
                <a:solidFill>
                  <a:srgbClr val="FF6400"/>
                </a:solidFill>
              </a:rPr>
              <a:t>lập</a:t>
            </a:r>
            <a:r>
              <a:rPr sz="2800" spc="10" dirty="0">
                <a:solidFill>
                  <a:srgbClr val="FF6400"/>
                </a:solidFill>
              </a:rPr>
              <a:t> </a:t>
            </a:r>
            <a:r>
              <a:rPr sz="2800" spc="-15" dirty="0">
                <a:solidFill>
                  <a:srgbClr val="FF6400"/>
                </a:solidFill>
              </a:rPr>
              <a:t>Response</a:t>
            </a:r>
            <a:r>
              <a:rPr sz="2800" spc="35" dirty="0">
                <a:solidFill>
                  <a:srgbClr val="FF6400"/>
                </a:solidFill>
              </a:rPr>
              <a:t> </a:t>
            </a:r>
            <a:r>
              <a:rPr sz="2800" spc="-5" dirty="0">
                <a:solidFill>
                  <a:srgbClr val="FF6400"/>
                </a:solidFill>
              </a:rPr>
              <a:t>Header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561" y="1002996"/>
            <a:ext cx="7343638" cy="3799791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6560"/>
            <a:ext cx="2552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FF6400"/>
                </a:solidFill>
              </a:rPr>
              <a:t>Response</a:t>
            </a:r>
            <a:r>
              <a:rPr sz="2800" spc="-60" dirty="0">
                <a:solidFill>
                  <a:srgbClr val="FF6400"/>
                </a:solidFill>
              </a:rPr>
              <a:t> </a:t>
            </a:r>
            <a:r>
              <a:rPr sz="2800" spc="-10" dirty="0">
                <a:solidFill>
                  <a:srgbClr val="FF6400"/>
                </a:solidFill>
              </a:rPr>
              <a:t>Body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602" y="1043824"/>
            <a:ext cx="7287629" cy="3603991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6560"/>
            <a:ext cx="2782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6400"/>
                </a:solidFill>
              </a:rPr>
              <a:t>Session</a:t>
            </a:r>
            <a:r>
              <a:rPr sz="2800" spc="-30" dirty="0">
                <a:solidFill>
                  <a:srgbClr val="FF6400"/>
                </a:solidFill>
              </a:rPr>
              <a:t> </a:t>
            </a:r>
            <a:r>
              <a:rPr sz="2800" spc="-35" dirty="0">
                <a:solidFill>
                  <a:srgbClr val="FF6400"/>
                </a:solidFill>
              </a:rPr>
              <a:t>Tracking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3540" y="939800"/>
            <a:ext cx="8025130" cy="360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484505" indent="-231775" algn="just">
              <a:lnSpc>
                <a:spcPct val="100000"/>
              </a:lnSpc>
              <a:spcBef>
                <a:spcPts val="100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spc="-5" dirty="0">
                <a:latin typeface="Segoe UI"/>
                <a:cs typeface="Segoe UI"/>
              </a:rPr>
              <a:t>Vì phương </a:t>
            </a:r>
            <a:r>
              <a:rPr sz="2400" dirty="0">
                <a:latin typeface="Segoe UI"/>
                <a:cs typeface="Segoe UI"/>
              </a:rPr>
              <a:t>thức </a:t>
            </a:r>
            <a:r>
              <a:rPr sz="2400" spc="10" dirty="0">
                <a:latin typeface="Segoe UI"/>
                <a:cs typeface="Segoe UI"/>
              </a:rPr>
              <a:t>HTTP </a:t>
            </a:r>
            <a:r>
              <a:rPr sz="2400" spc="-5" dirty="0">
                <a:latin typeface="Segoe UI"/>
                <a:cs typeface="Segoe UI"/>
              </a:rPr>
              <a:t>là stateless </a:t>
            </a:r>
            <a:r>
              <a:rPr sz="2400" spc="-20" dirty="0">
                <a:latin typeface="Segoe UI"/>
                <a:cs typeface="Segoe UI"/>
              </a:rPr>
              <a:t>(ko </a:t>
            </a:r>
            <a:r>
              <a:rPr sz="2400" spc="-5" dirty="0">
                <a:latin typeface="Segoe UI"/>
                <a:cs typeface="Segoe UI"/>
              </a:rPr>
              <a:t>lưu các thông tin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lịch </a:t>
            </a:r>
            <a:r>
              <a:rPr sz="2400" spc="-5" dirty="0">
                <a:latin typeface="Segoe UI"/>
                <a:cs typeface="Segoe UI"/>
              </a:rPr>
              <a:t>sử), điều này ảnh hưởng </a:t>
            </a:r>
            <a:r>
              <a:rPr sz="2400" dirty="0">
                <a:latin typeface="Segoe UI"/>
                <a:cs typeface="Segoe UI"/>
              </a:rPr>
              <a:t>sâu sắc đến </a:t>
            </a:r>
            <a:r>
              <a:rPr sz="2400" spc="-5" dirty="0">
                <a:latin typeface="Segoe UI"/>
                <a:cs typeface="Segoe UI"/>
              </a:rPr>
              <a:t>lập trình </a:t>
            </a:r>
            <a:r>
              <a:rPr sz="2400" dirty="0">
                <a:latin typeface="Segoe UI"/>
                <a:cs typeface="Segoe UI"/>
              </a:rPr>
              <a:t>ứng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dụng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web.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Có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4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kỹ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thuật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để</a:t>
            </a:r>
            <a:r>
              <a:rPr sz="2400" spc="-5" dirty="0">
                <a:latin typeface="Segoe UI"/>
                <a:cs typeface="Segoe UI"/>
              </a:rPr>
              <a:t> lưu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dấu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session:</a:t>
            </a:r>
            <a:endParaRPr sz="2400">
              <a:latin typeface="Segoe UI"/>
              <a:cs typeface="Segoe UI"/>
            </a:endParaRPr>
          </a:p>
          <a:p>
            <a:pPr marL="475615" lvl="1" indent="-232410" algn="just">
              <a:lnSpc>
                <a:spcPct val="100000"/>
              </a:lnSpc>
              <a:spcBef>
                <a:spcPts val="575"/>
              </a:spcBef>
              <a:buClr>
                <a:srgbClr val="0C5AA6"/>
              </a:buClr>
              <a:buFont typeface="Arial MT"/>
              <a:buChar char="•"/>
              <a:tabLst>
                <a:tab pos="476250" algn="l"/>
              </a:tabLst>
            </a:pPr>
            <a:r>
              <a:rPr sz="2400" spc="-5" dirty="0">
                <a:latin typeface="Segoe UI"/>
                <a:cs typeface="Segoe UI"/>
              </a:rPr>
              <a:t>URL rewritting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–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Thêm</a:t>
            </a:r>
            <a:r>
              <a:rPr sz="2400" spc="-5" dirty="0">
                <a:latin typeface="Segoe UI"/>
                <a:cs typeface="Segoe UI"/>
              </a:rPr>
              <a:t> các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tham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số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vào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cuối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URL</a:t>
            </a:r>
            <a:endParaRPr sz="2400">
              <a:latin typeface="Segoe UI"/>
              <a:cs typeface="Segoe UI"/>
            </a:endParaRPr>
          </a:p>
          <a:p>
            <a:pPr marL="475615" lvl="1" indent="-232410" algn="just">
              <a:lnSpc>
                <a:spcPct val="100000"/>
              </a:lnSpc>
              <a:spcBef>
                <a:spcPts val="575"/>
              </a:spcBef>
              <a:buClr>
                <a:srgbClr val="0C5AA6"/>
              </a:buClr>
              <a:buFont typeface="Arial MT"/>
              <a:buChar char="•"/>
              <a:tabLst>
                <a:tab pos="476250" algn="l"/>
              </a:tabLst>
            </a:pPr>
            <a:r>
              <a:rPr sz="2400" spc="-5" dirty="0">
                <a:latin typeface="Segoe UI"/>
                <a:cs typeface="Segoe UI"/>
              </a:rPr>
              <a:t>Hidden fields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–</a:t>
            </a:r>
            <a:r>
              <a:rPr sz="2400" spc="-5" dirty="0">
                <a:latin typeface="Segoe UI"/>
                <a:cs typeface="Segoe UI"/>
              </a:rPr>
              <a:t> Sử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dụng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các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trường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ẩn</a:t>
            </a:r>
            <a:endParaRPr sz="2400">
              <a:latin typeface="Segoe UI"/>
              <a:cs typeface="Segoe UI"/>
            </a:endParaRPr>
          </a:p>
          <a:p>
            <a:pPr marL="475615" marR="5080" lvl="1" indent="-231775">
              <a:lnSpc>
                <a:spcPct val="100000"/>
              </a:lnSpc>
              <a:spcBef>
                <a:spcPts val="575"/>
              </a:spcBef>
              <a:buClr>
                <a:srgbClr val="0C5AA6"/>
              </a:buClr>
              <a:buFont typeface="Arial MT"/>
              <a:buChar char="•"/>
              <a:tabLst>
                <a:tab pos="476250" algn="l"/>
              </a:tabLst>
            </a:pPr>
            <a:r>
              <a:rPr sz="2400" spc="-5" dirty="0">
                <a:latin typeface="Segoe UI"/>
                <a:cs typeface="Segoe UI"/>
              </a:rPr>
              <a:t>Cookies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–</a:t>
            </a:r>
            <a:r>
              <a:rPr sz="2400" spc="-5" dirty="0">
                <a:latin typeface="Segoe UI"/>
                <a:cs typeface="Segoe UI"/>
              </a:rPr>
              <a:t> Sử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dụng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cookie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để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trao</a:t>
            </a:r>
            <a:r>
              <a:rPr sz="2400" spc="-5" dirty="0">
                <a:latin typeface="Segoe UI"/>
                <a:cs typeface="Segoe UI"/>
              </a:rPr>
              <a:t> đổi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dữ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liệu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giữa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client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15" dirty="0">
                <a:latin typeface="Segoe UI"/>
                <a:cs typeface="Segoe UI"/>
              </a:rPr>
              <a:t>server</a:t>
            </a:r>
            <a:endParaRPr sz="2400">
              <a:latin typeface="Segoe UI"/>
              <a:cs typeface="Segoe UI"/>
            </a:endParaRPr>
          </a:p>
          <a:p>
            <a:pPr marL="475615" marR="593090" lvl="1" indent="-231775">
              <a:lnSpc>
                <a:spcPct val="100000"/>
              </a:lnSpc>
              <a:spcBef>
                <a:spcPts val="575"/>
              </a:spcBef>
              <a:buClr>
                <a:srgbClr val="0C5AA6"/>
              </a:buClr>
              <a:buFont typeface="Arial MT"/>
              <a:buChar char="•"/>
              <a:tabLst>
                <a:tab pos="476250" algn="l"/>
              </a:tabLst>
            </a:pPr>
            <a:r>
              <a:rPr sz="2400" spc="-5" dirty="0">
                <a:latin typeface="Segoe UI"/>
                <a:cs typeface="Segoe UI"/>
              </a:rPr>
              <a:t>Session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i="1" spc="-5" dirty="0">
                <a:latin typeface="Segoe UI"/>
                <a:cs typeface="Segoe UI"/>
              </a:rPr>
              <a:t>objects </a:t>
            </a:r>
            <a:r>
              <a:rPr sz="2400" dirty="0">
                <a:latin typeface="Segoe UI"/>
                <a:cs typeface="Segoe UI"/>
              </a:rPr>
              <a:t>–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Sử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dụng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các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đối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tượng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phạm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vi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(scope)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session</a:t>
            </a:r>
            <a:r>
              <a:rPr sz="2400" dirty="0">
                <a:latin typeface="Segoe UI"/>
                <a:cs typeface="Segoe UI"/>
              </a:rPr>
              <a:t> để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truyền</a:t>
            </a:r>
            <a:r>
              <a:rPr sz="2400" spc="-5" dirty="0">
                <a:latin typeface="Segoe UI"/>
                <a:cs typeface="Segoe UI"/>
              </a:rPr>
              <a:t> thông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tin.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6560"/>
            <a:ext cx="2782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6400"/>
                </a:solidFill>
              </a:rPr>
              <a:t>Session</a:t>
            </a:r>
            <a:r>
              <a:rPr sz="2800" spc="-30" dirty="0">
                <a:solidFill>
                  <a:srgbClr val="FF6400"/>
                </a:solidFill>
              </a:rPr>
              <a:t> </a:t>
            </a:r>
            <a:r>
              <a:rPr sz="2800" spc="-35" dirty="0">
                <a:solidFill>
                  <a:srgbClr val="FF6400"/>
                </a:solidFill>
              </a:rPr>
              <a:t>Tracking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3540" y="866648"/>
            <a:ext cx="7173595" cy="25126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675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URL</a:t>
            </a: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Rewritting:</a:t>
            </a:r>
            <a:endParaRPr sz="2400">
              <a:latin typeface="Segoe UI"/>
              <a:cs typeface="Segoe UI"/>
            </a:endParaRPr>
          </a:p>
          <a:p>
            <a:pPr marL="243840" indent="-231775">
              <a:lnSpc>
                <a:spcPct val="100000"/>
              </a:lnSpc>
              <a:spcBef>
                <a:spcPts val="575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spc="-5" dirty="0">
                <a:latin typeface="Segoe UI"/>
                <a:cs typeface="Segoe UI"/>
              </a:rPr>
              <a:t>VD: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Http://localhost:8080/Demo/test?x=abc&amp;y=xyz</a:t>
            </a:r>
            <a:endParaRPr sz="2400">
              <a:latin typeface="Segoe UI"/>
              <a:cs typeface="Segoe UI"/>
            </a:endParaRPr>
          </a:p>
          <a:p>
            <a:pPr marL="243840" marR="25400" indent="-231775">
              <a:lnSpc>
                <a:spcPct val="100000"/>
              </a:lnSpc>
              <a:spcBef>
                <a:spcPts val="575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spc="-5" dirty="0">
                <a:latin typeface="Segoe UI"/>
                <a:cs typeface="Segoe UI"/>
              </a:rPr>
              <a:t>Phần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sau</a:t>
            </a:r>
            <a:r>
              <a:rPr sz="2400" spc="-5" dirty="0">
                <a:latin typeface="Segoe UI"/>
                <a:cs typeface="Segoe UI"/>
              </a:rPr>
              <a:t> ?x=abc&amp;y=xyz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phần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được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thêm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vào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để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truyền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2 </a:t>
            </a:r>
            <a:r>
              <a:rPr sz="2400" spc="-10" dirty="0">
                <a:latin typeface="Segoe UI"/>
                <a:cs typeface="Segoe UI"/>
              </a:rPr>
              <a:t>parameter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x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y</a:t>
            </a:r>
            <a:endParaRPr sz="2400">
              <a:latin typeface="Segoe UI"/>
              <a:cs typeface="Segoe UI"/>
            </a:endParaRPr>
          </a:p>
          <a:p>
            <a:pPr marL="243840" indent="-231775">
              <a:lnSpc>
                <a:spcPct val="100000"/>
              </a:lnSpc>
              <a:spcBef>
                <a:spcPts val="580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spc="-5" dirty="0">
                <a:latin typeface="Segoe UI"/>
                <a:cs typeface="Segoe UI"/>
              </a:rPr>
              <a:t>Để lấy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giá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trị </a:t>
            </a:r>
            <a:r>
              <a:rPr sz="2400" spc="-5" dirty="0">
                <a:latin typeface="Segoe UI"/>
                <a:cs typeface="Segoe UI"/>
              </a:rPr>
              <a:t>này </a:t>
            </a:r>
            <a:r>
              <a:rPr sz="2400" dirty="0">
                <a:latin typeface="Segoe UI"/>
                <a:cs typeface="Segoe UI"/>
              </a:rPr>
              <a:t>ta </a:t>
            </a:r>
            <a:r>
              <a:rPr sz="2400" spc="-5" dirty="0">
                <a:latin typeface="Segoe UI"/>
                <a:cs typeface="Segoe UI"/>
              </a:rPr>
              <a:t>dùng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lệnh</a:t>
            </a:r>
            <a:endParaRPr sz="2400">
              <a:latin typeface="Segoe UI"/>
              <a:cs typeface="Segoe UI"/>
            </a:endParaRPr>
          </a:p>
          <a:p>
            <a:pPr marL="243840">
              <a:lnSpc>
                <a:spcPct val="100000"/>
              </a:lnSpc>
            </a:pPr>
            <a:r>
              <a:rPr sz="2400" b="1" spc="-5" dirty="0">
                <a:latin typeface="Segoe UI"/>
                <a:cs typeface="Segoe UI"/>
              </a:rPr>
              <a:t>request.getParameter(“x”)</a:t>
            </a:r>
            <a:r>
              <a:rPr sz="2400" spc="-5" dirty="0">
                <a:latin typeface="Segoe UI"/>
                <a:cs typeface="Segoe UI"/>
              </a:rPr>
              <a:t>,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tương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tự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với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75" dirty="0">
                <a:latin typeface="Segoe UI"/>
                <a:cs typeface="Segoe UI"/>
              </a:rPr>
              <a:t>y.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6560"/>
            <a:ext cx="2782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6400"/>
                </a:solidFill>
              </a:rPr>
              <a:t>Session</a:t>
            </a:r>
            <a:r>
              <a:rPr sz="2800" spc="-30" dirty="0">
                <a:solidFill>
                  <a:srgbClr val="FF6400"/>
                </a:solidFill>
              </a:rPr>
              <a:t> </a:t>
            </a:r>
            <a:r>
              <a:rPr sz="2800" spc="-35" dirty="0">
                <a:solidFill>
                  <a:srgbClr val="FF6400"/>
                </a:solidFill>
              </a:rPr>
              <a:t>Tracking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3540" y="866648"/>
            <a:ext cx="7362190" cy="17081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675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b="1" spc="-5" dirty="0">
                <a:latin typeface="Segoe UI"/>
                <a:cs typeface="Segoe UI"/>
              </a:rPr>
              <a:t>Hidden</a:t>
            </a:r>
            <a:r>
              <a:rPr sz="2400" b="1" spc="-20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fields:</a:t>
            </a:r>
            <a:endParaRPr sz="2400">
              <a:latin typeface="Segoe UI"/>
              <a:cs typeface="Segoe UI"/>
            </a:endParaRPr>
          </a:p>
          <a:p>
            <a:pPr marL="243840" indent="-231775">
              <a:lnSpc>
                <a:spcPct val="100000"/>
              </a:lnSpc>
              <a:spcBef>
                <a:spcPts val="575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spc="-5" dirty="0">
                <a:latin typeface="Segoe UI"/>
                <a:cs typeface="Segoe UI"/>
              </a:rPr>
              <a:t>&lt;INPUT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TYPE=HIDDEN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Name=hField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VALUE="abc”&gt;</a:t>
            </a:r>
            <a:endParaRPr sz="2400">
              <a:latin typeface="Segoe UI"/>
              <a:cs typeface="Segoe UI"/>
            </a:endParaRPr>
          </a:p>
          <a:p>
            <a:pPr marL="243840" indent="-231775">
              <a:lnSpc>
                <a:spcPct val="100000"/>
              </a:lnSpc>
              <a:spcBef>
                <a:spcPts val="575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spc="-5" dirty="0">
                <a:latin typeface="Segoe UI"/>
                <a:cs typeface="Segoe UI"/>
              </a:rPr>
              <a:t>Để lấy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giá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trị </a:t>
            </a:r>
            <a:r>
              <a:rPr sz="2400" spc="-5" dirty="0">
                <a:latin typeface="Segoe UI"/>
                <a:cs typeface="Segoe UI"/>
              </a:rPr>
              <a:t>này </a:t>
            </a:r>
            <a:r>
              <a:rPr sz="2400" dirty="0">
                <a:latin typeface="Segoe UI"/>
                <a:cs typeface="Segoe UI"/>
              </a:rPr>
              <a:t>ta </a:t>
            </a:r>
            <a:r>
              <a:rPr sz="2400" spc="-5" dirty="0">
                <a:latin typeface="Segoe UI"/>
                <a:cs typeface="Segoe UI"/>
              </a:rPr>
              <a:t>dùng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lệnh</a:t>
            </a:r>
            <a:endParaRPr sz="2400">
              <a:latin typeface="Segoe UI"/>
              <a:cs typeface="Segoe UI"/>
            </a:endParaRPr>
          </a:p>
          <a:p>
            <a:pPr marL="243840">
              <a:lnSpc>
                <a:spcPct val="100000"/>
              </a:lnSpc>
            </a:pPr>
            <a:r>
              <a:rPr sz="2400" b="1" spc="-5" dirty="0">
                <a:latin typeface="Segoe UI"/>
                <a:cs typeface="Segoe UI"/>
              </a:rPr>
              <a:t>request.getParameter(“hField”)</a:t>
            </a:r>
            <a:r>
              <a:rPr sz="2400" spc="-5" dirty="0">
                <a:latin typeface="Segoe UI"/>
                <a:cs typeface="Segoe UI"/>
              </a:rPr>
              <a:t>.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6560"/>
            <a:ext cx="15671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solidFill>
                  <a:srgbClr val="FF6400"/>
                </a:solidFill>
              </a:rPr>
              <a:t>CGI </a:t>
            </a:r>
            <a:r>
              <a:rPr sz="2800" spc="-5" dirty="0">
                <a:solidFill>
                  <a:srgbClr val="FF6400"/>
                </a:solidFill>
              </a:rPr>
              <a:t>là</a:t>
            </a:r>
            <a:r>
              <a:rPr sz="2800" spc="-30" dirty="0">
                <a:solidFill>
                  <a:srgbClr val="FF6400"/>
                </a:solidFill>
              </a:rPr>
              <a:t> </a:t>
            </a:r>
            <a:r>
              <a:rPr sz="2800" spc="-10" dirty="0">
                <a:solidFill>
                  <a:srgbClr val="FF6400"/>
                </a:solidFill>
              </a:rPr>
              <a:t>gì?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3540" y="939800"/>
            <a:ext cx="7722870" cy="2729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67055" indent="-231775">
              <a:lnSpc>
                <a:spcPct val="100000"/>
              </a:lnSpc>
              <a:spcBef>
                <a:spcPts val="100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một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chuẩn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để</a:t>
            </a:r>
            <a:r>
              <a:rPr sz="2400" spc="-5" dirty="0">
                <a:latin typeface="Segoe UI"/>
                <a:cs typeface="Segoe UI"/>
              </a:rPr>
              <a:t> viết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ứng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dụng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web, được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lập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trình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bằng C,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C++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hoặc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Perl.</a:t>
            </a:r>
            <a:endParaRPr sz="2400">
              <a:latin typeface="Segoe UI"/>
              <a:cs typeface="Segoe UI"/>
            </a:endParaRPr>
          </a:p>
          <a:p>
            <a:pPr marL="243840" marR="5080" indent="-231775">
              <a:lnSpc>
                <a:spcPct val="100000"/>
              </a:lnSpc>
              <a:spcBef>
                <a:spcPts val="575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spc="-25" dirty="0">
                <a:latin typeface="Segoe UI"/>
                <a:cs typeface="Segoe UI"/>
              </a:rPr>
              <a:t>CGI</a:t>
            </a:r>
            <a:r>
              <a:rPr sz="2400" spc="-5" dirty="0">
                <a:latin typeface="Segoe UI"/>
                <a:cs typeface="Segoe UI"/>
              </a:rPr>
              <a:t> cho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phép</a:t>
            </a:r>
            <a:r>
              <a:rPr sz="2400" spc="-5" dirty="0">
                <a:latin typeface="Segoe UI"/>
                <a:cs typeface="Segoe UI"/>
              </a:rPr>
              <a:t> máy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chủ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web gọi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chương</a:t>
            </a:r>
            <a:r>
              <a:rPr sz="2400" spc="4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trình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bên </a:t>
            </a:r>
            <a:r>
              <a:rPr sz="2400" spc="-10" dirty="0">
                <a:latin typeface="Segoe UI"/>
                <a:cs typeface="Segoe UI"/>
              </a:rPr>
              <a:t>ngoài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chuyển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thông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tin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yêu cầu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tới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một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chương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trình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bên 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ngoài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khác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để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xử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5" dirty="0">
                <a:latin typeface="Segoe UI"/>
                <a:cs typeface="Segoe UI"/>
              </a:rPr>
              <a:t>lý.</a:t>
            </a:r>
            <a:endParaRPr sz="2400">
              <a:latin typeface="Segoe UI"/>
              <a:cs typeface="Segoe UI"/>
            </a:endParaRPr>
          </a:p>
          <a:p>
            <a:pPr marL="243840" marR="78105" indent="-231775">
              <a:lnSpc>
                <a:spcPts val="2860"/>
              </a:lnSpc>
              <a:spcBef>
                <a:spcPts val="685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spc="-5" dirty="0">
                <a:latin typeface="Segoe UI"/>
                <a:cs typeface="Segoe UI"/>
              </a:rPr>
              <a:t>Với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mỗi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yêu cầu,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chương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trình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CGI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sẽ</a:t>
            </a:r>
            <a:r>
              <a:rPr sz="2400" spc="-5" dirty="0">
                <a:latin typeface="Segoe UI"/>
                <a:cs typeface="Segoe UI"/>
              </a:rPr>
              <a:t> khởi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tạo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một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tiến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trình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mới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6560"/>
            <a:ext cx="2782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6400"/>
                </a:solidFill>
              </a:rPr>
              <a:t>Session</a:t>
            </a:r>
            <a:r>
              <a:rPr sz="2800" spc="-30" dirty="0">
                <a:solidFill>
                  <a:srgbClr val="FF6400"/>
                </a:solidFill>
              </a:rPr>
              <a:t> </a:t>
            </a:r>
            <a:r>
              <a:rPr sz="2800" spc="-35" dirty="0">
                <a:solidFill>
                  <a:srgbClr val="FF6400"/>
                </a:solidFill>
              </a:rPr>
              <a:t>Tracking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3540" y="939800"/>
            <a:ext cx="758444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100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b="1" spc="-5" dirty="0">
                <a:latin typeface="Segoe UI"/>
                <a:cs typeface="Segoe UI"/>
              </a:rPr>
              <a:t>Cookies:</a:t>
            </a:r>
            <a:r>
              <a:rPr sz="2400" b="1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được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lưu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bởi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15" dirty="0">
                <a:latin typeface="Segoe UI"/>
                <a:cs typeface="Segoe UI"/>
              </a:rPr>
              <a:t>server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gửi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về</a:t>
            </a:r>
            <a:r>
              <a:rPr sz="2400" spc="-5" dirty="0">
                <a:latin typeface="Segoe UI"/>
                <a:cs typeface="Segoe UI"/>
              </a:rPr>
              <a:t> client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cùng 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response. </a:t>
            </a:r>
            <a:r>
              <a:rPr sz="2400" spc="-15" dirty="0">
                <a:latin typeface="Segoe UI"/>
                <a:cs typeface="Segoe UI"/>
              </a:rPr>
              <a:t>Request </a:t>
            </a:r>
            <a:r>
              <a:rPr sz="2400" spc="-5" dirty="0">
                <a:latin typeface="Segoe UI"/>
                <a:cs typeface="Segoe UI"/>
              </a:rPr>
              <a:t>được </a:t>
            </a:r>
            <a:r>
              <a:rPr sz="2400" dirty="0">
                <a:latin typeface="Segoe UI"/>
                <a:cs typeface="Segoe UI"/>
              </a:rPr>
              <a:t>gửi </a:t>
            </a:r>
            <a:r>
              <a:rPr sz="2400" spc="-5" dirty="0">
                <a:latin typeface="Segoe UI"/>
                <a:cs typeface="Segoe UI"/>
              </a:rPr>
              <a:t>tới </a:t>
            </a:r>
            <a:r>
              <a:rPr sz="2400" spc="15" dirty="0">
                <a:latin typeface="Segoe UI"/>
                <a:cs typeface="Segoe UI"/>
              </a:rPr>
              <a:t>server </a:t>
            </a:r>
            <a:r>
              <a:rPr sz="2400" spc="-5" dirty="0">
                <a:latin typeface="Segoe UI"/>
                <a:cs typeface="Segoe UI"/>
              </a:rPr>
              <a:t>cùng với cookie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nhưng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30" dirty="0">
                <a:latin typeface="Segoe UI"/>
                <a:cs typeface="Segoe UI"/>
              </a:rPr>
              <a:t>ko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thay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đổi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giá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trị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cookie.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Giá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trị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cookie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được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lưu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trong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bộ </a:t>
            </a:r>
            <a:r>
              <a:rPr sz="2400" spc="-5" dirty="0">
                <a:latin typeface="Segoe UI"/>
                <a:cs typeface="Segoe UI"/>
              </a:rPr>
              <a:t>nhớ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(ổ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cứng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)</a:t>
            </a:r>
            <a:r>
              <a:rPr sz="2400" spc="-5" dirty="0">
                <a:latin typeface="Segoe UI"/>
                <a:cs typeface="Segoe UI"/>
              </a:rPr>
              <a:t> của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client.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6560"/>
            <a:ext cx="2782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6400"/>
                </a:solidFill>
              </a:rPr>
              <a:t>Session</a:t>
            </a:r>
            <a:r>
              <a:rPr sz="2800" spc="-30" dirty="0">
                <a:solidFill>
                  <a:srgbClr val="FF6400"/>
                </a:solidFill>
              </a:rPr>
              <a:t> </a:t>
            </a:r>
            <a:r>
              <a:rPr sz="2800" spc="-35" dirty="0">
                <a:solidFill>
                  <a:srgbClr val="FF6400"/>
                </a:solidFill>
              </a:rPr>
              <a:t>Tracking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3540" y="939800"/>
            <a:ext cx="5032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spc="-5" dirty="0">
                <a:latin typeface="Segoe UI"/>
                <a:cs typeface="Segoe UI"/>
              </a:rPr>
              <a:t>VD1: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lưu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cookie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(sử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dụng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response)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134359"/>
            <a:ext cx="2440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spc="-5" dirty="0">
                <a:latin typeface="Segoe UI"/>
                <a:cs typeface="Segoe UI"/>
              </a:rPr>
              <a:t>VD2: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đọc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cookie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6317" y="1655448"/>
            <a:ext cx="4759503" cy="97518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4094" y="4117489"/>
            <a:ext cx="7874598" cy="9179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6560"/>
            <a:ext cx="15671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solidFill>
                  <a:srgbClr val="FF6400"/>
                </a:solidFill>
              </a:rPr>
              <a:t>CGI </a:t>
            </a:r>
            <a:r>
              <a:rPr sz="2800" spc="-5" dirty="0">
                <a:solidFill>
                  <a:srgbClr val="FF6400"/>
                </a:solidFill>
              </a:rPr>
              <a:t>là</a:t>
            </a:r>
            <a:r>
              <a:rPr sz="2800" spc="-30" dirty="0">
                <a:solidFill>
                  <a:srgbClr val="FF6400"/>
                </a:solidFill>
              </a:rPr>
              <a:t> </a:t>
            </a:r>
            <a:r>
              <a:rPr sz="2800" spc="-10" dirty="0">
                <a:solidFill>
                  <a:srgbClr val="FF6400"/>
                </a:solidFill>
              </a:rPr>
              <a:t>gì?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442" y="1971287"/>
            <a:ext cx="8175641" cy="34057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6560"/>
            <a:ext cx="15671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solidFill>
                  <a:srgbClr val="FF6400"/>
                </a:solidFill>
              </a:rPr>
              <a:t>CGI </a:t>
            </a:r>
            <a:r>
              <a:rPr sz="2800" spc="-5" dirty="0">
                <a:solidFill>
                  <a:srgbClr val="FF6400"/>
                </a:solidFill>
              </a:rPr>
              <a:t>là</a:t>
            </a:r>
            <a:r>
              <a:rPr sz="2800" spc="-30" dirty="0">
                <a:solidFill>
                  <a:srgbClr val="FF6400"/>
                </a:solidFill>
              </a:rPr>
              <a:t> </a:t>
            </a:r>
            <a:r>
              <a:rPr sz="2800" spc="-10" dirty="0">
                <a:solidFill>
                  <a:srgbClr val="FF6400"/>
                </a:solidFill>
              </a:rPr>
              <a:t>gì?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3540" y="939800"/>
            <a:ext cx="7904480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b="1" spc="-5" dirty="0">
                <a:latin typeface="Segoe UI"/>
                <a:cs typeface="Segoe UI"/>
              </a:rPr>
              <a:t>Nhược</a:t>
            </a:r>
            <a:r>
              <a:rPr sz="2400" b="1" spc="-10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điểm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của</a:t>
            </a:r>
            <a:r>
              <a:rPr sz="2400" b="1" spc="-30" dirty="0">
                <a:latin typeface="Segoe UI"/>
                <a:cs typeface="Segoe UI"/>
              </a:rPr>
              <a:t> </a:t>
            </a:r>
            <a:r>
              <a:rPr sz="2400" b="1" spc="-25" dirty="0">
                <a:latin typeface="Segoe UI"/>
                <a:cs typeface="Segoe UI"/>
              </a:rPr>
              <a:t>CGI</a:t>
            </a:r>
            <a:endParaRPr sz="2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6400"/>
              </a:buClr>
              <a:buFont typeface="Wingdings"/>
              <a:buChar char=""/>
            </a:pPr>
            <a:endParaRPr sz="2150">
              <a:latin typeface="Segoe UI"/>
              <a:cs typeface="Segoe UI"/>
            </a:endParaRPr>
          </a:p>
          <a:p>
            <a:pPr marL="243840" marR="5080" lvl="1">
              <a:lnSpc>
                <a:spcPct val="100000"/>
              </a:lnSpc>
              <a:buAutoNum type="arabicPeriod"/>
              <a:tabLst>
                <a:tab pos="560070" algn="l"/>
              </a:tabLst>
            </a:pPr>
            <a:r>
              <a:rPr sz="2400" dirty="0">
                <a:latin typeface="Segoe UI"/>
                <a:cs typeface="Segoe UI"/>
              </a:rPr>
              <a:t>Nếu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số</a:t>
            </a:r>
            <a:r>
              <a:rPr sz="2400" spc="-5" dirty="0">
                <a:latin typeface="Segoe UI"/>
                <a:cs typeface="Segoe UI"/>
              </a:rPr>
              <a:t> client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tăng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thì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thời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gian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trả </a:t>
            </a:r>
            <a:r>
              <a:rPr sz="2400" spc="-10" dirty="0">
                <a:latin typeface="Segoe UI"/>
                <a:cs typeface="Segoe UI"/>
              </a:rPr>
              <a:t>lời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yêu cầu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từ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client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tăng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lên</a:t>
            </a:r>
            <a:endParaRPr sz="2400">
              <a:latin typeface="Segoe UI"/>
              <a:cs typeface="Segoe UI"/>
            </a:endParaRPr>
          </a:p>
          <a:p>
            <a:pPr marL="243840" marR="243840" lvl="1">
              <a:lnSpc>
                <a:spcPts val="2860"/>
              </a:lnSpc>
              <a:spcBef>
                <a:spcPts val="110"/>
              </a:spcBef>
              <a:buAutoNum type="arabicPeriod"/>
              <a:tabLst>
                <a:tab pos="560070" algn="l"/>
              </a:tabLst>
            </a:pPr>
            <a:r>
              <a:rPr sz="2400" spc="-5" dirty="0">
                <a:latin typeface="Segoe UI"/>
                <a:cs typeface="Segoe UI"/>
              </a:rPr>
              <a:t>Với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mỗi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yêu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cầu,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nó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khởi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tạo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một tiến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trình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trong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khi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máy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chủ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Web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bị </a:t>
            </a:r>
            <a:r>
              <a:rPr sz="2400" spc="-5" dirty="0">
                <a:latin typeface="Segoe UI"/>
                <a:cs typeface="Segoe UI"/>
              </a:rPr>
              <a:t>hạn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chế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về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tài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nguyên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6560"/>
            <a:ext cx="2163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>
                <a:solidFill>
                  <a:srgbClr val="FF6400"/>
                </a:solidFill>
              </a:rPr>
              <a:t>Servlet</a:t>
            </a:r>
            <a:r>
              <a:rPr sz="2800" spc="-30" dirty="0">
                <a:solidFill>
                  <a:srgbClr val="FF6400"/>
                </a:solidFill>
              </a:rPr>
              <a:t> </a:t>
            </a:r>
            <a:r>
              <a:rPr sz="2800" spc="-5" dirty="0">
                <a:solidFill>
                  <a:srgbClr val="FF6400"/>
                </a:solidFill>
              </a:rPr>
              <a:t>là</a:t>
            </a:r>
            <a:r>
              <a:rPr sz="2800" spc="-10" dirty="0">
                <a:solidFill>
                  <a:srgbClr val="FF6400"/>
                </a:solidFill>
              </a:rPr>
              <a:t> gì?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3540" y="939800"/>
            <a:ext cx="7576820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100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spc="10" dirty="0">
                <a:latin typeface="Segoe UI"/>
                <a:cs typeface="Segoe UI"/>
              </a:rPr>
              <a:t>Servlet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các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đối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tượng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Java,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mở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rộng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chức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năng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của 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một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10" dirty="0">
                <a:latin typeface="Segoe UI"/>
                <a:cs typeface="Segoe UI"/>
              </a:rPr>
              <a:t>HTTP </a:t>
            </a:r>
            <a:r>
              <a:rPr sz="2400" spc="-15" dirty="0">
                <a:latin typeface="Segoe UI"/>
                <a:cs typeface="Segoe UI"/>
              </a:rPr>
              <a:t>server,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do đó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được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viết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bằng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ngôn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ngữ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Java</a:t>
            </a:r>
            <a:endParaRPr sz="2400">
              <a:latin typeface="Segoe UI"/>
              <a:cs typeface="Segoe UI"/>
            </a:endParaRPr>
          </a:p>
          <a:p>
            <a:pPr marL="243840" marR="172085" indent="-231775">
              <a:lnSpc>
                <a:spcPct val="100000"/>
              </a:lnSpc>
              <a:spcBef>
                <a:spcPts val="575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những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chương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trình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độc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lập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platform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chạy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phía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15" dirty="0">
                <a:latin typeface="Segoe UI"/>
                <a:cs typeface="Segoe UI"/>
              </a:rPr>
              <a:t>server</a:t>
            </a:r>
            <a:endParaRPr sz="2400">
              <a:latin typeface="Segoe UI"/>
              <a:cs typeface="Segoe UI"/>
            </a:endParaRPr>
          </a:p>
          <a:p>
            <a:pPr marL="243840" indent="-231775">
              <a:lnSpc>
                <a:spcPct val="100000"/>
              </a:lnSpc>
              <a:spcBef>
                <a:spcPts val="575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dirty="0">
                <a:latin typeface="Segoe UI"/>
                <a:cs typeface="Segoe UI"/>
              </a:rPr>
              <a:t>Cơ </a:t>
            </a:r>
            <a:r>
              <a:rPr sz="2400" spc="-5" dirty="0">
                <a:latin typeface="Segoe UI"/>
                <a:cs typeface="Segoe UI"/>
              </a:rPr>
              <a:t>chế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hoạt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động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theo </a:t>
            </a:r>
            <a:r>
              <a:rPr sz="2400" spc="-5" dirty="0">
                <a:latin typeface="Segoe UI"/>
                <a:cs typeface="Segoe UI"/>
              </a:rPr>
              <a:t>mô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hình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CGI</a:t>
            </a:r>
            <a:r>
              <a:rPr sz="2400" spc="-5" dirty="0">
                <a:latin typeface="Segoe UI"/>
                <a:cs typeface="Segoe UI"/>
              </a:rPr>
              <a:t> mở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rộng</a:t>
            </a:r>
            <a:endParaRPr sz="2400">
              <a:latin typeface="Segoe UI"/>
              <a:cs typeface="Segoe UI"/>
            </a:endParaRPr>
          </a:p>
          <a:p>
            <a:pPr marL="243840" indent="-231775">
              <a:lnSpc>
                <a:spcPct val="100000"/>
              </a:lnSpc>
              <a:spcBef>
                <a:spcPts val="575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spc="-5" dirty="0">
                <a:latin typeface="Segoe UI"/>
                <a:cs typeface="Segoe UI"/>
              </a:rPr>
              <a:t>Chương trình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10" dirty="0">
                <a:latin typeface="Segoe UI"/>
                <a:cs typeface="Segoe UI"/>
              </a:rPr>
              <a:t>servlet:</a:t>
            </a:r>
            <a:endParaRPr sz="2400">
              <a:latin typeface="Segoe UI"/>
              <a:cs typeface="Segoe UI"/>
            </a:endParaRPr>
          </a:p>
          <a:p>
            <a:pPr marL="475615" marR="24130" lvl="1" indent="-231775">
              <a:lnSpc>
                <a:spcPct val="100000"/>
              </a:lnSpc>
              <a:spcBef>
                <a:spcPts val="575"/>
              </a:spcBef>
              <a:buClr>
                <a:srgbClr val="0C5AA6"/>
              </a:buClr>
              <a:buFont typeface="Arial MT"/>
              <a:buChar char="•"/>
              <a:tabLst>
                <a:tab pos="476250" algn="l"/>
              </a:tabLst>
            </a:pPr>
            <a:r>
              <a:rPr sz="2400" spc="-5" dirty="0">
                <a:latin typeface="Segoe UI"/>
                <a:cs typeface="Segoe UI"/>
              </a:rPr>
              <a:t>Thường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extends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class</a:t>
            </a:r>
            <a:r>
              <a:rPr sz="2400" spc="5" dirty="0">
                <a:latin typeface="Segoe UI"/>
                <a:cs typeface="Segoe UI"/>
              </a:rPr>
              <a:t> HttpServlet.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Không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method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main</a:t>
            </a:r>
            <a:endParaRPr sz="2400">
              <a:latin typeface="Segoe UI"/>
              <a:cs typeface="Segoe UI"/>
            </a:endParaRPr>
          </a:p>
          <a:p>
            <a:pPr marL="475615" marR="165100" lvl="1" indent="-231775">
              <a:lnSpc>
                <a:spcPct val="100000"/>
              </a:lnSpc>
              <a:spcBef>
                <a:spcPts val="580"/>
              </a:spcBef>
              <a:buClr>
                <a:srgbClr val="0C5AA6"/>
              </a:buClr>
              <a:buFont typeface="Arial MT"/>
              <a:buChar char="•"/>
              <a:tabLst>
                <a:tab pos="476250" algn="l"/>
              </a:tabLst>
            </a:pPr>
            <a:r>
              <a:rPr sz="2400" spc="-5" dirty="0">
                <a:latin typeface="Segoe UI"/>
                <a:cs typeface="Segoe UI"/>
              </a:rPr>
              <a:t>Phải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được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dịch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ra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ở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dạng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byte-code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khai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báo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với </a:t>
            </a:r>
            <a:r>
              <a:rPr sz="2400" spc="-64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web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15" dirty="0">
                <a:latin typeface="Segoe UI"/>
                <a:cs typeface="Segoe UI"/>
              </a:rPr>
              <a:t>server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6560"/>
            <a:ext cx="2163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>
                <a:solidFill>
                  <a:srgbClr val="FF6400"/>
                </a:solidFill>
              </a:rPr>
              <a:t>Servlet</a:t>
            </a:r>
            <a:r>
              <a:rPr sz="2800" spc="-30" dirty="0">
                <a:solidFill>
                  <a:srgbClr val="FF6400"/>
                </a:solidFill>
              </a:rPr>
              <a:t> </a:t>
            </a:r>
            <a:r>
              <a:rPr sz="2800" spc="-5" dirty="0">
                <a:solidFill>
                  <a:srgbClr val="FF6400"/>
                </a:solidFill>
              </a:rPr>
              <a:t>là</a:t>
            </a:r>
            <a:r>
              <a:rPr sz="2800" spc="-10" dirty="0">
                <a:solidFill>
                  <a:srgbClr val="FF6400"/>
                </a:solidFill>
              </a:rPr>
              <a:t> gì?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2544" y="1568123"/>
            <a:ext cx="6936308" cy="32982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1322</Words>
  <Application>Microsoft Office PowerPoint</Application>
  <PresentationFormat>On-screen Show (4:3)</PresentationFormat>
  <Paragraphs>131</Paragraphs>
  <Slides>51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Arial MT</vt:lpstr>
      <vt:lpstr>Calibri</vt:lpstr>
      <vt:lpstr>Segoe UI</vt:lpstr>
      <vt:lpstr>Times New Roman</vt:lpstr>
      <vt:lpstr>Wingdings</vt:lpstr>
      <vt:lpstr>Office Theme</vt:lpstr>
      <vt:lpstr>Bài 2: Cơ bản Servlet</vt:lpstr>
      <vt:lpstr>Mục tiêu bài học</vt:lpstr>
      <vt:lpstr>Đặc điểm của công nghệ web tĩnh</vt:lpstr>
      <vt:lpstr>Sự tiến hóa của công nghệ web</vt:lpstr>
      <vt:lpstr>CGI là gì?</vt:lpstr>
      <vt:lpstr>CGI là gì?</vt:lpstr>
      <vt:lpstr>CGI là gì?</vt:lpstr>
      <vt:lpstr>Servlet là gì?</vt:lpstr>
      <vt:lpstr>Servlet là gì?</vt:lpstr>
      <vt:lpstr>Servlet là gì?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Vòng đời của servlet</vt:lpstr>
      <vt:lpstr>PowerPoint Presentation</vt:lpstr>
      <vt:lpstr>Vòng đời của Servlet</vt:lpstr>
      <vt:lpstr>Vòng đời của Servlet</vt:lpstr>
      <vt:lpstr>Các phương thức trong vòng đời Servlet</vt:lpstr>
      <vt:lpstr>Các phương thức trong vòng đời Servlet</vt:lpstr>
      <vt:lpstr>Các phương thức trong vòng đời Servlet</vt:lpstr>
      <vt:lpstr>int() đọc tham số cấu hình</vt:lpstr>
      <vt:lpstr>Thiết lập các tham số trong web.xml</vt:lpstr>
      <vt:lpstr>destroy()</vt:lpstr>
      <vt:lpstr>service()</vt:lpstr>
      <vt:lpstr>service()</vt:lpstr>
      <vt:lpstr>service()</vt:lpstr>
      <vt:lpstr>service()</vt:lpstr>
      <vt:lpstr>doGet() và doPost()</vt:lpstr>
      <vt:lpstr>doGet() và doPost()</vt:lpstr>
      <vt:lpstr>Ví dụ doGet()</vt:lpstr>
      <vt:lpstr>PowerPoint Presentation</vt:lpstr>
      <vt:lpstr>Mô hình Servlet Request &amp; Response</vt:lpstr>
      <vt:lpstr>Servlet Request</vt:lpstr>
      <vt:lpstr>Servlet Request</vt:lpstr>
      <vt:lpstr>Servlet Request</vt:lpstr>
      <vt:lpstr>Servlet Request</vt:lpstr>
      <vt:lpstr>Servlet Response</vt:lpstr>
      <vt:lpstr>Servlet Response</vt:lpstr>
      <vt:lpstr>Servlet Response</vt:lpstr>
      <vt:lpstr>Servlet Response</vt:lpstr>
      <vt:lpstr>Response Header dùng làm gì?</vt:lpstr>
      <vt:lpstr>Phương thức thiết lập Response Header</vt:lpstr>
      <vt:lpstr>Response Body</vt:lpstr>
      <vt:lpstr>Session Tracking</vt:lpstr>
      <vt:lpstr>Session Tracking</vt:lpstr>
      <vt:lpstr>Session Tracking</vt:lpstr>
      <vt:lpstr>Session Tracking</vt:lpstr>
      <vt:lpstr>Session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2: Cơ bản Servlet</dc:title>
  <dc:creator>Guru PMouse</dc:creator>
  <cp:lastModifiedBy>PC</cp:lastModifiedBy>
  <cp:revision>6</cp:revision>
  <dcterms:created xsi:type="dcterms:W3CDTF">2022-02-25T10:14:53Z</dcterms:created>
  <dcterms:modified xsi:type="dcterms:W3CDTF">2022-02-25T17:14:51Z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2022-02-25T00:00:00Z</vt:filetime>
  </property>
</Properties>
</file>