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4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CFE80-BF2B-43B5-BEA2-5AADA6CF581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03873-6C85-4D8A-B7AD-D4427A4D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844" y="2292477"/>
            <a:ext cx="761431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CH5	</a:t>
            </a:r>
            <a:r>
              <a:rPr dirty="0"/>
              <a:t>-</a:t>
            </a:r>
            <a:r>
              <a:rPr spc="-3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CH5	</a:t>
            </a:r>
            <a:r>
              <a:rPr dirty="0"/>
              <a:t>-</a:t>
            </a:r>
            <a:r>
              <a:rPr spc="-3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CH5	</a:t>
            </a:r>
            <a:r>
              <a:rPr dirty="0"/>
              <a:t>-</a:t>
            </a:r>
            <a:r>
              <a:rPr spc="-3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CH5	</a:t>
            </a:r>
            <a:r>
              <a:rPr dirty="0"/>
              <a:t>-</a:t>
            </a:r>
            <a:r>
              <a:rPr spc="-3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CH5	</a:t>
            </a:r>
            <a:r>
              <a:rPr dirty="0"/>
              <a:t>-</a:t>
            </a:r>
            <a:r>
              <a:rPr spc="-3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3084" y="701116"/>
            <a:ext cx="449783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427" y="3348228"/>
            <a:ext cx="6567170" cy="214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74763" y="6555144"/>
            <a:ext cx="99949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013" y="6555144"/>
            <a:ext cx="6997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46750" y="6555144"/>
            <a:ext cx="10280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CH5	</a:t>
            </a:r>
            <a:r>
              <a:rPr dirty="0"/>
              <a:t>-</a:t>
            </a:r>
            <a:r>
              <a:rPr spc="-3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2742" y="5684621"/>
            <a:ext cx="776732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5" dirty="0">
                <a:solidFill>
                  <a:srgbClr val="FF0000"/>
                </a:solidFill>
                <a:latin typeface="Arial"/>
                <a:cs typeface="Arial"/>
              </a:rPr>
              <a:t>Chủ</a:t>
            </a:r>
            <a:r>
              <a:rPr sz="4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đề</a:t>
            </a:r>
            <a:r>
              <a:rPr sz="4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spc="-5" dirty="0">
                <a:solidFill>
                  <a:srgbClr val="FF0000"/>
                </a:solidFill>
                <a:latin typeface="Arial"/>
                <a:cs typeface="Arial"/>
              </a:rPr>
              <a:t>5:</a:t>
            </a:r>
            <a:r>
              <a:rPr sz="4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Mô</a:t>
            </a:r>
            <a:r>
              <a:rPr sz="4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hình</a:t>
            </a:r>
            <a:r>
              <a:rPr sz="4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hóa</a:t>
            </a:r>
            <a:r>
              <a:rPr sz="4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spc="-5" dirty="0">
                <a:solidFill>
                  <a:srgbClr val="FF0000"/>
                </a:solidFill>
                <a:latin typeface="Arial"/>
                <a:cs typeface="Arial"/>
              </a:rPr>
              <a:t>cấu</a:t>
            </a:r>
            <a:r>
              <a:rPr sz="4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0000"/>
                </a:solidFill>
                <a:latin typeface="Arial"/>
                <a:cs typeface="Arial"/>
              </a:rPr>
              <a:t>trúc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656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254D"/>
                </a:solidFill>
              </a:rPr>
              <a:t>Sơ</a:t>
            </a:r>
            <a:r>
              <a:rPr spc="-25" dirty="0">
                <a:solidFill>
                  <a:srgbClr val="00254D"/>
                </a:solidFill>
              </a:rPr>
              <a:t> </a:t>
            </a:r>
            <a:r>
              <a:rPr spc="-5" dirty="0">
                <a:solidFill>
                  <a:srgbClr val="00254D"/>
                </a:solidFill>
              </a:rPr>
              <a:t>đồ</a:t>
            </a:r>
            <a:r>
              <a:rPr spc="-15" dirty="0">
                <a:solidFill>
                  <a:srgbClr val="00254D"/>
                </a:solidFill>
              </a:rPr>
              <a:t> </a:t>
            </a:r>
            <a:r>
              <a:rPr dirty="0">
                <a:solidFill>
                  <a:srgbClr val="00254D"/>
                </a:solidFill>
              </a:rPr>
              <a:t>Lớp</a:t>
            </a:r>
            <a:r>
              <a:rPr spc="-30" dirty="0">
                <a:solidFill>
                  <a:srgbClr val="00254D"/>
                </a:solidFill>
              </a:rPr>
              <a:t> </a:t>
            </a:r>
            <a:r>
              <a:rPr spc="-5" dirty="0">
                <a:solidFill>
                  <a:srgbClr val="00254D"/>
                </a:solidFill>
              </a:rPr>
              <a:t>Class</a:t>
            </a:r>
            <a:r>
              <a:rPr spc="-15" dirty="0">
                <a:solidFill>
                  <a:srgbClr val="00254D"/>
                </a:solidFill>
              </a:rPr>
              <a:t> </a:t>
            </a:r>
            <a:r>
              <a:rPr spc="-5" dirty="0">
                <a:solidFill>
                  <a:srgbClr val="00254D"/>
                </a:solidFill>
              </a:rPr>
              <a:t>Diagram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31996"/>
            <a:ext cx="7630159" cy="31578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20"/>
              </a:spcBef>
              <a:buChar char="•"/>
              <a:tabLst>
                <a:tab pos="18542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Là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biểu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đồ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quan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trọng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nhất.</a:t>
            </a:r>
            <a:endParaRPr sz="2600">
              <a:latin typeface="Microsoft Sans Serif"/>
              <a:cs typeface="Microsoft Sans Serif"/>
            </a:endParaRPr>
          </a:p>
          <a:p>
            <a:pPr marL="184785" marR="502284" indent="-172720">
              <a:lnSpc>
                <a:spcPts val="2810"/>
              </a:lnSpc>
              <a:spcBef>
                <a:spcPts val="97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Mô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tả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các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đối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tượng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và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mối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quan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hệ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của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chúng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trong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hệ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thống.</a:t>
            </a:r>
            <a:endParaRPr sz="260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ts val="2810"/>
              </a:lnSpc>
              <a:spcBef>
                <a:spcPts val="93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Mô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tả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thuộc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30" dirty="0">
                <a:latin typeface="Microsoft Sans Serif"/>
                <a:cs typeface="Microsoft Sans Serif"/>
              </a:rPr>
              <a:t>tính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và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hành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vi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(Behavior)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của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đối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tượng.</a:t>
            </a:r>
            <a:endParaRPr sz="26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580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Có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biểu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đồ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lớp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mức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phân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30" dirty="0">
                <a:latin typeface="Microsoft Sans Serif"/>
                <a:cs typeface="Microsoft Sans Serif"/>
              </a:rPr>
              <a:t>tích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và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mức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cài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đặt.</a:t>
            </a:r>
            <a:endParaRPr sz="26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950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Cú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pháp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đồ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họa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của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lớp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trong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biểu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đồ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4864704"/>
            <a:ext cx="1518920" cy="10845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1854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Tên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endParaRPr sz="22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Thuộc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tính</a:t>
            </a:r>
            <a:endParaRPr sz="22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Thao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tác</a:t>
            </a:r>
            <a:endParaRPr sz="22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75503" y="5119115"/>
          <a:ext cx="1151890" cy="1301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956297" y="5342001"/>
            <a:ext cx="13582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+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public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40020"/>
                </a:solidFill>
                <a:latin typeface="Microsoft Sans Serif"/>
                <a:cs typeface="Microsoft Sans Serif"/>
              </a:rPr>
              <a:t>-</a:t>
            </a:r>
            <a:r>
              <a:rPr sz="1800" spc="475" dirty="0">
                <a:solidFill>
                  <a:srgbClr val="A40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A40020"/>
                </a:solidFill>
                <a:latin typeface="Microsoft Sans Serif"/>
                <a:cs typeface="Microsoft Sans Serif"/>
              </a:rPr>
              <a:t>private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66700" algn="l"/>
              </a:tabLst>
            </a:pPr>
            <a:r>
              <a:rPr sz="1800" dirty="0">
                <a:solidFill>
                  <a:srgbClr val="FFFF00"/>
                </a:solidFill>
                <a:latin typeface="Microsoft Sans Serif"/>
                <a:cs typeface="Microsoft Sans Serif"/>
              </a:rPr>
              <a:t>#	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Microsoft Sans Serif"/>
                <a:cs typeface="Microsoft Sans Serif"/>
              </a:rPr>
              <a:t>protected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176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Tổng </a:t>
            </a:r>
            <a:r>
              <a:rPr dirty="0"/>
              <a:t>quát</a:t>
            </a:r>
            <a:r>
              <a:rPr spc="-25" dirty="0"/>
              <a:t> </a:t>
            </a:r>
            <a:r>
              <a:rPr dirty="0"/>
              <a:t>hóa</a:t>
            </a:r>
            <a:r>
              <a:rPr spc="-10" dirty="0"/>
              <a:t> </a:t>
            </a:r>
            <a:r>
              <a:rPr spc="-5" dirty="0"/>
              <a:t>bằng</a:t>
            </a:r>
            <a:r>
              <a:rPr spc="-10" dirty="0"/>
              <a:t> </a:t>
            </a:r>
            <a:r>
              <a:rPr spc="-5" dirty="0"/>
              <a:t>thừa</a:t>
            </a:r>
            <a:r>
              <a:rPr spc="-10" dirty="0"/>
              <a:t> </a:t>
            </a:r>
            <a:r>
              <a:rPr spc="-5" dirty="0"/>
              <a:t>kế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64" y="1565373"/>
            <a:ext cx="7803002" cy="45706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100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34949"/>
            <a:ext cx="7188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Lược</a:t>
            </a:r>
            <a:r>
              <a:rPr sz="3200" spc="-25" dirty="0"/>
              <a:t> </a:t>
            </a:r>
            <a:r>
              <a:rPr sz="3200" dirty="0"/>
              <a:t>đồ</a:t>
            </a:r>
            <a:r>
              <a:rPr sz="3200" spc="-25" dirty="0"/>
              <a:t> </a:t>
            </a:r>
            <a:r>
              <a:rPr sz="3200" dirty="0"/>
              <a:t>đối</a:t>
            </a:r>
            <a:r>
              <a:rPr sz="3200" spc="-25" dirty="0"/>
              <a:t> </a:t>
            </a:r>
            <a:r>
              <a:rPr sz="3200" spc="-5" dirty="0"/>
              <a:t>tượng</a:t>
            </a:r>
            <a:r>
              <a:rPr sz="3200" spc="-50" dirty="0"/>
              <a:t> </a:t>
            </a:r>
            <a:r>
              <a:rPr sz="3200" dirty="0"/>
              <a:t>–</a:t>
            </a:r>
            <a:r>
              <a:rPr sz="3200" spc="-10" dirty="0"/>
              <a:t> </a:t>
            </a:r>
            <a:r>
              <a:rPr sz="3200" spc="-5" dirty="0"/>
              <a:t>Object</a:t>
            </a:r>
            <a:r>
              <a:rPr sz="3200" spc="-30" dirty="0"/>
              <a:t> </a:t>
            </a:r>
            <a:r>
              <a:rPr sz="3200" dirty="0"/>
              <a:t>Diagram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489" y="1547825"/>
            <a:ext cx="8813165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Một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số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trường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hợp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cần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phải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ví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dụ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minh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họa,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trực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quan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hóa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để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thông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qua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đó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giải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quyết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1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số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vấn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đề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ta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có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thể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cần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đến 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lược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đồ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đối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tượng</a:t>
            </a:r>
            <a:endParaRPr sz="2600">
              <a:latin typeface="Microsoft Sans Serif"/>
              <a:cs typeface="Microsoft Sans Serif"/>
            </a:endParaRPr>
          </a:p>
          <a:p>
            <a:pPr marL="184785" marR="46609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600" spc="135" dirty="0">
                <a:latin typeface="Microsoft Sans Serif"/>
                <a:cs typeface="Microsoft Sans Serif"/>
              </a:rPr>
              <a:t>Lược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đồ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đối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tượng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tương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45" dirty="0">
                <a:latin typeface="Microsoft Sans Serif"/>
                <a:cs typeface="Microsoft Sans Serif"/>
              </a:rPr>
              <a:t>tự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như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lược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đồ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lớp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đối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tượng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nhưng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có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thêm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phần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giá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trị,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trạng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thái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của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đối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tượng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855" y="3692211"/>
            <a:ext cx="8470209" cy="27535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101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3323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Phương</a:t>
            </a:r>
            <a:r>
              <a:rPr dirty="0"/>
              <a:t> pháp</a:t>
            </a:r>
            <a:r>
              <a:rPr spc="-25" dirty="0"/>
              <a:t> </a:t>
            </a:r>
            <a:r>
              <a:rPr spc="-5" dirty="0"/>
              <a:t>xác định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0" dirty="0"/>
              <a:t> </a:t>
            </a:r>
            <a:r>
              <a:rPr dirty="0"/>
              <a:t>tượng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102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720330" cy="469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35496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135" dirty="0">
                <a:latin typeface="Microsoft Sans Serif"/>
                <a:cs typeface="Microsoft Sans Serif"/>
              </a:rPr>
              <a:t>Dưới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đây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là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phương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pháp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thường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sử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dụng.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Tốt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nhất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là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phối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hợp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cả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phương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pháp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này</a:t>
            </a:r>
            <a:r>
              <a:rPr sz="2400" spc="5" dirty="0">
                <a:latin typeface="Microsoft Sans Serif"/>
                <a:cs typeface="Microsoft Sans Serif"/>
              </a:rPr>
              <a:t>:</a:t>
            </a:r>
            <a:endParaRPr sz="2400" dirty="0">
              <a:latin typeface="Microsoft Sans Serif"/>
              <a:cs typeface="Microsoft Sans Serif"/>
            </a:endParaRPr>
          </a:p>
          <a:p>
            <a:pPr marL="527685" marR="17081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45" dirty="0">
                <a:latin typeface="Microsoft Sans Serif"/>
                <a:cs typeface="Microsoft Sans Serif"/>
              </a:rPr>
              <a:t>Textual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Analysis: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dựa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description,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diagram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để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tìm.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Lưu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ý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b="1" u="sng" spc="-5" dirty="0">
                <a:latin typeface="Microsoft Sans Serif"/>
                <a:cs typeface="Microsoft Sans Serif"/>
              </a:rPr>
              <a:t>đến</a:t>
            </a:r>
            <a:r>
              <a:rPr sz="2400" b="1" u="sng" spc="15" dirty="0">
                <a:latin typeface="Microsoft Sans Serif"/>
                <a:cs typeface="Microsoft Sans Serif"/>
              </a:rPr>
              <a:t> </a:t>
            </a:r>
            <a:r>
              <a:rPr sz="2400" b="1" u="sng" dirty="0">
                <a:latin typeface="Microsoft Sans Serif"/>
                <a:cs typeface="Microsoft Sans Serif"/>
              </a:rPr>
              <a:t>các</a:t>
            </a:r>
            <a:r>
              <a:rPr sz="2400" b="1" u="sng" spc="25" dirty="0">
                <a:latin typeface="Microsoft Sans Serif"/>
                <a:cs typeface="Microsoft Sans Serif"/>
              </a:rPr>
              <a:t> </a:t>
            </a:r>
            <a:r>
              <a:rPr sz="2400" b="1" u="sng" spc="-5" dirty="0">
                <a:latin typeface="Microsoft Sans Serif"/>
                <a:cs typeface="Microsoft Sans Serif"/>
              </a:rPr>
              <a:t>danh</a:t>
            </a:r>
            <a:r>
              <a:rPr sz="2400" b="1" u="sng" spc="35" dirty="0">
                <a:latin typeface="Microsoft Sans Serif"/>
                <a:cs typeface="Microsoft Sans Serif"/>
              </a:rPr>
              <a:t> </a:t>
            </a:r>
            <a:r>
              <a:rPr sz="2400" b="1" u="sng" spc="135" dirty="0">
                <a:latin typeface="Microsoft Sans Serif"/>
                <a:cs typeface="Microsoft Sans Serif"/>
              </a:rPr>
              <a:t>từ</a:t>
            </a:r>
            <a:r>
              <a:rPr sz="2400" b="1" u="sng" spc="20" dirty="0">
                <a:latin typeface="Microsoft Sans Serif"/>
                <a:cs typeface="Microsoft Sans Serif"/>
              </a:rPr>
              <a:t> </a:t>
            </a:r>
            <a:r>
              <a:rPr sz="2400" b="1" u="sng" dirty="0">
                <a:latin typeface="Microsoft Sans Serif"/>
                <a:cs typeface="Microsoft Sans Serif"/>
              </a:rPr>
              <a:t>(có</a:t>
            </a:r>
            <a:r>
              <a:rPr sz="2400" b="1" u="sng" spc="15" dirty="0">
                <a:latin typeface="Microsoft Sans Serif"/>
                <a:cs typeface="Microsoft Sans Serif"/>
              </a:rPr>
              <a:t> </a:t>
            </a:r>
            <a:r>
              <a:rPr sz="2400" b="1" u="sng" dirty="0">
                <a:latin typeface="Microsoft Sans Serif"/>
                <a:cs typeface="Microsoft Sans Serif"/>
              </a:rPr>
              <a:t>thể </a:t>
            </a:r>
            <a:r>
              <a:rPr sz="2400" b="1" u="sng" spc="-625" dirty="0">
                <a:latin typeface="Microsoft Sans Serif"/>
                <a:cs typeface="Microsoft Sans Serif"/>
              </a:rPr>
              <a:t> </a:t>
            </a:r>
            <a:r>
              <a:rPr sz="2400" b="1" u="sng" dirty="0">
                <a:latin typeface="Microsoft Sans Serif"/>
                <a:cs typeface="Microsoft Sans Serif"/>
              </a:rPr>
              <a:t>sẽ</a:t>
            </a:r>
            <a:r>
              <a:rPr sz="2400" b="1" u="sng" spc="20" dirty="0">
                <a:latin typeface="Microsoft Sans Serif"/>
                <a:cs typeface="Microsoft Sans Serif"/>
              </a:rPr>
              <a:t> </a:t>
            </a:r>
            <a:r>
              <a:rPr sz="2400" b="1" u="sng" spc="-10" dirty="0">
                <a:latin typeface="Microsoft Sans Serif"/>
                <a:cs typeface="Microsoft Sans Serif"/>
              </a:rPr>
              <a:t>là</a:t>
            </a:r>
            <a:r>
              <a:rPr sz="2400" b="1" u="sng" spc="20" dirty="0">
                <a:latin typeface="Microsoft Sans Serif"/>
                <a:cs typeface="Microsoft Sans Serif"/>
              </a:rPr>
              <a:t> </a:t>
            </a:r>
            <a:r>
              <a:rPr sz="2400" b="1" u="sng" spc="-10" dirty="0">
                <a:latin typeface="Microsoft Sans Serif"/>
                <a:cs typeface="Microsoft Sans Serif"/>
              </a:rPr>
              <a:t>đối</a:t>
            </a:r>
            <a:r>
              <a:rPr sz="2400" b="1" u="sng" spc="25" dirty="0">
                <a:latin typeface="Microsoft Sans Serif"/>
                <a:cs typeface="Microsoft Sans Serif"/>
              </a:rPr>
              <a:t> </a:t>
            </a:r>
            <a:r>
              <a:rPr sz="2400" b="1" u="sng" spc="85" dirty="0">
                <a:latin typeface="Microsoft Sans Serif"/>
                <a:cs typeface="Microsoft Sans Serif"/>
              </a:rPr>
              <a:t>tượng,</a:t>
            </a:r>
            <a:r>
              <a:rPr sz="2400" b="1" u="sng" spc="15" dirty="0">
                <a:latin typeface="Microsoft Sans Serif"/>
                <a:cs typeface="Microsoft Sans Serif"/>
              </a:rPr>
              <a:t> </a:t>
            </a:r>
            <a:r>
              <a:rPr sz="2400" b="1" u="sng" dirty="0">
                <a:latin typeface="Microsoft Sans Serif"/>
                <a:cs typeface="Microsoft Sans Serif"/>
              </a:rPr>
              <a:t>thuộc</a:t>
            </a:r>
            <a:r>
              <a:rPr sz="2400" b="1" u="sng" spc="25" dirty="0">
                <a:latin typeface="Microsoft Sans Serif"/>
                <a:cs typeface="Microsoft Sans Serif"/>
              </a:rPr>
              <a:t> </a:t>
            </a:r>
            <a:r>
              <a:rPr sz="2400" b="1" u="sng" spc="20" dirty="0">
                <a:latin typeface="Microsoft Sans Serif"/>
                <a:cs typeface="Microsoft Sans Serif"/>
              </a:rPr>
              <a:t>tính)</a:t>
            </a:r>
            <a:r>
              <a:rPr sz="2400" u="sng" spc="20" dirty="0">
                <a:latin typeface="Microsoft Sans Serif"/>
                <a:cs typeface="Microsoft Sans Serif"/>
              </a:rPr>
              <a:t>,</a:t>
            </a:r>
            <a:r>
              <a:rPr sz="2400" u="sng" dirty="0">
                <a:latin typeface="Microsoft Sans Serif"/>
                <a:cs typeface="Microsoft Sans Serif"/>
              </a:rPr>
              <a:t> </a:t>
            </a:r>
            <a:r>
              <a:rPr sz="2400" b="1" u="sng" dirty="0">
                <a:latin typeface="Microsoft Sans Serif"/>
                <a:cs typeface="Microsoft Sans Serif"/>
              </a:rPr>
              <a:t>các</a:t>
            </a:r>
            <a:r>
              <a:rPr sz="2400" b="1" u="sng" spc="20" dirty="0">
                <a:latin typeface="Microsoft Sans Serif"/>
                <a:cs typeface="Microsoft Sans Serif"/>
              </a:rPr>
              <a:t> </a:t>
            </a:r>
            <a:r>
              <a:rPr sz="2400" b="1" u="sng" spc="-5" dirty="0">
                <a:latin typeface="Microsoft Sans Serif"/>
                <a:cs typeface="Microsoft Sans Serif"/>
              </a:rPr>
              <a:t>động</a:t>
            </a:r>
            <a:r>
              <a:rPr sz="2400" b="1" u="sng" spc="30" dirty="0">
                <a:latin typeface="Microsoft Sans Serif"/>
                <a:cs typeface="Microsoft Sans Serif"/>
              </a:rPr>
              <a:t> </a:t>
            </a:r>
            <a:r>
              <a:rPr sz="2400" b="1" u="sng" spc="135" dirty="0">
                <a:latin typeface="Microsoft Sans Serif"/>
                <a:cs typeface="Microsoft Sans Serif"/>
              </a:rPr>
              <a:t>từ</a:t>
            </a:r>
            <a:r>
              <a:rPr sz="2400" b="1" u="sng" spc="25" dirty="0">
                <a:latin typeface="Microsoft Sans Serif"/>
                <a:cs typeface="Microsoft Sans Serif"/>
              </a:rPr>
              <a:t> </a:t>
            </a:r>
            <a:r>
              <a:rPr sz="2400" b="1" u="sng" dirty="0">
                <a:latin typeface="Microsoft Sans Serif"/>
                <a:cs typeface="Microsoft Sans Serif"/>
              </a:rPr>
              <a:t>(có</a:t>
            </a:r>
            <a:r>
              <a:rPr sz="2400" b="1" u="sng" spc="10" dirty="0">
                <a:latin typeface="Microsoft Sans Serif"/>
                <a:cs typeface="Microsoft Sans Serif"/>
              </a:rPr>
              <a:t> </a:t>
            </a:r>
            <a:r>
              <a:rPr sz="2400" b="1" u="sng" dirty="0">
                <a:latin typeface="Microsoft Sans Serif"/>
                <a:cs typeface="Microsoft Sans Serif"/>
              </a:rPr>
              <a:t>thể</a:t>
            </a:r>
            <a:r>
              <a:rPr sz="2400" b="1" u="sng" spc="25" dirty="0">
                <a:latin typeface="Microsoft Sans Serif"/>
                <a:cs typeface="Microsoft Sans Serif"/>
              </a:rPr>
              <a:t> </a:t>
            </a:r>
            <a:r>
              <a:rPr sz="2400" b="1" u="sng" spc="-15" dirty="0">
                <a:latin typeface="Microsoft Sans Serif"/>
                <a:cs typeface="Microsoft Sans Serif"/>
              </a:rPr>
              <a:t>là </a:t>
            </a:r>
            <a:r>
              <a:rPr sz="2400" b="1" u="sng" spc="-10" dirty="0">
                <a:latin typeface="Microsoft Sans Serif"/>
                <a:cs typeface="Microsoft Sans Serif"/>
              </a:rPr>
              <a:t> </a:t>
            </a:r>
            <a:r>
              <a:rPr sz="2400" b="1" u="sng" spc="-5" dirty="0">
                <a:latin typeface="Microsoft Sans Serif"/>
                <a:cs typeface="Microsoft Sans Serif"/>
              </a:rPr>
              <a:t>hành</a:t>
            </a:r>
            <a:r>
              <a:rPr sz="2400" b="1" u="sng" spc="30" dirty="0">
                <a:latin typeface="Microsoft Sans Serif"/>
                <a:cs typeface="Microsoft Sans Serif"/>
              </a:rPr>
              <a:t> </a:t>
            </a:r>
            <a:r>
              <a:rPr sz="2400" b="1" u="sng" spc="-5" dirty="0">
                <a:latin typeface="Microsoft Sans Serif"/>
                <a:cs typeface="Microsoft Sans Serif"/>
              </a:rPr>
              <a:t>vi)</a:t>
            </a:r>
            <a:endParaRPr sz="2400" b="1" u="sng" dirty="0">
              <a:latin typeface="Microsoft Sans Serif"/>
              <a:cs typeface="Microsoft Sans Serif"/>
            </a:endParaRPr>
          </a:p>
          <a:p>
            <a:pPr marL="527685" marR="5143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Common Object </a:t>
            </a:r>
            <a:r>
              <a:rPr sz="2400" spc="-10" dirty="0">
                <a:latin typeface="Microsoft Sans Serif"/>
                <a:cs typeface="Microsoft Sans Serif"/>
              </a:rPr>
              <a:t>List: </a:t>
            </a:r>
            <a:r>
              <a:rPr sz="2400" spc="85" dirty="0">
                <a:latin typeface="Microsoft Sans Serif"/>
                <a:cs typeface="Microsoft Sans Serif"/>
              </a:rPr>
              <a:t>dựa </a:t>
            </a:r>
            <a:r>
              <a:rPr sz="2400" dirty="0">
                <a:latin typeface="Microsoft Sans Serif"/>
                <a:cs typeface="Microsoft Sans Serif"/>
              </a:rPr>
              <a:t>vào vốn </a:t>
            </a:r>
            <a:r>
              <a:rPr sz="2400" spc="135" dirty="0">
                <a:latin typeface="Microsoft Sans Serif"/>
                <a:cs typeface="Microsoft Sans Serif"/>
              </a:rPr>
              <a:t>từ </a:t>
            </a:r>
            <a:r>
              <a:rPr sz="2400" spc="65" dirty="0">
                <a:latin typeface="Microsoft Sans Serif"/>
                <a:cs typeface="Microsoft Sans Serif"/>
              </a:rPr>
              <a:t>vựng </a:t>
            </a:r>
            <a:r>
              <a:rPr sz="2400" dirty="0">
                <a:latin typeface="Microsoft Sans Serif"/>
                <a:cs typeface="Microsoft Sans Serif"/>
              </a:rPr>
              <a:t>của </a:t>
            </a:r>
            <a:r>
              <a:rPr sz="2400" spc="15" dirty="0">
                <a:latin typeface="Microsoft Sans Serif"/>
                <a:cs typeface="Microsoft Sans Serif"/>
              </a:rPr>
              <a:t>lĩnh 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vực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mà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hệ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thống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hoạt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động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để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tìm.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Đầu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tiên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nên</a:t>
            </a:r>
            <a:r>
              <a:rPr sz="2400" b="1" i="1" u="sng" spc="20" dirty="0">
                <a:latin typeface="Microsoft Sans Serif"/>
                <a:cs typeface="Microsoft Sans Serif"/>
              </a:rPr>
              <a:t> </a:t>
            </a:r>
            <a:r>
              <a:rPr sz="2400" b="1" i="1" u="sng" dirty="0">
                <a:latin typeface="Microsoft Sans Serif"/>
                <a:cs typeface="Microsoft Sans Serif"/>
              </a:rPr>
              <a:t>chú </a:t>
            </a:r>
            <a:r>
              <a:rPr sz="2400" b="1" i="1" u="sng" spc="-620" dirty="0">
                <a:latin typeface="Microsoft Sans Serif"/>
                <a:cs typeface="Microsoft Sans Serif"/>
              </a:rPr>
              <a:t> </a:t>
            </a:r>
            <a:r>
              <a:rPr sz="2400" b="1" i="1" u="sng" dirty="0">
                <a:latin typeface="Microsoft Sans Serif"/>
                <a:cs typeface="Microsoft Sans Serif"/>
              </a:rPr>
              <a:t>ý</a:t>
            </a:r>
            <a:r>
              <a:rPr sz="2400" b="1" i="1" u="sng" spc="15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đến</a:t>
            </a:r>
            <a:r>
              <a:rPr sz="2400" b="1" i="1" u="sng" spc="35" dirty="0">
                <a:latin typeface="Microsoft Sans Serif"/>
                <a:cs typeface="Microsoft Sans Serif"/>
              </a:rPr>
              <a:t> </a:t>
            </a:r>
            <a:r>
              <a:rPr sz="2400" b="1" i="1" u="sng" dirty="0">
                <a:latin typeface="Microsoft Sans Serif"/>
                <a:cs typeface="Microsoft Sans Serif"/>
              </a:rPr>
              <a:t>các</a:t>
            </a:r>
            <a:r>
              <a:rPr sz="2400" b="1" i="1" u="sng" spc="20" dirty="0">
                <a:latin typeface="Microsoft Sans Serif"/>
                <a:cs typeface="Microsoft Sans Serif"/>
              </a:rPr>
              <a:t> </a:t>
            </a:r>
            <a:r>
              <a:rPr sz="2400" b="1" i="1" u="sng" spc="-10" dirty="0">
                <a:latin typeface="Microsoft Sans Serif"/>
                <a:cs typeface="Microsoft Sans Serif"/>
              </a:rPr>
              <a:t>đối</a:t>
            </a:r>
            <a:r>
              <a:rPr sz="2400" b="1" i="1" u="sng" spc="30" dirty="0">
                <a:latin typeface="Microsoft Sans Serif"/>
                <a:cs typeface="Microsoft Sans Serif"/>
              </a:rPr>
              <a:t> </a:t>
            </a:r>
            <a:r>
              <a:rPr sz="2400" b="1" i="1" u="sng" spc="100" dirty="0">
                <a:latin typeface="Microsoft Sans Serif"/>
                <a:cs typeface="Microsoft Sans Serif"/>
              </a:rPr>
              <a:t>tượng</a:t>
            </a:r>
            <a:r>
              <a:rPr sz="2400" b="1" i="1" u="sng" spc="30" dirty="0">
                <a:latin typeface="Microsoft Sans Serif"/>
                <a:cs typeface="Microsoft Sans Serif"/>
              </a:rPr>
              <a:t> </a:t>
            </a:r>
            <a:r>
              <a:rPr sz="2400" b="1" i="1" u="sng" spc="65" dirty="0">
                <a:latin typeface="Microsoft Sans Serif"/>
                <a:cs typeface="Microsoft Sans Serif"/>
              </a:rPr>
              <a:t>trực</a:t>
            </a:r>
            <a:r>
              <a:rPr sz="2400" b="1" i="1" u="sng" spc="25" dirty="0">
                <a:latin typeface="Microsoft Sans Serif"/>
                <a:cs typeface="Microsoft Sans Serif"/>
              </a:rPr>
              <a:t> </a:t>
            </a:r>
            <a:r>
              <a:rPr sz="2400" b="1" i="1" u="sng" spc="-10" dirty="0">
                <a:latin typeface="Microsoft Sans Serif"/>
                <a:cs typeface="Microsoft Sans Serif"/>
              </a:rPr>
              <a:t>quan,</a:t>
            </a:r>
            <a:r>
              <a:rPr sz="2400" b="1" i="1" u="sng" spc="35" dirty="0">
                <a:latin typeface="Microsoft Sans Serif"/>
                <a:cs typeface="Microsoft Sans Serif"/>
              </a:rPr>
              <a:t> </a:t>
            </a:r>
            <a:r>
              <a:rPr sz="2400" b="1" i="1" u="sng" spc="25" dirty="0">
                <a:latin typeface="Microsoft Sans Serif"/>
                <a:cs typeface="Microsoft Sans Serif"/>
              </a:rPr>
              <a:t>nhìn </a:t>
            </a:r>
            <a:r>
              <a:rPr sz="2400" b="1" i="1" u="sng" spc="-5" dirty="0">
                <a:latin typeface="Microsoft Sans Serif"/>
                <a:cs typeface="Microsoft Sans Serif"/>
              </a:rPr>
              <a:t>thấy</a:t>
            </a:r>
            <a:r>
              <a:rPr sz="2400" b="1" i="1" u="sng" spc="15" dirty="0">
                <a:latin typeface="Microsoft Sans Serif"/>
                <a:cs typeface="Microsoft Sans Serif"/>
              </a:rPr>
              <a:t> </a:t>
            </a:r>
            <a:r>
              <a:rPr sz="2400" b="1" i="1" u="sng" spc="95" dirty="0">
                <a:latin typeface="Microsoft Sans Serif"/>
                <a:cs typeface="Microsoft Sans Serif"/>
              </a:rPr>
              <a:t>được.</a:t>
            </a:r>
            <a:r>
              <a:rPr sz="2400" b="1" i="1" u="sng" spc="30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Sau </a:t>
            </a:r>
            <a:r>
              <a:rPr sz="2400" b="1" i="1" u="sng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đó</a:t>
            </a:r>
            <a:r>
              <a:rPr sz="2400" b="1" i="1" u="sng" spc="15" dirty="0">
                <a:latin typeface="Microsoft Sans Serif"/>
                <a:cs typeface="Microsoft Sans Serif"/>
              </a:rPr>
              <a:t> </a:t>
            </a:r>
            <a:r>
              <a:rPr sz="2400" b="1" i="1" u="sng" dirty="0">
                <a:latin typeface="Microsoft Sans Serif"/>
                <a:cs typeface="Microsoft Sans Serif"/>
              </a:rPr>
              <a:t>chú</a:t>
            </a:r>
            <a:r>
              <a:rPr sz="2400" b="1" i="1" u="sng" spc="30" dirty="0">
                <a:latin typeface="Microsoft Sans Serif"/>
                <a:cs typeface="Microsoft Sans Serif"/>
              </a:rPr>
              <a:t> </a:t>
            </a:r>
            <a:r>
              <a:rPr sz="2400" b="1" i="1" u="sng" dirty="0">
                <a:latin typeface="Microsoft Sans Serif"/>
                <a:cs typeface="Microsoft Sans Serif"/>
              </a:rPr>
              <a:t>ý</a:t>
            </a:r>
            <a:r>
              <a:rPr sz="2400" b="1" i="1" u="sng" spc="15" dirty="0">
                <a:latin typeface="Microsoft Sans Serif"/>
                <a:cs typeface="Microsoft Sans Serif"/>
              </a:rPr>
              <a:t> </a:t>
            </a:r>
            <a:r>
              <a:rPr sz="2400" b="1" i="1" u="sng" dirty="0">
                <a:latin typeface="Microsoft Sans Serif"/>
                <a:cs typeface="Microsoft Sans Serif"/>
              </a:rPr>
              <a:t>các</a:t>
            </a:r>
            <a:r>
              <a:rPr sz="2400" b="1" i="1" u="sng" spc="30" dirty="0">
                <a:latin typeface="Microsoft Sans Serif"/>
                <a:cs typeface="Microsoft Sans Serif"/>
              </a:rPr>
              <a:t> </a:t>
            </a:r>
            <a:r>
              <a:rPr sz="2400" b="1" i="1" u="sng" dirty="0">
                <a:latin typeface="Microsoft Sans Serif"/>
                <a:cs typeface="Microsoft Sans Serif"/>
              </a:rPr>
              <a:t>các</a:t>
            </a:r>
            <a:r>
              <a:rPr sz="2400" b="1" i="1" u="sng" spc="20" dirty="0">
                <a:latin typeface="Microsoft Sans Serif"/>
                <a:cs typeface="Microsoft Sans Serif"/>
              </a:rPr>
              <a:t> </a:t>
            </a:r>
            <a:r>
              <a:rPr sz="2400" b="1" i="1" u="sng" spc="-10" dirty="0">
                <a:latin typeface="Microsoft Sans Serif"/>
                <a:cs typeface="Microsoft Sans Serif"/>
              </a:rPr>
              <a:t>đối</a:t>
            </a:r>
            <a:r>
              <a:rPr sz="2400" b="1" i="1" u="sng" spc="25" dirty="0">
                <a:latin typeface="Microsoft Sans Serif"/>
                <a:cs typeface="Microsoft Sans Serif"/>
              </a:rPr>
              <a:t> </a:t>
            </a:r>
            <a:r>
              <a:rPr sz="2400" b="1" i="1" u="sng" spc="100" dirty="0">
                <a:latin typeface="Microsoft Sans Serif"/>
                <a:cs typeface="Microsoft Sans Serif"/>
              </a:rPr>
              <a:t>tượng</a:t>
            </a:r>
            <a:r>
              <a:rPr sz="2400" b="1" i="1" u="sng" spc="30" dirty="0">
                <a:latin typeface="Microsoft Sans Serif"/>
                <a:cs typeface="Microsoft Sans Serif"/>
              </a:rPr>
              <a:t> </a:t>
            </a:r>
            <a:r>
              <a:rPr sz="2400" b="1" i="1" u="sng" spc="240" dirty="0">
                <a:latin typeface="Microsoft Sans Serif"/>
                <a:cs typeface="Microsoft Sans Serif"/>
              </a:rPr>
              <a:t>ở</a:t>
            </a:r>
            <a:r>
              <a:rPr sz="2400" b="1" i="1" u="sng" spc="15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dạng</a:t>
            </a:r>
            <a:r>
              <a:rPr sz="2400" b="1" i="1" u="sng" spc="30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khái</a:t>
            </a:r>
            <a:r>
              <a:rPr sz="2400" b="1" i="1" u="sng" spc="35" dirty="0">
                <a:latin typeface="Microsoft Sans Serif"/>
                <a:cs typeface="Microsoft Sans Serif"/>
              </a:rPr>
              <a:t> </a:t>
            </a:r>
            <a:r>
              <a:rPr sz="2400" b="1" i="1" u="sng" spc="-10" dirty="0">
                <a:latin typeface="Microsoft Sans Serif"/>
                <a:cs typeface="Microsoft Sans Serif"/>
              </a:rPr>
              <a:t>niệm</a:t>
            </a:r>
            <a:endParaRPr sz="2400" b="1" i="1" u="sng" dirty="0">
              <a:latin typeface="Microsoft Sans Serif"/>
              <a:cs typeface="Microsoft Sans Serif"/>
            </a:endParaRPr>
          </a:p>
          <a:p>
            <a:pPr marL="527685" marR="5080" lvl="1" indent="-172720">
              <a:lnSpc>
                <a:spcPct val="100000"/>
              </a:lnSpc>
              <a:spcBef>
                <a:spcPts val="414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Pattern: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dựa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mẫu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phân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tích</a:t>
            </a:r>
            <a:r>
              <a:rPr sz="2400" dirty="0">
                <a:latin typeface="Microsoft Sans Serif"/>
                <a:cs typeface="Microsoft Sans Serif"/>
              </a:rPr>
              <a:t> có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sẵn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trong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lĩnh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vực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mà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hệ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thống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hoạt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động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34949"/>
            <a:ext cx="8032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Các</a:t>
            </a:r>
            <a:r>
              <a:rPr sz="3200" spc="-30" dirty="0"/>
              <a:t> </a:t>
            </a:r>
            <a:r>
              <a:rPr sz="3200" dirty="0"/>
              <a:t>bước</a:t>
            </a:r>
            <a:r>
              <a:rPr sz="3200" spc="-25" dirty="0"/>
              <a:t> </a:t>
            </a:r>
            <a:r>
              <a:rPr sz="3200" spc="-5" dirty="0"/>
              <a:t>tạo</a:t>
            </a:r>
            <a:r>
              <a:rPr sz="3200" spc="-20" dirty="0"/>
              <a:t> </a:t>
            </a:r>
            <a:r>
              <a:rPr sz="3200" spc="-5" dirty="0"/>
              <a:t>CRC Card</a:t>
            </a:r>
            <a:r>
              <a:rPr sz="3200" spc="-25" dirty="0"/>
              <a:t> </a:t>
            </a:r>
            <a:r>
              <a:rPr sz="3200" dirty="0"/>
              <a:t>&amp;</a:t>
            </a:r>
            <a:r>
              <a:rPr sz="3200" spc="-5" dirty="0"/>
              <a:t> Class</a:t>
            </a:r>
            <a:r>
              <a:rPr sz="3200" spc="-20" dirty="0"/>
              <a:t> </a:t>
            </a:r>
            <a:r>
              <a:rPr sz="3200" spc="-5" dirty="0"/>
              <a:t>Diagram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103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549653"/>
            <a:ext cx="8705850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b="1" i="1" dirty="0">
                <a:latin typeface="Microsoft Sans Serif"/>
                <a:cs typeface="Microsoft Sans Serif"/>
              </a:rPr>
              <a:t>Tạo</a:t>
            </a:r>
            <a:r>
              <a:rPr sz="2400" b="1" i="1" spc="15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CRC</a:t>
            </a:r>
            <a:r>
              <a:rPr sz="2400" b="1" i="1" spc="40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Card</a:t>
            </a:r>
            <a:r>
              <a:rPr sz="2400" b="1" i="1" spc="20" dirty="0">
                <a:latin typeface="Microsoft Sans Serif"/>
                <a:cs typeface="Microsoft Sans Serif"/>
              </a:rPr>
              <a:t> </a:t>
            </a:r>
            <a:r>
              <a:rPr sz="2400" b="1" i="1" spc="85" dirty="0">
                <a:latin typeface="Microsoft Sans Serif"/>
                <a:cs typeface="Microsoft Sans Serif"/>
              </a:rPr>
              <a:t>dựa</a:t>
            </a:r>
            <a:r>
              <a:rPr sz="2400" b="1" i="1" spc="40" dirty="0">
                <a:latin typeface="Microsoft Sans Serif"/>
                <a:cs typeface="Microsoft Sans Serif"/>
              </a:rPr>
              <a:t> </a:t>
            </a:r>
            <a:r>
              <a:rPr sz="2400" b="1" i="1" dirty="0">
                <a:latin typeface="Microsoft Sans Serif"/>
                <a:cs typeface="Microsoft Sans Serif"/>
              </a:rPr>
              <a:t>vào</a:t>
            </a:r>
            <a:r>
              <a:rPr sz="2400" b="1" i="1" spc="20" dirty="0">
                <a:latin typeface="Microsoft Sans Serif"/>
                <a:cs typeface="Microsoft Sans Serif"/>
              </a:rPr>
              <a:t> </a:t>
            </a:r>
            <a:r>
              <a:rPr sz="2400" b="1" i="1" spc="80" dirty="0">
                <a:latin typeface="Microsoft Sans Serif"/>
                <a:cs typeface="Microsoft Sans Serif"/>
              </a:rPr>
              <a:t>phương</a:t>
            </a:r>
            <a:r>
              <a:rPr sz="2400" b="1" i="1" spc="35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pháp</a:t>
            </a:r>
            <a:r>
              <a:rPr sz="2400" b="1" i="1" spc="45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textual</a:t>
            </a:r>
            <a:r>
              <a:rPr sz="2400" b="1" i="1" spc="25" dirty="0">
                <a:latin typeface="Microsoft Sans Serif"/>
                <a:cs typeface="Microsoft Sans Serif"/>
              </a:rPr>
              <a:t> </a:t>
            </a:r>
            <a:r>
              <a:rPr sz="2400" b="1" i="1" spc="-10" dirty="0">
                <a:latin typeface="Microsoft Sans Serif"/>
                <a:cs typeface="Microsoft Sans Serif"/>
              </a:rPr>
              <a:t>analysis</a:t>
            </a:r>
            <a:r>
              <a:rPr sz="2400" b="1" i="1" spc="45" dirty="0">
                <a:latin typeface="Microsoft Sans Serif"/>
                <a:cs typeface="Microsoft Sans Serif"/>
              </a:rPr>
              <a:t> </a:t>
            </a:r>
            <a:r>
              <a:rPr sz="2400" b="1" i="1" dirty="0">
                <a:latin typeface="Microsoft Sans Serif"/>
                <a:cs typeface="Microsoft Sans Serif"/>
              </a:rPr>
              <a:t>trên</a:t>
            </a:r>
            <a:r>
              <a:rPr sz="2400" b="1" i="1" spc="10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use </a:t>
            </a:r>
            <a:r>
              <a:rPr sz="2400" b="1" i="1" spc="-625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case</a:t>
            </a:r>
            <a:endParaRPr sz="2400" b="1" i="1" dirty="0">
              <a:latin typeface="Microsoft Sans Serif"/>
              <a:cs typeface="Microsoft Sans Serif"/>
            </a:endParaRPr>
          </a:p>
          <a:p>
            <a:pPr marL="184785" marR="13208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400" b="1" i="1" spc="-5" dirty="0">
                <a:latin typeface="Microsoft Sans Serif"/>
                <a:cs typeface="Microsoft Sans Serif"/>
              </a:rPr>
              <a:t>Brainstorm</a:t>
            </a:r>
            <a:r>
              <a:rPr sz="2400" b="1" i="1" spc="30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để</a:t>
            </a:r>
            <a:r>
              <a:rPr sz="2400" b="1" i="1" spc="25" dirty="0">
                <a:latin typeface="Microsoft Sans Serif"/>
                <a:cs typeface="Microsoft Sans Serif"/>
              </a:rPr>
              <a:t> </a:t>
            </a:r>
            <a:r>
              <a:rPr sz="2400" b="1" i="1" spc="40" dirty="0">
                <a:latin typeface="Microsoft Sans Serif"/>
                <a:cs typeface="Microsoft Sans Serif"/>
              </a:rPr>
              <a:t>tìm</a:t>
            </a:r>
            <a:r>
              <a:rPr sz="2400" b="1" i="1" spc="-5" dirty="0">
                <a:latin typeface="Microsoft Sans Serif"/>
                <a:cs typeface="Microsoft Sans Serif"/>
              </a:rPr>
              <a:t> </a:t>
            </a:r>
            <a:r>
              <a:rPr sz="2400" b="1" i="1" dirty="0">
                <a:latin typeface="Microsoft Sans Serif"/>
                <a:cs typeface="Microsoft Sans Serif"/>
              </a:rPr>
              <a:t>thêm</a:t>
            </a:r>
            <a:r>
              <a:rPr sz="2400" b="1" i="1" spc="30" dirty="0">
                <a:latin typeface="Microsoft Sans Serif"/>
                <a:cs typeface="Microsoft Sans Serif"/>
              </a:rPr>
              <a:t> </a:t>
            </a:r>
            <a:r>
              <a:rPr sz="2400" b="1" i="1" spc="70" dirty="0">
                <a:latin typeface="Microsoft Sans Serif"/>
                <a:cs typeface="Microsoft Sans Serif"/>
              </a:rPr>
              <a:t>lớp</a:t>
            </a:r>
            <a:r>
              <a:rPr sz="2400" b="1" i="1" spc="40" dirty="0">
                <a:latin typeface="Microsoft Sans Serif"/>
                <a:cs typeface="Microsoft Sans Serif"/>
              </a:rPr>
              <a:t> </a:t>
            </a:r>
            <a:r>
              <a:rPr sz="2400" b="1" i="1" spc="-10" dirty="0">
                <a:latin typeface="Microsoft Sans Serif"/>
                <a:cs typeface="Microsoft Sans Serif"/>
              </a:rPr>
              <a:t>đối</a:t>
            </a:r>
            <a:r>
              <a:rPr sz="2400" b="1" i="1" spc="25" dirty="0">
                <a:latin typeface="Microsoft Sans Serif"/>
                <a:cs typeface="Microsoft Sans Serif"/>
              </a:rPr>
              <a:t> </a:t>
            </a:r>
            <a:r>
              <a:rPr sz="2400" b="1" i="1" spc="85" dirty="0">
                <a:latin typeface="Microsoft Sans Serif"/>
                <a:cs typeface="Microsoft Sans Serif"/>
              </a:rPr>
              <a:t>tượng,</a:t>
            </a:r>
            <a:r>
              <a:rPr sz="2400" b="1" i="1" spc="20" dirty="0">
                <a:latin typeface="Microsoft Sans Serif"/>
                <a:cs typeface="Microsoft Sans Serif"/>
              </a:rPr>
              <a:t> </a:t>
            </a:r>
            <a:r>
              <a:rPr sz="2400" b="1" i="1" dirty="0">
                <a:latin typeface="Microsoft Sans Serif"/>
                <a:cs typeface="Microsoft Sans Serif"/>
              </a:rPr>
              <a:t>thuộc</a:t>
            </a:r>
            <a:r>
              <a:rPr sz="2400" b="1" i="1" spc="30" dirty="0">
                <a:latin typeface="Microsoft Sans Serif"/>
                <a:cs typeface="Microsoft Sans Serif"/>
              </a:rPr>
              <a:t> </a:t>
            </a:r>
            <a:r>
              <a:rPr sz="2400" b="1" i="1" spc="20" dirty="0">
                <a:latin typeface="Microsoft Sans Serif"/>
                <a:cs typeface="Microsoft Sans Serif"/>
              </a:rPr>
              <a:t>tính,</a:t>
            </a:r>
            <a:r>
              <a:rPr sz="2400" b="1" i="1" spc="10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hành</a:t>
            </a:r>
            <a:r>
              <a:rPr sz="2400" b="1" i="1" spc="40" dirty="0">
                <a:latin typeface="Microsoft Sans Serif"/>
                <a:cs typeface="Microsoft Sans Serif"/>
              </a:rPr>
              <a:t> </a:t>
            </a:r>
            <a:r>
              <a:rPr sz="2400" b="1" i="1" spc="-10" dirty="0">
                <a:latin typeface="Microsoft Sans Serif"/>
                <a:cs typeface="Microsoft Sans Serif"/>
              </a:rPr>
              <a:t>vi</a:t>
            </a:r>
            <a:r>
              <a:rPr sz="2400" b="1" i="1" spc="25" dirty="0">
                <a:latin typeface="Microsoft Sans Serif"/>
                <a:cs typeface="Microsoft Sans Serif"/>
              </a:rPr>
              <a:t> </a:t>
            </a:r>
            <a:r>
              <a:rPr sz="2400" b="1" i="1" spc="85" dirty="0">
                <a:latin typeface="Microsoft Sans Serif"/>
                <a:cs typeface="Microsoft Sans Serif"/>
              </a:rPr>
              <a:t>dựa </a:t>
            </a:r>
            <a:r>
              <a:rPr sz="2400" b="1" i="1" spc="-625" dirty="0">
                <a:latin typeface="Microsoft Sans Serif"/>
                <a:cs typeface="Microsoft Sans Serif"/>
              </a:rPr>
              <a:t> </a:t>
            </a:r>
            <a:r>
              <a:rPr sz="2400" b="1" i="1" dirty="0">
                <a:latin typeface="Microsoft Sans Serif"/>
                <a:cs typeface="Microsoft Sans Serif"/>
              </a:rPr>
              <a:t>vào</a:t>
            </a:r>
            <a:r>
              <a:rPr sz="2400" b="1" i="1" spc="20" dirty="0">
                <a:latin typeface="Microsoft Sans Serif"/>
                <a:cs typeface="Microsoft Sans Serif"/>
              </a:rPr>
              <a:t> </a:t>
            </a:r>
            <a:r>
              <a:rPr sz="2400" b="1" i="1" spc="80" dirty="0">
                <a:latin typeface="Microsoft Sans Serif"/>
                <a:cs typeface="Microsoft Sans Serif"/>
              </a:rPr>
              <a:t>phương</a:t>
            </a:r>
            <a:r>
              <a:rPr sz="2400" b="1" i="1" spc="50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pháp</a:t>
            </a:r>
            <a:r>
              <a:rPr sz="2400" b="1" i="1" spc="40" dirty="0">
                <a:latin typeface="Microsoft Sans Serif"/>
                <a:cs typeface="Microsoft Sans Serif"/>
              </a:rPr>
              <a:t> </a:t>
            </a:r>
            <a:r>
              <a:rPr sz="2400" b="1" i="1" spc="-5" dirty="0">
                <a:latin typeface="Microsoft Sans Serif"/>
                <a:cs typeface="Microsoft Sans Serif"/>
              </a:rPr>
              <a:t>common</a:t>
            </a:r>
            <a:r>
              <a:rPr sz="2400" b="1" i="1" spc="25" dirty="0">
                <a:latin typeface="Microsoft Sans Serif"/>
                <a:cs typeface="Microsoft Sans Serif"/>
              </a:rPr>
              <a:t> </a:t>
            </a:r>
            <a:r>
              <a:rPr sz="2400" b="1" i="1" spc="-10" dirty="0">
                <a:latin typeface="Microsoft Sans Serif"/>
                <a:cs typeface="Microsoft Sans Serif"/>
              </a:rPr>
              <a:t>object</a:t>
            </a:r>
            <a:r>
              <a:rPr sz="2400" b="1" i="1" spc="20" dirty="0">
                <a:latin typeface="Microsoft Sans Serif"/>
                <a:cs typeface="Microsoft Sans Serif"/>
              </a:rPr>
              <a:t> </a:t>
            </a:r>
            <a:r>
              <a:rPr sz="2400" b="1" i="1" spc="-15" dirty="0">
                <a:latin typeface="Microsoft Sans Serif"/>
                <a:cs typeface="Microsoft Sans Serif"/>
              </a:rPr>
              <a:t>list</a:t>
            </a:r>
            <a:endParaRPr sz="2400" b="1" i="1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Role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play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để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hoàn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chỉnh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CRC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Card</a:t>
            </a:r>
            <a:endParaRPr sz="24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400" dirty="0">
                <a:latin typeface="Microsoft Sans Serif"/>
                <a:cs typeface="Microsoft Sans Serif"/>
              </a:rPr>
              <a:t>Tạo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sơ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đồ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dựa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CRC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Card</a:t>
            </a:r>
            <a:endParaRPr sz="2400" dirty="0">
              <a:latin typeface="Microsoft Sans Serif"/>
              <a:cs typeface="Microsoft Sans Serif"/>
            </a:endParaRPr>
          </a:p>
          <a:p>
            <a:pPr marL="184785" marR="299720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Kiểm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lại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sơ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đồ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(lược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bỏ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những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thành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phần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không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cần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thiết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hoặc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bổ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những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thành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phần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bị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sót)</a:t>
            </a:r>
          </a:p>
          <a:p>
            <a:pPr marL="184785" indent="-172720">
              <a:lnSpc>
                <a:spcPct val="100000"/>
              </a:lnSpc>
              <a:spcBef>
                <a:spcPts val="810"/>
              </a:spcBef>
              <a:buChar char="•"/>
              <a:tabLst>
                <a:tab pos="185420" algn="l"/>
              </a:tabLst>
            </a:pPr>
            <a:r>
              <a:rPr sz="2400" spc="135" dirty="0">
                <a:latin typeface="Microsoft Sans Serif"/>
                <a:cs typeface="Microsoft Sans Serif"/>
              </a:rPr>
              <a:t>Sử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dụng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những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mẫu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sẵn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để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hoàn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thiện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sơ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đồ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endParaRPr sz="24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0"/>
              </a:spcBef>
              <a:buChar char="•"/>
              <a:tabLst>
                <a:tab pos="1854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Kiểm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lại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sơ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đồ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lần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nữa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Câu</a:t>
            </a:r>
            <a:r>
              <a:rPr spc="-20" dirty="0"/>
              <a:t> </a:t>
            </a:r>
            <a:r>
              <a:rPr spc="-5" dirty="0"/>
              <a:t>hỏi</a:t>
            </a:r>
            <a:r>
              <a:rPr spc="-15" dirty="0"/>
              <a:t> </a:t>
            </a:r>
            <a:r>
              <a:rPr spc="-5" dirty="0"/>
              <a:t>và</a:t>
            </a:r>
            <a:r>
              <a:rPr spc="-20" dirty="0"/>
              <a:t> </a:t>
            </a:r>
            <a:r>
              <a:rPr spc="-5" dirty="0"/>
              <a:t>thảo</a:t>
            </a:r>
            <a:r>
              <a:rPr spc="-15" dirty="0"/>
              <a:t> </a:t>
            </a:r>
            <a:r>
              <a:rPr dirty="0"/>
              <a:t>luận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1644" y="504442"/>
            <a:ext cx="5803900" cy="6353810"/>
            <a:chOff x="961644" y="504442"/>
            <a:chExt cx="5803900" cy="6353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644" y="504442"/>
              <a:ext cx="5803391" cy="6353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51429" y="2275585"/>
              <a:ext cx="1478915" cy="2330450"/>
            </a:xfrm>
            <a:custGeom>
              <a:avLst/>
              <a:gdLst/>
              <a:ahLst/>
              <a:cxnLst/>
              <a:rect l="l" t="t" r="r" b="b"/>
              <a:pathLst>
                <a:path w="1478914" h="2330450">
                  <a:moveTo>
                    <a:pt x="1326159" y="231266"/>
                  </a:moveTo>
                  <a:lnTo>
                    <a:pt x="747013" y="231266"/>
                  </a:lnTo>
                  <a:lnTo>
                    <a:pt x="798961" y="233801"/>
                  </a:lnTo>
                  <a:lnTo>
                    <a:pt x="848556" y="241406"/>
                  </a:lnTo>
                  <a:lnTo>
                    <a:pt x="895793" y="254080"/>
                  </a:lnTo>
                  <a:lnTo>
                    <a:pt x="940670" y="271824"/>
                  </a:lnTo>
                  <a:lnTo>
                    <a:pt x="983180" y="294637"/>
                  </a:lnTo>
                  <a:lnTo>
                    <a:pt x="1023320" y="322520"/>
                  </a:lnTo>
                  <a:lnTo>
                    <a:pt x="1061084" y="355473"/>
                  </a:lnTo>
                  <a:lnTo>
                    <a:pt x="1095095" y="391776"/>
                  </a:lnTo>
                  <a:lnTo>
                    <a:pt x="1123907" y="429778"/>
                  </a:lnTo>
                  <a:lnTo>
                    <a:pt x="1147403" y="469273"/>
                  </a:lnTo>
                  <a:lnTo>
                    <a:pt x="1165704" y="510461"/>
                  </a:lnTo>
                  <a:lnTo>
                    <a:pt x="1178774" y="553274"/>
                  </a:lnTo>
                  <a:lnTo>
                    <a:pt x="1186615" y="597709"/>
                  </a:lnTo>
                  <a:lnTo>
                    <a:pt x="1189228" y="643763"/>
                  </a:lnTo>
                  <a:lnTo>
                    <a:pt x="1186491" y="688220"/>
                  </a:lnTo>
                  <a:lnTo>
                    <a:pt x="1178290" y="730916"/>
                  </a:lnTo>
                  <a:lnTo>
                    <a:pt x="1164635" y="771850"/>
                  </a:lnTo>
                  <a:lnTo>
                    <a:pt x="1145540" y="811022"/>
                  </a:lnTo>
                  <a:lnTo>
                    <a:pt x="1104979" y="867880"/>
                  </a:lnTo>
                  <a:lnTo>
                    <a:pt x="1076182" y="900668"/>
                  </a:lnTo>
                  <a:lnTo>
                    <a:pt x="1041701" y="936366"/>
                  </a:lnTo>
                  <a:lnTo>
                    <a:pt x="1001533" y="974978"/>
                  </a:lnTo>
                  <a:lnTo>
                    <a:pt x="955674" y="1016508"/>
                  </a:lnTo>
                  <a:lnTo>
                    <a:pt x="909467" y="1057773"/>
                  </a:lnTo>
                  <a:lnTo>
                    <a:pt x="868251" y="1095596"/>
                  </a:lnTo>
                  <a:lnTo>
                    <a:pt x="832024" y="1129982"/>
                  </a:lnTo>
                  <a:lnTo>
                    <a:pt x="800782" y="1160939"/>
                  </a:lnTo>
                  <a:lnTo>
                    <a:pt x="753236" y="1212596"/>
                  </a:lnTo>
                  <a:lnTo>
                    <a:pt x="717589" y="1258601"/>
                  </a:lnTo>
                  <a:lnTo>
                    <a:pt x="687228" y="1304417"/>
                  </a:lnTo>
                  <a:lnTo>
                    <a:pt x="662154" y="1350041"/>
                  </a:lnTo>
                  <a:lnTo>
                    <a:pt x="642366" y="1395476"/>
                  </a:lnTo>
                  <a:lnTo>
                    <a:pt x="628046" y="1436813"/>
                  </a:lnTo>
                  <a:lnTo>
                    <a:pt x="616331" y="1480688"/>
                  </a:lnTo>
                  <a:lnTo>
                    <a:pt x="607218" y="1527095"/>
                  </a:lnTo>
                  <a:lnTo>
                    <a:pt x="600710" y="1576032"/>
                  </a:lnTo>
                  <a:lnTo>
                    <a:pt x="596804" y="1627495"/>
                  </a:lnTo>
                  <a:lnTo>
                    <a:pt x="595503" y="1681480"/>
                  </a:lnTo>
                  <a:lnTo>
                    <a:pt x="595598" y="1697263"/>
                  </a:lnTo>
                  <a:lnTo>
                    <a:pt x="595883" y="1716595"/>
                  </a:lnTo>
                  <a:lnTo>
                    <a:pt x="596360" y="1739451"/>
                  </a:lnTo>
                  <a:lnTo>
                    <a:pt x="597026" y="1765808"/>
                  </a:lnTo>
                  <a:lnTo>
                    <a:pt x="867409" y="1765808"/>
                  </a:lnTo>
                  <a:lnTo>
                    <a:pt x="869316" y="1702043"/>
                  </a:lnTo>
                  <a:lnTo>
                    <a:pt x="872599" y="1645777"/>
                  </a:lnTo>
                  <a:lnTo>
                    <a:pt x="877267" y="1597009"/>
                  </a:lnTo>
                  <a:lnTo>
                    <a:pt x="883324" y="1555739"/>
                  </a:lnTo>
                  <a:lnTo>
                    <a:pt x="902327" y="1485586"/>
                  </a:lnTo>
                  <a:lnTo>
                    <a:pt x="933569" y="1419205"/>
                  </a:lnTo>
                  <a:lnTo>
                    <a:pt x="973975" y="1363528"/>
                  </a:lnTo>
                  <a:lnTo>
                    <a:pt x="1002290" y="1332690"/>
                  </a:lnTo>
                  <a:lnTo>
                    <a:pt x="1038218" y="1296743"/>
                  </a:lnTo>
                  <a:lnTo>
                    <a:pt x="1081773" y="1255693"/>
                  </a:lnTo>
                  <a:lnTo>
                    <a:pt x="1182062" y="1165066"/>
                  </a:lnTo>
                  <a:lnTo>
                    <a:pt x="1226954" y="1122299"/>
                  </a:lnTo>
                  <a:lnTo>
                    <a:pt x="1267644" y="1081246"/>
                  </a:lnTo>
                  <a:lnTo>
                    <a:pt x="1304131" y="1041907"/>
                  </a:lnTo>
                  <a:lnTo>
                    <a:pt x="1336415" y="1004284"/>
                  </a:lnTo>
                  <a:lnTo>
                    <a:pt x="1364495" y="968375"/>
                  </a:lnTo>
                  <a:lnTo>
                    <a:pt x="1388373" y="934180"/>
                  </a:lnTo>
                  <a:lnTo>
                    <a:pt x="1429532" y="858826"/>
                  </a:lnTo>
                  <a:lnTo>
                    <a:pt x="1447117" y="814662"/>
                  </a:lnTo>
                  <a:lnTo>
                    <a:pt x="1460801" y="769207"/>
                  </a:lnTo>
                  <a:lnTo>
                    <a:pt x="1470580" y="722460"/>
                  </a:lnTo>
                  <a:lnTo>
                    <a:pt x="1476449" y="674422"/>
                  </a:lnTo>
                  <a:lnTo>
                    <a:pt x="1478407" y="625093"/>
                  </a:lnTo>
                  <a:lnTo>
                    <a:pt x="1476406" y="573967"/>
                  </a:lnTo>
                  <a:lnTo>
                    <a:pt x="1470406" y="524372"/>
                  </a:lnTo>
                  <a:lnTo>
                    <a:pt x="1460404" y="476309"/>
                  </a:lnTo>
                  <a:lnTo>
                    <a:pt x="1446375" y="429710"/>
                  </a:lnTo>
                  <a:lnTo>
                    <a:pt x="1428400" y="384778"/>
                  </a:lnTo>
                  <a:lnTo>
                    <a:pt x="1406398" y="341309"/>
                  </a:lnTo>
                  <a:lnTo>
                    <a:pt x="1380394" y="299373"/>
                  </a:lnTo>
                  <a:lnTo>
                    <a:pt x="1350391" y="258968"/>
                  </a:lnTo>
                  <a:lnTo>
                    <a:pt x="1326159" y="231266"/>
                  </a:lnTo>
                  <a:close/>
                </a:path>
                <a:path w="1478914" h="2330450">
                  <a:moveTo>
                    <a:pt x="742315" y="0"/>
                  </a:moveTo>
                  <a:lnTo>
                    <a:pt x="685671" y="1407"/>
                  </a:lnTo>
                  <a:lnTo>
                    <a:pt x="631081" y="5629"/>
                  </a:lnTo>
                  <a:lnTo>
                    <a:pt x="578544" y="12667"/>
                  </a:lnTo>
                  <a:lnTo>
                    <a:pt x="528060" y="22519"/>
                  </a:lnTo>
                  <a:lnTo>
                    <a:pt x="479629" y="35187"/>
                  </a:lnTo>
                  <a:lnTo>
                    <a:pt x="433251" y="50669"/>
                  </a:lnTo>
                  <a:lnTo>
                    <a:pt x="388926" y="68967"/>
                  </a:lnTo>
                  <a:lnTo>
                    <a:pt x="346654" y="90079"/>
                  </a:lnTo>
                  <a:lnTo>
                    <a:pt x="306435" y="114007"/>
                  </a:lnTo>
                  <a:lnTo>
                    <a:pt x="268269" y="140749"/>
                  </a:lnTo>
                  <a:lnTo>
                    <a:pt x="232156" y="170306"/>
                  </a:lnTo>
                  <a:lnTo>
                    <a:pt x="198338" y="202512"/>
                  </a:lnTo>
                  <a:lnTo>
                    <a:pt x="167060" y="237199"/>
                  </a:lnTo>
                  <a:lnTo>
                    <a:pt x="138321" y="274367"/>
                  </a:lnTo>
                  <a:lnTo>
                    <a:pt x="112124" y="314016"/>
                  </a:lnTo>
                  <a:lnTo>
                    <a:pt x="88470" y="356146"/>
                  </a:lnTo>
                  <a:lnTo>
                    <a:pt x="67359" y="400758"/>
                  </a:lnTo>
                  <a:lnTo>
                    <a:pt x="48793" y="447851"/>
                  </a:lnTo>
                  <a:lnTo>
                    <a:pt x="32773" y="497425"/>
                  </a:lnTo>
                  <a:lnTo>
                    <a:pt x="19300" y="549480"/>
                  </a:lnTo>
                  <a:lnTo>
                    <a:pt x="8375" y="604017"/>
                  </a:lnTo>
                  <a:lnTo>
                    <a:pt x="0" y="661035"/>
                  </a:lnTo>
                  <a:lnTo>
                    <a:pt x="289179" y="695325"/>
                  </a:lnTo>
                  <a:lnTo>
                    <a:pt x="299853" y="637532"/>
                  </a:lnTo>
                  <a:lnTo>
                    <a:pt x="313112" y="583693"/>
                  </a:lnTo>
                  <a:lnTo>
                    <a:pt x="328958" y="533811"/>
                  </a:lnTo>
                  <a:lnTo>
                    <a:pt x="347392" y="487886"/>
                  </a:lnTo>
                  <a:lnTo>
                    <a:pt x="368416" y="445920"/>
                  </a:lnTo>
                  <a:lnTo>
                    <a:pt x="392031" y="407914"/>
                  </a:lnTo>
                  <a:lnTo>
                    <a:pt x="418238" y="373869"/>
                  </a:lnTo>
                  <a:lnTo>
                    <a:pt x="447040" y="343788"/>
                  </a:lnTo>
                  <a:lnTo>
                    <a:pt x="482604" y="313922"/>
                  </a:lnTo>
                  <a:lnTo>
                    <a:pt x="520605" y="288657"/>
                  </a:lnTo>
                  <a:lnTo>
                    <a:pt x="561040" y="267991"/>
                  </a:lnTo>
                  <a:lnTo>
                    <a:pt x="603902" y="251920"/>
                  </a:lnTo>
                  <a:lnTo>
                    <a:pt x="649188" y="240445"/>
                  </a:lnTo>
                  <a:lnTo>
                    <a:pt x="696893" y="233561"/>
                  </a:lnTo>
                  <a:lnTo>
                    <a:pt x="747013" y="231266"/>
                  </a:lnTo>
                  <a:lnTo>
                    <a:pt x="1326159" y="231266"/>
                  </a:lnTo>
                  <a:lnTo>
                    <a:pt x="1316386" y="220094"/>
                  </a:lnTo>
                  <a:lnTo>
                    <a:pt x="1278382" y="182752"/>
                  </a:lnTo>
                  <a:lnTo>
                    <a:pt x="1244099" y="153572"/>
                  </a:lnTo>
                  <a:lnTo>
                    <a:pt x="1207928" y="126926"/>
                  </a:lnTo>
                  <a:lnTo>
                    <a:pt x="1169868" y="102816"/>
                  </a:lnTo>
                  <a:lnTo>
                    <a:pt x="1129919" y="81242"/>
                  </a:lnTo>
                  <a:lnTo>
                    <a:pt x="1088080" y="62204"/>
                  </a:lnTo>
                  <a:lnTo>
                    <a:pt x="1044352" y="45704"/>
                  </a:lnTo>
                  <a:lnTo>
                    <a:pt x="998735" y="31740"/>
                  </a:lnTo>
                  <a:lnTo>
                    <a:pt x="951229" y="20315"/>
                  </a:lnTo>
                  <a:lnTo>
                    <a:pt x="901834" y="11428"/>
                  </a:lnTo>
                  <a:lnTo>
                    <a:pt x="850550" y="5079"/>
                  </a:lnTo>
                  <a:lnTo>
                    <a:pt x="797377" y="1269"/>
                  </a:lnTo>
                  <a:lnTo>
                    <a:pt x="742315" y="0"/>
                  </a:lnTo>
                  <a:close/>
                </a:path>
                <a:path w="1478914" h="2330450">
                  <a:moveTo>
                    <a:pt x="900175" y="2009647"/>
                  </a:moveTo>
                  <a:lnTo>
                    <a:pt x="579755" y="2009647"/>
                  </a:lnTo>
                  <a:lnTo>
                    <a:pt x="579755" y="2329941"/>
                  </a:lnTo>
                  <a:lnTo>
                    <a:pt x="900175" y="2329941"/>
                  </a:lnTo>
                  <a:lnTo>
                    <a:pt x="900175" y="2009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104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5116" y="4114715"/>
            <a:ext cx="2212340" cy="2146300"/>
            <a:chOff x="1055116" y="4114715"/>
            <a:chExt cx="2212340" cy="2146300"/>
          </a:xfrm>
        </p:grpSpPr>
        <p:sp>
          <p:nvSpPr>
            <p:cNvPr id="3" name="object 3"/>
            <p:cNvSpPr/>
            <p:nvPr/>
          </p:nvSpPr>
          <p:spPr>
            <a:xfrm>
              <a:off x="1059230" y="4118829"/>
              <a:ext cx="2204085" cy="2138045"/>
            </a:xfrm>
            <a:custGeom>
              <a:avLst/>
              <a:gdLst/>
              <a:ahLst/>
              <a:cxnLst/>
              <a:rect l="l" t="t" r="r" b="b"/>
              <a:pathLst>
                <a:path w="2204085" h="2138045">
                  <a:moveTo>
                    <a:pt x="1928889" y="0"/>
                  </a:moveTo>
                  <a:lnTo>
                    <a:pt x="1978292" y="4291"/>
                  </a:lnTo>
                  <a:lnTo>
                    <a:pt x="2024785" y="16664"/>
                  </a:lnTo>
                  <a:lnTo>
                    <a:pt x="2067593" y="36368"/>
                  </a:lnTo>
                  <a:lnTo>
                    <a:pt x="2105942" y="62651"/>
                  </a:lnTo>
                  <a:lnTo>
                    <a:pt x="2139055" y="94762"/>
                  </a:lnTo>
                  <a:lnTo>
                    <a:pt x="2166159" y="131948"/>
                  </a:lnTo>
                  <a:lnTo>
                    <a:pt x="2186479" y="173459"/>
                  </a:lnTo>
                  <a:lnTo>
                    <a:pt x="2199239" y="218543"/>
                  </a:lnTo>
                  <a:lnTo>
                    <a:pt x="2203664" y="266449"/>
                  </a:lnTo>
                  <a:lnTo>
                    <a:pt x="2203664" y="1871536"/>
                  </a:lnTo>
                  <a:lnTo>
                    <a:pt x="2199239" y="1919439"/>
                  </a:lnTo>
                  <a:lnTo>
                    <a:pt x="2186479" y="1964525"/>
                  </a:lnTo>
                  <a:lnTo>
                    <a:pt x="2166159" y="2006041"/>
                  </a:lnTo>
                  <a:lnTo>
                    <a:pt x="2139056" y="2043235"/>
                  </a:lnTo>
                  <a:lnTo>
                    <a:pt x="2105942" y="2075355"/>
                  </a:lnTo>
                  <a:lnTo>
                    <a:pt x="2067594" y="2101647"/>
                  </a:lnTo>
                  <a:lnTo>
                    <a:pt x="2024785" y="2121359"/>
                  </a:lnTo>
                  <a:lnTo>
                    <a:pt x="1978292" y="2133738"/>
                  </a:lnTo>
                  <a:lnTo>
                    <a:pt x="1928890" y="2138032"/>
                  </a:lnTo>
                  <a:lnTo>
                    <a:pt x="274810" y="2138032"/>
                  </a:lnTo>
                  <a:lnTo>
                    <a:pt x="225413" y="2133738"/>
                  </a:lnTo>
                  <a:lnTo>
                    <a:pt x="178920" y="2121359"/>
                  </a:lnTo>
                  <a:lnTo>
                    <a:pt x="136108" y="2101647"/>
                  </a:lnTo>
                  <a:lnTo>
                    <a:pt x="97753" y="2075355"/>
                  </a:lnTo>
                  <a:lnTo>
                    <a:pt x="64632" y="2043235"/>
                  </a:lnTo>
                  <a:lnTo>
                    <a:pt x="37519" y="2006041"/>
                  </a:lnTo>
                  <a:lnTo>
                    <a:pt x="17193" y="1964525"/>
                  </a:lnTo>
                  <a:lnTo>
                    <a:pt x="4427" y="1919439"/>
                  </a:lnTo>
                  <a:lnTo>
                    <a:pt x="0" y="1871536"/>
                  </a:lnTo>
                  <a:lnTo>
                    <a:pt x="0" y="266449"/>
                  </a:lnTo>
                  <a:lnTo>
                    <a:pt x="4427" y="218543"/>
                  </a:lnTo>
                  <a:lnTo>
                    <a:pt x="17192" y="173459"/>
                  </a:lnTo>
                  <a:lnTo>
                    <a:pt x="37519" y="131948"/>
                  </a:lnTo>
                  <a:lnTo>
                    <a:pt x="64631" y="94762"/>
                  </a:lnTo>
                  <a:lnTo>
                    <a:pt x="97753" y="62651"/>
                  </a:lnTo>
                  <a:lnTo>
                    <a:pt x="136108" y="36368"/>
                  </a:lnTo>
                  <a:lnTo>
                    <a:pt x="178920" y="16664"/>
                  </a:lnTo>
                  <a:lnTo>
                    <a:pt x="225412" y="4291"/>
                  </a:lnTo>
                  <a:lnTo>
                    <a:pt x="274810" y="0"/>
                  </a:lnTo>
                  <a:lnTo>
                    <a:pt x="1928889" y="0"/>
                  </a:lnTo>
                  <a:close/>
                </a:path>
              </a:pathLst>
            </a:custGeom>
            <a:ln w="8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2031" y="4714531"/>
              <a:ext cx="1673225" cy="949960"/>
            </a:xfrm>
            <a:custGeom>
              <a:avLst/>
              <a:gdLst/>
              <a:ahLst/>
              <a:cxnLst/>
              <a:rect l="l" t="t" r="r" b="b"/>
              <a:pathLst>
                <a:path w="1673225" h="949960">
                  <a:moveTo>
                    <a:pt x="1601914" y="260921"/>
                  </a:moveTo>
                  <a:lnTo>
                    <a:pt x="1590471" y="199186"/>
                  </a:lnTo>
                  <a:lnTo>
                    <a:pt x="1568589" y="147675"/>
                  </a:lnTo>
                  <a:lnTo>
                    <a:pt x="1537258" y="103162"/>
                  </a:lnTo>
                  <a:lnTo>
                    <a:pt x="1476768" y="50812"/>
                  </a:lnTo>
                  <a:lnTo>
                    <a:pt x="1476768" y="270014"/>
                  </a:lnTo>
                  <a:lnTo>
                    <a:pt x="1476768" y="286181"/>
                  </a:lnTo>
                  <a:lnTo>
                    <a:pt x="1469504" y="325666"/>
                  </a:lnTo>
                  <a:lnTo>
                    <a:pt x="1448612" y="364083"/>
                  </a:lnTo>
                  <a:lnTo>
                    <a:pt x="1442351" y="374167"/>
                  </a:lnTo>
                  <a:lnTo>
                    <a:pt x="1414195" y="402513"/>
                  </a:lnTo>
                  <a:lnTo>
                    <a:pt x="1377696" y="422744"/>
                  </a:lnTo>
                  <a:lnTo>
                    <a:pt x="1339088" y="433870"/>
                  </a:lnTo>
                  <a:lnTo>
                    <a:pt x="1324559" y="434848"/>
                  </a:lnTo>
                  <a:lnTo>
                    <a:pt x="1305763" y="434848"/>
                  </a:lnTo>
                  <a:lnTo>
                    <a:pt x="1305763" y="117449"/>
                  </a:lnTo>
                  <a:lnTo>
                    <a:pt x="1328737" y="118275"/>
                  </a:lnTo>
                  <a:lnTo>
                    <a:pt x="1376692" y="130454"/>
                  </a:lnTo>
                  <a:lnTo>
                    <a:pt x="1431912" y="167906"/>
                  </a:lnTo>
                  <a:lnTo>
                    <a:pt x="1455966" y="199186"/>
                  </a:lnTo>
                  <a:lnTo>
                    <a:pt x="1463243" y="209334"/>
                  </a:lnTo>
                  <a:lnTo>
                    <a:pt x="1468412" y="223469"/>
                  </a:lnTo>
                  <a:lnTo>
                    <a:pt x="1472590" y="237693"/>
                  </a:lnTo>
                  <a:lnTo>
                    <a:pt x="1475765" y="251828"/>
                  </a:lnTo>
                  <a:lnTo>
                    <a:pt x="1476768" y="270014"/>
                  </a:lnTo>
                  <a:lnTo>
                    <a:pt x="1476768" y="50812"/>
                  </a:lnTo>
                  <a:lnTo>
                    <a:pt x="1430909" y="24282"/>
                  </a:lnTo>
                  <a:lnTo>
                    <a:pt x="1369339" y="6083"/>
                  </a:lnTo>
                  <a:lnTo>
                    <a:pt x="1301584" y="0"/>
                  </a:lnTo>
                  <a:lnTo>
                    <a:pt x="1301584" y="965"/>
                  </a:lnTo>
                  <a:lnTo>
                    <a:pt x="367118" y="965"/>
                  </a:lnTo>
                  <a:lnTo>
                    <a:pt x="367118" y="679602"/>
                  </a:lnTo>
                  <a:lnTo>
                    <a:pt x="369201" y="693813"/>
                  </a:lnTo>
                  <a:lnTo>
                    <a:pt x="371284" y="701865"/>
                  </a:lnTo>
                  <a:lnTo>
                    <a:pt x="374421" y="706894"/>
                  </a:lnTo>
                  <a:lnTo>
                    <a:pt x="378587" y="714044"/>
                  </a:lnTo>
                  <a:lnTo>
                    <a:pt x="383806" y="720051"/>
                  </a:lnTo>
                  <a:lnTo>
                    <a:pt x="386943" y="724115"/>
                  </a:lnTo>
                  <a:lnTo>
                    <a:pt x="393192" y="730211"/>
                  </a:lnTo>
                  <a:lnTo>
                    <a:pt x="400494" y="735253"/>
                  </a:lnTo>
                  <a:lnTo>
                    <a:pt x="407784" y="741337"/>
                  </a:lnTo>
                  <a:lnTo>
                    <a:pt x="417182" y="744359"/>
                  </a:lnTo>
                  <a:lnTo>
                    <a:pt x="426567" y="748398"/>
                  </a:lnTo>
                  <a:lnTo>
                    <a:pt x="433870" y="750417"/>
                  </a:lnTo>
                  <a:lnTo>
                    <a:pt x="440118" y="751433"/>
                  </a:lnTo>
                  <a:lnTo>
                    <a:pt x="449516" y="752449"/>
                  </a:lnTo>
                  <a:lnTo>
                    <a:pt x="1229652" y="752449"/>
                  </a:lnTo>
                  <a:lnTo>
                    <a:pt x="1239012" y="750417"/>
                  </a:lnTo>
                  <a:lnTo>
                    <a:pt x="1249451" y="748398"/>
                  </a:lnTo>
                  <a:lnTo>
                    <a:pt x="1286967" y="724115"/>
                  </a:lnTo>
                  <a:lnTo>
                    <a:pt x="1304671" y="683666"/>
                  </a:lnTo>
                  <a:lnTo>
                    <a:pt x="1305763" y="672541"/>
                  </a:lnTo>
                  <a:lnTo>
                    <a:pt x="1305763" y="553199"/>
                  </a:lnTo>
                  <a:lnTo>
                    <a:pt x="1318285" y="553199"/>
                  </a:lnTo>
                  <a:lnTo>
                    <a:pt x="1336001" y="552221"/>
                  </a:lnTo>
                  <a:lnTo>
                    <a:pt x="1370418" y="548170"/>
                  </a:lnTo>
                  <a:lnTo>
                    <a:pt x="1388135" y="544106"/>
                  </a:lnTo>
                  <a:lnTo>
                    <a:pt x="1405839" y="538010"/>
                  </a:lnTo>
                  <a:lnTo>
                    <a:pt x="1421549" y="532980"/>
                  </a:lnTo>
                  <a:lnTo>
                    <a:pt x="1436090" y="526884"/>
                  </a:lnTo>
                  <a:lnTo>
                    <a:pt x="1448612" y="520865"/>
                  </a:lnTo>
                  <a:lnTo>
                    <a:pt x="1464246" y="513727"/>
                  </a:lnTo>
                  <a:lnTo>
                    <a:pt x="1504924" y="483425"/>
                  </a:lnTo>
                  <a:lnTo>
                    <a:pt x="1536255" y="451091"/>
                  </a:lnTo>
                  <a:lnTo>
                    <a:pt x="1562315" y="412584"/>
                  </a:lnTo>
                  <a:lnTo>
                    <a:pt x="1569593" y="401535"/>
                  </a:lnTo>
                  <a:lnTo>
                    <a:pt x="1575854" y="388378"/>
                  </a:lnTo>
                  <a:lnTo>
                    <a:pt x="1581124" y="376186"/>
                  </a:lnTo>
                  <a:lnTo>
                    <a:pt x="1586293" y="361086"/>
                  </a:lnTo>
                  <a:lnTo>
                    <a:pt x="1591475" y="346862"/>
                  </a:lnTo>
                  <a:lnTo>
                    <a:pt x="1593570" y="332727"/>
                  </a:lnTo>
                  <a:lnTo>
                    <a:pt x="1599831" y="304380"/>
                  </a:lnTo>
                  <a:lnTo>
                    <a:pt x="1601914" y="286181"/>
                  </a:lnTo>
                  <a:lnTo>
                    <a:pt x="1601914" y="260921"/>
                  </a:lnTo>
                  <a:close/>
                </a:path>
                <a:path w="1673225" h="949960">
                  <a:moveTo>
                    <a:pt x="1672844" y="791895"/>
                  </a:moveTo>
                  <a:lnTo>
                    <a:pt x="0" y="791895"/>
                  </a:lnTo>
                  <a:lnTo>
                    <a:pt x="0" y="870775"/>
                  </a:lnTo>
                  <a:lnTo>
                    <a:pt x="15659" y="910221"/>
                  </a:lnTo>
                  <a:lnTo>
                    <a:pt x="46939" y="932472"/>
                  </a:lnTo>
                  <a:lnTo>
                    <a:pt x="92837" y="947648"/>
                  </a:lnTo>
                  <a:lnTo>
                    <a:pt x="122034" y="949667"/>
                  </a:lnTo>
                  <a:lnTo>
                    <a:pt x="1550873" y="949667"/>
                  </a:lnTo>
                  <a:lnTo>
                    <a:pt x="1594650" y="943597"/>
                  </a:lnTo>
                  <a:lnTo>
                    <a:pt x="1631162" y="929436"/>
                  </a:lnTo>
                  <a:lnTo>
                    <a:pt x="1665579" y="897077"/>
                  </a:lnTo>
                  <a:lnTo>
                    <a:pt x="1667675" y="887971"/>
                  </a:lnTo>
                  <a:lnTo>
                    <a:pt x="1670761" y="878865"/>
                  </a:lnTo>
                  <a:lnTo>
                    <a:pt x="1672844" y="870775"/>
                  </a:lnTo>
                  <a:lnTo>
                    <a:pt x="1672844" y="791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551612" y="4047363"/>
            <a:ext cx="2207895" cy="2197100"/>
          </a:xfrm>
          <a:custGeom>
            <a:avLst/>
            <a:gdLst/>
            <a:ahLst/>
            <a:cxnLst/>
            <a:rect l="l" t="t" r="r" b="b"/>
            <a:pathLst>
              <a:path w="2207895" h="2197100">
                <a:moveTo>
                  <a:pt x="237223" y="2197100"/>
                </a:moveTo>
                <a:lnTo>
                  <a:pt x="223697" y="2184400"/>
                </a:lnTo>
                <a:lnTo>
                  <a:pt x="185572" y="2184400"/>
                </a:lnTo>
                <a:lnTo>
                  <a:pt x="173139" y="2171700"/>
                </a:lnTo>
                <a:lnTo>
                  <a:pt x="161391" y="2171700"/>
                </a:lnTo>
                <a:lnTo>
                  <a:pt x="149542" y="2159000"/>
                </a:lnTo>
                <a:lnTo>
                  <a:pt x="138455" y="2159000"/>
                </a:lnTo>
                <a:lnTo>
                  <a:pt x="127368" y="2146300"/>
                </a:lnTo>
                <a:lnTo>
                  <a:pt x="116941" y="2146300"/>
                </a:lnTo>
                <a:lnTo>
                  <a:pt x="106629" y="2133600"/>
                </a:lnTo>
                <a:lnTo>
                  <a:pt x="106768" y="2133600"/>
                </a:lnTo>
                <a:lnTo>
                  <a:pt x="96824" y="2120900"/>
                </a:lnTo>
                <a:lnTo>
                  <a:pt x="87591" y="2120900"/>
                </a:lnTo>
                <a:lnTo>
                  <a:pt x="78562" y="2108200"/>
                </a:lnTo>
                <a:lnTo>
                  <a:pt x="70027" y="2095500"/>
                </a:lnTo>
                <a:lnTo>
                  <a:pt x="70167" y="2095500"/>
                </a:lnTo>
                <a:lnTo>
                  <a:pt x="62026" y="2082800"/>
                </a:lnTo>
                <a:lnTo>
                  <a:pt x="62153" y="2082800"/>
                </a:lnTo>
                <a:lnTo>
                  <a:pt x="54533" y="2070100"/>
                </a:lnTo>
                <a:lnTo>
                  <a:pt x="47637" y="2070100"/>
                </a:lnTo>
                <a:lnTo>
                  <a:pt x="41033" y="2057400"/>
                </a:lnTo>
                <a:lnTo>
                  <a:pt x="35039" y="2044700"/>
                </a:lnTo>
                <a:lnTo>
                  <a:pt x="29692" y="2032000"/>
                </a:lnTo>
                <a:lnTo>
                  <a:pt x="24841" y="2019300"/>
                </a:lnTo>
                <a:lnTo>
                  <a:pt x="20624" y="2006600"/>
                </a:lnTo>
                <a:lnTo>
                  <a:pt x="16967" y="1993900"/>
                </a:lnTo>
                <a:lnTo>
                  <a:pt x="14008" y="1981200"/>
                </a:lnTo>
                <a:lnTo>
                  <a:pt x="11620" y="1968500"/>
                </a:lnTo>
                <a:lnTo>
                  <a:pt x="9918" y="1955800"/>
                </a:lnTo>
                <a:lnTo>
                  <a:pt x="8851" y="1943100"/>
                </a:lnTo>
                <a:lnTo>
                  <a:pt x="8547" y="1930400"/>
                </a:lnTo>
                <a:lnTo>
                  <a:pt x="8547" y="279400"/>
                </a:lnTo>
                <a:lnTo>
                  <a:pt x="8928" y="266700"/>
                </a:lnTo>
                <a:lnTo>
                  <a:pt x="9944" y="254000"/>
                </a:lnTo>
                <a:lnTo>
                  <a:pt x="11645" y="228600"/>
                </a:lnTo>
                <a:lnTo>
                  <a:pt x="11620" y="241300"/>
                </a:lnTo>
                <a:lnTo>
                  <a:pt x="12827" y="228600"/>
                </a:lnTo>
                <a:lnTo>
                  <a:pt x="14046" y="215900"/>
                </a:lnTo>
                <a:lnTo>
                  <a:pt x="17081" y="203200"/>
                </a:lnTo>
                <a:lnTo>
                  <a:pt x="20688" y="190500"/>
                </a:lnTo>
                <a:lnTo>
                  <a:pt x="24917" y="177800"/>
                </a:lnTo>
                <a:lnTo>
                  <a:pt x="29768" y="165100"/>
                </a:lnTo>
                <a:lnTo>
                  <a:pt x="35115" y="165100"/>
                </a:lnTo>
                <a:lnTo>
                  <a:pt x="41148" y="152400"/>
                </a:lnTo>
                <a:lnTo>
                  <a:pt x="47637" y="139700"/>
                </a:lnTo>
                <a:lnTo>
                  <a:pt x="54635" y="127000"/>
                </a:lnTo>
                <a:lnTo>
                  <a:pt x="62153" y="114300"/>
                </a:lnTo>
                <a:lnTo>
                  <a:pt x="62026" y="114300"/>
                </a:lnTo>
                <a:lnTo>
                  <a:pt x="70167" y="101600"/>
                </a:lnTo>
                <a:lnTo>
                  <a:pt x="70027" y="101600"/>
                </a:lnTo>
                <a:lnTo>
                  <a:pt x="78676" y="88900"/>
                </a:lnTo>
                <a:lnTo>
                  <a:pt x="87439" y="88900"/>
                </a:lnTo>
                <a:lnTo>
                  <a:pt x="96977" y="76200"/>
                </a:lnTo>
                <a:lnTo>
                  <a:pt x="96850" y="76200"/>
                </a:lnTo>
                <a:lnTo>
                  <a:pt x="106768" y="63500"/>
                </a:lnTo>
                <a:lnTo>
                  <a:pt x="116763" y="63500"/>
                </a:lnTo>
                <a:lnTo>
                  <a:pt x="127533" y="50800"/>
                </a:lnTo>
                <a:lnTo>
                  <a:pt x="138264" y="50800"/>
                </a:lnTo>
                <a:lnTo>
                  <a:pt x="149745" y="38100"/>
                </a:lnTo>
                <a:lnTo>
                  <a:pt x="161150" y="38100"/>
                </a:lnTo>
                <a:lnTo>
                  <a:pt x="173329" y="25400"/>
                </a:lnTo>
                <a:lnTo>
                  <a:pt x="185369" y="25400"/>
                </a:lnTo>
                <a:lnTo>
                  <a:pt x="198120" y="12700"/>
                </a:lnTo>
                <a:lnTo>
                  <a:pt x="182537" y="12700"/>
                </a:lnTo>
                <a:lnTo>
                  <a:pt x="169900" y="25400"/>
                </a:lnTo>
                <a:lnTo>
                  <a:pt x="145554" y="25400"/>
                </a:lnTo>
                <a:lnTo>
                  <a:pt x="133908" y="38100"/>
                </a:lnTo>
                <a:lnTo>
                  <a:pt x="122656" y="50800"/>
                </a:lnTo>
                <a:lnTo>
                  <a:pt x="111721" y="50800"/>
                </a:lnTo>
                <a:lnTo>
                  <a:pt x="101244" y="63500"/>
                </a:lnTo>
                <a:lnTo>
                  <a:pt x="91160" y="76200"/>
                </a:lnTo>
                <a:lnTo>
                  <a:pt x="81470" y="76200"/>
                </a:lnTo>
                <a:lnTo>
                  <a:pt x="72301" y="88900"/>
                </a:lnTo>
                <a:lnTo>
                  <a:pt x="63512" y="101600"/>
                </a:lnTo>
                <a:lnTo>
                  <a:pt x="55245" y="114300"/>
                </a:lnTo>
                <a:lnTo>
                  <a:pt x="47498" y="114300"/>
                </a:lnTo>
                <a:lnTo>
                  <a:pt x="27457" y="152400"/>
                </a:lnTo>
                <a:lnTo>
                  <a:pt x="12496" y="190500"/>
                </a:lnTo>
                <a:lnTo>
                  <a:pt x="3187" y="228600"/>
                </a:lnTo>
                <a:lnTo>
                  <a:pt x="393" y="266700"/>
                </a:lnTo>
                <a:lnTo>
                  <a:pt x="0" y="279400"/>
                </a:lnTo>
                <a:lnTo>
                  <a:pt x="0" y="1930400"/>
                </a:lnTo>
                <a:lnTo>
                  <a:pt x="3187" y="1968500"/>
                </a:lnTo>
                <a:lnTo>
                  <a:pt x="12496" y="2006600"/>
                </a:lnTo>
                <a:lnTo>
                  <a:pt x="27393" y="2044700"/>
                </a:lnTo>
                <a:lnTo>
                  <a:pt x="47498" y="2082800"/>
                </a:lnTo>
                <a:lnTo>
                  <a:pt x="63512" y="2108200"/>
                </a:lnTo>
                <a:lnTo>
                  <a:pt x="72301" y="2108200"/>
                </a:lnTo>
                <a:lnTo>
                  <a:pt x="81470" y="2120900"/>
                </a:lnTo>
                <a:lnTo>
                  <a:pt x="91173" y="2133600"/>
                </a:lnTo>
                <a:lnTo>
                  <a:pt x="101244" y="2146300"/>
                </a:lnTo>
                <a:lnTo>
                  <a:pt x="111721" y="2146300"/>
                </a:lnTo>
                <a:lnTo>
                  <a:pt x="122669" y="2159000"/>
                </a:lnTo>
                <a:lnTo>
                  <a:pt x="133908" y="2159000"/>
                </a:lnTo>
                <a:lnTo>
                  <a:pt x="145567" y="2171700"/>
                </a:lnTo>
                <a:lnTo>
                  <a:pt x="157607" y="2171700"/>
                </a:lnTo>
                <a:lnTo>
                  <a:pt x="169900" y="2184400"/>
                </a:lnTo>
                <a:lnTo>
                  <a:pt x="182537" y="2184400"/>
                </a:lnTo>
                <a:lnTo>
                  <a:pt x="195491" y="2197100"/>
                </a:lnTo>
                <a:lnTo>
                  <a:pt x="237223" y="2197100"/>
                </a:lnTo>
                <a:close/>
              </a:path>
              <a:path w="2207895" h="2197100">
                <a:moveTo>
                  <a:pt x="674928" y="355892"/>
                </a:moveTo>
                <a:lnTo>
                  <a:pt x="667842" y="311899"/>
                </a:lnTo>
                <a:lnTo>
                  <a:pt x="648131" y="273672"/>
                </a:lnTo>
                <a:lnTo>
                  <a:pt x="618083" y="243535"/>
                </a:lnTo>
                <a:lnTo>
                  <a:pt x="579970" y="223761"/>
                </a:lnTo>
                <a:lnTo>
                  <a:pt x="536092" y="216662"/>
                </a:lnTo>
                <a:lnTo>
                  <a:pt x="492201" y="223761"/>
                </a:lnTo>
                <a:lnTo>
                  <a:pt x="454088" y="243535"/>
                </a:lnTo>
                <a:lnTo>
                  <a:pt x="424040" y="273672"/>
                </a:lnTo>
                <a:lnTo>
                  <a:pt x="404329" y="311899"/>
                </a:lnTo>
                <a:lnTo>
                  <a:pt x="397243" y="355892"/>
                </a:lnTo>
                <a:lnTo>
                  <a:pt x="404329" y="399872"/>
                </a:lnTo>
                <a:lnTo>
                  <a:pt x="424040" y="438061"/>
                </a:lnTo>
                <a:lnTo>
                  <a:pt x="454088" y="468185"/>
                </a:lnTo>
                <a:lnTo>
                  <a:pt x="492201" y="487934"/>
                </a:lnTo>
                <a:lnTo>
                  <a:pt x="536092" y="495020"/>
                </a:lnTo>
                <a:lnTo>
                  <a:pt x="579970" y="487934"/>
                </a:lnTo>
                <a:lnTo>
                  <a:pt x="618083" y="468185"/>
                </a:lnTo>
                <a:lnTo>
                  <a:pt x="648131" y="438061"/>
                </a:lnTo>
                <a:lnTo>
                  <a:pt x="667842" y="399872"/>
                </a:lnTo>
                <a:lnTo>
                  <a:pt x="674928" y="355892"/>
                </a:lnTo>
                <a:close/>
              </a:path>
              <a:path w="2207895" h="2197100">
                <a:moveTo>
                  <a:pt x="893826" y="650722"/>
                </a:moveTo>
                <a:lnTo>
                  <a:pt x="888530" y="639051"/>
                </a:lnTo>
                <a:lnTo>
                  <a:pt x="885278" y="630478"/>
                </a:lnTo>
                <a:lnTo>
                  <a:pt x="877849" y="618718"/>
                </a:lnTo>
                <a:lnTo>
                  <a:pt x="835126" y="579259"/>
                </a:lnTo>
                <a:lnTo>
                  <a:pt x="808418" y="566483"/>
                </a:lnTo>
                <a:lnTo>
                  <a:pt x="799871" y="562190"/>
                </a:lnTo>
                <a:lnTo>
                  <a:pt x="789203" y="559015"/>
                </a:lnTo>
                <a:lnTo>
                  <a:pt x="772109" y="554723"/>
                </a:lnTo>
                <a:lnTo>
                  <a:pt x="761428" y="553694"/>
                </a:lnTo>
                <a:lnTo>
                  <a:pt x="752894" y="551548"/>
                </a:lnTo>
                <a:lnTo>
                  <a:pt x="744347" y="550519"/>
                </a:lnTo>
                <a:lnTo>
                  <a:pt x="370547" y="550519"/>
                </a:lnTo>
                <a:lnTo>
                  <a:pt x="320357" y="557987"/>
                </a:lnTo>
                <a:lnTo>
                  <a:pt x="277634" y="573938"/>
                </a:lnTo>
                <a:lnTo>
                  <a:pt x="237058" y="602767"/>
                </a:lnTo>
                <a:lnTo>
                  <a:pt x="213550" y="634758"/>
                </a:lnTo>
                <a:lnTo>
                  <a:pt x="205016" y="667791"/>
                </a:lnTo>
                <a:lnTo>
                  <a:pt x="205016" y="1204264"/>
                </a:lnTo>
                <a:lnTo>
                  <a:pt x="207149" y="1210614"/>
                </a:lnTo>
                <a:lnTo>
                  <a:pt x="209283" y="1215936"/>
                </a:lnTo>
                <a:lnTo>
                  <a:pt x="211416" y="1222362"/>
                </a:lnTo>
                <a:lnTo>
                  <a:pt x="213550" y="1225537"/>
                </a:lnTo>
                <a:lnTo>
                  <a:pt x="216750" y="1230858"/>
                </a:lnTo>
                <a:lnTo>
                  <a:pt x="219964" y="1235151"/>
                </a:lnTo>
                <a:lnTo>
                  <a:pt x="228511" y="1243723"/>
                </a:lnTo>
                <a:lnTo>
                  <a:pt x="233857" y="1246898"/>
                </a:lnTo>
                <a:lnTo>
                  <a:pt x="238125" y="1250073"/>
                </a:lnTo>
                <a:lnTo>
                  <a:pt x="242392" y="1252220"/>
                </a:lnTo>
                <a:lnTo>
                  <a:pt x="248805" y="1253248"/>
                </a:lnTo>
                <a:lnTo>
                  <a:pt x="255206" y="1255395"/>
                </a:lnTo>
                <a:lnTo>
                  <a:pt x="259486" y="1256499"/>
                </a:lnTo>
                <a:lnTo>
                  <a:pt x="275501" y="1256499"/>
                </a:lnTo>
                <a:lnTo>
                  <a:pt x="280835" y="1255395"/>
                </a:lnTo>
                <a:lnTo>
                  <a:pt x="291515" y="1251191"/>
                </a:lnTo>
                <a:lnTo>
                  <a:pt x="295795" y="1250073"/>
                </a:lnTo>
                <a:lnTo>
                  <a:pt x="302196" y="1245781"/>
                </a:lnTo>
                <a:lnTo>
                  <a:pt x="305396" y="1241577"/>
                </a:lnTo>
                <a:lnTo>
                  <a:pt x="309676" y="1237284"/>
                </a:lnTo>
                <a:lnTo>
                  <a:pt x="326771" y="1202118"/>
                </a:lnTo>
                <a:lnTo>
                  <a:pt x="326771" y="793623"/>
                </a:lnTo>
                <a:lnTo>
                  <a:pt x="367347" y="793623"/>
                </a:lnTo>
                <a:lnTo>
                  <a:pt x="366280" y="1913420"/>
                </a:lnTo>
                <a:lnTo>
                  <a:pt x="369481" y="1926221"/>
                </a:lnTo>
                <a:lnTo>
                  <a:pt x="370547" y="1932622"/>
                </a:lnTo>
                <a:lnTo>
                  <a:pt x="406857" y="1976335"/>
                </a:lnTo>
                <a:lnTo>
                  <a:pt x="432498" y="1984870"/>
                </a:lnTo>
                <a:lnTo>
                  <a:pt x="443179" y="1987003"/>
                </a:lnTo>
                <a:lnTo>
                  <a:pt x="454926" y="1987003"/>
                </a:lnTo>
                <a:lnTo>
                  <a:pt x="466674" y="1984870"/>
                </a:lnTo>
                <a:lnTo>
                  <a:pt x="507250" y="1961400"/>
                </a:lnTo>
                <a:lnTo>
                  <a:pt x="527545" y="1920887"/>
                </a:lnTo>
                <a:lnTo>
                  <a:pt x="529678" y="1238313"/>
                </a:lnTo>
                <a:lnTo>
                  <a:pt x="570268" y="1238313"/>
                </a:lnTo>
                <a:lnTo>
                  <a:pt x="570268" y="1915541"/>
                </a:lnTo>
                <a:lnTo>
                  <a:pt x="571334" y="1925142"/>
                </a:lnTo>
                <a:lnTo>
                  <a:pt x="573468" y="1931543"/>
                </a:lnTo>
                <a:lnTo>
                  <a:pt x="575602" y="1939010"/>
                </a:lnTo>
                <a:lnTo>
                  <a:pt x="579869" y="1945411"/>
                </a:lnTo>
                <a:lnTo>
                  <a:pt x="585216" y="1953945"/>
                </a:lnTo>
                <a:lnTo>
                  <a:pt x="591616" y="1961400"/>
                </a:lnTo>
                <a:lnTo>
                  <a:pt x="634352" y="1984870"/>
                </a:lnTo>
                <a:lnTo>
                  <a:pt x="643953" y="1987003"/>
                </a:lnTo>
                <a:lnTo>
                  <a:pt x="652500" y="1987003"/>
                </a:lnTo>
                <a:lnTo>
                  <a:pt x="662114" y="1985937"/>
                </a:lnTo>
                <a:lnTo>
                  <a:pt x="669582" y="1984870"/>
                </a:lnTo>
                <a:lnTo>
                  <a:pt x="678129" y="1981669"/>
                </a:lnTo>
                <a:lnTo>
                  <a:pt x="686676" y="1979536"/>
                </a:lnTo>
                <a:lnTo>
                  <a:pt x="696277" y="1973135"/>
                </a:lnTo>
                <a:lnTo>
                  <a:pt x="704824" y="1968881"/>
                </a:lnTo>
                <a:lnTo>
                  <a:pt x="712304" y="1960346"/>
                </a:lnTo>
                <a:lnTo>
                  <a:pt x="718718" y="1951799"/>
                </a:lnTo>
                <a:lnTo>
                  <a:pt x="724052" y="1941144"/>
                </a:lnTo>
                <a:lnTo>
                  <a:pt x="729399" y="1929422"/>
                </a:lnTo>
                <a:lnTo>
                  <a:pt x="732599" y="1916620"/>
                </a:lnTo>
                <a:lnTo>
                  <a:pt x="732599" y="793623"/>
                </a:lnTo>
                <a:lnTo>
                  <a:pt x="773176" y="793623"/>
                </a:lnTo>
                <a:lnTo>
                  <a:pt x="772109" y="1202118"/>
                </a:lnTo>
                <a:lnTo>
                  <a:pt x="773176" y="1209586"/>
                </a:lnTo>
                <a:lnTo>
                  <a:pt x="774242" y="1213789"/>
                </a:lnTo>
                <a:lnTo>
                  <a:pt x="776389" y="1219187"/>
                </a:lnTo>
                <a:lnTo>
                  <a:pt x="777455" y="1223391"/>
                </a:lnTo>
                <a:lnTo>
                  <a:pt x="807351" y="1251191"/>
                </a:lnTo>
                <a:lnTo>
                  <a:pt x="831926" y="1256499"/>
                </a:lnTo>
                <a:lnTo>
                  <a:pt x="840460" y="1256499"/>
                </a:lnTo>
                <a:lnTo>
                  <a:pt x="884262" y="1228801"/>
                </a:lnTo>
                <a:lnTo>
                  <a:pt x="893826" y="1203147"/>
                </a:lnTo>
                <a:lnTo>
                  <a:pt x="893826" y="650722"/>
                </a:lnTo>
                <a:close/>
              </a:path>
              <a:path w="2207895" h="2197100">
                <a:moveTo>
                  <a:pt x="1110665" y="194322"/>
                </a:moveTo>
                <a:lnTo>
                  <a:pt x="1020953" y="194322"/>
                </a:lnTo>
                <a:lnTo>
                  <a:pt x="1020953" y="1974202"/>
                </a:lnTo>
                <a:lnTo>
                  <a:pt x="1110665" y="1974202"/>
                </a:lnTo>
                <a:lnTo>
                  <a:pt x="1110665" y="194322"/>
                </a:lnTo>
                <a:close/>
              </a:path>
              <a:path w="2207895" h="2197100">
                <a:moveTo>
                  <a:pt x="1768563" y="355892"/>
                </a:moveTo>
                <a:lnTo>
                  <a:pt x="1761477" y="311899"/>
                </a:lnTo>
                <a:lnTo>
                  <a:pt x="1741766" y="273672"/>
                </a:lnTo>
                <a:lnTo>
                  <a:pt x="1711706" y="243535"/>
                </a:lnTo>
                <a:lnTo>
                  <a:pt x="1673593" y="223761"/>
                </a:lnTo>
                <a:lnTo>
                  <a:pt x="1629727" y="216662"/>
                </a:lnTo>
                <a:lnTo>
                  <a:pt x="1585836" y="223761"/>
                </a:lnTo>
                <a:lnTo>
                  <a:pt x="1547723" y="243535"/>
                </a:lnTo>
                <a:lnTo>
                  <a:pt x="1517675" y="273672"/>
                </a:lnTo>
                <a:lnTo>
                  <a:pt x="1497977" y="311899"/>
                </a:lnTo>
                <a:lnTo>
                  <a:pt x="1490903" y="355892"/>
                </a:lnTo>
                <a:lnTo>
                  <a:pt x="1497977" y="399872"/>
                </a:lnTo>
                <a:lnTo>
                  <a:pt x="1517675" y="438061"/>
                </a:lnTo>
                <a:lnTo>
                  <a:pt x="1547723" y="468185"/>
                </a:lnTo>
                <a:lnTo>
                  <a:pt x="1585836" y="487934"/>
                </a:lnTo>
                <a:lnTo>
                  <a:pt x="1629727" y="495020"/>
                </a:lnTo>
                <a:lnTo>
                  <a:pt x="1673593" y="487934"/>
                </a:lnTo>
                <a:lnTo>
                  <a:pt x="1711706" y="468185"/>
                </a:lnTo>
                <a:lnTo>
                  <a:pt x="1741766" y="438061"/>
                </a:lnTo>
                <a:lnTo>
                  <a:pt x="1761477" y="399872"/>
                </a:lnTo>
                <a:lnTo>
                  <a:pt x="1768563" y="355892"/>
                </a:lnTo>
                <a:close/>
              </a:path>
              <a:path w="2207895" h="2197100">
                <a:moveTo>
                  <a:pt x="1998802" y="12700"/>
                </a:moveTo>
                <a:lnTo>
                  <a:pt x="1985378" y="0"/>
                </a:lnTo>
                <a:lnTo>
                  <a:pt x="222097" y="0"/>
                </a:lnTo>
                <a:lnTo>
                  <a:pt x="208622" y="12700"/>
                </a:lnTo>
                <a:lnTo>
                  <a:pt x="1998802" y="12700"/>
                </a:lnTo>
                <a:close/>
              </a:path>
              <a:path w="2207895" h="2197100">
                <a:moveTo>
                  <a:pt x="2048344" y="1099693"/>
                </a:moveTo>
                <a:lnTo>
                  <a:pt x="2046211" y="1090091"/>
                </a:lnTo>
                <a:lnTo>
                  <a:pt x="1936178" y="675246"/>
                </a:lnTo>
                <a:lnTo>
                  <a:pt x="1933016" y="662470"/>
                </a:lnTo>
                <a:lnTo>
                  <a:pt x="1931898" y="651827"/>
                </a:lnTo>
                <a:lnTo>
                  <a:pt x="1927631" y="639051"/>
                </a:lnTo>
                <a:lnTo>
                  <a:pt x="1925497" y="628332"/>
                </a:lnTo>
                <a:lnTo>
                  <a:pt x="1913788" y="604913"/>
                </a:lnTo>
                <a:lnTo>
                  <a:pt x="1908416" y="598474"/>
                </a:lnTo>
                <a:lnTo>
                  <a:pt x="1903107" y="591019"/>
                </a:lnTo>
                <a:lnTo>
                  <a:pt x="1873211" y="565454"/>
                </a:lnTo>
                <a:lnTo>
                  <a:pt x="1828355" y="550519"/>
                </a:lnTo>
                <a:lnTo>
                  <a:pt x="1449222" y="550519"/>
                </a:lnTo>
                <a:lnTo>
                  <a:pt x="1401114" y="566483"/>
                </a:lnTo>
                <a:lnTo>
                  <a:pt x="1387284" y="577113"/>
                </a:lnTo>
                <a:lnTo>
                  <a:pt x="1378737" y="583552"/>
                </a:lnTo>
                <a:lnTo>
                  <a:pt x="1365923" y="598474"/>
                </a:lnTo>
                <a:lnTo>
                  <a:pt x="1360538" y="607060"/>
                </a:lnTo>
                <a:lnTo>
                  <a:pt x="1355242" y="618718"/>
                </a:lnTo>
                <a:lnTo>
                  <a:pt x="1351991" y="625157"/>
                </a:lnTo>
                <a:lnTo>
                  <a:pt x="1348828" y="634758"/>
                </a:lnTo>
                <a:lnTo>
                  <a:pt x="1346695" y="643255"/>
                </a:lnTo>
                <a:lnTo>
                  <a:pt x="1344561" y="650722"/>
                </a:lnTo>
                <a:lnTo>
                  <a:pt x="1343456" y="659295"/>
                </a:lnTo>
                <a:lnTo>
                  <a:pt x="1342428" y="670966"/>
                </a:lnTo>
                <a:lnTo>
                  <a:pt x="1227099" y="1100810"/>
                </a:lnTo>
                <a:lnTo>
                  <a:pt x="1224953" y="1108278"/>
                </a:lnTo>
                <a:lnTo>
                  <a:pt x="1223848" y="1113599"/>
                </a:lnTo>
                <a:lnTo>
                  <a:pt x="1223848" y="1121054"/>
                </a:lnTo>
                <a:lnTo>
                  <a:pt x="1248448" y="1164805"/>
                </a:lnTo>
                <a:lnTo>
                  <a:pt x="1292199" y="1175435"/>
                </a:lnTo>
                <a:lnTo>
                  <a:pt x="1300734" y="1173302"/>
                </a:lnTo>
                <a:lnTo>
                  <a:pt x="1337043" y="1146619"/>
                </a:lnTo>
                <a:lnTo>
                  <a:pt x="1453489" y="752030"/>
                </a:lnTo>
                <a:lnTo>
                  <a:pt x="1490903" y="752030"/>
                </a:lnTo>
                <a:lnTo>
                  <a:pt x="1307147" y="1440980"/>
                </a:lnTo>
                <a:lnTo>
                  <a:pt x="1453489" y="1440980"/>
                </a:lnTo>
                <a:lnTo>
                  <a:pt x="1453489" y="1917687"/>
                </a:lnTo>
                <a:lnTo>
                  <a:pt x="1469555" y="1956079"/>
                </a:lnTo>
                <a:lnTo>
                  <a:pt x="1472704" y="1961400"/>
                </a:lnTo>
                <a:lnTo>
                  <a:pt x="1479118" y="1966734"/>
                </a:lnTo>
                <a:lnTo>
                  <a:pt x="1485519" y="1971001"/>
                </a:lnTo>
                <a:lnTo>
                  <a:pt x="1493037" y="1975269"/>
                </a:lnTo>
                <a:lnTo>
                  <a:pt x="1501584" y="1978469"/>
                </a:lnTo>
                <a:lnTo>
                  <a:pt x="1509014" y="1981669"/>
                </a:lnTo>
                <a:lnTo>
                  <a:pt x="1526108" y="1983803"/>
                </a:lnTo>
                <a:lnTo>
                  <a:pt x="1534642" y="1983803"/>
                </a:lnTo>
                <a:lnTo>
                  <a:pt x="1543189" y="1981669"/>
                </a:lnTo>
                <a:lnTo>
                  <a:pt x="1551736" y="1980603"/>
                </a:lnTo>
                <a:lnTo>
                  <a:pt x="1592313" y="1946478"/>
                </a:lnTo>
                <a:lnTo>
                  <a:pt x="1601965" y="1917687"/>
                </a:lnTo>
                <a:lnTo>
                  <a:pt x="1601965" y="1440980"/>
                </a:lnTo>
                <a:lnTo>
                  <a:pt x="1674583" y="1440980"/>
                </a:lnTo>
                <a:lnTo>
                  <a:pt x="1674583" y="1917687"/>
                </a:lnTo>
                <a:lnTo>
                  <a:pt x="1675612" y="1924075"/>
                </a:lnTo>
                <a:lnTo>
                  <a:pt x="1677746" y="1932622"/>
                </a:lnTo>
                <a:lnTo>
                  <a:pt x="1680997" y="1939010"/>
                </a:lnTo>
                <a:lnTo>
                  <a:pt x="1683131" y="1945411"/>
                </a:lnTo>
                <a:lnTo>
                  <a:pt x="1687398" y="1952879"/>
                </a:lnTo>
                <a:lnTo>
                  <a:pt x="1692694" y="1958200"/>
                </a:lnTo>
                <a:lnTo>
                  <a:pt x="1698078" y="1964601"/>
                </a:lnTo>
                <a:lnTo>
                  <a:pt x="1705508" y="1969935"/>
                </a:lnTo>
                <a:lnTo>
                  <a:pt x="1711921" y="1974202"/>
                </a:lnTo>
                <a:lnTo>
                  <a:pt x="1729003" y="1981669"/>
                </a:lnTo>
                <a:lnTo>
                  <a:pt x="1747202" y="1983803"/>
                </a:lnTo>
                <a:lnTo>
                  <a:pt x="1754632" y="1983803"/>
                </a:lnTo>
                <a:lnTo>
                  <a:pt x="1763179" y="1981669"/>
                </a:lnTo>
                <a:lnTo>
                  <a:pt x="1771726" y="1980603"/>
                </a:lnTo>
                <a:lnTo>
                  <a:pt x="1780260" y="1977402"/>
                </a:lnTo>
                <a:lnTo>
                  <a:pt x="1787779" y="1973135"/>
                </a:lnTo>
                <a:lnTo>
                  <a:pt x="1797354" y="1966734"/>
                </a:lnTo>
                <a:lnTo>
                  <a:pt x="1802726" y="1960346"/>
                </a:lnTo>
                <a:lnTo>
                  <a:pt x="1809140" y="1953945"/>
                </a:lnTo>
                <a:lnTo>
                  <a:pt x="1814436" y="1945411"/>
                </a:lnTo>
                <a:lnTo>
                  <a:pt x="1818703" y="1936877"/>
                </a:lnTo>
                <a:lnTo>
                  <a:pt x="1820837" y="1928342"/>
                </a:lnTo>
                <a:lnTo>
                  <a:pt x="1822983" y="1917687"/>
                </a:lnTo>
                <a:lnTo>
                  <a:pt x="1820837" y="1437779"/>
                </a:lnTo>
                <a:lnTo>
                  <a:pt x="1972564" y="1437779"/>
                </a:lnTo>
                <a:lnTo>
                  <a:pt x="1785645" y="753135"/>
                </a:lnTo>
                <a:lnTo>
                  <a:pt x="1821954" y="753135"/>
                </a:lnTo>
                <a:lnTo>
                  <a:pt x="1928749" y="1119936"/>
                </a:lnTo>
                <a:lnTo>
                  <a:pt x="1931898" y="1127404"/>
                </a:lnTo>
                <a:lnTo>
                  <a:pt x="1962912" y="1159395"/>
                </a:lnTo>
                <a:lnTo>
                  <a:pt x="1986407" y="1164805"/>
                </a:lnTo>
                <a:lnTo>
                  <a:pt x="1994954" y="1164805"/>
                </a:lnTo>
                <a:lnTo>
                  <a:pt x="2035530" y="1143444"/>
                </a:lnTo>
                <a:lnTo>
                  <a:pt x="2048344" y="1109306"/>
                </a:lnTo>
                <a:lnTo>
                  <a:pt x="2048344" y="1099693"/>
                </a:lnTo>
                <a:close/>
              </a:path>
              <a:path w="2207895" h="2197100">
                <a:moveTo>
                  <a:pt x="2207501" y="279400"/>
                </a:moveTo>
                <a:lnTo>
                  <a:pt x="2206053" y="241300"/>
                </a:lnTo>
                <a:lnTo>
                  <a:pt x="2198700" y="203200"/>
                </a:lnTo>
                <a:lnTo>
                  <a:pt x="2185632" y="165100"/>
                </a:lnTo>
                <a:lnTo>
                  <a:pt x="2167178" y="127000"/>
                </a:lnTo>
                <a:lnTo>
                  <a:pt x="2160003" y="114300"/>
                </a:lnTo>
                <a:lnTo>
                  <a:pt x="2152231" y="114300"/>
                </a:lnTo>
                <a:lnTo>
                  <a:pt x="2143950" y="101600"/>
                </a:lnTo>
                <a:lnTo>
                  <a:pt x="2135225" y="88900"/>
                </a:lnTo>
                <a:lnTo>
                  <a:pt x="2126005" y="76200"/>
                </a:lnTo>
                <a:lnTo>
                  <a:pt x="2116353" y="76200"/>
                </a:lnTo>
                <a:lnTo>
                  <a:pt x="2106269" y="63500"/>
                </a:lnTo>
                <a:lnTo>
                  <a:pt x="2095766" y="50800"/>
                </a:lnTo>
                <a:lnTo>
                  <a:pt x="2084832" y="50800"/>
                </a:lnTo>
                <a:lnTo>
                  <a:pt x="2073554" y="38100"/>
                </a:lnTo>
                <a:lnTo>
                  <a:pt x="2061933" y="25400"/>
                </a:lnTo>
                <a:lnTo>
                  <a:pt x="2037588" y="25400"/>
                </a:lnTo>
                <a:lnTo>
                  <a:pt x="2024938" y="12700"/>
                </a:lnTo>
                <a:lnTo>
                  <a:pt x="2009394" y="12700"/>
                </a:lnTo>
                <a:lnTo>
                  <a:pt x="2022119" y="25400"/>
                </a:lnTo>
                <a:lnTo>
                  <a:pt x="2034159" y="25400"/>
                </a:lnTo>
                <a:lnTo>
                  <a:pt x="2046300" y="38100"/>
                </a:lnTo>
                <a:lnTo>
                  <a:pt x="2057742" y="38100"/>
                </a:lnTo>
                <a:lnTo>
                  <a:pt x="2069198" y="50800"/>
                </a:lnTo>
                <a:lnTo>
                  <a:pt x="2079955" y="50800"/>
                </a:lnTo>
                <a:lnTo>
                  <a:pt x="2090724" y="63500"/>
                </a:lnTo>
                <a:lnTo>
                  <a:pt x="2100719" y="63500"/>
                </a:lnTo>
                <a:lnTo>
                  <a:pt x="2110625" y="76200"/>
                </a:lnTo>
                <a:lnTo>
                  <a:pt x="2120023" y="88900"/>
                </a:lnTo>
                <a:lnTo>
                  <a:pt x="2128824" y="88900"/>
                </a:lnTo>
                <a:lnTo>
                  <a:pt x="2137448" y="101600"/>
                </a:lnTo>
                <a:lnTo>
                  <a:pt x="2137283" y="101600"/>
                </a:lnTo>
                <a:lnTo>
                  <a:pt x="2145487" y="114300"/>
                </a:lnTo>
                <a:lnTo>
                  <a:pt x="2145309" y="114300"/>
                </a:lnTo>
                <a:lnTo>
                  <a:pt x="2152916" y="127000"/>
                </a:lnTo>
                <a:lnTo>
                  <a:pt x="2159914" y="139700"/>
                </a:lnTo>
                <a:lnTo>
                  <a:pt x="2166416" y="152400"/>
                </a:lnTo>
                <a:lnTo>
                  <a:pt x="2172398" y="165100"/>
                </a:lnTo>
                <a:lnTo>
                  <a:pt x="2177694" y="165100"/>
                </a:lnTo>
                <a:lnTo>
                  <a:pt x="2182558" y="177800"/>
                </a:lnTo>
                <a:lnTo>
                  <a:pt x="2186825" y="190500"/>
                </a:lnTo>
                <a:lnTo>
                  <a:pt x="2190419" y="203200"/>
                </a:lnTo>
                <a:lnTo>
                  <a:pt x="2193493" y="215900"/>
                </a:lnTo>
                <a:lnTo>
                  <a:pt x="2195804" y="228600"/>
                </a:lnTo>
                <a:lnTo>
                  <a:pt x="2197595" y="254000"/>
                </a:lnTo>
                <a:lnTo>
                  <a:pt x="2198535" y="266700"/>
                </a:lnTo>
                <a:lnTo>
                  <a:pt x="2198967" y="279400"/>
                </a:lnTo>
                <a:lnTo>
                  <a:pt x="2198967" y="1930400"/>
                </a:lnTo>
                <a:lnTo>
                  <a:pt x="2198535" y="1943100"/>
                </a:lnTo>
                <a:lnTo>
                  <a:pt x="2197506" y="1955800"/>
                </a:lnTo>
                <a:lnTo>
                  <a:pt x="2195804" y="1968500"/>
                </a:lnTo>
                <a:lnTo>
                  <a:pt x="2193404" y="1981200"/>
                </a:lnTo>
                <a:lnTo>
                  <a:pt x="2190419" y="1993900"/>
                </a:lnTo>
                <a:lnTo>
                  <a:pt x="2186825" y="2006600"/>
                </a:lnTo>
                <a:lnTo>
                  <a:pt x="2182558" y="2019300"/>
                </a:lnTo>
                <a:lnTo>
                  <a:pt x="2177694" y="2032000"/>
                </a:lnTo>
                <a:lnTo>
                  <a:pt x="2172309" y="2044700"/>
                </a:lnTo>
                <a:lnTo>
                  <a:pt x="2166328" y="2057400"/>
                </a:lnTo>
                <a:lnTo>
                  <a:pt x="2159838" y="2070100"/>
                </a:lnTo>
                <a:lnTo>
                  <a:pt x="2152916" y="2070100"/>
                </a:lnTo>
                <a:lnTo>
                  <a:pt x="2145309" y="2082800"/>
                </a:lnTo>
                <a:lnTo>
                  <a:pt x="2145487" y="2082800"/>
                </a:lnTo>
                <a:lnTo>
                  <a:pt x="2137372" y="2095500"/>
                </a:lnTo>
                <a:lnTo>
                  <a:pt x="2128824" y="2108200"/>
                </a:lnTo>
                <a:lnTo>
                  <a:pt x="2119858" y="2120900"/>
                </a:lnTo>
                <a:lnTo>
                  <a:pt x="2110625" y="2120900"/>
                </a:lnTo>
                <a:lnTo>
                  <a:pt x="2100719" y="2133600"/>
                </a:lnTo>
                <a:lnTo>
                  <a:pt x="2100884" y="2133600"/>
                </a:lnTo>
                <a:lnTo>
                  <a:pt x="2090547" y="2146300"/>
                </a:lnTo>
                <a:lnTo>
                  <a:pt x="2080133" y="2146300"/>
                </a:lnTo>
                <a:lnTo>
                  <a:pt x="2069020" y="2159000"/>
                </a:lnTo>
                <a:lnTo>
                  <a:pt x="2057920" y="2159000"/>
                </a:lnTo>
                <a:lnTo>
                  <a:pt x="2046046" y="2171700"/>
                </a:lnTo>
                <a:lnTo>
                  <a:pt x="2034336" y="2171700"/>
                </a:lnTo>
                <a:lnTo>
                  <a:pt x="2021954" y="2184400"/>
                </a:lnTo>
                <a:lnTo>
                  <a:pt x="1983765" y="2184400"/>
                </a:lnTo>
                <a:lnTo>
                  <a:pt x="1970265" y="2197100"/>
                </a:lnTo>
                <a:lnTo>
                  <a:pt x="2012035" y="2197100"/>
                </a:lnTo>
                <a:lnTo>
                  <a:pt x="2024938" y="2184400"/>
                </a:lnTo>
                <a:lnTo>
                  <a:pt x="2037588" y="2184400"/>
                </a:lnTo>
                <a:lnTo>
                  <a:pt x="2049881" y="2171700"/>
                </a:lnTo>
                <a:lnTo>
                  <a:pt x="2061933" y="2171700"/>
                </a:lnTo>
                <a:lnTo>
                  <a:pt x="2073554" y="2159000"/>
                </a:lnTo>
                <a:lnTo>
                  <a:pt x="2084832" y="2159000"/>
                </a:lnTo>
                <a:lnTo>
                  <a:pt x="2095766" y="2146300"/>
                </a:lnTo>
                <a:lnTo>
                  <a:pt x="2106269" y="2146300"/>
                </a:lnTo>
                <a:lnTo>
                  <a:pt x="2116353" y="2133600"/>
                </a:lnTo>
                <a:lnTo>
                  <a:pt x="2126005" y="2120900"/>
                </a:lnTo>
                <a:lnTo>
                  <a:pt x="2135225" y="2108200"/>
                </a:lnTo>
                <a:lnTo>
                  <a:pt x="2143950" y="2108200"/>
                </a:lnTo>
                <a:lnTo>
                  <a:pt x="2167178" y="2070100"/>
                </a:lnTo>
                <a:lnTo>
                  <a:pt x="2185632" y="2032000"/>
                </a:lnTo>
                <a:lnTo>
                  <a:pt x="2198713" y="1993900"/>
                </a:lnTo>
                <a:lnTo>
                  <a:pt x="2206053" y="1955800"/>
                </a:lnTo>
                <a:lnTo>
                  <a:pt x="2207501" y="1930400"/>
                </a:lnTo>
                <a:lnTo>
                  <a:pt x="2207501" y="27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849073" y="1526480"/>
            <a:ext cx="1786255" cy="2277110"/>
            <a:chOff x="3849073" y="1526480"/>
            <a:chExt cx="1786255" cy="2277110"/>
          </a:xfrm>
        </p:grpSpPr>
        <p:sp>
          <p:nvSpPr>
            <p:cNvPr id="7" name="object 7"/>
            <p:cNvSpPr/>
            <p:nvPr/>
          </p:nvSpPr>
          <p:spPr>
            <a:xfrm>
              <a:off x="4636846" y="2565387"/>
              <a:ext cx="210185" cy="1233170"/>
            </a:xfrm>
            <a:custGeom>
              <a:avLst/>
              <a:gdLst/>
              <a:ahLst/>
              <a:cxnLst/>
              <a:rect l="l" t="t" r="r" b="b"/>
              <a:pathLst>
                <a:path w="210185" h="1233170">
                  <a:moveTo>
                    <a:pt x="22567" y="0"/>
                  </a:moveTo>
                  <a:lnTo>
                    <a:pt x="0" y="0"/>
                  </a:lnTo>
                  <a:lnTo>
                    <a:pt x="0" y="1232573"/>
                  </a:lnTo>
                  <a:lnTo>
                    <a:pt x="22567" y="1232573"/>
                  </a:lnTo>
                  <a:lnTo>
                    <a:pt x="22567" y="0"/>
                  </a:lnTo>
                  <a:close/>
                </a:path>
                <a:path w="210185" h="1233170">
                  <a:moveTo>
                    <a:pt x="210159" y="0"/>
                  </a:moveTo>
                  <a:lnTo>
                    <a:pt x="187591" y="0"/>
                  </a:lnTo>
                  <a:lnTo>
                    <a:pt x="187591" y="1232573"/>
                  </a:lnTo>
                  <a:lnTo>
                    <a:pt x="210159" y="1232573"/>
                  </a:lnTo>
                  <a:lnTo>
                    <a:pt x="2101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6857" y="2565376"/>
              <a:ext cx="210185" cy="1233170"/>
            </a:xfrm>
            <a:custGeom>
              <a:avLst/>
              <a:gdLst/>
              <a:ahLst/>
              <a:cxnLst/>
              <a:rect l="l" t="t" r="r" b="b"/>
              <a:pathLst>
                <a:path w="210185" h="1233170">
                  <a:moveTo>
                    <a:pt x="0" y="1232573"/>
                  </a:moveTo>
                  <a:lnTo>
                    <a:pt x="210154" y="1232573"/>
                  </a:lnTo>
                  <a:lnTo>
                    <a:pt x="210154" y="0"/>
                  </a:lnTo>
                  <a:lnTo>
                    <a:pt x="0" y="0"/>
                  </a:lnTo>
                  <a:lnTo>
                    <a:pt x="0" y="1232573"/>
                  </a:lnTo>
                  <a:close/>
                </a:path>
              </a:pathLst>
            </a:custGeom>
            <a:ln w="11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9414" y="2565387"/>
              <a:ext cx="165100" cy="1233170"/>
            </a:xfrm>
            <a:custGeom>
              <a:avLst/>
              <a:gdLst/>
              <a:ahLst/>
              <a:cxnLst/>
              <a:rect l="l" t="t" r="r" b="b"/>
              <a:pathLst>
                <a:path w="165100" h="1233170">
                  <a:moveTo>
                    <a:pt x="22567" y="0"/>
                  </a:moveTo>
                  <a:lnTo>
                    <a:pt x="0" y="0"/>
                  </a:lnTo>
                  <a:lnTo>
                    <a:pt x="0" y="1232573"/>
                  </a:lnTo>
                  <a:lnTo>
                    <a:pt x="22567" y="1232573"/>
                  </a:lnTo>
                  <a:lnTo>
                    <a:pt x="22567" y="0"/>
                  </a:lnTo>
                  <a:close/>
                </a:path>
                <a:path w="165100" h="1233170">
                  <a:moveTo>
                    <a:pt x="165023" y="0"/>
                  </a:moveTo>
                  <a:lnTo>
                    <a:pt x="141046" y="0"/>
                  </a:lnTo>
                  <a:lnTo>
                    <a:pt x="141046" y="1232573"/>
                  </a:lnTo>
                  <a:lnTo>
                    <a:pt x="165023" y="1232573"/>
                  </a:lnTo>
                  <a:lnTo>
                    <a:pt x="16502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9422" y="2565376"/>
              <a:ext cx="165100" cy="1233170"/>
            </a:xfrm>
            <a:custGeom>
              <a:avLst/>
              <a:gdLst/>
              <a:ahLst/>
              <a:cxnLst/>
              <a:rect l="l" t="t" r="r" b="b"/>
              <a:pathLst>
                <a:path w="165100" h="1233170">
                  <a:moveTo>
                    <a:pt x="0" y="1232573"/>
                  </a:moveTo>
                  <a:lnTo>
                    <a:pt x="165023" y="1232573"/>
                  </a:lnTo>
                  <a:lnTo>
                    <a:pt x="165023" y="0"/>
                  </a:lnTo>
                  <a:lnTo>
                    <a:pt x="0" y="0"/>
                  </a:lnTo>
                  <a:lnTo>
                    <a:pt x="0" y="1232573"/>
                  </a:lnTo>
                  <a:close/>
                </a:path>
              </a:pathLst>
            </a:custGeom>
            <a:ln w="11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1988" y="2565376"/>
              <a:ext cx="118745" cy="1233170"/>
            </a:xfrm>
            <a:custGeom>
              <a:avLst/>
              <a:gdLst/>
              <a:ahLst/>
              <a:cxnLst/>
              <a:rect l="l" t="t" r="r" b="b"/>
              <a:pathLst>
                <a:path w="118745" h="1233170">
                  <a:moveTo>
                    <a:pt x="118481" y="0"/>
                  </a:moveTo>
                  <a:lnTo>
                    <a:pt x="0" y="0"/>
                  </a:lnTo>
                  <a:lnTo>
                    <a:pt x="0" y="1232573"/>
                  </a:lnTo>
                  <a:lnTo>
                    <a:pt x="118482" y="1232573"/>
                  </a:lnTo>
                  <a:lnTo>
                    <a:pt x="11848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988" y="2565376"/>
              <a:ext cx="118745" cy="1233170"/>
            </a:xfrm>
            <a:custGeom>
              <a:avLst/>
              <a:gdLst/>
              <a:ahLst/>
              <a:cxnLst/>
              <a:rect l="l" t="t" r="r" b="b"/>
              <a:pathLst>
                <a:path w="118745" h="1233170">
                  <a:moveTo>
                    <a:pt x="0" y="1232573"/>
                  </a:moveTo>
                  <a:lnTo>
                    <a:pt x="118482" y="1232573"/>
                  </a:lnTo>
                  <a:lnTo>
                    <a:pt x="118481" y="0"/>
                  </a:lnTo>
                  <a:lnTo>
                    <a:pt x="0" y="0"/>
                  </a:lnTo>
                  <a:lnTo>
                    <a:pt x="0" y="1232573"/>
                  </a:lnTo>
                  <a:close/>
                </a:path>
              </a:pathLst>
            </a:custGeom>
            <a:ln w="11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4060" y="1531467"/>
              <a:ext cx="1776095" cy="1379855"/>
            </a:xfrm>
            <a:custGeom>
              <a:avLst/>
              <a:gdLst/>
              <a:ahLst/>
              <a:cxnLst/>
              <a:rect l="l" t="t" r="r" b="b"/>
              <a:pathLst>
                <a:path w="1776095" h="1379855">
                  <a:moveTo>
                    <a:pt x="1234170" y="0"/>
                  </a:moveTo>
                  <a:lnTo>
                    <a:pt x="541611" y="0"/>
                  </a:lnTo>
                  <a:lnTo>
                    <a:pt x="0" y="394012"/>
                  </a:lnTo>
                  <a:lnTo>
                    <a:pt x="0" y="960929"/>
                  </a:lnTo>
                  <a:lnTo>
                    <a:pt x="541611" y="1379606"/>
                  </a:lnTo>
                  <a:lnTo>
                    <a:pt x="1234171" y="1379606"/>
                  </a:lnTo>
                  <a:lnTo>
                    <a:pt x="1775783" y="960929"/>
                  </a:lnTo>
                  <a:lnTo>
                    <a:pt x="1775783" y="394013"/>
                  </a:lnTo>
                  <a:lnTo>
                    <a:pt x="1234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4060" y="1531467"/>
              <a:ext cx="1776095" cy="1379855"/>
            </a:xfrm>
            <a:custGeom>
              <a:avLst/>
              <a:gdLst/>
              <a:ahLst/>
              <a:cxnLst/>
              <a:rect l="l" t="t" r="r" b="b"/>
              <a:pathLst>
                <a:path w="1776095" h="1379855">
                  <a:moveTo>
                    <a:pt x="0" y="394012"/>
                  </a:moveTo>
                  <a:lnTo>
                    <a:pt x="541611" y="0"/>
                  </a:lnTo>
                  <a:lnTo>
                    <a:pt x="1234170" y="0"/>
                  </a:lnTo>
                  <a:lnTo>
                    <a:pt x="1775783" y="394013"/>
                  </a:lnTo>
                  <a:lnTo>
                    <a:pt x="1775783" y="960929"/>
                  </a:lnTo>
                  <a:lnTo>
                    <a:pt x="1234171" y="1379606"/>
                  </a:lnTo>
                  <a:lnTo>
                    <a:pt x="541611" y="1379606"/>
                  </a:lnTo>
                  <a:lnTo>
                    <a:pt x="0" y="960929"/>
                  </a:lnTo>
                  <a:lnTo>
                    <a:pt x="0" y="394012"/>
                  </a:lnTo>
                  <a:close/>
                </a:path>
              </a:pathLst>
            </a:custGeom>
            <a:ln w="96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7529" y="1581916"/>
              <a:ext cx="1649095" cy="1278255"/>
            </a:xfrm>
            <a:custGeom>
              <a:avLst/>
              <a:gdLst/>
              <a:ahLst/>
              <a:cxnLst/>
              <a:rect l="l" t="t" r="r" b="b"/>
              <a:pathLst>
                <a:path w="1649095" h="1278255">
                  <a:moveTo>
                    <a:pt x="127" y="382838"/>
                  </a:moveTo>
                  <a:lnTo>
                    <a:pt x="0" y="383319"/>
                  </a:lnTo>
                  <a:lnTo>
                    <a:pt x="0" y="890474"/>
                  </a:lnTo>
                  <a:lnTo>
                    <a:pt x="501068" y="1277675"/>
                  </a:lnTo>
                  <a:lnTo>
                    <a:pt x="1147786" y="1277675"/>
                  </a:lnTo>
                  <a:lnTo>
                    <a:pt x="1242402" y="1204547"/>
                  </a:lnTo>
                  <a:lnTo>
                    <a:pt x="564881" y="1204546"/>
                  </a:lnTo>
                  <a:lnTo>
                    <a:pt x="524683" y="1191783"/>
                  </a:lnTo>
                  <a:lnTo>
                    <a:pt x="548360" y="1191783"/>
                  </a:lnTo>
                  <a:lnTo>
                    <a:pt x="135566" y="872882"/>
                  </a:lnTo>
                  <a:lnTo>
                    <a:pt x="112841" y="872882"/>
                  </a:lnTo>
                  <a:lnTo>
                    <a:pt x="96608" y="842786"/>
                  </a:lnTo>
                  <a:lnTo>
                    <a:pt x="112841" y="842786"/>
                  </a:lnTo>
                  <a:lnTo>
                    <a:pt x="112841" y="426254"/>
                  </a:lnTo>
                  <a:lnTo>
                    <a:pt x="55115" y="426254"/>
                  </a:lnTo>
                  <a:lnTo>
                    <a:pt x="33985" y="422744"/>
                  </a:lnTo>
                  <a:lnTo>
                    <a:pt x="15613" y="412984"/>
                  </a:lnTo>
                  <a:lnTo>
                    <a:pt x="3655" y="398563"/>
                  </a:lnTo>
                  <a:lnTo>
                    <a:pt x="127" y="382838"/>
                  </a:lnTo>
                  <a:close/>
                </a:path>
                <a:path w="1649095" h="1278255">
                  <a:moveTo>
                    <a:pt x="548360" y="1191783"/>
                  </a:moveTo>
                  <a:lnTo>
                    <a:pt x="524683" y="1191783"/>
                  </a:lnTo>
                  <a:lnTo>
                    <a:pt x="564881" y="1204546"/>
                  </a:lnTo>
                  <a:lnTo>
                    <a:pt x="548360" y="1191783"/>
                  </a:lnTo>
                  <a:close/>
                </a:path>
                <a:path w="1649095" h="1278255">
                  <a:moveTo>
                    <a:pt x="1100418" y="1191784"/>
                  </a:moveTo>
                  <a:lnTo>
                    <a:pt x="548360" y="1191783"/>
                  </a:lnTo>
                  <a:lnTo>
                    <a:pt x="564881" y="1204546"/>
                  </a:lnTo>
                  <a:lnTo>
                    <a:pt x="1083894" y="1204547"/>
                  </a:lnTo>
                  <a:lnTo>
                    <a:pt x="1100418" y="1191784"/>
                  </a:lnTo>
                  <a:close/>
                </a:path>
                <a:path w="1649095" h="1278255">
                  <a:moveTo>
                    <a:pt x="1535990" y="855342"/>
                  </a:moveTo>
                  <a:lnTo>
                    <a:pt x="1083894" y="1204547"/>
                  </a:lnTo>
                  <a:lnTo>
                    <a:pt x="1124080" y="1191784"/>
                  </a:lnTo>
                  <a:lnTo>
                    <a:pt x="1258915" y="1191784"/>
                  </a:lnTo>
                  <a:lnTo>
                    <a:pt x="1648760" y="890474"/>
                  </a:lnTo>
                  <a:lnTo>
                    <a:pt x="1648760" y="872882"/>
                  </a:lnTo>
                  <a:lnTo>
                    <a:pt x="1535990" y="872882"/>
                  </a:lnTo>
                  <a:lnTo>
                    <a:pt x="1535990" y="855342"/>
                  </a:lnTo>
                  <a:close/>
                </a:path>
                <a:path w="1649095" h="1278255">
                  <a:moveTo>
                    <a:pt x="1258915" y="1191784"/>
                  </a:moveTo>
                  <a:lnTo>
                    <a:pt x="1124080" y="1191784"/>
                  </a:lnTo>
                  <a:lnTo>
                    <a:pt x="1083894" y="1204547"/>
                  </a:lnTo>
                  <a:lnTo>
                    <a:pt x="1242402" y="1204547"/>
                  </a:lnTo>
                  <a:lnTo>
                    <a:pt x="1258915" y="1191784"/>
                  </a:lnTo>
                  <a:close/>
                </a:path>
                <a:path w="1649095" h="1278255">
                  <a:moveTo>
                    <a:pt x="96608" y="842786"/>
                  </a:moveTo>
                  <a:lnTo>
                    <a:pt x="112841" y="872882"/>
                  </a:lnTo>
                  <a:lnTo>
                    <a:pt x="112841" y="855326"/>
                  </a:lnTo>
                  <a:lnTo>
                    <a:pt x="96608" y="842786"/>
                  </a:lnTo>
                  <a:close/>
                </a:path>
                <a:path w="1649095" h="1278255">
                  <a:moveTo>
                    <a:pt x="112841" y="855326"/>
                  </a:moveTo>
                  <a:lnTo>
                    <a:pt x="112841" y="872882"/>
                  </a:lnTo>
                  <a:lnTo>
                    <a:pt x="135566" y="872882"/>
                  </a:lnTo>
                  <a:lnTo>
                    <a:pt x="112841" y="855326"/>
                  </a:lnTo>
                  <a:close/>
                </a:path>
                <a:path w="1649095" h="1278255">
                  <a:moveTo>
                    <a:pt x="1552245" y="842786"/>
                  </a:moveTo>
                  <a:lnTo>
                    <a:pt x="1536010" y="855326"/>
                  </a:lnTo>
                  <a:lnTo>
                    <a:pt x="1535990" y="872882"/>
                  </a:lnTo>
                  <a:lnTo>
                    <a:pt x="1552245" y="842786"/>
                  </a:lnTo>
                  <a:close/>
                </a:path>
                <a:path w="1649095" h="1278255">
                  <a:moveTo>
                    <a:pt x="1648760" y="842786"/>
                  </a:moveTo>
                  <a:lnTo>
                    <a:pt x="1552245" y="842786"/>
                  </a:lnTo>
                  <a:lnTo>
                    <a:pt x="1535990" y="872882"/>
                  </a:lnTo>
                  <a:lnTo>
                    <a:pt x="1648760" y="872882"/>
                  </a:lnTo>
                  <a:lnTo>
                    <a:pt x="1648760" y="842786"/>
                  </a:lnTo>
                  <a:close/>
                </a:path>
                <a:path w="1649095" h="1278255">
                  <a:moveTo>
                    <a:pt x="1535990" y="401649"/>
                  </a:moveTo>
                  <a:lnTo>
                    <a:pt x="1535990" y="855342"/>
                  </a:lnTo>
                  <a:lnTo>
                    <a:pt x="1552245" y="842786"/>
                  </a:lnTo>
                  <a:lnTo>
                    <a:pt x="1648760" y="842786"/>
                  </a:lnTo>
                  <a:lnTo>
                    <a:pt x="1648760" y="414365"/>
                  </a:lnTo>
                  <a:lnTo>
                    <a:pt x="1553487" y="414365"/>
                  </a:lnTo>
                  <a:lnTo>
                    <a:pt x="1535990" y="401649"/>
                  </a:lnTo>
                  <a:close/>
                </a:path>
                <a:path w="1649095" h="1278255">
                  <a:moveTo>
                    <a:pt x="112841" y="842786"/>
                  </a:moveTo>
                  <a:lnTo>
                    <a:pt x="96608" y="842786"/>
                  </a:lnTo>
                  <a:lnTo>
                    <a:pt x="112841" y="855326"/>
                  </a:lnTo>
                  <a:lnTo>
                    <a:pt x="112841" y="842786"/>
                  </a:lnTo>
                  <a:close/>
                </a:path>
                <a:path w="1649095" h="1278255">
                  <a:moveTo>
                    <a:pt x="56422" y="340374"/>
                  </a:moveTo>
                  <a:lnTo>
                    <a:pt x="17109" y="352653"/>
                  </a:lnTo>
                  <a:lnTo>
                    <a:pt x="235" y="383319"/>
                  </a:lnTo>
                  <a:lnTo>
                    <a:pt x="3655" y="398563"/>
                  </a:lnTo>
                  <a:lnTo>
                    <a:pt x="15613" y="412984"/>
                  </a:lnTo>
                  <a:lnTo>
                    <a:pt x="33985" y="422744"/>
                  </a:lnTo>
                  <a:lnTo>
                    <a:pt x="55115" y="426254"/>
                  </a:lnTo>
                  <a:lnTo>
                    <a:pt x="76435" y="423474"/>
                  </a:lnTo>
                  <a:lnTo>
                    <a:pt x="95378" y="414364"/>
                  </a:lnTo>
                  <a:lnTo>
                    <a:pt x="112841" y="401671"/>
                  </a:lnTo>
                  <a:lnTo>
                    <a:pt x="112841" y="383319"/>
                  </a:lnTo>
                  <a:lnTo>
                    <a:pt x="108407" y="366604"/>
                  </a:lnTo>
                  <a:lnTo>
                    <a:pt x="96315" y="352953"/>
                  </a:lnTo>
                  <a:lnTo>
                    <a:pt x="78381" y="343749"/>
                  </a:lnTo>
                  <a:lnTo>
                    <a:pt x="56422" y="340374"/>
                  </a:lnTo>
                  <a:close/>
                </a:path>
                <a:path w="1649095" h="1278255">
                  <a:moveTo>
                    <a:pt x="112841" y="401671"/>
                  </a:moveTo>
                  <a:lnTo>
                    <a:pt x="95378" y="414364"/>
                  </a:lnTo>
                  <a:lnTo>
                    <a:pt x="76435" y="423474"/>
                  </a:lnTo>
                  <a:lnTo>
                    <a:pt x="55115" y="426254"/>
                  </a:lnTo>
                  <a:lnTo>
                    <a:pt x="112841" y="426254"/>
                  </a:lnTo>
                  <a:lnTo>
                    <a:pt x="112841" y="401671"/>
                  </a:lnTo>
                  <a:close/>
                </a:path>
                <a:path w="1649095" h="1278255">
                  <a:moveTo>
                    <a:pt x="1535990" y="383320"/>
                  </a:moveTo>
                  <a:lnTo>
                    <a:pt x="1536021" y="401671"/>
                  </a:lnTo>
                  <a:lnTo>
                    <a:pt x="1553487" y="414365"/>
                  </a:lnTo>
                  <a:lnTo>
                    <a:pt x="1535990" y="383320"/>
                  </a:lnTo>
                  <a:close/>
                </a:path>
                <a:path w="1649095" h="1278255">
                  <a:moveTo>
                    <a:pt x="1648760" y="383320"/>
                  </a:moveTo>
                  <a:lnTo>
                    <a:pt x="1535990" y="383320"/>
                  </a:lnTo>
                  <a:lnTo>
                    <a:pt x="1553487" y="414365"/>
                  </a:lnTo>
                  <a:lnTo>
                    <a:pt x="1648760" y="414365"/>
                  </a:lnTo>
                  <a:lnTo>
                    <a:pt x="1648760" y="383320"/>
                  </a:lnTo>
                  <a:close/>
                </a:path>
                <a:path w="1649095" h="1278255">
                  <a:moveTo>
                    <a:pt x="197171" y="340374"/>
                  </a:moveTo>
                  <a:lnTo>
                    <a:pt x="56422" y="340374"/>
                  </a:lnTo>
                  <a:lnTo>
                    <a:pt x="78381" y="343749"/>
                  </a:lnTo>
                  <a:lnTo>
                    <a:pt x="96315" y="352953"/>
                  </a:lnTo>
                  <a:lnTo>
                    <a:pt x="108407" y="366604"/>
                  </a:lnTo>
                  <a:lnTo>
                    <a:pt x="112841" y="383319"/>
                  </a:lnTo>
                  <a:lnTo>
                    <a:pt x="112841" y="401671"/>
                  </a:lnTo>
                  <a:lnTo>
                    <a:pt x="197171" y="340374"/>
                  </a:lnTo>
                  <a:close/>
                </a:path>
                <a:path w="1649095" h="1278255">
                  <a:moveTo>
                    <a:pt x="1085136" y="73990"/>
                  </a:moveTo>
                  <a:lnTo>
                    <a:pt x="1535990" y="401649"/>
                  </a:lnTo>
                  <a:lnTo>
                    <a:pt x="1535990" y="383320"/>
                  </a:lnTo>
                  <a:lnTo>
                    <a:pt x="1648760" y="383320"/>
                  </a:lnTo>
                  <a:lnTo>
                    <a:pt x="1648760" y="364951"/>
                  </a:lnTo>
                  <a:lnTo>
                    <a:pt x="1264913" y="85891"/>
                  </a:lnTo>
                  <a:lnTo>
                    <a:pt x="1124080" y="85891"/>
                  </a:lnTo>
                  <a:lnTo>
                    <a:pt x="1085136" y="73990"/>
                  </a:lnTo>
                  <a:close/>
                </a:path>
                <a:path w="1649095" h="1278255">
                  <a:moveTo>
                    <a:pt x="3196" y="371270"/>
                  </a:moveTo>
                  <a:lnTo>
                    <a:pt x="15" y="382338"/>
                  </a:lnTo>
                  <a:lnTo>
                    <a:pt x="127" y="382838"/>
                  </a:lnTo>
                  <a:lnTo>
                    <a:pt x="3196" y="371270"/>
                  </a:lnTo>
                  <a:close/>
                </a:path>
                <a:path w="1649095" h="1278255">
                  <a:moveTo>
                    <a:pt x="4586" y="366432"/>
                  </a:moveTo>
                  <a:lnTo>
                    <a:pt x="4433" y="366604"/>
                  </a:lnTo>
                  <a:lnTo>
                    <a:pt x="3196" y="371270"/>
                  </a:lnTo>
                  <a:lnTo>
                    <a:pt x="4586" y="366432"/>
                  </a:lnTo>
                  <a:close/>
                </a:path>
                <a:path w="1649095" h="1278255">
                  <a:moveTo>
                    <a:pt x="7687" y="362931"/>
                  </a:moveTo>
                  <a:lnTo>
                    <a:pt x="4636" y="366259"/>
                  </a:lnTo>
                  <a:lnTo>
                    <a:pt x="4586" y="366432"/>
                  </a:lnTo>
                  <a:lnTo>
                    <a:pt x="7687" y="362931"/>
                  </a:lnTo>
                  <a:close/>
                </a:path>
                <a:path w="1649095" h="1278255">
                  <a:moveTo>
                    <a:pt x="17109" y="352653"/>
                  </a:moveTo>
                  <a:lnTo>
                    <a:pt x="16525" y="352953"/>
                  </a:lnTo>
                  <a:lnTo>
                    <a:pt x="7687" y="362931"/>
                  </a:lnTo>
                  <a:lnTo>
                    <a:pt x="17109" y="352653"/>
                  </a:lnTo>
                  <a:close/>
                </a:path>
                <a:path w="1649095" h="1278255">
                  <a:moveTo>
                    <a:pt x="1146770" y="0"/>
                  </a:moveTo>
                  <a:lnTo>
                    <a:pt x="502072" y="0"/>
                  </a:lnTo>
                  <a:lnTo>
                    <a:pt x="17457" y="352274"/>
                  </a:lnTo>
                  <a:lnTo>
                    <a:pt x="17109" y="352653"/>
                  </a:lnTo>
                  <a:lnTo>
                    <a:pt x="34459" y="343749"/>
                  </a:lnTo>
                  <a:lnTo>
                    <a:pt x="56422" y="340374"/>
                  </a:lnTo>
                  <a:lnTo>
                    <a:pt x="197171" y="340374"/>
                  </a:lnTo>
                  <a:lnTo>
                    <a:pt x="547278" y="85891"/>
                  </a:lnTo>
                  <a:lnTo>
                    <a:pt x="524683" y="85891"/>
                  </a:lnTo>
                  <a:lnTo>
                    <a:pt x="563650" y="73990"/>
                  </a:lnTo>
                  <a:lnTo>
                    <a:pt x="1248544" y="73990"/>
                  </a:lnTo>
                  <a:lnTo>
                    <a:pt x="1146770" y="0"/>
                  </a:lnTo>
                  <a:close/>
                </a:path>
                <a:path w="1649095" h="1278255">
                  <a:moveTo>
                    <a:pt x="563650" y="73990"/>
                  </a:moveTo>
                  <a:lnTo>
                    <a:pt x="524683" y="85891"/>
                  </a:lnTo>
                  <a:lnTo>
                    <a:pt x="547278" y="85891"/>
                  </a:lnTo>
                  <a:lnTo>
                    <a:pt x="563650" y="73990"/>
                  </a:lnTo>
                  <a:close/>
                </a:path>
                <a:path w="1649095" h="1278255">
                  <a:moveTo>
                    <a:pt x="1085136" y="73990"/>
                  </a:moveTo>
                  <a:lnTo>
                    <a:pt x="563650" y="73990"/>
                  </a:lnTo>
                  <a:lnTo>
                    <a:pt x="547278" y="85891"/>
                  </a:lnTo>
                  <a:lnTo>
                    <a:pt x="1101511" y="85891"/>
                  </a:lnTo>
                  <a:lnTo>
                    <a:pt x="1085136" y="73990"/>
                  </a:lnTo>
                  <a:close/>
                </a:path>
                <a:path w="1649095" h="1278255">
                  <a:moveTo>
                    <a:pt x="1248544" y="73990"/>
                  </a:moveTo>
                  <a:lnTo>
                    <a:pt x="1085136" y="73990"/>
                  </a:lnTo>
                  <a:lnTo>
                    <a:pt x="1124080" y="85891"/>
                  </a:lnTo>
                  <a:lnTo>
                    <a:pt x="1264913" y="85891"/>
                  </a:lnTo>
                  <a:lnTo>
                    <a:pt x="1248544" y="73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40098" y="1599082"/>
              <a:ext cx="1604010" cy="1243965"/>
            </a:xfrm>
            <a:custGeom>
              <a:avLst/>
              <a:gdLst/>
              <a:ahLst/>
              <a:cxnLst/>
              <a:rect l="l" t="t" r="r" b="b"/>
              <a:pathLst>
                <a:path w="1604010" h="1243964">
                  <a:moveTo>
                    <a:pt x="2044" y="358394"/>
                  </a:moveTo>
                  <a:lnTo>
                    <a:pt x="0" y="365582"/>
                  </a:lnTo>
                  <a:lnTo>
                    <a:pt x="63" y="365874"/>
                  </a:lnTo>
                  <a:lnTo>
                    <a:pt x="2044" y="358394"/>
                  </a:lnTo>
                  <a:close/>
                </a:path>
                <a:path w="1604010" h="1243964">
                  <a:moveTo>
                    <a:pt x="1479550" y="412292"/>
                  </a:moveTo>
                  <a:lnTo>
                    <a:pt x="1389240" y="320027"/>
                  </a:lnTo>
                  <a:lnTo>
                    <a:pt x="1177696" y="320027"/>
                  </a:lnTo>
                  <a:lnTo>
                    <a:pt x="1177696" y="898664"/>
                  </a:lnTo>
                  <a:lnTo>
                    <a:pt x="1300403" y="898664"/>
                  </a:lnTo>
                  <a:lnTo>
                    <a:pt x="1300403" y="715073"/>
                  </a:lnTo>
                  <a:lnTo>
                    <a:pt x="1389240" y="715073"/>
                  </a:lnTo>
                  <a:lnTo>
                    <a:pt x="1479550" y="623836"/>
                  </a:lnTo>
                  <a:lnTo>
                    <a:pt x="1479550" y="412292"/>
                  </a:lnTo>
                  <a:close/>
                </a:path>
                <a:path w="1604010" h="1243964">
                  <a:moveTo>
                    <a:pt x="1603717" y="355117"/>
                  </a:moveTo>
                  <a:lnTo>
                    <a:pt x="1535988" y="306044"/>
                  </a:lnTo>
                  <a:lnTo>
                    <a:pt x="1535988" y="377177"/>
                  </a:lnTo>
                  <a:lnTo>
                    <a:pt x="1535988" y="845096"/>
                  </a:lnTo>
                  <a:lnTo>
                    <a:pt x="1076109" y="1199464"/>
                  </a:lnTo>
                  <a:lnTo>
                    <a:pt x="1086065" y="1191780"/>
                  </a:lnTo>
                  <a:lnTo>
                    <a:pt x="514946" y="1191780"/>
                  </a:lnTo>
                  <a:lnTo>
                    <a:pt x="81254" y="855726"/>
                  </a:lnTo>
                  <a:lnTo>
                    <a:pt x="67691" y="845210"/>
                  </a:lnTo>
                  <a:lnTo>
                    <a:pt x="67691" y="837704"/>
                  </a:lnTo>
                  <a:lnTo>
                    <a:pt x="67691" y="391934"/>
                  </a:lnTo>
                  <a:lnTo>
                    <a:pt x="67691" y="377177"/>
                  </a:lnTo>
                  <a:lnTo>
                    <a:pt x="118173" y="340372"/>
                  </a:lnTo>
                  <a:lnTo>
                    <a:pt x="514286" y="51574"/>
                  </a:lnTo>
                  <a:lnTo>
                    <a:pt x="1086535" y="51574"/>
                  </a:lnTo>
                  <a:lnTo>
                    <a:pt x="1535988" y="377177"/>
                  </a:lnTo>
                  <a:lnTo>
                    <a:pt x="1535988" y="306044"/>
                  </a:lnTo>
                  <a:lnTo>
                    <a:pt x="1184859" y="51574"/>
                  </a:lnTo>
                  <a:lnTo>
                    <a:pt x="1175092" y="44500"/>
                  </a:lnTo>
                  <a:lnTo>
                    <a:pt x="1113701" y="0"/>
                  </a:lnTo>
                  <a:lnTo>
                    <a:pt x="487108" y="0"/>
                  </a:lnTo>
                  <a:lnTo>
                    <a:pt x="10439" y="347535"/>
                  </a:lnTo>
                  <a:lnTo>
                    <a:pt x="10210" y="347776"/>
                  </a:lnTo>
                  <a:lnTo>
                    <a:pt x="9906" y="347929"/>
                  </a:lnTo>
                  <a:lnTo>
                    <a:pt x="5067" y="353402"/>
                  </a:lnTo>
                  <a:lnTo>
                    <a:pt x="2755" y="355930"/>
                  </a:lnTo>
                  <a:lnTo>
                    <a:pt x="2717" y="356057"/>
                  </a:lnTo>
                  <a:lnTo>
                    <a:pt x="2044" y="358394"/>
                  </a:lnTo>
                  <a:lnTo>
                    <a:pt x="152" y="365582"/>
                  </a:lnTo>
                  <a:lnTo>
                    <a:pt x="127" y="366153"/>
                  </a:lnTo>
                  <a:lnTo>
                    <a:pt x="2209" y="375323"/>
                  </a:lnTo>
                  <a:lnTo>
                    <a:pt x="63" y="365874"/>
                  </a:lnTo>
                  <a:lnTo>
                    <a:pt x="101" y="866330"/>
                  </a:lnTo>
                  <a:lnTo>
                    <a:pt x="486498" y="1243355"/>
                  </a:lnTo>
                  <a:lnTo>
                    <a:pt x="1114259" y="1243355"/>
                  </a:lnTo>
                  <a:lnTo>
                    <a:pt x="1171244" y="1199464"/>
                  </a:lnTo>
                  <a:lnTo>
                    <a:pt x="1181214" y="1191780"/>
                  </a:lnTo>
                  <a:lnTo>
                    <a:pt x="1603717" y="866330"/>
                  </a:lnTo>
                  <a:lnTo>
                    <a:pt x="1603717" y="855726"/>
                  </a:lnTo>
                  <a:lnTo>
                    <a:pt x="1603717" y="837615"/>
                  </a:lnTo>
                  <a:lnTo>
                    <a:pt x="1603717" y="384784"/>
                  </a:lnTo>
                  <a:lnTo>
                    <a:pt x="1603717" y="366166"/>
                  </a:lnTo>
                  <a:lnTo>
                    <a:pt x="1603717" y="355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17806" y="1919099"/>
              <a:ext cx="302260" cy="579120"/>
            </a:xfrm>
            <a:custGeom>
              <a:avLst/>
              <a:gdLst/>
              <a:ahLst/>
              <a:cxnLst/>
              <a:rect l="l" t="t" r="r" b="b"/>
              <a:pathLst>
                <a:path w="302260" h="579119">
                  <a:moveTo>
                    <a:pt x="0" y="0"/>
                  </a:moveTo>
                  <a:lnTo>
                    <a:pt x="211542" y="0"/>
                  </a:lnTo>
                  <a:lnTo>
                    <a:pt x="301849" y="92272"/>
                  </a:lnTo>
                  <a:lnTo>
                    <a:pt x="301849" y="303810"/>
                  </a:lnTo>
                  <a:lnTo>
                    <a:pt x="211542" y="395047"/>
                  </a:lnTo>
                  <a:lnTo>
                    <a:pt x="122703" y="395047"/>
                  </a:lnTo>
                  <a:lnTo>
                    <a:pt x="122703" y="578644"/>
                  </a:lnTo>
                  <a:lnTo>
                    <a:pt x="0" y="578644"/>
                  </a:lnTo>
                  <a:lnTo>
                    <a:pt x="0" y="0"/>
                  </a:lnTo>
                  <a:close/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5584" y="1919099"/>
              <a:ext cx="326390" cy="579120"/>
            </a:xfrm>
            <a:custGeom>
              <a:avLst/>
              <a:gdLst/>
              <a:ahLst/>
              <a:cxnLst/>
              <a:rect l="l" t="t" r="r" b="b"/>
              <a:pathLst>
                <a:path w="326389" h="579119">
                  <a:moveTo>
                    <a:pt x="235586" y="0"/>
                  </a:moveTo>
                  <a:lnTo>
                    <a:pt x="90272" y="0"/>
                  </a:lnTo>
                  <a:lnTo>
                    <a:pt x="0" y="92272"/>
                  </a:lnTo>
                  <a:lnTo>
                    <a:pt x="0" y="495944"/>
                  </a:lnTo>
                  <a:lnTo>
                    <a:pt x="90272" y="578644"/>
                  </a:lnTo>
                  <a:lnTo>
                    <a:pt x="235586" y="578644"/>
                  </a:lnTo>
                  <a:lnTo>
                    <a:pt x="325780" y="486285"/>
                  </a:lnTo>
                  <a:lnTo>
                    <a:pt x="325780" y="92272"/>
                  </a:lnTo>
                  <a:lnTo>
                    <a:pt x="235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5584" y="1919099"/>
              <a:ext cx="326390" cy="579120"/>
            </a:xfrm>
            <a:custGeom>
              <a:avLst/>
              <a:gdLst/>
              <a:ahLst/>
              <a:cxnLst/>
              <a:rect l="l" t="t" r="r" b="b"/>
              <a:pathLst>
                <a:path w="326389" h="579119">
                  <a:moveTo>
                    <a:pt x="90272" y="0"/>
                  </a:moveTo>
                  <a:lnTo>
                    <a:pt x="235586" y="0"/>
                  </a:lnTo>
                  <a:lnTo>
                    <a:pt x="325780" y="92272"/>
                  </a:lnTo>
                  <a:lnTo>
                    <a:pt x="325780" y="486285"/>
                  </a:lnTo>
                  <a:lnTo>
                    <a:pt x="235586" y="578644"/>
                  </a:lnTo>
                  <a:lnTo>
                    <a:pt x="90272" y="578644"/>
                  </a:lnTo>
                  <a:lnTo>
                    <a:pt x="0" y="495944"/>
                  </a:lnTo>
                  <a:lnTo>
                    <a:pt x="0" y="92272"/>
                  </a:lnTo>
                  <a:lnTo>
                    <a:pt x="90272" y="0"/>
                  </a:lnTo>
                  <a:close/>
                </a:path>
              </a:pathLst>
            </a:custGeom>
            <a:ln w="10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4213" y="1919099"/>
              <a:ext cx="302260" cy="579120"/>
            </a:xfrm>
            <a:custGeom>
              <a:avLst/>
              <a:gdLst/>
              <a:ahLst/>
              <a:cxnLst/>
              <a:rect l="l" t="t" r="r" b="b"/>
              <a:pathLst>
                <a:path w="302260" h="579119">
                  <a:moveTo>
                    <a:pt x="212976" y="0"/>
                  </a:moveTo>
                  <a:lnTo>
                    <a:pt x="77573" y="0"/>
                  </a:lnTo>
                  <a:lnTo>
                    <a:pt x="0" y="92272"/>
                  </a:lnTo>
                  <a:lnTo>
                    <a:pt x="0" y="266211"/>
                  </a:lnTo>
                  <a:lnTo>
                    <a:pt x="88861" y="339253"/>
                  </a:lnTo>
                  <a:lnTo>
                    <a:pt x="190411" y="339253"/>
                  </a:lnTo>
                  <a:lnTo>
                    <a:pt x="190411" y="468089"/>
                  </a:lnTo>
                  <a:lnTo>
                    <a:pt x="111426" y="468089"/>
                  </a:lnTo>
                  <a:lnTo>
                    <a:pt x="111426" y="395047"/>
                  </a:lnTo>
                  <a:lnTo>
                    <a:pt x="0" y="395047"/>
                  </a:lnTo>
                  <a:lnTo>
                    <a:pt x="0" y="495944"/>
                  </a:lnTo>
                  <a:lnTo>
                    <a:pt x="77573" y="578644"/>
                  </a:lnTo>
                  <a:lnTo>
                    <a:pt x="224264" y="578644"/>
                  </a:lnTo>
                  <a:lnTo>
                    <a:pt x="301837" y="495944"/>
                  </a:lnTo>
                  <a:lnTo>
                    <a:pt x="301837" y="322092"/>
                  </a:lnTo>
                  <a:lnTo>
                    <a:pt x="212976" y="248015"/>
                  </a:lnTo>
                  <a:lnTo>
                    <a:pt x="111426" y="248015"/>
                  </a:lnTo>
                  <a:lnTo>
                    <a:pt x="111426" y="119092"/>
                  </a:lnTo>
                  <a:lnTo>
                    <a:pt x="190411" y="119092"/>
                  </a:lnTo>
                  <a:lnTo>
                    <a:pt x="190411" y="193255"/>
                  </a:lnTo>
                  <a:lnTo>
                    <a:pt x="301837" y="193255"/>
                  </a:lnTo>
                  <a:lnTo>
                    <a:pt x="301837" y="92272"/>
                  </a:lnTo>
                  <a:lnTo>
                    <a:pt x="212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64213" y="1919099"/>
              <a:ext cx="302260" cy="579120"/>
            </a:xfrm>
            <a:custGeom>
              <a:avLst/>
              <a:gdLst/>
              <a:ahLst/>
              <a:cxnLst/>
              <a:rect l="l" t="t" r="r" b="b"/>
              <a:pathLst>
                <a:path w="302260" h="579119">
                  <a:moveTo>
                    <a:pt x="77573" y="0"/>
                  </a:moveTo>
                  <a:lnTo>
                    <a:pt x="212976" y="0"/>
                  </a:lnTo>
                  <a:lnTo>
                    <a:pt x="301837" y="92272"/>
                  </a:lnTo>
                  <a:lnTo>
                    <a:pt x="301837" y="193255"/>
                  </a:lnTo>
                  <a:lnTo>
                    <a:pt x="190411" y="193255"/>
                  </a:lnTo>
                  <a:lnTo>
                    <a:pt x="190411" y="119092"/>
                  </a:lnTo>
                  <a:lnTo>
                    <a:pt x="111426" y="119092"/>
                  </a:lnTo>
                  <a:lnTo>
                    <a:pt x="111426" y="248015"/>
                  </a:lnTo>
                  <a:lnTo>
                    <a:pt x="212976" y="248015"/>
                  </a:lnTo>
                  <a:lnTo>
                    <a:pt x="301837" y="322092"/>
                  </a:lnTo>
                  <a:lnTo>
                    <a:pt x="301837" y="495944"/>
                  </a:lnTo>
                  <a:lnTo>
                    <a:pt x="224264" y="578644"/>
                  </a:lnTo>
                  <a:lnTo>
                    <a:pt x="77573" y="578644"/>
                  </a:lnTo>
                  <a:lnTo>
                    <a:pt x="0" y="495944"/>
                  </a:lnTo>
                  <a:lnTo>
                    <a:pt x="0" y="395047"/>
                  </a:lnTo>
                  <a:lnTo>
                    <a:pt x="111426" y="395047"/>
                  </a:lnTo>
                  <a:lnTo>
                    <a:pt x="111426" y="468089"/>
                  </a:lnTo>
                  <a:lnTo>
                    <a:pt x="190411" y="468089"/>
                  </a:lnTo>
                  <a:lnTo>
                    <a:pt x="190411" y="339253"/>
                  </a:lnTo>
                  <a:lnTo>
                    <a:pt x="88861" y="339253"/>
                  </a:lnTo>
                  <a:lnTo>
                    <a:pt x="0" y="266211"/>
                  </a:lnTo>
                  <a:lnTo>
                    <a:pt x="0" y="92272"/>
                  </a:lnTo>
                  <a:lnTo>
                    <a:pt x="77573" y="0"/>
                  </a:lnTo>
                  <a:close/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2470" y="1919033"/>
              <a:ext cx="279400" cy="579120"/>
            </a:xfrm>
            <a:custGeom>
              <a:avLst/>
              <a:gdLst/>
              <a:ahLst/>
              <a:cxnLst/>
              <a:rect l="l" t="t" r="r" b="b"/>
              <a:pathLst>
                <a:path w="279400" h="579119">
                  <a:moveTo>
                    <a:pt x="279260" y="0"/>
                  </a:moveTo>
                  <a:lnTo>
                    <a:pt x="0" y="0"/>
                  </a:lnTo>
                  <a:lnTo>
                    <a:pt x="0" y="118795"/>
                  </a:lnTo>
                  <a:lnTo>
                    <a:pt x="78981" y="118795"/>
                  </a:lnTo>
                  <a:lnTo>
                    <a:pt x="78981" y="578624"/>
                  </a:lnTo>
                  <a:lnTo>
                    <a:pt x="201688" y="578624"/>
                  </a:lnTo>
                  <a:lnTo>
                    <a:pt x="201688" y="118795"/>
                  </a:lnTo>
                  <a:lnTo>
                    <a:pt x="279260" y="118795"/>
                  </a:lnTo>
                  <a:lnTo>
                    <a:pt x="279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2470" y="1919099"/>
              <a:ext cx="279400" cy="579120"/>
            </a:xfrm>
            <a:custGeom>
              <a:avLst/>
              <a:gdLst/>
              <a:ahLst/>
              <a:cxnLst/>
              <a:rect l="l" t="t" r="r" b="b"/>
              <a:pathLst>
                <a:path w="279400" h="579119">
                  <a:moveTo>
                    <a:pt x="0" y="0"/>
                  </a:moveTo>
                  <a:lnTo>
                    <a:pt x="279272" y="0"/>
                  </a:lnTo>
                  <a:lnTo>
                    <a:pt x="279272" y="119092"/>
                  </a:lnTo>
                  <a:lnTo>
                    <a:pt x="201699" y="119092"/>
                  </a:lnTo>
                  <a:lnTo>
                    <a:pt x="201699" y="578644"/>
                  </a:lnTo>
                  <a:lnTo>
                    <a:pt x="78984" y="578644"/>
                  </a:lnTo>
                  <a:lnTo>
                    <a:pt x="78984" y="119092"/>
                  </a:lnTo>
                  <a:lnTo>
                    <a:pt x="0" y="119092"/>
                  </a:lnTo>
                  <a:lnTo>
                    <a:pt x="0" y="0"/>
                  </a:lnTo>
                  <a:close/>
                </a:path>
              </a:pathLst>
            </a:custGeom>
            <a:ln w="10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9711" y="2038217"/>
              <a:ext cx="79375" cy="340360"/>
            </a:xfrm>
            <a:custGeom>
              <a:avLst/>
              <a:gdLst/>
              <a:ahLst/>
              <a:cxnLst/>
              <a:rect l="l" t="t" r="r" b="b"/>
              <a:pathLst>
                <a:path w="79375" h="340360">
                  <a:moveTo>
                    <a:pt x="78985" y="0"/>
                  </a:moveTo>
                  <a:lnTo>
                    <a:pt x="0" y="0"/>
                  </a:lnTo>
                  <a:lnTo>
                    <a:pt x="0" y="340348"/>
                  </a:lnTo>
                  <a:lnTo>
                    <a:pt x="78985" y="340348"/>
                  </a:lnTo>
                  <a:lnTo>
                    <a:pt x="789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9711" y="2038217"/>
              <a:ext cx="79375" cy="340360"/>
            </a:xfrm>
            <a:custGeom>
              <a:avLst/>
              <a:gdLst/>
              <a:ahLst/>
              <a:cxnLst/>
              <a:rect l="l" t="t" r="r" b="b"/>
              <a:pathLst>
                <a:path w="79375" h="340360">
                  <a:moveTo>
                    <a:pt x="0" y="340348"/>
                  </a:moveTo>
                  <a:lnTo>
                    <a:pt x="78985" y="340348"/>
                  </a:lnTo>
                  <a:lnTo>
                    <a:pt x="78985" y="0"/>
                  </a:lnTo>
                  <a:lnTo>
                    <a:pt x="0" y="0"/>
                  </a:lnTo>
                  <a:lnTo>
                    <a:pt x="0" y="340348"/>
                  </a:lnTo>
                  <a:close/>
                </a:path>
              </a:pathLst>
            </a:custGeom>
            <a:ln w="11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40510" y="2038217"/>
              <a:ext cx="67945" cy="156845"/>
            </a:xfrm>
            <a:custGeom>
              <a:avLst/>
              <a:gdLst/>
              <a:ahLst/>
              <a:cxnLst/>
              <a:rect l="l" t="t" r="r" b="b"/>
              <a:pathLst>
                <a:path w="67945" h="156844">
                  <a:moveTo>
                    <a:pt x="67701" y="0"/>
                  </a:moveTo>
                  <a:lnTo>
                    <a:pt x="0" y="0"/>
                  </a:lnTo>
                  <a:lnTo>
                    <a:pt x="0" y="156751"/>
                  </a:lnTo>
                  <a:lnTo>
                    <a:pt x="67701" y="156751"/>
                  </a:lnTo>
                  <a:lnTo>
                    <a:pt x="677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40510" y="2038217"/>
              <a:ext cx="67945" cy="156845"/>
            </a:xfrm>
            <a:custGeom>
              <a:avLst/>
              <a:gdLst/>
              <a:ahLst/>
              <a:cxnLst/>
              <a:rect l="l" t="t" r="r" b="b"/>
              <a:pathLst>
                <a:path w="67945" h="156844">
                  <a:moveTo>
                    <a:pt x="0" y="156751"/>
                  </a:moveTo>
                  <a:lnTo>
                    <a:pt x="67701" y="156751"/>
                  </a:lnTo>
                  <a:lnTo>
                    <a:pt x="67701" y="0"/>
                  </a:lnTo>
                  <a:lnTo>
                    <a:pt x="0" y="0"/>
                  </a:lnTo>
                  <a:lnTo>
                    <a:pt x="0" y="156751"/>
                  </a:lnTo>
                  <a:close/>
                </a:path>
              </a:pathLst>
            </a:custGeom>
            <a:ln w="10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7536" y="4022600"/>
            <a:ext cx="1651241" cy="2456017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07542" y="1071753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dirty="0"/>
              <a:t>you!!!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105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619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dirty="0"/>
              <a:t>thành</a:t>
            </a:r>
            <a:r>
              <a:rPr spc="-25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10" dirty="0"/>
              <a:t> </a:t>
            </a:r>
            <a:r>
              <a:rPr spc="-5" dirty="0"/>
              <a:t>sơ</a:t>
            </a:r>
            <a:r>
              <a:rPr spc="-20" dirty="0"/>
              <a:t> </a:t>
            </a:r>
            <a:r>
              <a:rPr dirty="0"/>
              <a:t>đồ</a:t>
            </a:r>
            <a:r>
              <a:rPr spc="-10" dirty="0"/>
              <a:t> </a:t>
            </a:r>
            <a:r>
              <a:rPr dirty="0"/>
              <a:t>lớp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70633"/>
            <a:ext cx="7529830" cy="4364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ts val="306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600" spc="85" dirty="0">
                <a:latin typeface="Microsoft Sans Serif"/>
                <a:cs typeface="Microsoft Sans Serif"/>
              </a:rPr>
              <a:t>Lớp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đối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tượng:</a:t>
            </a:r>
            <a:endParaRPr sz="26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20"/>
              </a:lnSpc>
              <a:buChar char="•"/>
              <a:tabLst>
                <a:tab pos="5283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Đại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diện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1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dạng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người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hoặc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đồ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vật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mà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hệ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thống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cần</a:t>
            </a:r>
            <a:endParaRPr sz="2200">
              <a:latin typeface="Microsoft Sans Serif"/>
              <a:cs typeface="Microsoft Sans Serif"/>
            </a:endParaRPr>
          </a:p>
          <a:p>
            <a:pPr marL="527685">
              <a:lnSpc>
                <a:spcPts val="2310"/>
              </a:lnSpc>
            </a:pPr>
            <a:r>
              <a:rPr sz="2200" spc="75" dirty="0">
                <a:latin typeface="Microsoft Sans Serif"/>
                <a:cs typeface="Microsoft Sans Serif"/>
              </a:rPr>
              <a:t>lưu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80" dirty="0">
                <a:latin typeface="Microsoft Sans Serif"/>
                <a:cs typeface="Microsoft Sans Serif"/>
              </a:rPr>
              <a:t>trữ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thông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tin</a:t>
            </a:r>
            <a:endParaRPr sz="22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575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Là</a:t>
            </a:r>
            <a:r>
              <a:rPr sz="2200" spc="20" dirty="0">
                <a:latin typeface="Microsoft Sans Serif"/>
                <a:cs typeface="Microsoft Sans Serif"/>
              </a:rPr>
              <a:t> hình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80" dirty="0">
                <a:latin typeface="Microsoft Sans Serif"/>
                <a:cs typeface="Microsoft Sans Serif"/>
              </a:rPr>
              <a:t>chữ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nhật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chia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thành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3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phần:</a:t>
            </a:r>
            <a:endParaRPr sz="22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ts val="2035"/>
              </a:lnSpc>
              <a:spcBef>
                <a:spcPts val="5"/>
              </a:spcBef>
              <a:buChar char="•"/>
              <a:tabLst>
                <a:tab pos="871219" algn="l"/>
              </a:tabLst>
            </a:pPr>
            <a:r>
              <a:rPr sz="1700" dirty="0">
                <a:latin typeface="Microsoft Sans Serif"/>
                <a:cs typeface="Microsoft Sans Serif"/>
              </a:rPr>
              <a:t>Phần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đầu: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ghi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tên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lớp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đối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tượng</a:t>
            </a:r>
            <a:endParaRPr sz="17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ts val="2030"/>
              </a:lnSpc>
              <a:buChar char="•"/>
              <a:tabLst>
                <a:tab pos="871219" algn="l"/>
              </a:tabLst>
            </a:pPr>
            <a:r>
              <a:rPr sz="1700" dirty="0">
                <a:latin typeface="Microsoft Sans Serif"/>
                <a:cs typeface="Microsoft Sans Serif"/>
              </a:rPr>
              <a:t>Phần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giữa: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ghi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tên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các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thuộc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tính</a:t>
            </a:r>
            <a:endParaRPr sz="17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ts val="1964"/>
              </a:lnSpc>
              <a:buChar char="•"/>
              <a:tabLst>
                <a:tab pos="871219" algn="l"/>
              </a:tabLst>
            </a:pPr>
            <a:r>
              <a:rPr sz="1700" dirty="0">
                <a:latin typeface="Microsoft Sans Serif"/>
                <a:cs typeface="Microsoft Sans Serif"/>
              </a:rPr>
              <a:t>Phần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cuối: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ghi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tên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các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phương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thức</a:t>
            </a:r>
            <a:endParaRPr sz="17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05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Đặt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dấu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+/-/#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tương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80" dirty="0">
                <a:latin typeface="Microsoft Sans Serif"/>
                <a:cs typeface="Microsoft Sans Serif"/>
              </a:rPr>
              <a:t>ứng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tầm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vực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truy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xuất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là:</a:t>
            </a:r>
            <a:endParaRPr sz="2200">
              <a:latin typeface="Microsoft Sans Serif"/>
              <a:cs typeface="Microsoft Sans Serif"/>
            </a:endParaRPr>
          </a:p>
          <a:p>
            <a:pPr marL="527685">
              <a:lnSpc>
                <a:spcPts val="2375"/>
              </a:lnSpc>
            </a:pPr>
            <a:r>
              <a:rPr sz="2200" spc="-5" dirty="0">
                <a:latin typeface="Microsoft Sans Serif"/>
                <a:cs typeface="Microsoft Sans Serif"/>
              </a:rPr>
              <a:t>public,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private,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protected</a:t>
            </a:r>
            <a:endParaRPr sz="22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65"/>
              </a:spcBef>
              <a:buChar char="•"/>
              <a:tabLst>
                <a:tab pos="18542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Mối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quan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hệ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kết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hợp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(Association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relationship)</a:t>
            </a:r>
            <a:endParaRPr sz="26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Char char="•"/>
              <a:tabLst>
                <a:tab pos="18542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Mối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quan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hệ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kế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thừa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(Generalization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relationship)</a:t>
            </a:r>
            <a:endParaRPr sz="26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Char char="•"/>
              <a:tabLst>
                <a:tab pos="18542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Mối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quan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hệ</a:t>
            </a:r>
            <a:r>
              <a:rPr sz="2600" spc="-1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Aggregation</a:t>
            </a:r>
            <a:endParaRPr sz="26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Char char="•"/>
              <a:tabLst>
                <a:tab pos="18542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Mối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quan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hệ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Composition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341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Nhắc</a:t>
            </a:r>
            <a:r>
              <a:rPr spc="-10" dirty="0"/>
              <a:t> </a:t>
            </a:r>
            <a:r>
              <a:rPr dirty="0"/>
              <a:t>lại</a:t>
            </a:r>
            <a:r>
              <a:rPr spc="-25" dirty="0"/>
              <a:t> </a:t>
            </a:r>
            <a:r>
              <a:rPr spc="-5" dirty="0"/>
              <a:t>về</a:t>
            </a:r>
            <a:r>
              <a:rPr spc="-10" dirty="0"/>
              <a:t> hướng</a:t>
            </a:r>
            <a:r>
              <a:rPr spc="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32738" y="2998470"/>
            <a:ext cx="1752600" cy="6096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895"/>
              </a:spcBef>
            </a:pPr>
            <a:r>
              <a:rPr sz="2400" spc="-5" dirty="0">
                <a:latin typeface="Microsoft Sans Serif"/>
                <a:cs typeface="Microsoft Sans Serif"/>
              </a:rPr>
              <a:t>Tên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04459" y="2983992"/>
          <a:ext cx="28956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75311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Tên</a:t>
                      </a:r>
                      <a:r>
                        <a:rPr sz="2400" b="1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36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(Các)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 thuộc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tính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(Các)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80" dirty="0">
                          <a:latin typeface="Microsoft Sans Serif"/>
                          <a:cs typeface="Microsoft Sans Serif"/>
                        </a:rPr>
                        <a:t>phương</a:t>
                      </a:r>
                      <a:r>
                        <a:rPr sz="24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65" dirty="0">
                          <a:latin typeface="Microsoft Sans Serif"/>
                          <a:cs typeface="Microsoft Sans Serif"/>
                        </a:rPr>
                        <a:t>thức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66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69314" y="2361056"/>
            <a:ext cx="249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Một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số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ký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hiệu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89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</a:t>
            </a:r>
            <a:r>
              <a:rPr spc="-6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UML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69268"/>
            <a:ext cx="2089785" cy="129073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2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Class</a:t>
            </a:r>
            <a:r>
              <a:rPr sz="2600" spc="-6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Name:</a:t>
            </a:r>
          </a:p>
          <a:p>
            <a:pPr marL="527685" lvl="1" indent="-172720">
              <a:lnSpc>
                <a:spcPct val="100000"/>
              </a:lnSpc>
              <a:spcBef>
                <a:spcPts val="215"/>
              </a:spcBef>
              <a:buChar char="•"/>
              <a:tabLst>
                <a:tab pos="528320" algn="l"/>
              </a:tabLst>
            </a:pPr>
            <a:r>
              <a:rPr sz="1700" spc="-5" dirty="0">
                <a:latin typeface="Microsoft Sans Serif"/>
                <a:cs typeface="Microsoft Sans Serif"/>
              </a:rPr>
              <a:t>Literal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5" dirty="0" smtClean="0">
                <a:latin typeface="Microsoft Sans Serif"/>
                <a:cs typeface="Microsoft Sans Serif"/>
              </a:rPr>
              <a:t>string</a:t>
            </a:r>
            <a:r>
              <a:rPr lang="en-US" sz="1700" spc="-5" dirty="0" smtClean="0">
                <a:latin typeface="Microsoft Sans Serif"/>
                <a:cs typeface="Microsoft Sans Serif"/>
              </a:rPr>
              <a:t> (</a:t>
            </a:r>
            <a:r>
              <a:rPr lang="en-US" sz="1700" spc="-5" dirty="0" err="1" smtClean="0">
                <a:latin typeface="Microsoft Sans Serif"/>
                <a:cs typeface="Microsoft Sans Serif"/>
              </a:rPr>
              <a:t>chuỗi</a:t>
            </a:r>
            <a:r>
              <a:rPr lang="en-US" sz="1700" spc="-5" dirty="0" smtClean="0">
                <a:latin typeface="Microsoft Sans Serif"/>
                <a:cs typeface="Microsoft Sans Serif"/>
              </a:rPr>
              <a:t>)</a:t>
            </a:r>
            <a:endParaRPr sz="17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95"/>
              </a:spcBef>
              <a:buChar char="•"/>
              <a:tabLst>
                <a:tab pos="528320" algn="l"/>
              </a:tabLst>
            </a:pPr>
            <a:r>
              <a:rPr sz="1700" dirty="0" smtClean="0">
                <a:latin typeface="Microsoft Sans Serif"/>
                <a:cs typeface="Microsoft Sans Serif"/>
              </a:rPr>
              <a:t>Noun</a:t>
            </a:r>
            <a:r>
              <a:rPr lang="en-US" sz="1700" dirty="0" smtClean="0">
                <a:latin typeface="Microsoft Sans Serif"/>
                <a:cs typeface="Microsoft Sans Serif"/>
              </a:rPr>
              <a:t> (</a:t>
            </a:r>
            <a:r>
              <a:rPr lang="en-US" sz="1700" dirty="0" err="1" smtClean="0">
                <a:latin typeface="Microsoft Sans Serif"/>
                <a:cs typeface="Microsoft Sans Serif"/>
              </a:rPr>
              <a:t>Danh</a:t>
            </a:r>
            <a:r>
              <a:rPr lang="en-US" sz="1700" dirty="0" smtClean="0">
                <a:latin typeface="Microsoft Sans Serif"/>
                <a:cs typeface="Microsoft Sans Serif"/>
              </a:rPr>
              <a:t> </a:t>
            </a:r>
            <a:r>
              <a:rPr lang="en-US" sz="1700" dirty="0" err="1" smtClean="0">
                <a:latin typeface="Microsoft Sans Serif"/>
                <a:cs typeface="Microsoft Sans Serif"/>
              </a:rPr>
              <a:t>từ</a:t>
            </a:r>
            <a:r>
              <a:rPr lang="en-US" sz="1700" dirty="0" smtClean="0">
                <a:latin typeface="Microsoft Sans Serif"/>
                <a:cs typeface="Microsoft Sans Serif"/>
              </a:rPr>
              <a:t>)</a:t>
            </a:r>
            <a:endParaRPr sz="17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926841"/>
            <a:ext cx="7075805" cy="3264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6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Attributes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5969635">
              <a:lnSpc>
                <a:spcPct val="100000"/>
              </a:lnSpc>
            </a:pPr>
            <a:r>
              <a:rPr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Operations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Attribute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 smtClean="0">
                <a:latin typeface="Microsoft Sans Serif"/>
                <a:cs typeface="Microsoft Sans Serif"/>
              </a:rPr>
              <a:t>format</a:t>
            </a:r>
            <a:r>
              <a:rPr lang="en-US" sz="2600" dirty="0" smtClean="0">
                <a:latin typeface="Microsoft Sans Serif"/>
                <a:cs typeface="Microsoft Sans Serif"/>
              </a:rPr>
              <a:t> (</a:t>
            </a:r>
            <a:r>
              <a:rPr lang="en-US" sz="2600" dirty="0" err="1" smtClean="0">
                <a:latin typeface="Microsoft Sans Serif"/>
                <a:cs typeface="Microsoft Sans Serif"/>
              </a:rPr>
              <a:t>Định</a:t>
            </a:r>
            <a:r>
              <a:rPr lang="en-US" sz="2600" dirty="0" smtClean="0">
                <a:latin typeface="Microsoft Sans Serif"/>
                <a:cs typeface="Microsoft Sans Serif"/>
              </a:rPr>
              <a:t> </a:t>
            </a:r>
            <a:r>
              <a:rPr lang="en-US" sz="2600" dirty="0" err="1" smtClean="0">
                <a:latin typeface="Microsoft Sans Serif"/>
                <a:cs typeface="Microsoft Sans Serif"/>
              </a:rPr>
              <a:t>dạng</a:t>
            </a:r>
            <a:r>
              <a:rPr lang="en-US" sz="2600" dirty="0" smtClean="0">
                <a:latin typeface="Microsoft Sans Serif"/>
                <a:cs typeface="Microsoft Sans Serif"/>
              </a:rPr>
              <a:t> </a:t>
            </a:r>
            <a:r>
              <a:rPr lang="en-US" sz="2600" dirty="0" err="1" smtClean="0">
                <a:latin typeface="Microsoft Sans Serif"/>
                <a:cs typeface="Microsoft Sans Serif"/>
              </a:rPr>
              <a:t>thuộc</a:t>
            </a:r>
            <a:r>
              <a:rPr lang="en-US" sz="2600" dirty="0" smtClean="0">
                <a:latin typeface="Microsoft Sans Serif"/>
                <a:cs typeface="Microsoft Sans Serif"/>
              </a:rPr>
              <a:t> </a:t>
            </a:r>
            <a:r>
              <a:rPr lang="en-US" sz="2600" dirty="0" err="1" smtClean="0">
                <a:latin typeface="Microsoft Sans Serif"/>
                <a:cs typeface="Microsoft Sans Serif"/>
              </a:rPr>
              <a:t>tính</a:t>
            </a:r>
            <a:r>
              <a:rPr lang="en-US" sz="2600" dirty="0" smtClean="0">
                <a:latin typeface="Microsoft Sans Serif"/>
                <a:cs typeface="Microsoft Sans Serif"/>
              </a:rPr>
              <a:t>)</a:t>
            </a:r>
            <a:endParaRPr sz="26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215"/>
              </a:spcBef>
              <a:buChar char="•"/>
              <a:tabLst>
                <a:tab pos="528320" algn="l"/>
              </a:tabLst>
            </a:pPr>
            <a:r>
              <a:rPr sz="1700" spc="-10" dirty="0">
                <a:latin typeface="Microsoft Sans Serif"/>
                <a:cs typeface="Microsoft Sans Serif"/>
              </a:rPr>
              <a:t>Visibility</a:t>
            </a:r>
            <a:r>
              <a:rPr sz="1700" spc="-10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Attribute_Name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: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Type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=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Initial_value</a:t>
            </a:r>
            <a:endParaRPr sz="17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46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Operation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 smtClean="0">
                <a:latin typeface="Microsoft Sans Serif"/>
                <a:cs typeface="Microsoft Sans Serif"/>
              </a:rPr>
              <a:t>format</a:t>
            </a:r>
            <a:r>
              <a:rPr lang="en-US" sz="2600" dirty="0" smtClean="0">
                <a:latin typeface="Microsoft Sans Serif"/>
                <a:cs typeface="Microsoft Sans Serif"/>
              </a:rPr>
              <a:t> (</a:t>
            </a:r>
            <a:r>
              <a:rPr lang="en-US" sz="2600" dirty="0" err="1" smtClean="0">
                <a:latin typeface="Microsoft Sans Serif"/>
                <a:cs typeface="Microsoft Sans Serif"/>
              </a:rPr>
              <a:t>Định</a:t>
            </a:r>
            <a:r>
              <a:rPr lang="en-US" sz="2600" dirty="0" smtClean="0">
                <a:latin typeface="Microsoft Sans Serif"/>
                <a:cs typeface="Microsoft Sans Serif"/>
              </a:rPr>
              <a:t> </a:t>
            </a:r>
            <a:r>
              <a:rPr lang="en-US" sz="2600" dirty="0" err="1" smtClean="0">
                <a:latin typeface="Microsoft Sans Serif"/>
                <a:cs typeface="Microsoft Sans Serif"/>
              </a:rPr>
              <a:t>dạng</a:t>
            </a:r>
            <a:r>
              <a:rPr lang="en-US" sz="2600" dirty="0" smtClean="0">
                <a:latin typeface="Microsoft Sans Serif"/>
                <a:cs typeface="Microsoft Sans Serif"/>
              </a:rPr>
              <a:t> </a:t>
            </a:r>
            <a:r>
              <a:rPr lang="en-US" sz="2600" dirty="0" err="1" smtClean="0">
                <a:latin typeface="Microsoft Sans Serif"/>
                <a:cs typeface="Microsoft Sans Serif"/>
              </a:rPr>
              <a:t>phương</a:t>
            </a:r>
            <a:r>
              <a:rPr lang="en-US" sz="2600" dirty="0" smtClean="0">
                <a:latin typeface="Microsoft Sans Serif"/>
                <a:cs typeface="Microsoft Sans Serif"/>
              </a:rPr>
              <a:t> </a:t>
            </a:r>
            <a:r>
              <a:rPr lang="en-US" sz="2600" dirty="0" err="1" smtClean="0">
                <a:latin typeface="Microsoft Sans Serif"/>
                <a:cs typeface="Microsoft Sans Serif"/>
              </a:rPr>
              <a:t>thức</a:t>
            </a:r>
            <a:r>
              <a:rPr lang="en-US" sz="2600" dirty="0" smtClean="0">
                <a:latin typeface="Microsoft Sans Serif"/>
                <a:cs typeface="Microsoft Sans Serif"/>
              </a:rPr>
              <a:t>)</a:t>
            </a:r>
            <a:endParaRPr sz="26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220"/>
              </a:spcBef>
              <a:buChar char="•"/>
              <a:tabLst>
                <a:tab pos="528320" algn="l"/>
              </a:tabLst>
            </a:pPr>
            <a:r>
              <a:rPr sz="1700" spc="-10" dirty="0">
                <a:latin typeface="Microsoft Sans Serif"/>
                <a:cs typeface="Microsoft Sans Serif"/>
              </a:rPr>
              <a:t>Visibility </a:t>
            </a:r>
            <a:r>
              <a:rPr sz="1700" dirty="0">
                <a:latin typeface="Microsoft Sans Serif"/>
                <a:cs typeface="Microsoft Sans Serif"/>
              </a:rPr>
              <a:t>Op_Name(ParamsName: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Type):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return_Value/Type</a:t>
            </a:r>
            <a:endParaRPr sz="17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4832" y="2396490"/>
            <a:ext cx="117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Class</a:t>
            </a:r>
            <a:r>
              <a:rPr sz="1800" b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0715" y="2362200"/>
            <a:ext cx="78105" cy="2045335"/>
          </a:xfrm>
          <a:custGeom>
            <a:avLst/>
            <a:gdLst/>
            <a:ahLst/>
            <a:cxnLst/>
            <a:rect l="l" t="t" r="r" b="b"/>
            <a:pathLst>
              <a:path w="78104" h="2045335">
                <a:moveTo>
                  <a:pt x="0" y="1135379"/>
                </a:moveTo>
                <a:lnTo>
                  <a:pt x="15126" y="1141487"/>
                </a:lnTo>
                <a:lnTo>
                  <a:pt x="27479" y="1158144"/>
                </a:lnTo>
                <a:lnTo>
                  <a:pt x="35808" y="1182850"/>
                </a:lnTo>
                <a:lnTo>
                  <a:pt x="38862" y="1213103"/>
                </a:lnTo>
                <a:lnTo>
                  <a:pt x="38862" y="1512570"/>
                </a:lnTo>
                <a:lnTo>
                  <a:pt x="41915" y="1542823"/>
                </a:lnTo>
                <a:lnTo>
                  <a:pt x="50244" y="1567529"/>
                </a:lnTo>
                <a:lnTo>
                  <a:pt x="62597" y="1584186"/>
                </a:lnTo>
                <a:lnTo>
                  <a:pt x="77724" y="1590294"/>
                </a:lnTo>
                <a:lnTo>
                  <a:pt x="62597" y="1596401"/>
                </a:lnTo>
                <a:lnTo>
                  <a:pt x="50244" y="1613058"/>
                </a:lnTo>
                <a:lnTo>
                  <a:pt x="41915" y="1637764"/>
                </a:lnTo>
                <a:lnTo>
                  <a:pt x="38862" y="1668018"/>
                </a:lnTo>
                <a:lnTo>
                  <a:pt x="38862" y="1967483"/>
                </a:lnTo>
                <a:lnTo>
                  <a:pt x="35808" y="1997737"/>
                </a:lnTo>
                <a:lnTo>
                  <a:pt x="27479" y="2022443"/>
                </a:lnTo>
                <a:lnTo>
                  <a:pt x="15126" y="2039100"/>
                </a:lnTo>
                <a:lnTo>
                  <a:pt x="0" y="2045208"/>
                </a:lnTo>
              </a:path>
              <a:path w="78104" h="2045335">
                <a:moveTo>
                  <a:pt x="0" y="377951"/>
                </a:moveTo>
                <a:lnTo>
                  <a:pt x="15126" y="383035"/>
                </a:lnTo>
                <a:lnTo>
                  <a:pt x="27479" y="396906"/>
                </a:lnTo>
                <a:lnTo>
                  <a:pt x="35808" y="417492"/>
                </a:lnTo>
                <a:lnTo>
                  <a:pt x="38862" y="442722"/>
                </a:lnTo>
                <a:lnTo>
                  <a:pt x="38862" y="691896"/>
                </a:lnTo>
                <a:lnTo>
                  <a:pt x="41915" y="717125"/>
                </a:lnTo>
                <a:lnTo>
                  <a:pt x="50244" y="737711"/>
                </a:lnTo>
                <a:lnTo>
                  <a:pt x="62597" y="751582"/>
                </a:lnTo>
                <a:lnTo>
                  <a:pt x="77724" y="756665"/>
                </a:lnTo>
                <a:lnTo>
                  <a:pt x="62597" y="761749"/>
                </a:lnTo>
                <a:lnTo>
                  <a:pt x="50244" y="775620"/>
                </a:lnTo>
                <a:lnTo>
                  <a:pt x="41915" y="796206"/>
                </a:lnTo>
                <a:lnTo>
                  <a:pt x="38862" y="821436"/>
                </a:lnTo>
                <a:lnTo>
                  <a:pt x="38862" y="1070610"/>
                </a:lnTo>
                <a:lnTo>
                  <a:pt x="35808" y="1095839"/>
                </a:lnTo>
                <a:lnTo>
                  <a:pt x="27479" y="1116425"/>
                </a:lnTo>
                <a:lnTo>
                  <a:pt x="15126" y="1130296"/>
                </a:lnTo>
                <a:lnTo>
                  <a:pt x="0" y="1135379"/>
                </a:lnTo>
              </a:path>
              <a:path w="78104" h="2045335">
                <a:moveTo>
                  <a:pt x="0" y="0"/>
                </a:moveTo>
                <a:lnTo>
                  <a:pt x="15126" y="2541"/>
                </a:lnTo>
                <a:lnTo>
                  <a:pt x="27479" y="9477"/>
                </a:lnTo>
                <a:lnTo>
                  <a:pt x="35808" y="19770"/>
                </a:lnTo>
                <a:lnTo>
                  <a:pt x="38862" y="32385"/>
                </a:lnTo>
                <a:lnTo>
                  <a:pt x="38862" y="156590"/>
                </a:lnTo>
                <a:lnTo>
                  <a:pt x="41915" y="169205"/>
                </a:lnTo>
                <a:lnTo>
                  <a:pt x="50244" y="179498"/>
                </a:lnTo>
                <a:lnTo>
                  <a:pt x="62597" y="186434"/>
                </a:lnTo>
                <a:lnTo>
                  <a:pt x="77724" y="188975"/>
                </a:lnTo>
                <a:lnTo>
                  <a:pt x="62597" y="191517"/>
                </a:lnTo>
                <a:lnTo>
                  <a:pt x="50244" y="198453"/>
                </a:lnTo>
                <a:lnTo>
                  <a:pt x="41915" y="208746"/>
                </a:lnTo>
                <a:lnTo>
                  <a:pt x="38862" y="221361"/>
                </a:lnTo>
                <a:lnTo>
                  <a:pt x="38862" y="345566"/>
                </a:lnTo>
                <a:lnTo>
                  <a:pt x="35808" y="358181"/>
                </a:lnTo>
                <a:lnTo>
                  <a:pt x="27479" y="368474"/>
                </a:lnTo>
                <a:lnTo>
                  <a:pt x="15126" y="375410"/>
                </a:lnTo>
                <a:lnTo>
                  <a:pt x="0" y="37795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22903" y="2356104"/>
          <a:ext cx="2904490" cy="2080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951">
                <a:tc>
                  <a:txBody>
                    <a:bodyPr/>
                    <a:lstStyle/>
                    <a:p>
                      <a:pPr marL="9194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Professor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27">
                <a:tc>
                  <a:txBody>
                    <a:bodyPr/>
                    <a:lstStyle/>
                    <a:p>
                      <a:pPr marL="92710">
                        <a:lnSpc>
                          <a:spcPts val="216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startDate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01/01/08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ts val="2280"/>
                        </a:lnSpc>
                      </a:pP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professionals</a:t>
                      </a:r>
                      <a:r>
                        <a:rPr sz="1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ComposeCourse()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ReviewCourse()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GetStartDate()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283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Public/Protected/Private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4975" y="1701546"/>
            <a:ext cx="4719320" cy="10782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3900"/>
              </a:lnSpc>
              <a:spcBef>
                <a:spcPts val="27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Thuộc </a:t>
            </a:r>
            <a:r>
              <a:rPr sz="2400" spc="55" dirty="0">
                <a:latin typeface="Microsoft Sans Serif"/>
                <a:cs typeface="Microsoft Sans Serif"/>
              </a:rPr>
              <a:t>tính/Phương </a:t>
            </a:r>
            <a:r>
              <a:rPr sz="2400" spc="65" dirty="0">
                <a:latin typeface="Microsoft Sans Serif"/>
                <a:cs typeface="Microsoft Sans Serif"/>
              </a:rPr>
              <a:t>thức 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public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Thuộc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tính/Phương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thức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protected </a:t>
            </a:r>
            <a:r>
              <a:rPr sz="2400" spc="-6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Thuộc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tính/Phương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thức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private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544" y="2388234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-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544" y="1701546"/>
            <a:ext cx="17843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ts val="2700"/>
              </a:lnSpc>
              <a:spcBef>
                <a:spcPts val="340"/>
              </a:spcBef>
            </a:pPr>
            <a:r>
              <a:rPr sz="2400" dirty="0">
                <a:latin typeface="Microsoft Sans Serif"/>
                <a:cs typeface="Microsoft Sans Serif"/>
              </a:rPr>
              <a:t>+  </a:t>
            </a:r>
            <a:r>
              <a:rPr sz="2400" spc="-5" dirty="0">
                <a:latin typeface="Microsoft Sans Serif"/>
                <a:cs typeface="Microsoft Sans Serif"/>
              </a:rPr>
              <a:t>#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779" y="3782567"/>
            <a:ext cx="3048000" cy="2590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9982" y="5764174"/>
            <a:ext cx="12973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latin typeface="Microsoft Sans Serif"/>
                <a:cs typeface="Microsoft Sans Serif"/>
              </a:rPr>
              <a:t>Phương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latin typeface="Microsoft Sans Serif"/>
                <a:cs typeface="Microsoft Sans Serif"/>
              </a:rPr>
              <a:t>thức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Public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62935" y="4088765"/>
            <a:ext cx="4775835" cy="1781810"/>
            <a:chOff x="2662935" y="4088765"/>
            <a:chExt cx="4775835" cy="17818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6811" y="5305044"/>
              <a:ext cx="1511808" cy="5654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62935" y="5503799"/>
              <a:ext cx="1270000" cy="339725"/>
            </a:xfrm>
            <a:custGeom>
              <a:avLst/>
              <a:gdLst/>
              <a:ahLst/>
              <a:cxnLst/>
              <a:rect l="l" t="t" r="r" b="b"/>
              <a:pathLst>
                <a:path w="1270000" h="339725">
                  <a:moveTo>
                    <a:pt x="1082428" y="33822"/>
                  </a:moveTo>
                  <a:lnTo>
                    <a:pt x="0" y="290144"/>
                  </a:lnTo>
                  <a:lnTo>
                    <a:pt x="11683" y="339572"/>
                  </a:lnTo>
                  <a:lnTo>
                    <a:pt x="1094025" y="83246"/>
                  </a:lnTo>
                  <a:lnTo>
                    <a:pt x="1121144" y="50687"/>
                  </a:lnTo>
                  <a:lnTo>
                    <a:pt x="1082428" y="33822"/>
                  </a:lnTo>
                  <a:close/>
                </a:path>
                <a:path w="1270000" h="339725">
                  <a:moveTo>
                    <a:pt x="1251463" y="26034"/>
                  </a:moveTo>
                  <a:lnTo>
                    <a:pt x="1115314" y="26034"/>
                  </a:lnTo>
                  <a:lnTo>
                    <a:pt x="1126998" y="75437"/>
                  </a:lnTo>
                  <a:lnTo>
                    <a:pt x="1094025" y="83246"/>
                  </a:lnTo>
                  <a:lnTo>
                    <a:pt x="1039876" y="148259"/>
                  </a:lnTo>
                  <a:lnTo>
                    <a:pt x="1251463" y="26034"/>
                  </a:lnTo>
                  <a:close/>
                </a:path>
                <a:path w="1270000" h="339725">
                  <a:moveTo>
                    <a:pt x="1121144" y="50687"/>
                  </a:moveTo>
                  <a:lnTo>
                    <a:pt x="1094025" y="83246"/>
                  </a:lnTo>
                  <a:lnTo>
                    <a:pt x="1126998" y="75437"/>
                  </a:lnTo>
                  <a:lnTo>
                    <a:pt x="1121144" y="50687"/>
                  </a:lnTo>
                  <a:close/>
                </a:path>
                <a:path w="1270000" h="339725">
                  <a:moveTo>
                    <a:pt x="1115314" y="26034"/>
                  </a:moveTo>
                  <a:lnTo>
                    <a:pt x="1082428" y="33822"/>
                  </a:lnTo>
                  <a:lnTo>
                    <a:pt x="1121139" y="50665"/>
                  </a:lnTo>
                  <a:lnTo>
                    <a:pt x="1115314" y="26034"/>
                  </a:lnTo>
                  <a:close/>
                </a:path>
                <a:path w="1270000" h="339725">
                  <a:moveTo>
                    <a:pt x="1004697" y="0"/>
                  </a:moveTo>
                  <a:lnTo>
                    <a:pt x="1082428" y="33822"/>
                  </a:lnTo>
                  <a:lnTo>
                    <a:pt x="1115314" y="26034"/>
                  </a:lnTo>
                  <a:lnTo>
                    <a:pt x="1251463" y="26034"/>
                  </a:lnTo>
                  <a:lnTo>
                    <a:pt x="1269491" y="15620"/>
                  </a:lnTo>
                  <a:lnTo>
                    <a:pt x="100469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6231" y="4983480"/>
              <a:ext cx="1772412" cy="4754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78829" y="5118354"/>
              <a:ext cx="1533525" cy="151130"/>
            </a:xfrm>
            <a:custGeom>
              <a:avLst/>
              <a:gdLst/>
              <a:ahLst/>
              <a:cxnLst/>
              <a:rect l="l" t="t" r="r" b="b"/>
              <a:pathLst>
                <a:path w="1533525" h="151129">
                  <a:moveTo>
                    <a:pt x="250825" y="0"/>
                  </a:moveTo>
                  <a:lnTo>
                    <a:pt x="0" y="77724"/>
                  </a:lnTo>
                  <a:lnTo>
                    <a:pt x="252095" y="150876"/>
                  </a:lnTo>
                  <a:lnTo>
                    <a:pt x="185018" y="101473"/>
                  </a:lnTo>
                  <a:lnTo>
                    <a:pt x="151130" y="101473"/>
                  </a:lnTo>
                  <a:lnTo>
                    <a:pt x="150622" y="51181"/>
                  </a:lnTo>
                  <a:lnTo>
                    <a:pt x="184196" y="50881"/>
                  </a:lnTo>
                  <a:lnTo>
                    <a:pt x="250825" y="0"/>
                  </a:lnTo>
                  <a:close/>
                </a:path>
                <a:path w="1533525" h="151129">
                  <a:moveTo>
                    <a:pt x="150876" y="76327"/>
                  </a:moveTo>
                  <a:lnTo>
                    <a:pt x="151130" y="101473"/>
                  </a:lnTo>
                  <a:lnTo>
                    <a:pt x="184612" y="101174"/>
                  </a:lnTo>
                  <a:lnTo>
                    <a:pt x="150876" y="76327"/>
                  </a:lnTo>
                  <a:close/>
                </a:path>
                <a:path w="1533525" h="151129">
                  <a:moveTo>
                    <a:pt x="184612" y="101174"/>
                  </a:moveTo>
                  <a:lnTo>
                    <a:pt x="151130" y="101473"/>
                  </a:lnTo>
                  <a:lnTo>
                    <a:pt x="185018" y="101473"/>
                  </a:lnTo>
                  <a:lnTo>
                    <a:pt x="184612" y="101174"/>
                  </a:lnTo>
                  <a:close/>
                </a:path>
                <a:path w="1533525" h="151129">
                  <a:moveTo>
                    <a:pt x="1532890" y="38862"/>
                  </a:moveTo>
                  <a:lnTo>
                    <a:pt x="184196" y="50881"/>
                  </a:lnTo>
                  <a:lnTo>
                    <a:pt x="150876" y="76327"/>
                  </a:lnTo>
                  <a:lnTo>
                    <a:pt x="184612" y="101174"/>
                  </a:lnTo>
                  <a:lnTo>
                    <a:pt x="1533398" y="89154"/>
                  </a:lnTo>
                  <a:lnTo>
                    <a:pt x="1532890" y="38862"/>
                  </a:lnTo>
                  <a:close/>
                </a:path>
                <a:path w="1533525" h="151129">
                  <a:moveTo>
                    <a:pt x="184196" y="50881"/>
                  </a:moveTo>
                  <a:lnTo>
                    <a:pt x="150622" y="51181"/>
                  </a:lnTo>
                  <a:lnTo>
                    <a:pt x="150876" y="76327"/>
                  </a:lnTo>
                  <a:lnTo>
                    <a:pt x="184196" y="50881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9575" y="4113276"/>
              <a:ext cx="1943100" cy="10043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03697" y="4088765"/>
              <a:ext cx="1701800" cy="763905"/>
            </a:xfrm>
            <a:custGeom>
              <a:avLst/>
              <a:gdLst/>
              <a:ahLst/>
              <a:cxnLst/>
              <a:rect l="l" t="t" r="r" b="b"/>
              <a:pathLst>
                <a:path w="1701800" h="763904">
                  <a:moveTo>
                    <a:pt x="202056" y="592201"/>
                  </a:moveTo>
                  <a:lnTo>
                    <a:pt x="0" y="763905"/>
                  </a:lnTo>
                  <a:lnTo>
                    <a:pt x="263271" y="731901"/>
                  </a:lnTo>
                  <a:lnTo>
                    <a:pt x="238423" y="726059"/>
                  </a:lnTo>
                  <a:lnTo>
                    <a:pt x="149860" y="726059"/>
                  </a:lnTo>
                  <a:lnTo>
                    <a:pt x="129412" y="679577"/>
                  </a:lnTo>
                  <a:lnTo>
                    <a:pt x="160356" y="666025"/>
                  </a:lnTo>
                  <a:lnTo>
                    <a:pt x="202056" y="592201"/>
                  </a:lnTo>
                  <a:close/>
                </a:path>
                <a:path w="1701800" h="763904">
                  <a:moveTo>
                    <a:pt x="139643" y="702834"/>
                  </a:moveTo>
                  <a:lnTo>
                    <a:pt x="149860" y="726059"/>
                  </a:lnTo>
                  <a:lnTo>
                    <a:pt x="180794" y="712509"/>
                  </a:lnTo>
                  <a:lnTo>
                    <a:pt x="139643" y="702834"/>
                  </a:lnTo>
                  <a:close/>
                </a:path>
                <a:path w="1701800" h="763904">
                  <a:moveTo>
                    <a:pt x="180794" y="712509"/>
                  </a:moveTo>
                  <a:lnTo>
                    <a:pt x="149860" y="726059"/>
                  </a:lnTo>
                  <a:lnTo>
                    <a:pt x="238423" y="726059"/>
                  </a:lnTo>
                  <a:lnTo>
                    <a:pt x="180794" y="712509"/>
                  </a:lnTo>
                  <a:close/>
                </a:path>
                <a:path w="1701800" h="763904">
                  <a:moveTo>
                    <a:pt x="1681099" y="0"/>
                  </a:moveTo>
                  <a:lnTo>
                    <a:pt x="160356" y="666025"/>
                  </a:lnTo>
                  <a:lnTo>
                    <a:pt x="139608" y="702754"/>
                  </a:lnTo>
                  <a:lnTo>
                    <a:pt x="180794" y="712509"/>
                  </a:lnTo>
                  <a:lnTo>
                    <a:pt x="1701419" y="46482"/>
                  </a:lnTo>
                  <a:lnTo>
                    <a:pt x="1681099" y="0"/>
                  </a:lnTo>
                  <a:close/>
                </a:path>
                <a:path w="1701800" h="763904">
                  <a:moveTo>
                    <a:pt x="160356" y="666025"/>
                  </a:moveTo>
                  <a:lnTo>
                    <a:pt x="129412" y="679577"/>
                  </a:lnTo>
                  <a:lnTo>
                    <a:pt x="139608" y="702754"/>
                  </a:lnTo>
                  <a:lnTo>
                    <a:pt x="160356" y="66602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55560" y="3922014"/>
            <a:ext cx="1662430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latin typeface="Microsoft Sans Serif"/>
                <a:cs typeface="Microsoft Sans Serif"/>
              </a:rPr>
              <a:t>Phương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thức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Private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559435" marR="5080">
              <a:lnSpc>
                <a:spcPct val="100000"/>
              </a:lnSpc>
            </a:pPr>
            <a:r>
              <a:rPr sz="2000" spc="70" dirty="0">
                <a:latin typeface="Microsoft Sans Serif"/>
                <a:cs typeface="Microsoft Sans Serif"/>
              </a:rPr>
              <a:t>Phương 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thức 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Protected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33756" y="3061716"/>
          <a:ext cx="2491740" cy="2348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marL="2063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privateAttribute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protectedAttribute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252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+publicOp()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protectedOp()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privateOp()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97707" y="2918460"/>
          <a:ext cx="3825240" cy="3093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1504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Class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344805" indent="-186690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-"/>
                        <a:tabLst>
                          <a:tab pos="345440" algn="l"/>
                        </a:tabLst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classifierScopeAttribute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  <a:p>
                      <a:pPr marL="344805" indent="-186690">
                        <a:lnSpc>
                          <a:spcPct val="100000"/>
                        </a:lnSpc>
                        <a:spcBef>
                          <a:spcPts val="890"/>
                        </a:spcBef>
                        <a:buChar char="-"/>
                        <a:tabLst>
                          <a:tab pos="345440" algn="l"/>
                        </a:tabLst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instanceScopeAttribute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439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classifierScopeOperation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instanceScopeOperation()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9329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Tầm</a:t>
            </a:r>
            <a:r>
              <a:rPr spc="-75" dirty="0"/>
              <a:t> </a:t>
            </a:r>
            <a:r>
              <a:rPr spc="-10" dirty="0"/>
              <a:t>vực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849881"/>
            <a:ext cx="69996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Xác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định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số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05" dirty="0" err="1">
                <a:latin typeface="Microsoft Sans Serif"/>
                <a:cs typeface="Microsoft Sans Serif"/>
              </a:rPr>
              <a:t>lượng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lang="en-US" sz="2800" b="1" i="1" u="sng" spc="-5" dirty="0" err="1" smtClean="0">
                <a:latin typeface="Microsoft Sans Serif"/>
                <a:cs typeface="Microsoft Sans Serif"/>
              </a:rPr>
              <a:t>thực</a:t>
            </a:r>
            <a:r>
              <a:rPr lang="en-US" sz="2800" b="1" i="1" u="sng" spc="-5" dirty="0" smtClean="0">
                <a:latin typeface="Microsoft Sans Serif"/>
                <a:cs typeface="Microsoft Sans Serif"/>
              </a:rPr>
              <a:t> </a:t>
            </a:r>
            <a:r>
              <a:rPr lang="en-US" sz="2800" b="1" i="1" u="sng" spc="-5" dirty="0" err="1" smtClean="0">
                <a:latin typeface="Microsoft Sans Serif"/>
                <a:cs typeface="Microsoft Sans Serif"/>
              </a:rPr>
              <a:t>thể</a:t>
            </a:r>
            <a:r>
              <a:rPr lang="en-US" sz="2800" spc="-5" dirty="0" smtClean="0">
                <a:latin typeface="Microsoft Sans Serif"/>
                <a:cs typeface="Microsoft Sans Serif"/>
              </a:rPr>
              <a:t> </a:t>
            </a:r>
            <a:r>
              <a:rPr sz="2800" spc="-5" dirty="0" err="1" smtClean="0">
                <a:latin typeface="Microsoft Sans Serif"/>
                <a:cs typeface="Microsoft Sans Serif"/>
              </a:rPr>
              <a:t>của</a:t>
            </a:r>
            <a:r>
              <a:rPr sz="2800" spc="30" dirty="0" smtClean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thuộc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tính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/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phương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thức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5673" y="2205101"/>
          <a:ext cx="6910070" cy="3505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CStudent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444">
                <a:tc>
                  <a:txBody>
                    <a:bodyPr/>
                    <a:lstStyle/>
                    <a:p>
                      <a:pPr marL="192405" indent="-140970">
                        <a:lnSpc>
                          <a:spcPct val="100000"/>
                        </a:lnSpc>
                        <a:spcBef>
                          <a:spcPts val="545"/>
                        </a:spcBef>
                        <a:buChar char="-"/>
                        <a:tabLst>
                          <a:tab pos="193040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92405" indent="-140970">
                        <a:lnSpc>
                          <a:spcPct val="100000"/>
                        </a:lnSpc>
                        <a:spcBef>
                          <a:spcPts val="20"/>
                        </a:spcBef>
                        <a:buChar char="-"/>
                        <a:tabLst>
                          <a:tab pos="193040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address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92405" indent="-140970">
                        <a:lnSpc>
                          <a:spcPts val="2085"/>
                        </a:lnSpc>
                        <a:spcBef>
                          <a:spcPts val="25"/>
                        </a:spcBef>
                        <a:buChar char="-"/>
                        <a:tabLst>
                          <a:tab pos="193040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studentID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92405" indent="-140970">
                        <a:lnSpc>
                          <a:spcPts val="2085"/>
                        </a:lnSpc>
                        <a:buChar char="-"/>
                        <a:tabLst>
                          <a:tab pos="193040" algn="l"/>
                        </a:tabLst>
                      </a:pPr>
                      <a:r>
                        <a:rPr sz="18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nextAvailID</a:t>
                      </a:r>
                      <a:r>
                        <a:rPr sz="1800" u="heavy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 int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2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addSchedule(theSchedule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Schedule,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forSemester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Semester)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getSchedule(forSemester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Semester)</a:t>
                      </a:r>
                      <a:r>
                        <a:rPr sz="1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Schedule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52069" marR="250825">
                        <a:lnSpc>
                          <a:spcPts val="218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hasPrerequisites(forCourseOffering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CourseOffering)</a:t>
                      </a: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boolean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passed(theCourseOffering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CourseOffering)</a:t>
                      </a: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boolean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52069">
                        <a:lnSpc>
                          <a:spcPts val="2125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getNextAvailID()</a:t>
                      </a:r>
                      <a:r>
                        <a:rPr sz="180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80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int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89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95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Nhận</a:t>
            </a:r>
            <a:r>
              <a:rPr spc="-95" dirty="0"/>
              <a:t> </a:t>
            </a:r>
            <a:r>
              <a:rPr spc="-5" dirty="0"/>
              <a:t>xét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094" y="2925317"/>
            <a:ext cx="2209800" cy="6096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Microsoft Sans Serif"/>
                <a:cs typeface="Microsoft Sans Serif"/>
              </a:rPr>
              <a:t>Tên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class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094" y="4144517"/>
            <a:ext cx="2209800" cy="6096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Microsoft Sans Serif"/>
                <a:cs typeface="Microsoft Sans Serif"/>
              </a:rPr>
              <a:t>(Các)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phương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thức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094" y="3534917"/>
            <a:ext cx="2209800" cy="6096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Microsoft Sans Serif"/>
                <a:cs typeface="Microsoft Sans Serif"/>
              </a:rPr>
              <a:t>(Các) thuộc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tính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73933" y="2157983"/>
            <a:ext cx="5906770" cy="1085850"/>
            <a:chOff x="2773933" y="2157983"/>
            <a:chExt cx="5906770" cy="10858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505" y="2162555"/>
              <a:ext cx="5897626" cy="10763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8505" y="2162555"/>
              <a:ext cx="5897880" cy="1076325"/>
            </a:xfrm>
            <a:custGeom>
              <a:avLst/>
              <a:gdLst/>
              <a:ahLst/>
              <a:cxnLst/>
              <a:rect l="l" t="t" r="r" b="b"/>
              <a:pathLst>
                <a:path w="5897880" h="1076325">
                  <a:moveTo>
                    <a:pt x="1097026" y="177800"/>
                  </a:moveTo>
                  <a:lnTo>
                    <a:pt x="1103378" y="130542"/>
                  </a:lnTo>
                  <a:lnTo>
                    <a:pt x="1121306" y="88072"/>
                  </a:lnTo>
                  <a:lnTo>
                    <a:pt x="1149111" y="52085"/>
                  </a:lnTo>
                  <a:lnTo>
                    <a:pt x="1185098" y="24280"/>
                  </a:lnTo>
                  <a:lnTo>
                    <a:pt x="1227568" y="6352"/>
                  </a:lnTo>
                  <a:lnTo>
                    <a:pt x="1274826" y="0"/>
                  </a:lnTo>
                  <a:lnTo>
                    <a:pt x="1897126" y="0"/>
                  </a:lnTo>
                  <a:lnTo>
                    <a:pt x="3097276" y="0"/>
                  </a:lnTo>
                  <a:lnTo>
                    <a:pt x="5719826" y="0"/>
                  </a:lnTo>
                  <a:lnTo>
                    <a:pt x="5767083" y="6352"/>
                  </a:lnTo>
                  <a:lnTo>
                    <a:pt x="5809553" y="24280"/>
                  </a:lnTo>
                  <a:lnTo>
                    <a:pt x="5845540" y="52085"/>
                  </a:lnTo>
                  <a:lnTo>
                    <a:pt x="5873345" y="88072"/>
                  </a:lnTo>
                  <a:lnTo>
                    <a:pt x="5891273" y="130542"/>
                  </a:lnTo>
                  <a:lnTo>
                    <a:pt x="5897626" y="177800"/>
                  </a:lnTo>
                  <a:lnTo>
                    <a:pt x="5897626" y="622300"/>
                  </a:lnTo>
                  <a:lnTo>
                    <a:pt x="5897626" y="889000"/>
                  </a:lnTo>
                  <a:lnTo>
                    <a:pt x="5891273" y="936257"/>
                  </a:lnTo>
                  <a:lnTo>
                    <a:pt x="5873345" y="978727"/>
                  </a:lnTo>
                  <a:lnTo>
                    <a:pt x="5845540" y="1014714"/>
                  </a:lnTo>
                  <a:lnTo>
                    <a:pt x="5809553" y="1042519"/>
                  </a:lnTo>
                  <a:lnTo>
                    <a:pt x="5767083" y="1060447"/>
                  </a:lnTo>
                  <a:lnTo>
                    <a:pt x="5719826" y="1066800"/>
                  </a:lnTo>
                  <a:lnTo>
                    <a:pt x="3097276" y="1066800"/>
                  </a:lnTo>
                  <a:lnTo>
                    <a:pt x="1897126" y="1066800"/>
                  </a:lnTo>
                  <a:lnTo>
                    <a:pt x="1274826" y="1066800"/>
                  </a:lnTo>
                  <a:lnTo>
                    <a:pt x="1227568" y="1060447"/>
                  </a:lnTo>
                  <a:lnTo>
                    <a:pt x="1185098" y="1042519"/>
                  </a:lnTo>
                  <a:lnTo>
                    <a:pt x="1149111" y="1014714"/>
                  </a:lnTo>
                  <a:lnTo>
                    <a:pt x="1121306" y="978727"/>
                  </a:lnTo>
                  <a:lnTo>
                    <a:pt x="1103378" y="936257"/>
                  </a:lnTo>
                  <a:lnTo>
                    <a:pt x="1097026" y="889000"/>
                  </a:lnTo>
                  <a:lnTo>
                    <a:pt x="0" y="1076325"/>
                  </a:lnTo>
                  <a:lnTo>
                    <a:pt x="1097026" y="622300"/>
                  </a:lnTo>
                  <a:lnTo>
                    <a:pt x="1097026" y="17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7611" y="2242565"/>
            <a:ext cx="38182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Bình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thường: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Class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lang="en-US" sz="1800" spc="15" dirty="0" err="1" smtClean="0">
                <a:latin typeface="Microsoft Sans Serif"/>
                <a:cs typeface="Microsoft Sans Serif"/>
              </a:rPr>
              <a:t>cụ</a:t>
            </a:r>
            <a:r>
              <a:rPr lang="en-US" sz="1800" spc="15" dirty="0" smtClean="0">
                <a:latin typeface="Microsoft Sans Serif"/>
                <a:cs typeface="Microsoft Sans Serif"/>
              </a:rPr>
              <a:t> </a:t>
            </a:r>
            <a:r>
              <a:rPr lang="en-US" sz="1800" spc="15" dirty="0" err="1" smtClean="0">
                <a:latin typeface="Microsoft Sans Serif"/>
                <a:cs typeface="Microsoft Sans Serif"/>
              </a:rPr>
              <a:t>thể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nghiêng</a:t>
            </a:r>
            <a:r>
              <a:rPr sz="1800" spc="-10" dirty="0">
                <a:latin typeface="Microsoft Sans Serif"/>
                <a:cs typeface="Microsoft Sans Serif"/>
              </a:rPr>
              <a:t>: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Class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lang="en-US" sz="1800" spc="-5" dirty="0" err="1" smtClean="0">
                <a:latin typeface="Microsoft Sans Serif"/>
                <a:cs typeface="Microsoft Sans Serif"/>
              </a:rPr>
              <a:t>trừu</a:t>
            </a:r>
            <a:r>
              <a:rPr lang="en-US" sz="1800" spc="-5" dirty="0" smtClean="0">
                <a:latin typeface="Microsoft Sans Serif"/>
                <a:cs typeface="Microsoft Sans Serif"/>
              </a:rPr>
              <a:t> </a:t>
            </a:r>
            <a:r>
              <a:rPr lang="en-US" sz="1800" spc="-5" dirty="0" err="1" smtClean="0">
                <a:latin typeface="Microsoft Sans Serif"/>
                <a:cs typeface="Microsoft Sans Serif"/>
              </a:rPr>
              <a:t>tượng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Gạch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dưới</a:t>
            </a:r>
            <a:r>
              <a:rPr sz="1800" spc="65" dirty="0">
                <a:latin typeface="Microsoft Sans Serif"/>
                <a:cs typeface="Microsoft Sans Serif"/>
              </a:rPr>
              <a:t>: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Object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(không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phải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class)</a:t>
            </a: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57919" y="3453193"/>
            <a:ext cx="6022975" cy="1076325"/>
            <a:chOff x="2657919" y="3453193"/>
            <a:chExt cx="6022975" cy="10763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2682" y="3457955"/>
              <a:ext cx="6013450" cy="1066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62682" y="3457955"/>
              <a:ext cx="6013450" cy="1066800"/>
            </a:xfrm>
            <a:custGeom>
              <a:avLst/>
              <a:gdLst/>
              <a:ahLst/>
              <a:cxnLst/>
              <a:rect l="l" t="t" r="r" b="b"/>
              <a:pathLst>
                <a:path w="6013450" h="1066800">
                  <a:moveTo>
                    <a:pt x="1212850" y="177800"/>
                  </a:moveTo>
                  <a:lnTo>
                    <a:pt x="1219202" y="130542"/>
                  </a:lnTo>
                  <a:lnTo>
                    <a:pt x="1237130" y="88072"/>
                  </a:lnTo>
                  <a:lnTo>
                    <a:pt x="1264935" y="52085"/>
                  </a:lnTo>
                  <a:lnTo>
                    <a:pt x="1300922" y="24280"/>
                  </a:lnTo>
                  <a:lnTo>
                    <a:pt x="1343392" y="6352"/>
                  </a:lnTo>
                  <a:lnTo>
                    <a:pt x="1390650" y="0"/>
                  </a:lnTo>
                  <a:lnTo>
                    <a:pt x="2012950" y="0"/>
                  </a:lnTo>
                  <a:lnTo>
                    <a:pt x="3213100" y="0"/>
                  </a:lnTo>
                  <a:lnTo>
                    <a:pt x="5835650" y="0"/>
                  </a:lnTo>
                  <a:lnTo>
                    <a:pt x="5882907" y="6352"/>
                  </a:lnTo>
                  <a:lnTo>
                    <a:pt x="5925377" y="24280"/>
                  </a:lnTo>
                  <a:lnTo>
                    <a:pt x="5961364" y="52085"/>
                  </a:lnTo>
                  <a:lnTo>
                    <a:pt x="5989169" y="88072"/>
                  </a:lnTo>
                  <a:lnTo>
                    <a:pt x="6007097" y="130542"/>
                  </a:lnTo>
                  <a:lnTo>
                    <a:pt x="6013450" y="177800"/>
                  </a:lnTo>
                  <a:lnTo>
                    <a:pt x="6013450" y="444500"/>
                  </a:lnTo>
                  <a:lnTo>
                    <a:pt x="6013450" y="889000"/>
                  </a:lnTo>
                  <a:lnTo>
                    <a:pt x="6007097" y="936257"/>
                  </a:lnTo>
                  <a:lnTo>
                    <a:pt x="5989169" y="978727"/>
                  </a:lnTo>
                  <a:lnTo>
                    <a:pt x="5961364" y="1014714"/>
                  </a:lnTo>
                  <a:lnTo>
                    <a:pt x="5925377" y="1042519"/>
                  </a:lnTo>
                  <a:lnTo>
                    <a:pt x="5882907" y="1060447"/>
                  </a:lnTo>
                  <a:lnTo>
                    <a:pt x="5835650" y="1066800"/>
                  </a:lnTo>
                  <a:lnTo>
                    <a:pt x="3213100" y="1066800"/>
                  </a:lnTo>
                  <a:lnTo>
                    <a:pt x="2012950" y="1066800"/>
                  </a:lnTo>
                  <a:lnTo>
                    <a:pt x="1390650" y="1066800"/>
                  </a:lnTo>
                  <a:lnTo>
                    <a:pt x="1343392" y="1060447"/>
                  </a:lnTo>
                  <a:lnTo>
                    <a:pt x="1300922" y="1042519"/>
                  </a:lnTo>
                  <a:lnTo>
                    <a:pt x="1264935" y="1014714"/>
                  </a:lnTo>
                  <a:lnTo>
                    <a:pt x="1237130" y="978727"/>
                  </a:lnTo>
                  <a:lnTo>
                    <a:pt x="1219202" y="936257"/>
                  </a:lnTo>
                  <a:lnTo>
                    <a:pt x="1212850" y="889000"/>
                  </a:lnTo>
                  <a:lnTo>
                    <a:pt x="1212850" y="444500"/>
                  </a:lnTo>
                  <a:lnTo>
                    <a:pt x="0" y="458724"/>
                  </a:lnTo>
                  <a:lnTo>
                    <a:pt x="1212850" y="17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07611" y="3538220"/>
            <a:ext cx="41605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Bình</a:t>
            </a: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thường:</a:t>
            </a:r>
            <a:r>
              <a:rPr sz="18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Thuộc</a:t>
            </a:r>
            <a:r>
              <a:rPr sz="18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tính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bình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thường</a:t>
            </a:r>
            <a:endParaRPr sz="1800">
              <a:latin typeface="Arial"/>
              <a:cs typeface="Arial"/>
            </a:endParaRPr>
          </a:p>
          <a:p>
            <a:pPr marL="12700" marR="1006475">
              <a:lnSpc>
                <a:spcPct val="100000"/>
              </a:lnSpc>
            </a:pPr>
            <a:r>
              <a:rPr sz="1800" b="1" i="1" dirty="0">
                <a:solidFill>
                  <a:srgbClr val="FFFF00"/>
                </a:solidFill>
                <a:latin typeface="Arial"/>
                <a:cs typeface="Arial"/>
              </a:rPr>
              <a:t>In nghiêng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: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không sử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dụng </a:t>
            </a: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Gạch</a:t>
            </a:r>
            <a:r>
              <a:rPr sz="18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dưới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18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Thuộc</a:t>
            </a:r>
            <a:r>
              <a:rPr sz="18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tính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static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39135" y="4420108"/>
            <a:ext cx="5941695" cy="1557020"/>
            <a:chOff x="2739135" y="4420108"/>
            <a:chExt cx="5941695" cy="155702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3707" y="4424680"/>
              <a:ext cx="5932424" cy="15478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43707" y="4424680"/>
              <a:ext cx="5932805" cy="1548130"/>
            </a:xfrm>
            <a:custGeom>
              <a:avLst/>
              <a:gdLst/>
              <a:ahLst/>
              <a:cxnLst/>
              <a:rect l="l" t="t" r="r" b="b"/>
              <a:pathLst>
                <a:path w="5932805" h="1548129">
                  <a:moveTo>
                    <a:pt x="1208024" y="468376"/>
                  </a:moveTo>
                  <a:lnTo>
                    <a:pt x="1213725" y="418867"/>
                  </a:lnTo>
                  <a:lnTo>
                    <a:pt x="1229965" y="373422"/>
                  </a:lnTo>
                  <a:lnTo>
                    <a:pt x="1255450" y="333335"/>
                  </a:lnTo>
                  <a:lnTo>
                    <a:pt x="1288883" y="299902"/>
                  </a:lnTo>
                  <a:lnTo>
                    <a:pt x="1328970" y="274417"/>
                  </a:lnTo>
                  <a:lnTo>
                    <a:pt x="1374415" y="258177"/>
                  </a:lnTo>
                  <a:lnTo>
                    <a:pt x="1423924" y="252476"/>
                  </a:lnTo>
                  <a:lnTo>
                    <a:pt x="1995424" y="252476"/>
                  </a:lnTo>
                  <a:lnTo>
                    <a:pt x="3176524" y="252476"/>
                  </a:lnTo>
                  <a:lnTo>
                    <a:pt x="5716524" y="252476"/>
                  </a:lnTo>
                  <a:lnTo>
                    <a:pt x="5766032" y="258177"/>
                  </a:lnTo>
                  <a:lnTo>
                    <a:pt x="5811477" y="274417"/>
                  </a:lnTo>
                  <a:lnTo>
                    <a:pt x="5851564" y="299902"/>
                  </a:lnTo>
                  <a:lnTo>
                    <a:pt x="5884997" y="333335"/>
                  </a:lnTo>
                  <a:lnTo>
                    <a:pt x="5910482" y="373422"/>
                  </a:lnTo>
                  <a:lnTo>
                    <a:pt x="5926722" y="418867"/>
                  </a:lnTo>
                  <a:lnTo>
                    <a:pt x="5932424" y="468376"/>
                  </a:lnTo>
                  <a:lnTo>
                    <a:pt x="5932424" y="792226"/>
                  </a:lnTo>
                  <a:lnTo>
                    <a:pt x="5932424" y="1331976"/>
                  </a:lnTo>
                  <a:lnTo>
                    <a:pt x="5926722" y="1381480"/>
                  </a:lnTo>
                  <a:lnTo>
                    <a:pt x="5910482" y="1426924"/>
                  </a:lnTo>
                  <a:lnTo>
                    <a:pt x="5884997" y="1467011"/>
                  </a:lnTo>
                  <a:lnTo>
                    <a:pt x="5851564" y="1500445"/>
                  </a:lnTo>
                  <a:lnTo>
                    <a:pt x="5811477" y="1525932"/>
                  </a:lnTo>
                  <a:lnTo>
                    <a:pt x="5766032" y="1542174"/>
                  </a:lnTo>
                  <a:lnTo>
                    <a:pt x="5716524" y="1547876"/>
                  </a:lnTo>
                  <a:lnTo>
                    <a:pt x="3176524" y="1547876"/>
                  </a:lnTo>
                  <a:lnTo>
                    <a:pt x="1995424" y="1547876"/>
                  </a:lnTo>
                  <a:lnTo>
                    <a:pt x="1423924" y="1547876"/>
                  </a:lnTo>
                  <a:lnTo>
                    <a:pt x="1374415" y="1542174"/>
                  </a:lnTo>
                  <a:lnTo>
                    <a:pt x="1328970" y="1525932"/>
                  </a:lnTo>
                  <a:lnTo>
                    <a:pt x="1288883" y="1500445"/>
                  </a:lnTo>
                  <a:lnTo>
                    <a:pt x="1255450" y="1467011"/>
                  </a:lnTo>
                  <a:lnTo>
                    <a:pt x="1229965" y="1426924"/>
                  </a:lnTo>
                  <a:lnTo>
                    <a:pt x="1213725" y="1381480"/>
                  </a:lnTo>
                  <a:lnTo>
                    <a:pt x="1208024" y="1331976"/>
                  </a:lnTo>
                  <a:lnTo>
                    <a:pt x="1208024" y="792226"/>
                  </a:lnTo>
                  <a:lnTo>
                    <a:pt x="0" y="0"/>
                  </a:lnTo>
                  <a:lnTo>
                    <a:pt x="1208024" y="4683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94734" y="4768722"/>
            <a:ext cx="466242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Bình</a:t>
            </a:r>
            <a:r>
              <a:rPr sz="18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thường:</a:t>
            </a:r>
            <a:r>
              <a:rPr sz="18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Phương</a:t>
            </a:r>
            <a:r>
              <a:rPr sz="18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thức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bình </a:t>
            </a:r>
            <a:r>
              <a:rPr sz="1800" b="1" spc="-48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thường</a:t>
            </a:r>
            <a:endParaRPr sz="1800" dirty="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</a:pPr>
            <a:r>
              <a:rPr sz="1800" b="1" i="1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800" b="1" i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Arial"/>
                <a:cs typeface="Arial"/>
              </a:rPr>
              <a:t>nghiêng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Phương</a:t>
            </a:r>
            <a:r>
              <a:rPr sz="18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 err="1">
                <a:solidFill>
                  <a:srgbClr val="FFFF00"/>
                </a:solidFill>
                <a:latin typeface="Arial"/>
                <a:cs typeface="Arial"/>
              </a:rPr>
              <a:t>thức</a:t>
            </a:r>
            <a:r>
              <a:rPr sz="18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800" b="1" spc="-25" dirty="0" err="1" smtClean="0">
                <a:solidFill>
                  <a:srgbClr val="FFFF00"/>
                </a:solidFill>
                <a:latin typeface="Arial"/>
                <a:cs typeface="Arial"/>
              </a:rPr>
              <a:t>trừu</a:t>
            </a:r>
            <a:r>
              <a:rPr lang="en-US" sz="1800" b="1" spc="-25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800" b="1" spc="-25" dirty="0" err="1" smtClean="0">
                <a:solidFill>
                  <a:srgbClr val="FFFF00"/>
                </a:solidFill>
                <a:latin typeface="Arial"/>
                <a:cs typeface="Arial"/>
              </a:rPr>
              <a:t>tượng</a:t>
            </a:r>
            <a:endParaRPr lang="en-US" sz="1800" b="1" spc="-25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</a:pPr>
            <a:r>
              <a:rPr sz="1800" b="1" spc="-484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Gạch </a:t>
            </a:r>
            <a:r>
              <a:rPr sz="18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dưới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18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Phương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thức</a:t>
            </a:r>
            <a:r>
              <a:rPr sz="18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static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489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Hai</a:t>
            </a:r>
            <a:r>
              <a:rPr spc="-10" dirty="0"/>
              <a:t> </a:t>
            </a:r>
            <a:r>
              <a:rPr spc="-5" dirty="0"/>
              <a:t>dạng lớp:</a:t>
            </a:r>
            <a:r>
              <a:rPr spc="5" dirty="0"/>
              <a:t> </a:t>
            </a:r>
            <a:r>
              <a:rPr dirty="0"/>
              <a:t>phân</a:t>
            </a:r>
            <a:r>
              <a:rPr spc="-25" dirty="0"/>
              <a:t> </a:t>
            </a:r>
            <a:r>
              <a:rPr spc="-5" dirty="0"/>
              <a:t>tích và</a:t>
            </a:r>
            <a:r>
              <a:rPr spc="-20" dirty="0"/>
              <a:t> </a:t>
            </a:r>
            <a:r>
              <a:rPr spc="-5" dirty="0"/>
              <a:t>thiết kế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2165" y="1805567"/>
            <a:ext cx="7934325" cy="4284980"/>
            <a:chOff x="562165" y="1805567"/>
            <a:chExt cx="7934325" cy="4284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853" y="1805567"/>
              <a:ext cx="7815059" cy="36046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6927" y="4388230"/>
              <a:ext cx="2286000" cy="1697355"/>
            </a:xfrm>
            <a:custGeom>
              <a:avLst/>
              <a:gdLst/>
              <a:ahLst/>
              <a:cxnLst/>
              <a:rect l="l" t="t" r="r" b="b"/>
              <a:pathLst>
                <a:path w="2286000" h="1697354">
                  <a:moveTo>
                    <a:pt x="835025" y="0"/>
                  </a:moveTo>
                  <a:lnTo>
                    <a:pt x="381000" y="858901"/>
                  </a:lnTo>
                  <a:lnTo>
                    <a:pt x="0" y="858901"/>
                  </a:lnTo>
                  <a:lnTo>
                    <a:pt x="0" y="1697101"/>
                  </a:lnTo>
                  <a:lnTo>
                    <a:pt x="2286000" y="1697101"/>
                  </a:lnTo>
                  <a:lnTo>
                    <a:pt x="2286000" y="858901"/>
                  </a:lnTo>
                  <a:lnTo>
                    <a:pt x="952500" y="858901"/>
                  </a:lnTo>
                  <a:lnTo>
                    <a:pt x="83502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927" y="4388230"/>
              <a:ext cx="2286000" cy="1697355"/>
            </a:xfrm>
            <a:custGeom>
              <a:avLst/>
              <a:gdLst/>
              <a:ahLst/>
              <a:cxnLst/>
              <a:rect l="l" t="t" r="r" b="b"/>
              <a:pathLst>
                <a:path w="2286000" h="1697354">
                  <a:moveTo>
                    <a:pt x="0" y="858901"/>
                  </a:moveTo>
                  <a:lnTo>
                    <a:pt x="381000" y="858901"/>
                  </a:lnTo>
                  <a:lnTo>
                    <a:pt x="835025" y="0"/>
                  </a:lnTo>
                  <a:lnTo>
                    <a:pt x="952500" y="858901"/>
                  </a:lnTo>
                  <a:lnTo>
                    <a:pt x="2286000" y="858901"/>
                  </a:lnTo>
                  <a:lnTo>
                    <a:pt x="2286000" y="998601"/>
                  </a:lnTo>
                  <a:lnTo>
                    <a:pt x="2286000" y="1208151"/>
                  </a:lnTo>
                  <a:lnTo>
                    <a:pt x="2286000" y="1697101"/>
                  </a:lnTo>
                  <a:lnTo>
                    <a:pt x="952500" y="1697101"/>
                  </a:lnTo>
                  <a:lnTo>
                    <a:pt x="381000" y="1697101"/>
                  </a:lnTo>
                  <a:lnTo>
                    <a:pt x="0" y="1697101"/>
                  </a:lnTo>
                  <a:lnTo>
                    <a:pt x="0" y="1208151"/>
                  </a:lnTo>
                  <a:lnTo>
                    <a:pt x="0" y="998601"/>
                  </a:lnTo>
                  <a:lnTo>
                    <a:pt x="0" y="8589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7730" y="5275326"/>
            <a:ext cx="2044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Bỏ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các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chi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tiết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không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cần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thiết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51020" y="5434965"/>
            <a:ext cx="4340860" cy="1010285"/>
            <a:chOff x="4351020" y="5434965"/>
            <a:chExt cx="4340860" cy="1010285"/>
          </a:xfrm>
        </p:grpSpPr>
        <p:sp>
          <p:nvSpPr>
            <p:cNvPr id="9" name="object 9"/>
            <p:cNvSpPr/>
            <p:nvPr/>
          </p:nvSpPr>
          <p:spPr>
            <a:xfrm>
              <a:off x="4355592" y="5439537"/>
              <a:ext cx="4331335" cy="1001394"/>
            </a:xfrm>
            <a:custGeom>
              <a:avLst/>
              <a:gdLst/>
              <a:ahLst/>
              <a:cxnLst/>
              <a:rect l="l" t="t" r="r" b="b"/>
              <a:pathLst>
                <a:path w="4331334" h="1001395">
                  <a:moveTo>
                    <a:pt x="2453513" y="0"/>
                  </a:moveTo>
                  <a:lnTo>
                    <a:pt x="2526538" y="581787"/>
                  </a:lnTo>
                  <a:lnTo>
                    <a:pt x="0" y="581787"/>
                  </a:lnTo>
                  <a:lnTo>
                    <a:pt x="0" y="1000887"/>
                  </a:lnTo>
                  <a:lnTo>
                    <a:pt x="4331208" y="1000887"/>
                  </a:lnTo>
                  <a:lnTo>
                    <a:pt x="4331208" y="581787"/>
                  </a:lnTo>
                  <a:lnTo>
                    <a:pt x="3609340" y="581787"/>
                  </a:lnTo>
                  <a:lnTo>
                    <a:pt x="2453513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5592" y="5439537"/>
              <a:ext cx="4331335" cy="1001394"/>
            </a:xfrm>
            <a:custGeom>
              <a:avLst/>
              <a:gdLst/>
              <a:ahLst/>
              <a:cxnLst/>
              <a:rect l="l" t="t" r="r" b="b"/>
              <a:pathLst>
                <a:path w="4331334" h="1001395">
                  <a:moveTo>
                    <a:pt x="0" y="581787"/>
                  </a:moveTo>
                  <a:lnTo>
                    <a:pt x="2526538" y="581787"/>
                  </a:lnTo>
                  <a:lnTo>
                    <a:pt x="2453513" y="0"/>
                  </a:lnTo>
                  <a:lnTo>
                    <a:pt x="3609340" y="581787"/>
                  </a:lnTo>
                  <a:lnTo>
                    <a:pt x="4331208" y="581787"/>
                  </a:lnTo>
                  <a:lnTo>
                    <a:pt x="4331208" y="651636"/>
                  </a:lnTo>
                  <a:lnTo>
                    <a:pt x="4331208" y="756411"/>
                  </a:lnTo>
                  <a:lnTo>
                    <a:pt x="4331208" y="1000887"/>
                  </a:lnTo>
                  <a:lnTo>
                    <a:pt x="3609340" y="1000887"/>
                  </a:lnTo>
                  <a:lnTo>
                    <a:pt x="2526538" y="1000887"/>
                  </a:lnTo>
                  <a:lnTo>
                    <a:pt x="0" y="1000887"/>
                  </a:lnTo>
                  <a:lnTo>
                    <a:pt x="0" y="756411"/>
                  </a:lnTo>
                  <a:lnTo>
                    <a:pt x="0" y="651636"/>
                  </a:lnTo>
                  <a:lnTo>
                    <a:pt x="0" y="5817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83353" y="6049467"/>
            <a:ext cx="407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Phải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đầy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đủ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&amp;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chi </a:t>
            </a:r>
            <a:r>
              <a:rPr sz="1800" b="1" dirty="0">
                <a:latin typeface="Arial"/>
                <a:cs typeface="Arial"/>
              </a:rPr>
              <a:t>tiết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các </a:t>
            </a:r>
            <a:r>
              <a:rPr sz="1800" b="1" dirty="0">
                <a:latin typeface="Arial"/>
                <a:cs typeface="Arial"/>
              </a:rPr>
              <a:t>thành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phần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79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Inner,</a:t>
            </a:r>
            <a:r>
              <a:rPr spc="-160" dirty="0"/>
              <a:t> </a:t>
            </a:r>
            <a:r>
              <a:rPr dirty="0"/>
              <a:t>Abstract</a:t>
            </a:r>
            <a:r>
              <a:rPr spc="-50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829300" y="3392423"/>
            <a:ext cx="2133600" cy="457200"/>
          </a:xfrm>
          <a:custGeom>
            <a:avLst/>
            <a:gdLst/>
            <a:ahLst/>
            <a:cxnLst/>
            <a:rect l="l" t="t" r="r" b="b"/>
            <a:pathLst>
              <a:path w="2133600" h="457200">
                <a:moveTo>
                  <a:pt x="2133600" y="0"/>
                </a:moveTo>
                <a:lnTo>
                  <a:pt x="0" y="0"/>
                </a:lnTo>
                <a:lnTo>
                  <a:pt x="0" y="457200"/>
                </a:lnTo>
                <a:lnTo>
                  <a:pt x="2133600" y="457200"/>
                </a:lnTo>
                <a:lnTo>
                  <a:pt x="2133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9300" y="3392423"/>
            <a:ext cx="213360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680"/>
              </a:spcBef>
            </a:pPr>
            <a:r>
              <a:rPr sz="1800" i="1" spc="-5" dirty="0">
                <a:latin typeface="Arial"/>
                <a:cs typeface="Arial"/>
              </a:rPr>
              <a:t>Person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23203" y="3843528"/>
            <a:ext cx="2146300" cy="241300"/>
            <a:chOff x="5823203" y="3843528"/>
            <a:chExt cx="2146300" cy="241300"/>
          </a:xfrm>
        </p:grpSpPr>
        <p:sp>
          <p:nvSpPr>
            <p:cNvPr id="6" name="object 6"/>
            <p:cNvSpPr/>
            <p:nvPr/>
          </p:nvSpPr>
          <p:spPr>
            <a:xfrm>
              <a:off x="5829299" y="3849624"/>
              <a:ext cx="2133600" cy="228600"/>
            </a:xfrm>
            <a:custGeom>
              <a:avLst/>
              <a:gdLst/>
              <a:ahLst/>
              <a:cxnLst/>
              <a:rect l="l" t="t" r="r" b="b"/>
              <a:pathLst>
                <a:path w="2133600" h="228600">
                  <a:moveTo>
                    <a:pt x="2133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33600" y="2286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9299" y="3849624"/>
              <a:ext cx="2133600" cy="228600"/>
            </a:xfrm>
            <a:custGeom>
              <a:avLst/>
              <a:gdLst/>
              <a:ahLst/>
              <a:cxnLst/>
              <a:rect l="l" t="t" r="r" b="b"/>
              <a:pathLst>
                <a:path w="2133600" h="228600">
                  <a:moveTo>
                    <a:pt x="0" y="228600"/>
                  </a:moveTo>
                  <a:lnTo>
                    <a:pt x="2133600" y="228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29300" y="4078223"/>
            <a:ext cx="2133600" cy="6858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Microsoft Sans Serif"/>
                <a:cs typeface="Microsoft Sans Serif"/>
              </a:rPr>
              <a:t>+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i="1" spc="-30" dirty="0">
                <a:latin typeface="Arial"/>
                <a:cs typeface="Arial"/>
              </a:rPr>
              <a:t>Talk():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void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+ </a:t>
            </a:r>
            <a:r>
              <a:rPr sz="1800" spc="-5" dirty="0">
                <a:latin typeface="Microsoft Sans Serif"/>
                <a:cs typeface="Microsoft Sans Serif"/>
              </a:rPr>
              <a:t>GetAge():</a:t>
            </a:r>
            <a:r>
              <a:rPr sz="1800" dirty="0">
                <a:latin typeface="Microsoft Sans Serif"/>
                <a:cs typeface="Microsoft Sans Serif"/>
              </a:rPr>
              <a:t> Int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100" y="2478023"/>
            <a:ext cx="1524000" cy="457200"/>
          </a:xfrm>
          <a:prstGeom prst="rect">
            <a:avLst/>
          </a:prstGeom>
          <a:solidFill>
            <a:srgbClr val="FFFFCC"/>
          </a:solidFill>
          <a:ln w="12191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latin typeface="Microsoft Sans Serif"/>
                <a:cs typeface="Microsoft Sans Serif"/>
              </a:rPr>
              <a:t>Window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0300" y="4306823"/>
            <a:ext cx="1524000" cy="4572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680"/>
              </a:spcBef>
            </a:pPr>
            <a:r>
              <a:rPr sz="1800" spc="-15" dirty="0">
                <a:latin typeface="Microsoft Sans Serif"/>
                <a:cs typeface="Microsoft Sans Serif"/>
              </a:rPr>
              <a:t>TitleBar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00" y="4306823"/>
            <a:ext cx="1524000" cy="457200"/>
          </a:xfrm>
          <a:prstGeom prst="rect">
            <a:avLst/>
          </a:prstGeom>
          <a:solidFill>
            <a:srgbClr val="FFFFCC"/>
          </a:solidFill>
          <a:ln w="12191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Microsoft Sans Serif"/>
                <a:cs typeface="Microsoft Sans Serif"/>
              </a:rPr>
              <a:t>SystemMenu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94204" y="4757928"/>
            <a:ext cx="1536700" cy="393700"/>
            <a:chOff x="2394204" y="4757928"/>
            <a:chExt cx="1536700" cy="393700"/>
          </a:xfrm>
        </p:grpSpPr>
        <p:sp>
          <p:nvSpPr>
            <p:cNvPr id="13" name="object 13"/>
            <p:cNvSpPr/>
            <p:nvPr/>
          </p:nvSpPr>
          <p:spPr>
            <a:xfrm>
              <a:off x="2400300" y="4764024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0" y="1524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0300" y="4764024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152400"/>
                  </a:moveTo>
                  <a:lnTo>
                    <a:pt x="1524000" y="1524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0300" y="4916424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1524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24000" y="228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00300" y="4916424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1604" y="4757928"/>
            <a:ext cx="1536700" cy="393700"/>
            <a:chOff x="641604" y="4757928"/>
            <a:chExt cx="1536700" cy="393700"/>
          </a:xfrm>
        </p:grpSpPr>
        <p:sp>
          <p:nvSpPr>
            <p:cNvPr id="18" name="object 18"/>
            <p:cNvSpPr/>
            <p:nvPr/>
          </p:nvSpPr>
          <p:spPr>
            <a:xfrm>
              <a:off x="647700" y="4764024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0" y="1524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" y="4764024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152400"/>
                  </a:moveTo>
                  <a:lnTo>
                    <a:pt x="1524000" y="1524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" y="4916424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1524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24000" y="228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700" y="4916424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403603" y="2929127"/>
            <a:ext cx="1765300" cy="1377950"/>
            <a:chOff x="1403603" y="2929127"/>
            <a:chExt cx="1765300" cy="1377950"/>
          </a:xfrm>
        </p:grpSpPr>
        <p:sp>
          <p:nvSpPr>
            <p:cNvPr id="23" name="object 23"/>
            <p:cNvSpPr/>
            <p:nvPr/>
          </p:nvSpPr>
          <p:spPr>
            <a:xfrm>
              <a:off x="1562099" y="2935223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0" y="1524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099" y="2935223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152400"/>
                  </a:moveTo>
                  <a:lnTo>
                    <a:pt x="1524000" y="1524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2099" y="3087623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1524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24000" y="228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62099" y="3087623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6261" y="331698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96261" y="331698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90500" y="381000"/>
                  </a:lnTo>
                </a:path>
                <a:path w="381000" h="381000">
                  <a:moveTo>
                    <a:pt x="0" y="190500"/>
                  </a:moveTo>
                  <a:lnTo>
                    <a:pt x="381000" y="190500"/>
                  </a:lnTo>
                </a:path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09699" y="3697223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0" y="228600"/>
                  </a:moveTo>
                  <a:lnTo>
                    <a:pt x="1752600" y="228600"/>
                  </a:lnTo>
                </a:path>
                <a:path w="1752600" h="609600">
                  <a:moveTo>
                    <a:pt x="1752600" y="609600"/>
                  </a:moveTo>
                  <a:lnTo>
                    <a:pt x="1752600" y="228600"/>
                  </a:lnTo>
                </a:path>
                <a:path w="1752600" h="609600">
                  <a:moveTo>
                    <a:pt x="0" y="609600"/>
                  </a:moveTo>
                  <a:lnTo>
                    <a:pt x="0" y="228600"/>
                  </a:lnTo>
                </a:path>
                <a:path w="1752600" h="609600">
                  <a:moveTo>
                    <a:pt x="864107" y="0"/>
                  </a:moveTo>
                  <a:lnTo>
                    <a:pt x="864107" y="228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91436" y="5522163"/>
            <a:ext cx="1311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/>
                <a:cs typeface="Microsoft Sans Serif"/>
              </a:rPr>
              <a:t>Inner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Class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65265" y="5469737"/>
            <a:ext cx="1662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/>
                <a:cs typeface="Microsoft Sans Serif"/>
              </a:rPr>
              <a:t>Abstract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Class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0230" y="2173196"/>
            <a:ext cx="1599565" cy="1350010"/>
          </a:xfrm>
          <a:custGeom>
            <a:avLst/>
            <a:gdLst/>
            <a:ahLst/>
            <a:cxnLst/>
            <a:rect l="l" t="t" r="r" b="b"/>
            <a:pathLst>
              <a:path w="1599565" h="1350010">
                <a:moveTo>
                  <a:pt x="109269" y="1349402"/>
                </a:moveTo>
                <a:lnTo>
                  <a:pt x="431722" y="647346"/>
                </a:lnTo>
                <a:lnTo>
                  <a:pt x="368572" y="631763"/>
                </a:lnTo>
                <a:lnTo>
                  <a:pt x="309968" y="614121"/>
                </a:lnTo>
                <a:lnTo>
                  <a:pt x="256032" y="594583"/>
                </a:lnTo>
                <a:lnTo>
                  <a:pt x="206885" y="573313"/>
                </a:lnTo>
                <a:lnTo>
                  <a:pt x="162648" y="550474"/>
                </a:lnTo>
                <a:lnTo>
                  <a:pt x="123441" y="526231"/>
                </a:lnTo>
                <a:lnTo>
                  <a:pt x="89386" y="500745"/>
                </a:lnTo>
                <a:lnTo>
                  <a:pt x="60603" y="474181"/>
                </a:lnTo>
                <a:lnTo>
                  <a:pt x="19336" y="418472"/>
                </a:lnTo>
                <a:lnTo>
                  <a:pt x="609" y="360411"/>
                </a:lnTo>
                <a:lnTo>
                  <a:pt x="0" y="330907"/>
                </a:lnTo>
                <a:lnTo>
                  <a:pt x="5387" y="301306"/>
                </a:lnTo>
                <a:lnTo>
                  <a:pt x="34639" y="242464"/>
                </a:lnTo>
                <a:lnTo>
                  <a:pt x="89330" y="185193"/>
                </a:lnTo>
                <a:lnTo>
                  <a:pt x="148439" y="143687"/>
                </a:lnTo>
                <a:lnTo>
                  <a:pt x="182295" y="124739"/>
                </a:lnTo>
                <a:lnTo>
                  <a:pt x="218776" y="107028"/>
                </a:lnTo>
                <a:lnTo>
                  <a:pt x="257698" y="90579"/>
                </a:lnTo>
                <a:lnTo>
                  <a:pt x="298880" y="75416"/>
                </a:lnTo>
                <a:lnTo>
                  <a:pt x="342139" y="61565"/>
                </a:lnTo>
                <a:lnTo>
                  <a:pt x="387292" y="49049"/>
                </a:lnTo>
                <a:lnTo>
                  <a:pt x="434157" y="37894"/>
                </a:lnTo>
                <a:lnTo>
                  <a:pt x="482551" y="28126"/>
                </a:lnTo>
                <a:lnTo>
                  <a:pt x="532292" y="19767"/>
                </a:lnTo>
                <a:lnTo>
                  <a:pt x="583198" y="12844"/>
                </a:lnTo>
                <a:lnTo>
                  <a:pt x="635085" y="7381"/>
                </a:lnTo>
                <a:lnTo>
                  <a:pt x="687772" y="3402"/>
                </a:lnTo>
                <a:lnTo>
                  <a:pt x="741076" y="934"/>
                </a:lnTo>
                <a:lnTo>
                  <a:pt x="794814" y="0"/>
                </a:lnTo>
                <a:lnTo>
                  <a:pt x="848804" y="625"/>
                </a:lnTo>
                <a:lnTo>
                  <a:pt x="902864" y="2834"/>
                </a:lnTo>
                <a:lnTo>
                  <a:pt x="956810" y="6652"/>
                </a:lnTo>
                <a:lnTo>
                  <a:pt x="1010461" y="12103"/>
                </a:lnTo>
                <a:lnTo>
                  <a:pt x="1063633" y="19213"/>
                </a:lnTo>
                <a:lnTo>
                  <a:pt x="1116145" y="28007"/>
                </a:lnTo>
                <a:lnTo>
                  <a:pt x="1167814" y="38508"/>
                </a:lnTo>
                <a:lnTo>
                  <a:pt x="1230965" y="54091"/>
                </a:lnTo>
                <a:lnTo>
                  <a:pt x="1289568" y="71734"/>
                </a:lnTo>
                <a:lnTo>
                  <a:pt x="1343504" y="91271"/>
                </a:lnTo>
                <a:lnTo>
                  <a:pt x="1392651" y="112541"/>
                </a:lnTo>
                <a:lnTo>
                  <a:pt x="1436888" y="135380"/>
                </a:lnTo>
                <a:lnTo>
                  <a:pt x="1476095" y="159624"/>
                </a:lnTo>
                <a:lnTo>
                  <a:pt x="1510150" y="185110"/>
                </a:lnTo>
                <a:lnTo>
                  <a:pt x="1538934" y="211674"/>
                </a:lnTo>
                <a:lnTo>
                  <a:pt x="1580200" y="267383"/>
                </a:lnTo>
                <a:lnTo>
                  <a:pt x="1598927" y="325444"/>
                </a:lnTo>
                <a:lnTo>
                  <a:pt x="1599537" y="354947"/>
                </a:lnTo>
                <a:lnTo>
                  <a:pt x="1594149" y="384549"/>
                </a:lnTo>
                <a:lnTo>
                  <a:pt x="1564897" y="443391"/>
                </a:lnTo>
                <a:lnTo>
                  <a:pt x="1510206" y="500661"/>
                </a:lnTo>
                <a:lnTo>
                  <a:pt x="1450833" y="542262"/>
                </a:lnTo>
                <a:lnTo>
                  <a:pt x="1416587" y="561356"/>
                </a:lnTo>
                <a:lnTo>
                  <a:pt x="1379541" y="579257"/>
                </a:lnTo>
                <a:lnTo>
                  <a:pt x="1339875" y="595922"/>
                </a:lnTo>
                <a:lnTo>
                  <a:pt x="1297766" y="611310"/>
                </a:lnTo>
                <a:lnTo>
                  <a:pt x="1253396" y="625379"/>
                </a:lnTo>
                <a:lnTo>
                  <a:pt x="1206942" y="638087"/>
                </a:lnTo>
                <a:lnTo>
                  <a:pt x="1158585" y="649392"/>
                </a:lnTo>
                <a:lnTo>
                  <a:pt x="1108504" y="659252"/>
                </a:lnTo>
                <a:lnTo>
                  <a:pt x="1056877" y="667626"/>
                </a:lnTo>
                <a:lnTo>
                  <a:pt x="1003885" y="674471"/>
                </a:lnTo>
                <a:lnTo>
                  <a:pt x="949706" y="679746"/>
                </a:lnTo>
                <a:lnTo>
                  <a:pt x="894520" y="683408"/>
                </a:lnTo>
                <a:lnTo>
                  <a:pt x="838506" y="685416"/>
                </a:lnTo>
                <a:lnTo>
                  <a:pt x="781843" y="685729"/>
                </a:lnTo>
                <a:lnTo>
                  <a:pt x="724711" y="684303"/>
                </a:lnTo>
                <a:lnTo>
                  <a:pt x="109269" y="134940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55840" y="2375543"/>
            <a:ext cx="53149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140" dirty="0">
                <a:solidFill>
                  <a:srgbClr val="5B9BD4"/>
                </a:solidFill>
                <a:latin typeface="Arial"/>
                <a:cs typeface="Arial"/>
              </a:rPr>
              <a:t>I</a:t>
            </a:r>
            <a:r>
              <a:rPr sz="1450" i="1" spc="170" dirty="0">
                <a:solidFill>
                  <a:srgbClr val="5B9BD4"/>
                </a:solidFill>
                <a:latin typeface="Arial"/>
                <a:cs typeface="Arial"/>
              </a:rPr>
              <a:t>talic</a:t>
            </a:r>
            <a:endParaRPr sz="14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03" y="1552293"/>
            <a:ext cx="8025819" cy="48171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2048"/>
            <a:ext cx="749998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5" dirty="0"/>
              <a:t>Các</a:t>
            </a:r>
            <a:r>
              <a:rPr sz="4000" spc="5" dirty="0"/>
              <a:t> </a:t>
            </a:r>
            <a:r>
              <a:rPr sz="4000" spc="-5" dirty="0"/>
              <a:t>giai</a:t>
            </a:r>
            <a:r>
              <a:rPr sz="4000" dirty="0"/>
              <a:t> </a:t>
            </a:r>
            <a:r>
              <a:rPr sz="4000" spc="-10" dirty="0"/>
              <a:t>đoạn của</a:t>
            </a:r>
            <a:r>
              <a:rPr sz="4000" spc="5" dirty="0"/>
              <a:t> </a:t>
            </a:r>
            <a:r>
              <a:rPr sz="4000" spc="-10" dirty="0"/>
              <a:t>mô</a:t>
            </a:r>
            <a:r>
              <a:rPr sz="4000" spc="5" dirty="0"/>
              <a:t> </a:t>
            </a:r>
            <a:r>
              <a:rPr sz="4000" spc="-5" dirty="0"/>
              <a:t>hình</a:t>
            </a:r>
            <a:r>
              <a:rPr sz="4000" spc="-10" dirty="0"/>
              <a:t> </a:t>
            </a:r>
            <a:r>
              <a:rPr sz="4000" spc="-15" dirty="0"/>
              <a:t>hóa </a:t>
            </a:r>
            <a:r>
              <a:rPr sz="4000" spc="-1095" dirty="0"/>
              <a:t> </a:t>
            </a:r>
            <a:r>
              <a:rPr sz="4000" spc="-10" dirty="0"/>
              <a:t>đối</a:t>
            </a:r>
            <a:r>
              <a:rPr sz="4000" spc="5" dirty="0"/>
              <a:t> </a:t>
            </a:r>
            <a:r>
              <a:rPr sz="4000" spc="-5" dirty="0"/>
              <a:t>tượng</a:t>
            </a:r>
            <a:r>
              <a:rPr sz="4000" dirty="0"/>
              <a:t> </a:t>
            </a:r>
            <a:r>
              <a:rPr sz="4000" spc="-10" dirty="0"/>
              <a:t>bằng</a:t>
            </a:r>
            <a:r>
              <a:rPr sz="4000" dirty="0"/>
              <a:t> </a:t>
            </a:r>
            <a:r>
              <a:rPr sz="4000" spc="-5" dirty="0"/>
              <a:t>biểu</a:t>
            </a:r>
            <a:r>
              <a:rPr sz="4000" spc="-10" dirty="0"/>
              <a:t> đồ</a:t>
            </a:r>
            <a:r>
              <a:rPr sz="4000" dirty="0"/>
              <a:t> </a:t>
            </a:r>
            <a:r>
              <a:rPr sz="4000" spc="-5" dirty="0"/>
              <a:t>lớp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64537"/>
            <a:ext cx="7687945" cy="423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40" dirty="0">
                <a:latin typeface="Microsoft Sans Serif"/>
                <a:cs typeface="Microsoft Sans Serif"/>
              </a:rPr>
              <a:t>Tìm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kiếm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endParaRPr sz="28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Xác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định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liên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kết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giữa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endParaRPr sz="28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Xác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định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thuộc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tính</a:t>
            </a:r>
            <a:endParaRPr sz="2800" dirty="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ct val="8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Tổ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chức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và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đơn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giản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hóa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bằng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sử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dụng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b="1" spc="75" dirty="0">
                <a:latin typeface="Microsoft Sans Serif"/>
                <a:cs typeface="Microsoft Sans Serif"/>
              </a:rPr>
              <a:t>thừa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kế</a:t>
            </a:r>
            <a:endParaRPr sz="2800" b="1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Xóa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5" dirty="0" err="1">
                <a:latin typeface="Microsoft Sans Serif"/>
                <a:cs typeface="Microsoft Sans Serif"/>
              </a:rPr>
              <a:t>liên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 err="1" smtClean="0">
                <a:latin typeface="Microsoft Sans Serif"/>
                <a:cs typeface="Microsoft Sans Serif"/>
              </a:rPr>
              <a:t>kế</a:t>
            </a:r>
            <a:r>
              <a:rPr lang="en-US" sz="2800" dirty="0" err="1" smtClean="0">
                <a:latin typeface="Microsoft Sans Serif"/>
                <a:cs typeface="Microsoft Sans Serif"/>
              </a:rPr>
              <a:t>t</a:t>
            </a:r>
            <a:r>
              <a:rPr sz="2800" spc="30" dirty="0" smtClean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thừa</a:t>
            </a:r>
            <a:endParaRPr sz="2800" dirty="0">
              <a:latin typeface="Microsoft Sans Serif"/>
              <a:cs typeface="Microsoft Sans Serif"/>
            </a:endParaRPr>
          </a:p>
          <a:p>
            <a:pPr marL="184785" marR="531495" indent="-172720">
              <a:lnSpc>
                <a:spcPts val="2690"/>
              </a:lnSpc>
              <a:spcBef>
                <a:spcPts val="77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Kiểm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xem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latin typeface="Microsoft Sans Serif"/>
                <a:cs typeface="Microsoft Sans Serif"/>
              </a:rPr>
              <a:t>biểu</a:t>
            </a:r>
            <a:r>
              <a:rPr sz="2800" b="1" spc="4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đồ</a:t>
            </a:r>
            <a:r>
              <a:rPr sz="2800" b="1" spc="4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đã</a:t>
            </a:r>
            <a:r>
              <a:rPr sz="2800" b="1" spc="4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bao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gồm</a:t>
            </a:r>
            <a:r>
              <a:rPr sz="2800" b="1" spc="45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tất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cả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các </a:t>
            </a:r>
            <a:r>
              <a:rPr sz="2800" b="1" spc="-725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yêu</a:t>
            </a:r>
            <a:r>
              <a:rPr sz="2800" b="1" spc="25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cầu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của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latin typeface="Microsoft Sans Serif"/>
                <a:cs typeface="Microsoft Sans Serif"/>
              </a:rPr>
              <a:t>tài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15" dirty="0">
                <a:latin typeface="Microsoft Sans Serif"/>
                <a:cs typeface="Microsoft Sans Serif"/>
              </a:rPr>
              <a:t>liệu</a:t>
            </a:r>
            <a:r>
              <a:rPr sz="2800" b="1" spc="45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hay</a:t>
            </a:r>
            <a:r>
              <a:rPr sz="2800" b="1" spc="25" dirty="0">
                <a:latin typeface="Microsoft Sans Serif"/>
                <a:cs typeface="Microsoft Sans Serif"/>
              </a:rPr>
              <a:t> </a:t>
            </a:r>
            <a:r>
              <a:rPr sz="2800" b="1" spc="60" dirty="0">
                <a:latin typeface="Microsoft Sans Serif"/>
                <a:cs typeface="Microsoft Sans Serif"/>
              </a:rPr>
              <a:t>chưa</a:t>
            </a:r>
            <a:r>
              <a:rPr sz="2800" spc="60" dirty="0">
                <a:latin typeface="Microsoft Sans Serif"/>
                <a:cs typeface="Microsoft Sans Serif"/>
              </a:rPr>
              <a:t>?</a:t>
            </a:r>
            <a:endParaRPr sz="28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Lặp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lại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và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làm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mịn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mô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hình</a:t>
            </a:r>
            <a:endParaRPr sz="28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Nhóm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thành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modules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(gói)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958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</a:t>
            </a:r>
            <a:r>
              <a:rPr dirty="0"/>
              <a:t>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694930" cy="1834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Không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cố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gắng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sử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dụng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tất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cả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ký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hiệu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khác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nhau</a:t>
            </a:r>
            <a:endParaRPr sz="2800" dirty="0">
              <a:latin typeface="Microsoft Sans Serif"/>
              <a:cs typeface="Microsoft Sans Serif"/>
            </a:endParaRPr>
          </a:p>
          <a:p>
            <a:pPr marL="184785" marR="35877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Không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vẽ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mô</a:t>
            </a:r>
            <a:r>
              <a:rPr sz="2800" b="1" spc="50" dirty="0">
                <a:latin typeface="Microsoft Sans Serif"/>
                <a:cs typeface="Microsoft Sans Serif"/>
              </a:rPr>
              <a:t> </a:t>
            </a:r>
            <a:r>
              <a:rPr sz="2800" b="1" spc="30" dirty="0">
                <a:latin typeface="Microsoft Sans Serif"/>
                <a:cs typeface="Microsoft Sans Serif"/>
              </a:rPr>
              <a:t>hình </a:t>
            </a:r>
            <a:r>
              <a:rPr sz="2800" b="1" spc="-5" dirty="0">
                <a:latin typeface="Microsoft Sans Serif"/>
                <a:cs typeface="Microsoft Sans Serif"/>
              </a:rPr>
              <a:t>cho</a:t>
            </a:r>
            <a:r>
              <a:rPr sz="2800" b="1" spc="40" dirty="0"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latin typeface="Microsoft Sans Serif"/>
                <a:cs typeface="Microsoft Sans Serif"/>
              </a:rPr>
              <a:t>mọi</a:t>
            </a:r>
            <a:r>
              <a:rPr sz="2800" b="1" spc="50" dirty="0">
                <a:latin typeface="Microsoft Sans Serif"/>
                <a:cs typeface="Microsoft Sans Serif"/>
              </a:rPr>
              <a:t> </a:t>
            </a:r>
            <a:r>
              <a:rPr sz="2800" b="1" spc="75" dirty="0">
                <a:latin typeface="Microsoft Sans Serif"/>
                <a:cs typeface="Microsoft Sans Serif"/>
              </a:rPr>
              <a:t>thứ,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tập</a:t>
            </a:r>
            <a:r>
              <a:rPr sz="2800" b="1" spc="4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trung</a:t>
            </a:r>
            <a:r>
              <a:rPr sz="2800" b="1" spc="4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vào </a:t>
            </a:r>
            <a:r>
              <a:rPr sz="2800" b="1" spc="-725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các</a:t>
            </a:r>
            <a:r>
              <a:rPr sz="2800" b="1" spc="25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thông</a:t>
            </a:r>
            <a:r>
              <a:rPr sz="2800" b="1" spc="40" dirty="0"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latin typeface="Microsoft Sans Serif"/>
                <a:cs typeface="Microsoft Sans Serif"/>
              </a:rPr>
              <a:t>tin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Microsoft Sans Serif"/>
                <a:cs typeface="Microsoft Sans Serif"/>
              </a:rPr>
              <a:t>quan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latin typeface="Microsoft Sans Serif"/>
                <a:cs typeface="Microsoft Sans Serif"/>
              </a:rPr>
              <a:t>trọng</a:t>
            </a:r>
            <a:endParaRPr sz="2800" b="1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914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spc="-15" dirty="0"/>
              <a:t> </a:t>
            </a:r>
            <a:r>
              <a:rPr spc="-5" dirty="0"/>
              <a:t>kiếm</a:t>
            </a:r>
            <a:r>
              <a:rPr spc="-3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như</a:t>
            </a:r>
            <a:r>
              <a:rPr spc="-10" dirty="0"/>
              <a:t> </a:t>
            </a:r>
            <a:r>
              <a:rPr spc="-5" dirty="0"/>
              <a:t>thế</a:t>
            </a:r>
            <a:r>
              <a:rPr spc="-10" dirty="0"/>
              <a:t> nào?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50230"/>
            <a:ext cx="7722870" cy="35236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5"/>
              </a:spcBef>
              <a:buChar char="•"/>
              <a:tabLst>
                <a:tab pos="185420" algn="l"/>
              </a:tabLst>
            </a:pPr>
            <a:r>
              <a:rPr sz="2600" spc="45" dirty="0">
                <a:latin typeface="Microsoft Sans Serif"/>
                <a:cs typeface="Microsoft Sans Serif"/>
              </a:rPr>
              <a:t>Tìm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đầy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đủ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lớp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rất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khó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khăn.</a:t>
            </a:r>
          </a:p>
          <a:p>
            <a:pPr marL="184785" indent="-172720">
              <a:lnSpc>
                <a:spcPts val="3065"/>
              </a:lnSpc>
              <a:spcBef>
                <a:spcPts val="16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Khuyến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cáo</a:t>
            </a:r>
          </a:p>
          <a:p>
            <a:pPr marL="527685" lvl="1" indent="-172720">
              <a:lnSpc>
                <a:spcPts val="2525"/>
              </a:lnSpc>
              <a:buChar char="•"/>
              <a:tabLst>
                <a:tab pos="528320" algn="l"/>
              </a:tabLst>
            </a:pPr>
            <a:r>
              <a:rPr sz="2200" spc="30" dirty="0">
                <a:latin typeface="Microsoft Sans Serif"/>
                <a:cs typeface="Microsoft Sans Serif"/>
              </a:rPr>
              <a:t>Tìm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120" dirty="0">
                <a:latin typeface="Microsoft Sans Serif"/>
                <a:cs typeface="Microsoft Sans Serif"/>
              </a:rPr>
              <a:t>từ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Microsoft Sans Serif"/>
                <a:cs typeface="Microsoft Sans Serif"/>
              </a:rPr>
              <a:t>danh</a:t>
            </a:r>
            <a:r>
              <a:rPr sz="2200" b="1" spc="25" dirty="0">
                <a:latin typeface="Microsoft Sans Serif"/>
                <a:cs typeface="Microsoft Sans Serif"/>
              </a:rPr>
              <a:t> </a:t>
            </a:r>
            <a:r>
              <a:rPr sz="2200" b="1" spc="120" dirty="0">
                <a:latin typeface="Microsoft Sans Serif"/>
                <a:cs typeface="Microsoft Sans Serif"/>
              </a:rPr>
              <a:t>từ</a:t>
            </a:r>
            <a:r>
              <a:rPr sz="2200" b="1" spc="25" dirty="0"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Microsoft Sans Serif"/>
                <a:cs typeface="Microsoft Sans Serif"/>
              </a:rPr>
              <a:t>trong</a:t>
            </a:r>
            <a:r>
              <a:rPr sz="2200" b="1" spc="40" dirty="0"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Microsoft Sans Serif"/>
                <a:cs typeface="Microsoft Sans Serif"/>
              </a:rPr>
              <a:t>luồng</a:t>
            </a:r>
            <a:r>
              <a:rPr sz="2200" b="1" spc="30" dirty="0">
                <a:latin typeface="Microsoft Sans Serif"/>
                <a:cs typeface="Microsoft Sans Serif"/>
              </a:rPr>
              <a:t> </a:t>
            </a:r>
            <a:r>
              <a:rPr sz="2200" b="1" spc="120" dirty="0">
                <a:latin typeface="Microsoft Sans Serif"/>
                <a:cs typeface="Microsoft Sans Serif"/>
              </a:rPr>
              <a:t>sự</a:t>
            </a:r>
            <a:r>
              <a:rPr sz="2200" b="1" spc="60" dirty="0"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Microsoft Sans Serif"/>
                <a:cs typeface="Microsoft Sans Serif"/>
              </a:rPr>
              <a:t>kiện</a:t>
            </a:r>
            <a:endParaRPr sz="2200" b="1" dirty="0">
              <a:latin typeface="Microsoft Sans Serif"/>
              <a:cs typeface="Microsoft Sans Serif"/>
            </a:endParaRPr>
          </a:p>
          <a:p>
            <a:pPr marL="527685" marR="5080" lvl="1" indent="-172720">
              <a:lnSpc>
                <a:spcPts val="2110"/>
              </a:lnSpc>
              <a:spcBef>
                <a:spcPts val="455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Chú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ý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rằng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b="1" u="sng" spc="-5" dirty="0">
                <a:latin typeface="Microsoft Sans Serif"/>
                <a:cs typeface="Microsoft Sans Serif"/>
              </a:rPr>
              <a:t>danh</a:t>
            </a:r>
            <a:r>
              <a:rPr sz="2200" b="1" u="sng" spc="30" dirty="0">
                <a:latin typeface="Microsoft Sans Serif"/>
                <a:cs typeface="Microsoft Sans Serif"/>
              </a:rPr>
              <a:t> </a:t>
            </a:r>
            <a:r>
              <a:rPr sz="2200" b="1" u="sng" spc="120" dirty="0">
                <a:latin typeface="Microsoft Sans Serif"/>
                <a:cs typeface="Microsoft Sans Serif"/>
              </a:rPr>
              <a:t>từ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có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thể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là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tác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nhân,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lớp,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(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thuộc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tính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và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biểu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thức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không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phải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loại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trên</a:t>
            </a:r>
            <a:endParaRPr sz="22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460"/>
              </a:lnSpc>
              <a:buChar char="•"/>
              <a:tabLst>
                <a:tab pos="528320" algn="l"/>
              </a:tabLst>
            </a:pPr>
            <a:r>
              <a:rPr sz="2200" spc="30" dirty="0">
                <a:latin typeface="Microsoft Sans Serif"/>
                <a:cs typeface="Microsoft Sans Serif"/>
              </a:rPr>
              <a:t>Tìm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b="1" spc="120" dirty="0">
                <a:latin typeface="Microsoft Sans Serif"/>
                <a:cs typeface="Microsoft Sans Serif"/>
              </a:rPr>
              <a:t>từ</a:t>
            </a:r>
            <a:r>
              <a:rPr sz="2200" b="1" spc="25" dirty="0"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Microsoft Sans Serif"/>
                <a:cs typeface="Microsoft Sans Serif"/>
              </a:rPr>
              <a:t>biểu</a:t>
            </a:r>
            <a:r>
              <a:rPr sz="2200" b="1" spc="20" dirty="0"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Microsoft Sans Serif"/>
                <a:cs typeface="Microsoft Sans Serif"/>
              </a:rPr>
              <a:t>đồ</a:t>
            </a:r>
            <a:r>
              <a:rPr sz="2200" b="1" spc="20" dirty="0">
                <a:latin typeface="Microsoft Sans Serif"/>
                <a:cs typeface="Microsoft Sans Serif"/>
              </a:rPr>
              <a:t> </a:t>
            </a:r>
            <a:r>
              <a:rPr sz="2200" b="1" spc="90" dirty="0">
                <a:latin typeface="Microsoft Sans Serif"/>
                <a:cs typeface="Microsoft Sans Serif"/>
              </a:rPr>
              <a:t>tương</a:t>
            </a:r>
            <a:r>
              <a:rPr sz="2200" b="1" spc="40" dirty="0"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Microsoft Sans Serif"/>
                <a:cs typeface="Microsoft Sans Serif"/>
              </a:rPr>
              <a:t>tác</a:t>
            </a:r>
            <a:endParaRPr sz="2200" b="1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515"/>
              </a:lnSpc>
              <a:buChar char="•"/>
              <a:tabLst>
                <a:tab pos="528320" algn="l"/>
              </a:tabLst>
            </a:pPr>
            <a:r>
              <a:rPr sz="2200" spc="40" dirty="0">
                <a:latin typeface="Microsoft Sans Serif"/>
                <a:cs typeface="Microsoft Sans Serif"/>
              </a:rPr>
              <a:t>Những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cái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b="1" u="sng" spc="-5" dirty="0">
                <a:latin typeface="Microsoft Sans Serif"/>
                <a:cs typeface="Microsoft Sans Serif"/>
              </a:rPr>
              <a:t>chung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tạo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thành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endParaRPr sz="22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555"/>
              </a:lnSpc>
              <a:buChar char="•"/>
              <a:tabLst>
                <a:tab pos="528320" algn="l"/>
              </a:tabLst>
            </a:pPr>
            <a:r>
              <a:rPr sz="2200" spc="30" dirty="0">
                <a:latin typeface="Microsoft Sans Serif"/>
                <a:cs typeface="Microsoft Sans Serif"/>
              </a:rPr>
              <a:t>Tìm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215" dirty="0">
                <a:latin typeface="Microsoft Sans Serif"/>
                <a:cs typeface="Microsoft Sans Serif"/>
              </a:rPr>
              <a:t>ở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nơi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khác</a:t>
            </a:r>
            <a:endParaRPr sz="2200" dirty="0">
              <a:latin typeface="Microsoft Sans Serif"/>
              <a:cs typeface="Microsoft Sans Serif"/>
            </a:endParaRPr>
          </a:p>
          <a:p>
            <a:pPr marL="870585" marR="107950" lvl="2" indent="-172720">
              <a:lnSpc>
                <a:spcPts val="182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Các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báo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cáo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25" dirty="0">
                <a:latin typeface="Microsoft Sans Serif"/>
                <a:cs typeface="Microsoft Sans Serif"/>
              </a:rPr>
              <a:t>tìm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ra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trong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pha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phân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20" dirty="0">
                <a:latin typeface="Microsoft Sans Serif"/>
                <a:cs typeface="Microsoft Sans Serif"/>
              </a:rPr>
              <a:t>tích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yêu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cầu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15" dirty="0">
                <a:latin typeface="Microsoft Sans Serif"/>
                <a:cs typeface="Microsoft Sans Serif"/>
              </a:rPr>
              <a:t>hình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thành</a:t>
            </a:r>
            <a:r>
              <a:rPr sz="1900" spc="55" dirty="0">
                <a:latin typeface="Microsoft Sans Serif"/>
                <a:cs typeface="Microsoft Sans Serif"/>
              </a:rPr>
              <a:t> lớp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giao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diện</a:t>
            </a:r>
            <a:endParaRPr sz="1900" dirty="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ts val="2240"/>
              </a:lnSpc>
              <a:buChar char="•"/>
              <a:tabLst>
                <a:tab pos="871219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Các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thiết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bị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phần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cứng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được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biểu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diễn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bởi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lớp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khác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nhau</a:t>
            </a:r>
            <a:endParaRPr sz="1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914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spc="-15" dirty="0"/>
              <a:t> </a:t>
            </a:r>
            <a:r>
              <a:rPr spc="-5" dirty="0"/>
              <a:t>kiếm</a:t>
            </a:r>
            <a:r>
              <a:rPr spc="-3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như</a:t>
            </a:r>
            <a:r>
              <a:rPr spc="-10" dirty="0"/>
              <a:t> </a:t>
            </a:r>
            <a:r>
              <a:rPr spc="-5" dirty="0"/>
              <a:t>thế</a:t>
            </a:r>
            <a:r>
              <a:rPr spc="-10" dirty="0"/>
              <a:t> nào?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17877"/>
            <a:ext cx="7657465" cy="35248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4785" marR="102870" indent="-172720">
              <a:lnSpc>
                <a:spcPts val="2380"/>
              </a:lnSpc>
              <a:spcBef>
                <a:spcPts val="390"/>
              </a:spcBef>
              <a:buChar char="•"/>
              <a:tabLst>
                <a:tab pos="1854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Cùng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với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chuyên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gia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lĩnh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80" dirty="0">
                <a:latin typeface="Microsoft Sans Serif"/>
                <a:cs typeface="Microsoft Sans Serif"/>
              </a:rPr>
              <a:t>vực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vấn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đề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trả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lời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câu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hỏi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sau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đây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để</a:t>
            </a:r>
            <a:r>
              <a:rPr sz="2200" spc="30" dirty="0">
                <a:latin typeface="Microsoft Sans Serif"/>
                <a:cs typeface="Microsoft Sans Serif"/>
              </a:rPr>
              <a:t> tìm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endParaRPr sz="22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52832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Có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thông</a:t>
            </a:r>
            <a:r>
              <a:rPr sz="19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tin</a:t>
            </a:r>
            <a:r>
              <a:rPr sz="19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nào</a:t>
            </a:r>
            <a:r>
              <a:rPr sz="19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cần</a:t>
            </a:r>
            <a:r>
              <a:rPr sz="19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lưu</a:t>
            </a:r>
            <a:r>
              <a:rPr sz="19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trữ</a:t>
            </a:r>
            <a:r>
              <a:rPr sz="19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hay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phân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15" dirty="0">
                <a:latin typeface="Microsoft Sans Serif"/>
                <a:cs typeface="Microsoft Sans Serif"/>
              </a:rPr>
              <a:t>tích?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Nếu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có,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nó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là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lớp</a:t>
            </a:r>
            <a:endParaRPr sz="1900">
              <a:latin typeface="Microsoft Sans Serif"/>
              <a:cs typeface="Microsoft Sans Serif"/>
            </a:endParaRPr>
          </a:p>
          <a:p>
            <a:pPr marL="527685" marR="98425" lvl="1" indent="-172720">
              <a:lnSpc>
                <a:spcPts val="2050"/>
              </a:lnSpc>
              <a:spcBef>
                <a:spcPts val="445"/>
              </a:spcBef>
              <a:buChar char="•"/>
              <a:tabLst>
                <a:tab pos="52832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Có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hệ</a:t>
            </a:r>
            <a:r>
              <a:rPr sz="19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thống</a:t>
            </a:r>
            <a:r>
              <a:rPr sz="19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ngoài</a:t>
            </a:r>
            <a:r>
              <a:rPr sz="19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không?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Nếu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có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30" dirty="0">
                <a:latin typeface="Microsoft Sans Serif"/>
                <a:cs typeface="Microsoft Sans Serif"/>
              </a:rPr>
              <a:t>thì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nó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được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xem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như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35" dirty="0">
                <a:latin typeface="Microsoft Sans Serif"/>
                <a:cs typeface="Microsoft Sans Serif"/>
              </a:rPr>
              <a:t>những 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lớp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chứa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trong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hệ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thống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của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hay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hệ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thống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của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tương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tác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với </a:t>
            </a:r>
            <a:r>
              <a:rPr sz="1900" spc="-484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chúng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165"/>
              </a:lnSpc>
              <a:spcBef>
                <a:spcPts val="140"/>
              </a:spcBef>
              <a:buChar char="•"/>
              <a:tabLst>
                <a:tab pos="52832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Có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mẫu,</a:t>
            </a:r>
            <a:r>
              <a:rPr sz="19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thư</a:t>
            </a:r>
            <a:r>
              <a:rPr sz="19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viện</a:t>
            </a:r>
            <a:r>
              <a:rPr sz="19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lớp,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thành</a:t>
            </a:r>
            <a:r>
              <a:rPr sz="19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phần</a:t>
            </a:r>
            <a:r>
              <a:rPr sz="1900" spc="-5" dirty="0">
                <a:latin typeface="Microsoft Sans Serif"/>
                <a:cs typeface="Microsoft Sans Serif"/>
              </a:rPr>
              <a:t>...?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Nếu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có,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thông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thường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chúng</a:t>
            </a:r>
            <a:endParaRPr sz="1900">
              <a:latin typeface="Microsoft Sans Serif"/>
              <a:cs typeface="Microsoft Sans Serif"/>
            </a:endParaRPr>
          </a:p>
          <a:p>
            <a:pPr marL="527685">
              <a:lnSpc>
                <a:spcPts val="2165"/>
              </a:lnSpc>
            </a:pPr>
            <a:r>
              <a:rPr sz="1900" spc="50" dirty="0">
                <a:latin typeface="Microsoft Sans Serif"/>
                <a:cs typeface="Microsoft Sans Serif"/>
              </a:rPr>
              <a:t>chứa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các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ứng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viên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lớp</a:t>
            </a:r>
            <a:endParaRPr sz="1900">
              <a:latin typeface="Microsoft Sans Serif"/>
              <a:cs typeface="Microsoft Sans Serif"/>
            </a:endParaRPr>
          </a:p>
          <a:p>
            <a:pPr marL="527685" marR="562610" lvl="1" indent="-172720">
              <a:lnSpc>
                <a:spcPts val="2050"/>
              </a:lnSpc>
              <a:spcBef>
                <a:spcPts val="430"/>
              </a:spcBef>
              <a:buChar char="•"/>
              <a:tabLst>
                <a:tab pos="528320" algn="l"/>
              </a:tabLst>
            </a:pPr>
            <a:r>
              <a:rPr sz="1900" spc="-10" dirty="0">
                <a:latin typeface="Microsoft Sans Serif"/>
                <a:cs typeface="Microsoft Sans Serif"/>
              </a:rPr>
              <a:t>Hệ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thống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cần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quản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lý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các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thiết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bị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ngoại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vi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nào?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Mọi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thiết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bị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kỹ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thuật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nối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với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hệ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thống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đều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là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ứng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viên</a:t>
            </a:r>
            <a:r>
              <a:rPr sz="1900" spc="45" dirty="0">
                <a:latin typeface="Microsoft Sans Serif"/>
                <a:cs typeface="Microsoft Sans Serif"/>
              </a:rPr>
              <a:t> lớp.</a:t>
            </a:r>
            <a:endParaRPr sz="1900">
              <a:latin typeface="Microsoft Sans Serif"/>
              <a:cs typeface="Microsoft Sans Serif"/>
            </a:endParaRPr>
          </a:p>
          <a:p>
            <a:pPr marL="527685" marR="5080" lvl="1" indent="-172720">
              <a:lnSpc>
                <a:spcPts val="2050"/>
              </a:lnSpc>
              <a:spcBef>
                <a:spcPts val="414"/>
              </a:spcBef>
              <a:buChar char="•"/>
              <a:tabLst>
                <a:tab pos="52832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Tác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nhân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đóng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vai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trò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tác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nghiệp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nào?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Các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nhiệm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vụ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này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có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thể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là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40" dirty="0">
                <a:latin typeface="Microsoft Sans Serif"/>
                <a:cs typeface="Microsoft Sans Serif"/>
              </a:rPr>
              <a:t>lớp; </a:t>
            </a:r>
            <a:r>
              <a:rPr sz="1900" spc="30" dirty="0">
                <a:latin typeface="Microsoft Sans Serif"/>
                <a:cs typeface="Microsoft Sans Serif"/>
              </a:rPr>
              <a:t>thí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dụ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người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105" dirty="0">
                <a:latin typeface="Microsoft Sans Serif"/>
                <a:cs typeface="Microsoft Sans Serif"/>
              </a:rPr>
              <a:t>sử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dụng,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thao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tác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viên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hệ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thống,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khách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hàng...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353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Biểu</a:t>
            </a:r>
            <a:r>
              <a:rPr spc="-35" dirty="0"/>
              <a:t> </a:t>
            </a:r>
            <a:r>
              <a:rPr dirty="0"/>
              <a:t>diễn</a:t>
            </a:r>
            <a:r>
              <a:rPr spc="-30" dirty="0"/>
              <a:t> </a:t>
            </a:r>
            <a:r>
              <a:rPr dirty="0"/>
              <a:t>lớp</a:t>
            </a:r>
            <a:r>
              <a:rPr spc="-15" dirty="0"/>
              <a:t> </a:t>
            </a:r>
            <a:r>
              <a:rPr dirty="0"/>
              <a:t>trong</a:t>
            </a:r>
            <a:r>
              <a:rPr spc="-30" dirty="0"/>
              <a:t> </a:t>
            </a:r>
            <a:r>
              <a:rPr spc="-5" dirty="0"/>
              <a:t>UML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10" y="3090570"/>
            <a:ext cx="8212579" cy="16841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973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Mối</a:t>
            </a:r>
            <a:r>
              <a:rPr spc="-25" dirty="0"/>
              <a:t> </a:t>
            </a:r>
            <a:r>
              <a:rPr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5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spc="-5" dirty="0"/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6455258" cy="234166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Generalization: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tổng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 err="1">
                <a:latin typeface="Microsoft Sans Serif"/>
                <a:cs typeface="Microsoft Sans Serif"/>
              </a:rPr>
              <a:t>quát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 err="1" smtClean="0">
                <a:latin typeface="Microsoft Sans Serif"/>
                <a:cs typeface="Microsoft Sans Serif"/>
              </a:rPr>
              <a:t>hóa</a:t>
            </a:r>
            <a:r>
              <a:rPr lang="en-US" sz="2800" spc="-5" dirty="0" smtClean="0">
                <a:latin typeface="Microsoft Sans Serif"/>
                <a:cs typeface="Microsoft Sans Serif"/>
              </a:rPr>
              <a:t> (</a:t>
            </a:r>
            <a:r>
              <a:rPr lang="en-US" sz="2800" spc="-5" dirty="0" err="1" smtClean="0">
                <a:latin typeface="Microsoft Sans Serif"/>
                <a:cs typeface="Microsoft Sans Serif"/>
              </a:rPr>
              <a:t>kế</a:t>
            </a:r>
            <a:r>
              <a:rPr lang="en-US" sz="2800" spc="-5" dirty="0" smtClean="0">
                <a:latin typeface="Microsoft Sans Serif"/>
                <a:cs typeface="Microsoft Sans Serif"/>
              </a:rPr>
              <a:t> </a:t>
            </a:r>
            <a:r>
              <a:rPr lang="en-US" sz="2800" spc="-5" dirty="0" err="1" smtClean="0">
                <a:latin typeface="Microsoft Sans Serif"/>
                <a:cs typeface="Microsoft Sans Serif"/>
              </a:rPr>
              <a:t>thừa</a:t>
            </a:r>
            <a:r>
              <a:rPr lang="en-US" sz="2800" spc="-5" dirty="0" smtClean="0">
                <a:latin typeface="Microsoft Sans Serif"/>
                <a:cs typeface="Microsoft Sans Serif"/>
              </a:rPr>
              <a:t>)</a:t>
            </a:r>
            <a:endParaRPr sz="28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Association:</a:t>
            </a:r>
            <a:endParaRPr sz="28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dependency</a:t>
            </a:r>
            <a:endParaRPr sz="24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aggregation</a:t>
            </a:r>
            <a:endParaRPr sz="24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composition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787095"/>
            <a:ext cx="5904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Các</a:t>
            </a:r>
            <a:r>
              <a:rPr sz="3200" spc="-40" dirty="0"/>
              <a:t> </a:t>
            </a:r>
            <a:r>
              <a:rPr sz="3200" dirty="0"/>
              <a:t>quan</a:t>
            </a:r>
            <a:r>
              <a:rPr sz="3200" spc="-25" dirty="0"/>
              <a:t> </a:t>
            </a:r>
            <a:r>
              <a:rPr sz="3200" dirty="0"/>
              <a:t>hệ</a:t>
            </a:r>
            <a:r>
              <a:rPr sz="3200" spc="-30" dirty="0"/>
              <a:t> </a:t>
            </a:r>
            <a:r>
              <a:rPr sz="3200" spc="-5" dirty="0"/>
              <a:t>trong</a:t>
            </a:r>
            <a:r>
              <a:rPr sz="3200" spc="-40" dirty="0"/>
              <a:t> </a:t>
            </a:r>
            <a:r>
              <a:rPr sz="3200" spc="-5" dirty="0"/>
              <a:t>biểu</a:t>
            </a:r>
            <a:r>
              <a:rPr sz="3200" spc="-25" dirty="0"/>
              <a:t> </a:t>
            </a:r>
            <a:r>
              <a:rPr sz="3200" dirty="0"/>
              <a:t>đồ</a:t>
            </a:r>
            <a:r>
              <a:rPr sz="3200" spc="-25" dirty="0"/>
              <a:t> </a:t>
            </a:r>
            <a:r>
              <a:rPr sz="3200" dirty="0"/>
              <a:t>lớp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853311"/>
            <a:ext cx="7804784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Generalization</a:t>
            </a:r>
            <a:r>
              <a:rPr sz="2800" spc="-5" dirty="0">
                <a:latin typeface="Microsoft Sans Serif"/>
                <a:cs typeface="Microsoft Sans Serif"/>
              </a:rPr>
              <a:t>: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Thể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hiện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rằng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một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 </a:t>
            </a:r>
            <a:r>
              <a:rPr sz="2800" dirty="0">
                <a:latin typeface="Microsoft Sans Serif"/>
                <a:cs typeface="Microsoft Sans Serif"/>
              </a:rPr>
              <a:t>kế </a:t>
            </a:r>
            <a:r>
              <a:rPr sz="2800" spc="75" dirty="0">
                <a:latin typeface="Microsoft Sans Serif"/>
                <a:cs typeface="Microsoft Sans Serif"/>
              </a:rPr>
              <a:t>thừa </a:t>
            </a:r>
            <a:r>
              <a:rPr sz="2800" spc="155" dirty="0">
                <a:latin typeface="Microsoft Sans Serif"/>
                <a:cs typeface="Microsoft Sans Serif"/>
              </a:rPr>
              <a:t>từ </a:t>
            </a:r>
            <a:r>
              <a:rPr sz="2800" spc="-5" dirty="0">
                <a:latin typeface="Microsoft Sans Serif"/>
                <a:cs typeface="Microsoft Sans Serif"/>
              </a:rPr>
              <a:t>một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5" dirty="0">
                <a:latin typeface="Microsoft Sans Serif"/>
                <a:cs typeface="Microsoft Sans Serif"/>
              </a:rPr>
              <a:t>B (Hay A </a:t>
            </a:r>
            <a:r>
              <a:rPr sz="2800" spc="-15" dirty="0">
                <a:latin typeface="Microsoft Sans Serif"/>
                <a:cs typeface="Microsoft Sans Serif"/>
              </a:rPr>
              <a:t>là </a:t>
            </a:r>
            <a:r>
              <a:rPr sz="2800" spc="95" dirty="0">
                <a:latin typeface="Microsoft Sans Serif"/>
                <a:cs typeface="Microsoft Sans Serif"/>
              </a:rPr>
              <a:t>trường </a:t>
            </a:r>
            <a:r>
              <a:rPr sz="2800" spc="90" dirty="0">
                <a:latin typeface="Microsoft Sans Serif"/>
                <a:cs typeface="Microsoft Sans Serif"/>
              </a:rPr>
              <a:t>hợp </a:t>
            </a:r>
            <a:r>
              <a:rPr sz="2800" spc="9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riêng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của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B;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là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tổng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quát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của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A)</a:t>
            </a:r>
            <a:endParaRPr sz="28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Gọi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là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Là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một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(Is</a:t>
            </a:r>
            <a:r>
              <a:rPr sz="2800" b="1" i="1" spc="-10" dirty="0">
                <a:latin typeface="Arial"/>
                <a:cs typeface="Arial"/>
              </a:rPr>
              <a:t> a)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4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Thể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hiện: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403" y="3500628"/>
            <a:ext cx="5530596" cy="31363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28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2868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kế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thừa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4392548"/>
            <a:ext cx="6495415" cy="12738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95"/>
              </a:spcBef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r>
              <a:rPr sz="24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kế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thừa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từ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endParaRPr sz="24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r>
              <a:rPr sz="24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là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một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trường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hợp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đặc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biệt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của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endParaRPr sz="24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r>
              <a:rPr sz="2400" spc="-95" dirty="0">
                <a:solidFill>
                  <a:srgbClr val="F48D0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là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trường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hợp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tổng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quát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của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4293" y="2633021"/>
            <a:ext cx="123189" cy="953135"/>
          </a:xfrm>
          <a:custGeom>
            <a:avLst/>
            <a:gdLst/>
            <a:ahLst/>
            <a:cxnLst/>
            <a:rect l="l" t="t" r="r" b="b"/>
            <a:pathLst>
              <a:path w="123189" h="953135">
                <a:moveTo>
                  <a:pt x="61291" y="952888"/>
                </a:moveTo>
                <a:lnTo>
                  <a:pt x="61291" y="183771"/>
                </a:lnTo>
              </a:path>
              <a:path w="123189" h="953135">
                <a:moveTo>
                  <a:pt x="122582" y="183771"/>
                </a:moveTo>
                <a:lnTo>
                  <a:pt x="61291" y="0"/>
                </a:lnTo>
                <a:lnTo>
                  <a:pt x="0" y="183771"/>
                </a:lnTo>
                <a:lnTo>
                  <a:pt x="122582" y="183771"/>
                </a:lnTo>
                <a:close/>
              </a:path>
            </a:pathLst>
          </a:custGeom>
          <a:ln w="13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9755" y="2088513"/>
            <a:ext cx="2451735" cy="544830"/>
          </a:xfrm>
          <a:prstGeom prst="rect">
            <a:avLst/>
          </a:prstGeom>
          <a:ln w="13613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1750" spc="15" dirty="0">
                <a:latin typeface="Microsoft Sans Serif"/>
                <a:cs typeface="Microsoft Sans Serif"/>
              </a:rPr>
              <a:t>ClassA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959755" y="3585906"/>
            <a:ext cx="2451735" cy="544830"/>
          </a:xfrm>
          <a:prstGeom prst="rect">
            <a:avLst/>
          </a:prstGeom>
          <a:ln w="13613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1750" spc="15" dirty="0">
                <a:latin typeface="Microsoft Sans Serif"/>
                <a:cs typeface="Microsoft Sans Serif"/>
              </a:rPr>
              <a:t>ClassB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19810"/>
            <a:ext cx="114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5" dirty="0"/>
              <a:t> </a:t>
            </a:r>
            <a:r>
              <a:rPr dirty="0"/>
              <a:t>dụ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5809" y="3489437"/>
          <a:ext cx="2329180" cy="265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62">
                <a:tc gridSpan="2"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CTamGiac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772">
                <a:tc>
                  <a:txBody>
                    <a:bodyPr/>
                    <a:lstStyle/>
                    <a:p>
                      <a:pPr marL="75565" marR="233045" algn="just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CDiem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CDiem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CDiem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marR="595630" algn="just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P1  P2  P3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34">
                <a:tc gridSpan="2">
                  <a:txBody>
                    <a:bodyPr/>
                    <a:lstStyle/>
                    <a:p>
                      <a:pPr marL="75565">
                        <a:lnSpc>
                          <a:spcPts val="2155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CTamGiac()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00">
                <a:tc gridSpan="2">
                  <a:txBody>
                    <a:bodyPr/>
                    <a:lstStyle/>
                    <a:p>
                      <a:pPr marL="75565">
                        <a:lnSpc>
                          <a:spcPts val="2055"/>
                        </a:lnSpc>
                        <a:tabLst>
                          <a:tab pos="10845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float	DienTich()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0">
                <a:tc gridSpan="2">
                  <a:txBody>
                    <a:bodyPr/>
                    <a:lstStyle/>
                    <a:p>
                      <a:pPr marL="75565">
                        <a:lnSpc>
                          <a:spcPts val="2055"/>
                        </a:lnSpc>
                        <a:tabLst>
                          <a:tab pos="10845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float	ChuVi()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00">
                <a:tc gridSpan="2">
                  <a:txBody>
                    <a:bodyPr/>
                    <a:lstStyle/>
                    <a:p>
                      <a:pPr marL="75565">
                        <a:lnSpc>
                          <a:spcPts val="2055"/>
                        </a:lnSpc>
                        <a:tabLst>
                          <a:tab pos="10718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void	Ve()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47">
                <a:tc gridSpan="2">
                  <a:txBody>
                    <a:bodyPr/>
                    <a:lstStyle/>
                    <a:p>
                      <a:pPr marL="75565">
                        <a:lnSpc>
                          <a:spcPts val="2060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...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76063" y="2722495"/>
          <a:ext cx="2329179" cy="3731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3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62">
                <a:tc gridSpan="2"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CTuGiac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672">
                <a:tc gridSpan="2">
                  <a:txBody>
                    <a:bodyPr/>
                    <a:lstStyle/>
                    <a:p>
                      <a:pPr marL="75565">
                        <a:lnSpc>
                          <a:spcPts val="2160"/>
                        </a:lnSpc>
                        <a:spcBef>
                          <a:spcPts val="170"/>
                        </a:spcBef>
                        <a:tabLst>
                          <a:tab pos="1445895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CDiem	P1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445895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CDiem	P2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445895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CDiem	P3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2160"/>
                        </a:lnSpc>
                        <a:tabLst>
                          <a:tab pos="1445895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CDiem	P4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673">
                <a:tc gridSpan="2">
                  <a:txBody>
                    <a:bodyPr/>
                    <a:lstStyle/>
                    <a:p>
                      <a:pPr marL="75565">
                        <a:lnSpc>
                          <a:spcPts val="216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CTuGiac()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0845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float	DienTich()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0845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float	ChuVi()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0718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void	Ve()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2160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...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16221" y="3489437"/>
          <a:ext cx="2246630" cy="2738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762">
                <a:tc>
                  <a:txBody>
                    <a:bodyPr/>
                    <a:lstStyle/>
                    <a:p>
                      <a:pPr marL="70421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CEllipse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772">
                <a:tc>
                  <a:txBody>
                    <a:bodyPr/>
                    <a:lstStyle/>
                    <a:p>
                      <a:pPr marL="75565">
                        <a:lnSpc>
                          <a:spcPts val="2160"/>
                        </a:lnSpc>
                        <a:spcBef>
                          <a:spcPts val="170"/>
                        </a:spcBef>
                        <a:tabLst>
                          <a:tab pos="1445895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CDiem	Tam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445895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float	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2160"/>
                        </a:lnSpc>
                        <a:tabLst>
                          <a:tab pos="1445895" algn="l"/>
                        </a:tabLst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float	B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455">
                <a:tc>
                  <a:txBody>
                    <a:bodyPr/>
                    <a:lstStyle/>
                    <a:p>
                      <a:pPr marL="75565">
                        <a:lnSpc>
                          <a:spcPts val="216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CEllipse()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0845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float	DienTich()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0845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float	ChuVi()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2155"/>
                        </a:lnSpc>
                        <a:tabLst>
                          <a:tab pos="107188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void	Ve()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2160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...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01857" y="558697"/>
          <a:ext cx="2987040" cy="1972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6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CHinhVe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078230" algn="l"/>
                        </a:tabLst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int	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MaLoaiHinhVe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19">
                <a:tc>
                  <a:txBody>
                    <a:bodyPr/>
                    <a:lstStyle/>
                    <a:p>
                      <a:pPr marL="76200" marR="186055">
                        <a:lnSpc>
                          <a:spcPts val="216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2160"/>
                        </a:lnSpc>
                        <a:spcBef>
                          <a:spcPts val="56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DienTich()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76200" marR="18605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2060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ChuVi()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76200" marR="18605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void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2060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Ve()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66">
                <a:tc>
                  <a:txBody>
                    <a:bodyPr/>
                    <a:lstStyle/>
                    <a:p>
                      <a:pPr marL="76200" marR="18605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...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38721" y="2537612"/>
            <a:ext cx="1370330" cy="958850"/>
          </a:xfrm>
          <a:custGeom>
            <a:avLst/>
            <a:gdLst/>
            <a:ahLst/>
            <a:cxnLst/>
            <a:rect l="l" t="t" r="r" b="b"/>
            <a:pathLst>
              <a:path w="1370329" h="958850">
                <a:moveTo>
                  <a:pt x="0" y="958653"/>
                </a:moveTo>
                <a:lnTo>
                  <a:pt x="1218514" y="105946"/>
                </a:lnTo>
              </a:path>
              <a:path w="1370329" h="958850">
                <a:moveTo>
                  <a:pt x="1253908" y="156541"/>
                </a:moveTo>
                <a:lnTo>
                  <a:pt x="1369984" y="0"/>
                </a:lnTo>
                <a:lnTo>
                  <a:pt x="1183120" y="55541"/>
                </a:lnTo>
                <a:lnTo>
                  <a:pt x="1253908" y="156541"/>
                </a:lnTo>
                <a:close/>
              </a:path>
            </a:pathLst>
          </a:custGeom>
          <a:ln w="1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7321" y="2537612"/>
            <a:ext cx="123825" cy="185420"/>
          </a:xfrm>
          <a:custGeom>
            <a:avLst/>
            <a:gdLst/>
            <a:ahLst/>
            <a:cxnLst/>
            <a:rect l="l" t="t" r="r" b="b"/>
            <a:pathLst>
              <a:path w="123825" h="185419">
                <a:moveTo>
                  <a:pt x="123307" y="184883"/>
                </a:moveTo>
                <a:lnTo>
                  <a:pt x="61463" y="0"/>
                </a:lnTo>
                <a:lnTo>
                  <a:pt x="0" y="184883"/>
                </a:lnTo>
                <a:lnTo>
                  <a:pt x="123307" y="184883"/>
                </a:lnTo>
                <a:close/>
              </a:path>
            </a:pathLst>
          </a:custGeom>
          <a:ln w="1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3857" y="2537612"/>
            <a:ext cx="1452880" cy="958850"/>
          </a:xfrm>
          <a:custGeom>
            <a:avLst/>
            <a:gdLst/>
            <a:ahLst/>
            <a:cxnLst/>
            <a:rect l="l" t="t" r="r" b="b"/>
            <a:pathLst>
              <a:path w="1452879" h="958850">
                <a:moveTo>
                  <a:pt x="1452284" y="958653"/>
                </a:moveTo>
                <a:lnTo>
                  <a:pt x="154324" y="101952"/>
                </a:lnTo>
              </a:path>
              <a:path w="1452879" h="958850">
                <a:moveTo>
                  <a:pt x="188195" y="50405"/>
                </a:moveTo>
                <a:lnTo>
                  <a:pt x="0" y="0"/>
                </a:lnTo>
                <a:lnTo>
                  <a:pt x="120262" y="153308"/>
                </a:lnTo>
                <a:lnTo>
                  <a:pt x="188195" y="50405"/>
                </a:lnTo>
                <a:close/>
              </a:path>
            </a:pathLst>
          </a:custGeom>
          <a:ln w="1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28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425702"/>
            <a:ext cx="7729855" cy="33002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b="1" i="1" u="sng" spc="-10" dirty="0">
                <a:latin typeface="Microsoft Sans Serif"/>
                <a:cs typeface="Microsoft Sans Serif"/>
              </a:rPr>
              <a:t>Association</a:t>
            </a:r>
            <a:endParaRPr sz="2800" b="1" i="1" u="sng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315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3279"/>
              </a:lnSpc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Hoặc</a:t>
            </a:r>
            <a:endParaRPr sz="28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800"/>
              </a:lnSpc>
              <a:buChar char="•"/>
              <a:tabLst>
                <a:tab pos="52832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Trong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r>
              <a:rPr sz="2400" spc="-100" dirty="0">
                <a:solidFill>
                  <a:srgbClr val="F48D0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có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thuộc</a:t>
            </a:r>
            <a:r>
              <a:rPr sz="2400" spc="30" dirty="0">
                <a:latin typeface="Microsoft Sans Serif"/>
                <a:cs typeface="Microsoft Sans Serif"/>
              </a:rPr>
              <a:t> tính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kiểu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là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endParaRPr sz="24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3279"/>
              </a:lnSpc>
              <a:spcBef>
                <a:spcPts val="114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Hoặc</a:t>
            </a:r>
            <a:endParaRPr sz="28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800"/>
              </a:lnSpc>
              <a:buChar char="•"/>
              <a:tabLst>
                <a:tab pos="52832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Trong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r>
              <a:rPr sz="2400" spc="3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có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thuộc</a:t>
            </a:r>
            <a:r>
              <a:rPr sz="2400" spc="30" dirty="0">
                <a:latin typeface="Microsoft Sans Serif"/>
                <a:cs typeface="Microsoft Sans Serif"/>
              </a:rPr>
              <a:t> tính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kiểu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là </a:t>
            </a:r>
            <a:r>
              <a:rPr sz="24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endParaRPr sz="2400" dirty="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ts val="2690"/>
              </a:lnSpc>
              <a:spcBef>
                <a:spcPts val="765"/>
              </a:spcBef>
              <a:buChar char="•"/>
              <a:tabLst>
                <a:tab pos="185420" algn="l"/>
                <a:tab pos="1192530" algn="l"/>
                <a:tab pos="1867535" algn="l"/>
                <a:tab pos="1934210" algn="l"/>
                <a:tab pos="2482850" algn="l"/>
                <a:tab pos="2530475" algn="l"/>
                <a:tab pos="3284854" algn="l"/>
                <a:tab pos="3435985" algn="l"/>
                <a:tab pos="3921760" algn="l"/>
                <a:tab pos="4269740" algn="l"/>
                <a:tab pos="4895850" algn="l"/>
                <a:tab pos="5158105" algn="l"/>
                <a:tab pos="5929630" algn="l"/>
                <a:tab pos="5992495" algn="l"/>
                <a:tab pos="6682740" algn="l"/>
                <a:tab pos="7141209" algn="l"/>
                <a:tab pos="7220584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Nhậ</a:t>
            </a:r>
            <a:r>
              <a:rPr sz="2800" spc="-5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7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xé</a:t>
            </a:r>
            <a:r>
              <a:rPr sz="2800" spc="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:		</a:t>
            </a:r>
            <a:r>
              <a:rPr sz="2800" spc="-15" dirty="0">
                <a:latin typeface="Microsoft Sans Serif"/>
                <a:cs typeface="Microsoft Sans Serif"/>
              </a:rPr>
              <a:t>V</a:t>
            </a:r>
            <a:r>
              <a:rPr sz="2800" spc="-5" dirty="0">
                <a:latin typeface="Microsoft Sans Serif"/>
                <a:cs typeface="Microsoft Sans Serif"/>
              </a:rPr>
              <a:t>ề</a:t>
            </a:r>
            <a:r>
              <a:rPr sz="2800" dirty="0">
                <a:latin typeface="Microsoft Sans Serif"/>
                <a:cs typeface="Microsoft Sans Serif"/>
              </a:rPr>
              <a:t>		</a:t>
            </a:r>
            <a:r>
              <a:rPr sz="2800" spc="-5" dirty="0">
                <a:latin typeface="Microsoft Sans Serif"/>
                <a:cs typeface="Microsoft Sans Serif"/>
              </a:rPr>
              <a:t>mặt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5" dirty="0">
                <a:latin typeface="Microsoft Sans Serif"/>
                <a:cs typeface="Microsoft Sans Serif"/>
              </a:rPr>
              <a:t>lậ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25" dirty="0">
                <a:latin typeface="Microsoft Sans Serif"/>
                <a:cs typeface="Microsoft Sans Serif"/>
              </a:rPr>
              <a:t>trì</a:t>
            </a:r>
            <a:r>
              <a:rPr sz="2800" spc="55" dirty="0">
                <a:latin typeface="Microsoft Sans Serif"/>
                <a:cs typeface="Microsoft Sans Serif"/>
              </a:rPr>
              <a:t>n</a:t>
            </a:r>
            <a:r>
              <a:rPr sz="2800" spc="-5" dirty="0">
                <a:latin typeface="Microsoft Sans Serif"/>
                <a:cs typeface="Microsoft Sans Serif"/>
              </a:rPr>
              <a:t>h,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5" dirty="0">
                <a:latin typeface="Microsoft Sans Serif"/>
                <a:cs typeface="Microsoft Sans Serif"/>
              </a:rPr>
              <a:t>th</a:t>
            </a:r>
            <a:r>
              <a:rPr sz="2800" dirty="0">
                <a:latin typeface="Microsoft Sans Serif"/>
                <a:cs typeface="Microsoft Sans Serif"/>
              </a:rPr>
              <a:t>u</a:t>
            </a:r>
            <a:r>
              <a:rPr sz="2800" spc="-10" dirty="0">
                <a:latin typeface="Microsoft Sans Serif"/>
                <a:cs typeface="Microsoft Sans Serif"/>
              </a:rPr>
              <a:t>ộ</a:t>
            </a:r>
            <a:r>
              <a:rPr sz="2800" spc="-5" dirty="0">
                <a:latin typeface="Microsoft Sans Serif"/>
                <a:cs typeface="Microsoft Sans Serif"/>
              </a:rPr>
              <a:t>c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5" dirty="0">
                <a:latin typeface="Microsoft Sans Serif"/>
                <a:cs typeface="Microsoft Sans Serif"/>
              </a:rPr>
              <a:t>t</a:t>
            </a:r>
            <a:r>
              <a:rPr sz="2800" spc="120" dirty="0">
                <a:latin typeface="Microsoft Sans Serif"/>
                <a:cs typeface="Microsoft Sans Serif"/>
              </a:rPr>
              <a:t>í</a:t>
            </a:r>
            <a:r>
              <a:rPr sz="2800" spc="-5" dirty="0">
                <a:latin typeface="Microsoft Sans Serif"/>
                <a:cs typeface="Microsoft Sans Serif"/>
              </a:rPr>
              <a:t>nh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5" dirty="0">
                <a:latin typeface="Microsoft Sans Serif"/>
                <a:cs typeface="Microsoft Sans Serif"/>
              </a:rPr>
              <a:t>có</a:t>
            </a:r>
            <a:r>
              <a:rPr sz="2800" dirty="0">
                <a:latin typeface="Microsoft Sans Serif"/>
                <a:cs typeface="Microsoft Sans Serif"/>
              </a:rPr>
              <a:t>		</a:t>
            </a:r>
            <a:r>
              <a:rPr sz="2800" spc="-5" dirty="0">
                <a:latin typeface="Microsoft Sans Serif"/>
                <a:cs typeface="Microsoft Sans Serif"/>
              </a:rPr>
              <a:t>thể  </a:t>
            </a:r>
            <a:r>
              <a:rPr sz="2800" spc="190" dirty="0">
                <a:latin typeface="Microsoft Sans Serif"/>
                <a:cs typeface="Microsoft Sans Serif"/>
              </a:rPr>
              <a:t>đư</a:t>
            </a:r>
            <a:r>
              <a:rPr sz="2800" spc="200" dirty="0">
                <a:latin typeface="Microsoft Sans Serif"/>
                <a:cs typeface="Microsoft Sans Serif"/>
              </a:rPr>
              <a:t>ợ</a:t>
            </a:r>
            <a:r>
              <a:rPr sz="2800" spc="-5" dirty="0">
                <a:latin typeface="Microsoft Sans Serif"/>
                <a:cs typeface="Microsoft Sans Serif"/>
              </a:rPr>
              <a:t>c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80" dirty="0">
                <a:latin typeface="Microsoft Sans Serif"/>
                <a:cs typeface="Microsoft Sans Serif"/>
              </a:rPr>
              <a:t>lư</a:t>
            </a:r>
            <a:r>
              <a:rPr sz="2800" spc="120" dirty="0">
                <a:latin typeface="Microsoft Sans Serif"/>
                <a:cs typeface="Microsoft Sans Serif"/>
              </a:rPr>
              <a:t>u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100" dirty="0">
                <a:latin typeface="Microsoft Sans Serif"/>
                <a:cs typeface="Microsoft Sans Serif"/>
              </a:rPr>
              <a:t>trữ</a:t>
            </a:r>
            <a:r>
              <a:rPr sz="2800" dirty="0">
                <a:latin typeface="Microsoft Sans Serif"/>
                <a:cs typeface="Microsoft Sans Serif"/>
              </a:rPr>
              <a:t>	dạn</a:t>
            </a:r>
            <a:r>
              <a:rPr sz="2800" spc="-5" dirty="0">
                <a:latin typeface="Microsoft Sans Serif"/>
                <a:cs typeface="Microsoft Sans Serif"/>
              </a:rPr>
              <a:t>g</a:t>
            </a:r>
            <a:r>
              <a:rPr sz="2800" dirty="0">
                <a:latin typeface="Microsoft Sans Serif"/>
                <a:cs typeface="Microsoft Sans Serif"/>
              </a:rPr>
              <a:t>		</a:t>
            </a:r>
            <a:r>
              <a:rPr sz="2800" spc="-20" dirty="0">
                <a:solidFill>
                  <a:srgbClr val="FF0303"/>
                </a:solidFill>
                <a:latin typeface="Microsoft Sans Serif"/>
                <a:cs typeface="Microsoft Sans Serif"/>
              </a:rPr>
              <a:t>b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i</a:t>
            </a:r>
            <a:r>
              <a:rPr sz="28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ế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n</a:t>
            </a:r>
            <a:r>
              <a:rPr sz="2800" dirty="0">
                <a:solidFill>
                  <a:srgbClr val="FF0303"/>
                </a:solidFill>
                <a:latin typeface="Microsoft Sans Serif"/>
                <a:cs typeface="Microsoft Sans Serif"/>
              </a:rPr>
              <a:t>	</a:t>
            </a:r>
            <a:r>
              <a:rPr sz="2800" spc="85" dirty="0">
                <a:solidFill>
                  <a:srgbClr val="FF0303"/>
                </a:solidFill>
                <a:latin typeface="Microsoft Sans Serif"/>
                <a:cs typeface="Microsoft Sans Serif"/>
              </a:rPr>
              <a:t>đơ</a:t>
            </a:r>
            <a:r>
              <a:rPr sz="2800" spc="100" dirty="0">
                <a:solidFill>
                  <a:srgbClr val="FF0303"/>
                </a:solidFill>
                <a:latin typeface="Microsoft Sans Serif"/>
                <a:cs typeface="Microsoft Sans Serif"/>
              </a:rPr>
              <a:t>n</a:t>
            </a:r>
            <a:r>
              <a:rPr sz="2800" spc="-5" dirty="0">
                <a:latin typeface="Microsoft Sans Serif"/>
                <a:cs typeface="Microsoft Sans Serif"/>
              </a:rPr>
              <a:t>,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0" dirty="0">
                <a:solidFill>
                  <a:srgbClr val="008000"/>
                </a:solidFill>
                <a:latin typeface="Microsoft Sans Serif"/>
                <a:cs typeface="Microsoft Sans Serif"/>
              </a:rPr>
              <a:t>b</a:t>
            </a:r>
            <a:r>
              <a:rPr sz="28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i</a:t>
            </a:r>
            <a:r>
              <a:rPr sz="28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ế</a:t>
            </a:r>
            <a:r>
              <a:rPr sz="28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n</a:t>
            </a:r>
            <a:r>
              <a:rPr sz="2800" dirty="0">
                <a:solidFill>
                  <a:srgbClr val="008000"/>
                </a:solidFill>
                <a:latin typeface="Microsoft Sans Serif"/>
                <a:cs typeface="Microsoft Sans Serif"/>
              </a:rPr>
              <a:t>		</a:t>
            </a:r>
            <a:r>
              <a:rPr sz="28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mả</a:t>
            </a:r>
            <a:r>
              <a:rPr sz="2800" dirty="0">
                <a:solidFill>
                  <a:srgbClr val="008000"/>
                </a:solidFill>
                <a:latin typeface="Microsoft Sans Serif"/>
                <a:cs typeface="Microsoft Sans Serif"/>
              </a:rPr>
              <a:t>ng</a:t>
            </a:r>
            <a:r>
              <a:rPr sz="2800" spc="-5" dirty="0">
                <a:latin typeface="Microsoft Sans Serif"/>
                <a:cs typeface="Microsoft Sans Serif"/>
              </a:rPr>
              <a:t>,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h</a:t>
            </a:r>
            <a:r>
              <a:rPr sz="28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y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754" y="4567173"/>
            <a:ext cx="1887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biến</a:t>
            </a:r>
            <a:r>
              <a:rPr sz="28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00FF"/>
                </a:solidFill>
                <a:latin typeface="Microsoft Sans Serif"/>
                <a:cs typeface="Microsoft Sans Serif"/>
              </a:rPr>
              <a:t>con</a:t>
            </a:r>
            <a:r>
              <a:rPr sz="2800" spc="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trỏ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5010658"/>
            <a:ext cx="1423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65" dirty="0">
                <a:latin typeface="Microsoft Sans Serif"/>
                <a:cs typeface="Microsoft Sans Serif"/>
              </a:rPr>
              <a:t>Ví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dụ: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05379" y="1960913"/>
          <a:ext cx="6829424" cy="534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16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750" spc="20" dirty="0">
                          <a:latin typeface="Microsoft Sans Serif"/>
                          <a:cs typeface="Microsoft Sans Serif"/>
                        </a:rPr>
                        <a:t>ClassA</a:t>
                      </a:r>
                      <a:endParaRPr sz="17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750" spc="20" dirty="0">
                          <a:latin typeface="Microsoft Sans Serif"/>
                          <a:cs typeface="Microsoft Sans Serif"/>
                        </a:rPr>
                        <a:t>ClassB</a:t>
                      </a:r>
                      <a:endParaRPr sz="17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95827" y="5189220"/>
          <a:ext cx="1452245" cy="8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11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Professor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072883" y="5189220"/>
          <a:ext cx="1520825" cy="8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11"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University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655058" y="5578475"/>
            <a:ext cx="2432685" cy="134620"/>
          </a:xfrm>
          <a:custGeom>
            <a:avLst/>
            <a:gdLst/>
            <a:ahLst/>
            <a:cxnLst/>
            <a:rect l="l" t="t" r="r" b="b"/>
            <a:pathLst>
              <a:path w="2432684" h="134620">
                <a:moveTo>
                  <a:pt x="2374918" y="67183"/>
                </a:moveTo>
                <a:lnTo>
                  <a:pt x="2302510" y="109372"/>
                </a:lnTo>
                <a:lnTo>
                  <a:pt x="2300223" y="118237"/>
                </a:lnTo>
                <a:lnTo>
                  <a:pt x="2308351" y="132054"/>
                </a:lnTo>
                <a:lnTo>
                  <a:pt x="2317115" y="134391"/>
                </a:lnTo>
                <a:lnTo>
                  <a:pt x="2407607" y="81661"/>
                </a:lnTo>
                <a:lnTo>
                  <a:pt x="2403601" y="81661"/>
                </a:lnTo>
                <a:lnTo>
                  <a:pt x="2403601" y="79692"/>
                </a:lnTo>
                <a:lnTo>
                  <a:pt x="2396363" y="79692"/>
                </a:lnTo>
                <a:lnTo>
                  <a:pt x="2374918" y="67183"/>
                </a:lnTo>
                <a:close/>
              </a:path>
              <a:path w="2432684" h="134620">
                <a:moveTo>
                  <a:pt x="235009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2350098" y="81661"/>
                </a:lnTo>
                <a:lnTo>
                  <a:pt x="2374918" y="67183"/>
                </a:lnTo>
                <a:lnTo>
                  <a:pt x="2350098" y="52705"/>
                </a:lnTo>
                <a:close/>
              </a:path>
              <a:path w="2432684" h="134620">
                <a:moveTo>
                  <a:pt x="2407582" y="52705"/>
                </a:moveTo>
                <a:lnTo>
                  <a:pt x="2403601" y="52705"/>
                </a:lnTo>
                <a:lnTo>
                  <a:pt x="2403601" y="81661"/>
                </a:lnTo>
                <a:lnTo>
                  <a:pt x="2407607" y="81661"/>
                </a:lnTo>
                <a:lnTo>
                  <a:pt x="2432431" y="67183"/>
                </a:lnTo>
                <a:lnTo>
                  <a:pt x="2407582" y="52705"/>
                </a:lnTo>
                <a:close/>
              </a:path>
              <a:path w="2432684" h="134620">
                <a:moveTo>
                  <a:pt x="2396363" y="54673"/>
                </a:moveTo>
                <a:lnTo>
                  <a:pt x="2374918" y="67183"/>
                </a:lnTo>
                <a:lnTo>
                  <a:pt x="2396363" y="79692"/>
                </a:lnTo>
                <a:lnTo>
                  <a:pt x="2396363" y="54673"/>
                </a:lnTo>
                <a:close/>
              </a:path>
              <a:path w="2432684" h="134620">
                <a:moveTo>
                  <a:pt x="2403601" y="54673"/>
                </a:moveTo>
                <a:lnTo>
                  <a:pt x="2396363" y="54673"/>
                </a:lnTo>
                <a:lnTo>
                  <a:pt x="2396363" y="79692"/>
                </a:lnTo>
                <a:lnTo>
                  <a:pt x="2403601" y="79692"/>
                </a:lnTo>
                <a:lnTo>
                  <a:pt x="2403601" y="54673"/>
                </a:lnTo>
                <a:close/>
              </a:path>
              <a:path w="2432684" h="134620">
                <a:moveTo>
                  <a:pt x="2317115" y="0"/>
                </a:moveTo>
                <a:lnTo>
                  <a:pt x="2308351" y="2286"/>
                </a:lnTo>
                <a:lnTo>
                  <a:pt x="2304288" y="9271"/>
                </a:lnTo>
                <a:lnTo>
                  <a:pt x="2300223" y="16116"/>
                </a:lnTo>
                <a:lnTo>
                  <a:pt x="2302510" y="24980"/>
                </a:lnTo>
                <a:lnTo>
                  <a:pt x="2374918" y="67183"/>
                </a:lnTo>
                <a:lnTo>
                  <a:pt x="2396363" y="54673"/>
                </a:lnTo>
                <a:lnTo>
                  <a:pt x="2403601" y="54673"/>
                </a:lnTo>
                <a:lnTo>
                  <a:pt x="2403601" y="52705"/>
                </a:lnTo>
                <a:lnTo>
                  <a:pt x="2407582" y="52705"/>
                </a:lnTo>
                <a:lnTo>
                  <a:pt x="2317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09921" y="5277053"/>
            <a:ext cx="2313940" cy="12611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500"/>
              </a:spcBef>
            </a:pPr>
            <a:r>
              <a:rPr sz="1600" i="1" spc="-35" dirty="0">
                <a:latin typeface="Times New Roman"/>
                <a:cs typeface="Times New Roman"/>
              </a:rPr>
              <a:t>Works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for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1504950" algn="l"/>
              </a:tabLst>
            </a:pPr>
            <a:r>
              <a:rPr sz="2400" spc="-15" baseline="3472" dirty="0">
                <a:latin typeface="Times New Roman"/>
                <a:cs typeface="Times New Roman"/>
              </a:rPr>
              <a:t>Employee	</a:t>
            </a:r>
            <a:r>
              <a:rPr sz="1600" spc="-10" dirty="0">
                <a:latin typeface="Times New Roman"/>
                <a:cs typeface="Times New Roman"/>
              </a:rPr>
              <a:t>Employer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6889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Role</a:t>
            </a:r>
            <a:r>
              <a:rPr sz="2000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Names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89370" y="5861303"/>
            <a:ext cx="302895" cy="447040"/>
          </a:xfrm>
          <a:custGeom>
            <a:avLst/>
            <a:gdLst/>
            <a:ahLst/>
            <a:cxnLst/>
            <a:rect l="l" t="t" r="r" b="b"/>
            <a:pathLst>
              <a:path w="302895" h="447039">
                <a:moveTo>
                  <a:pt x="254810" y="59751"/>
                </a:moveTo>
                <a:lnTo>
                  <a:pt x="0" y="439953"/>
                </a:lnTo>
                <a:lnTo>
                  <a:pt x="10667" y="447014"/>
                </a:lnTo>
                <a:lnTo>
                  <a:pt x="265355" y="66824"/>
                </a:lnTo>
                <a:lnTo>
                  <a:pt x="254810" y="59751"/>
                </a:lnTo>
                <a:close/>
              </a:path>
              <a:path w="302895" h="447039">
                <a:moveTo>
                  <a:pt x="296227" y="49212"/>
                </a:moveTo>
                <a:lnTo>
                  <a:pt x="261874" y="49212"/>
                </a:lnTo>
                <a:lnTo>
                  <a:pt x="272414" y="56286"/>
                </a:lnTo>
                <a:lnTo>
                  <a:pt x="265355" y="66824"/>
                </a:lnTo>
                <a:lnTo>
                  <a:pt x="291719" y="84505"/>
                </a:lnTo>
                <a:lnTo>
                  <a:pt x="296227" y="49212"/>
                </a:lnTo>
                <a:close/>
              </a:path>
              <a:path w="302895" h="447039">
                <a:moveTo>
                  <a:pt x="261874" y="49212"/>
                </a:moveTo>
                <a:lnTo>
                  <a:pt x="254810" y="59751"/>
                </a:lnTo>
                <a:lnTo>
                  <a:pt x="265355" y="66824"/>
                </a:lnTo>
                <a:lnTo>
                  <a:pt x="272414" y="56286"/>
                </a:lnTo>
                <a:lnTo>
                  <a:pt x="261874" y="49212"/>
                </a:lnTo>
                <a:close/>
              </a:path>
              <a:path w="302895" h="447039">
                <a:moveTo>
                  <a:pt x="302513" y="0"/>
                </a:moveTo>
                <a:lnTo>
                  <a:pt x="228473" y="42087"/>
                </a:lnTo>
                <a:lnTo>
                  <a:pt x="254810" y="59751"/>
                </a:lnTo>
                <a:lnTo>
                  <a:pt x="261874" y="49212"/>
                </a:lnTo>
                <a:lnTo>
                  <a:pt x="296227" y="49212"/>
                </a:lnTo>
                <a:lnTo>
                  <a:pt x="302513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9428" y="5861303"/>
            <a:ext cx="234315" cy="446405"/>
          </a:xfrm>
          <a:custGeom>
            <a:avLst/>
            <a:gdLst/>
            <a:ahLst/>
            <a:cxnLst/>
            <a:rect l="l" t="t" r="r" b="b"/>
            <a:pathLst>
              <a:path w="234314" h="446404">
                <a:moveTo>
                  <a:pt x="40608" y="64809"/>
                </a:moveTo>
                <a:lnTo>
                  <a:pt x="29309" y="70626"/>
                </a:lnTo>
                <a:lnTo>
                  <a:pt x="223012" y="446392"/>
                </a:lnTo>
                <a:lnTo>
                  <a:pt x="234187" y="440575"/>
                </a:lnTo>
                <a:lnTo>
                  <a:pt x="40608" y="64809"/>
                </a:lnTo>
                <a:close/>
              </a:path>
              <a:path w="234314" h="446404">
                <a:moveTo>
                  <a:pt x="0" y="0"/>
                </a:moveTo>
                <a:lnTo>
                  <a:pt x="1016" y="85191"/>
                </a:lnTo>
                <a:lnTo>
                  <a:pt x="29309" y="70626"/>
                </a:lnTo>
                <a:lnTo>
                  <a:pt x="23495" y="59347"/>
                </a:lnTo>
                <a:lnTo>
                  <a:pt x="34798" y="53530"/>
                </a:lnTo>
                <a:lnTo>
                  <a:pt x="62518" y="53530"/>
                </a:lnTo>
                <a:lnTo>
                  <a:pt x="68834" y="50279"/>
                </a:lnTo>
                <a:lnTo>
                  <a:pt x="0" y="0"/>
                </a:lnTo>
                <a:close/>
              </a:path>
              <a:path w="234314" h="446404">
                <a:moveTo>
                  <a:pt x="34798" y="53530"/>
                </a:moveTo>
                <a:lnTo>
                  <a:pt x="23495" y="59347"/>
                </a:lnTo>
                <a:lnTo>
                  <a:pt x="29309" y="70626"/>
                </a:lnTo>
                <a:lnTo>
                  <a:pt x="40608" y="64809"/>
                </a:lnTo>
                <a:lnTo>
                  <a:pt x="34798" y="53530"/>
                </a:lnTo>
                <a:close/>
              </a:path>
              <a:path w="234314" h="446404">
                <a:moveTo>
                  <a:pt x="62518" y="53530"/>
                </a:moveTo>
                <a:lnTo>
                  <a:pt x="34798" y="53530"/>
                </a:lnTo>
                <a:lnTo>
                  <a:pt x="40608" y="64809"/>
                </a:lnTo>
                <a:lnTo>
                  <a:pt x="62518" y="5353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6103" y="5066919"/>
            <a:ext cx="379095" cy="573405"/>
          </a:xfrm>
          <a:custGeom>
            <a:avLst/>
            <a:gdLst/>
            <a:ahLst/>
            <a:cxnLst/>
            <a:rect l="l" t="t" r="r" b="b"/>
            <a:pathLst>
              <a:path w="379095" h="573404">
                <a:moveTo>
                  <a:pt x="9906" y="488822"/>
                </a:moveTo>
                <a:lnTo>
                  <a:pt x="0" y="573404"/>
                </a:lnTo>
                <a:lnTo>
                  <a:pt x="73660" y="530542"/>
                </a:lnTo>
                <a:lnTo>
                  <a:pt x="63315" y="523773"/>
                </a:lnTo>
                <a:lnTo>
                  <a:pt x="40132" y="523773"/>
                </a:lnTo>
                <a:lnTo>
                  <a:pt x="29463" y="516762"/>
                </a:lnTo>
                <a:lnTo>
                  <a:pt x="36407" y="506165"/>
                </a:lnTo>
                <a:lnTo>
                  <a:pt x="9906" y="488822"/>
                </a:lnTo>
                <a:close/>
              </a:path>
              <a:path w="379095" h="573404">
                <a:moveTo>
                  <a:pt x="36407" y="506165"/>
                </a:moveTo>
                <a:lnTo>
                  <a:pt x="29463" y="516762"/>
                </a:lnTo>
                <a:lnTo>
                  <a:pt x="40132" y="523773"/>
                </a:lnTo>
                <a:lnTo>
                  <a:pt x="47087" y="513154"/>
                </a:lnTo>
                <a:lnTo>
                  <a:pt x="36407" y="506165"/>
                </a:lnTo>
                <a:close/>
              </a:path>
              <a:path w="379095" h="573404">
                <a:moveTo>
                  <a:pt x="47087" y="513154"/>
                </a:moveTo>
                <a:lnTo>
                  <a:pt x="40132" y="523773"/>
                </a:lnTo>
                <a:lnTo>
                  <a:pt x="63315" y="523773"/>
                </a:lnTo>
                <a:lnTo>
                  <a:pt x="47087" y="513154"/>
                </a:lnTo>
                <a:close/>
              </a:path>
              <a:path w="379095" h="573404">
                <a:moveTo>
                  <a:pt x="368046" y="0"/>
                </a:moveTo>
                <a:lnTo>
                  <a:pt x="36407" y="506165"/>
                </a:lnTo>
                <a:lnTo>
                  <a:pt x="47087" y="513154"/>
                </a:lnTo>
                <a:lnTo>
                  <a:pt x="378714" y="6857"/>
                </a:lnTo>
                <a:lnTo>
                  <a:pt x="36804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03669" y="4755641"/>
            <a:ext cx="1227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Ass</a:t>
            </a:r>
            <a:r>
              <a:rPr sz="2000" spc="1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005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Mô</a:t>
            </a:r>
            <a:r>
              <a:rPr spc="-15" dirty="0"/>
              <a:t> </a:t>
            </a:r>
            <a:r>
              <a:rPr spc="-5" dirty="0"/>
              <a:t>hình</a:t>
            </a:r>
            <a:r>
              <a:rPr spc="-10" dirty="0"/>
              <a:t> </a:t>
            </a:r>
            <a:r>
              <a:rPr dirty="0"/>
              <a:t>hóa</a:t>
            </a:r>
            <a:r>
              <a:rPr spc="-15" dirty="0"/>
              <a:t> </a:t>
            </a:r>
            <a:r>
              <a:rPr spc="-5" dirty="0"/>
              <a:t>nghiệp</a:t>
            </a:r>
            <a:r>
              <a:rPr spc="-10" dirty="0"/>
              <a:t> </a:t>
            </a:r>
            <a:r>
              <a:rPr spc="-5" dirty="0"/>
              <a:t>vụ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4600" y="15240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3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nghiệp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vụ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(Business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44196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cấu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trúc</a:t>
            </a:r>
            <a:endParaRPr sz="24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(Structural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44196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hành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vi</a:t>
            </a:r>
            <a:endParaRPr sz="240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(Behavioral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761" y="2096261"/>
            <a:ext cx="1447800" cy="2324100"/>
          </a:xfrm>
          <a:custGeom>
            <a:avLst/>
            <a:gdLst/>
            <a:ahLst/>
            <a:cxnLst/>
            <a:rect l="l" t="t" r="r" b="b"/>
            <a:pathLst>
              <a:path w="1447800" h="2324100">
                <a:moveTo>
                  <a:pt x="1371158" y="2237158"/>
                </a:moveTo>
                <a:lnTo>
                  <a:pt x="1338834" y="2257298"/>
                </a:lnTo>
                <a:lnTo>
                  <a:pt x="1447799" y="2324100"/>
                </a:lnTo>
                <a:lnTo>
                  <a:pt x="1441163" y="2253361"/>
                </a:lnTo>
                <a:lnTo>
                  <a:pt x="1381252" y="2253361"/>
                </a:lnTo>
                <a:lnTo>
                  <a:pt x="1371158" y="2237158"/>
                </a:lnTo>
                <a:close/>
              </a:path>
              <a:path w="1447800" h="2324100">
                <a:moveTo>
                  <a:pt x="1403550" y="2216977"/>
                </a:moveTo>
                <a:lnTo>
                  <a:pt x="1371158" y="2237158"/>
                </a:lnTo>
                <a:lnTo>
                  <a:pt x="1381252" y="2253361"/>
                </a:lnTo>
                <a:lnTo>
                  <a:pt x="1413637" y="2233168"/>
                </a:lnTo>
                <a:lnTo>
                  <a:pt x="1403550" y="2216977"/>
                </a:lnTo>
                <a:close/>
              </a:path>
              <a:path w="1447800" h="2324100">
                <a:moveTo>
                  <a:pt x="1435862" y="2196846"/>
                </a:moveTo>
                <a:lnTo>
                  <a:pt x="1403550" y="2216977"/>
                </a:lnTo>
                <a:lnTo>
                  <a:pt x="1413637" y="2233168"/>
                </a:lnTo>
                <a:lnTo>
                  <a:pt x="1381252" y="2253361"/>
                </a:lnTo>
                <a:lnTo>
                  <a:pt x="1441163" y="2253361"/>
                </a:lnTo>
                <a:lnTo>
                  <a:pt x="1435862" y="2196846"/>
                </a:lnTo>
                <a:close/>
              </a:path>
              <a:path w="1447800" h="2324100">
                <a:moveTo>
                  <a:pt x="76641" y="86941"/>
                </a:moveTo>
                <a:lnTo>
                  <a:pt x="44249" y="107122"/>
                </a:lnTo>
                <a:lnTo>
                  <a:pt x="1371158" y="2237158"/>
                </a:lnTo>
                <a:lnTo>
                  <a:pt x="1403550" y="2216977"/>
                </a:lnTo>
                <a:lnTo>
                  <a:pt x="76641" y="86941"/>
                </a:lnTo>
                <a:close/>
              </a:path>
              <a:path w="1447800" h="2324100">
                <a:moveTo>
                  <a:pt x="0" y="0"/>
                </a:moveTo>
                <a:lnTo>
                  <a:pt x="11937" y="127253"/>
                </a:lnTo>
                <a:lnTo>
                  <a:pt x="44249" y="107122"/>
                </a:lnTo>
                <a:lnTo>
                  <a:pt x="34162" y="90932"/>
                </a:lnTo>
                <a:lnTo>
                  <a:pt x="66548" y="70738"/>
                </a:lnTo>
                <a:lnTo>
                  <a:pt x="102646" y="70738"/>
                </a:lnTo>
                <a:lnTo>
                  <a:pt x="108965" y="66801"/>
                </a:lnTo>
                <a:lnTo>
                  <a:pt x="0" y="0"/>
                </a:lnTo>
                <a:close/>
              </a:path>
              <a:path w="1447800" h="2324100">
                <a:moveTo>
                  <a:pt x="66548" y="70738"/>
                </a:moveTo>
                <a:lnTo>
                  <a:pt x="34162" y="90932"/>
                </a:lnTo>
                <a:lnTo>
                  <a:pt x="44249" y="107122"/>
                </a:lnTo>
                <a:lnTo>
                  <a:pt x="76641" y="86941"/>
                </a:lnTo>
                <a:lnTo>
                  <a:pt x="66548" y="70738"/>
                </a:lnTo>
                <a:close/>
              </a:path>
              <a:path w="1447800" h="2324100">
                <a:moveTo>
                  <a:pt x="102646" y="70738"/>
                </a:moveTo>
                <a:lnTo>
                  <a:pt x="66548" y="70738"/>
                </a:lnTo>
                <a:lnTo>
                  <a:pt x="76641" y="86941"/>
                </a:lnTo>
                <a:lnTo>
                  <a:pt x="102646" y="707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9473" y="2096261"/>
            <a:ext cx="662305" cy="2324100"/>
          </a:xfrm>
          <a:custGeom>
            <a:avLst/>
            <a:gdLst/>
            <a:ahLst/>
            <a:cxnLst/>
            <a:rect l="l" t="t" r="r" b="b"/>
            <a:pathLst>
              <a:path w="662305" h="2324100">
                <a:moveTo>
                  <a:pt x="0" y="2199005"/>
                </a:moveTo>
                <a:lnTo>
                  <a:pt x="26288" y="2324100"/>
                </a:lnTo>
                <a:lnTo>
                  <a:pt x="102920" y="2236851"/>
                </a:lnTo>
                <a:lnTo>
                  <a:pt x="68833" y="2236851"/>
                </a:lnTo>
                <a:lnTo>
                  <a:pt x="32003" y="2227072"/>
                </a:lnTo>
                <a:lnTo>
                  <a:pt x="36826" y="2208687"/>
                </a:lnTo>
                <a:lnTo>
                  <a:pt x="0" y="2199005"/>
                </a:lnTo>
                <a:close/>
              </a:path>
              <a:path w="662305" h="2324100">
                <a:moveTo>
                  <a:pt x="36826" y="2208687"/>
                </a:moveTo>
                <a:lnTo>
                  <a:pt x="32003" y="2227072"/>
                </a:lnTo>
                <a:lnTo>
                  <a:pt x="68833" y="2236851"/>
                </a:lnTo>
                <a:lnTo>
                  <a:pt x="73680" y="2218376"/>
                </a:lnTo>
                <a:lnTo>
                  <a:pt x="36826" y="2208687"/>
                </a:lnTo>
                <a:close/>
              </a:path>
              <a:path w="662305" h="2324100">
                <a:moveTo>
                  <a:pt x="73680" y="2218376"/>
                </a:moveTo>
                <a:lnTo>
                  <a:pt x="68833" y="2236851"/>
                </a:lnTo>
                <a:lnTo>
                  <a:pt x="102920" y="2236851"/>
                </a:lnTo>
                <a:lnTo>
                  <a:pt x="110616" y="2228088"/>
                </a:lnTo>
                <a:lnTo>
                  <a:pt x="73680" y="2218376"/>
                </a:lnTo>
                <a:close/>
              </a:path>
              <a:path w="662305" h="2324100">
                <a:moveTo>
                  <a:pt x="588497" y="105723"/>
                </a:moveTo>
                <a:lnTo>
                  <a:pt x="36826" y="2208687"/>
                </a:lnTo>
                <a:lnTo>
                  <a:pt x="73680" y="2218376"/>
                </a:lnTo>
                <a:lnTo>
                  <a:pt x="625351" y="115412"/>
                </a:lnTo>
                <a:lnTo>
                  <a:pt x="588497" y="105723"/>
                </a:lnTo>
                <a:close/>
              </a:path>
              <a:path w="662305" h="2324100">
                <a:moveTo>
                  <a:pt x="654224" y="87249"/>
                </a:moveTo>
                <a:lnTo>
                  <a:pt x="593344" y="87249"/>
                </a:lnTo>
                <a:lnTo>
                  <a:pt x="630174" y="97027"/>
                </a:lnTo>
                <a:lnTo>
                  <a:pt x="625351" y="115412"/>
                </a:lnTo>
                <a:lnTo>
                  <a:pt x="662177" y="125095"/>
                </a:lnTo>
                <a:lnTo>
                  <a:pt x="654224" y="87249"/>
                </a:lnTo>
                <a:close/>
              </a:path>
              <a:path w="662305" h="2324100">
                <a:moveTo>
                  <a:pt x="593344" y="87249"/>
                </a:moveTo>
                <a:lnTo>
                  <a:pt x="588497" y="105723"/>
                </a:lnTo>
                <a:lnTo>
                  <a:pt x="625351" y="115412"/>
                </a:lnTo>
                <a:lnTo>
                  <a:pt x="630174" y="97027"/>
                </a:lnTo>
                <a:lnTo>
                  <a:pt x="593344" y="87249"/>
                </a:lnTo>
                <a:close/>
              </a:path>
              <a:path w="662305" h="2324100">
                <a:moveTo>
                  <a:pt x="635888" y="0"/>
                </a:moveTo>
                <a:lnTo>
                  <a:pt x="551560" y="96012"/>
                </a:lnTo>
                <a:lnTo>
                  <a:pt x="588497" y="105723"/>
                </a:lnTo>
                <a:lnTo>
                  <a:pt x="593344" y="87249"/>
                </a:lnTo>
                <a:lnTo>
                  <a:pt x="654224" y="87249"/>
                </a:lnTo>
                <a:lnTo>
                  <a:pt x="6358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4934711"/>
            <a:ext cx="2057400" cy="114300"/>
          </a:xfrm>
          <a:custGeom>
            <a:avLst/>
            <a:gdLst/>
            <a:ahLst/>
            <a:cxnLst/>
            <a:rect l="l" t="t" r="r" b="b"/>
            <a:pathLst>
              <a:path w="20574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057400" h="114300">
                <a:moveTo>
                  <a:pt x="1943100" y="0"/>
                </a:moveTo>
                <a:lnTo>
                  <a:pt x="1943100" y="114300"/>
                </a:lnTo>
                <a:lnTo>
                  <a:pt x="2019300" y="76200"/>
                </a:lnTo>
                <a:lnTo>
                  <a:pt x="1962150" y="76200"/>
                </a:lnTo>
                <a:lnTo>
                  <a:pt x="1962150" y="38100"/>
                </a:lnTo>
                <a:lnTo>
                  <a:pt x="2019300" y="38100"/>
                </a:lnTo>
                <a:lnTo>
                  <a:pt x="1943100" y="0"/>
                </a:lnTo>
                <a:close/>
              </a:path>
              <a:path w="20574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057400" h="114300">
                <a:moveTo>
                  <a:pt x="19431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057400" h="114300">
                <a:moveTo>
                  <a:pt x="2019300" y="38100"/>
                </a:moveTo>
                <a:lnTo>
                  <a:pt x="1962150" y="38100"/>
                </a:lnTo>
                <a:lnTo>
                  <a:pt x="1962150" y="76200"/>
                </a:lnTo>
                <a:lnTo>
                  <a:pt x="2019300" y="76200"/>
                </a:lnTo>
                <a:lnTo>
                  <a:pt x="2057400" y="57150"/>
                </a:lnTo>
                <a:lnTo>
                  <a:pt x="2019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31484" y="1799590"/>
            <a:ext cx="2240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Case Diagram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Activity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Diagram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612140" y="5656579"/>
            <a:ext cx="2078989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Microsoft Sans Serif"/>
              <a:buChar char="-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0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Object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Diagram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CRC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Card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5009" y="5590743"/>
            <a:ext cx="2823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Sequency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Diagram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Diagram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State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Diagram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1988820"/>
            <a:ext cx="8319516" cy="44637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0227" y="2967227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StaffMember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instructor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95"/>
                        </a:lnSpc>
                        <a:spcBef>
                          <a:spcPts val="305"/>
                        </a:spcBef>
                        <a:tabLst>
                          <a:tab pos="1920239" algn="l"/>
                          <a:tab pos="374967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1..*	instructs	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262628" y="2357627"/>
            <a:ext cx="1381125" cy="912494"/>
            <a:chOff x="4262628" y="2357627"/>
            <a:chExt cx="1381125" cy="912494"/>
          </a:xfrm>
        </p:grpSpPr>
        <p:sp>
          <p:nvSpPr>
            <p:cNvPr id="5" name="object 5"/>
            <p:cNvSpPr/>
            <p:nvPr/>
          </p:nvSpPr>
          <p:spPr>
            <a:xfrm>
              <a:off x="4267200" y="2362199"/>
              <a:ext cx="1371600" cy="903605"/>
            </a:xfrm>
            <a:custGeom>
              <a:avLst/>
              <a:gdLst/>
              <a:ahLst/>
              <a:cxnLst/>
              <a:rect l="l" t="t" r="r" b="b"/>
              <a:pathLst>
                <a:path w="1371600" h="903604">
                  <a:moveTo>
                    <a:pt x="1371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28600" y="609600"/>
                  </a:lnTo>
                  <a:lnTo>
                    <a:pt x="185800" y="903224"/>
                  </a:lnTo>
                  <a:lnTo>
                    <a:pt x="571500" y="609600"/>
                  </a:lnTo>
                  <a:lnTo>
                    <a:pt x="1371600" y="609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200" y="2362199"/>
              <a:ext cx="1371600" cy="903605"/>
            </a:xfrm>
            <a:custGeom>
              <a:avLst/>
              <a:gdLst/>
              <a:ahLst/>
              <a:cxnLst/>
              <a:rect l="l" t="t" r="r" b="b"/>
              <a:pathLst>
                <a:path w="1371600" h="903604">
                  <a:moveTo>
                    <a:pt x="0" y="0"/>
                  </a:moveTo>
                  <a:lnTo>
                    <a:pt x="228600" y="0"/>
                  </a:lnTo>
                  <a:lnTo>
                    <a:pt x="571500" y="0"/>
                  </a:lnTo>
                  <a:lnTo>
                    <a:pt x="1371600" y="0"/>
                  </a:lnTo>
                  <a:lnTo>
                    <a:pt x="1371600" y="355600"/>
                  </a:lnTo>
                  <a:lnTo>
                    <a:pt x="1371600" y="508000"/>
                  </a:lnTo>
                  <a:lnTo>
                    <a:pt x="1371600" y="609600"/>
                  </a:lnTo>
                  <a:lnTo>
                    <a:pt x="571500" y="609600"/>
                  </a:lnTo>
                  <a:lnTo>
                    <a:pt x="185800" y="903224"/>
                  </a:lnTo>
                  <a:lnTo>
                    <a:pt x="228600" y="609600"/>
                  </a:lnTo>
                  <a:lnTo>
                    <a:pt x="0" y="609600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05201" y="1824227"/>
            <a:ext cx="1309370" cy="1050925"/>
            <a:chOff x="2505201" y="1824227"/>
            <a:chExt cx="1309370" cy="1050925"/>
          </a:xfrm>
        </p:grpSpPr>
        <p:sp>
          <p:nvSpPr>
            <p:cNvPr id="8" name="object 8"/>
            <p:cNvSpPr/>
            <p:nvPr/>
          </p:nvSpPr>
          <p:spPr>
            <a:xfrm>
              <a:off x="2509773" y="1828799"/>
              <a:ext cx="1300480" cy="1041400"/>
            </a:xfrm>
            <a:custGeom>
              <a:avLst/>
              <a:gdLst/>
              <a:ahLst/>
              <a:cxnLst/>
              <a:rect l="l" t="t" r="r" b="b"/>
              <a:pathLst>
                <a:path w="1300479" h="1041400">
                  <a:moveTo>
                    <a:pt x="1300226" y="0"/>
                  </a:moveTo>
                  <a:lnTo>
                    <a:pt x="157225" y="0"/>
                  </a:lnTo>
                  <a:lnTo>
                    <a:pt x="157225" y="609600"/>
                  </a:lnTo>
                  <a:lnTo>
                    <a:pt x="347725" y="609600"/>
                  </a:lnTo>
                  <a:lnTo>
                    <a:pt x="0" y="1041400"/>
                  </a:lnTo>
                  <a:lnTo>
                    <a:pt x="633476" y="609600"/>
                  </a:lnTo>
                  <a:lnTo>
                    <a:pt x="1300226" y="609600"/>
                  </a:lnTo>
                  <a:lnTo>
                    <a:pt x="130022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9773" y="1828799"/>
              <a:ext cx="1300480" cy="1041400"/>
            </a:xfrm>
            <a:custGeom>
              <a:avLst/>
              <a:gdLst/>
              <a:ahLst/>
              <a:cxnLst/>
              <a:rect l="l" t="t" r="r" b="b"/>
              <a:pathLst>
                <a:path w="1300479" h="1041400">
                  <a:moveTo>
                    <a:pt x="157225" y="0"/>
                  </a:moveTo>
                  <a:lnTo>
                    <a:pt x="347725" y="0"/>
                  </a:lnTo>
                  <a:lnTo>
                    <a:pt x="633476" y="0"/>
                  </a:lnTo>
                  <a:lnTo>
                    <a:pt x="1300226" y="0"/>
                  </a:lnTo>
                  <a:lnTo>
                    <a:pt x="1300226" y="355600"/>
                  </a:lnTo>
                  <a:lnTo>
                    <a:pt x="1300226" y="508000"/>
                  </a:lnTo>
                  <a:lnTo>
                    <a:pt x="1300226" y="609600"/>
                  </a:lnTo>
                  <a:lnTo>
                    <a:pt x="633476" y="609600"/>
                  </a:lnTo>
                  <a:lnTo>
                    <a:pt x="0" y="1041400"/>
                  </a:lnTo>
                  <a:lnTo>
                    <a:pt x="347725" y="609600"/>
                  </a:lnTo>
                  <a:lnTo>
                    <a:pt x="157225" y="609600"/>
                  </a:lnTo>
                  <a:lnTo>
                    <a:pt x="157225" y="508000"/>
                  </a:lnTo>
                  <a:lnTo>
                    <a:pt x="157225" y="355600"/>
                  </a:lnTo>
                  <a:lnTo>
                    <a:pt x="15722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58845" y="1854149"/>
            <a:ext cx="2566670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Role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1727200" marR="5080" indent="-291465">
              <a:lnSpc>
                <a:spcPts val="2160"/>
              </a:lnSpc>
              <a:spcBef>
                <a:spcPts val="10"/>
              </a:spcBef>
            </a:pPr>
            <a:r>
              <a:rPr sz="1800" b="1" spc="-5" dirty="0">
                <a:latin typeface="Times New Roman"/>
                <a:cs typeface="Times New Roman"/>
              </a:rPr>
              <a:t>A</a:t>
            </a: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sociat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on  </a:t>
            </a:r>
            <a:r>
              <a:rPr sz="1800" b="1" spc="-5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2227" y="3532378"/>
            <a:ext cx="1381125" cy="1044575"/>
            <a:chOff x="1062227" y="3532378"/>
            <a:chExt cx="1381125" cy="1044575"/>
          </a:xfrm>
        </p:grpSpPr>
        <p:sp>
          <p:nvSpPr>
            <p:cNvPr id="12" name="object 12"/>
            <p:cNvSpPr/>
            <p:nvPr/>
          </p:nvSpPr>
          <p:spPr>
            <a:xfrm>
              <a:off x="1066799" y="3536950"/>
              <a:ext cx="1371600" cy="1035050"/>
            </a:xfrm>
            <a:custGeom>
              <a:avLst/>
              <a:gdLst/>
              <a:ahLst/>
              <a:cxnLst/>
              <a:rect l="l" t="t" r="r" b="b"/>
              <a:pathLst>
                <a:path w="1371600" h="1035050">
                  <a:moveTo>
                    <a:pt x="1228725" y="0"/>
                  </a:moveTo>
                  <a:lnTo>
                    <a:pt x="800100" y="425450"/>
                  </a:lnTo>
                  <a:lnTo>
                    <a:pt x="0" y="425450"/>
                  </a:lnTo>
                  <a:lnTo>
                    <a:pt x="0" y="1035050"/>
                  </a:lnTo>
                  <a:lnTo>
                    <a:pt x="1371600" y="1035050"/>
                  </a:lnTo>
                  <a:lnTo>
                    <a:pt x="1371600" y="425450"/>
                  </a:lnTo>
                  <a:lnTo>
                    <a:pt x="1143000" y="425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799" y="3536950"/>
              <a:ext cx="1371600" cy="1035050"/>
            </a:xfrm>
            <a:custGeom>
              <a:avLst/>
              <a:gdLst/>
              <a:ahLst/>
              <a:cxnLst/>
              <a:rect l="l" t="t" r="r" b="b"/>
              <a:pathLst>
                <a:path w="1371600" h="1035050">
                  <a:moveTo>
                    <a:pt x="0" y="425450"/>
                  </a:moveTo>
                  <a:lnTo>
                    <a:pt x="800100" y="425450"/>
                  </a:lnTo>
                  <a:lnTo>
                    <a:pt x="1228725" y="0"/>
                  </a:lnTo>
                  <a:lnTo>
                    <a:pt x="1143000" y="425450"/>
                  </a:lnTo>
                  <a:lnTo>
                    <a:pt x="1371600" y="425450"/>
                  </a:lnTo>
                  <a:lnTo>
                    <a:pt x="1371600" y="527050"/>
                  </a:lnTo>
                  <a:lnTo>
                    <a:pt x="1371600" y="679450"/>
                  </a:lnTo>
                  <a:lnTo>
                    <a:pt x="1371600" y="1035050"/>
                  </a:lnTo>
                  <a:lnTo>
                    <a:pt x="1143000" y="1035050"/>
                  </a:lnTo>
                  <a:lnTo>
                    <a:pt x="800100" y="1035050"/>
                  </a:lnTo>
                  <a:lnTo>
                    <a:pt x="0" y="1035050"/>
                  </a:lnTo>
                  <a:lnTo>
                    <a:pt x="0" y="679450"/>
                  </a:lnTo>
                  <a:lnTo>
                    <a:pt x="0" y="527050"/>
                  </a:lnTo>
                  <a:lnTo>
                    <a:pt x="0" y="4254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60170" y="3988689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Mult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plicity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29037" y="3729037"/>
            <a:ext cx="2809875" cy="923925"/>
            <a:chOff x="3729037" y="3729037"/>
            <a:chExt cx="2809875" cy="923925"/>
          </a:xfrm>
        </p:grpSpPr>
        <p:sp>
          <p:nvSpPr>
            <p:cNvPr id="16" name="object 16"/>
            <p:cNvSpPr/>
            <p:nvPr/>
          </p:nvSpPr>
          <p:spPr>
            <a:xfrm>
              <a:off x="3733800" y="3733800"/>
              <a:ext cx="2800350" cy="914400"/>
            </a:xfrm>
            <a:custGeom>
              <a:avLst/>
              <a:gdLst/>
              <a:ahLst/>
              <a:cxnLst/>
              <a:rect l="l" t="t" r="r" b="b"/>
              <a:pathLst>
                <a:path w="2800350" h="914400">
                  <a:moveTo>
                    <a:pt x="1905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905000" y="914400"/>
                  </a:lnTo>
                  <a:lnTo>
                    <a:pt x="1905000" y="762000"/>
                  </a:lnTo>
                  <a:lnTo>
                    <a:pt x="2800350" y="741426"/>
                  </a:lnTo>
                  <a:lnTo>
                    <a:pt x="1905000" y="533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3800" y="3733800"/>
              <a:ext cx="2800350" cy="914400"/>
            </a:xfrm>
            <a:custGeom>
              <a:avLst/>
              <a:gdLst/>
              <a:ahLst/>
              <a:cxnLst/>
              <a:rect l="l" t="t" r="r" b="b"/>
              <a:pathLst>
                <a:path w="2800350" h="914400">
                  <a:moveTo>
                    <a:pt x="0" y="0"/>
                  </a:moveTo>
                  <a:lnTo>
                    <a:pt x="1111250" y="0"/>
                  </a:lnTo>
                  <a:lnTo>
                    <a:pt x="1587500" y="0"/>
                  </a:lnTo>
                  <a:lnTo>
                    <a:pt x="1905000" y="0"/>
                  </a:lnTo>
                  <a:lnTo>
                    <a:pt x="1905000" y="533400"/>
                  </a:lnTo>
                  <a:lnTo>
                    <a:pt x="2800350" y="741426"/>
                  </a:lnTo>
                  <a:lnTo>
                    <a:pt x="1905000" y="762000"/>
                  </a:lnTo>
                  <a:lnTo>
                    <a:pt x="1905000" y="914400"/>
                  </a:lnTo>
                  <a:lnTo>
                    <a:pt x="1587500" y="914400"/>
                  </a:lnTo>
                  <a:lnTo>
                    <a:pt x="1111250" y="914400"/>
                  </a:lnTo>
                  <a:lnTo>
                    <a:pt x="0" y="914400"/>
                  </a:lnTo>
                  <a:lnTo>
                    <a:pt x="0" y="7620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03979" y="3760089"/>
            <a:ext cx="1621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Navigable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(u</a:t>
            </a:r>
            <a:r>
              <a:rPr sz="1800" b="1" spc="-15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i-</a:t>
            </a:r>
            <a:r>
              <a:rPr sz="1800" b="1" spc="-5" dirty="0">
                <a:latin typeface="Times New Roman"/>
                <a:cs typeface="Times New Roman"/>
              </a:rPr>
              <a:t>di</a:t>
            </a:r>
            <a:r>
              <a:rPr sz="1800" b="1" spc="-40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5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tional)</a:t>
            </a:r>
            <a:endParaRPr sz="18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association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43600" y="46482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457200"/>
                </a:lnTo>
                <a:lnTo>
                  <a:pt x="1371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78041" y="4703140"/>
            <a:ext cx="904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urses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91300" y="3429000"/>
            <a:ext cx="1414780" cy="2211705"/>
          </a:xfrm>
          <a:custGeom>
            <a:avLst/>
            <a:gdLst/>
            <a:ahLst/>
            <a:cxnLst/>
            <a:rect l="l" t="t" r="r" b="b"/>
            <a:pathLst>
              <a:path w="1414779" h="2211704">
                <a:moveTo>
                  <a:pt x="76200" y="1143000"/>
                </a:moveTo>
                <a:lnTo>
                  <a:pt x="44450" y="11430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1143000"/>
                </a:lnTo>
                <a:lnTo>
                  <a:pt x="0" y="1143000"/>
                </a:lnTo>
                <a:lnTo>
                  <a:pt x="38100" y="1219200"/>
                </a:lnTo>
                <a:lnTo>
                  <a:pt x="69850" y="1155700"/>
                </a:lnTo>
                <a:lnTo>
                  <a:pt x="76200" y="1143000"/>
                </a:lnTo>
                <a:close/>
              </a:path>
              <a:path w="1414779" h="2211704">
                <a:moveTo>
                  <a:pt x="1414399" y="1517650"/>
                </a:moveTo>
                <a:lnTo>
                  <a:pt x="800100" y="1517650"/>
                </a:lnTo>
                <a:lnTo>
                  <a:pt x="800100" y="1485900"/>
                </a:lnTo>
                <a:lnTo>
                  <a:pt x="723900" y="1524000"/>
                </a:lnTo>
                <a:lnTo>
                  <a:pt x="800100" y="1562100"/>
                </a:lnTo>
                <a:lnTo>
                  <a:pt x="800100" y="1530350"/>
                </a:lnTo>
                <a:lnTo>
                  <a:pt x="1401699" y="1530350"/>
                </a:lnTo>
                <a:lnTo>
                  <a:pt x="1401699" y="2198687"/>
                </a:lnTo>
                <a:lnTo>
                  <a:pt x="44450" y="2198687"/>
                </a:lnTo>
                <a:lnTo>
                  <a:pt x="44450" y="1676400"/>
                </a:lnTo>
                <a:lnTo>
                  <a:pt x="31750" y="1676400"/>
                </a:lnTo>
                <a:lnTo>
                  <a:pt x="31750" y="2211387"/>
                </a:lnTo>
                <a:lnTo>
                  <a:pt x="1414399" y="2211387"/>
                </a:lnTo>
                <a:lnTo>
                  <a:pt x="1414399" y="2205037"/>
                </a:lnTo>
                <a:lnTo>
                  <a:pt x="1414399" y="2198687"/>
                </a:lnTo>
                <a:lnTo>
                  <a:pt x="1414399" y="1530350"/>
                </a:lnTo>
                <a:lnTo>
                  <a:pt x="1414399" y="1524000"/>
                </a:lnTo>
                <a:lnTo>
                  <a:pt x="1414399" y="151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95464" y="4610227"/>
            <a:ext cx="137160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-requisi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dirty="0">
                <a:latin typeface="Times New Roman"/>
                <a:cs typeface="Times New Roman"/>
              </a:rPr>
              <a:t>0..3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67237" y="5176837"/>
            <a:ext cx="1967230" cy="695325"/>
            <a:chOff x="4567237" y="5176837"/>
            <a:chExt cx="1967230" cy="695325"/>
          </a:xfrm>
        </p:grpSpPr>
        <p:sp>
          <p:nvSpPr>
            <p:cNvPr id="24" name="object 24"/>
            <p:cNvSpPr/>
            <p:nvPr/>
          </p:nvSpPr>
          <p:spPr>
            <a:xfrm>
              <a:off x="4572000" y="5181600"/>
              <a:ext cx="1957705" cy="685800"/>
            </a:xfrm>
            <a:custGeom>
              <a:avLst/>
              <a:gdLst/>
              <a:ahLst/>
              <a:cxnLst/>
              <a:rect l="l" t="t" r="r" b="b"/>
              <a:pathLst>
                <a:path w="1957704" h="685800">
                  <a:moveTo>
                    <a:pt x="1371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371600" y="685800"/>
                  </a:lnTo>
                  <a:lnTo>
                    <a:pt x="1371600" y="285750"/>
                  </a:lnTo>
                  <a:lnTo>
                    <a:pt x="1957324" y="79375"/>
                  </a:lnTo>
                  <a:lnTo>
                    <a:pt x="1371600" y="1143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000" y="5181600"/>
              <a:ext cx="1957705" cy="685800"/>
            </a:xfrm>
            <a:custGeom>
              <a:avLst/>
              <a:gdLst/>
              <a:ahLst/>
              <a:cxnLst/>
              <a:rect l="l" t="t" r="r" b="b"/>
              <a:pathLst>
                <a:path w="1957704" h="685800">
                  <a:moveTo>
                    <a:pt x="0" y="0"/>
                  </a:moveTo>
                  <a:lnTo>
                    <a:pt x="800100" y="0"/>
                  </a:lnTo>
                  <a:lnTo>
                    <a:pt x="1143000" y="0"/>
                  </a:lnTo>
                  <a:lnTo>
                    <a:pt x="1371600" y="0"/>
                  </a:lnTo>
                  <a:lnTo>
                    <a:pt x="1371600" y="114300"/>
                  </a:lnTo>
                  <a:lnTo>
                    <a:pt x="1957324" y="79375"/>
                  </a:lnTo>
                  <a:lnTo>
                    <a:pt x="1371600" y="285750"/>
                  </a:lnTo>
                  <a:lnTo>
                    <a:pt x="1371600" y="685800"/>
                  </a:lnTo>
                  <a:lnTo>
                    <a:pt x="1143000" y="685800"/>
                  </a:lnTo>
                  <a:lnTo>
                    <a:pt x="800100" y="685800"/>
                  </a:lnTo>
                  <a:lnTo>
                    <a:pt x="0" y="685800"/>
                  </a:lnTo>
                  <a:lnTo>
                    <a:pt x="0" y="28575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11700" y="5208270"/>
            <a:ext cx="109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Reflexive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as</a:t>
            </a: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oc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72453" y="3446653"/>
            <a:ext cx="1714500" cy="520700"/>
            <a:chOff x="6672453" y="3446653"/>
            <a:chExt cx="1714500" cy="520700"/>
          </a:xfrm>
        </p:grpSpPr>
        <p:sp>
          <p:nvSpPr>
            <p:cNvPr id="28" name="object 28"/>
            <p:cNvSpPr/>
            <p:nvPr/>
          </p:nvSpPr>
          <p:spPr>
            <a:xfrm>
              <a:off x="6677025" y="3451225"/>
              <a:ext cx="1704975" cy="511175"/>
            </a:xfrm>
            <a:custGeom>
              <a:avLst/>
              <a:gdLst/>
              <a:ahLst/>
              <a:cxnLst/>
              <a:rect l="l" t="t" r="r" b="b"/>
              <a:pathLst>
                <a:path w="1704975" h="511175">
                  <a:moveTo>
                    <a:pt x="0" y="0"/>
                  </a:moveTo>
                  <a:lnTo>
                    <a:pt x="561975" y="288925"/>
                  </a:lnTo>
                  <a:lnTo>
                    <a:pt x="561975" y="511175"/>
                  </a:lnTo>
                  <a:lnTo>
                    <a:pt x="1704975" y="511175"/>
                  </a:lnTo>
                  <a:lnTo>
                    <a:pt x="1704975" y="130175"/>
                  </a:lnTo>
                  <a:lnTo>
                    <a:pt x="561975" y="130175"/>
                  </a:lnTo>
                  <a:lnTo>
                    <a:pt x="561975" y="193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77025" y="3451225"/>
              <a:ext cx="1704975" cy="511175"/>
            </a:xfrm>
            <a:custGeom>
              <a:avLst/>
              <a:gdLst/>
              <a:ahLst/>
              <a:cxnLst/>
              <a:rect l="l" t="t" r="r" b="b"/>
              <a:pathLst>
                <a:path w="1704975" h="511175">
                  <a:moveTo>
                    <a:pt x="561975" y="130175"/>
                  </a:moveTo>
                  <a:lnTo>
                    <a:pt x="752475" y="130175"/>
                  </a:lnTo>
                  <a:lnTo>
                    <a:pt x="1038225" y="130175"/>
                  </a:lnTo>
                  <a:lnTo>
                    <a:pt x="1704975" y="130175"/>
                  </a:lnTo>
                  <a:lnTo>
                    <a:pt x="1704975" y="193675"/>
                  </a:lnTo>
                  <a:lnTo>
                    <a:pt x="1704975" y="288925"/>
                  </a:lnTo>
                  <a:lnTo>
                    <a:pt x="1704975" y="511175"/>
                  </a:lnTo>
                  <a:lnTo>
                    <a:pt x="1038225" y="511175"/>
                  </a:lnTo>
                  <a:lnTo>
                    <a:pt x="752475" y="511175"/>
                  </a:lnTo>
                  <a:lnTo>
                    <a:pt x="561975" y="511175"/>
                  </a:lnTo>
                  <a:lnTo>
                    <a:pt x="561975" y="288925"/>
                  </a:lnTo>
                  <a:lnTo>
                    <a:pt x="0" y="0"/>
                  </a:lnTo>
                  <a:lnTo>
                    <a:pt x="561975" y="193675"/>
                  </a:lnTo>
                  <a:lnTo>
                    <a:pt x="561975" y="13017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75931" y="3607689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Role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6785609" y="42934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28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7106"/>
            <a:ext cx="33274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Quan </a:t>
            </a:r>
            <a:r>
              <a:rPr sz="2600" spc="-5" dirty="0">
                <a:latin typeface="Microsoft Sans Serif"/>
                <a:cs typeface="Microsoft Sans Serif"/>
              </a:rPr>
              <a:t>hệ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b="1" i="1" u="sng" dirty="0">
                <a:latin typeface="Microsoft Sans Serif"/>
                <a:cs typeface="Microsoft Sans Serif"/>
              </a:rPr>
              <a:t>Aggregation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2874391"/>
            <a:ext cx="7728584" cy="28473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84785" marR="282575" indent="-172720">
              <a:lnSpc>
                <a:spcPct val="70000"/>
              </a:lnSpc>
              <a:spcBef>
                <a:spcPts val="1040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Dùng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để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mô</a:t>
            </a:r>
            <a:r>
              <a:rPr sz="2600" spc="30" dirty="0">
                <a:latin typeface="Microsoft Sans Serif"/>
                <a:cs typeface="Microsoft Sans Serif"/>
              </a:rPr>
              <a:t> hình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hóa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quan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hệ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toàn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thể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-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bộ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phận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giữa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một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kết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tập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và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bộ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phận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của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nó.</a:t>
            </a:r>
            <a:endParaRPr sz="2600">
              <a:latin typeface="Microsoft Sans Serif"/>
              <a:cs typeface="Microsoft Sans Serif"/>
            </a:endParaRPr>
          </a:p>
          <a:p>
            <a:pPr marL="184785" marR="480059" indent="-172720">
              <a:lnSpc>
                <a:spcPct val="7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Đã xác </a:t>
            </a:r>
            <a:r>
              <a:rPr sz="2600" spc="-10" dirty="0">
                <a:latin typeface="Microsoft Sans Serif"/>
                <a:cs typeface="Microsoft Sans Serif"/>
              </a:rPr>
              <a:t>định </a:t>
            </a:r>
            <a:r>
              <a:rPr sz="2600" spc="135" dirty="0">
                <a:latin typeface="Microsoft Sans Serif"/>
                <a:cs typeface="Microsoft Sans Serif"/>
              </a:rPr>
              <a:t>được </a:t>
            </a:r>
            <a:r>
              <a:rPr sz="2600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 </a:t>
            </a:r>
            <a:r>
              <a:rPr sz="2600" dirty="0">
                <a:latin typeface="Microsoft Sans Serif"/>
                <a:cs typeface="Microsoft Sans Serif"/>
              </a:rPr>
              <a:t>và </a:t>
            </a:r>
            <a:r>
              <a:rPr sz="2600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 </a:t>
            </a:r>
            <a:r>
              <a:rPr sz="2600" dirty="0">
                <a:latin typeface="Microsoft Sans Serif"/>
                <a:cs typeface="Microsoft Sans Serif"/>
              </a:rPr>
              <a:t>có quan </a:t>
            </a:r>
            <a:r>
              <a:rPr sz="2600" spc="-5" dirty="0">
                <a:latin typeface="Microsoft Sans Serif"/>
                <a:cs typeface="Microsoft Sans Serif"/>
              </a:rPr>
              <a:t>hệ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Association </a:t>
            </a:r>
            <a:r>
              <a:rPr sz="2600" spc="80" dirty="0">
                <a:latin typeface="Microsoft Sans Serif"/>
                <a:cs typeface="Microsoft Sans Serif"/>
              </a:rPr>
              <a:t>với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nhau</a:t>
            </a:r>
            <a:endParaRPr sz="26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Xác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định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rõ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hơn:</a:t>
            </a:r>
            <a:endParaRPr sz="2200">
              <a:latin typeface="Microsoft Sans Serif"/>
              <a:cs typeface="Microsoft Sans Serif"/>
            </a:endParaRPr>
          </a:p>
          <a:p>
            <a:pPr marL="870585" marR="5080" lvl="2" indent="-172720">
              <a:lnSpc>
                <a:spcPct val="70000"/>
              </a:lnSpc>
              <a:spcBef>
                <a:spcPts val="509"/>
              </a:spcBef>
              <a:buChar char="•"/>
              <a:tabLst>
                <a:tab pos="871219" algn="l"/>
              </a:tabLst>
            </a:pPr>
            <a:r>
              <a:rPr sz="1700" spc="-10" dirty="0">
                <a:latin typeface="Microsoft Sans Serif"/>
                <a:cs typeface="Microsoft Sans Serif"/>
              </a:rPr>
              <a:t>Trong</a:t>
            </a:r>
            <a:r>
              <a:rPr sz="1700" spc="27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object</a:t>
            </a:r>
            <a:r>
              <a:rPr sz="1700" spc="27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của</a:t>
            </a:r>
            <a:r>
              <a:rPr sz="1700" spc="280" dirty="0"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r>
              <a:rPr sz="1700" spc="190" dirty="0">
                <a:solidFill>
                  <a:srgbClr val="F48D0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có</a:t>
            </a:r>
            <a:r>
              <a:rPr sz="1700" spc="27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chứa</a:t>
            </a:r>
            <a:r>
              <a:rPr sz="1700" spc="28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(trong</a:t>
            </a:r>
            <a:r>
              <a:rPr sz="1700" spc="28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phần</a:t>
            </a:r>
            <a:r>
              <a:rPr sz="1700" spc="29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thuộc</a:t>
            </a:r>
            <a:r>
              <a:rPr sz="1700" spc="295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tính)</a:t>
            </a:r>
            <a:r>
              <a:rPr sz="1700" spc="27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object</a:t>
            </a:r>
            <a:r>
              <a:rPr sz="1700" spc="27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của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endParaRPr sz="1700">
              <a:latin typeface="Microsoft Sans Serif"/>
              <a:cs typeface="Microsoft Sans Serif"/>
            </a:endParaRPr>
          </a:p>
          <a:p>
            <a:pPr marL="870585" marR="66040" lvl="2" indent="-172720">
              <a:lnSpc>
                <a:spcPct val="70000"/>
              </a:lnSpc>
              <a:spcBef>
                <a:spcPts val="395"/>
              </a:spcBef>
              <a:buChar char="•"/>
              <a:tabLst>
                <a:tab pos="871219" algn="l"/>
              </a:tabLst>
            </a:pPr>
            <a:r>
              <a:rPr sz="1700" dirty="0">
                <a:solidFill>
                  <a:srgbClr val="FF0303"/>
                </a:solidFill>
                <a:latin typeface="Microsoft Sans Serif"/>
                <a:cs typeface="Microsoft Sans Serif"/>
              </a:rPr>
              <a:t>ObjectX</a:t>
            </a:r>
            <a:r>
              <a:rPr sz="1700" spc="2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của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r>
              <a:rPr sz="1700" spc="-95" dirty="0">
                <a:solidFill>
                  <a:srgbClr val="F48D0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bị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hủy</a:t>
            </a:r>
            <a:r>
              <a:rPr sz="1700" spc="25" dirty="0">
                <a:latin typeface="Microsoft Sans Serif"/>
                <a:cs typeface="Microsoft Sans Serif"/>
              </a:rPr>
              <a:t> thì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ObjectY </a:t>
            </a:r>
            <a:r>
              <a:rPr sz="1700" dirty="0">
                <a:latin typeface="Microsoft Sans Serif"/>
                <a:cs typeface="Microsoft Sans Serif"/>
              </a:rPr>
              <a:t>của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r>
              <a:rPr sz="1700" spc="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(bên</a:t>
            </a:r>
            <a:r>
              <a:rPr sz="1700" spc="3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trong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ObjectX</a:t>
            </a:r>
            <a:r>
              <a:rPr sz="1700" spc="-5" dirty="0">
                <a:latin typeface="Microsoft Sans Serif"/>
                <a:cs typeface="Microsoft Sans Serif"/>
              </a:rPr>
              <a:t>)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vẫn</a:t>
            </a:r>
            <a:r>
              <a:rPr sz="17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có</a:t>
            </a:r>
            <a:r>
              <a:rPr sz="17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thể</a:t>
            </a:r>
            <a:r>
              <a:rPr sz="17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còn</a:t>
            </a:r>
            <a:r>
              <a:rPr sz="17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tồn</a:t>
            </a:r>
            <a:r>
              <a:rPr sz="17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tại</a:t>
            </a:r>
            <a:endParaRPr sz="170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2975"/>
              </a:lnSpc>
              <a:buChar char="•"/>
              <a:tabLst>
                <a:tab pos="185420" algn="l"/>
              </a:tabLst>
            </a:pPr>
            <a:r>
              <a:rPr sz="2600" spc="65" dirty="0">
                <a:latin typeface="Microsoft Sans Serif"/>
                <a:cs typeface="Microsoft Sans Serif"/>
              </a:rPr>
              <a:t>Ví</a:t>
            </a:r>
            <a:r>
              <a:rPr sz="2600" dirty="0">
                <a:latin typeface="Microsoft Sans Serif"/>
                <a:cs typeface="Microsoft Sans Serif"/>
              </a:rPr>
              <a:t> dụ: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?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6219" y="2237347"/>
            <a:ext cx="2458720" cy="534670"/>
          </a:xfrm>
          <a:prstGeom prst="rect">
            <a:avLst/>
          </a:prstGeom>
          <a:ln w="13372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ClassA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0591" y="2237348"/>
            <a:ext cx="2458720" cy="534670"/>
          </a:xfrm>
          <a:prstGeom prst="rect">
            <a:avLst/>
          </a:prstGeom>
          <a:ln w="13372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ClassB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4710" y="2436888"/>
            <a:ext cx="1365885" cy="135255"/>
          </a:xfrm>
          <a:custGeom>
            <a:avLst/>
            <a:gdLst/>
            <a:ahLst/>
            <a:cxnLst/>
            <a:rect l="l" t="t" r="r" b="b"/>
            <a:pathLst>
              <a:path w="1365885" h="135255">
                <a:moveTo>
                  <a:pt x="267485" y="67624"/>
                </a:moveTo>
                <a:lnTo>
                  <a:pt x="1365880" y="67624"/>
                </a:lnTo>
              </a:path>
              <a:path w="1365885" h="135255">
                <a:moveTo>
                  <a:pt x="276780" y="67624"/>
                </a:moveTo>
                <a:lnTo>
                  <a:pt x="138485" y="0"/>
                </a:lnTo>
                <a:lnTo>
                  <a:pt x="0" y="67624"/>
                </a:lnTo>
                <a:lnTo>
                  <a:pt x="138485" y="135249"/>
                </a:lnTo>
                <a:lnTo>
                  <a:pt x="276780" y="67624"/>
                </a:lnTo>
                <a:close/>
              </a:path>
            </a:pathLst>
          </a:custGeom>
          <a:ln w="135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787095"/>
            <a:ext cx="4141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Quan</a:t>
            </a:r>
            <a:r>
              <a:rPr sz="3200" spc="-55" dirty="0"/>
              <a:t> </a:t>
            </a:r>
            <a:r>
              <a:rPr sz="3200" dirty="0"/>
              <a:t>hệ</a:t>
            </a:r>
            <a:r>
              <a:rPr sz="3200" spc="-145" dirty="0"/>
              <a:t> </a:t>
            </a:r>
            <a:r>
              <a:rPr sz="3200" spc="-5" dirty="0"/>
              <a:t>Aggregation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750593"/>
            <a:ext cx="7543800" cy="16103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Còn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gọi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là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mối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hệ: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Có</a:t>
            </a:r>
            <a:r>
              <a:rPr sz="2800" b="1" i="1" spc="-5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một</a:t>
            </a:r>
            <a:r>
              <a:rPr sz="2800" b="1" i="1" spc="1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(Has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a)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aggregation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“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part-of</a:t>
            </a:r>
            <a:r>
              <a:rPr sz="2800" dirty="0">
                <a:latin typeface="Microsoft Sans Serif"/>
                <a:cs typeface="Microsoft Sans Serif"/>
              </a:rPr>
              <a:t>”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relationship</a:t>
            </a:r>
            <a:endParaRPr sz="28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65" dirty="0">
                <a:latin typeface="Microsoft Sans Serif"/>
                <a:cs typeface="Microsoft Sans Serif"/>
              </a:rPr>
              <a:t>Ví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dụ: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054095"/>
            <a:ext cx="8247888" cy="181660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01084" y="5387340"/>
          <a:ext cx="1524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Company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53883" y="5387340"/>
          <a:ext cx="1524000" cy="99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351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Department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77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863846" y="4863846"/>
            <a:ext cx="2604770" cy="1139190"/>
            <a:chOff x="4863846" y="4863846"/>
            <a:chExt cx="2604770" cy="1139190"/>
          </a:xfrm>
        </p:grpSpPr>
        <p:sp>
          <p:nvSpPr>
            <p:cNvPr id="8" name="object 8"/>
            <p:cNvSpPr/>
            <p:nvPr/>
          </p:nvSpPr>
          <p:spPr>
            <a:xfrm>
              <a:off x="4863846" y="4863846"/>
              <a:ext cx="180340" cy="462280"/>
            </a:xfrm>
            <a:custGeom>
              <a:avLst/>
              <a:gdLst/>
              <a:ahLst/>
              <a:cxnLst/>
              <a:rect l="l" t="t" r="r" b="b"/>
              <a:pathLst>
                <a:path w="180339" h="462279">
                  <a:moveTo>
                    <a:pt x="124958" y="383896"/>
                  </a:moveTo>
                  <a:lnTo>
                    <a:pt x="97408" y="393064"/>
                  </a:lnTo>
                  <a:lnTo>
                    <a:pt x="166115" y="461771"/>
                  </a:lnTo>
                  <a:lnTo>
                    <a:pt x="175266" y="397636"/>
                  </a:lnTo>
                  <a:lnTo>
                    <a:pt x="129539" y="397636"/>
                  </a:lnTo>
                  <a:lnTo>
                    <a:pt x="124958" y="383896"/>
                  </a:lnTo>
                  <a:close/>
                </a:path>
                <a:path w="180339" h="462279">
                  <a:moveTo>
                    <a:pt x="152394" y="374764"/>
                  </a:moveTo>
                  <a:lnTo>
                    <a:pt x="124958" y="383896"/>
                  </a:lnTo>
                  <a:lnTo>
                    <a:pt x="129539" y="397636"/>
                  </a:lnTo>
                  <a:lnTo>
                    <a:pt x="156971" y="388492"/>
                  </a:lnTo>
                  <a:lnTo>
                    <a:pt x="152394" y="374764"/>
                  </a:lnTo>
                  <a:close/>
                </a:path>
                <a:path w="180339" h="462279">
                  <a:moveTo>
                    <a:pt x="179831" y="365632"/>
                  </a:moveTo>
                  <a:lnTo>
                    <a:pt x="152394" y="374764"/>
                  </a:lnTo>
                  <a:lnTo>
                    <a:pt x="156971" y="388492"/>
                  </a:lnTo>
                  <a:lnTo>
                    <a:pt x="129539" y="397636"/>
                  </a:lnTo>
                  <a:lnTo>
                    <a:pt x="175266" y="397636"/>
                  </a:lnTo>
                  <a:lnTo>
                    <a:pt x="179831" y="365632"/>
                  </a:lnTo>
                  <a:close/>
                </a:path>
                <a:path w="180339" h="462279">
                  <a:moveTo>
                    <a:pt x="27431" y="0"/>
                  </a:moveTo>
                  <a:lnTo>
                    <a:pt x="0" y="9143"/>
                  </a:lnTo>
                  <a:lnTo>
                    <a:pt x="124958" y="383896"/>
                  </a:lnTo>
                  <a:lnTo>
                    <a:pt x="152394" y="374764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0562" y="5868009"/>
              <a:ext cx="1448435" cy="134620"/>
            </a:xfrm>
            <a:custGeom>
              <a:avLst/>
              <a:gdLst/>
              <a:ahLst/>
              <a:cxnLst/>
              <a:rect l="l" t="t" r="r" b="b"/>
              <a:pathLst>
                <a:path w="1448434" h="134620">
                  <a:moveTo>
                    <a:pt x="1390414" y="67208"/>
                  </a:moveTo>
                  <a:lnTo>
                    <a:pt x="1318006" y="109397"/>
                  </a:lnTo>
                  <a:lnTo>
                    <a:pt x="1315719" y="118275"/>
                  </a:lnTo>
                  <a:lnTo>
                    <a:pt x="1323847" y="132079"/>
                  </a:lnTo>
                  <a:lnTo>
                    <a:pt x="1332611" y="134416"/>
                  </a:lnTo>
                  <a:lnTo>
                    <a:pt x="1423103" y="81686"/>
                  </a:lnTo>
                  <a:lnTo>
                    <a:pt x="1419097" y="81686"/>
                  </a:lnTo>
                  <a:lnTo>
                    <a:pt x="1419097" y="79717"/>
                  </a:lnTo>
                  <a:lnTo>
                    <a:pt x="1411859" y="79717"/>
                  </a:lnTo>
                  <a:lnTo>
                    <a:pt x="1390414" y="67208"/>
                  </a:lnTo>
                  <a:close/>
                </a:path>
                <a:path w="1448434" h="134620">
                  <a:moveTo>
                    <a:pt x="1365594" y="52730"/>
                  </a:moveTo>
                  <a:lnTo>
                    <a:pt x="0" y="52730"/>
                  </a:lnTo>
                  <a:lnTo>
                    <a:pt x="0" y="81686"/>
                  </a:lnTo>
                  <a:lnTo>
                    <a:pt x="1365594" y="81686"/>
                  </a:lnTo>
                  <a:lnTo>
                    <a:pt x="1390414" y="67208"/>
                  </a:lnTo>
                  <a:lnTo>
                    <a:pt x="1365594" y="52730"/>
                  </a:lnTo>
                  <a:close/>
                </a:path>
                <a:path w="1448434" h="134620">
                  <a:moveTo>
                    <a:pt x="1423103" y="52730"/>
                  </a:moveTo>
                  <a:lnTo>
                    <a:pt x="1419097" y="52730"/>
                  </a:lnTo>
                  <a:lnTo>
                    <a:pt x="1419097" y="81686"/>
                  </a:lnTo>
                  <a:lnTo>
                    <a:pt x="1423103" y="81686"/>
                  </a:lnTo>
                  <a:lnTo>
                    <a:pt x="1447927" y="67208"/>
                  </a:lnTo>
                  <a:lnTo>
                    <a:pt x="1423103" y="52730"/>
                  </a:lnTo>
                  <a:close/>
                </a:path>
                <a:path w="1448434" h="134620">
                  <a:moveTo>
                    <a:pt x="1411859" y="54698"/>
                  </a:moveTo>
                  <a:lnTo>
                    <a:pt x="1390414" y="67208"/>
                  </a:lnTo>
                  <a:lnTo>
                    <a:pt x="1411859" y="79717"/>
                  </a:lnTo>
                  <a:lnTo>
                    <a:pt x="1411859" y="54698"/>
                  </a:lnTo>
                  <a:close/>
                </a:path>
                <a:path w="1448434" h="134620">
                  <a:moveTo>
                    <a:pt x="1419097" y="54698"/>
                  </a:moveTo>
                  <a:lnTo>
                    <a:pt x="1411859" y="54698"/>
                  </a:lnTo>
                  <a:lnTo>
                    <a:pt x="1411859" y="79717"/>
                  </a:lnTo>
                  <a:lnTo>
                    <a:pt x="1419097" y="79717"/>
                  </a:lnTo>
                  <a:lnTo>
                    <a:pt x="1419097" y="54698"/>
                  </a:lnTo>
                  <a:close/>
                </a:path>
                <a:path w="1448434" h="134620">
                  <a:moveTo>
                    <a:pt x="1332611" y="0"/>
                  </a:moveTo>
                  <a:lnTo>
                    <a:pt x="1323847" y="2336"/>
                  </a:lnTo>
                  <a:lnTo>
                    <a:pt x="1315719" y="16141"/>
                  </a:lnTo>
                  <a:lnTo>
                    <a:pt x="1318006" y="25006"/>
                  </a:lnTo>
                  <a:lnTo>
                    <a:pt x="1390414" y="67208"/>
                  </a:lnTo>
                  <a:lnTo>
                    <a:pt x="1411859" y="54698"/>
                  </a:lnTo>
                  <a:lnTo>
                    <a:pt x="1419097" y="54698"/>
                  </a:lnTo>
                  <a:lnTo>
                    <a:pt x="1419097" y="52730"/>
                  </a:lnTo>
                  <a:lnTo>
                    <a:pt x="1423103" y="52730"/>
                  </a:lnTo>
                  <a:lnTo>
                    <a:pt x="1332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36134" y="4520945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C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hole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8157" y="4824221"/>
            <a:ext cx="1299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000" spc="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egat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5084" y="4939284"/>
            <a:ext cx="2771140" cy="1163320"/>
            <a:chOff x="5625084" y="4939284"/>
            <a:chExt cx="2771140" cy="1163320"/>
          </a:xfrm>
        </p:grpSpPr>
        <p:sp>
          <p:nvSpPr>
            <p:cNvPr id="13" name="object 13"/>
            <p:cNvSpPr/>
            <p:nvPr/>
          </p:nvSpPr>
          <p:spPr>
            <a:xfrm>
              <a:off x="5944362" y="4939284"/>
              <a:ext cx="2452370" cy="843915"/>
            </a:xfrm>
            <a:custGeom>
              <a:avLst/>
              <a:gdLst/>
              <a:ahLst/>
              <a:cxnLst/>
              <a:rect l="l" t="t" r="r" b="b"/>
              <a:pathLst>
                <a:path w="2452370" h="843914">
                  <a:moveTo>
                    <a:pt x="468757" y="242570"/>
                  </a:moveTo>
                  <a:lnTo>
                    <a:pt x="445643" y="225298"/>
                  </a:lnTo>
                  <a:lnTo>
                    <a:pt x="40551" y="765365"/>
                  </a:lnTo>
                  <a:lnTo>
                    <a:pt x="17399" y="747979"/>
                  </a:lnTo>
                  <a:lnTo>
                    <a:pt x="0" y="843534"/>
                  </a:lnTo>
                  <a:lnTo>
                    <a:pt x="86868" y="800100"/>
                  </a:lnTo>
                  <a:lnTo>
                    <a:pt x="79146" y="794308"/>
                  </a:lnTo>
                  <a:lnTo>
                    <a:pt x="63677" y="782713"/>
                  </a:lnTo>
                  <a:lnTo>
                    <a:pt x="468757" y="242570"/>
                  </a:lnTo>
                  <a:close/>
                </a:path>
                <a:path w="2452370" h="843914">
                  <a:moveTo>
                    <a:pt x="2451862" y="10668"/>
                  </a:moveTo>
                  <a:lnTo>
                    <a:pt x="2424938" y="0"/>
                  </a:lnTo>
                  <a:lnTo>
                    <a:pt x="2304808" y="300329"/>
                  </a:lnTo>
                  <a:lnTo>
                    <a:pt x="2277872" y="289560"/>
                  </a:lnTo>
                  <a:lnTo>
                    <a:pt x="2286000" y="386334"/>
                  </a:lnTo>
                  <a:lnTo>
                    <a:pt x="2355634" y="324485"/>
                  </a:lnTo>
                  <a:lnTo>
                    <a:pt x="2358644" y="321818"/>
                  </a:lnTo>
                  <a:lnTo>
                    <a:pt x="2331745" y="311086"/>
                  </a:lnTo>
                  <a:lnTo>
                    <a:pt x="2451862" y="1066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9562" y="5782818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152399"/>
                  </a:moveTo>
                  <a:lnTo>
                    <a:pt x="190500" y="0"/>
                  </a:lnTo>
                  <a:lnTo>
                    <a:pt x="381000" y="152399"/>
                  </a:lnTo>
                  <a:lnTo>
                    <a:pt x="190500" y="304799"/>
                  </a:lnTo>
                  <a:lnTo>
                    <a:pt x="0" y="15239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24266" y="4520945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Part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656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40" dirty="0"/>
              <a:t> </a:t>
            </a:r>
            <a:r>
              <a:rPr dirty="0"/>
              <a:t>hệ</a:t>
            </a:r>
            <a:r>
              <a:rPr spc="-175" dirty="0"/>
              <a:t> </a:t>
            </a:r>
            <a:r>
              <a:rPr spc="-5" dirty="0"/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3028315"/>
            <a:ext cx="8039734" cy="304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100" spc="-5" dirty="0">
                <a:latin typeface="Microsoft Sans Serif"/>
                <a:cs typeface="Microsoft Sans Serif"/>
              </a:rPr>
              <a:t>Cụm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114" dirty="0">
                <a:latin typeface="Microsoft Sans Serif"/>
                <a:cs typeface="Microsoft Sans Serif"/>
              </a:rPr>
              <a:t>từ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“bộ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phận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của”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(part</a:t>
            </a:r>
            <a:r>
              <a:rPr sz="2100" spc="4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of)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105" dirty="0">
                <a:latin typeface="Microsoft Sans Serif"/>
                <a:cs typeface="Microsoft Sans Serif"/>
              </a:rPr>
              <a:t>được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spc="114" dirty="0">
                <a:latin typeface="Microsoft Sans Serif"/>
                <a:cs typeface="Microsoft Sans Serif"/>
              </a:rPr>
              <a:t>sử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dụng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để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mô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tả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quan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hệ?</a:t>
            </a:r>
            <a:endParaRPr sz="21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155"/>
              </a:lnSpc>
              <a:spcBef>
                <a:spcPts val="10"/>
              </a:spcBef>
              <a:buChar char="•"/>
              <a:tabLst>
                <a:tab pos="5283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Cánh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cửa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là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một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bộ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phận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của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xe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hơi</a:t>
            </a:r>
            <a:endParaRPr sz="180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ts val="2520"/>
              </a:lnSpc>
              <a:spcBef>
                <a:spcPts val="80"/>
              </a:spcBef>
              <a:buChar char="•"/>
              <a:tabLst>
                <a:tab pos="185420" algn="l"/>
              </a:tabLst>
            </a:pPr>
            <a:r>
              <a:rPr sz="2100" spc="-5" dirty="0">
                <a:latin typeface="Microsoft Sans Serif"/>
                <a:cs typeface="Microsoft Sans Serif"/>
              </a:rPr>
              <a:t>Có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phải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một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số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hành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vi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của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toàn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thể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spc="45" dirty="0">
                <a:latin typeface="Microsoft Sans Serif"/>
                <a:cs typeface="Microsoft Sans Serif"/>
              </a:rPr>
              <a:t>đuợc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áp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dụng</a:t>
            </a:r>
            <a:r>
              <a:rPr sz="2100" spc="15" dirty="0">
                <a:latin typeface="Microsoft Sans Serif"/>
                <a:cs typeface="Microsoft Sans Serif"/>
              </a:rPr>
              <a:t> </a:t>
            </a:r>
            <a:r>
              <a:rPr sz="2100" spc="120" dirty="0">
                <a:latin typeface="Microsoft Sans Serif"/>
                <a:cs typeface="Microsoft Sans Serif"/>
              </a:rPr>
              <a:t>tự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động</a:t>
            </a:r>
            <a:r>
              <a:rPr sz="2100" spc="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cho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bộ </a:t>
            </a:r>
            <a:r>
              <a:rPr sz="2100" spc="-54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phận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của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nó?</a:t>
            </a:r>
            <a:endParaRPr sz="21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080"/>
              </a:lnSpc>
              <a:buChar char="•"/>
              <a:tabLst>
                <a:tab pos="5283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Xe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hơi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chuyển,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cửa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chuyển.</a:t>
            </a:r>
            <a:endParaRPr sz="180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2515"/>
              </a:lnSpc>
              <a:buChar char="•"/>
              <a:tabLst>
                <a:tab pos="185420" algn="l"/>
              </a:tabLst>
            </a:pPr>
            <a:r>
              <a:rPr sz="2100" spc="-5" dirty="0">
                <a:latin typeface="Microsoft Sans Serif"/>
                <a:cs typeface="Microsoft Sans Serif"/>
              </a:rPr>
              <a:t>Có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phải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một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vài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giá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trị</a:t>
            </a:r>
            <a:r>
              <a:rPr sz="2100" spc="3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thuộc</a:t>
            </a:r>
            <a:r>
              <a:rPr sz="2100" spc="20" dirty="0">
                <a:latin typeface="Microsoft Sans Serif"/>
                <a:cs typeface="Microsoft Sans Serif"/>
              </a:rPr>
              <a:t> tính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của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toàn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thể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kéo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theo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một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số</a:t>
            </a:r>
            <a:endParaRPr sz="2100">
              <a:latin typeface="Microsoft Sans Serif"/>
              <a:cs typeface="Microsoft Sans Serif"/>
            </a:endParaRPr>
          </a:p>
          <a:p>
            <a:pPr marL="184785">
              <a:lnSpc>
                <a:spcPct val="100000"/>
              </a:lnSpc>
            </a:pPr>
            <a:r>
              <a:rPr sz="2100" spc="-5" dirty="0">
                <a:latin typeface="Microsoft Sans Serif"/>
                <a:cs typeface="Microsoft Sans Serif"/>
              </a:rPr>
              <a:t>thuộc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spc="25" dirty="0">
                <a:latin typeface="Microsoft Sans Serif"/>
                <a:cs typeface="Microsoft Sans Serif"/>
              </a:rPr>
              <a:t>tính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của</a:t>
            </a:r>
            <a:r>
              <a:rPr sz="2100" spc="-5" dirty="0">
                <a:latin typeface="Microsoft Sans Serif"/>
                <a:cs typeface="Microsoft Sans Serif"/>
              </a:rPr>
              <a:t> bộ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phận?</a:t>
            </a:r>
            <a:endParaRPr sz="21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155"/>
              </a:lnSpc>
              <a:spcBef>
                <a:spcPts val="15"/>
              </a:spcBef>
              <a:buChar char="•"/>
              <a:tabLst>
                <a:tab pos="5283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Xe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hơi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màu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xanh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nên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cửa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màu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xanh.</a:t>
            </a:r>
            <a:endParaRPr sz="180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2515"/>
              </a:lnSpc>
              <a:buChar char="•"/>
              <a:tabLst>
                <a:tab pos="185420" algn="l"/>
              </a:tabLst>
            </a:pPr>
            <a:r>
              <a:rPr sz="2100" spc="-5" dirty="0">
                <a:latin typeface="Microsoft Sans Serif"/>
                <a:cs typeface="Microsoft Sans Serif"/>
              </a:rPr>
              <a:t>Có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tồn</a:t>
            </a:r>
            <a:r>
              <a:rPr sz="2100" spc="1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tại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114" dirty="0">
                <a:latin typeface="Microsoft Sans Serif"/>
                <a:cs typeface="Microsoft Sans Serif"/>
              </a:rPr>
              <a:t>sự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không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đảo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chiều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50" dirty="0">
                <a:latin typeface="Microsoft Sans Serif"/>
                <a:cs typeface="Microsoft Sans Serif"/>
              </a:rPr>
              <a:t>giữa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các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spc="60" dirty="0">
                <a:latin typeface="Microsoft Sans Serif"/>
                <a:cs typeface="Microsoft Sans Serif"/>
              </a:rPr>
              <a:t>lớp</a:t>
            </a:r>
            <a:r>
              <a:rPr sz="2100" spc="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cho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quan</a:t>
            </a:r>
            <a:r>
              <a:rPr sz="2100" spc="1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hệ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kết</a:t>
            </a:r>
            <a:r>
              <a:rPr sz="2100" spc="3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tập?</a:t>
            </a:r>
            <a:endParaRPr sz="21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528320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Cửa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là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bộ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phận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xe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hơi.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Xe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hơi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không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là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bộ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phận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cửa.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9927" y="1971039"/>
            <a:ext cx="923925" cy="987425"/>
            <a:chOff x="1709927" y="1971039"/>
            <a:chExt cx="923925" cy="987425"/>
          </a:xfrm>
        </p:grpSpPr>
        <p:sp>
          <p:nvSpPr>
            <p:cNvPr id="5" name="object 5"/>
            <p:cNvSpPr/>
            <p:nvPr/>
          </p:nvSpPr>
          <p:spPr>
            <a:xfrm>
              <a:off x="1714499" y="1975611"/>
              <a:ext cx="914400" cy="977900"/>
            </a:xfrm>
            <a:custGeom>
              <a:avLst/>
              <a:gdLst/>
              <a:ahLst/>
              <a:cxnLst/>
              <a:rect l="l" t="t" r="r" b="b"/>
              <a:pathLst>
                <a:path w="914400" h="977900">
                  <a:moveTo>
                    <a:pt x="114300" y="0"/>
                  </a:moveTo>
                  <a:lnTo>
                    <a:pt x="152400" y="368300"/>
                  </a:lnTo>
                  <a:lnTo>
                    <a:pt x="0" y="368300"/>
                  </a:lnTo>
                  <a:lnTo>
                    <a:pt x="0" y="977900"/>
                  </a:lnTo>
                  <a:lnTo>
                    <a:pt x="914400" y="977900"/>
                  </a:lnTo>
                  <a:lnTo>
                    <a:pt x="914400" y="368300"/>
                  </a:lnTo>
                  <a:lnTo>
                    <a:pt x="381000" y="368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499" y="1975611"/>
              <a:ext cx="914400" cy="977900"/>
            </a:xfrm>
            <a:custGeom>
              <a:avLst/>
              <a:gdLst/>
              <a:ahLst/>
              <a:cxnLst/>
              <a:rect l="l" t="t" r="r" b="b"/>
              <a:pathLst>
                <a:path w="914400" h="977900">
                  <a:moveTo>
                    <a:pt x="0" y="368300"/>
                  </a:moveTo>
                  <a:lnTo>
                    <a:pt x="152400" y="368300"/>
                  </a:lnTo>
                  <a:lnTo>
                    <a:pt x="114300" y="0"/>
                  </a:lnTo>
                  <a:lnTo>
                    <a:pt x="381000" y="368300"/>
                  </a:lnTo>
                  <a:lnTo>
                    <a:pt x="914400" y="368300"/>
                  </a:lnTo>
                  <a:lnTo>
                    <a:pt x="914400" y="469900"/>
                  </a:lnTo>
                  <a:lnTo>
                    <a:pt x="914400" y="622300"/>
                  </a:lnTo>
                  <a:lnTo>
                    <a:pt x="914400" y="977900"/>
                  </a:lnTo>
                  <a:lnTo>
                    <a:pt x="381000" y="977900"/>
                  </a:lnTo>
                  <a:lnTo>
                    <a:pt x="152400" y="977900"/>
                  </a:lnTo>
                  <a:lnTo>
                    <a:pt x="0" y="977900"/>
                  </a:lnTo>
                  <a:lnTo>
                    <a:pt x="0" y="622300"/>
                  </a:lnTo>
                  <a:lnTo>
                    <a:pt x="0" y="469900"/>
                  </a:lnTo>
                  <a:lnTo>
                    <a:pt x="0" y="368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4500" y="2343911"/>
            <a:ext cx="91440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90"/>
              </a:spcBef>
            </a:pPr>
            <a:r>
              <a:rPr sz="2000" spc="5" dirty="0">
                <a:latin typeface="Times New Roman"/>
                <a:cs typeface="Times New Roman"/>
              </a:rPr>
              <a:t>Whole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24528" y="1994916"/>
            <a:ext cx="923925" cy="963294"/>
            <a:chOff x="4224528" y="1994916"/>
            <a:chExt cx="923925" cy="963294"/>
          </a:xfrm>
        </p:grpSpPr>
        <p:sp>
          <p:nvSpPr>
            <p:cNvPr id="9" name="object 9"/>
            <p:cNvSpPr/>
            <p:nvPr/>
          </p:nvSpPr>
          <p:spPr>
            <a:xfrm>
              <a:off x="4229100" y="1999488"/>
              <a:ext cx="914400" cy="954405"/>
            </a:xfrm>
            <a:custGeom>
              <a:avLst/>
              <a:gdLst/>
              <a:ahLst/>
              <a:cxnLst/>
              <a:rect l="l" t="t" r="r" b="b"/>
              <a:pathLst>
                <a:path w="914400" h="954405">
                  <a:moveTo>
                    <a:pt x="376300" y="0"/>
                  </a:moveTo>
                  <a:lnTo>
                    <a:pt x="152400" y="344424"/>
                  </a:lnTo>
                  <a:lnTo>
                    <a:pt x="0" y="344424"/>
                  </a:lnTo>
                  <a:lnTo>
                    <a:pt x="0" y="954024"/>
                  </a:lnTo>
                  <a:lnTo>
                    <a:pt x="914400" y="954024"/>
                  </a:lnTo>
                  <a:lnTo>
                    <a:pt x="914400" y="344424"/>
                  </a:lnTo>
                  <a:lnTo>
                    <a:pt x="381000" y="344424"/>
                  </a:lnTo>
                  <a:lnTo>
                    <a:pt x="376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9100" y="1999488"/>
              <a:ext cx="914400" cy="954405"/>
            </a:xfrm>
            <a:custGeom>
              <a:avLst/>
              <a:gdLst/>
              <a:ahLst/>
              <a:cxnLst/>
              <a:rect l="l" t="t" r="r" b="b"/>
              <a:pathLst>
                <a:path w="914400" h="954405">
                  <a:moveTo>
                    <a:pt x="0" y="344424"/>
                  </a:moveTo>
                  <a:lnTo>
                    <a:pt x="152400" y="344424"/>
                  </a:lnTo>
                  <a:lnTo>
                    <a:pt x="376300" y="0"/>
                  </a:lnTo>
                  <a:lnTo>
                    <a:pt x="381000" y="344424"/>
                  </a:lnTo>
                  <a:lnTo>
                    <a:pt x="914400" y="344424"/>
                  </a:lnTo>
                  <a:lnTo>
                    <a:pt x="914400" y="446024"/>
                  </a:lnTo>
                  <a:lnTo>
                    <a:pt x="914400" y="598424"/>
                  </a:lnTo>
                  <a:lnTo>
                    <a:pt x="914400" y="954024"/>
                  </a:lnTo>
                  <a:lnTo>
                    <a:pt x="381000" y="954024"/>
                  </a:lnTo>
                  <a:lnTo>
                    <a:pt x="152400" y="954024"/>
                  </a:lnTo>
                  <a:lnTo>
                    <a:pt x="0" y="954024"/>
                  </a:lnTo>
                  <a:lnTo>
                    <a:pt x="0" y="598424"/>
                  </a:lnTo>
                  <a:lnTo>
                    <a:pt x="0" y="446024"/>
                  </a:lnTo>
                  <a:lnTo>
                    <a:pt x="0" y="3444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69384" y="2367229"/>
            <a:ext cx="436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Part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1499616"/>
            <a:ext cx="14478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905"/>
              </a:spcBef>
            </a:pPr>
            <a:r>
              <a:rPr sz="1800" b="1" spc="-5" dirty="0">
                <a:latin typeface="Times New Roman"/>
                <a:cs typeface="Times New Roman"/>
              </a:rPr>
              <a:t>Car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2400" y="1499616"/>
            <a:ext cx="12192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540"/>
              </a:spcBef>
            </a:pPr>
            <a:r>
              <a:rPr sz="2000" b="1" spc="5" dirty="0">
                <a:latin typeface="Times New Roman"/>
                <a:cs typeface="Times New Roman"/>
              </a:rPr>
              <a:t>Door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9800" y="16139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114300" y="0"/>
                </a:lnTo>
                <a:lnTo>
                  <a:pt x="228600" y="11430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5600" y="16139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114300" y="0"/>
                </a:lnTo>
                <a:lnTo>
                  <a:pt x="228600" y="11430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4200" y="1499616"/>
            <a:ext cx="12192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905"/>
              </a:spcBef>
            </a:pPr>
            <a:r>
              <a:rPr sz="1800" b="1" spc="-5" dirty="0">
                <a:latin typeface="Times New Roman"/>
                <a:cs typeface="Times New Roman"/>
              </a:rPr>
              <a:t>House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425700" y="1449704"/>
            <a:ext cx="429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  <a:tab pos="2755265" algn="l"/>
                <a:tab pos="427926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2..*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1..*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28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3637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Composition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264534"/>
            <a:ext cx="7730490" cy="26873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439420" indent="-172720">
              <a:lnSpc>
                <a:spcPts val="302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Đã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xác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định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được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r>
              <a:rPr sz="2800" spc="-120" dirty="0">
                <a:solidFill>
                  <a:srgbClr val="F48D0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và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r>
              <a:rPr sz="28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Association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với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nhau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8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Xác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rõ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hơn:</a:t>
            </a:r>
            <a:endParaRPr sz="2400">
              <a:latin typeface="Microsoft Sans Serif"/>
              <a:cs typeface="Microsoft Sans Serif"/>
            </a:endParaRPr>
          </a:p>
          <a:p>
            <a:pPr marL="870585" marR="5080" lvl="2" indent="-172720">
              <a:lnSpc>
                <a:spcPts val="1939"/>
              </a:lnSpc>
              <a:spcBef>
                <a:spcPts val="450"/>
              </a:spcBef>
              <a:buChar char="•"/>
              <a:tabLst>
                <a:tab pos="871219" algn="l"/>
              </a:tabLst>
            </a:pPr>
            <a:r>
              <a:rPr sz="1800" spc="-15" dirty="0">
                <a:latin typeface="Microsoft Sans Serif"/>
                <a:cs typeface="Microsoft Sans Serif"/>
              </a:rPr>
              <a:t>Trong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object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r>
              <a:rPr sz="1800" spc="-70" dirty="0">
                <a:solidFill>
                  <a:srgbClr val="F48D0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có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chứa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(trong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phần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thuộc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tính)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object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endParaRPr sz="1800">
              <a:latin typeface="Microsoft Sans Serif"/>
              <a:cs typeface="Microsoft Sans Serif"/>
            </a:endParaRPr>
          </a:p>
          <a:p>
            <a:pPr marL="870585" marR="644525" lvl="2" indent="-172720">
              <a:lnSpc>
                <a:spcPts val="1939"/>
              </a:lnSpc>
              <a:spcBef>
                <a:spcPts val="405"/>
              </a:spcBef>
              <a:buChar char="•"/>
              <a:tabLst>
                <a:tab pos="871219" algn="l"/>
              </a:tabLst>
            </a:pPr>
            <a:r>
              <a:rPr sz="1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ObjectX</a:t>
            </a:r>
            <a:r>
              <a:rPr sz="1800" spc="1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ClassA</a:t>
            </a:r>
            <a:r>
              <a:rPr sz="1800" spc="-65" dirty="0">
                <a:solidFill>
                  <a:srgbClr val="F48D0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bị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hủy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thì </a:t>
            </a:r>
            <a:r>
              <a:rPr sz="18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ObjectY</a:t>
            </a:r>
            <a:r>
              <a:rPr sz="18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ClassB</a:t>
            </a:r>
            <a:r>
              <a:rPr sz="18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(bên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trong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ObjectX</a:t>
            </a:r>
            <a:r>
              <a:rPr sz="1800" spc="-10" dirty="0">
                <a:latin typeface="Microsoft Sans Serif"/>
                <a:cs typeface="Microsoft Sans Serif"/>
              </a:rPr>
              <a:t>)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không</a:t>
            </a:r>
            <a:r>
              <a:rPr sz="18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thể</a:t>
            </a:r>
            <a:r>
              <a:rPr sz="18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còn</a:t>
            </a:r>
            <a:r>
              <a:rPr sz="18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tồn</a:t>
            </a:r>
            <a:r>
              <a:rPr sz="18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tại</a:t>
            </a:r>
            <a:endParaRPr sz="1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75"/>
              </a:spcBef>
              <a:buChar char="•"/>
              <a:tabLst>
                <a:tab pos="528320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Ví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dụ: </a:t>
            </a:r>
            <a:r>
              <a:rPr sz="2400" dirty="0">
                <a:latin typeface="Microsoft Sans Serif"/>
                <a:cs typeface="Microsoft Sans Serif"/>
              </a:rPr>
              <a:t>?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4584" y="2232775"/>
            <a:ext cx="2458085" cy="534670"/>
          </a:xfrm>
          <a:custGeom>
            <a:avLst/>
            <a:gdLst/>
            <a:ahLst/>
            <a:cxnLst/>
            <a:rect l="l" t="t" r="r" b="b"/>
            <a:pathLst>
              <a:path w="2458085" h="534669">
                <a:moveTo>
                  <a:pt x="2458019" y="0"/>
                </a:moveTo>
                <a:lnTo>
                  <a:pt x="0" y="0"/>
                </a:lnTo>
                <a:lnTo>
                  <a:pt x="0" y="534318"/>
                </a:lnTo>
                <a:lnTo>
                  <a:pt x="2458019" y="534318"/>
                </a:lnTo>
                <a:lnTo>
                  <a:pt x="2458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4584" y="2232775"/>
            <a:ext cx="2458085" cy="534670"/>
          </a:xfrm>
          <a:prstGeom prst="rect">
            <a:avLst/>
          </a:prstGeom>
          <a:ln w="13372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ClassA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8076" y="2232776"/>
            <a:ext cx="2458085" cy="534670"/>
          </a:xfrm>
          <a:prstGeom prst="rect">
            <a:avLst/>
          </a:prstGeom>
          <a:ln w="13372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ClassB</a:t>
            </a:r>
            <a:endParaRPr sz="175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15800" y="2420111"/>
            <a:ext cx="1372870" cy="161925"/>
            <a:chOff x="4315800" y="2420111"/>
            <a:chExt cx="1372870" cy="161925"/>
          </a:xfrm>
        </p:grpSpPr>
        <p:sp>
          <p:nvSpPr>
            <p:cNvPr id="9" name="object 9"/>
            <p:cNvSpPr/>
            <p:nvPr/>
          </p:nvSpPr>
          <p:spPr>
            <a:xfrm>
              <a:off x="4322509" y="2432316"/>
              <a:ext cx="1365885" cy="135255"/>
            </a:xfrm>
            <a:custGeom>
              <a:avLst/>
              <a:gdLst/>
              <a:ahLst/>
              <a:cxnLst/>
              <a:rect l="l" t="t" r="r" b="b"/>
              <a:pathLst>
                <a:path w="1365885" h="135255">
                  <a:moveTo>
                    <a:pt x="267423" y="67624"/>
                  </a:moveTo>
                  <a:lnTo>
                    <a:pt x="1365566" y="67624"/>
                  </a:lnTo>
                </a:path>
                <a:path w="1365885" h="135255">
                  <a:moveTo>
                    <a:pt x="276716" y="67624"/>
                  </a:moveTo>
                  <a:lnTo>
                    <a:pt x="138453" y="0"/>
                  </a:lnTo>
                  <a:lnTo>
                    <a:pt x="0" y="67624"/>
                  </a:lnTo>
                  <a:lnTo>
                    <a:pt x="138453" y="135249"/>
                  </a:lnTo>
                  <a:lnTo>
                    <a:pt x="276716" y="67624"/>
                  </a:lnTo>
                  <a:close/>
                </a:path>
              </a:pathLst>
            </a:custGeom>
            <a:ln w="13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1020" y="2424683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524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3048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1020" y="2424683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76200"/>
                  </a:moveTo>
                  <a:lnTo>
                    <a:pt x="152400" y="0"/>
                  </a:lnTo>
                  <a:lnTo>
                    <a:pt x="304800" y="76200"/>
                  </a:lnTo>
                  <a:lnTo>
                    <a:pt x="152400" y="1524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787095"/>
            <a:ext cx="4250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Quan</a:t>
            </a:r>
            <a:r>
              <a:rPr sz="3200" spc="-45" dirty="0"/>
              <a:t> </a:t>
            </a:r>
            <a:r>
              <a:rPr sz="3200" dirty="0"/>
              <a:t>hệ</a:t>
            </a:r>
            <a:r>
              <a:rPr sz="3200" spc="-10" dirty="0"/>
              <a:t> </a:t>
            </a:r>
            <a:r>
              <a:rPr sz="3200" spc="-5" dirty="0"/>
              <a:t>Composition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853311"/>
            <a:ext cx="8015605" cy="183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Thể </a:t>
            </a:r>
            <a:r>
              <a:rPr sz="2800" spc="-10" dirty="0">
                <a:latin typeface="Microsoft Sans Serif"/>
                <a:cs typeface="Microsoft Sans Serif"/>
              </a:rPr>
              <a:t>hiện </a:t>
            </a:r>
            <a:r>
              <a:rPr sz="2800" spc="-5" dirty="0">
                <a:latin typeface="Microsoft Sans Serif"/>
                <a:cs typeface="Microsoft Sans Serif"/>
              </a:rPr>
              <a:t>rằng một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5" dirty="0">
                <a:latin typeface="Microsoft Sans Serif"/>
                <a:cs typeface="Microsoft Sans Serif"/>
              </a:rPr>
              <a:t>A bao hàm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5" dirty="0">
                <a:latin typeface="Microsoft Sans Serif"/>
                <a:cs typeface="Microsoft Sans Serif"/>
              </a:rPr>
              <a:t>B. </a:t>
            </a:r>
            <a:r>
              <a:rPr sz="2800" spc="55" dirty="0">
                <a:latin typeface="Microsoft Sans Serif"/>
                <a:cs typeface="Microsoft Sans Serif"/>
              </a:rPr>
              <a:t>Nhưng 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không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thể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tồn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tại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độc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lập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(Tức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không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thuộc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nào).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Tức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là,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nếu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thì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phải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suy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được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A.</a:t>
            </a:r>
            <a:endParaRPr sz="28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Thể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hiện: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598" y="3613880"/>
            <a:ext cx="6088828" cy="12285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2823" y="5202935"/>
            <a:ext cx="5942076" cy="10805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77456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35" dirty="0"/>
              <a:t> </a:t>
            </a:r>
            <a:r>
              <a:rPr dirty="0"/>
              <a:t>hệ</a:t>
            </a:r>
            <a:r>
              <a:rPr spc="-30" dirty="0"/>
              <a:t> </a:t>
            </a:r>
            <a:r>
              <a:rPr spc="-5" dirty="0"/>
              <a:t>Composition</a:t>
            </a:r>
          </a:p>
          <a:p>
            <a:pPr marR="360680" algn="r">
              <a:lnSpc>
                <a:spcPct val="100000"/>
              </a:lnSpc>
              <a:spcBef>
                <a:spcPts val="15"/>
              </a:spcBef>
            </a:pPr>
            <a:r>
              <a:rPr sz="2000" b="0" spc="5" dirty="0">
                <a:solidFill>
                  <a:srgbClr val="0033CC"/>
                </a:solidFill>
                <a:latin typeface="Times New Roman"/>
                <a:cs typeface="Times New Roman"/>
              </a:rPr>
              <a:t>Whole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53484" y="2045207"/>
          <a:ext cx="1342390" cy="839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055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Customer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16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06183" y="2045207"/>
          <a:ext cx="1409700" cy="839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055"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Order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96128" y="2368295"/>
            <a:ext cx="1224915" cy="731520"/>
            <a:chOff x="5596128" y="2368295"/>
            <a:chExt cx="1224915" cy="731520"/>
          </a:xfrm>
        </p:grpSpPr>
        <p:sp>
          <p:nvSpPr>
            <p:cNvPr id="6" name="object 6"/>
            <p:cNvSpPr/>
            <p:nvPr/>
          </p:nvSpPr>
          <p:spPr>
            <a:xfrm>
              <a:off x="5947410" y="2467355"/>
              <a:ext cx="873760" cy="86995"/>
            </a:xfrm>
            <a:custGeom>
              <a:avLst/>
              <a:gdLst/>
              <a:ahLst/>
              <a:cxnLst/>
              <a:rect l="l" t="t" r="r" b="b"/>
              <a:pathLst>
                <a:path w="873759" h="86994">
                  <a:moveTo>
                    <a:pt x="786384" y="0"/>
                  </a:moveTo>
                  <a:lnTo>
                    <a:pt x="786384" y="86868"/>
                  </a:lnTo>
                  <a:lnTo>
                    <a:pt x="844295" y="57912"/>
                  </a:lnTo>
                  <a:lnTo>
                    <a:pt x="800862" y="57912"/>
                  </a:lnTo>
                  <a:lnTo>
                    <a:pt x="800862" y="28956"/>
                  </a:lnTo>
                  <a:lnTo>
                    <a:pt x="844295" y="28956"/>
                  </a:lnTo>
                  <a:lnTo>
                    <a:pt x="786384" y="0"/>
                  </a:lnTo>
                  <a:close/>
                </a:path>
                <a:path w="873759" h="86994">
                  <a:moveTo>
                    <a:pt x="78638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786384" y="57912"/>
                  </a:lnTo>
                  <a:lnTo>
                    <a:pt x="786384" y="28956"/>
                  </a:lnTo>
                  <a:close/>
                </a:path>
                <a:path w="873759" h="86994">
                  <a:moveTo>
                    <a:pt x="844295" y="28956"/>
                  </a:moveTo>
                  <a:lnTo>
                    <a:pt x="800862" y="28956"/>
                  </a:lnTo>
                  <a:lnTo>
                    <a:pt x="800862" y="57912"/>
                  </a:lnTo>
                  <a:lnTo>
                    <a:pt x="844295" y="57912"/>
                  </a:lnTo>
                  <a:lnTo>
                    <a:pt x="873251" y="43434"/>
                  </a:lnTo>
                  <a:lnTo>
                    <a:pt x="844295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7410" y="2576321"/>
              <a:ext cx="281305" cy="523875"/>
            </a:xfrm>
            <a:custGeom>
              <a:avLst/>
              <a:gdLst/>
              <a:ahLst/>
              <a:cxnLst/>
              <a:rect l="l" t="t" r="r" b="b"/>
              <a:pathLst>
                <a:path w="281304" h="523875">
                  <a:moveTo>
                    <a:pt x="52910" y="70403"/>
                  </a:moveTo>
                  <a:lnTo>
                    <a:pt x="27165" y="83806"/>
                  </a:lnTo>
                  <a:lnTo>
                    <a:pt x="255397" y="523366"/>
                  </a:lnTo>
                  <a:lnTo>
                    <a:pt x="281050" y="509904"/>
                  </a:lnTo>
                  <a:lnTo>
                    <a:pt x="52910" y="70403"/>
                  </a:lnTo>
                  <a:close/>
                </a:path>
                <a:path w="281304" h="523875">
                  <a:moveTo>
                    <a:pt x="0" y="0"/>
                  </a:moveTo>
                  <a:lnTo>
                    <a:pt x="1524" y="97154"/>
                  </a:lnTo>
                  <a:lnTo>
                    <a:pt x="27165" y="83806"/>
                  </a:lnTo>
                  <a:lnTo>
                    <a:pt x="20447" y="70865"/>
                  </a:lnTo>
                  <a:lnTo>
                    <a:pt x="46227" y="57530"/>
                  </a:lnTo>
                  <a:lnTo>
                    <a:pt x="77637" y="57530"/>
                  </a:lnTo>
                  <a:lnTo>
                    <a:pt x="78612" y="57023"/>
                  </a:lnTo>
                  <a:lnTo>
                    <a:pt x="0" y="0"/>
                  </a:lnTo>
                  <a:close/>
                </a:path>
                <a:path w="281304" h="523875">
                  <a:moveTo>
                    <a:pt x="46227" y="57530"/>
                  </a:moveTo>
                  <a:lnTo>
                    <a:pt x="20447" y="70865"/>
                  </a:lnTo>
                  <a:lnTo>
                    <a:pt x="27165" y="83806"/>
                  </a:lnTo>
                  <a:lnTo>
                    <a:pt x="52910" y="70403"/>
                  </a:lnTo>
                  <a:lnTo>
                    <a:pt x="46227" y="57530"/>
                  </a:lnTo>
                  <a:close/>
                </a:path>
                <a:path w="281304" h="523875">
                  <a:moveTo>
                    <a:pt x="77637" y="57530"/>
                  </a:moveTo>
                  <a:lnTo>
                    <a:pt x="46227" y="57530"/>
                  </a:lnTo>
                  <a:lnTo>
                    <a:pt x="52910" y="70403"/>
                  </a:lnTo>
                  <a:lnTo>
                    <a:pt x="77637" y="5753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0606" y="2382773"/>
              <a:ext cx="337185" cy="257810"/>
            </a:xfrm>
            <a:custGeom>
              <a:avLst/>
              <a:gdLst/>
              <a:ahLst/>
              <a:cxnLst/>
              <a:rect l="l" t="t" r="r" b="b"/>
              <a:pathLst>
                <a:path w="337185" h="257810">
                  <a:moveTo>
                    <a:pt x="168402" y="0"/>
                  </a:moveTo>
                  <a:lnTo>
                    <a:pt x="0" y="128777"/>
                  </a:lnTo>
                  <a:lnTo>
                    <a:pt x="168402" y="257555"/>
                  </a:lnTo>
                  <a:lnTo>
                    <a:pt x="336804" y="128777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10606" y="2382773"/>
              <a:ext cx="337185" cy="257810"/>
            </a:xfrm>
            <a:custGeom>
              <a:avLst/>
              <a:gdLst/>
              <a:ahLst/>
              <a:cxnLst/>
              <a:rect l="l" t="t" r="r" b="b"/>
              <a:pathLst>
                <a:path w="337185" h="257810">
                  <a:moveTo>
                    <a:pt x="0" y="128777"/>
                  </a:moveTo>
                  <a:lnTo>
                    <a:pt x="168402" y="0"/>
                  </a:lnTo>
                  <a:lnTo>
                    <a:pt x="336804" y="128777"/>
                  </a:lnTo>
                  <a:lnTo>
                    <a:pt x="168402" y="257555"/>
                  </a:lnTo>
                  <a:lnTo>
                    <a:pt x="0" y="12877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861052" y="1598802"/>
            <a:ext cx="280670" cy="395605"/>
          </a:xfrm>
          <a:custGeom>
            <a:avLst/>
            <a:gdLst/>
            <a:ahLst/>
            <a:cxnLst/>
            <a:rect l="l" t="t" r="r" b="b"/>
            <a:pathLst>
              <a:path w="280670" h="395605">
                <a:moveTo>
                  <a:pt x="218852" y="332181"/>
                </a:moveTo>
                <a:lnTo>
                  <a:pt x="194945" y="348742"/>
                </a:lnTo>
                <a:lnTo>
                  <a:pt x="280162" y="395350"/>
                </a:lnTo>
                <a:lnTo>
                  <a:pt x="272841" y="344043"/>
                </a:lnTo>
                <a:lnTo>
                  <a:pt x="227075" y="344043"/>
                </a:lnTo>
                <a:lnTo>
                  <a:pt x="218852" y="332181"/>
                </a:lnTo>
                <a:close/>
              </a:path>
              <a:path w="280670" h="395605">
                <a:moveTo>
                  <a:pt x="242574" y="315748"/>
                </a:moveTo>
                <a:lnTo>
                  <a:pt x="218852" y="332181"/>
                </a:lnTo>
                <a:lnTo>
                  <a:pt x="227075" y="344043"/>
                </a:lnTo>
                <a:lnTo>
                  <a:pt x="250825" y="327660"/>
                </a:lnTo>
                <a:lnTo>
                  <a:pt x="242574" y="315748"/>
                </a:lnTo>
                <a:close/>
              </a:path>
              <a:path w="280670" h="395605">
                <a:moveTo>
                  <a:pt x="266446" y="299212"/>
                </a:moveTo>
                <a:lnTo>
                  <a:pt x="242574" y="315748"/>
                </a:lnTo>
                <a:lnTo>
                  <a:pt x="250825" y="327660"/>
                </a:lnTo>
                <a:lnTo>
                  <a:pt x="227075" y="344043"/>
                </a:lnTo>
                <a:lnTo>
                  <a:pt x="272841" y="344043"/>
                </a:lnTo>
                <a:lnTo>
                  <a:pt x="266446" y="299212"/>
                </a:lnTo>
                <a:close/>
              </a:path>
              <a:path w="280670" h="395605">
                <a:moveTo>
                  <a:pt x="23875" y="0"/>
                </a:moveTo>
                <a:lnTo>
                  <a:pt x="0" y="16510"/>
                </a:lnTo>
                <a:lnTo>
                  <a:pt x="218852" y="332181"/>
                </a:lnTo>
                <a:lnTo>
                  <a:pt x="242574" y="315748"/>
                </a:lnTo>
                <a:lnTo>
                  <a:pt x="23875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13908" y="3226688"/>
            <a:ext cx="1337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Composition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24166" y="1597533"/>
            <a:ext cx="347980" cy="396875"/>
          </a:xfrm>
          <a:custGeom>
            <a:avLst/>
            <a:gdLst/>
            <a:ahLst/>
            <a:cxnLst/>
            <a:rect l="l" t="t" r="r" b="b"/>
            <a:pathLst>
              <a:path w="347979" h="396875">
                <a:moveTo>
                  <a:pt x="24256" y="302513"/>
                </a:moveTo>
                <a:lnTo>
                  <a:pt x="0" y="396620"/>
                </a:lnTo>
                <a:lnTo>
                  <a:pt x="89788" y="359537"/>
                </a:lnTo>
                <a:lnTo>
                  <a:pt x="80594" y="351536"/>
                </a:lnTo>
                <a:lnTo>
                  <a:pt x="58419" y="351536"/>
                </a:lnTo>
                <a:lnTo>
                  <a:pt x="36575" y="332486"/>
                </a:lnTo>
                <a:lnTo>
                  <a:pt x="46109" y="321529"/>
                </a:lnTo>
                <a:lnTo>
                  <a:pt x="24256" y="302513"/>
                </a:lnTo>
                <a:close/>
              </a:path>
              <a:path w="347979" h="396875">
                <a:moveTo>
                  <a:pt x="46109" y="321529"/>
                </a:moveTo>
                <a:lnTo>
                  <a:pt x="36575" y="332486"/>
                </a:lnTo>
                <a:lnTo>
                  <a:pt x="58419" y="351536"/>
                </a:lnTo>
                <a:lnTo>
                  <a:pt x="67974" y="340555"/>
                </a:lnTo>
                <a:lnTo>
                  <a:pt x="46109" y="321529"/>
                </a:lnTo>
                <a:close/>
              </a:path>
              <a:path w="347979" h="396875">
                <a:moveTo>
                  <a:pt x="67974" y="340555"/>
                </a:moveTo>
                <a:lnTo>
                  <a:pt x="58419" y="351536"/>
                </a:lnTo>
                <a:lnTo>
                  <a:pt x="80594" y="351536"/>
                </a:lnTo>
                <a:lnTo>
                  <a:pt x="67974" y="340555"/>
                </a:lnTo>
                <a:close/>
              </a:path>
              <a:path w="347979" h="396875">
                <a:moveTo>
                  <a:pt x="325881" y="0"/>
                </a:moveTo>
                <a:lnTo>
                  <a:pt x="46109" y="321529"/>
                </a:lnTo>
                <a:lnTo>
                  <a:pt x="67974" y="340555"/>
                </a:lnTo>
                <a:lnTo>
                  <a:pt x="347725" y="19050"/>
                </a:lnTo>
                <a:lnTo>
                  <a:pt x="325881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75931" y="1288491"/>
            <a:ext cx="436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Part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120192" y="2303881"/>
            <a:ext cx="3855085" cy="13462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latin typeface="Courier New"/>
                <a:cs typeface="Courier New"/>
              </a:rPr>
              <a:t>class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Customer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latin typeface="Courier New"/>
                <a:cs typeface="Courier New"/>
              </a:rPr>
              <a:t>Order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order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other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attributes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here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192" y="3647947"/>
            <a:ext cx="8863965" cy="287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ts val="21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Customer(int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customerID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,string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orderinfo</a:t>
            </a:r>
            <a:r>
              <a:rPr sz="2000" dirty="0">
                <a:latin typeface="Courier New"/>
                <a:cs typeface="Courier New"/>
              </a:rPr>
              <a:t> , </a:t>
            </a:r>
            <a:r>
              <a:rPr sz="2000" spc="-5" dirty="0"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  <a:p>
            <a:pPr marL="184785">
              <a:lnSpc>
                <a:spcPts val="2100"/>
              </a:lnSpc>
            </a:pPr>
            <a:r>
              <a:rPr sz="2000" spc="-5" dirty="0">
                <a:latin typeface="Courier New"/>
                <a:cs typeface="Courier New"/>
              </a:rPr>
              <a:t>deliverydate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209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latin typeface="Courier New"/>
                <a:cs typeface="Courier New"/>
              </a:rPr>
              <a:t>order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Order(orderinfo);</a:t>
            </a:r>
            <a:endParaRPr sz="20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190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other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code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here</a:t>
            </a:r>
            <a:endParaRPr sz="20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Elsewhere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ourier New"/>
                <a:cs typeface="Courier New"/>
              </a:rPr>
              <a:t>Customer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customer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Customer(1,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"Noodle"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,"20170117");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28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7542" y="1849881"/>
            <a:ext cx="74187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Chiều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của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quan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hệ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(Association,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Aggregation,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Composition)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542" y="3861638"/>
            <a:ext cx="7439025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Nếu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hệ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là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chiều:</a:t>
            </a:r>
            <a:r>
              <a:rPr sz="2800" spc="5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đa</a:t>
            </a:r>
            <a:r>
              <a:rPr sz="2800" u="heavy" spc="40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số</a:t>
            </a:r>
            <a:r>
              <a:rPr sz="2800" spc="4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các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lời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gọi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hàm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được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gọi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đúng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chiều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của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hệ</a:t>
            </a:r>
            <a:endParaRPr sz="28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1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Nếu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là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2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chiều: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không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vẽ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mũi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tên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1439" y="3025189"/>
            <a:ext cx="2458720" cy="533400"/>
          </a:xfrm>
          <a:prstGeom prst="rect">
            <a:avLst/>
          </a:prstGeom>
          <a:ln w="13340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ClassA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811" y="3025189"/>
            <a:ext cx="2458720" cy="533400"/>
          </a:xfrm>
          <a:prstGeom prst="rect">
            <a:avLst/>
          </a:prstGeom>
          <a:ln w="13340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ClassB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49930" y="3205071"/>
            <a:ext cx="1365885" cy="173355"/>
          </a:xfrm>
          <a:custGeom>
            <a:avLst/>
            <a:gdLst/>
            <a:ahLst/>
            <a:cxnLst/>
            <a:rect l="l" t="t" r="r" b="b"/>
            <a:pathLst>
              <a:path w="1365885" h="173354">
                <a:moveTo>
                  <a:pt x="267485" y="86606"/>
                </a:moveTo>
                <a:lnTo>
                  <a:pt x="1365880" y="86607"/>
                </a:lnTo>
              </a:path>
              <a:path w="1365885" h="173354">
                <a:moveTo>
                  <a:pt x="276780" y="86606"/>
                </a:moveTo>
                <a:lnTo>
                  <a:pt x="138485" y="19153"/>
                </a:lnTo>
                <a:lnTo>
                  <a:pt x="0" y="86606"/>
                </a:lnTo>
                <a:lnTo>
                  <a:pt x="138485" y="154060"/>
                </a:lnTo>
                <a:lnTo>
                  <a:pt x="276780" y="86606"/>
                </a:lnTo>
                <a:close/>
              </a:path>
              <a:path w="1365885" h="173354">
                <a:moveTo>
                  <a:pt x="1277288" y="173214"/>
                </a:moveTo>
                <a:lnTo>
                  <a:pt x="1365880" y="86607"/>
                </a:lnTo>
                <a:lnTo>
                  <a:pt x="1277288" y="0"/>
                </a:lnTo>
              </a:path>
            </a:pathLst>
          </a:custGeom>
          <a:ln w="13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3487420" cy="327660"/>
          </a:xfrm>
          <a:custGeom>
            <a:avLst/>
            <a:gdLst/>
            <a:ahLst/>
            <a:cxnLst/>
            <a:rect l="l" t="t" r="r" b="b"/>
            <a:pathLst>
              <a:path w="3487420" h="327659">
                <a:moveTo>
                  <a:pt x="0" y="327659"/>
                </a:moveTo>
                <a:lnTo>
                  <a:pt x="3487420" y="327659"/>
                </a:lnTo>
                <a:lnTo>
                  <a:pt x="348742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524243"/>
            <a:ext cx="685800" cy="327660"/>
          </a:xfrm>
          <a:custGeom>
            <a:avLst/>
            <a:gdLst/>
            <a:ahLst/>
            <a:cxnLst/>
            <a:rect l="l" t="t" r="r" b="b"/>
            <a:pathLst>
              <a:path w="685800" h="327659">
                <a:moveTo>
                  <a:pt x="0" y="327659"/>
                </a:moveTo>
                <a:lnTo>
                  <a:pt x="685799" y="327659"/>
                </a:lnTo>
                <a:lnTo>
                  <a:pt x="685799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59450" y="6567844"/>
            <a:ext cx="9772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5835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7463" y="6567844"/>
            <a:ext cx="9740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HIEN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28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7542" y="1807210"/>
            <a:ext cx="74942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5080" indent="-172720">
              <a:lnSpc>
                <a:spcPts val="302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Bản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số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Multiplicity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(Association,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Aggregation,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Composition)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0442" y="3119754"/>
            <a:ext cx="1245235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dirty="0">
                <a:latin typeface="Microsoft Sans Serif"/>
                <a:cs typeface="Microsoft Sans Serif"/>
              </a:rPr>
              <a:t>Ý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nghĩa</a:t>
            </a:r>
            <a:endParaRPr sz="24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Ví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dụ:</a:t>
            </a:r>
            <a:endParaRPr sz="24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7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5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2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6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1..*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6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0..*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5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*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316" y="5511495"/>
            <a:ext cx="1186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Microsoft Sans Serif"/>
                <a:cs typeface="Microsoft Sans Serif"/>
              </a:rPr>
              <a:t>1,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5..9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7780" y="2705809"/>
            <a:ext cx="2465705" cy="539750"/>
          </a:xfrm>
          <a:prstGeom prst="rect">
            <a:avLst/>
          </a:prstGeom>
          <a:ln w="1349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ClassA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3160" y="2705810"/>
            <a:ext cx="2465705" cy="539750"/>
          </a:xfrm>
          <a:prstGeom prst="rect">
            <a:avLst/>
          </a:prstGeom>
          <a:ln w="1349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ClassB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13347" y="2887846"/>
            <a:ext cx="1370330" cy="175895"/>
          </a:xfrm>
          <a:custGeom>
            <a:avLst/>
            <a:gdLst/>
            <a:ahLst/>
            <a:cxnLst/>
            <a:rect l="l" t="t" r="r" b="b"/>
            <a:pathLst>
              <a:path w="1370329" h="175894">
                <a:moveTo>
                  <a:pt x="268254" y="87645"/>
                </a:moveTo>
                <a:lnTo>
                  <a:pt x="1369812" y="87645"/>
                </a:lnTo>
              </a:path>
              <a:path w="1370329" h="175894">
                <a:moveTo>
                  <a:pt x="277577" y="87645"/>
                </a:moveTo>
                <a:lnTo>
                  <a:pt x="138883" y="19383"/>
                </a:lnTo>
                <a:lnTo>
                  <a:pt x="0" y="87645"/>
                </a:lnTo>
                <a:lnTo>
                  <a:pt x="138883" y="155907"/>
                </a:lnTo>
                <a:lnTo>
                  <a:pt x="277577" y="87645"/>
                </a:lnTo>
                <a:close/>
              </a:path>
              <a:path w="1370329" h="175894">
                <a:moveTo>
                  <a:pt x="1280964" y="175290"/>
                </a:moveTo>
                <a:lnTo>
                  <a:pt x="1369812" y="87645"/>
                </a:lnTo>
                <a:lnTo>
                  <a:pt x="1280964" y="0"/>
                </a:lnTo>
              </a:path>
            </a:pathLst>
          </a:custGeom>
          <a:ln w="13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81767" y="2588234"/>
            <a:ext cx="111633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60730" algn="l"/>
              </a:tabLst>
            </a:pPr>
            <a:r>
              <a:rPr sz="2625" spc="37" baseline="1587" dirty="0">
                <a:latin typeface="Microsoft Sans Serif"/>
                <a:cs typeface="Microsoft Sans Serif"/>
              </a:rPr>
              <a:t>1	</a:t>
            </a:r>
            <a:r>
              <a:rPr sz="1750" spc="20" dirty="0">
                <a:latin typeface="Microsoft Sans Serif"/>
                <a:cs typeface="Microsoft Sans Serif"/>
              </a:rPr>
              <a:t>1</a:t>
            </a:r>
            <a:r>
              <a:rPr sz="1750" spc="5" dirty="0">
                <a:latin typeface="Microsoft Sans Serif"/>
                <a:cs typeface="Microsoft Sans Serif"/>
              </a:rPr>
              <a:t>..</a:t>
            </a:r>
            <a:r>
              <a:rPr sz="1750" spc="15" dirty="0">
                <a:latin typeface="Microsoft Sans Serif"/>
                <a:cs typeface="Microsoft Sans Serif"/>
              </a:rPr>
              <a:t>*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87420" y="6280150"/>
            <a:ext cx="4970780" cy="577850"/>
          </a:xfrm>
          <a:custGeom>
            <a:avLst/>
            <a:gdLst/>
            <a:ahLst/>
            <a:cxnLst/>
            <a:rect l="l" t="t" r="r" b="b"/>
            <a:pathLst>
              <a:path w="4970780" h="577850">
                <a:moveTo>
                  <a:pt x="4970780" y="0"/>
                </a:moveTo>
                <a:lnTo>
                  <a:pt x="3733800" y="0"/>
                </a:lnTo>
                <a:lnTo>
                  <a:pt x="0" y="0"/>
                </a:lnTo>
                <a:lnTo>
                  <a:pt x="0" y="577850"/>
                </a:lnTo>
                <a:lnTo>
                  <a:pt x="3733800" y="577850"/>
                </a:lnTo>
                <a:lnTo>
                  <a:pt x="4970780" y="577850"/>
                </a:lnTo>
                <a:lnTo>
                  <a:pt x="4970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473132" y="3305111"/>
          <a:ext cx="4970779" cy="3538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35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Chỉ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đối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80" dirty="0">
                          <a:latin typeface="Microsoft Sans Serif"/>
                          <a:cs typeface="Microsoft Sans Serif"/>
                        </a:rPr>
                        <a:t>tượng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5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hoặc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nhiều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(unlimited)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(0..*)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hoặc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nhiều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1..*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hoặc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(optional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association)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0..1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Khoảng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xác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định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2..4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Nhiều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khoảng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2,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4..6,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24458"/>
            <a:ext cx="8039100" cy="4417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464820" indent="-172720">
              <a:lnSpc>
                <a:spcPts val="302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Mô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tả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cấu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trúc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của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dữ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liệu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được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sử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dụng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trong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hệ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thống.</a:t>
            </a:r>
            <a:endParaRPr sz="2800">
              <a:latin typeface="Microsoft Sans Serif"/>
              <a:cs typeface="Microsoft Sans Serif"/>
            </a:endParaRPr>
          </a:p>
          <a:p>
            <a:pPr marL="184785" marR="304800" indent="-172720">
              <a:lnSpc>
                <a:spcPts val="3020"/>
              </a:lnSpc>
              <a:spcBef>
                <a:spcPts val="81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Rút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ngắn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khoảng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cách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giữa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thế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giới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thực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và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thế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giới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phần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mềm</a:t>
            </a:r>
            <a:endParaRPr sz="280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ts val="3020"/>
              </a:lnSpc>
              <a:spcBef>
                <a:spcPts val="8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Xây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dựng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thuật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5" dirty="0">
                <a:latin typeface="Microsoft Sans Serif"/>
                <a:cs typeface="Microsoft Sans Serif"/>
              </a:rPr>
              <a:t>ngữ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chung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người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sử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dụng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và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người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phân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tích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thống</a:t>
            </a:r>
            <a:endParaRPr sz="2800">
              <a:latin typeface="Microsoft Sans Serif"/>
              <a:cs typeface="Microsoft Sans Serif"/>
            </a:endParaRPr>
          </a:p>
          <a:p>
            <a:pPr marL="184785" marR="842010" indent="-172720">
              <a:lnSpc>
                <a:spcPts val="3020"/>
              </a:lnSpc>
              <a:spcBef>
                <a:spcPts val="81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Biểu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diễn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sự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vật,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ý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114" dirty="0">
                <a:latin typeface="Microsoft Sans Serif"/>
                <a:cs typeface="Microsoft Sans Serif"/>
              </a:rPr>
              <a:t>tưởng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và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khái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niệm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quan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trọng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trong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hệ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thống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mô</a:t>
            </a:r>
            <a:r>
              <a:rPr sz="2800" spc="35" dirty="0">
                <a:latin typeface="Microsoft Sans Serif"/>
                <a:cs typeface="Microsoft Sans Serif"/>
              </a:rPr>
              <a:t> hình </a:t>
            </a:r>
            <a:r>
              <a:rPr sz="2800" spc="-5" dirty="0">
                <a:latin typeface="Microsoft Sans Serif"/>
                <a:cs typeface="Microsoft Sans Serif"/>
              </a:rPr>
              <a:t>cấu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trúc:</a:t>
            </a:r>
            <a:endParaRPr sz="28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459"/>
              </a:spcBef>
              <a:buFont typeface="Microsoft Sans Serif"/>
              <a:buChar char="•"/>
              <a:tabLst>
                <a:tab pos="185420" algn="l"/>
                <a:tab pos="4795520" algn="l"/>
              </a:tabLst>
            </a:pPr>
            <a:r>
              <a:rPr sz="2800" i="1" spc="-5" dirty="0">
                <a:solidFill>
                  <a:srgbClr val="44536A"/>
                </a:solidFill>
                <a:latin typeface="Arial"/>
                <a:cs typeface="Arial"/>
              </a:rPr>
              <a:t>CRC</a:t>
            </a:r>
            <a:r>
              <a:rPr sz="2800" i="1" spc="2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44536A"/>
                </a:solidFill>
                <a:latin typeface="Arial"/>
                <a:cs typeface="Arial"/>
              </a:rPr>
              <a:t>cards</a:t>
            </a:r>
            <a:r>
              <a:rPr sz="2800" dirty="0">
                <a:solidFill>
                  <a:srgbClr val="44536A"/>
                </a:solidFill>
                <a:latin typeface="Microsoft Sans Serif"/>
                <a:cs typeface="Microsoft Sans Serif"/>
              </a:rPr>
              <a:t>,</a:t>
            </a:r>
            <a:r>
              <a:rPr sz="2800" spc="4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diagrams</a:t>
            </a:r>
            <a:r>
              <a:rPr sz="2800" dirty="0">
                <a:latin typeface="Microsoft Sans Serif"/>
                <a:cs typeface="Microsoft Sans Serif"/>
              </a:rPr>
              <a:t>,	</a:t>
            </a:r>
            <a:r>
              <a:rPr sz="2800" i="1" spc="-5" dirty="0">
                <a:solidFill>
                  <a:srgbClr val="44536A"/>
                </a:solidFill>
                <a:latin typeface="Arial"/>
                <a:cs typeface="Arial"/>
              </a:rPr>
              <a:t>object</a:t>
            </a:r>
            <a:r>
              <a:rPr sz="2800" i="1" spc="-1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44536A"/>
                </a:solidFill>
                <a:latin typeface="Arial"/>
                <a:cs typeface="Arial"/>
              </a:rPr>
              <a:t>diagrams</a:t>
            </a:r>
            <a:r>
              <a:rPr sz="2800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454533"/>
            <a:ext cx="688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Mục</a:t>
            </a:r>
            <a:r>
              <a:rPr spc="-15" dirty="0"/>
              <a:t> </a:t>
            </a:r>
            <a:r>
              <a:rPr dirty="0"/>
              <a:t>đích</a:t>
            </a:r>
            <a:r>
              <a:rPr spc="-15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5" dirty="0"/>
              <a:t>mô</a:t>
            </a:r>
            <a:r>
              <a:rPr spc="-10" dirty="0"/>
              <a:t> </a:t>
            </a:r>
            <a:r>
              <a:rPr spc="-5" dirty="0"/>
              <a:t>hình </a:t>
            </a:r>
            <a:r>
              <a:rPr dirty="0"/>
              <a:t>cấu</a:t>
            </a:r>
            <a:r>
              <a:rPr spc="-15" dirty="0"/>
              <a:t> </a:t>
            </a:r>
            <a:r>
              <a:rPr spc="-5" dirty="0"/>
              <a:t>trúc: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16609"/>
            <a:ext cx="703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Quan</a:t>
            </a:r>
            <a:r>
              <a:rPr spc="-20" dirty="0"/>
              <a:t> </a:t>
            </a:r>
            <a:r>
              <a:rPr dirty="0"/>
              <a:t>hệ</a:t>
            </a:r>
            <a:r>
              <a:rPr spc="-15" dirty="0"/>
              <a:t> </a:t>
            </a:r>
            <a:r>
              <a:rPr dirty="0"/>
              <a:t>giữa </a:t>
            </a:r>
            <a:r>
              <a:rPr spc="-5" dirty="0"/>
              <a:t>các</a:t>
            </a:r>
            <a:r>
              <a:rPr spc="-20" dirty="0"/>
              <a:t> </a:t>
            </a:r>
            <a:r>
              <a:rPr spc="-5" dirty="0"/>
              <a:t>lớp</a:t>
            </a:r>
            <a:r>
              <a:rPr dirty="0"/>
              <a:t> đối</a:t>
            </a:r>
            <a:r>
              <a:rPr spc="-1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5711"/>
            <a:ext cx="79482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25" dirty="0">
                <a:latin typeface="Microsoft Sans Serif"/>
                <a:cs typeface="Microsoft Sans Serif"/>
              </a:rPr>
              <a:t>Tránh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sử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dụng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quan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1-1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không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cần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thiết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trong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biểu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đồ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lớp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77" y="3359936"/>
            <a:ext cx="6860405" cy="23336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28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4942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5080" indent="-172720">
              <a:lnSpc>
                <a:spcPts val="302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Bản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số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Multiplicity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(Association,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Aggregation,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Composition)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3119754"/>
            <a:ext cx="1245235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dirty="0">
                <a:latin typeface="Microsoft Sans Serif"/>
                <a:cs typeface="Microsoft Sans Serif"/>
              </a:rPr>
              <a:t>Ý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nghĩa</a:t>
            </a:r>
            <a:endParaRPr sz="24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Ví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dụ:</a:t>
            </a:r>
            <a:endParaRPr sz="24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7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5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2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6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1..*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6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0..*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3355">
              <a:lnSpc>
                <a:spcPct val="100000"/>
              </a:lnSpc>
              <a:spcBef>
                <a:spcPts val="15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*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316" y="5511495"/>
            <a:ext cx="1186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Microsoft Sans Serif"/>
                <a:cs typeface="Microsoft Sans Serif"/>
              </a:rPr>
              <a:t>1,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5..9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7780" y="2705809"/>
            <a:ext cx="2465705" cy="539750"/>
          </a:xfrm>
          <a:prstGeom prst="rect">
            <a:avLst/>
          </a:prstGeom>
          <a:ln w="1349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ClassA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3160" y="2705810"/>
            <a:ext cx="2465705" cy="539750"/>
          </a:xfrm>
          <a:prstGeom prst="rect">
            <a:avLst/>
          </a:prstGeom>
          <a:ln w="1349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750" spc="20" dirty="0">
                <a:latin typeface="Microsoft Sans Serif"/>
                <a:cs typeface="Microsoft Sans Serif"/>
              </a:rPr>
              <a:t>ClassB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13347" y="2887846"/>
            <a:ext cx="1370330" cy="175895"/>
          </a:xfrm>
          <a:custGeom>
            <a:avLst/>
            <a:gdLst/>
            <a:ahLst/>
            <a:cxnLst/>
            <a:rect l="l" t="t" r="r" b="b"/>
            <a:pathLst>
              <a:path w="1370329" h="175894">
                <a:moveTo>
                  <a:pt x="268254" y="87645"/>
                </a:moveTo>
                <a:lnTo>
                  <a:pt x="1369812" y="87645"/>
                </a:lnTo>
              </a:path>
              <a:path w="1370329" h="175894">
                <a:moveTo>
                  <a:pt x="277577" y="87645"/>
                </a:moveTo>
                <a:lnTo>
                  <a:pt x="138883" y="19383"/>
                </a:lnTo>
                <a:lnTo>
                  <a:pt x="0" y="87645"/>
                </a:lnTo>
                <a:lnTo>
                  <a:pt x="138883" y="155907"/>
                </a:lnTo>
                <a:lnTo>
                  <a:pt x="277577" y="87645"/>
                </a:lnTo>
                <a:close/>
              </a:path>
              <a:path w="1370329" h="175894">
                <a:moveTo>
                  <a:pt x="1280964" y="175290"/>
                </a:moveTo>
                <a:lnTo>
                  <a:pt x="1369812" y="87645"/>
                </a:lnTo>
                <a:lnTo>
                  <a:pt x="1280964" y="0"/>
                </a:lnTo>
              </a:path>
            </a:pathLst>
          </a:custGeom>
          <a:ln w="13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81767" y="2588234"/>
            <a:ext cx="111633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60730" algn="l"/>
              </a:tabLst>
            </a:pPr>
            <a:r>
              <a:rPr sz="2625" spc="37" baseline="1587" dirty="0">
                <a:latin typeface="Microsoft Sans Serif"/>
                <a:cs typeface="Microsoft Sans Serif"/>
              </a:rPr>
              <a:t>1	</a:t>
            </a:r>
            <a:r>
              <a:rPr sz="1750" spc="20" dirty="0">
                <a:latin typeface="Microsoft Sans Serif"/>
                <a:cs typeface="Microsoft Sans Serif"/>
              </a:rPr>
              <a:t>1</a:t>
            </a:r>
            <a:r>
              <a:rPr sz="1750" spc="5" dirty="0">
                <a:latin typeface="Microsoft Sans Serif"/>
                <a:cs typeface="Microsoft Sans Serif"/>
              </a:rPr>
              <a:t>..</a:t>
            </a:r>
            <a:r>
              <a:rPr sz="1750" spc="15" dirty="0">
                <a:latin typeface="Microsoft Sans Serif"/>
                <a:cs typeface="Microsoft Sans Serif"/>
              </a:rPr>
              <a:t>*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28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lớp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2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081520" cy="1815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Dependency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4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ClassA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ClassB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không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hệ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Association</a:t>
            </a:r>
            <a:endParaRPr sz="24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ClassA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“phụ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thuộc”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ClassB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4649" y="2312957"/>
          <a:ext cx="6283324" cy="534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16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750" spc="20" dirty="0">
                          <a:latin typeface="Microsoft Sans Serif"/>
                          <a:cs typeface="Microsoft Sans Serif"/>
                        </a:rPr>
                        <a:t>ClassA</a:t>
                      </a:r>
                      <a:endParaRPr sz="17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750" spc="20" dirty="0">
                          <a:latin typeface="Microsoft Sans Serif"/>
                          <a:cs typeface="Microsoft Sans Serif"/>
                        </a:rPr>
                        <a:t>ClassB</a:t>
                      </a:r>
                      <a:endParaRPr sz="17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57114" y="2499981"/>
            <a:ext cx="88900" cy="173990"/>
          </a:xfrm>
          <a:custGeom>
            <a:avLst/>
            <a:gdLst/>
            <a:ahLst/>
            <a:cxnLst/>
            <a:rect l="l" t="t" r="r" b="b"/>
            <a:pathLst>
              <a:path w="88900" h="173989">
                <a:moveTo>
                  <a:pt x="0" y="173653"/>
                </a:moveTo>
                <a:lnTo>
                  <a:pt x="88592" y="86826"/>
                </a:lnTo>
                <a:lnTo>
                  <a:pt x="0" y="0"/>
                </a:lnTo>
              </a:path>
            </a:pathLst>
          </a:custGeom>
          <a:ln w="13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4419600"/>
            <a:ext cx="1905000" cy="2024380"/>
          </a:xfrm>
          <a:custGeom>
            <a:avLst/>
            <a:gdLst/>
            <a:ahLst/>
            <a:cxnLst/>
            <a:rect l="l" t="t" r="r" b="b"/>
            <a:pathLst>
              <a:path w="1905000" h="2024379">
                <a:moveTo>
                  <a:pt x="0" y="2023872"/>
                </a:moveTo>
                <a:lnTo>
                  <a:pt x="1905000" y="2023872"/>
                </a:lnTo>
                <a:lnTo>
                  <a:pt x="1905000" y="0"/>
                </a:lnTo>
                <a:lnTo>
                  <a:pt x="0" y="0"/>
                </a:lnTo>
                <a:lnTo>
                  <a:pt x="0" y="20238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440" y="4447413"/>
            <a:ext cx="16910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254000">
              <a:lnSpc>
                <a:spcPct val="100000"/>
              </a:lnSpc>
              <a:tabLst>
                <a:tab pos="927735" algn="l"/>
                <a:tab pos="148780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void	</a:t>
            </a:r>
            <a:r>
              <a:rPr sz="1800" spc="5" dirty="0">
                <a:latin typeface="Microsoft Sans Serif"/>
                <a:cs typeface="Microsoft Sans Serif"/>
              </a:rPr>
              <a:t>F</a:t>
            </a:r>
            <a:r>
              <a:rPr sz="1800" dirty="0">
                <a:latin typeface="Microsoft Sans Serif"/>
                <a:cs typeface="Microsoft Sans Serif"/>
              </a:rPr>
              <a:t>(B	</a:t>
            </a:r>
            <a:r>
              <a:rPr sz="1800" spc="-10" dirty="0">
                <a:latin typeface="Microsoft Sans Serif"/>
                <a:cs typeface="Microsoft Sans Serif"/>
              </a:rPr>
              <a:t>x</a:t>
            </a:r>
            <a:r>
              <a:rPr sz="1800" dirty="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 marL="2540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316865">
              <a:lnSpc>
                <a:spcPct val="100000"/>
              </a:lnSpc>
            </a:pPr>
            <a:r>
              <a:rPr sz="1800" spc="780" dirty="0">
                <a:latin typeface="Microsoft Sans Serif"/>
                <a:cs typeface="Microsoft Sans Serif"/>
              </a:rPr>
              <a:t>…</a:t>
            </a:r>
            <a:endParaRPr sz="1800">
              <a:latin typeface="Microsoft Sans Serif"/>
              <a:cs typeface="Microsoft Sans Serif"/>
            </a:endParaRPr>
          </a:p>
          <a:p>
            <a:pPr marL="2540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};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4419600"/>
            <a:ext cx="1905000" cy="202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346075">
              <a:lnSpc>
                <a:spcPct val="100000"/>
              </a:lnSpc>
              <a:tabLst>
                <a:tab pos="751205" algn="l"/>
              </a:tabLst>
            </a:pPr>
            <a:r>
              <a:rPr sz="1800" dirty="0">
                <a:latin typeface="Microsoft Sans Serif"/>
                <a:cs typeface="Microsoft Sans Serif"/>
              </a:rPr>
              <a:t>B	F()</a:t>
            </a:r>
            <a:endParaRPr sz="1800">
              <a:latin typeface="Microsoft Sans Serif"/>
              <a:cs typeface="Microsoft Sans Serif"/>
            </a:endParaRPr>
          </a:p>
          <a:p>
            <a:pPr marL="34607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408940">
              <a:lnSpc>
                <a:spcPct val="100000"/>
              </a:lnSpc>
            </a:pPr>
            <a:r>
              <a:rPr sz="1800" spc="780" dirty="0">
                <a:latin typeface="Microsoft Sans Serif"/>
                <a:cs typeface="Microsoft Sans Serif"/>
              </a:rPr>
              <a:t>…</a:t>
            </a:r>
            <a:endParaRPr sz="1800">
              <a:latin typeface="Microsoft Sans Serif"/>
              <a:cs typeface="Microsoft Sans Serif"/>
            </a:endParaRPr>
          </a:p>
          <a:p>
            <a:pPr marL="34607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};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8200" y="4419600"/>
            <a:ext cx="1905000" cy="2024380"/>
          </a:xfrm>
          <a:custGeom>
            <a:avLst/>
            <a:gdLst/>
            <a:ahLst/>
            <a:cxnLst/>
            <a:rect l="l" t="t" r="r" b="b"/>
            <a:pathLst>
              <a:path w="1905000" h="2024379">
                <a:moveTo>
                  <a:pt x="0" y="2023872"/>
                </a:moveTo>
                <a:lnTo>
                  <a:pt x="1905000" y="2023872"/>
                </a:lnTo>
                <a:lnTo>
                  <a:pt x="1905000" y="0"/>
                </a:lnTo>
                <a:lnTo>
                  <a:pt x="0" y="0"/>
                </a:lnTo>
                <a:lnTo>
                  <a:pt x="0" y="20238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40528" y="4447413"/>
            <a:ext cx="12312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254000">
              <a:lnSpc>
                <a:spcPct val="100000"/>
              </a:lnSpc>
              <a:tabLst>
                <a:tab pos="92583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vo</a:t>
            </a:r>
            <a:r>
              <a:rPr sz="1800" spc="-15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dirty="0">
                <a:latin typeface="Microsoft Sans Serif"/>
                <a:cs typeface="Microsoft Sans Serif"/>
              </a:rPr>
              <a:t>	F()</a:t>
            </a:r>
            <a:endParaRPr sz="1800">
              <a:latin typeface="Microsoft Sans Serif"/>
              <a:cs typeface="Microsoft Sans Serif"/>
            </a:endParaRPr>
          </a:p>
          <a:p>
            <a:pPr marL="2540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571500">
              <a:lnSpc>
                <a:spcPct val="100000"/>
              </a:lnSpc>
              <a:tabLst>
                <a:tab pos="977900" algn="l"/>
              </a:tabLst>
            </a:pPr>
            <a:r>
              <a:rPr sz="1800" dirty="0">
                <a:latin typeface="Microsoft Sans Serif"/>
                <a:cs typeface="Microsoft Sans Serif"/>
              </a:rPr>
              <a:t>B	</a:t>
            </a:r>
            <a:r>
              <a:rPr sz="1800" spc="-10" dirty="0">
                <a:latin typeface="Microsoft Sans Serif"/>
                <a:cs typeface="Microsoft Sans Serif"/>
              </a:rPr>
              <a:t>x;</a:t>
            </a:r>
            <a:endParaRPr sz="1800">
              <a:latin typeface="Microsoft Sans Serif"/>
              <a:cs typeface="Microsoft Sans Serif"/>
            </a:endParaRPr>
          </a:p>
          <a:p>
            <a:pPr marL="2540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};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81800" y="4451603"/>
            <a:ext cx="1905000" cy="1568450"/>
          </a:xfrm>
          <a:custGeom>
            <a:avLst/>
            <a:gdLst/>
            <a:ahLst/>
            <a:cxnLst/>
            <a:rect l="l" t="t" r="r" b="b"/>
            <a:pathLst>
              <a:path w="1905000" h="1568450">
                <a:moveTo>
                  <a:pt x="0" y="1568196"/>
                </a:moveTo>
                <a:lnTo>
                  <a:pt x="1905000" y="1568196"/>
                </a:lnTo>
                <a:lnTo>
                  <a:pt x="1905000" y="0"/>
                </a:lnTo>
                <a:lnTo>
                  <a:pt x="0" y="0"/>
                </a:lnTo>
                <a:lnTo>
                  <a:pt x="0" y="15681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74509" y="4480686"/>
            <a:ext cx="173608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0303"/>
                </a:solidFill>
                <a:latin typeface="Microsoft Sans Serif"/>
                <a:cs typeface="Microsoft Sans Serif"/>
              </a:rPr>
              <a:t>Trong</a:t>
            </a:r>
            <a:r>
              <a:rPr sz="1600" spc="-1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ClassA</a:t>
            </a:r>
            <a:r>
              <a:rPr sz="1600" spc="409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0303"/>
                </a:solidFill>
                <a:latin typeface="Microsoft Sans Serif"/>
                <a:cs typeface="Microsoft Sans Serif"/>
              </a:rPr>
              <a:t>có </a:t>
            </a:r>
            <a:r>
              <a:rPr sz="1600" spc="-409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FF0303"/>
                </a:solidFill>
                <a:latin typeface="Microsoft Sans Serif"/>
                <a:cs typeface="Microsoft Sans Serif"/>
              </a:rPr>
              <a:t>sử </a:t>
            </a:r>
            <a:r>
              <a:rPr sz="16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dụng </a:t>
            </a:r>
            <a:r>
              <a:rPr sz="16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biến </a:t>
            </a:r>
            <a:r>
              <a:rPr sz="1600" dirty="0">
                <a:solidFill>
                  <a:srgbClr val="FF0303"/>
                </a:solidFill>
                <a:latin typeface="Microsoft Sans Serif"/>
                <a:cs typeface="Microsoft Sans Serif"/>
              </a:rPr>
              <a:t>toàn </a:t>
            </a:r>
            <a:r>
              <a:rPr sz="1600" spc="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cục (kiểu </a:t>
            </a:r>
            <a:r>
              <a:rPr sz="1600" dirty="0">
                <a:solidFill>
                  <a:srgbClr val="FF0303"/>
                </a:solidFill>
                <a:latin typeface="Microsoft Sans Serif"/>
                <a:cs typeface="Microsoft Sans Serif"/>
              </a:rPr>
              <a:t>B), </a:t>
            </a:r>
            <a:r>
              <a:rPr sz="16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hoặc </a:t>
            </a:r>
            <a:r>
              <a:rPr sz="160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FF0303"/>
                </a:solidFill>
                <a:latin typeface="Microsoft Sans Serif"/>
                <a:cs typeface="Microsoft Sans Serif"/>
              </a:rPr>
              <a:t>sử</a:t>
            </a:r>
            <a:r>
              <a:rPr sz="1600" spc="27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dụng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6874509" y="5456326"/>
            <a:ext cx="974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0303"/>
                </a:solidFill>
                <a:latin typeface="Microsoft Sans Serif"/>
                <a:cs typeface="Microsoft Sans Serif"/>
              </a:rPr>
              <a:t>thức/thuộc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507" y="5212460"/>
            <a:ext cx="7334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FF0303"/>
                </a:solidFill>
                <a:latin typeface="Microsoft Sans Serif"/>
                <a:cs typeface="Microsoft Sans Serif"/>
              </a:rPr>
              <a:t>phư</a:t>
            </a:r>
            <a:r>
              <a:rPr sz="1600" spc="85" dirty="0">
                <a:solidFill>
                  <a:srgbClr val="FF0303"/>
                </a:solidFill>
                <a:latin typeface="Microsoft Sans Serif"/>
                <a:cs typeface="Microsoft Sans Serif"/>
              </a:rPr>
              <a:t>ơ</a:t>
            </a:r>
            <a:r>
              <a:rPr sz="16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ng</a:t>
            </a:r>
            <a:endParaRPr sz="1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</a:pPr>
            <a:r>
              <a:rPr sz="1600" spc="20" dirty="0">
                <a:solidFill>
                  <a:srgbClr val="FF0303"/>
                </a:solidFill>
                <a:latin typeface="Microsoft Sans Serif"/>
                <a:cs typeface="Microsoft Sans Serif"/>
              </a:rPr>
              <a:t>tính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4509" y="5700166"/>
            <a:ext cx="1572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static của</a:t>
            </a:r>
            <a:r>
              <a:rPr sz="1600" spc="-1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ClassB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4080764"/>
            <a:ext cx="204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Tham</a:t>
            </a:r>
            <a:r>
              <a:rPr sz="1800" spc="-1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0303"/>
                </a:solidFill>
                <a:latin typeface="Microsoft Sans Serif"/>
                <a:cs typeface="Microsoft Sans Serif"/>
              </a:rPr>
              <a:t>số</a:t>
            </a:r>
            <a:r>
              <a:rPr sz="1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 truyền</a:t>
            </a:r>
            <a:r>
              <a:rPr sz="1800" spc="1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0303"/>
                </a:solidFill>
                <a:latin typeface="Microsoft Sans Serif"/>
                <a:cs typeface="Microsoft Sans Serif"/>
              </a:rPr>
              <a:t>vào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6375" y="4080764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Kết quả</a:t>
            </a:r>
            <a:r>
              <a:rPr sz="18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0303"/>
                </a:solidFill>
                <a:latin typeface="Microsoft Sans Serif"/>
                <a:cs typeface="Microsoft Sans Serif"/>
              </a:rPr>
              <a:t>trả</a:t>
            </a:r>
            <a:r>
              <a:rPr sz="18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0303"/>
                </a:solidFill>
                <a:latin typeface="Microsoft Sans Serif"/>
                <a:cs typeface="Microsoft Sans Serif"/>
              </a:rPr>
              <a:t>ra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0078" y="4080764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Biến </a:t>
            </a:r>
            <a:r>
              <a:rPr sz="1800" dirty="0">
                <a:solidFill>
                  <a:srgbClr val="FF0303"/>
                </a:solidFill>
                <a:latin typeface="Microsoft Sans Serif"/>
                <a:cs typeface="Microsoft Sans Serif"/>
              </a:rPr>
              <a:t>cục</a:t>
            </a:r>
            <a:r>
              <a:rPr sz="1800" spc="-1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bộ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699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25" dirty="0"/>
              <a:t> </a:t>
            </a:r>
            <a:r>
              <a:rPr dirty="0"/>
              <a:t>hệ</a:t>
            </a:r>
            <a:r>
              <a:rPr spc="-2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52929"/>
            <a:ext cx="435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185420" algn="l"/>
              </a:tabLst>
            </a:pPr>
            <a:r>
              <a:rPr sz="2800" spc="-10" dirty="0">
                <a:latin typeface="MS PGothic"/>
                <a:cs typeface="MS PGothic"/>
              </a:rPr>
              <a:t>“</a:t>
            </a:r>
            <a:r>
              <a:rPr sz="2800" spc="-10" dirty="0">
                <a:latin typeface="Microsoft Sans Serif"/>
                <a:cs typeface="Microsoft Sans Serif"/>
              </a:rPr>
              <a:t>Using”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local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variable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39896" y="2572511"/>
          <a:ext cx="1416050" cy="104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9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bar():void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0808" y="2572511"/>
          <a:ext cx="1640205" cy="1048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5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9530">
                        <a:lnSpc>
                          <a:spcPts val="1675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9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foo():void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553461" y="2874645"/>
            <a:ext cx="1193800" cy="159385"/>
          </a:xfrm>
          <a:custGeom>
            <a:avLst/>
            <a:gdLst/>
            <a:ahLst/>
            <a:cxnLst/>
            <a:rect l="l" t="t" r="r" b="b"/>
            <a:pathLst>
              <a:path w="1193800" h="159385">
                <a:moveTo>
                  <a:pt x="103631" y="66675"/>
                </a:moveTo>
                <a:lnTo>
                  <a:pt x="0" y="66675"/>
                </a:lnTo>
                <a:lnTo>
                  <a:pt x="0" y="92582"/>
                </a:lnTo>
                <a:lnTo>
                  <a:pt x="103631" y="92582"/>
                </a:lnTo>
                <a:lnTo>
                  <a:pt x="103631" y="66675"/>
                </a:lnTo>
                <a:close/>
              </a:path>
              <a:path w="1193800" h="159385">
                <a:moveTo>
                  <a:pt x="284988" y="66675"/>
                </a:moveTo>
                <a:lnTo>
                  <a:pt x="181356" y="66675"/>
                </a:lnTo>
                <a:lnTo>
                  <a:pt x="181356" y="92582"/>
                </a:lnTo>
                <a:lnTo>
                  <a:pt x="284988" y="92582"/>
                </a:lnTo>
                <a:lnTo>
                  <a:pt x="284988" y="66675"/>
                </a:lnTo>
                <a:close/>
              </a:path>
              <a:path w="1193800" h="159385">
                <a:moveTo>
                  <a:pt x="466344" y="66675"/>
                </a:moveTo>
                <a:lnTo>
                  <a:pt x="362712" y="66675"/>
                </a:lnTo>
                <a:lnTo>
                  <a:pt x="362712" y="92582"/>
                </a:lnTo>
                <a:lnTo>
                  <a:pt x="466344" y="92582"/>
                </a:lnTo>
                <a:lnTo>
                  <a:pt x="466344" y="66675"/>
                </a:lnTo>
                <a:close/>
              </a:path>
              <a:path w="1193800" h="159385">
                <a:moveTo>
                  <a:pt x="647700" y="66675"/>
                </a:moveTo>
                <a:lnTo>
                  <a:pt x="544068" y="66675"/>
                </a:lnTo>
                <a:lnTo>
                  <a:pt x="544068" y="92582"/>
                </a:lnTo>
                <a:lnTo>
                  <a:pt x="647700" y="92582"/>
                </a:lnTo>
                <a:lnTo>
                  <a:pt x="647700" y="66675"/>
                </a:lnTo>
                <a:close/>
              </a:path>
              <a:path w="1193800" h="159385">
                <a:moveTo>
                  <a:pt x="829055" y="66675"/>
                </a:moveTo>
                <a:lnTo>
                  <a:pt x="725424" y="66675"/>
                </a:lnTo>
                <a:lnTo>
                  <a:pt x="725424" y="92582"/>
                </a:lnTo>
                <a:lnTo>
                  <a:pt x="829055" y="92582"/>
                </a:lnTo>
                <a:lnTo>
                  <a:pt x="829055" y="66675"/>
                </a:lnTo>
                <a:close/>
              </a:path>
              <a:path w="1193800" h="159385">
                <a:moveTo>
                  <a:pt x="1010412" y="66675"/>
                </a:moveTo>
                <a:lnTo>
                  <a:pt x="906779" y="66675"/>
                </a:lnTo>
                <a:lnTo>
                  <a:pt x="906779" y="92582"/>
                </a:lnTo>
                <a:lnTo>
                  <a:pt x="1010412" y="92582"/>
                </a:lnTo>
                <a:lnTo>
                  <a:pt x="1010412" y="66675"/>
                </a:lnTo>
                <a:close/>
              </a:path>
              <a:path w="1193800" h="159385">
                <a:moveTo>
                  <a:pt x="1139926" y="79628"/>
                </a:moveTo>
                <a:lnTo>
                  <a:pt x="1037463" y="136525"/>
                </a:lnTo>
                <a:lnTo>
                  <a:pt x="1035176" y="144399"/>
                </a:lnTo>
                <a:lnTo>
                  <a:pt x="1038733" y="150749"/>
                </a:lnTo>
                <a:lnTo>
                  <a:pt x="1042162" y="156971"/>
                </a:lnTo>
                <a:lnTo>
                  <a:pt x="1050036" y="159257"/>
                </a:lnTo>
                <a:lnTo>
                  <a:pt x="1056259" y="155701"/>
                </a:lnTo>
                <a:lnTo>
                  <a:pt x="1169957" y="92582"/>
                </a:lnTo>
                <a:lnTo>
                  <a:pt x="1166622" y="92582"/>
                </a:lnTo>
                <a:lnTo>
                  <a:pt x="1166622" y="90931"/>
                </a:lnTo>
                <a:lnTo>
                  <a:pt x="1160272" y="90931"/>
                </a:lnTo>
                <a:lnTo>
                  <a:pt x="1139926" y="79628"/>
                </a:lnTo>
                <a:close/>
              </a:path>
              <a:path w="1193800" h="159385">
                <a:moveTo>
                  <a:pt x="1116609" y="66675"/>
                </a:moveTo>
                <a:lnTo>
                  <a:pt x="1088136" y="66675"/>
                </a:lnTo>
                <a:lnTo>
                  <a:pt x="1088136" y="92582"/>
                </a:lnTo>
                <a:lnTo>
                  <a:pt x="1116609" y="92582"/>
                </a:lnTo>
                <a:lnTo>
                  <a:pt x="1139926" y="79628"/>
                </a:lnTo>
                <a:lnTo>
                  <a:pt x="1116609" y="66675"/>
                </a:lnTo>
                <a:close/>
              </a:path>
              <a:path w="1193800" h="159385">
                <a:moveTo>
                  <a:pt x="1169957" y="66675"/>
                </a:moveTo>
                <a:lnTo>
                  <a:pt x="1166622" y="66675"/>
                </a:lnTo>
                <a:lnTo>
                  <a:pt x="1166622" y="92582"/>
                </a:lnTo>
                <a:lnTo>
                  <a:pt x="1169957" y="92582"/>
                </a:lnTo>
                <a:lnTo>
                  <a:pt x="1193291" y="79628"/>
                </a:lnTo>
                <a:lnTo>
                  <a:pt x="1169957" y="66675"/>
                </a:lnTo>
                <a:close/>
              </a:path>
              <a:path w="1193800" h="159385">
                <a:moveTo>
                  <a:pt x="1160272" y="68325"/>
                </a:moveTo>
                <a:lnTo>
                  <a:pt x="1139926" y="79628"/>
                </a:lnTo>
                <a:lnTo>
                  <a:pt x="1160272" y="90931"/>
                </a:lnTo>
                <a:lnTo>
                  <a:pt x="1160272" y="68325"/>
                </a:lnTo>
                <a:close/>
              </a:path>
              <a:path w="1193800" h="159385">
                <a:moveTo>
                  <a:pt x="1166622" y="68325"/>
                </a:moveTo>
                <a:lnTo>
                  <a:pt x="1160272" y="68325"/>
                </a:lnTo>
                <a:lnTo>
                  <a:pt x="1160272" y="90931"/>
                </a:lnTo>
                <a:lnTo>
                  <a:pt x="1166622" y="90931"/>
                </a:lnTo>
                <a:lnTo>
                  <a:pt x="1166622" y="68325"/>
                </a:lnTo>
                <a:close/>
              </a:path>
              <a:path w="1193800" h="159385">
                <a:moveTo>
                  <a:pt x="1050036" y="0"/>
                </a:moveTo>
                <a:lnTo>
                  <a:pt x="1042162" y="2285"/>
                </a:lnTo>
                <a:lnTo>
                  <a:pt x="1038733" y="8508"/>
                </a:lnTo>
                <a:lnTo>
                  <a:pt x="1035176" y="14858"/>
                </a:lnTo>
                <a:lnTo>
                  <a:pt x="1037463" y="22732"/>
                </a:lnTo>
                <a:lnTo>
                  <a:pt x="1139926" y="79628"/>
                </a:lnTo>
                <a:lnTo>
                  <a:pt x="1160272" y="68325"/>
                </a:lnTo>
                <a:lnTo>
                  <a:pt x="1166622" y="68325"/>
                </a:lnTo>
                <a:lnTo>
                  <a:pt x="1166622" y="66675"/>
                </a:lnTo>
                <a:lnTo>
                  <a:pt x="1169957" y="66675"/>
                </a:lnTo>
                <a:lnTo>
                  <a:pt x="1056259" y="3555"/>
                </a:lnTo>
                <a:lnTo>
                  <a:pt x="1050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996" y="3703320"/>
            <a:ext cx="3130550" cy="277368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public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void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foo()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1007110" marR="66230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B </a:t>
            </a:r>
            <a:r>
              <a:rPr sz="1800" spc="-5" dirty="0">
                <a:latin typeface="Microsoft Sans Serif"/>
                <a:cs typeface="Microsoft Sans Serif"/>
              </a:rPr>
              <a:t>b </a:t>
            </a:r>
            <a:r>
              <a:rPr sz="1800" dirty="0">
                <a:latin typeface="Microsoft Sans Serif"/>
                <a:cs typeface="Microsoft Sans Serif"/>
              </a:rPr>
              <a:t>= </a:t>
            </a:r>
            <a:r>
              <a:rPr sz="1800" spc="-5" dirty="0">
                <a:latin typeface="Microsoft Sans Serif"/>
                <a:cs typeface="Microsoft Sans Serif"/>
              </a:rPr>
              <a:t>new </a:t>
            </a:r>
            <a:r>
              <a:rPr sz="1800" dirty="0">
                <a:latin typeface="Microsoft Sans Serif"/>
                <a:cs typeface="Microsoft Sans Serif"/>
              </a:rPr>
              <a:t>B();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b.bar();</a:t>
            </a:r>
            <a:endParaRPr sz="1800">
              <a:latin typeface="Microsoft Sans Serif"/>
              <a:cs typeface="Microsoft Sans Serif"/>
            </a:endParaRPr>
          </a:p>
          <a:p>
            <a:pPr marL="10071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//more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code here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8583" y="4002023"/>
            <a:ext cx="1714500" cy="1499870"/>
          </a:xfrm>
          <a:custGeom>
            <a:avLst/>
            <a:gdLst/>
            <a:ahLst/>
            <a:cxnLst/>
            <a:rect l="l" t="t" r="r" b="b"/>
            <a:pathLst>
              <a:path w="1714500" h="1499870">
                <a:moveTo>
                  <a:pt x="1714500" y="1077595"/>
                </a:moveTo>
                <a:lnTo>
                  <a:pt x="1360424" y="1499616"/>
                </a:lnTo>
                <a:lnTo>
                  <a:pt x="1360424" y="1196594"/>
                </a:lnTo>
                <a:lnTo>
                  <a:pt x="986408" y="1196594"/>
                </a:lnTo>
                <a:lnTo>
                  <a:pt x="926314" y="1195606"/>
                </a:lnTo>
                <a:lnTo>
                  <a:pt x="867172" y="1192680"/>
                </a:lnTo>
                <a:lnTo>
                  <a:pt x="809087" y="1187874"/>
                </a:lnTo>
                <a:lnTo>
                  <a:pt x="752160" y="1181243"/>
                </a:lnTo>
                <a:lnTo>
                  <a:pt x="696496" y="1172845"/>
                </a:lnTo>
                <a:lnTo>
                  <a:pt x="642198" y="1162735"/>
                </a:lnTo>
                <a:lnTo>
                  <a:pt x="589368" y="1150971"/>
                </a:lnTo>
                <a:lnTo>
                  <a:pt x="538110" y="1137610"/>
                </a:lnTo>
                <a:lnTo>
                  <a:pt x="488526" y="1122708"/>
                </a:lnTo>
                <a:lnTo>
                  <a:pt x="440721" y="1106321"/>
                </a:lnTo>
                <a:lnTo>
                  <a:pt x="394797" y="1088507"/>
                </a:lnTo>
                <a:lnTo>
                  <a:pt x="350857" y="1069322"/>
                </a:lnTo>
                <a:lnTo>
                  <a:pt x="309004" y="1048822"/>
                </a:lnTo>
                <a:lnTo>
                  <a:pt x="269342" y="1027065"/>
                </a:lnTo>
                <a:lnTo>
                  <a:pt x="231974" y="1004107"/>
                </a:lnTo>
                <a:lnTo>
                  <a:pt x="197002" y="980005"/>
                </a:lnTo>
                <a:lnTo>
                  <a:pt x="164530" y="954816"/>
                </a:lnTo>
                <a:lnTo>
                  <a:pt x="134662" y="928595"/>
                </a:lnTo>
                <a:lnTo>
                  <a:pt x="107499" y="901401"/>
                </a:lnTo>
                <a:lnTo>
                  <a:pt x="61706" y="844315"/>
                </a:lnTo>
                <a:lnTo>
                  <a:pt x="27975" y="784013"/>
                </a:lnTo>
                <a:lnTo>
                  <a:pt x="7131" y="720948"/>
                </a:lnTo>
                <a:lnTo>
                  <a:pt x="0" y="655574"/>
                </a:lnTo>
                <a:lnTo>
                  <a:pt x="0" y="0"/>
                </a:lnTo>
                <a:lnTo>
                  <a:pt x="278130" y="0"/>
                </a:lnTo>
                <a:lnTo>
                  <a:pt x="278130" y="655574"/>
                </a:lnTo>
                <a:lnTo>
                  <a:pt x="281024" y="683159"/>
                </a:lnTo>
                <a:lnTo>
                  <a:pt x="303431" y="736140"/>
                </a:lnTo>
                <a:lnTo>
                  <a:pt x="346327" y="785486"/>
                </a:lnTo>
                <a:lnTo>
                  <a:pt x="407711" y="830342"/>
                </a:lnTo>
                <a:lnTo>
                  <a:pt x="444712" y="850820"/>
                </a:lnTo>
                <a:lnTo>
                  <a:pt x="485584" y="869854"/>
                </a:lnTo>
                <a:lnTo>
                  <a:pt x="530078" y="887339"/>
                </a:lnTo>
                <a:lnTo>
                  <a:pt x="577944" y="903167"/>
                </a:lnTo>
                <a:lnTo>
                  <a:pt x="628932" y="917231"/>
                </a:lnTo>
                <a:lnTo>
                  <a:pt x="682791" y="929425"/>
                </a:lnTo>
                <a:lnTo>
                  <a:pt x="739272" y="939641"/>
                </a:lnTo>
                <a:lnTo>
                  <a:pt x="798124" y="947773"/>
                </a:lnTo>
                <a:lnTo>
                  <a:pt x="859098" y="953714"/>
                </a:lnTo>
                <a:lnTo>
                  <a:pt x="921942" y="957357"/>
                </a:lnTo>
                <a:lnTo>
                  <a:pt x="986408" y="958595"/>
                </a:lnTo>
                <a:lnTo>
                  <a:pt x="1360424" y="958595"/>
                </a:lnTo>
                <a:lnTo>
                  <a:pt x="1360424" y="655574"/>
                </a:lnTo>
                <a:lnTo>
                  <a:pt x="1714500" y="107759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699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25" dirty="0"/>
              <a:t> </a:t>
            </a:r>
            <a:r>
              <a:rPr dirty="0"/>
              <a:t>hệ</a:t>
            </a:r>
            <a:r>
              <a:rPr spc="-2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52929"/>
            <a:ext cx="359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185420" algn="l"/>
              </a:tabLst>
            </a:pPr>
            <a:r>
              <a:rPr sz="2800" spc="-10" dirty="0">
                <a:latin typeface="MS PGothic"/>
                <a:cs typeface="MS PGothic"/>
              </a:rPr>
              <a:t>“</a:t>
            </a:r>
            <a:r>
              <a:rPr sz="2800" spc="-10" dirty="0">
                <a:latin typeface="Microsoft Sans Serif"/>
                <a:cs typeface="Microsoft Sans Serif"/>
              </a:rPr>
              <a:t>Using”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parameter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1600" y="2508504"/>
          <a:ext cx="1647189" cy="1018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167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foo(b:B):void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63567" y="2508504"/>
          <a:ext cx="1360805" cy="1018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08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167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bar():void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025901" y="2798445"/>
            <a:ext cx="1144905" cy="159385"/>
          </a:xfrm>
          <a:custGeom>
            <a:avLst/>
            <a:gdLst/>
            <a:ahLst/>
            <a:cxnLst/>
            <a:rect l="l" t="t" r="r" b="b"/>
            <a:pathLst>
              <a:path w="1144904" h="159385">
                <a:moveTo>
                  <a:pt x="103631" y="66675"/>
                </a:moveTo>
                <a:lnTo>
                  <a:pt x="0" y="66675"/>
                </a:lnTo>
                <a:lnTo>
                  <a:pt x="0" y="92582"/>
                </a:lnTo>
                <a:lnTo>
                  <a:pt x="103631" y="92582"/>
                </a:lnTo>
                <a:lnTo>
                  <a:pt x="103631" y="66675"/>
                </a:lnTo>
                <a:close/>
              </a:path>
              <a:path w="1144904" h="159385">
                <a:moveTo>
                  <a:pt x="284988" y="66675"/>
                </a:moveTo>
                <a:lnTo>
                  <a:pt x="181356" y="66675"/>
                </a:lnTo>
                <a:lnTo>
                  <a:pt x="181356" y="92582"/>
                </a:lnTo>
                <a:lnTo>
                  <a:pt x="284988" y="92582"/>
                </a:lnTo>
                <a:lnTo>
                  <a:pt x="284988" y="66675"/>
                </a:lnTo>
                <a:close/>
              </a:path>
              <a:path w="1144904" h="159385">
                <a:moveTo>
                  <a:pt x="466344" y="66675"/>
                </a:moveTo>
                <a:lnTo>
                  <a:pt x="362712" y="66675"/>
                </a:lnTo>
                <a:lnTo>
                  <a:pt x="362712" y="92582"/>
                </a:lnTo>
                <a:lnTo>
                  <a:pt x="466344" y="92582"/>
                </a:lnTo>
                <a:lnTo>
                  <a:pt x="466344" y="66675"/>
                </a:lnTo>
                <a:close/>
              </a:path>
              <a:path w="1144904" h="159385">
                <a:moveTo>
                  <a:pt x="647700" y="66675"/>
                </a:moveTo>
                <a:lnTo>
                  <a:pt x="544068" y="66675"/>
                </a:lnTo>
                <a:lnTo>
                  <a:pt x="544068" y="92582"/>
                </a:lnTo>
                <a:lnTo>
                  <a:pt x="647700" y="92582"/>
                </a:lnTo>
                <a:lnTo>
                  <a:pt x="647700" y="66675"/>
                </a:lnTo>
                <a:close/>
              </a:path>
              <a:path w="1144904" h="159385">
                <a:moveTo>
                  <a:pt x="829056" y="66675"/>
                </a:moveTo>
                <a:lnTo>
                  <a:pt x="725424" y="66675"/>
                </a:lnTo>
                <a:lnTo>
                  <a:pt x="725424" y="92582"/>
                </a:lnTo>
                <a:lnTo>
                  <a:pt x="829056" y="92582"/>
                </a:lnTo>
                <a:lnTo>
                  <a:pt x="829056" y="66675"/>
                </a:lnTo>
                <a:close/>
              </a:path>
              <a:path w="1144904" h="159385">
                <a:moveTo>
                  <a:pt x="1088136" y="81308"/>
                </a:moveTo>
                <a:lnTo>
                  <a:pt x="988695" y="136525"/>
                </a:lnTo>
                <a:lnTo>
                  <a:pt x="986409" y="144399"/>
                </a:lnTo>
                <a:lnTo>
                  <a:pt x="989964" y="150749"/>
                </a:lnTo>
                <a:lnTo>
                  <a:pt x="993394" y="156971"/>
                </a:lnTo>
                <a:lnTo>
                  <a:pt x="1001268" y="159257"/>
                </a:lnTo>
                <a:lnTo>
                  <a:pt x="1007490" y="155701"/>
                </a:lnTo>
                <a:lnTo>
                  <a:pt x="1121189" y="92582"/>
                </a:lnTo>
                <a:lnTo>
                  <a:pt x="1088136" y="92582"/>
                </a:lnTo>
                <a:lnTo>
                  <a:pt x="1088136" y="81308"/>
                </a:lnTo>
                <a:close/>
              </a:path>
              <a:path w="1144904" h="159385">
                <a:moveTo>
                  <a:pt x="1010412" y="66675"/>
                </a:moveTo>
                <a:lnTo>
                  <a:pt x="906780" y="66675"/>
                </a:lnTo>
                <a:lnTo>
                  <a:pt x="906780" y="92582"/>
                </a:lnTo>
                <a:lnTo>
                  <a:pt x="1010412" y="92582"/>
                </a:lnTo>
                <a:lnTo>
                  <a:pt x="1010412" y="66675"/>
                </a:lnTo>
                <a:close/>
              </a:path>
              <a:path w="1144904" h="159385">
                <a:moveTo>
                  <a:pt x="1091158" y="79628"/>
                </a:moveTo>
                <a:lnTo>
                  <a:pt x="1088136" y="81308"/>
                </a:lnTo>
                <a:lnTo>
                  <a:pt x="1088136" y="92582"/>
                </a:lnTo>
                <a:lnTo>
                  <a:pt x="1117853" y="92582"/>
                </a:lnTo>
                <a:lnTo>
                  <a:pt x="1117853" y="90931"/>
                </a:lnTo>
                <a:lnTo>
                  <a:pt x="1111503" y="90931"/>
                </a:lnTo>
                <a:lnTo>
                  <a:pt x="1091158" y="79628"/>
                </a:lnTo>
                <a:close/>
              </a:path>
              <a:path w="1144904" h="159385">
                <a:moveTo>
                  <a:pt x="1121189" y="66675"/>
                </a:moveTo>
                <a:lnTo>
                  <a:pt x="1117853" y="66675"/>
                </a:lnTo>
                <a:lnTo>
                  <a:pt x="1117853" y="92582"/>
                </a:lnTo>
                <a:lnTo>
                  <a:pt x="1121189" y="92582"/>
                </a:lnTo>
                <a:lnTo>
                  <a:pt x="1144524" y="79628"/>
                </a:lnTo>
                <a:lnTo>
                  <a:pt x="1121189" y="66675"/>
                </a:lnTo>
                <a:close/>
              </a:path>
              <a:path w="1144904" h="159385">
                <a:moveTo>
                  <a:pt x="1111503" y="68325"/>
                </a:moveTo>
                <a:lnTo>
                  <a:pt x="1091158" y="79628"/>
                </a:lnTo>
                <a:lnTo>
                  <a:pt x="1111503" y="90931"/>
                </a:lnTo>
                <a:lnTo>
                  <a:pt x="1111503" y="68325"/>
                </a:lnTo>
                <a:close/>
              </a:path>
              <a:path w="1144904" h="159385">
                <a:moveTo>
                  <a:pt x="1117853" y="68325"/>
                </a:moveTo>
                <a:lnTo>
                  <a:pt x="1111503" y="68325"/>
                </a:lnTo>
                <a:lnTo>
                  <a:pt x="1111503" y="90931"/>
                </a:lnTo>
                <a:lnTo>
                  <a:pt x="1117853" y="90931"/>
                </a:lnTo>
                <a:lnTo>
                  <a:pt x="1117853" y="68325"/>
                </a:lnTo>
                <a:close/>
              </a:path>
              <a:path w="1144904" h="159385">
                <a:moveTo>
                  <a:pt x="1088136" y="77949"/>
                </a:moveTo>
                <a:lnTo>
                  <a:pt x="1088136" y="81308"/>
                </a:lnTo>
                <a:lnTo>
                  <a:pt x="1091158" y="79628"/>
                </a:lnTo>
                <a:lnTo>
                  <a:pt x="1088136" y="77949"/>
                </a:lnTo>
                <a:close/>
              </a:path>
              <a:path w="1144904" h="159385">
                <a:moveTo>
                  <a:pt x="1117853" y="66675"/>
                </a:moveTo>
                <a:lnTo>
                  <a:pt x="1088136" y="66675"/>
                </a:lnTo>
                <a:lnTo>
                  <a:pt x="1088136" y="77949"/>
                </a:lnTo>
                <a:lnTo>
                  <a:pt x="1091158" y="79628"/>
                </a:lnTo>
                <a:lnTo>
                  <a:pt x="1111503" y="68325"/>
                </a:lnTo>
                <a:lnTo>
                  <a:pt x="1117853" y="68325"/>
                </a:lnTo>
                <a:lnTo>
                  <a:pt x="1117853" y="66675"/>
                </a:lnTo>
                <a:close/>
              </a:path>
              <a:path w="1144904" h="159385">
                <a:moveTo>
                  <a:pt x="1001268" y="0"/>
                </a:moveTo>
                <a:lnTo>
                  <a:pt x="993394" y="2285"/>
                </a:lnTo>
                <a:lnTo>
                  <a:pt x="989964" y="8508"/>
                </a:lnTo>
                <a:lnTo>
                  <a:pt x="986409" y="14858"/>
                </a:lnTo>
                <a:lnTo>
                  <a:pt x="988695" y="22732"/>
                </a:lnTo>
                <a:lnTo>
                  <a:pt x="1088136" y="77949"/>
                </a:lnTo>
                <a:lnTo>
                  <a:pt x="1088136" y="66675"/>
                </a:lnTo>
                <a:lnTo>
                  <a:pt x="1121189" y="66675"/>
                </a:lnTo>
                <a:lnTo>
                  <a:pt x="1007490" y="3555"/>
                </a:lnTo>
                <a:lnTo>
                  <a:pt x="1001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7571" y="3968496"/>
            <a:ext cx="3436620" cy="247078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75"/>
              </a:spcBef>
            </a:pP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public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void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foo(B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b)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100711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b.bar();</a:t>
            </a:r>
            <a:endParaRPr sz="1800">
              <a:latin typeface="Microsoft Sans Serif"/>
              <a:cs typeface="Microsoft Sans Serif"/>
            </a:endParaRPr>
          </a:p>
          <a:p>
            <a:pPr marL="10071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//more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code here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0023" y="3895344"/>
            <a:ext cx="1431290" cy="1381125"/>
          </a:xfrm>
          <a:custGeom>
            <a:avLst/>
            <a:gdLst/>
            <a:ahLst/>
            <a:cxnLst/>
            <a:rect l="l" t="t" r="r" b="b"/>
            <a:pathLst>
              <a:path w="1431289" h="1381125">
                <a:moveTo>
                  <a:pt x="1431036" y="992123"/>
                </a:moveTo>
                <a:lnTo>
                  <a:pt x="1097152" y="1380743"/>
                </a:lnTo>
                <a:lnTo>
                  <a:pt x="1097152" y="1144650"/>
                </a:lnTo>
                <a:lnTo>
                  <a:pt x="823340" y="1144650"/>
                </a:lnTo>
                <a:lnTo>
                  <a:pt x="766976" y="1143403"/>
                </a:lnTo>
                <a:lnTo>
                  <a:pt x="711630" y="1139712"/>
                </a:lnTo>
                <a:lnTo>
                  <a:pt x="657425" y="1133660"/>
                </a:lnTo>
                <a:lnTo>
                  <a:pt x="604484" y="1125327"/>
                </a:lnTo>
                <a:lnTo>
                  <a:pt x="552929" y="1114792"/>
                </a:lnTo>
                <a:lnTo>
                  <a:pt x="502884" y="1102137"/>
                </a:lnTo>
                <a:lnTo>
                  <a:pt x="454470" y="1087442"/>
                </a:lnTo>
                <a:lnTo>
                  <a:pt x="407811" y="1070788"/>
                </a:lnTo>
                <a:lnTo>
                  <a:pt x="363029" y="1052255"/>
                </a:lnTo>
                <a:lnTo>
                  <a:pt x="320246" y="1031923"/>
                </a:lnTo>
                <a:lnTo>
                  <a:pt x="279587" y="1009874"/>
                </a:lnTo>
                <a:lnTo>
                  <a:pt x="241173" y="986186"/>
                </a:lnTo>
                <a:lnTo>
                  <a:pt x="205126" y="960942"/>
                </a:lnTo>
                <a:lnTo>
                  <a:pt x="171571" y="934221"/>
                </a:lnTo>
                <a:lnTo>
                  <a:pt x="140629" y="906104"/>
                </a:lnTo>
                <a:lnTo>
                  <a:pt x="112423" y="876671"/>
                </a:lnTo>
                <a:lnTo>
                  <a:pt x="87076" y="846003"/>
                </a:lnTo>
                <a:lnTo>
                  <a:pt x="64710" y="814181"/>
                </a:lnTo>
                <a:lnTo>
                  <a:pt x="45449" y="781284"/>
                </a:lnTo>
                <a:lnTo>
                  <a:pt x="16729" y="712590"/>
                </a:lnTo>
                <a:lnTo>
                  <a:pt x="1899" y="640564"/>
                </a:lnTo>
                <a:lnTo>
                  <a:pt x="0" y="603503"/>
                </a:lnTo>
                <a:lnTo>
                  <a:pt x="0" y="0"/>
                </a:lnTo>
                <a:lnTo>
                  <a:pt x="322961" y="0"/>
                </a:lnTo>
                <a:lnTo>
                  <a:pt x="322961" y="603503"/>
                </a:lnTo>
                <a:lnTo>
                  <a:pt x="326859" y="633128"/>
                </a:lnTo>
                <a:lnTo>
                  <a:pt x="356642" y="688867"/>
                </a:lnTo>
                <a:lnTo>
                  <a:pt x="412612" y="738447"/>
                </a:lnTo>
                <a:lnTo>
                  <a:pt x="449245" y="760374"/>
                </a:lnTo>
                <a:lnTo>
                  <a:pt x="491018" y="780096"/>
                </a:lnTo>
                <a:lnTo>
                  <a:pt x="537463" y="797392"/>
                </a:lnTo>
                <a:lnTo>
                  <a:pt x="588109" y="812040"/>
                </a:lnTo>
                <a:lnTo>
                  <a:pt x="642489" y="823819"/>
                </a:lnTo>
                <a:lnTo>
                  <a:pt x="700134" y="832507"/>
                </a:lnTo>
                <a:lnTo>
                  <a:pt x="760574" y="837882"/>
                </a:lnTo>
                <a:lnTo>
                  <a:pt x="823340" y="839723"/>
                </a:lnTo>
                <a:lnTo>
                  <a:pt x="1097152" y="839723"/>
                </a:lnTo>
                <a:lnTo>
                  <a:pt x="1097152" y="603503"/>
                </a:lnTo>
                <a:lnTo>
                  <a:pt x="1431036" y="99212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699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25" dirty="0"/>
              <a:t> </a:t>
            </a:r>
            <a:r>
              <a:rPr dirty="0"/>
              <a:t>hệ</a:t>
            </a:r>
            <a:r>
              <a:rPr spc="-2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55191"/>
            <a:ext cx="4747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185420" algn="l"/>
              </a:tabLst>
            </a:pPr>
            <a:r>
              <a:rPr sz="2800" spc="-10" dirty="0">
                <a:latin typeface="MS PGothic"/>
                <a:cs typeface="MS PGothic"/>
              </a:rPr>
              <a:t>“</a:t>
            </a:r>
            <a:r>
              <a:rPr sz="2800" spc="-10" dirty="0">
                <a:latin typeface="Microsoft Sans Serif"/>
                <a:cs typeface="Microsoft Sans Serif"/>
              </a:rPr>
              <a:t>Using”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Global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Reference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03291" y="2215895"/>
          <a:ext cx="1420495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bar():void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15334" y="2524125"/>
            <a:ext cx="1195070" cy="159385"/>
          </a:xfrm>
          <a:custGeom>
            <a:avLst/>
            <a:gdLst/>
            <a:ahLst/>
            <a:cxnLst/>
            <a:rect l="l" t="t" r="r" b="b"/>
            <a:pathLst>
              <a:path w="1195070" h="159385">
                <a:moveTo>
                  <a:pt x="103631" y="66675"/>
                </a:moveTo>
                <a:lnTo>
                  <a:pt x="0" y="66675"/>
                </a:lnTo>
                <a:lnTo>
                  <a:pt x="0" y="92583"/>
                </a:lnTo>
                <a:lnTo>
                  <a:pt x="103631" y="92583"/>
                </a:lnTo>
                <a:lnTo>
                  <a:pt x="103631" y="66675"/>
                </a:lnTo>
                <a:close/>
              </a:path>
              <a:path w="1195070" h="159385">
                <a:moveTo>
                  <a:pt x="284988" y="66675"/>
                </a:moveTo>
                <a:lnTo>
                  <a:pt x="181355" y="66675"/>
                </a:lnTo>
                <a:lnTo>
                  <a:pt x="181355" y="92583"/>
                </a:lnTo>
                <a:lnTo>
                  <a:pt x="284988" y="92583"/>
                </a:lnTo>
                <a:lnTo>
                  <a:pt x="284988" y="66675"/>
                </a:lnTo>
                <a:close/>
              </a:path>
              <a:path w="1195070" h="159385">
                <a:moveTo>
                  <a:pt x="466343" y="66675"/>
                </a:moveTo>
                <a:lnTo>
                  <a:pt x="362712" y="66675"/>
                </a:lnTo>
                <a:lnTo>
                  <a:pt x="362712" y="92583"/>
                </a:lnTo>
                <a:lnTo>
                  <a:pt x="466343" y="92583"/>
                </a:lnTo>
                <a:lnTo>
                  <a:pt x="466343" y="66675"/>
                </a:lnTo>
                <a:close/>
              </a:path>
              <a:path w="1195070" h="159385">
                <a:moveTo>
                  <a:pt x="647700" y="66675"/>
                </a:moveTo>
                <a:lnTo>
                  <a:pt x="544067" y="66675"/>
                </a:lnTo>
                <a:lnTo>
                  <a:pt x="544067" y="92583"/>
                </a:lnTo>
                <a:lnTo>
                  <a:pt x="647700" y="92583"/>
                </a:lnTo>
                <a:lnTo>
                  <a:pt x="647700" y="66675"/>
                </a:lnTo>
                <a:close/>
              </a:path>
              <a:path w="1195070" h="159385">
                <a:moveTo>
                  <a:pt x="829055" y="66675"/>
                </a:moveTo>
                <a:lnTo>
                  <a:pt x="725424" y="66675"/>
                </a:lnTo>
                <a:lnTo>
                  <a:pt x="725424" y="92583"/>
                </a:lnTo>
                <a:lnTo>
                  <a:pt x="829055" y="92583"/>
                </a:lnTo>
                <a:lnTo>
                  <a:pt x="829055" y="66675"/>
                </a:lnTo>
                <a:close/>
              </a:path>
              <a:path w="1195070" h="159385">
                <a:moveTo>
                  <a:pt x="1010412" y="66675"/>
                </a:moveTo>
                <a:lnTo>
                  <a:pt x="906779" y="66675"/>
                </a:lnTo>
                <a:lnTo>
                  <a:pt x="906779" y="92583"/>
                </a:lnTo>
                <a:lnTo>
                  <a:pt x="1010412" y="92583"/>
                </a:lnTo>
                <a:lnTo>
                  <a:pt x="1010412" y="66675"/>
                </a:lnTo>
                <a:close/>
              </a:path>
              <a:path w="1195070" h="159385">
                <a:moveTo>
                  <a:pt x="1141450" y="79628"/>
                </a:moveTo>
                <a:lnTo>
                  <a:pt x="1038987" y="136525"/>
                </a:lnTo>
                <a:lnTo>
                  <a:pt x="1036701" y="144399"/>
                </a:lnTo>
                <a:lnTo>
                  <a:pt x="1040256" y="150749"/>
                </a:lnTo>
                <a:lnTo>
                  <a:pt x="1043686" y="156972"/>
                </a:lnTo>
                <a:lnTo>
                  <a:pt x="1051560" y="159258"/>
                </a:lnTo>
                <a:lnTo>
                  <a:pt x="1057782" y="155701"/>
                </a:lnTo>
                <a:lnTo>
                  <a:pt x="1171481" y="92583"/>
                </a:lnTo>
                <a:lnTo>
                  <a:pt x="1168145" y="92583"/>
                </a:lnTo>
                <a:lnTo>
                  <a:pt x="1168145" y="90932"/>
                </a:lnTo>
                <a:lnTo>
                  <a:pt x="1161795" y="90932"/>
                </a:lnTo>
                <a:lnTo>
                  <a:pt x="1141450" y="79628"/>
                </a:lnTo>
                <a:close/>
              </a:path>
              <a:path w="1195070" h="159385">
                <a:moveTo>
                  <a:pt x="1118133" y="66675"/>
                </a:moveTo>
                <a:lnTo>
                  <a:pt x="1088136" y="66675"/>
                </a:lnTo>
                <a:lnTo>
                  <a:pt x="1088136" y="92583"/>
                </a:lnTo>
                <a:lnTo>
                  <a:pt x="1118133" y="92583"/>
                </a:lnTo>
                <a:lnTo>
                  <a:pt x="1141450" y="79628"/>
                </a:lnTo>
                <a:lnTo>
                  <a:pt x="1118133" y="66675"/>
                </a:lnTo>
                <a:close/>
              </a:path>
              <a:path w="1195070" h="159385">
                <a:moveTo>
                  <a:pt x="1171481" y="66675"/>
                </a:moveTo>
                <a:lnTo>
                  <a:pt x="1168145" y="66675"/>
                </a:lnTo>
                <a:lnTo>
                  <a:pt x="1168145" y="92583"/>
                </a:lnTo>
                <a:lnTo>
                  <a:pt x="1171481" y="92583"/>
                </a:lnTo>
                <a:lnTo>
                  <a:pt x="1194815" y="79628"/>
                </a:lnTo>
                <a:lnTo>
                  <a:pt x="1171481" y="66675"/>
                </a:lnTo>
                <a:close/>
              </a:path>
              <a:path w="1195070" h="159385">
                <a:moveTo>
                  <a:pt x="1161795" y="68325"/>
                </a:moveTo>
                <a:lnTo>
                  <a:pt x="1141450" y="79628"/>
                </a:lnTo>
                <a:lnTo>
                  <a:pt x="1161795" y="90932"/>
                </a:lnTo>
                <a:lnTo>
                  <a:pt x="1161795" y="68325"/>
                </a:lnTo>
                <a:close/>
              </a:path>
              <a:path w="1195070" h="159385">
                <a:moveTo>
                  <a:pt x="1168145" y="68325"/>
                </a:moveTo>
                <a:lnTo>
                  <a:pt x="1161795" y="68325"/>
                </a:lnTo>
                <a:lnTo>
                  <a:pt x="1161795" y="90932"/>
                </a:lnTo>
                <a:lnTo>
                  <a:pt x="1168145" y="90932"/>
                </a:lnTo>
                <a:lnTo>
                  <a:pt x="1168145" y="68325"/>
                </a:lnTo>
                <a:close/>
              </a:path>
              <a:path w="1195070" h="159385">
                <a:moveTo>
                  <a:pt x="1051560" y="0"/>
                </a:moveTo>
                <a:lnTo>
                  <a:pt x="1043686" y="2286"/>
                </a:lnTo>
                <a:lnTo>
                  <a:pt x="1040256" y="8509"/>
                </a:lnTo>
                <a:lnTo>
                  <a:pt x="1036701" y="14859"/>
                </a:lnTo>
                <a:lnTo>
                  <a:pt x="1038987" y="22733"/>
                </a:lnTo>
                <a:lnTo>
                  <a:pt x="1141450" y="79628"/>
                </a:lnTo>
                <a:lnTo>
                  <a:pt x="1161795" y="68325"/>
                </a:lnTo>
                <a:lnTo>
                  <a:pt x="1168145" y="68325"/>
                </a:lnTo>
                <a:lnTo>
                  <a:pt x="1168145" y="66675"/>
                </a:lnTo>
                <a:lnTo>
                  <a:pt x="1171481" y="66675"/>
                </a:lnTo>
                <a:lnTo>
                  <a:pt x="1057782" y="3555"/>
                </a:lnTo>
                <a:lnTo>
                  <a:pt x="1051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8091" y="4122420"/>
            <a:ext cx="2914015" cy="235458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549275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public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void foo()</a:t>
            </a:r>
            <a:endParaRPr sz="1800">
              <a:latin typeface="Microsoft Sans Serif"/>
              <a:cs typeface="Microsoft Sans Serif"/>
            </a:endParaRPr>
          </a:p>
          <a:p>
            <a:pPr marL="54927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100647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B.bar();</a:t>
            </a:r>
            <a:endParaRPr sz="1800">
              <a:latin typeface="Microsoft Sans Serif"/>
              <a:cs typeface="Microsoft Sans Serif"/>
            </a:endParaRPr>
          </a:p>
          <a:p>
            <a:pPr marL="100647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//more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code here</a:t>
            </a:r>
            <a:endParaRPr sz="1800">
              <a:latin typeface="Microsoft Sans Serif"/>
              <a:cs typeface="Microsoft Sans Serif"/>
            </a:endParaRPr>
          </a:p>
          <a:p>
            <a:pPr marL="54927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4711" y="4122420"/>
            <a:ext cx="2914015" cy="235458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public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static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void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bar()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{</a:t>
            </a:r>
            <a:endParaRPr sz="1800">
              <a:latin typeface="Microsoft Sans Serif"/>
              <a:cs typeface="Microsoft Sans Serif"/>
            </a:endParaRPr>
          </a:p>
          <a:p>
            <a:pPr marL="10071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//more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code here</a:t>
            </a:r>
            <a:endParaRPr sz="1800">
              <a:latin typeface="Microsoft Sans Serif"/>
              <a:cs typeface="Microsoft Sans Serif"/>
            </a:endParaRPr>
          </a:p>
          <a:p>
            <a:pPr marL="5499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}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89632" y="2215895"/>
          <a:ext cx="164211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49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05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foo():void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955035" y="3285744"/>
            <a:ext cx="149860" cy="835660"/>
          </a:xfrm>
          <a:custGeom>
            <a:avLst/>
            <a:gdLst/>
            <a:ahLst/>
            <a:cxnLst/>
            <a:rect l="l" t="t" r="r" b="b"/>
            <a:pathLst>
              <a:path w="149860" h="835660">
                <a:moveTo>
                  <a:pt x="0" y="835659"/>
                </a:moveTo>
                <a:lnTo>
                  <a:pt x="1331" y="766308"/>
                </a:lnTo>
                <a:lnTo>
                  <a:pt x="5121" y="698675"/>
                </a:lnTo>
                <a:lnTo>
                  <a:pt x="11063" y="634482"/>
                </a:lnTo>
                <a:lnTo>
                  <a:pt x="18848" y="575447"/>
                </a:lnTo>
                <a:lnTo>
                  <a:pt x="28169" y="523290"/>
                </a:lnTo>
                <a:lnTo>
                  <a:pt x="38720" y="479730"/>
                </a:lnTo>
                <a:lnTo>
                  <a:pt x="62281" y="425281"/>
                </a:lnTo>
                <a:lnTo>
                  <a:pt x="74675" y="417829"/>
                </a:lnTo>
                <a:lnTo>
                  <a:pt x="87070" y="410378"/>
                </a:lnTo>
                <a:lnTo>
                  <a:pt x="110631" y="355929"/>
                </a:lnTo>
                <a:lnTo>
                  <a:pt x="121182" y="312369"/>
                </a:lnTo>
                <a:lnTo>
                  <a:pt x="130503" y="260212"/>
                </a:lnTo>
                <a:lnTo>
                  <a:pt x="138288" y="201177"/>
                </a:lnTo>
                <a:lnTo>
                  <a:pt x="144230" y="136984"/>
                </a:lnTo>
                <a:lnTo>
                  <a:pt x="148020" y="69351"/>
                </a:lnTo>
                <a:lnTo>
                  <a:pt x="14935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9571" y="3285744"/>
            <a:ext cx="672465" cy="835660"/>
          </a:xfrm>
          <a:custGeom>
            <a:avLst/>
            <a:gdLst/>
            <a:ahLst/>
            <a:cxnLst/>
            <a:rect l="l" t="t" r="r" b="b"/>
            <a:pathLst>
              <a:path w="672464" h="835660">
                <a:moveTo>
                  <a:pt x="672338" y="835659"/>
                </a:moveTo>
                <a:lnTo>
                  <a:pt x="669431" y="787543"/>
                </a:lnTo>
                <a:lnTo>
                  <a:pt x="661018" y="739998"/>
                </a:lnTo>
                <a:lnTo>
                  <a:pt x="647557" y="693593"/>
                </a:lnTo>
                <a:lnTo>
                  <a:pt x="629506" y="648901"/>
                </a:lnTo>
                <a:lnTo>
                  <a:pt x="607324" y="606490"/>
                </a:lnTo>
                <a:lnTo>
                  <a:pt x="581470" y="566932"/>
                </a:lnTo>
                <a:lnTo>
                  <a:pt x="552401" y="530798"/>
                </a:lnTo>
                <a:lnTo>
                  <a:pt x="520577" y="498657"/>
                </a:lnTo>
                <a:lnTo>
                  <a:pt x="486455" y="471080"/>
                </a:lnTo>
                <a:lnTo>
                  <a:pt x="450495" y="448639"/>
                </a:lnTo>
                <a:lnTo>
                  <a:pt x="413155" y="431903"/>
                </a:lnTo>
                <a:lnTo>
                  <a:pt x="374893" y="421443"/>
                </a:lnTo>
                <a:lnTo>
                  <a:pt x="336168" y="417829"/>
                </a:lnTo>
                <a:lnTo>
                  <a:pt x="297469" y="414216"/>
                </a:lnTo>
                <a:lnTo>
                  <a:pt x="259224" y="403756"/>
                </a:lnTo>
                <a:lnTo>
                  <a:pt x="221894" y="387020"/>
                </a:lnTo>
                <a:lnTo>
                  <a:pt x="185938" y="364579"/>
                </a:lnTo>
                <a:lnTo>
                  <a:pt x="151816" y="337002"/>
                </a:lnTo>
                <a:lnTo>
                  <a:pt x="119987" y="304861"/>
                </a:lnTo>
                <a:lnTo>
                  <a:pt x="90911" y="268727"/>
                </a:lnTo>
                <a:lnTo>
                  <a:pt x="65047" y="229169"/>
                </a:lnTo>
                <a:lnTo>
                  <a:pt x="42856" y="186758"/>
                </a:lnTo>
                <a:lnTo>
                  <a:pt x="24795" y="142066"/>
                </a:lnTo>
                <a:lnTo>
                  <a:pt x="11326" y="95661"/>
                </a:lnTo>
                <a:lnTo>
                  <a:pt x="2908" y="48116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585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Lớp</a:t>
            </a:r>
            <a:r>
              <a:rPr spc="-20" dirty="0"/>
              <a:t> </a:t>
            </a:r>
            <a:r>
              <a:rPr spc="-5" dirty="0"/>
              <a:t>kết</a:t>
            </a:r>
            <a:r>
              <a:rPr spc="-35" dirty="0"/>
              <a:t> </a:t>
            </a:r>
            <a:r>
              <a:rPr dirty="0"/>
              <a:t>hợp</a:t>
            </a:r>
            <a:r>
              <a:rPr spc="-20" dirty="0"/>
              <a:t> </a:t>
            </a:r>
            <a:r>
              <a:rPr dirty="0"/>
              <a:t>(Association</a:t>
            </a:r>
            <a:r>
              <a:rPr spc="-20" dirty="0"/>
              <a:t> </a:t>
            </a:r>
            <a:r>
              <a:rPr spc="-5" dirty="0"/>
              <a:t>Classes)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73239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Khi </a:t>
            </a:r>
            <a:r>
              <a:rPr sz="2800" spc="-5" dirty="0">
                <a:latin typeface="Microsoft Sans Serif"/>
                <a:cs typeface="Microsoft Sans Serif"/>
              </a:rPr>
              <a:t>một </a:t>
            </a:r>
            <a:r>
              <a:rPr sz="2800" spc="-10" dirty="0">
                <a:latin typeface="Microsoft Sans Serif"/>
                <a:cs typeface="Microsoft Sans Serif"/>
              </a:rPr>
              <a:t>mối </a:t>
            </a:r>
            <a:r>
              <a:rPr sz="2800" dirty="0">
                <a:latin typeface="Microsoft Sans Serif"/>
                <a:cs typeface="Microsoft Sans Serif"/>
              </a:rPr>
              <a:t>kết </a:t>
            </a:r>
            <a:r>
              <a:rPr sz="2800" spc="85" dirty="0">
                <a:latin typeface="Microsoft Sans Serif"/>
                <a:cs typeface="Microsoft Sans Serif"/>
              </a:rPr>
              <a:t>hợp </a:t>
            </a:r>
            <a:r>
              <a:rPr sz="2800" dirty="0">
                <a:latin typeface="Microsoft Sans Serif"/>
                <a:cs typeface="Microsoft Sans Serif"/>
              </a:rPr>
              <a:t>có các đặc </a:t>
            </a:r>
            <a:r>
              <a:rPr sz="2800" spc="60" dirty="0">
                <a:latin typeface="Microsoft Sans Serif"/>
                <a:cs typeface="Microsoft Sans Serif"/>
              </a:rPr>
              <a:t>trưng </a:t>
            </a:r>
            <a:r>
              <a:rPr sz="2800" spc="-5" dirty="0">
                <a:latin typeface="Microsoft Sans Serif"/>
                <a:cs typeface="Microsoft Sans Serif"/>
              </a:rPr>
              <a:t>(thuộc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tính, </a:t>
            </a:r>
            <a:r>
              <a:rPr sz="2800" spc="-5" dirty="0">
                <a:latin typeface="Microsoft Sans Serif"/>
                <a:cs typeface="Microsoft Sans Serif"/>
              </a:rPr>
              <a:t>hoạt động và các </a:t>
            </a:r>
            <a:r>
              <a:rPr sz="2800" spc="-10" dirty="0">
                <a:latin typeface="Microsoft Sans Serif"/>
                <a:cs typeface="Microsoft Sans Serif"/>
              </a:rPr>
              <a:t>mối </a:t>
            </a:r>
            <a:r>
              <a:rPr sz="2800" spc="-5" dirty="0">
                <a:latin typeface="Microsoft Sans Serif"/>
                <a:cs typeface="Microsoft Sans Serif"/>
              </a:rPr>
              <a:t>kết </a:t>
            </a:r>
            <a:r>
              <a:rPr sz="2800" spc="50" dirty="0">
                <a:latin typeface="Microsoft Sans Serif"/>
                <a:cs typeface="Microsoft Sans Serif"/>
              </a:rPr>
              <a:t>hợp), </a:t>
            </a:r>
            <a:r>
              <a:rPr sz="2800" spc="-5" dirty="0">
                <a:latin typeface="Microsoft Sans Serif"/>
                <a:cs typeface="Microsoft Sans Serif"/>
              </a:rPr>
              <a:t>chúng ta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tạo </a:t>
            </a:r>
            <a:r>
              <a:rPr sz="2800" dirty="0">
                <a:latin typeface="Microsoft Sans Serif"/>
                <a:cs typeface="Microsoft Sans Serif"/>
              </a:rPr>
              <a:t>ra một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dirty="0">
                <a:latin typeface="Microsoft Sans Serif"/>
                <a:cs typeface="Microsoft Sans Serif"/>
              </a:rPr>
              <a:t>để </a:t>
            </a:r>
            <a:r>
              <a:rPr sz="2800" spc="75" dirty="0">
                <a:latin typeface="Microsoft Sans Serif"/>
                <a:cs typeface="Microsoft Sans Serif"/>
              </a:rPr>
              <a:t>chứa </a:t>
            </a:r>
            <a:r>
              <a:rPr sz="2800" dirty="0">
                <a:latin typeface="Microsoft Sans Serif"/>
                <a:cs typeface="Microsoft Sans Serif"/>
              </a:rPr>
              <a:t>các </a:t>
            </a:r>
            <a:r>
              <a:rPr sz="2800" spc="-5" dirty="0">
                <a:latin typeface="Microsoft Sans Serif"/>
                <a:cs typeface="Microsoft Sans Serif"/>
              </a:rPr>
              <a:t>thuộc </a:t>
            </a:r>
            <a:r>
              <a:rPr sz="2800" spc="30" dirty="0">
                <a:latin typeface="Microsoft Sans Serif"/>
                <a:cs typeface="Microsoft Sans Serif"/>
              </a:rPr>
              <a:t>tính </a:t>
            </a:r>
            <a:r>
              <a:rPr sz="2800" dirty="0">
                <a:latin typeface="Microsoft Sans Serif"/>
                <a:cs typeface="Microsoft Sans Serif"/>
              </a:rPr>
              <a:t>đó và kết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nối</a:t>
            </a:r>
            <a:r>
              <a:rPr sz="2800" spc="434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với</a:t>
            </a:r>
            <a:r>
              <a:rPr sz="2800" spc="434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mối</a:t>
            </a:r>
            <a:r>
              <a:rPr sz="2800" spc="4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quan</a:t>
            </a:r>
            <a:r>
              <a:rPr sz="2800" spc="4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hệ,</a:t>
            </a:r>
            <a:r>
              <a:rPr sz="2800" spc="44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4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này</a:t>
            </a:r>
            <a:r>
              <a:rPr sz="2800" spc="445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được</a:t>
            </a:r>
            <a:r>
              <a:rPr sz="2800" spc="4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gọi</a:t>
            </a:r>
            <a:r>
              <a:rPr sz="2800" spc="4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là</a:t>
            </a:r>
            <a:r>
              <a:rPr sz="2800" spc="44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kết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hợp.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114800"/>
            <a:ext cx="9138285" cy="2280285"/>
            <a:chOff x="0" y="4114800"/>
            <a:chExt cx="9138285" cy="22802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114800"/>
              <a:ext cx="2543555" cy="10441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8692" y="4233671"/>
              <a:ext cx="6649211" cy="216103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366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Bản</a:t>
            </a:r>
            <a:r>
              <a:rPr spc="-15" dirty="0"/>
              <a:t> </a:t>
            </a:r>
            <a:r>
              <a:rPr spc="-5" dirty="0"/>
              <a:t>số</a:t>
            </a:r>
            <a:r>
              <a:rPr spc="-30" dirty="0"/>
              <a:t> </a:t>
            </a:r>
            <a:r>
              <a:rPr spc="-5" dirty="0"/>
              <a:t>(Multiplicity)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1544" y="1853311"/>
            <a:ext cx="7545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Thể </a:t>
            </a:r>
            <a:r>
              <a:rPr sz="2800" spc="-10" dirty="0">
                <a:latin typeface="Microsoft Sans Serif"/>
                <a:cs typeface="Microsoft Sans Serif"/>
              </a:rPr>
              <a:t>hiện </a:t>
            </a:r>
            <a:r>
              <a:rPr sz="2800" spc="-5" dirty="0">
                <a:latin typeface="Microsoft Sans Serif"/>
                <a:cs typeface="Microsoft Sans Serif"/>
              </a:rPr>
              <a:t>rằng </a:t>
            </a:r>
            <a:r>
              <a:rPr sz="2800" spc="100" dirty="0">
                <a:latin typeface="Microsoft Sans Serif"/>
                <a:cs typeface="Microsoft Sans Serif"/>
              </a:rPr>
              <a:t>ứng </a:t>
            </a:r>
            <a:r>
              <a:rPr sz="2800" spc="85" dirty="0">
                <a:latin typeface="Microsoft Sans Serif"/>
                <a:cs typeface="Microsoft Sans Serif"/>
              </a:rPr>
              <a:t>với </a:t>
            </a:r>
            <a:r>
              <a:rPr sz="2800" spc="-10" dirty="0">
                <a:latin typeface="Microsoft Sans Serif"/>
                <a:cs typeface="Microsoft Sans Serif"/>
              </a:rPr>
              <a:t>mỗi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5" dirty="0">
                <a:latin typeface="Microsoft Sans Serif"/>
                <a:cs typeface="Microsoft Sans Serif"/>
              </a:rPr>
              <a:t>A </a:t>
            </a:r>
            <a:r>
              <a:rPr sz="2800" spc="45" dirty="0">
                <a:latin typeface="Microsoft Sans Serif"/>
                <a:cs typeface="Microsoft Sans Serif"/>
              </a:rPr>
              <a:t>thì </a:t>
            </a:r>
            <a:r>
              <a:rPr sz="2800" spc="-5" dirty="0">
                <a:latin typeface="Microsoft Sans Serif"/>
                <a:cs typeface="Microsoft Sans Serif"/>
              </a:rPr>
              <a:t>có </a:t>
            </a:r>
            <a:r>
              <a:rPr sz="2800" spc="45" dirty="0">
                <a:latin typeface="Microsoft Sans Serif"/>
                <a:cs typeface="Microsoft Sans Serif"/>
              </a:rPr>
              <a:t>(chứa, 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dạy,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mua,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đặt,...)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nhiêu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phần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tử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B?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9427" y="3348228"/>
          <a:ext cx="61722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13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1387475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	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2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50160" y="5817819"/>
            <a:ext cx="542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Một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phần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phần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366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Bản</a:t>
            </a:r>
            <a:r>
              <a:rPr spc="-15" dirty="0"/>
              <a:t> </a:t>
            </a:r>
            <a:r>
              <a:rPr spc="-5" dirty="0"/>
              <a:t>số</a:t>
            </a:r>
            <a:r>
              <a:rPr spc="-30" dirty="0"/>
              <a:t> </a:t>
            </a:r>
            <a:r>
              <a:rPr spc="-5" dirty="0"/>
              <a:t>(Multiplicity)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1544" y="1853311"/>
            <a:ext cx="7545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Thể </a:t>
            </a:r>
            <a:r>
              <a:rPr sz="2800" spc="-10" dirty="0">
                <a:latin typeface="Microsoft Sans Serif"/>
                <a:cs typeface="Microsoft Sans Serif"/>
              </a:rPr>
              <a:t>hiện </a:t>
            </a:r>
            <a:r>
              <a:rPr sz="2800" spc="-5" dirty="0">
                <a:latin typeface="Microsoft Sans Serif"/>
                <a:cs typeface="Microsoft Sans Serif"/>
              </a:rPr>
              <a:t>rằng </a:t>
            </a:r>
            <a:r>
              <a:rPr sz="2800" spc="100" dirty="0">
                <a:latin typeface="Microsoft Sans Serif"/>
                <a:cs typeface="Microsoft Sans Serif"/>
              </a:rPr>
              <a:t>ứng </a:t>
            </a:r>
            <a:r>
              <a:rPr sz="2800" spc="85" dirty="0">
                <a:latin typeface="Microsoft Sans Serif"/>
                <a:cs typeface="Microsoft Sans Serif"/>
              </a:rPr>
              <a:t>với </a:t>
            </a:r>
            <a:r>
              <a:rPr sz="2800" spc="-10" dirty="0">
                <a:latin typeface="Microsoft Sans Serif"/>
                <a:cs typeface="Microsoft Sans Serif"/>
              </a:rPr>
              <a:t>mỗi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5" dirty="0">
                <a:latin typeface="Microsoft Sans Serif"/>
                <a:cs typeface="Microsoft Sans Serif"/>
              </a:rPr>
              <a:t>A </a:t>
            </a:r>
            <a:r>
              <a:rPr sz="2800" spc="45" dirty="0">
                <a:latin typeface="Microsoft Sans Serif"/>
                <a:cs typeface="Microsoft Sans Serif"/>
              </a:rPr>
              <a:t>thì </a:t>
            </a:r>
            <a:r>
              <a:rPr sz="2800" spc="-5" dirty="0">
                <a:latin typeface="Microsoft Sans Serif"/>
                <a:cs typeface="Microsoft Sans Serif"/>
              </a:rPr>
              <a:t>có </a:t>
            </a:r>
            <a:r>
              <a:rPr sz="2800" spc="45" dirty="0">
                <a:latin typeface="Microsoft Sans Serif"/>
                <a:cs typeface="Microsoft Sans Serif"/>
              </a:rPr>
              <a:t>(chứa, 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dạy,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mua,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đặt,...)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nhiêu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phần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tử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B?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427" y="3348228"/>
          <a:ext cx="65532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Tài</a:t>
                      </a:r>
                      <a:r>
                        <a:rPr sz="2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khoản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1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Microsoft Sans Serif"/>
                          <a:cs typeface="Microsoft Sans Serif"/>
                        </a:rPr>
                        <a:t>Khách hàng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6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235075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	0..3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2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6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02105" y="5432125"/>
            <a:ext cx="6320155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latin typeface="Arial"/>
                <a:cs typeface="Arial"/>
              </a:rPr>
              <a:t>Một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phần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tối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3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phần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Arial"/>
                <a:cs typeface="Arial"/>
              </a:rPr>
              <a:t>Mỗi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phần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đúng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phần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366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Bản</a:t>
            </a:r>
            <a:r>
              <a:rPr spc="-15" dirty="0"/>
              <a:t> </a:t>
            </a:r>
            <a:r>
              <a:rPr spc="-5" dirty="0"/>
              <a:t>số</a:t>
            </a:r>
            <a:r>
              <a:rPr spc="-30" dirty="0"/>
              <a:t> </a:t>
            </a:r>
            <a:r>
              <a:rPr spc="-5" dirty="0"/>
              <a:t>(Multiplicity)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746750" y="6555144"/>
            <a:ext cx="10026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Arial"/>
                <a:cs typeface="Arial"/>
              </a:rPr>
              <a:t>48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1544" y="1853311"/>
            <a:ext cx="7545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Thể </a:t>
            </a:r>
            <a:r>
              <a:rPr sz="2800" spc="-10" dirty="0">
                <a:latin typeface="Microsoft Sans Serif"/>
                <a:cs typeface="Microsoft Sans Serif"/>
              </a:rPr>
              <a:t>hiện </a:t>
            </a:r>
            <a:r>
              <a:rPr sz="2800" spc="-5" dirty="0">
                <a:latin typeface="Microsoft Sans Serif"/>
                <a:cs typeface="Microsoft Sans Serif"/>
              </a:rPr>
              <a:t>rằng </a:t>
            </a:r>
            <a:r>
              <a:rPr sz="2800" spc="100" dirty="0">
                <a:latin typeface="Microsoft Sans Serif"/>
                <a:cs typeface="Microsoft Sans Serif"/>
              </a:rPr>
              <a:t>ứng </a:t>
            </a:r>
            <a:r>
              <a:rPr sz="2800" spc="85" dirty="0">
                <a:latin typeface="Microsoft Sans Serif"/>
                <a:cs typeface="Microsoft Sans Serif"/>
              </a:rPr>
              <a:t>với </a:t>
            </a:r>
            <a:r>
              <a:rPr sz="2800" spc="-10" dirty="0">
                <a:latin typeface="Microsoft Sans Serif"/>
                <a:cs typeface="Microsoft Sans Serif"/>
              </a:rPr>
              <a:t>mỗi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5" dirty="0">
                <a:latin typeface="Microsoft Sans Serif"/>
                <a:cs typeface="Microsoft Sans Serif"/>
              </a:rPr>
              <a:t>A </a:t>
            </a:r>
            <a:r>
              <a:rPr sz="2800" spc="45" dirty="0">
                <a:latin typeface="Microsoft Sans Serif"/>
                <a:cs typeface="Microsoft Sans Serif"/>
              </a:rPr>
              <a:t>thì </a:t>
            </a:r>
            <a:r>
              <a:rPr sz="2800" spc="-5" dirty="0">
                <a:latin typeface="Microsoft Sans Serif"/>
                <a:cs typeface="Microsoft Sans Serif"/>
              </a:rPr>
              <a:t>có </a:t>
            </a:r>
            <a:r>
              <a:rPr sz="2800" spc="45" dirty="0">
                <a:latin typeface="Microsoft Sans Serif"/>
                <a:cs typeface="Microsoft Sans Serif"/>
              </a:rPr>
              <a:t>(chứa, 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dạy,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mua,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đặt,...)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nhiêu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phần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tử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B?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427" y="3348228"/>
          <a:ext cx="65532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Đơn</a:t>
                      </a:r>
                      <a:r>
                        <a:rPr sz="2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hàng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1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Microsoft Sans Serif"/>
                          <a:cs typeface="Microsoft Sans Serif"/>
                        </a:rPr>
                        <a:t>Khách hàng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6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78610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	*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2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6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40204" y="5432125"/>
            <a:ext cx="6245225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latin typeface="Arial"/>
                <a:cs typeface="Arial"/>
              </a:rPr>
              <a:t>Một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phần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nhiều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phần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 lớp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Arial"/>
                <a:cs typeface="Arial"/>
              </a:rPr>
              <a:t>Mỗi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phần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đúng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phần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tử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lớp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908" y="1516507"/>
            <a:ext cx="5265420" cy="19462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065" marR="5080" indent="1905" algn="ctr">
              <a:lnSpc>
                <a:spcPts val="4860"/>
              </a:lnSpc>
              <a:spcBef>
                <a:spcPts val="710"/>
              </a:spcBef>
            </a:pPr>
            <a:r>
              <a:rPr sz="4500" spc="-5" dirty="0"/>
              <a:t>CRC </a:t>
            </a:r>
            <a:r>
              <a:rPr sz="4500" dirty="0"/>
              <a:t>(Class- </a:t>
            </a:r>
            <a:r>
              <a:rPr sz="4500" spc="5" dirty="0"/>
              <a:t> </a:t>
            </a:r>
            <a:r>
              <a:rPr sz="4500" dirty="0"/>
              <a:t>Responsibility- </a:t>
            </a:r>
            <a:r>
              <a:rPr sz="4500" spc="5" dirty="0"/>
              <a:t> </a:t>
            </a:r>
            <a:r>
              <a:rPr sz="4500" spc="-5" dirty="0"/>
              <a:t>Collaboration)</a:t>
            </a:r>
            <a:r>
              <a:rPr sz="4500" spc="-30" dirty="0"/>
              <a:t> </a:t>
            </a:r>
            <a:r>
              <a:rPr sz="4500" dirty="0"/>
              <a:t>card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366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Bản</a:t>
            </a:r>
            <a:r>
              <a:rPr spc="-15" dirty="0"/>
              <a:t> </a:t>
            </a:r>
            <a:r>
              <a:rPr spc="-5" dirty="0"/>
              <a:t>số</a:t>
            </a:r>
            <a:r>
              <a:rPr spc="-30" dirty="0"/>
              <a:t> </a:t>
            </a:r>
            <a:r>
              <a:rPr spc="-5" dirty="0"/>
              <a:t>(Multiplicity)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1544" y="1853311"/>
            <a:ext cx="7545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Thể </a:t>
            </a:r>
            <a:r>
              <a:rPr sz="2800" spc="-10" dirty="0">
                <a:latin typeface="Microsoft Sans Serif"/>
                <a:cs typeface="Microsoft Sans Serif"/>
              </a:rPr>
              <a:t>hiện </a:t>
            </a:r>
            <a:r>
              <a:rPr sz="2800" spc="-5" dirty="0">
                <a:latin typeface="Microsoft Sans Serif"/>
                <a:cs typeface="Microsoft Sans Serif"/>
              </a:rPr>
              <a:t>rằng </a:t>
            </a:r>
            <a:r>
              <a:rPr sz="2800" spc="100" dirty="0">
                <a:latin typeface="Microsoft Sans Serif"/>
                <a:cs typeface="Microsoft Sans Serif"/>
              </a:rPr>
              <a:t>ứng </a:t>
            </a:r>
            <a:r>
              <a:rPr sz="2800" spc="85" dirty="0">
                <a:latin typeface="Microsoft Sans Serif"/>
                <a:cs typeface="Microsoft Sans Serif"/>
              </a:rPr>
              <a:t>với </a:t>
            </a:r>
            <a:r>
              <a:rPr sz="2800" spc="-10" dirty="0">
                <a:latin typeface="Microsoft Sans Serif"/>
                <a:cs typeface="Microsoft Sans Serif"/>
              </a:rPr>
              <a:t>mỗi </a:t>
            </a:r>
            <a:r>
              <a:rPr sz="2800" spc="80" dirty="0">
                <a:latin typeface="Microsoft Sans Serif"/>
                <a:cs typeface="Microsoft Sans Serif"/>
              </a:rPr>
              <a:t>lớp </a:t>
            </a:r>
            <a:r>
              <a:rPr sz="2800" spc="-5" dirty="0">
                <a:latin typeface="Microsoft Sans Serif"/>
                <a:cs typeface="Microsoft Sans Serif"/>
              </a:rPr>
              <a:t>A </a:t>
            </a:r>
            <a:r>
              <a:rPr sz="2800" spc="45" dirty="0">
                <a:latin typeface="Microsoft Sans Serif"/>
                <a:cs typeface="Microsoft Sans Serif"/>
              </a:rPr>
              <a:t>thì </a:t>
            </a:r>
            <a:r>
              <a:rPr sz="2800" spc="-5" dirty="0">
                <a:latin typeface="Microsoft Sans Serif"/>
                <a:cs typeface="Microsoft Sans Serif"/>
              </a:rPr>
              <a:t>có </a:t>
            </a:r>
            <a:r>
              <a:rPr sz="2800" spc="45" dirty="0">
                <a:latin typeface="Microsoft Sans Serif"/>
                <a:cs typeface="Microsoft Sans Serif"/>
              </a:rPr>
              <a:t>(chứa, 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dạy,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mua,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đặt,...)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nhiêu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phần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155" dirty="0">
                <a:latin typeface="Microsoft Sans Serif"/>
                <a:cs typeface="Microsoft Sans Serif"/>
              </a:rPr>
              <a:t>tử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B?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427" y="3348228"/>
          <a:ext cx="65532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Khóa</a:t>
                      </a:r>
                      <a:r>
                        <a:rPr sz="2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học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1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Microsoft Sans Serif"/>
                          <a:cs typeface="Microsoft Sans Serif"/>
                        </a:rPr>
                        <a:t>Sinh</a:t>
                      </a:r>
                      <a:r>
                        <a:rPr sz="32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200" spc="-10" dirty="0">
                          <a:latin typeface="Microsoft Sans Serif"/>
                          <a:cs typeface="Microsoft Sans Serif"/>
                        </a:rPr>
                        <a:t>viên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6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409065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0..*	1..*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2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6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99210" y="5432125"/>
            <a:ext cx="7096759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latin typeface="Arial"/>
                <a:cs typeface="Arial"/>
              </a:rPr>
              <a:t>Mỗi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sinh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tham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ít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nhất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 </a:t>
            </a:r>
            <a:r>
              <a:rPr sz="2400" b="1" spc="-5" dirty="0">
                <a:latin typeface="Arial"/>
                <a:cs typeface="Arial"/>
              </a:rPr>
              <a:t>khóa học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Arial"/>
                <a:cs typeface="Arial"/>
              </a:rPr>
              <a:t>Mỗi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khóa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học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thể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hoặc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nhiều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sv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tham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23" y="1987240"/>
            <a:ext cx="8920048" cy="43896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00783"/>
            <a:ext cx="9144000" cy="5151120"/>
            <a:chOff x="0" y="1700783"/>
            <a:chExt cx="9144000" cy="5151120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" y="1700783"/>
              <a:ext cx="8276844" cy="4876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66080"/>
            <a:ext cx="5972810" cy="18395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5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What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relationships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between?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25"/>
              </a:spcBef>
              <a:buChar char="•"/>
              <a:tabLst>
                <a:tab pos="5283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dirty="0">
                <a:latin typeface="Microsoft Sans Serif"/>
                <a:cs typeface="Microsoft Sans Serif"/>
              </a:rPr>
              <a:t> B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dirty="0">
                <a:latin typeface="Microsoft Sans Serif"/>
                <a:cs typeface="Microsoft Sans Serif"/>
              </a:rPr>
              <a:t> 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5706" y="3938261"/>
          <a:ext cx="1181100" cy="865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15016" y="4261611"/>
            <a:ext cx="1181735" cy="551180"/>
          </a:xfrm>
          <a:custGeom>
            <a:avLst/>
            <a:gdLst/>
            <a:ahLst/>
            <a:cxnLst/>
            <a:rect l="l" t="t" r="r" b="b"/>
            <a:pathLst>
              <a:path w="1181735" h="551179">
                <a:moveTo>
                  <a:pt x="0" y="550656"/>
                </a:moveTo>
                <a:lnTo>
                  <a:pt x="1181351" y="550656"/>
                </a:lnTo>
                <a:lnTo>
                  <a:pt x="1181351" y="275328"/>
                </a:lnTo>
                <a:lnTo>
                  <a:pt x="0" y="275328"/>
                </a:lnTo>
                <a:lnTo>
                  <a:pt x="0" y="550656"/>
                </a:lnTo>
                <a:close/>
              </a:path>
              <a:path w="1181735" h="551179">
                <a:moveTo>
                  <a:pt x="0" y="275328"/>
                </a:moveTo>
                <a:lnTo>
                  <a:pt x="1181351" y="275328"/>
                </a:lnTo>
                <a:lnTo>
                  <a:pt x="1181351" y="0"/>
                </a:lnTo>
                <a:lnTo>
                  <a:pt x="0" y="0"/>
                </a:lnTo>
                <a:lnTo>
                  <a:pt x="0" y="275328"/>
                </a:lnTo>
                <a:close/>
              </a:path>
            </a:pathLst>
          </a:custGeom>
          <a:ln w="16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5017" y="3946461"/>
            <a:ext cx="1181735" cy="315595"/>
          </a:xfrm>
          <a:prstGeom prst="rect">
            <a:avLst/>
          </a:prstGeom>
          <a:ln w="16398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350" b="1" spc="20" dirty="0"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54232" y="3938261"/>
          <a:ext cx="1181735" cy="865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15017" y="5914731"/>
            <a:ext cx="1181735" cy="551815"/>
          </a:xfrm>
          <a:custGeom>
            <a:avLst/>
            <a:gdLst/>
            <a:ahLst/>
            <a:cxnLst/>
            <a:rect l="l" t="t" r="r" b="b"/>
            <a:pathLst>
              <a:path w="1181735" h="551814">
                <a:moveTo>
                  <a:pt x="0" y="551245"/>
                </a:moveTo>
                <a:lnTo>
                  <a:pt x="1181351" y="551245"/>
                </a:lnTo>
                <a:lnTo>
                  <a:pt x="1181351" y="275916"/>
                </a:lnTo>
                <a:lnTo>
                  <a:pt x="0" y="275916"/>
                </a:lnTo>
                <a:lnTo>
                  <a:pt x="0" y="551245"/>
                </a:lnTo>
                <a:close/>
              </a:path>
              <a:path w="1181735" h="551814">
                <a:moveTo>
                  <a:pt x="0" y="275903"/>
                </a:moveTo>
                <a:lnTo>
                  <a:pt x="1181351" y="275903"/>
                </a:lnTo>
                <a:lnTo>
                  <a:pt x="1181351" y="0"/>
                </a:lnTo>
                <a:lnTo>
                  <a:pt x="0" y="0"/>
                </a:lnTo>
                <a:lnTo>
                  <a:pt x="0" y="275903"/>
                </a:lnTo>
                <a:close/>
              </a:path>
            </a:pathLst>
          </a:custGeom>
          <a:ln w="16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15017" y="5599673"/>
            <a:ext cx="1181735" cy="315595"/>
          </a:xfrm>
          <a:prstGeom prst="rect">
            <a:avLst/>
          </a:prstGeom>
          <a:ln w="1639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350" b="1" spc="20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3906" y="5914731"/>
            <a:ext cx="1181735" cy="551815"/>
          </a:xfrm>
          <a:custGeom>
            <a:avLst/>
            <a:gdLst/>
            <a:ahLst/>
            <a:cxnLst/>
            <a:rect l="l" t="t" r="r" b="b"/>
            <a:pathLst>
              <a:path w="1181735" h="551814">
                <a:moveTo>
                  <a:pt x="0" y="551245"/>
                </a:moveTo>
                <a:lnTo>
                  <a:pt x="1181351" y="551245"/>
                </a:lnTo>
                <a:lnTo>
                  <a:pt x="1181351" y="275916"/>
                </a:lnTo>
                <a:lnTo>
                  <a:pt x="0" y="275916"/>
                </a:lnTo>
                <a:lnTo>
                  <a:pt x="0" y="551245"/>
                </a:lnTo>
                <a:close/>
              </a:path>
              <a:path w="1181735" h="551814">
                <a:moveTo>
                  <a:pt x="0" y="275903"/>
                </a:moveTo>
                <a:lnTo>
                  <a:pt x="1181351" y="275903"/>
                </a:lnTo>
                <a:lnTo>
                  <a:pt x="1181351" y="0"/>
                </a:lnTo>
                <a:lnTo>
                  <a:pt x="0" y="0"/>
                </a:lnTo>
                <a:lnTo>
                  <a:pt x="0" y="275903"/>
                </a:lnTo>
                <a:close/>
              </a:path>
            </a:pathLst>
          </a:custGeom>
          <a:ln w="16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3906" y="5599673"/>
            <a:ext cx="1181735" cy="315595"/>
          </a:xfrm>
          <a:prstGeom prst="rect">
            <a:avLst/>
          </a:prstGeom>
          <a:ln w="1639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350" b="1" spc="20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3788" y="5004102"/>
            <a:ext cx="123189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Microsoft Sans Serif"/>
                <a:cs typeface="Microsoft Sans Serif"/>
              </a:rPr>
              <a:t>1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580" y="5136950"/>
            <a:ext cx="939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0" dirty="0">
                <a:latin typeface="Microsoft Sans Serif"/>
                <a:cs typeface="Microsoft Sans Serif"/>
              </a:rPr>
              <a:t>*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07043" y="4804058"/>
            <a:ext cx="1313180" cy="1017905"/>
            <a:chOff x="3207043" y="4804058"/>
            <a:chExt cx="1313180" cy="1017905"/>
          </a:xfrm>
        </p:grpSpPr>
        <p:sp>
          <p:nvSpPr>
            <p:cNvPr id="15" name="object 15"/>
            <p:cNvSpPr/>
            <p:nvPr/>
          </p:nvSpPr>
          <p:spPr>
            <a:xfrm>
              <a:off x="3371213" y="4932056"/>
              <a:ext cx="1144270" cy="884555"/>
            </a:xfrm>
            <a:custGeom>
              <a:avLst/>
              <a:gdLst/>
              <a:ahLst/>
              <a:cxnLst/>
              <a:rect l="l" t="t" r="r" b="b"/>
              <a:pathLst>
                <a:path w="1144270" h="884554">
                  <a:moveTo>
                    <a:pt x="0" y="0"/>
                  </a:moveTo>
                  <a:lnTo>
                    <a:pt x="1143803" y="884476"/>
                  </a:lnTo>
                </a:path>
              </a:pathLst>
            </a:custGeom>
            <a:ln w="96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7043" y="4804058"/>
              <a:ext cx="247800" cy="234981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01996" y="4277785"/>
            <a:ext cx="1565275" cy="1330325"/>
            <a:chOff x="5001996" y="4277785"/>
            <a:chExt cx="1565275" cy="1330325"/>
          </a:xfrm>
        </p:grpSpPr>
        <p:sp>
          <p:nvSpPr>
            <p:cNvPr id="18" name="object 18"/>
            <p:cNvSpPr/>
            <p:nvPr/>
          </p:nvSpPr>
          <p:spPr>
            <a:xfrm>
              <a:off x="5699597" y="4382802"/>
              <a:ext cx="840105" cy="10160"/>
            </a:xfrm>
            <a:custGeom>
              <a:avLst/>
              <a:gdLst/>
              <a:ahLst/>
              <a:cxnLst/>
              <a:rect l="l" t="t" r="r" b="b"/>
              <a:pathLst>
                <a:path w="840104" h="10160">
                  <a:moveTo>
                    <a:pt x="78879" y="0"/>
                  </a:moveTo>
                  <a:lnTo>
                    <a:pt x="5074" y="0"/>
                  </a:lnTo>
                  <a:lnTo>
                    <a:pt x="1614" y="1724"/>
                  </a:lnTo>
                  <a:lnTo>
                    <a:pt x="0" y="5127"/>
                  </a:lnTo>
                  <a:lnTo>
                    <a:pt x="1614" y="7955"/>
                  </a:lnTo>
                  <a:lnTo>
                    <a:pt x="5074" y="9656"/>
                  </a:lnTo>
                  <a:lnTo>
                    <a:pt x="78879" y="9656"/>
                  </a:lnTo>
                  <a:lnTo>
                    <a:pt x="82108" y="7955"/>
                  </a:lnTo>
                  <a:lnTo>
                    <a:pt x="83953" y="5127"/>
                  </a:lnTo>
                  <a:lnTo>
                    <a:pt x="82108" y="1724"/>
                  </a:lnTo>
                  <a:lnTo>
                    <a:pt x="78879" y="0"/>
                  </a:lnTo>
                  <a:close/>
                </a:path>
                <a:path w="840104" h="10160">
                  <a:moveTo>
                    <a:pt x="205271" y="0"/>
                  </a:moveTo>
                  <a:lnTo>
                    <a:pt x="131466" y="0"/>
                  </a:lnTo>
                  <a:lnTo>
                    <a:pt x="128237" y="1724"/>
                  </a:lnTo>
                  <a:lnTo>
                    <a:pt x="126392" y="5127"/>
                  </a:lnTo>
                  <a:lnTo>
                    <a:pt x="128237" y="7955"/>
                  </a:lnTo>
                  <a:lnTo>
                    <a:pt x="131466" y="9656"/>
                  </a:lnTo>
                  <a:lnTo>
                    <a:pt x="205271" y="9656"/>
                  </a:lnTo>
                  <a:lnTo>
                    <a:pt x="208731" y="7955"/>
                  </a:lnTo>
                  <a:lnTo>
                    <a:pt x="209884" y="5127"/>
                  </a:lnTo>
                  <a:lnTo>
                    <a:pt x="208731" y="1724"/>
                  </a:lnTo>
                  <a:lnTo>
                    <a:pt x="205271" y="0"/>
                  </a:lnTo>
                  <a:close/>
                </a:path>
                <a:path w="840104" h="10160">
                  <a:moveTo>
                    <a:pt x="330049" y="0"/>
                  </a:moveTo>
                  <a:lnTo>
                    <a:pt x="257397" y="0"/>
                  </a:lnTo>
                  <a:lnTo>
                    <a:pt x="253014" y="1724"/>
                  </a:lnTo>
                  <a:lnTo>
                    <a:pt x="251169" y="5127"/>
                  </a:lnTo>
                  <a:lnTo>
                    <a:pt x="253014" y="7955"/>
                  </a:lnTo>
                  <a:lnTo>
                    <a:pt x="257397" y="9656"/>
                  </a:lnTo>
                  <a:lnTo>
                    <a:pt x="330049" y="9656"/>
                  </a:lnTo>
                  <a:lnTo>
                    <a:pt x="334662" y="7955"/>
                  </a:lnTo>
                  <a:lnTo>
                    <a:pt x="336276" y="5127"/>
                  </a:lnTo>
                  <a:lnTo>
                    <a:pt x="334662" y="1724"/>
                  </a:lnTo>
                  <a:lnTo>
                    <a:pt x="330049" y="0"/>
                  </a:lnTo>
                  <a:close/>
                </a:path>
                <a:path w="840104" h="10160">
                  <a:moveTo>
                    <a:pt x="455980" y="0"/>
                  </a:moveTo>
                  <a:lnTo>
                    <a:pt x="382174" y="0"/>
                  </a:lnTo>
                  <a:lnTo>
                    <a:pt x="378945" y="1724"/>
                  </a:lnTo>
                  <a:lnTo>
                    <a:pt x="377792" y="5127"/>
                  </a:lnTo>
                  <a:lnTo>
                    <a:pt x="378945" y="7955"/>
                  </a:lnTo>
                  <a:lnTo>
                    <a:pt x="382174" y="9656"/>
                  </a:lnTo>
                  <a:lnTo>
                    <a:pt x="455980" y="9656"/>
                  </a:lnTo>
                  <a:lnTo>
                    <a:pt x="459440" y="7955"/>
                  </a:lnTo>
                  <a:lnTo>
                    <a:pt x="461054" y="5127"/>
                  </a:lnTo>
                  <a:lnTo>
                    <a:pt x="459440" y="1724"/>
                  </a:lnTo>
                  <a:lnTo>
                    <a:pt x="455980" y="0"/>
                  </a:lnTo>
                  <a:close/>
                </a:path>
                <a:path w="840104" h="10160">
                  <a:moveTo>
                    <a:pt x="582372" y="0"/>
                  </a:moveTo>
                  <a:lnTo>
                    <a:pt x="508797" y="0"/>
                  </a:lnTo>
                  <a:lnTo>
                    <a:pt x="505338" y="1724"/>
                  </a:lnTo>
                  <a:lnTo>
                    <a:pt x="503492" y="5127"/>
                  </a:lnTo>
                  <a:lnTo>
                    <a:pt x="505338" y="7955"/>
                  </a:lnTo>
                  <a:lnTo>
                    <a:pt x="508797" y="9656"/>
                  </a:lnTo>
                  <a:lnTo>
                    <a:pt x="582372" y="9656"/>
                  </a:lnTo>
                  <a:lnTo>
                    <a:pt x="585832" y="7955"/>
                  </a:lnTo>
                  <a:lnTo>
                    <a:pt x="587446" y="5127"/>
                  </a:lnTo>
                  <a:lnTo>
                    <a:pt x="585832" y="1724"/>
                  </a:lnTo>
                  <a:lnTo>
                    <a:pt x="582372" y="0"/>
                  </a:lnTo>
                  <a:close/>
                </a:path>
                <a:path w="840104" h="10160">
                  <a:moveTo>
                    <a:pt x="708995" y="0"/>
                  </a:moveTo>
                  <a:lnTo>
                    <a:pt x="635189" y="0"/>
                  </a:lnTo>
                  <a:lnTo>
                    <a:pt x="631730" y="1724"/>
                  </a:lnTo>
                  <a:lnTo>
                    <a:pt x="630115" y="5127"/>
                  </a:lnTo>
                  <a:lnTo>
                    <a:pt x="631730" y="7955"/>
                  </a:lnTo>
                  <a:lnTo>
                    <a:pt x="635189" y="9656"/>
                  </a:lnTo>
                  <a:lnTo>
                    <a:pt x="708995" y="9656"/>
                  </a:lnTo>
                  <a:lnTo>
                    <a:pt x="712224" y="7955"/>
                  </a:lnTo>
                  <a:lnTo>
                    <a:pt x="714069" y="5127"/>
                  </a:lnTo>
                  <a:lnTo>
                    <a:pt x="712224" y="1724"/>
                  </a:lnTo>
                  <a:lnTo>
                    <a:pt x="708995" y="0"/>
                  </a:lnTo>
                  <a:close/>
                </a:path>
                <a:path w="840104" h="10160">
                  <a:moveTo>
                    <a:pt x="835387" y="0"/>
                  </a:moveTo>
                  <a:lnTo>
                    <a:pt x="761582" y="0"/>
                  </a:lnTo>
                  <a:lnTo>
                    <a:pt x="758353" y="1724"/>
                  </a:lnTo>
                  <a:lnTo>
                    <a:pt x="756507" y="5127"/>
                  </a:lnTo>
                  <a:lnTo>
                    <a:pt x="758353" y="7955"/>
                  </a:lnTo>
                  <a:lnTo>
                    <a:pt x="761582" y="9656"/>
                  </a:lnTo>
                  <a:lnTo>
                    <a:pt x="835387" y="9656"/>
                  </a:lnTo>
                  <a:lnTo>
                    <a:pt x="838847" y="7955"/>
                  </a:lnTo>
                  <a:lnTo>
                    <a:pt x="840000" y="5127"/>
                  </a:lnTo>
                  <a:lnTo>
                    <a:pt x="838847" y="1724"/>
                  </a:lnTo>
                  <a:lnTo>
                    <a:pt x="8353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9597" y="4382802"/>
              <a:ext cx="714375" cy="10160"/>
            </a:xfrm>
            <a:custGeom>
              <a:avLst/>
              <a:gdLst/>
              <a:ahLst/>
              <a:cxnLst/>
              <a:rect l="l" t="t" r="r" b="b"/>
              <a:pathLst>
                <a:path w="714375" h="10160">
                  <a:moveTo>
                    <a:pt x="5074" y="0"/>
                  </a:moveTo>
                  <a:lnTo>
                    <a:pt x="78879" y="0"/>
                  </a:lnTo>
                  <a:lnTo>
                    <a:pt x="82108" y="1724"/>
                  </a:lnTo>
                  <a:lnTo>
                    <a:pt x="83953" y="5127"/>
                  </a:lnTo>
                  <a:lnTo>
                    <a:pt x="82108" y="7955"/>
                  </a:lnTo>
                  <a:lnTo>
                    <a:pt x="78879" y="9656"/>
                  </a:lnTo>
                  <a:lnTo>
                    <a:pt x="5074" y="9656"/>
                  </a:lnTo>
                  <a:lnTo>
                    <a:pt x="1614" y="7955"/>
                  </a:lnTo>
                  <a:lnTo>
                    <a:pt x="0" y="5127"/>
                  </a:lnTo>
                  <a:lnTo>
                    <a:pt x="1614" y="1724"/>
                  </a:lnTo>
                  <a:lnTo>
                    <a:pt x="5074" y="0"/>
                  </a:lnTo>
                  <a:close/>
                </a:path>
                <a:path w="714375" h="10160">
                  <a:moveTo>
                    <a:pt x="131466" y="0"/>
                  </a:moveTo>
                  <a:lnTo>
                    <a:pt x="205271" y="0"/>
                  </a:lnTo>
                  <a:lnTo>
                    <a:pt x="208731" y="1724"/>
                  </a:lnTo>
                  <a:lnTo>
                    <a:pt x="209884" y="5127"/>
                  </a:lnTo>
                  <a:lnTo>
                    <a:pt x="208731" y="7955"/>
                  </a:lnTo>
                  <a:lnTo>
                    <a:pt x="205271" y="9656"/>
                  </a:lnTo>
                  <a:lnTo>
                    <a:pt x="131466" y="9656"/>
                  </a:lnTo>
                  <a:lnTo>
                    <a:pt x="128237" y="7955"/>
                  </a:lnTo>
                  <a:lnTo>
                    <a:pt x="126392" y="5127"/>
                  </a:lnTo>
                  <a:lnTo>
                    <a:pt x="128237" y="1724"/>
                  </a:lnTo>
                  <a:lnTo>
                    <a:pt x="131466" y="0"/>
                  </a:lnTo>
                  <a:close/>
                </a:path>
                <a:path w="714375" h="10160">
                  <a:moveTo>
                    <a:pt x="257397" y="0"/>
                  </a:moveTo>
                  <a:lnTo>
                    <a:pt x="330049" y="0"/>
                  </a:lnTo>
                  <a:lnTo>
                    <a:pt x="334662" y="1724"/>
                  </a:lnTo>
                  <a:lnTo>
                    <a:pt x="336276" y="5127"/>
                  </a:lnTo>
                  <a:lnTo>
                    <a:pt x="334662" y="7955"/>
                  </a:lnTo>
                  <a:lnTo>
                    <a:pt x="330049" y="9656"/>
                  </a:lnTo>
                  <a:lnTo>
                    <a:pt x="257397" y="9656"/>
                  </a:lnTo>
                  <a:lnTo>
                    <a:pt x="253014" y="7955"/>
                  </a:lnTo>
                  <a:lnTo>
                    <a:pt x="251169" y="5127"/>
                  </a:lnTo>
                  <a:lnTo>
                    <a:pt x="253014" y="1724"/>
                  </a:lnTo>
                  <a:lnTo>
                    <a:pt x="257397" y="0"/>
                  </a:lnTo>
                  <a:close/>
                </a:path>
                <a:path w="714375" h="10160">
                  <a:moveTo>
                    <a:pt x="382174" y="0"/>
                  </a:moveTo>
                  <a:lnTo>
                    <a:pt x="455980" y="0"/>
                  </a:lnTo>
                  <a:lnTo>
                    <a:pt x="459440" y="1724"/>
                  </a:lnTo>
                  <a:lnTo>
                    <a:pt x="461054" y="5127"/>
                  </a:lnTo>
                  <a:lnTo>
                    <a:pt x="459440" y="7955"/>
                  </a:lnTo>
                  <a:lnTo>
                    <a:pt x="455980" y="9656"/>
                  </a:lnTo>
                  <a:lnTo>
                    <a:pt x="382174" y="9656"/>
                  </a:lnTo>
                  <a:lnTo>
                    <a:pt x="378945" y="7955"/>
                  </a:lnTo>
                  <a:lnTo>
                    <a:pt x="377792" y="5127"/>
                  </a:lnTo>
                  <a:lnTo>
                    <a:pt x="378945" y="1724"/>
                  </a:lnTo>
                  <a:lnTo>
                    <a:pt x="382174" y="0"/>
                  </a:lnTo>
                  <a:close/>
                </a:path>
                <a:path w="714375" h="10160">
                  <a:moveTo>
                    <a:pt x="508797" y="0"/>
                  </a:moveTo>
                  <a:lnTo>
                    <a:pt x="582372" y="0"/>
                  </a:lnTo>
                  <a:lnTo>
                    <a:pt x="585832" y="1724"/>
                  </a:lnTo>
                  <a:lnTo>
                    <a:pt x="587446" y="5127"/>
                  </a:lnTo>
                  <a:lnTo>
                    <a:pt x="585832" y="7955"/>
                  </a:lnTo>
                  <a:lnTo>
                    <a:pt x="582372" y="9656"/>
                  </a:lnTo>
                  <a:lnTo>
                    <a:pt x="508797" y="9656"/>
                  </a:lnTo>
                  <a:lnTo>
                    <a:pt x="505338" y="7955"/>
                  </a:lnTo>
                  <a:lnTo>
                    <a:pt x="503492" y="5127"/>
                  </a:lnTo>
                  <a:lnTo>
                    <a:pt x="505338" y="1724"/>
                  </a:lnTo>
                  <a:lnTo>
                    <a:pt x="508797" y="0"/>
                  </a:lnTo>
                  <a:close/>
                </a:path>
                <a:path w="714375" h="10160">
                  <a:moveTo>
                    <a:pt x="635189" y="0"/>
                  </a:moveTo>
                  <a:lnTo>
                    <a:pt x="708995" y="0"/>
                  </a:lnTo>
                  <a:lnTo>
                    <a:pt x="712224" y="1724"/>
                  </a:lnTo>
                  <a:lnTo>
                    <a:pt x="714069" y="5127"/>
                  </a:lnTo>
                  <a:lnTo>
                    <a:pt x="712224" y="7955"/>
                  </a:lnTo>
                  <a:lnTo>
                    <a:pt x="708995" y="9656"/>
                  </a:lnTo>
                  <a:lnTo>
                    <a:pt x="635189" y="9656"/>
                  </a:lnTo>
                  <a:lnTo>
                    <a:pt x="631730" y="7955"/>
                  </a:lnTo>
                  <a:lnTo>
                    <a:pt x="630115" y="5127"/>
                  </a:lnTo>
                  <a:lnTo>
                    <a:pt x="631730" y="1724"/>
                  </a:lnTo>
                  <a:lnTo>
                    <a:pt x="635189" y="0"/>
                  </a:lnTo>
                  <a:close/>
                </a:path>
              </a:pathLst>
            </a:custGeom>
            <a:ln w="3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4496" y="4277785"/>
              <a:ext cx="112753" cy="20322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10206" y="4812268"/>
              <a:ext cx="189230" cy="787400"/>
            </a:xfrm>
            <a:custGeom>
              <a:avLst/>
              <a:gdLst/>
              <a:ahLst/>
              <a:cxnLst/>
              <a:rect l="l" t="t" r="r" b="b"/>
              <a:pathLst>
                <a:path w="189229" h="787400">
                  <a:moveTo>
                    <a:pt x="95255" y="0"/>
                  </a:moveTo>
                  <a:lnTo>
                    <a:pt x="95255" y="787404"/>
                  </a:lnTo>
                </a:path>
                <a:path w="189229" h="787400">
                  <a:moveTo>
                    <a:pt x="166293" y="141354"/>
                  </a:moveTo>
                  <a:lnTo>
                    <a:pt x="95255" y="0"/>
                  </a:lnTo>
                  <a:lnTo>
                    <a:pt x="24909" y="141354"/>
                  </a:lnTo>
                </a:path>
                <a:path w="189229" h="787400">
                  <a:moveTo>
                    <a:pt x="0" y="598916"/>
                  </a:moveTo>
                  <a:lnTo>
                    <a:pt x="188896" y="787404"/>
                  </a:lnTo>
                </a:path>
                <a:path w="189229" h="787400">
                  <a:moveTo>
                    <a:pt x="174135" y="598916"/>
                  </a:moveTo>
                  <a:lnTo>
                    <a:pt x="0" y="770942"/>
                  </a:lnTo>
                </a:path>
              </a:pathLst>
            </a:custGeom>
            <a:ln w="16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12847" y="4804052"/>
            <a:ext cx="223520" cy="803910"/>
            <a:chOff x="2512847" y="4804052"/>
            <a:chExt cx="223520" cy="803910"/>
          </a:xfrm>
        </p:grpSpPr>
        <p:sp>
          <p:nvSpPr>
            <p:cNvPr id="23" name="object 23"/>
            <p:cNvSpPr/>
            <p:nvPr/>
          </p:nvSpPr>
          <p:spPr>
            <a:xfrm>
              <a:off x="2624300" y="5058650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h="541020">
                  <a:moveTo>
                    <a:pt x="0" y="0"/>
                  </a:moveTo>
                  <a:lnTo>
                    <a:pt x="0" y="541023"/>
                  </a:lnTo>
                </a:path>
              </a:pathLst>
            </a:custGeom>
            <a:ln w="9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6020" y="4812268"/>
              <a:ext cx="157480" cy="246379"/>
            </a:xfrm>
            <a:custGeom>
              <a:avLst/>
              <a:gdLst/>
              <a:ahLst/>
              <a:cxnLst/>
              <a:rect l="l" t="t" r="r" b="b"/>
              <a:pathLst>
                <a:path w="157480" h="246379">
                  <a:moveTo>
                    <a:pt x="78280" y="0"/>
                  </a:moveTo>
                  <a:lnTo>
                    <a:pt x="0" y="123190"/>
                  </a:lnTo>
                  <a:lnTo>
                    <a:pt x="78280" y="246381"/>
                  </a:lnTo>
                  <a:lnTo>
                    <a:pt x="157113" y="123190"/>
                  </a:lnTo>
                  <a:lnTo>
                    <a:pt x="78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1064" y="4812268"/>
              <a:ext cx="207645" cy="787400"/>
            </a:xfrm>
            <a:custGeom>
              <a:avLst/>
              <a:gdLst/>
              <a:ahLst/>
              <a:cxnLst/>
              <a:rect l="l" t="t" r="r" b="b"/>
              <a:pathLst>
                <a:path w="207644" h="787400">
                  <a:moveTo>
                    <a:pt x="24955" y="123190"/>
                  </a:moveTo>
                  <a:lnTo>
                    <a:pt x="103235" y="0"/>
                  </a:lnTo>
                  <a:lnTo>
                    <a:pt x="182069" y="123190"/>
                  </a:lnTo>
                  <a:lnTo>
                    <a:pt x="103235" y="246381"/>
                  </a:lnTo>
                  <a:lnTo>
                    <a:pt x="24955" y="123190"/>
                  </a:lnTo>
                  <a:close/>
                </a:path>
                <a:path w="207644" h="787400">
                  <a:moveTo>
                    <a:pt x="207024" y="590984"/>
                  </a:moveTo>
                  <a:lnTo>
                    <a:pt x="103235" y="787404"/>
                  </a:lnTo>
                </a:path>
                <a:path w="207644" h="787400">
                  <a:moveTo>
                    <a:pt x="0" y="590984"/>
                  </a:moveTo>
                  <a:lnTo>
                    <a:pt x="103235" y="787404"/>
                  </a:lnTo>
                </a:path>
                <a:path w="207644" h="787400">
                  <a:moveTo>
                    <a:pt x="0" y="220262"/>
                  </a:moveTo>
                  <a:lnTo>
                    <a:pt x="190556" y="408750"/>
                  </a:lnTo>
                </a:path>
                <a:path w="207644" h="787400">
                  <a:moveTo>
                    <a:pt x="174112" y="220262"/>
                  </a:moveTo>
                  <a:lnTo>
                    <a:pt x="0" y="393989"/>
                  </a:lnTo>
                </a:path>
              </a:pathLst>
            </a:custGeom>
            <a:ln w="16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428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8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6894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5" dirty="0">
                <a:latin typeface="Microsoft Sans Serif"/>
                <a:cs typeface="Microsoft Sans Serif"/>
              </a:rPr>
              <a:t>Writing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Skeleton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code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from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Class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Diagram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0425" y="2337606"/>
          <a:ext cx="3126104" cy="508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533">
                <a:tc row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700" spc="20" dirty="0">
                          <a:latin typeface="Microsoft Sans Serif"/>
                          <a:cs typeface="Microsoft Sans Serif"/>
                        </a:rPr>
                        <a:t>Phone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350"/>
                        </a:lnSpc>
                      </a:pPr>
                      <a:r>
                        <a:rPr sz="1700" spc="20" dirty="0">
                          <a:latin typeface="Microsoft Sans Serif"/>
                          <a:cs typeface="Microsoft Sans Serif"/>
                        </a:rPr>
                        <a:t>15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Button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68574" y="2537739"/>
            <a:ext cx="83185" cy="121285"/>
          </a:xfrm>
          <a:custGeom>
            <a:avLst/>
            <a:gdLst/>
            <a:ahLst/>
            <a:cxnLst/>
            <a:rect l="l" t="t" r="r" b="b"/>
            <a:pathLst>
              <a:path w="83185" h="121285">
                <a:moveTo>
                  <a:pt x="0" y="0"/>
                </a:moveTo>
                <a:lnTo>
                  <a:pt x="82722" y="60625"/>
                </a:lnTo>
                <a:lnTo>
                  <a:pt x="0" y="121071"/>
                </a:lnTo>
              </a:path>
            </a:pathLst>
          </a:custGeom>
          <a:ln w="8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3995" y="2358583"/>
            <a:ext cx="430276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2104" algn="l"/>
              </a:tabLst>
            </a:pPr>
            <a:r>
              <a:rPr sz="1700" spc="20" dirty="0">
                <a:latin typeface="Microsoft Sans Serif"/>
                <a:cs typeface="Microsoft Sans Serif"/>
              </a:rPr>
              <a:t>A	B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7405" y="2344095"/>
            <a:ext cx="1485265" cy="508634"/>
          </a:xfrm>
          <a:prstGeom prst="rect">
            <a:avLst/>
          </a:prstGeom>
          <a:ln w="12949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700" spc="10" dirty="0">
                <a:latin typeface="Microsoft Sans Serif"/>
                <a:cs typeface="Microsoft Sans Serif"/>
              </a:rPr>
              <a:t>Staff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1301" y="3360920"/>
            <a:ext cx="1537335" cy="508634"/>
          </a:xfrm>
          <a:prstGeom prst="rect">
            <a:avLst/>
          </a:prstGeom>
          <a:ln w="12947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810"/>
              </a:spcBef>
            </a:pPr>
            <a:r>
              <a:rPr sz="1700" spc="15" dirty="0">
                <a:latin typeface="Microsoft Sans Serif"/>
                <a:cs typeface="Microsoft Sans Serif"/>
              </a:rPr>
              <a:t>Part-time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staff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79291" y="2852525"/>
            <a:ext cx="207010" cy="508634"/>
          </a:xfrm>
          <a:custGeom>
            <a:avLst/>
            <a:gdLst/>
            <a:ahLst/>
            <a:cxnLst/>
            <a:rect l="l" t="t" r="r" b="b"/>
            <a:pathLst>
              <a:path w="207010" h="508635">
                <a:moveTo>
                  <a:pt x="103494" y="508501"/>
                </a:moveTo>
                <a:lnTo>
                  <a:pt x="103494" y="161429"/>
                </a:lnTo>
              </a:path>
              <a:path w="207010" h="508635">
                <a:moveTo>
                  <a:pt x="0" y="161429"/>
                </a:moveTo>
                <a:lnTo>
                  <a:pt x="206805" y="161429"/>
                </a:lnTo>
                <a:lnTo>
                  <a:pt x="103494" y="0"/>
                </a:lnTo>
                <a:lnTo>
                  <a:pt x="0" y="161429"/>
                </a:lnTo>
                <a:close/>
              </a:path>
            </a:pathLst>
          </a:custGeom>
          <a:ln w="13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4884" y="4392411"/>
            <a:ext cx="18478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25" dirty="0">
                <a:latin typeface="Microsoft Sans Serif"/>
                <a:cs typeface="Microsoft Sans Serif"/>
              </a:rPr>
              <a:t>C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6915" y="4377834"/>
            <a:ext cx="1693545" cy="584835"/>
          </a:xfrm>
          <a:prstGeom prst="rect">
            <a:avLst/>
          </a:prstGeom>
          <a:ln w="1295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35255" marR="127635" indent="30480">
              <a:lnSpc>
                <a:spcPct val="100000"/>
              </a:lnSpc>
              <a:spcBef>
                <a:spcPts val="90"/>
              </a:spcBef>
            </a:pPr>
            <a:r>
              <a:rPr sz="1700" spc="15" dirty="0">
                <a:latin typeface="Microsoft Sans Serif"/>
                <a:cs typeface="Microsoft Sans Serif"/>
              </a:rPr>
              <a:t>&lt;&lt;interface&gt;&gt; </a:t>
            </a:r>
            <a:r>
              <a:rPr sz="1700" spc="-44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Bu</a:t>
            </a:r>
            <a:r>
              <a:rPr sz="1700" spc="5" dirty="0">
                <a:latin typeface="Microsoft Sans Serif"/>
                <a:cs typeface="Microsoft Sans Serif"/>
              </a:rPr>
              <a:t>tt</a:t>
            </a:r>
            <a:r>
              <a:rPr sz="1700" spc="20" dirty="0">
                <a:latin typeface="Microsoft Sans Serif"/>
                <a:cs typeface="Microsoft Sans Serif"/>
              </a:rPr>
              <a:t>onL</a:t>
            </a:r>
            <a:r>
              <a:rPr sz="1700" spc="-5" dirty="0">
                <a:latin typeface="Microsoft Sans Serif"/>
                <a:cs typeface="Microsoft Sans Serif"/>
              </a:rPr>
              <a:t>i</a:t>
            </a:r>
            <a:r>
              <a:rPr sz="1700" spc="15" dirty="0">
                <a:latin typeface="Microsoft Sans Serif"/>
                <a:cs typeface="Microsoft Sans Serif"/>
              </a:rPr>
              <a:t>s</a:t>
            </a:r>
            <a:r>
              <a:rPr sz="1700" spc="5" dirty="0">
                <a:latin typeface="Microsoft Sans Serif"/>
                <a:cs typeface="Microsoft Sans Serif"/>
              </a:rPr>
              <a:t>t</a:t>
            </a:r>
            <a:r>
              <a:rPr sz="1700" spc="20" dirty="0">
                <a:latin typeface="Microsoft Sans Serif"/>
                <a:cs typeface="Microsoft Sans Serif"/>
              </a:rPr>
              <a:t>ene</a:t>
            </a:r>
            <a:r>
              <a:rPr sz="1700" spc="10" dirty="0">
                <a:latin typeface="Microsoft Sans Serif"/>
                <a:cs typeface="Microsoft Sans Serif"/>
              </a:rPr>
              <a:t>r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6376" y="5648927"/>
            <a:ext cx="2214880" cy="508634"/>
          </a:xfrm>
          <a:prstGeom prst="rect">
            <a:avLst/>
          </a:prstGeom>
          <a:ln w="12931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810"/>
              </a:spcBef>
            </a:pPr>
            <a:r>
              <a:rPr sz="1700" spc="15" dirty="0">
                <a:latin typeface="Microsoft Sans Serif"/>
                <a:cs typeface="Microsoft Sans Serif"/>
              </a:rPr>
              <a:t>ButtonDialerAdapter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68904" y="4956011"/>
            <a:ext cx="220345" cy="693420"/>
            <a:chOff x="2468904" y="4956011"/>
            <a:chExt cx="220345" cy="693420"/>
          </a:xfrm>
        </p:grpSpPr>
        <p:sp>
          <p:nvSpPr>
            <p:cNvPr id="14" name="object 14"/>
            <p:cNvSpPr/>
            <p:nvPr/>
          </p:nvSpPr>
          <p:spPr>
            <a:xfrm>
              <a:off x="2578827" y="5123960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h="525145">
                  <a:moveTo>
                    <a:pt x="0" y="524967"/>
                  </a:moveTo>
                  <a:lnTo>
                    <a:pt x="0" y="0"/>
                  </a:lnTo>
                </a:path>
              </a:pathLst>
            </a:custGeom>
            <a:ln w="1323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5424" y="4962530"/>
              <a:ext cx="207010" cy="161925"/>
            </a:xfrm>
            <a:custGeom>
              <a:avLst/>
              <a:gdLst/>
              <a:ahLst/>
              <a:cxnLst/>
              <a:rect l="l" t="t" r="r" b="b"/>
              <a:pathLst>
                <a:path w="207010" h="161925">
                  <a:moveTo>
                    <a:pt x="0" y="161429"/>
                  </a:moveTo>
                  <a:lnTo>
                    <a:pt x="206805" y="161429"/>
                  </a:lnTo>
                  <a:lnTo>
                    <a:pt x="103402" y="0"/>
                  </a:lnTo>
                  <a:lnTo>
                    <a:pt x="0" y="161429"/>
                  </a:lnTo>
                  <a:close/>
                </a:path>
              </a:pathLst>
            </a:custGeom>
            <a:ln w="130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87526" y="4392411"/>
            <a:ext cx="18478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25" dirty="0">
                <a:latin typeface="Microsoft Sans Serif"/>
                <a:cs typeface="Microsoft Sans Serif"/>
              </a:rPr>
              <a:t>D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5381" y="4377834"/>
            <a:ext cx="1693545" cy="508634"/>
          </a:xfrm>
          <a:prstGeom prst="rect">
            <a:avLst/>
          </a:prstGeom>
          <a:ln w="129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0"/>
              </a:lnSpc>
            </a:pPr>
            <a:r>
              <a:rPr sz="1700" spc="15" dirty="0">
                <a:latin typeface="Microsoft Sans Serif"/>
                <a:cs typeface="Microsoft Sans Serif"/>
              </a:rPr>
              <a:t>&lt;&lt;interface&gt;&gt;</a:t>
            </a:r>
            <a:endParaRPr sz="1700">
              <a:latin typeface="Microsoft Sans Serif"/>
              <a:cs typeface="Microsoft Sans Serif"/>
            </a:endParaRPr>
          </a:p>
          <a:p>
            <a:pPr algn="ctr">
              <a:lnSpc>
                <a:spcPts val="2035"/>
              </a:lnSpc>
            </a:pPr>
            <a:r>
              <a:rPr sz="1700" spc="20" dirty="0">
                <a:latin typeface="Microsoft Sans Serif"/>
                <a:cs typeface="Microsoft Sans Serif"/>
              </a:rPr>
              <a:t>Shape</a:t>
            </a:r>
            <a:endParaRPr sz="1700">
              <a:latin typeface="Microsoft Sans Serif"/>
              <a:cs typeface="Microsoft Sans Serif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177770" y="5047693"/>
          <a:ext cx="2866390" cy="146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2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spc="10" dirty="0">
                          <a:latin typeface="Microsoft Sans Serif"/>
                          <a:cs typeface="Microsoft Sans Serif"/>
                        </a:rPr>
                        <a:t>Circle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71"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+drawCircle</a:t>
                      </a:r>
                      <a:r>
                        <a:rPr sz="17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10" dirty="0">
                          <a:latin typeface="Microsoft Sans Serif"/>
                          <a:cs typeface="Microsoft Sans Serif"/>
                        </a:rPr>
                        <a:t>(n,</a:t>
                      </a:r>
                      <a:r>
                        <a:rPr sz="17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ColorHex)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513855" y="4886264"/>
            <a:ext cx="207010" cy="161925"/>
          </a:xfrm>
          <a:custGeom>
            <a:avLst/>
            <a:gdLst/>
            <a:ahLst/>
            <a:cxnLst/>
            <a:rect l="l" t="t" r="r" b="b"/>
            <a:pathLst>
              <a:path w="207009" h="161925">
                <a:moveTo>
                  <a:pt x="0" y="161429"/>
                </a:moveTo>
                <a:lnTo>
                  <a:pt x="206805" y="161429"/>
                </a:lnTo>
                <a:lnTo>
                  <a:pt x="103310" y="0"/>
                </a:lnTo>
                <a:lnTo>
                  <a:pt x="0" y="161429"/>
                </a:lnTo>
                <a:close/>
              </a:path>
            </a:pathLst>
          </a:custGeom>
          <a:ln w="13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139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Thế</a:t>
            </a:r>
            <a:r>
              <a:rPr spc="-10" dirty="0"/>
              <a:t> </a:t>
            </a:r>
            <a:r>
              <a:rPr dirty="0"/>
              <a:t>nào</a:t>
            </a:r>
            <a:r>
              <a:rPr spc="-20" dirty="0"/>
              <a:t> </a:t>
            </a:r>
            <a:r>
              <a:rPr spc="-10" dirty="0"/>
              <a:t>là </a:t>
            </a:r>
            <a:r>
              <a:rPr spc="-5" dirty="0"/>
              <a:t>một</a:t>
            </a:r>
            <a:r>
              <a:rPr spc="-10" dirty="0"/>
              <a:t> </a:t>
            </a:r>
            <a:r>
              <a:rPr spc="-5" dirty="0"/>
              <a:t>Boundary 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51405"/>
            <a:ext cx="7482840" cy="275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Là </a:t>
            </a:r>
            <a:r>
              <a:rPr sz="2400" spc="70" dirty="0">
                <a:latin typeface="Microsoft Sans Serif"/>
                <a:cs typeface="Microsoft Sans Serif"/>
              </a:rPr>
              <a:t>lớp </a:t>
            </a:r>
            <a:r>
              <a:rPr sz="2400" spc="-5" dirty="0">
                <a:latin typeface="Microsoft Sans Serif"/>
                <a:cs typeface="Microsoft Sans Serif"/>
              </a:rPr>
              <a:t>trung </a:t>
            </a:r>
            <a:r>
              <a:rPr sz="2400" spc="-10" dirty="0">
                <a:latin typeface="Microsoft Sans Serif"/>
                <a:cs typeface="Microsoft Sans Serif"/>
              </a:rPr>
              <a:t>gian </a:t>
            </a:r>
            <a:r>
              <a:rPr sz="2400" dirty="0">
                <a:latin typeface="Microsoft Sans Serif"/>
                <a:cs typeface="Microsoft Sans Serif"/>
              </a:rPr>
              <a:t>thể </a:t>
            </a:r>
            <a:r>
              <a:rPr sz="2400" spc="-10" dirty="0">
                <a:latin typeface="Microsoft Sans Serif"/>
                <a:cs typeface="Microsoft Sans Serif"/>
              </a:rPr>
              <a:t>hiện </a:t>
            </a:r>
            <a:r>
              <a:rPr sz="2400" b="1" i="1" u="sng" spc="135" dirty="0">
                <a:latin typeface="Microsoft Sans Serif"/>
                <a:cs typeface="Microsoft Sans Serif"/>
              </a:rPr>
              <a:t>sự </a:t>
            </a:r>
            <a:r>
              <a:rPr sz="2400" b="1" i="1" u="sng" spc="100" dirty="0">
                <a:latin typeface="Microsoft Sans Serif"/>
                <a:cs typeface="Microsoft Sans Serif"/>
              </a:rPr>
              <a:t>tương </a:t>
            </a:r>
            <a:r>
              <a:rPr sz="2400" b="1" i="1" u="sng" dirty="0">
                <a:latin typeface="Microsoft Sans Serif"/>
                <a:cs typeface="Microsoft Sans Serif"/>
              </a:rPr>
              <a:t>tác </a:t>
            </a:r>
            <a:r>
              <a:rPr sz="2400" b="1" i="1" u="sng" spc="55" dirty="0">
                <a:latin typeface="Microsoft Sans Serif"/>
                <a:cs typeface="Microsoft Sans Serif"/>
              </a:rPr>
              <a:t>giữa </a:t>
            </a:r>
            <a:r>
              <a:rPr sz="2400" b="1" i="1" u="sng" spc="-5" dirty="0">
                <a:latin typeface="Microsoft Sans Serif"/>
                <a:cs typeface="Microsoft Sans Serif"/>
              </a:rPr>
              <a:t>hệ </a:t>
            </a:r>
            <a:r>
              <a:rPr sz="2400" b="1" i="1" u="sng" dirty="0">
                <a:latin typeface="Microsoft Sans Serif"/>
                <a:cs typeface="Microsoft Sans Serif"/>
              </a:rPr>
              <a:t>thống </a:t>
            </a:r>
            <a:r>
              <a:rPr sz="2400" b="1" i="1" u="sng" spc="-625" dirty="0">
                <a:latin typeface="Microsoft Sans Serif"/>
                <a:cs typeface="Microsoft Sans Serif"/>
              </a:rPr>
              <a:t> </a:t>
            </a:r>
            <a:r>
              <a:rPr sz="2400" b="1" i="1" u="sng" dirty="0">
                <a:latin typeface="Microsoft Sans Serif"/>
                <a:cs typeface="Microsoft Sans Serif"/>
              </a:rPr>
              <a:t>và</a:t>
            </a:r>
            <a:r>
              <a:rPr sz="2400" b="1" i="1" u="sng" spc="25" dirty="0">
                <a:latin typeface="Microsoft Sans Serif"/>
                <a:cs typeface="Microsoft Sans Serif"/>
              </a:rPr>
              <a:t> </a:t>
            </a:r>
            <a:r>
              <a:rPr sz="2400" b="1" i="1" u="sng" spc="50" dirty="0">
                <a:latin typeface="Microsoft Sans Serif"/>
                <a:cs typeface="Microsoft Sans Serif"/>
              </a:rPr>
              <a:t>những</a:t>
            </a:r>
            <a:r>
              <a:rPr sz="2400" b="1" i="1" u="sng" spc="35" dirty="0">
                <a:latin typeface="Microsoft Sans Serif"/>
                <a:cs typeface="Microsoft Sans Serif"/>
              </a:rPr>
              <a:t> </a:t>
            </a:r>
            <a:r>
              <a:rPr sz="2400" b="1" i="1" u="sng" spc="55" dirty="0">
                <a:latin typeface="Microsoft Sans Serif"/>
                <a:cs typeface="Microsoft Sans Serif"/>
              </a:rPr>
              <a:t>gì</a:t>
            </a:r>
            <a:r>
              <a:rPr sz="2400" b="1" i="1" u="sng" spc="20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bên</a:t>
            </a:r>
            <a:r>
              <a:rPr sz="2400" b="1" i="1" u="sng" spc="35" dirty="0">
                <a:latin typeface="Microsoft Sans Serif"/>
                <a:cs typeface="Microsoft Sans Serif"/>
              </a:rPr>
              <a:t> </a:t>
            </a:r>
            <a:r>
              <a:rPr sz="2400" b="1" i="1" u="sng" spc="-10" dirty="0">
                <a:latin typeface="Microsoft Sans Serif"/>
                <a:cs typeface="Microsoft Sans Serif"/>
              </a:rPr>
              <a:t>ngoài</a:t>
            </a:r>
            <a:r>
              <a:rPr sz="2400" b="1" i="1" u="sng" spc="35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hệ</a:t>
            </a:r>
            <a:r>
              <a:rPr sz="2400" b="1" i="1" u="sng" spc="50" dirty="0">
                <a:latin typeface="Microsoft Sans Serif"/>
                <a:cs typeface="Microsoft Sans Serif"/>
              </a:rPr>
              <a:t> </a:t>
            </a:r>
            <a:r>
              <a:rPr sz="2400" b="1" i="1" u="sng" spc="-5" dirty="0">
                <a:latin typeface="Microsoft Sans Serif"/>
                <a:cs typeface="Microsoft Sans Serif"/>
              </a:rPr>
              <a:t>thống</a:t>
            </a:r>
            <a:r>
              <a:rPr sz="2400" spc="-5" dirty="0"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400" dirty="0">
                <a:latin typeface="Microsoft Sans Serif"/>
                <a:cs typeface="Microsoft Sans Serif"/>
              </a:rPr>
              <a:t>Một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số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kiểu</a:t>
            </a:r>
            <a:endParaRPr sz="24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interface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class</a:t>
            </a:r>
            <a:endParaRPr sz="20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 System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interface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class</a:t>
            </a:r>
            <a:endParaRPr sz="20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 Device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interface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class</a:t>
            </a: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400" b="1" spc="75" dirty="0">
                <a:latin typeface="Microsoft Sans Serif"/>
                <a:cs typeface="Microsoft Sans Serif"/>
              </a:rPr>
              <a:t>Với</a:t>
            </a:r>
            <a:r>
              <a:rPr sz="2400" b="1" spc="2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mỗi</a:t>
            </a:r>
            <a:r>
              <a:rPr sz="2400" b="1" spc="2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cặp</a:t>
            </a:r>
            <a:r>
              <a:rPr sz="2400" b="1" spc="-10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Actor/Use-Case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bao</a:t>
            </a:r>
            <a:r>
              <a:rPr sz="2400" b="1" spc="15" dirty="0"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latin typeface="Microsoft Sans Serif"/>
                <a:cs typeface="Microsoft Sans Serif"/>
              </a:rPr>
              <a:t>giờ</a:t>
            </a:r>
            <a:r>
              <a:rPr sz="2400" b="1" spc="3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cũng</a:t>
            </a:r>
            <a:r>
              <a:rPr sz="2400" b="1" spc="2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có</a:t>
            </a:r>
            <a:r>
              <a:rPr sz="2400" b="1" spc="2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1</a:t>
            </a:r>
            <a:r>
              <a:rPr sz="2400" b="1" spc="20" dirty="0"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latin typeface="Microsoft Sans Serif"/>
                <a:cs typeface="Microsoft Sans Serif"/>
              </a:rPr>
              <a:t>lớp</a:t>
            </a:r>
            <a:endParaRPr sz="2400" b="1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754" y="4584572"/>
            <a:ext cx="294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biên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</a:t>
            </a:r>
            <a:r>
              <a:rPr sz="2400" i="1" spc="-5" dirty="0">
                <a:latin typeface="Arial"/>
                <a:cs typeface="Arial"/>
              </a:rPr>
              <a:t>boundary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class)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8001" y="5333238"/>
            <a:ext cx="730250" cy="581025"/>
          </a:xfrm>
          <a:custGeom>
            <a:avLst/>
            <a:gdLst/>
            <a:ahLst/>
            <a:cxnLst/>
            <a:rect l="l" t="t" r="r" b="b"/>
            <a:pathLst>
              <a:path w="730250" h="581025">
                <a:moveTo>
                  <a:pt x="228600" y="290322"/>
                </a:moveTo>
                <a:lnTo>
                  <a:pt x="232639" y="238120"/>
                </a:lnTo>
                <a:lnTo>
                  <a:pt x="244284" y="188994"/>
                </a:lnTo>
                <a:lnTo>
                  <a:pt x="262827" y="143763"/>
                </a:lnTo>
                <a:lnTo>
                  <a:pt x="287561" y="103246"/>
                </a:lnTo>
                <a:lnTo>
                  <a:pt x="317776" y="68260"/>
                </a:lnTo>
                <a:lnTo>
                  <a:pt x="352766" y="39624"/>
                </a:lnTo>
                <a:lnTo>
                  <a:pt x="391821" y="18156"/>
                </a:lnTo>
                <a:lnTo>
                  <a:pt x="434235" y="4675"/>
                </a:lnTo>
                <a:lnTo>
                  <a:pt x="479298" y="0"/>
                </a:lnTo>
                <a:lnTo>
                  <a:pt x="524354" y="4675"/>
                </a:lnTo>
                <a:lnTo>
                  <a:pt x="566763" y="18156"/>
                </a:lnTo>
                <a:lnTo>
                  <a:pt x="605818" y="39624"/>
                </a:lnTo>
                <a:lnTo>
                  <a:pt x="640808" y="68260"/>
                </a:lnTo>
                <a:lnTo>
                  <a:pt x="671026" y="103246"/>
                </a:lnTo>
                <a:lnTo>
                  <a:pt x="695762" y="143764"/>
                </a:lnTo>
                <a:lnTo>
                  <a:pt x="714308" y="188994"/>
                </a:lnTo>
                <a:lnTo>
                  <a:pt x="725956" y="238120"/>
                </a:lnTo>
                <a:lnTo>
                  <a:pt x="729996" y="290322"/>
                </a:lnTo>
                <a:lnTo>
                  <a:pt x="725956" y="342506"/>
                </a:lnTo>
                <a:lnTo>
                  <a:pt x="714308" y="391623"/>
                </a:lnTo>
                <a:lnTo>
                  <a:pt x="695762" y="436851"/>
                </a:lnTo>
                <a:lnTo>
                  <a:pt x="671026" y="477371"/>
                </a:lnTo>
                <a:lnTo>
                  <a:pt x="640808" y="512362"/>
                </a:lnTo>
                <a:lnTo>
                  <a:pt x="605818" y="541005"/>
                </a:lnTo>
                <a:lnTo>
                  <a:pt x="566763" y="562480"/>
                </a:lnTo>
                <a:lnTo>
                  <a:pt x="524354" y="575966"/>
                </a:lnTo>
                <a:lnTo>
                  <a:pt x="479298" y="580644"/>
                </a:lnTo>
                <a:lnTo>
                  <a:pt x="434235" y="575966"/>
                </a:lnTo>
                <a:lnTo>
                  <a:pt x="391821" y="562480"/>
                </a:lnTo>
                <a:lnTo>
                  <a:pt x="352766" y="541005"/>
                </a:lnTo>
                <a:lnTo>
                  <a:pt x="317776" y="512362"/>
                </a:lnTo>
                <a:lnTo>
                  <a:pt x="287561" y="477371"/>
                </a:lnTo>
                <a:lnTo>
                  <a:pt x="262827" y="436851"/>
                </a:lnTo>
                <a:lnTo>
                  <a:pt x="244284" y="391623"/>
                </a:lnTo>
                <a:lnTo>
                  <a:pt x="232639" y="342506"/>
                </a:lnTo>
                <a:lnTo>
                  <a:pt x="228600" y="290322"/>
                </a:lnTo>
                <a:close/>
              </a:path>
              <a:path w="730250" h="581025">
                <a:moveTo>
                  <a:pt x="0" y="102108"/>
                </a:moveTo>
                <a:lnTo>
                  <a:pt x="0" y="480059"/>
                </a:lnTo>
              </a:path>
              <a:path w="730250" h="581025">
                <a:moveTo>
                  <a:pt x="228600" y="291084"/>
                </a:moveTo>
                <a:lnTo>
                  <a:pt x="0" y="2910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451" y="6130848"/>
            <a:ext cx="1872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MyBoundaryClass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44567" y="5003291"/>
            <a:ext cx="2016760" cy="1400810"/>
            <a:chOff x="4544567" y="5003291"/>
            <a:chExt cx="2016760" cy="1400810"/>
          </a:xfrm>
        </p:grpSpPr>
        <p:sp>
          <p:nvSpPr>
            <p:cNvPr id="8" name="object 8"/>
            <p:cNvSpPr/>
            <p:nvPr/>
          </p:nvSpPr>
          <p:spPr>
            <a:xfrm>
              <a:off x="4559045" y="5017769"/>
              <a:ext cx="1987550" cy="1371600"/>
            </a:xfrm>
            <a:custGeom>
              <a:avLst/>
              <a:gdLst/>
              <a:ahLst/>
              <a:cxnLst/>
              <a:rect l="l" t="t" r="r" b="b"/>
              <a:pathLst>
                <a:path w="1987550" h="1371600">
                  <a:moveTo>
                    <a:pt x="0" y="1371599"/>
                  </a:moveTo>
                  <a:lnTo>
                    <a:pt x="1987296" y="1371599"/>
                  </a:lnTo>
                  <a:lnTo>
                    <a:pt x="1987296" y="0"/>
                  </a:lnTo>
                  <a:lnTo>
                    <a:pt x="0" y="0"/>
                  </a:lnTo>
                  <a:lnTo>
                    <a:pt x="0" y="1371599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9045" y="5662421"/>
              <a:ext cx="1987550" cy="350520"/>
            </a:xfrm>
            <a:custGeom>
              <a:avLst/>
              <a:gdLst/>
              <a:ahLst/>
              <a:cxnLst/>
              <a:rect l="l" t="t" r="r" b="b"/>
              <a:pathLst>
                <a:path w="1987550" h="350520">
                  <a:moveTo>
                    <a:pt x="0" y="350519"/>
                  </a:moveTo>
                  <a:lnTo>
                    <a:pt x="1987296" y="350519"/>
                  </a:lnTo>
                </a:path>
                <a:path w="1987550" h="350520">
                  <a:moveTo>
                    <a:pt x="0" y="0"/>
                  </a:moveTo>
                  <a:lnTo>
                    <a:pt x="198729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59046" y="5017770"/>
            <a:ext cx="1987550" cy="64516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730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&lt;&lt;boundary&gt;&gt;</a:t>
            </a:r>
            <a:endParaRPr sz="1800">
              <a:latin typeface="Microsoft Sans Serif"/>
              <a:cs typeface="Microsoft Sans Serif"/>
            </a:endParaRPr>
          </a:p>
          <a:p>
            <a:pPr marL="1524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MyBoundaryClass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8483" y="5169408"/>
            <a:ext cx="1600200" cy="1143000"/>
          </a:xfrm>
          <a:custGeom>
            <a:avLst/>
            <a:gdLst/>
            <a:ahLst/>
            <a:cxnLst/>
            <a:rect l="l" t="t" r="r" b="b"/>
            <a:pathLst>
              <a:path w="1600200" h="1143000">
                <a:moveTo>
                  <a:pt x="1280160" y="0"/>
                </a:moveTo>
                <a:lnTo>
                  <a:pt x="1280160" y="285750"/>
                </a:lnTo>
                <a:lnTo>
                  <a:pt x="320040" y="285750"/>
                </a:lnTo>
                <a:lnTo>
                  <a:pt x="320040" y="0"/>
                </a:lnTo>
                <a:lnTo>
                  <a:pt x="0" y="571500"/>
                </a:lnTo>
                <a:lnTo>
                  <a:pt x="320040" y="1143000"/>
                </a:lnTo>
                <a:lnTo>
                  <a:pt x="320040" y="857250"/>
                </a:lnTo>
                <a:lnTo>
                  <a:pt x="1280160" y="857250"/>
                </a:lnTo>
                <a:lnTo>
                  <a:pt x="1280160" y="1143000"/>
                </a:lnTo>
                <a:lnTo>
                  <a:pt x="1600200" y="571500"/>
                </a:lnTo>
                <a:lnTo>
                  <a:pt x="128016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55258" y="4519421"/>
            <a:ext cx="258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Analysis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class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stereotype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49646" y="4625847"/>
            <a:ext cx="619125" cy="544830"/>
          </a:xfrm>
          <a:custGeom>
            <a:avLst/>
            <a:gdLst/>
            <a:ahLst/>
            <a:cxnLst/>
            <a:rect l="l" t="t" r="r" b="b"/>
            <a:pathLst>
              <a:path w="619125" h="544829">
                <a:moveTo>
                  <a:pt x="36829" y="454406"/>
                </a:moveTo>
                <a:lnTo>
                  <a:pt x="0" y="544321"/>
                </a:lnTo>
                <a:lnTo>
                  <a:pt x="93979" y="519810"/>
                </a:lnTo>
                <a:lnTo>
                  <a:pt x="83215" y="507491"/>
                </a:lnTo>
                <a:lnTo>
                  <a:pt x="64007" y="507491"/>
                </a:lnTo>
                <a:lnTo>
                  <a:pt x="44957" y="485775"/>
                </a:lnTo>
                <a:lnTo>
                  <a:pt x="55884" y="476213"/>
                </a:lnTo>
                <a:lnTo>
                  <a:pt x="36829" y="454406"/>
                </a:lnTo>
                <a:close/>
              </a:path>
              <a:path w="619125" h="544829">
                <a:moveTo>
                  <a:pt x="55884" y="476213"/>
                </a:moveTo>
                <a:lnTo>
                  <a:pt x="44957" y="485775"/>
                </a:lnTo>
                <a:lnTo>
                  <a:pt x="64007" y="507491"/>
                </a:lnTo>
                <a:lnTo>
                  <a:pt x="74894" y="497968"/>
                </a:lnTo>
                <a:lnTo>
                  <a:pt x="55884" y="476213"/>
                </a:lnTo>
                <a:close/>
              </a:path>
              <a:path w="619125" h="544829">
                <a:moveTo>
                  <a:pt x="74894" y="497968"/>
                </a:moveTo>
                <a:lnTo>
                  <a:pt x="64007" y="507491"/>
                </a:lnTo>
                <a:lnTo>
                  <a:pt x="83215" y="507491"/>
                </a:lnTo>
                <a:lnTo>
                  <a:pt x="74894" y="497968"/>
                </a:lnTo>
                <a:close/>
              </a:path>
              <a:path w="619125" h="544829">
                <a:moveTo>
                  <a:pt x="600075" y="0"/>
                </a:moveTo>
                <a:lnTo>
                  <a:pt x="55884" y="476213"/>
                </a:lnTo>
                <a:lnTo>
                  <a:pt x="74894" y="497968"/>
                </a:lnTo>
                <a:lnTo>
                  <a:pt x="619125" y="21843"/>
                </a:lnTo>
                <a:lnTo>
                  <a:pt x="600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3209" y="6114694"/>
            <a:ext cx="244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666"/>
                </a:solidFill>
                <a:latin typeface="Arial"/>
                <a:cs typeface="Arial"/>
              </a:rPr>
              <a:t>Phụ</a:t>
            </a:r>
            <a:r>
              <a:rPr sz="1800" b="1" spc="-3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66"/>
                </a:solidFill>
                <a:latin typeface="Arial"/>
                <a:cs typeface="Arial"/>
              </a:rPr>
              <a:t>thuộc</a:t>
            </a:r>
            <a:r>
              <a:rPr sz="1800" b="1" spc="-3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666"/>
                </a:solidFill>
                <a:latin typeface="Arial"/>
                <a:cs typeface="Arial"/>
              </a:rPr>
              <a:t>môi</a:t>
            </a:r>
            <a:r>
              <a:rPr sz="1800" b="1" spc="-2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666"/>
                </a:solidFill>
                <a:latin typeface="Arial"/>
                <a:cs typeface="Arial"/>
              </a:rPr>
              <a:t>trường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5945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Vai</a:t>
            </a:r>
            <a:r>
              <a:rPr spc="-15" dirty="0"/>
              <a:t> </a:t>
            </a:r>
            <a:r>
              <a:rPr spc="-5" dirty="0"/>
              <a:t>trò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25" dirty="0"/>
              <a:t> </a:t>
            </a:r>
            <a:r>
              <a:rPr spc="-5" dirty="0"/>
              <a:t>Boundary</a:t>
            </a:r>
            <a:r>
              <a:rPr spc="-10" dirty="0"/>
              <a:t> </a:t>
            </a:r>
            <a:r>
              <a:rPr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35396"/>
            <a:ext cx="8512141" cy="41295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1957" y="5712967"/>
            <a:ext cx="8642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Arial"/>
                <a:cs typeface="Arial"/>
              </a:rPr>
              <a:t>Mô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hình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hoá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sự </a:t>
            </a:r>
            <a:r>
              <a:rPr sz="2200" i="1" spc="-5" dirty="0">
                <a:latin typeface="Arial"/>
                <a:cs typeface="Arial"/>
              </a:rPr>
              <a:t>tương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tác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giữa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hệ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thống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và </a:t>
            </a:r>
            <a:r>
              <a:rPr sz="2200" i="1" spc="-15" dirty="0">
                <a:latin typeface="Arial"/>
                <a:cs typeface="Arial"/>
              </a:rPr>
              <a:t>môi</a:t>
            </a:r>
            <a:r>
              <a:rPr sz="2200" i="1" spc="4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trường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bao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quanh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nó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1116"/>
            <a:ext cx="6732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Ví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dụ: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Tìm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các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Boundary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Class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485646"/>
            <a:ext cx="614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Một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boundary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cặp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actor/use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case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682" y="2313709"/>
            <a:ext cx="7343436" cy="34497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27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Hướng</a:t>
            </a:r>
            <a:r>
              <a:rPr spc="-15" dirty="0"/>
              <a:t> </a:t>
            </a:r>
            <a:r>
              <a:rPr dirty="0"/>
              <a:t>dẫn:</a:t>
            </a:r>
            <a:r>
              <a:rPr spc="-20" dirty="0"/>
              <a:t> </a:t>
            </a:r>
            <a:r>
              <a:rPr spc="-5" dirty="0"/>
              <a:t>Boundary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8044815" cy="41916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User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Interface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Class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Tập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trung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những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thông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gì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được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thể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hiện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endParaRPr sz="240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</a:pPr>
            <a:r>
              <a:rPr sz="2400" spc="95" dirty="0">
                <a:latin typeface="Microsoft Sans Serif"/>
                <a:cs typeface="Microsoft Sans Serif"/>
              </a:rPr>
              <a:t>người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dùng</a:t>
            </a:r>
            <a:endParaRPr sz="24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Font typeface="Microsoft Sans Serif"/>
              <a:buChar char="•"/>
              <a:tabLst>
                <a:tab pos="528320" algn="l"/>
              </a:tabLst>
            </a:pPr>
            <a:r>
              <a:rPr sz="2400" b="1" spc="-5" dirty="0">
                <a:latin typeface="Arial"/>
                <a:cs typeface="Arial"/>
              </a:rPr>
              <a:t>KHÔNG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tập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trung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vào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các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tiết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giao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diện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người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dùng</a:t>
            </a:r>
            <a:endParaRPr sz="2400">
              <a:latin typeface="Microsoft Sans Serif"/>
              <a:cs typeface="Microsoft Sans Serif"/>
            </a:endParaRPr>
          </a:p>
          <a:p>
            <a:pPr marL="184785" marR="433705" indent="-172720">
              <a:lnSpc>
                <a:spcPct val="100000"/>
              </a:lnSpc>
              <a:spcBef>
                <a:spcPts val="78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giao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diện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hệ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thống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(System)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và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thiết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bị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ngoại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vi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(Device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Interface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Class)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Tập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trung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vào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những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protocols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nào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phải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nghĩa</a:t>
            </a:r>
            <a:endParaRPr sz="2400">
              <a:latin typeface="Microsoft Sans Serif"/>
              <a:cs typeface="Microsoft Sans Serif"/>
            </a:endParaRPr>
          </a:p>
          <a:p>
            <a:pPr marL="527685" marR="328930" lvl="1" indent="-172720">
              <a:lnSpc>
                <a:spcPct val="100000"/>
              </a:lnSpc>
              <a:spcBef>
                <a:spcPts val="409"/>
              </a:spcBef>
              <a:buFont typeface="Microsoft Sans Serif"/>
              <a:buChar char="•"/>
              <a:tabLst>
                <a:tab pos="528320" algn="l"/>
              </a:tabLst>
            </a:pPr>
            <a:r>
              <a:rPr sz="2400" b="1" spc="-5" dirty="0">
                <a:latin typeface="Arial"/>
                <a:cs typeface="Arial"/>
              </a:rPr>
              <a:t>KHÔNG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tập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trung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vào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cách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mà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các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protocol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sẽ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được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cài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đặt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545"/>
              </a:lnSpc>
            </a:pPr>
            <a:r>
              <a:rPr sz="2400" b="1" i="1" dirty="0">
                <a:solidFill>
                  <a:srgbClr val="1F487C"/>
                </a:solidFill>
                <a:latin typeface="Arial"/>
                <a:cs typeface="Arial"/>
              </a:rPr>
              <a:t>Tập</a:t>
            </a:r>
            <a:r>
              <a:rPr sz="24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F487C"/>
                </a:solidFill>
                <a:latin typeface="Arial"/>
                <a:cs typeface="Arial"/>
              </a:rPr>
              <a:t>trung</a:t>
            </a:r>
            <a:r>
              <a:rPr sz="24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vào</a:t>
            </a:r>
            <a:r>
              <a:rPr sz="2400" b="1" i="1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các</a:t>
            </a:r>
            <a:r>
              <a:rPr sz="2400" b="1" i="1" dirty="0">
                <a:solidFill>
                  <a:srgbClr val="1F487C"/>
                </a:solidFill>
                <a:latin typeface="Arial"/>
                <a:cs typeface="Arial"/>
              </a:rPr>
              <a:t> nhiệm</a:t>
            </a:r>
            <a:r>
              <a:rPr sz="2400" b="1" i="1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vụ,</a:t>
            </a:r>
            <a:r>
              <a:rPr sz="24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chứ</a:t>
            </a:r>
            <a:r>
              <a:rPr sz="24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không </a:t>
            </a:r>
            <a:r>
              <a:rPr sz="2400" b="1" i="1" dirty="0">
                <a:solidFill>
                  <a:srgbClr val="1F487C"/>
                </a:solidFill>
                <a:latin typeface="Arial"/>
                <a:cs typeface="Arial"/>
              </a:rPr>
              <a:t>phải</a:t>
            </a:r>
            <a:r>
              <a:rPr sz="2400" b="1" i="1" spc="-3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chi</a:t>
            </a:r>
            <a:r>
              <a:rPr sz="24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F487C"/>
                </a:solidFill>
                <a:latin typeface="Arial"/>
                <a:cs typeface="Arial"/>
              </a:rPr>
              <a:t>tiết!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80765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Thế</a:t>
            </a:r>
            <a:r>
              <a:rPr spc="-5" dirty="0"/>
              <a:t> </a:t>
            </a:r>
            <a:r>
              <a:rPr dirty="0"/>
              <a:t>nào</a:t>
            </a:r>
            <a:r>
              <a:rPr spc="-15" dirty="0"/>
              <a:t> </a:t>
            </a:r>
            <a:r>
              <a:rPr spc="-10" dirty="0"/>
              <a:t>là</a:t>
            </a:r>
            <a:r>
              <a:rPr spc="-5" dirty="0"/>
              <a:t> </a:t>
            </a:r>
            <a:r>
              <a:rPr dirty="0"/>
              <a:t>lớp</a:t>
            </a:r>
            <a:r>
              <a:rPr spc="-5" dirty="0"/>
              <a:t> </a:t>
            </a:r>
            <a:r>
              <a:rPr spc="-5" dirty="0" err="1"/>
              <a:t>thực</a:t>
            </a:r>
            <a:r>
              <a:rPr spc="-5" dirty="0"/>
              <a:t> </a:t>
            </a:r>
            <a:r>
              <a:rPr spc="-5" dirty="0" err="1" smtClean="0"/>
              <a:t>thể</a:t>
            </a:r>
            <a:r>
              <a:rPr lang="en-US" spc="-5" dirty="0" smtClean="0"/>
              <a:t> (</a:t>
            </a:r>
            <a:r>
              <a:rPr lang="en-US" spc="-5" dirty="0" err="1" smtClean="0"/>
              <a:t>đối</a:t>
            </a:r>
            <a:r>
              <a:rPr lang="en-US" spc="-5" dirty="0" smtClean="0"/>
              <a:t> </a:t>
            </a:r>
            <a:r>
              <a:rPr lang="en-US" spc="-5" dirty="0" err="1" smtClean="0"/>
              <a:t>tượng</a:t>
            </a:r>
            <a:r>
              <a:rPr lang="en-US" spc="-5" dirty="0" smtClean="0"/>
              <a:t>)</a:t>
            </a:r>
            <a:r>
              <a:rPr spc="-5" dirty="0" smtClean="0"/>
              <a:t> </a:t>
            </a:r>
            <a:r>
              <a:rPr spc="-5" dirty="0"/>
              <a:t>(Entity class)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692390" cy="278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784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Là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mô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tả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những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b="1" i="1" u="sng" spc="75" dirty="0">
                <a:latin typeface="Microsoft Sans Serif"/>
                <a:cs typeface="Microsoft Sans Serif"/>
              </a:rPr>
              <a:t>thực</a:t>
            </a:r>
            <a:r>
              <a:rPr sz="2800" b="1" i="1" u="sng" spc="30" dirty="0">
                <a:latin typeface="Microsoft Sans Serif"/>
                <a:cs typeface="Microsoft Sans Serif"/>
              </a:rPr>
              <a:t> </a:t>
            </a:r>
            <a:r>
              <a:rPr sz="2800" b="1" i="1" u="sng" spc="-5" dirty="0">
                <a:latin typeface="Microsoft Sans Serif"/>
                <a:cs typeface="Microsoft Sans Serif"/>
              </a:rPr>
              <a:t>thể</a:t>
            </a:r>
            <a:r>
              <a:rPr sz="2800" b="1" i="1" u="sng" spc="40" dirty="0">
                <a:latin typeface="Microsoft Sans Serif"/>
                <a:cs typeface="Microsoft Sans Serif"/>
              </a:rPr>
              <a:t> </a:t>
            </a:r>
            <a:r>
              <a:rPr sz="2800" b="1" i="1" u="sng" spc="25" dirty="0">
                <a:latin typeface="Microsoft Sans Serif"/>
                <a:cs typeface="Microsoft Sans Serif"/>
              </a:rPr>
              <a:t>chính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xuất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hiện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trong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thống</a:t>
            </a:r>
            <a:endParaRPr sz="2800" dirty="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75" dirty="0">
                <a:latin typeface="Microsoft Sans Serif"/>
                <a:cs typeface="Microsoft Sans Serif"/>
              </a:rPr>
              <a:t>Thực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thể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là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những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b="1" i="1" u="sng" spc="-5" dirty="0">
                <a:latin typeface="Microsoft Sans Serif"/>
                <a:cs typeface="Microsoft Sans Serif"/>
              </a:rPr>
              <a:t>thông</a:t>
            </a:r>
            <a:r>
              <a:rPr sz="2800" b="1" i="1" u="sng" spc="40" dirty="0">
                <a:latin typeface="Microsoft Sans Serif"/>
                <a:cs typeface="Microsoft Sans Serif"/>
              </a:rPr>
              <a:t> </a:t>
            </a:r>
            <a:r>
              <a:rPr sz="2800" b="1" i="1" u="sng" spc="-10" dirty="0">
                <a:latin typeface="Microsoft Sans Serif"/>
                <a:cs typeface="Microsoft Sans Serif"/>
              </a:rPr>
              <a:t>tin</a:t>
            </a:r>
            <a:r>
              <a:rPr sz="2800" b="1" i="1" u="sng" spc="35" dirty="0">
                <a:latin typeface="Microsoft Sans Serif"/>
                <a:cs typeface="Microsoft Sans Serif"/>
              </a:rPr>
              <a:t> </a:t>
            </a:r>
            <a:r>
              <a:rPr sz="2800" b="1" i="1" u="sng" spc="-5" dirty="0">
                <a:latin typeface="Microsoft Sans Serif"/>
                <a:cs typeface="Microsoft Sans Serif"/>
              </a:rPr>
              <a:t>tồn</a:t>
            </a:r>
            <a:r>
              <a:rPr sz="2800" b="1" i="1" u="sng" spc="35" dirty="0">
                <a:latin typeface="Microsoft Sans Serif"/>
                <a:cs typeface="Microsoft Sans Serif"/>
              </a:rPr>
              <a:t> </a:t>
            </a:r>
            <a:r>
              <a:rPr sz="2800" b="1" i="1" u="sng" spc="-10" dirty="0">
                <a:latin typeface="Microsoft Sans Serif"/>
                <a:cs typeface="Microsoft Sans Serif"/>
              </a:rPr>
              <a:t>tại</a:t>
            </a:r>
            <a:r>
              <a:rPr sz="2800" b="1" i="1" u="sng" spc="30" dirty="0">
                <a:latin typeface="Microsoft Sans Serif"/>
                <a:cs typeface="Microsoft Sans Serif"/>
              </a:rPr>
              <a:t> </a:t>
            </a:r>
            <a:r>
              <a:rPr sz="2800" b="1" i="1" u="sng" spc="-5" dirty="0">
                <a:latin typeface="Microsoft Sans Serif"/>
                <a:cs typeface="Microsoft Sans Serif"/>
              </a:rPr>
              <a:t>và</a:t>
            </a:r>
            <a:r>
              <a:rPr sz="2800" b="1" i="1" u="sng" spc="35" dirty="0">
                <a:latin typeface="Microsoft Sans Serif"/>
                <a:cs typeface="Microsoft Sans Serif"/>
              </a:rPr>
              <a:t> </a:t>
            </a:r>
            <a:r>
              <a:rPr sz="2800" b="1" i="1" u="sng" spc="145" dirty="0">
                <a:latin typeface="Microsoft Sans Serif"/>
                <a:cs typeface="Microsoft Sans Serif"/>
              </a:rPr>
              <a:t>được</a:t>
            </a:r>
            <a:r>
              <a:rPr sz="2800" b="1" i="1" u="sng" spc="25" dirty="0">
                <a:latin typeface="Microsoft Sans Serif"/>
                <a:cs typeface="Microsoft Sans Serif"/>
              </a:rPr>
              <a:t> </a:t>
            </a:r>
            <a:r>
              <a:rPr sz="2800" b="1" i="1" u="sng" spc="90" dirty="0">
                <a:latin typeface="Microsoft Sans Serif"/>
                <a:cs typeface="Microsoft Sans Serif"/>
              </a:rPr>
              <a:t>lưu </a:t>
            </a:r>
            <a:r>
              <a:rPr sz="2800" b="1" i="1" u="sng" spc="-730" dirty="0">
                <a:latin typeface="Microsoft Sans Serif"/>
                <a:cs typeface="Microsoft Sans Serif"/>
              </a:rPr>
              <a:t> </a:t>
            </a:r>
            <a:r>
              <a:rPr sz="2800" b="1" i="1" u="sng" spc="100" dirty="0">
                <a:latin typeface="Microsoft Sans Serif"/>
                <a:cs typeface="Microsoft Sans Serif"/>
              </a:rPr>
              <a:t>trữ</a:t>
            </a:r>
            <a:r>
              <a:rPr sz="2800" b="1" i="1" u="sng" spc="30" dirty="0">
                <a:latin typeface="Microsoft Sans Serif"/>
                <a:cs typeface="Microsoft Sans Serif"/>
              </a:rPr>
              <a:t> </a:t>
            </a:r>
            <a:r>
              <a:rPr sz="2800" b="1" i="1" u="sng" spc="-10" dirty="0">
                <a:latin typeface="Microsoft Sans Serif"/>
                <a:cs typeface="Microsoft Sans Serif"/>
              </a:rPr>
              <a:t>lâu</a:t>
            </a:r>
            <a:r>
              <a:rPr sz="2800" b="1" i="1" u="sng" spc="30" dirty="0">
                <a:latin typeface="Microsoft Sans Serif"/>
                <a:cs typeface="Microsoft Sans Serif"/>
              </a:rPr>
              <a:t> </a:t>
            </a:r>
            <a:r>
              <a:rPr sz="2800" b="1" i="1" u="sng" spc="-10" dirty="0">
                <a:latin typeface="Microsoft Sans Serif"/>
                <a:cs typeface="Microsoft Sans Serif"/>
              </a:rPr>
              <a:t>dài</a:t>
            </a:r>
            <a:r>
              <a:rPr sz="2800" b="1" i="1" u="sng" spc="35" dirty="0">
                <a:latin typeface="Microsoft Sans Serif"/>
                <a:cs typeface="Microsoft Sans Serif"/>
              </a:rPr>
              <a:t> </a:t>
            </a:r>
            <a:r>
              <a:rPr sz="2800" b="1" i="1" u="sng" spc="-5" dirty="0">
                <a:latin typeface="Microsoft Sans Serif"/>
                <a:cs typeface="Microsoft Sans Serif"/>
              </a:rPr>
              <a:t>trong</a:t>
            </a:r>
            <a:r>
              <a:rPr sz="2800" b="1" i="1" u="sng" spc="30" dirty="0">
                <a:latin typeface="Microsoft Sans Serif"/>
                <a:cs typeface="Microsoft Sans Serif"/>
              </a:rPr>
              <a:t> </a:t>
            </a:r>
            <a:r>
              <a:rPr sz="2800" b="1" i="1" u="sng" dirty="0">
                <a:latin typeface="Microsoft Sans Serif"/>
                <a:cs typeface="Microsoft Sans Serif"/>
              </a:rPr>
              <a:t>hệ</a:t>
            </a:r>
            <a:r>
              <a:rPr sz="2800" b="1" i="1" u="sng" spc="30" dirty="0">
                <a:latin typeface="Microsoft Sans Serif"/>
                <a:cs typeface="Microsoft Sans Serif"/>
              </a:rPr>
              <a:t> </a:t>
            </a:r>
            <a:r>
              <a:rPr sz="2800" b="1" i="1" u="sng" spc="-5" dirty="0">
                <a:latin typeface="Microsoft Sans Serif"/>
                <a:cs typeface="Microsoft Sans Serif"/>
              </a:rPr>
              <a:t>thống</a:t>
            </a:r>
            <a:endParaRPr sz="2800" b="1" i="1" u="sng" dirty="0">
              <a:latin typeface="Microsoft Sans Serif"/>
              <a:cs typeface="Microsoft Sans Serif"/>
            </a:endParaRPr>
          </a:p>
          <a:p>
            <a:pPr marL="184785" marR="16700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b="1" i="1" u="sng" spc="-10" dirty="0">
                <a:latin typeface="Microsoft Sans Serif"/>
                <a:cs typeface="Microsoft Sans Serif"/>
              </a:rPr>
              <a:t>Chỉ</a:t>
            </a:r>
            <a:r>
              <a:rPr sz="2800" b="1" i="1" u="sng" spc="45" dirty="0">
                <a:latin typeface="Microsoft Sans Serif"/>
                <a:cs typeface="Microsoft Sans Serif"/>
              </a:rPr>
              <a:t> </a:t>
            </a:r>
            <a:r>
              <a:rPr sz="2800" b="1" i="1" u="sng" spc="-5" dirty="0">
                <a:latin typeface="Microsoft Sans Serif"/>
                <a:cs typeface="Microsoft Sans Serif"/>
              </a:rPr>
              <a:t>mô</a:t>
            </a:r>
            <a:r>
              <a:rPr sz="2800" b="1" i="1" u="sng" spc="30" dirty="0">
                <a:latin typeface="Microsoft Sans Serif"/>
                <a:cs typeface="Microsoft Sans Serif"/>
              </a:rPr>
              <a:t> </a:t>
            </a:r>
            <a:r>
              <a:rPr sz="2800" b="1" i="1" u="sng" spc="-5" dirty="0">
                <a:latin typeface="Microsoft Sans Serif"/>
                <a:cs typeface="Microsoft Sans Serif"/>
              </a:rPr>
              <a:t>tả</a:t>
            </a:r>
            <a:r>
              <a:rPr sz="2800" b="1" i="1" u="sng" spc="45" dirty="0">
                <a:latin typeface="Microsoft Sans Serif"/>
                <a:cs typeface="Microsoft Sans Serif"/>
              </a:rPr>
              <a:t> </a:t>
            </a:r>
            <a:r>
              <a:rPr sz="2800" b="1" i="1" u="sng" spc="275" dirty="0">
                <a:latin typeface="Microsoft Sans Serif"/>
                <a:cs typeface="Microsoft Sans Serif"/>
              </a:rPr>
              <a:t>ở</a:t>
            </a:r>
            <a:r>
              <a:rPr sz="2800" b="1" i="1" u="sng" spc="35" dirty="0">
                <a:latin typeface="Microsoft Sans Serif"/>
                <a:cs typeface="Microsoft Sans Serif"/>
              </a:rPr>
              <a:t> </a:t>
            </a:r>
            <a:r>
              <a:rPr sz="2800" b="1" i="1" u="sng" spc="95" dirty="0">
                <a:latin typeface="Microsoft Sans Serif"/>
                <a:cs typeface="Microsoft Sans Serif"/>
              </a:rPr>
              <a:t>mức</a:t>
            </a:r>
            <a:r>
              <a:rPr sz="2800" b="1" i="1" u="sng" spc="45" dirty="0">
                <a:latin typeface="Microsoft Sans Serif"/>
                <a:cs typeface="Microsoft Sans Serif"/>
              </a:rPr>
              <a:t> </a:t>
            </a:r>
            <a:r>
              <a:rPr sz="2800" b="1" i="1" u="sng" spc="75" dirty="0">
                <a:latin typeface="Microsoft Sans Serif"/>
                <a:cs typeface="Microsoft Sans Serif"/>
              </a:rPr>
              <a:t>trừu</a:t>
            </a:r>
            <a:r>
              <a:rPr sz="2800" b="1" i="1" u="sng" spc="35" dirty="0">
                <a:latin typeface="Microsoft Sans Serif"/>
                <a:cs typeface="Microsoft Sans Serif"/>
              </a:rPr>
              <a:t> </a:t>
            </a:r>
            <a:r>
              <a:rPr sz="2800" b="1" i="1" u="sng" spc="95" dirty="0">
                <a:latin typeface="Microsoft Sans Serif"/>
                <a:cs typeface="Microsoft Sans Serif"/>
              </a:rPr>
              <a:t>tượng</a:t>
            </a:r>
            <a:r>
              <a:rPr sz="2800" spc="95" dirty="0">
                <a:latin typeface="Microsoft Sans Serif"/>
                <a:cs typeface="Microsoft Sans Serif"/>
              </a:rPr>
              <a:t>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không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mô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tả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quá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chi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tiết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thuộc</a:t>
            </a:r>
            <a:r>
              <a:rPr sz="2800" spc="30" dirty="0">
                <a:latin typeface="Microsoft Sans Serif"/>
                <a:cs typeface="Microsoft Sans Serif"/>
              </a:rPr>
              <a:t> tính </a:t>
            </a:r>
            <a:r>
              <a:rPr sz="2800" spc="-5" dirty="0">
                <a:latin typeface="Microsoft Sans Serif"/>
                <a:cs typeface="Microsoft Sans Serif"/>
              </a:rPr>
              <a:t>của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thực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thể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này</a:t>
            </a: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40" y="4850167"/>
            <a:ext cx="993583" cy="10187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31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Responsibilities</a:t>
            </a:r>
            <a:r>
              <a:rPr dirty="0"/>
              <a:t> &amp; </a:t>
            </a:r>
            <a:r>
              <a:rPr spc="-5" dirty="0"/>
              <a:t>Collaborations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514590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36322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Responsibilities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&amp;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Collaborations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là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những 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“high-level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description”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về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lớp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đối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114" dirty="0">
                <a:latin typeface="Microsoft Sans Serif"/>
                <a:cs typeface="Microsoft Sans Serif"/>
              </a:rPr>
              <a:t>tượng</a:t>
            </a:r>
            <a:endParaRPr sz="28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Responsibilities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gồm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2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phần:</a:t>
            </a:r>
            <a:endParaRPr sz="28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4"/>
              </a:spcBef>
              <a:buChar char="•"/>
              <a:tabLst>
                <a:tab pos="528320" algn="l"/>
              </a:tabLst>
            </a:pPr>
            <a:r>
              <a:rPr sz="2400" b="1" spc="-10" dirty="0">
                <a:latin typeface="Microsoft Sans Serif"/>
                <a:cs typeface="Microsoft Sans Serif"/>
              </a:rPr>
              <a:t>Knowing</a:t>
            </a:r>
            <a:r>
              <a:rPr sz="2400" spc="-10" dirty="0">
                <a:latin typeface="Microsoft Sans Serif"/>
                <a:cs typeface="Microsoft Sans Serif"/>
              </a:rPr>
              <a:t>: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tương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tự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như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thuộc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tính </a:t>
            </a:r>
            <a:r>
              <a:rPr sz="2400" spc="-5" dirty="0">
                <a:latin typeface="Microsoft Sans Serif"/>
                <a:cs typeface="Microsoft Sans Serif"/>
              </a:rPr>
              <a:t>của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tượng</a:t>
            </a:r>
            <a:endParaRPr sz="24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b="1" spc="-10" dirty="0">
                <a:latin typeface="Microsoft Sans Serif"/>
                <a:cs typeface="Microsoft Sans Serif"/>
              </a:rPr>
              <a:t>Doing</a:t>
            </a:r>
            <a:r>
              <a:rPr sz="2400" spc="-10" dirty="0">
                <a:latin typeface="Microsoft Sans Serif"/>
                <a:cs typeface="Microsoft Sans Serif"/>
              </a:rPr>
              <a:t>: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tương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tự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như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hành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của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endParaRPr sz="2400" dirty="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Collaborations: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mô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tả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mối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hệ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với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b="1" spc="80" dirty="0">
                <a:latin typeface="Microsoft Sans Serif"/>
                <a:cs typeface="Microsoft Sans Serif"/>
              </a:rPr>
              <a:t>lớp</a:t>
            </a:r>
            <a:r>
              <a:rPr sz="2800" b="1" spc="35" dirty="0"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latin typeface="Microsoft Sans Serif"/>
                <a:cs typeface="Microsoft Sans Serif"/>
              </a:rPr>
              <a:t>đối</a:t>
            </a:r>
            <a:r>
              <a:rPr sz="2800" b="1" spc="30" dirty="0">
                <a:latin typeface="Microsoft Sans Serif"/>
                <a:cs typeface="Microsoft Sans Serif"/>
              </a:rPr>
              <a:t> </a:t>
            </a:r>
            <a:r>
              <a:rPr sz="2800" b="1" spc="114" dirty="0">
                <a:latin typeface="Microsoft Sans Serif"/>
                <a:cs typeface="Microsoft Sans Serif"/>
              </a:rPr>
              <a:t>tượng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khác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1116"/>
            <a:ext cx="6276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Thế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nào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là </a:t>
            </a:r>
            <a:r>
              <a:rPr sz="3600" b="1" spc="-5" dirty="0">
                <a:latin typeface="Arial"/>
                <a:cs typeface="Arial"/>
              </a:rPr>
              <a:t>một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Entity </a:t>
            </a:r>
            <a:r>
              <a:rPr sz="3600" b="1" dirty="0">
                <a:latin typeface="Arial"/>
                <a:cs typeface="Arial"/>
              </a:rPr>
              <a:t>Class?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49653"/>
            <a:ext cx="4733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trừu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tượng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hóa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chốt của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928" y="2336096"/>
            <a:ext cx="7346552" cy="39068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5081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Vai</a:t>
            </a:r>
            <a:r>
              <a:rPr spc="-10" dirty="0"/>
              <a:t> </a:t>
            </a:r>
            <a:r>
              <a:rPr spc="-5" dirty="0"/>
              <a:t>trò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25" dirty="0"/>
              <a:t> </a:t>
            </a:r>
            <a:r>
              <a:rPr spc="-5" dirty="0"/>
              <a:t>Entity</a:t>
            </a:r>
            <a:r>
              <a:rPr spc="-10" dirty="0"/>
              <a:t> </a:t>
            </a:r>
            <a:r>
              <a:rPr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82700"/>
            <a:ext cx="7994904" cy="38507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3994" y="5615736"/>
            <a:ext cx="5620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Lưu</a:t>
            </a:r>
            <a:r>
              <a:rPr sz="20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trữ</a:t>
            </a:r>
            <a:r>
              <a:rPr sz="2000" b="1" i="1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1F487C"/>
                </a:solidFill>
                <a:latin typeface="Arial"/>
                <a:cs typeface="Arial"/>
              </a:rPr>
              <a:t>và</a:t>
            </a:r>
            <a:r>
              <a:rPr sz="20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quản trị</a:t>
            </a:r>
            <a:r>
              <a:rPr sz="2000" b="1" i="1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1F487C"/>
                </a:solidFill>
                <a:latin typeface="Arial"/>
                <a:cs typeface="Arial"/>
              </a:rPr>
              <a:t>các</a:t>
            </a:r>
            <a:r>
              <a:rPr sz="20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thông</a:t>
            </a:r>
            <a:r>
              <a:rPr sz="20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tin</a:t>
            </a:r>
            <a:r>
              <a:rPr sz="2000" b="1" i="1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trong</a:t>
            </a:r>
            <a:r>
              <a:rPr sz="20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1F487C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868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15" dirty="0"/>
              <a:t> </a:t>
            </a:r>
            <a:r>
              <a:rPr spc="-5" dirty="0"/>
              <a:t>dụ:</a:t>
            </a:r>
            <a:r>
              <a:rPr spc="-10" dirty="0"/>
              <a:t> </a:t>
            </a:r>
            <a:r>
              <a:rPr dirty="0"/>
              <a:t>Tìm</a:t>
            </a:r>
            <a:r>
              <a:rPr spc="-10" dirty="0"/>
              <a:t> </a:t>
            </a:r>
            <a:r>
              <a:rPr spc="-5" dirty="0"/>
              <a:t>các</a:t>
            </a:r>
            <a:r>
              <a:rPr spc="-10" dirty="0"/>
              <a:t> </a:t>
            </a:r>
            <a:r>
              <a:rPr spc="-5" dirty="0"/>
              <a:t>Entity</a:t>
            </a:r>
            <a:r>
              <a:rPr spc="-25" dirty="0"/>
              <a:t> </a:t>
            </a:r>
            <a:r>
              <a:rPr spc="-5" dirty="0"/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70633"/>
            <a:ext cx="7533005" cy="379602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4785" marR="110489" indent="-172720">
              <a:lnSpc>
                <a:spcPts val="2500"/>
              </a:lnSpc>
              <a:spcBef>
                <a:spcPts val="70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Dùng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luồng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45" dirty="0">
                <a:latin typeface="Microsoft Sans Serif"/>
                <a:cs typeface="Microsoft Sans Serif"/>
              </a:rPr>
              <a:t>sự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kiện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của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use-case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như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là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đầu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vào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(input)</a:t>
            </a:r>
            <a:endParaRPr sz="26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18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trừu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tượng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hóa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chốt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của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use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case</a:t>
            </a:r>
            <a:endParaRPr sz="260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2810"/>
              </a:lnSpc>
              <a:spcBef>
                <a:spcPts val="180"/>
              </a:spcBef>
              <a:buChar char="•"/>
              <a:tabLst>
                <a:tab pos="185420" algn="l"/>
              </a:tabLst>
            </a:pPr>
            <a:r>
              <a:rPr sz="2600" spc="105" dirty="0">
                <a:latin typeface="Microsoft Sans Serif"/>
                <a:cs typeface="Microsoft Sans Serif"/>
              </a:rPr>
              <a:t>Hướng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tiếp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cận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truyền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thống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(nouns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filtering)</a:t>
            </a:r>
            <a:endParaRPr sz="2600">
              <a:latin typeface="Microsoft Sans Serif"/>
              <a:cs typeface="Microsoft Sans Serif"/>
            </a:endParaRPr>
          </a:p>
          <a:p>
            <a:pPr marL="460375" lvl="1" indent="-276225">
              <a:lnSpc>
                <a:spcPts val="2495"/>
              </a:lnSpc>
              <a:buChar char="–"/>
              <a:tabLst>
                <a:tab pos="461009" algn="l"/>
              </a:tabLst>
            </a:pPr>
            <a:r>
              <a:rPr sz="2600" dirty="0">
                <a:latin typeface="Microsoft Sans Serif"/>
                <a:cs typeface="Microsoft Sans Serif"/>
              </a:rPr>
              <a:t>Gạch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dưới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cụm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danh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từ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trong</a:t>
            </a:r>
            <a:r>
              <a:rPr sz="2600" spc="6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luồng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45" dirty="0">
                <a:latin typeface="Microsoft Sans Serif"/>
                <a:cs typeface="Microsoft Sans Serif"/>
              </a:rPr>
              <a:t>sự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kiện</a:t>
            </a:r>
            <a:endParaRPr sz="2600">
              <a:latin typeface="Microsoft Sans Serif"/>
              <a:cs typeface="Microsoft Sans Serif"/>
            </a:endParaRPr>
          </a:p>
          <a:p>
            <a:pPr marL="460375" lvl="1" indent="-276225">
              <a:lnSpc>
                <a:spcPts val="2495"/>
              </a:lnSpc>
              <a:buChar char="–"/>
              <a:tabLst>
                <a:tab pos="461009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Loại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bỏ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ứng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viên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145" dirty="0">
                <a:latin typeface="Microsoft Sans Serif"/>
                <a:cs typeface="Microsoft Sans Serif"/>
              </a:rPr>
              <a:t>dư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thừa</a:t>
            </a:r>
            <a:endParaRPr sz="2600">
              <a:latin typeface="Microsoft Sans Serif"/>
              <a:cs typeface="Microsoft Sans Serif"/>
            </a:endParaRPr>
          </a:p>
          <a:p>
            <a:pPr marL="460375" lvl="1" indent="-276225">
              <a:lnSpc>
                <a:spcPts val="2495"/>
              </a:lnSpc>
              <a:buChar char="–"/>
              <a:tabLst>
                <a:tab pos="461009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Loại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bỏ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ứng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viên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mơ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hồ,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không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rõ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ràng</a:t>
            </a:r>
            <a:endParaRPr sz="2600">
              <a:latin typeface="Microsoft Sans Serif"/>
              <a:cs typeface="Microsoft Sans Serif"/>
            </a:endParaRPr>
          </a:p>
          <a:p>
            <a:pPr marL="460375" lvl="1" indent="-276225">
              <a:lnSpc>
                <a:spcPts val="2495"/>
              </a:lnSpc>
              <a:buChar char="–"/>
              <a:tabLst>
                <a:tab pos="461009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Loại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bỏ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actor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(ngoài</a:t>
            </a:r>
            <a:r>
              <a:rPr sz="2600" dirty="0">
                <a:latin typeface="Microsoft Sans Serif"/>
                <a:cs typeface="Microsoft Sans Serif"/>
              </a:rPr>
              <a:t> phạm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vi)</a:t>
            </a:r>
            <a:endParaRPr sz="2600">
              <a:latin typeface="Microsoft Sans Serif"/>
              <a:cs typeface="Microsoft Sans Serif"/>
            </a:endParaRPr>
          </a:p>
          <a:p>
            <a:pPr marL="460375" lvl="1" indent="-276225">
              <a:lnSpc>
                <a:spcPts val="2495"/>
              </a:lnSpc>
              <a:buChar char="–"/>
              <a:tabLst>
                <a:tab pos="461009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Loại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bỏ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kiến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trúc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cài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đặt</a:t>
            </a:r>
            <a:endParaRPr sz="2600">
              <a:latin typeface="Microsoft Sans Serif"/>
              <a:cs typeface="Microsoft Sans Serif"/>
            </a:endParaRPr>
          </a:p>
          <a:p>
            <a:pPr marL="460375" lvl="1" indent="-276225">
              <a:lnSpc>
                <a:spcPts val="2495"/>
              </a:lnSpc>
              <a:buChar char="–"/>
              <a:tabLst>
                <a:tab pos="461009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Loại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bỏ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attribute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(để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lại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dùng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sau)</a:t>
            </a:r>
            <a:endParaRPr sz="2600">
              <a:latin typeface="Microsoft Sans Serif"/>
              <a:cs typeface="Microsoft Sans Serif"/>
            </a:endParaRPr>
          </a:p>
          <a:p>
            <a:pPr marL="460375" lvl="1" indent="-276225">
              <a:lnSpc>
                <a:spcPts val="2810"/>
              </a:lnSpc>
              <a:buChar char="–"/>
              <a:tabLst>
                <a:tab pos="461009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Loại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bỏ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operation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8072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UC</a:t>
            </a:r>
            <a:r>
              <a:rPr spc="-10" dirty="0"/>
              <a:t> </a:t>
            </a:r>
            <a:r>
              <a:rPr spc="-5" dirty="0"/>
              <a:t>Dangkyhoc:</a:t>
            </a:r>
            <a:r>
              <a:rPr spc="-10" dirty="0"/>
              <a:t> </a:t>
            </a:r>
            <a:r>
              <a:rPr spc="-5" dirty="0"/>
              <a:t>Tìm</a:t>
            </a:r>
            <a:r>
              <a:rPr spc="-10" dirty="0"/>
              <a:t> </a:t>
            </a:r>
            <a:r>
              <a:rPr spc="-5" dirty="0"/>
              <a:t>các lớp</a:t>
            </a:r>
            <a:r>
              <a:rPr spc="-10" dirty="0"/>
              <a:t> </a:t>
            </a:r>
            <a:r>
              <a:rPr spc="-5" dirty="0" err="1"/>
              <a:t>thực</a:t>
            </a:r>
            <a:r>
              <a:rPr spc="-10" dirty="0"/>
              <a:t> </a:t>
            </a:r>
            <a:r>
              <a:rPr dirty="0" err="1" smtClean="0"/>
              <a:t>thể</a:t>
            </a:r>
            <a:r>
              <a:rPr lang="en-US" dirty="0" smtClean="0"/>
              <a:t> 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849881"/>
            <a:ext cx="727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70" dirty="0">
                <a:latin typeface="Microsoft Sans Serif"/>
                <a:cs typeface="Microsoft Sans Serif"/>
              </a:rPr>
              <a:t>Chức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năng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đăng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ký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học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(Tạo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thời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khóa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biểu)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2276855"/>
            <a:ext cx="7199376" cy="39212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629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Thế</a:t>
            </a:r>
            <a:r>
              <a:rPr spc="-15" dirty="0"/>
              <a:t> </a:t>
            </a:r>
            <a:r>
              <a:rPr dirty="0"/>
              <a:t>nào</a:t>
            </a:r>
            <a:r>
              <a:rPr spc="-20" dirty="0"/>
              <a:t> </a:t>
            </a:r>
            <a:r>
              <a:rPr spc="-10" dirty="0"/>
              <a:t>là </a:t>
            </a:r>
            <a:r>
              <a:rPr spc="-5" dirty="0"/>
              <a:t>một</a:t>
            </a:r>
            <a:r>
              <a:rPr spc="-10" dirty="0"/>
              <a:t> </a:t>
            </a:r>
            <a:r>
              <a:rPr spc="-5" dirty="0"/>
              <a:t>Control</a:t>
            </a:r>
            <a:r>
              <a:rPr spc="-25" dirty="0"/>
              <a:t> </a:t>
            </a:r>
            <a:r>
              <a:rPr spc="-5" dirty="0"/>
              <a:t>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6575425" cy="1083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Nhà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điều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phối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hành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vi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của</a:t>
            </a:r>
            <a:r>
              <a:rPr sz="2800" spc="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Use-case</a:t>
            </a:r>
            <a:endParaRPr sz="28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Font typeface="Microsoft Sans Serif"/>
              <a:buChar char="•"/>
              <a:tabLst>
                <a:tab pos="185420" algn="l"/>
              </a:tabLst>
            </a:pP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Chỉ</a:t>
            </a: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một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 control class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cho</a:t>
            </a: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một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use case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303" y="3014224"/>
            <a:ext cx="6102110" cy="21484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07794" y="5553862"/>
            <a:ext cx="4894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Phụ</a:t>
            </a:r>
            <a:r>
              <a:rPr sz="20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thuộc</a:t>
            </a:r>
            <a:r>
              <a:rPr sz="2000" b="1" i="1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use-case,</a:t>
            </a:r>
            <a:r>
              <a:rPr sz="2000" b="1" i="1" spc="-4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độc</a:t>
            </a:r>
            <a:r>
              <a:rPr sz="2000" b="1" i="1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lập</a:t>
            </a:r>
            <a:r>
              <a:rPr sz="20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1F487C"/>
                </a:solidFill>
                <a:latin typeface="Arial"/>
                <a:cs typeface="Arial"/>
              </a:rPr>
              <a:t>môi</a:t>
            </a:r>
            <a:r>
              <a:rPr sz="2000" b="1" i="1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F487C"/>
                </a:solidFill>
                <a:latin typeface="Arial"/>
                <a:cs typeface="Arial"/>
              </a:rPr>
              <a:t>trường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5434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Vai</a:t>
            </a:r>
            <a:r>
              <a:rPr spc="-15" dirty="0"/>
              <a:t> </a:t>
            </a:r>
            <a:r>
              <a:rPr spc="-5" dirty="0"/>
              <a:t>trò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30" dirty="0"/>
              <a:t> </a:t>
            </a:r>
            <a:r>
              <a:rPr spc="-5" dirty="0"/>
              <a:t>Control</a:t>
            </a:r>
            <a:r>
              <a:rPr spc="-25" dirty="0"/>
              <a:t> </a:t>
            </a:r>
            <a:r>
              <a:rPr spc="-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166" y="1532441"/>
            <a:ext cx="8222381" cy="38330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6598" y="5741619"/>
            <a:ext cx="515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Điều</a:t>
            </a:r>
            <a:r>
              <a:rPr sz="2400" b="1" i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phối</a:t>
            </a:r>
            <a:r>
              <a:rPr sz="2400" b="1" i="1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các</a:t>
            </a:r>
            <a:r>
              <a:rPr sz="2400" b="1" i="1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1F487C"/>
                </a:solidFill>
                <a:latin typeface="Arial"/>
                <a:cs typeface="Arial"/>
              </a:rPr>
              <a:t>hành</a:t>
            </a:r>
            <a:r>
              <a:rPr sz="2400" b="1" i="1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vi</a:t>
            </a:r>
            <a:r>
              <a:rPr sz="2400" b="1" i="1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của</a:t>
            </a:r>
            <a:r>
              <a:rPr sz="2400" b="1" i="1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1F487C"/>
                </a:solidFill>
                <a:latin typeface="Arial"/>
                <a:cs typeface="Arial"/>
              </a:rPr>
              <a:t>use-case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701116"/>
            <a:ext cx="6226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Ví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dụ: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Tìm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các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Control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Class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600" y="1516507"/>
            <a:ext cx="478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Một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control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một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case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690" y="2141482"/>
            <a:ext cx="5732177" cy="34053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8405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UC</a:t>
            </a:r>
            <a:r>
              <a:rPr spc="-10" dirty="0"/>
              <a:t> </a:t>
            </a:r>
            <a:r>
              <a:rPr dirty="0"/>
              <a:t>Register</a:t>
            </a:r>
            <a:r>
              <a:rPr spc="-2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Course:</a:t>
            </a:r>
            <a:r>
              <a:rPr dirty="0"/>
              <a:t> </a:t>
            </a:r>
            <a:r>
              <a:rPr spc="-5" dirty="0"/>
              <a:t>Lớp</a:t>
            </a:r>
            <a:r>
              <a:rPr dirty="0"/>
              <a:t> phân</a:t>
            </a:r>
            <a:r>
              <a:rPr spc="-10" dirty="0"/>
              <a:t> </a:t>
            </a:r>
            <a:r>
              <a:rPr dirty="0"/>
              <a:t>tích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53031"/>
            <a:ext cx="3007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Mô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hình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use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case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767454"/>
            <a:ext cx="4770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Mô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hình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phân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tích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và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thiết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kế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89259" y="1909027"/>
            <a:ext cx="4982210" cy="1670050"/>
            <a:chOff x="3989259" y="1909027"/>
            <a:chExt cx="4982210" cy="1670050"/>
          </a:xfrm>
        </p:grpSpPr>
        <p:sp>
          <p:nvSpPr>
            <p:cNvPr id="6" name="object 6"/>
            <p:cNvSpPr/>
            <p:nvPr/>
          </p:nvSpPr>
          <p:spPr>
            <a:xfrm>
              <a:off x="3995927" y="1915694"/>
              <a:ext cx="4968875" cy="1656714"/>
            </a:xfrm>
            <a:custGeom>
              <a:avLst/>
              <a:gdLst/>
              <a:ahLst/>
              <a:cxnLst/>
              <a:rect l="l" t="t" r="r" b="b"/>
              <a:pathLst>
                <a:path w="4968875" h="1656714">
                  <a:moveTo>
                    <a:pt x="4968329" y="0"/>
                  </a:moveTo>
                  <a:lnTo>
                    <a:pt x="0" y="0"/>
                  </a:lnTo>
                  <a:lnTo>
                    <a:pt x="0" y="1656560"/>
                  </a:lnTo>
                  <a:lnTo>
                    <a:pt x="4968329" y="1656561"/>
                  </a:lnTo>
                  <a:lnTo>
                    <a:pt x="4968329" y="0"/>
                  </a:lnTo>
                  <a:close/>
                </a:path>
              </a:pathLst>
            </a:custGeom>
            <a:solidFill>
              <a:srgbClr val="FBF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5927" y="1915694"/>
              <a:ext cx="4968875" cy="1656714"/>
            </a:xfrm>
            <a:custGeom>
              <a:avLst/>
              <a:gdLst/>
              <a:ahLst/>
              <a:cxnLst/>
              <a:rect l="l" t="t" r="r" b="b"/>
              <a:pathLst>
                <a:path w="4968875" h="1656714">
                  <a:moveTo>
                    <a:pt x="0" y="1656560"/>
                  </a:moveTo>
                  <a:lnTo>
                    <a:pt x="4968329" y="1656561"/>
                  </a:lnTo>
                  <a:lnTo>
                    <a:pt x="4968329" y="0"/>
                  </a:lnTo>
                  <a:lnTo>
                    <a:pt x="0" y="0"/>
                  </a:lnTo>
                  <a:lnTo>
                    <a:pt x="0" y="1656560"/>
                  </a:lnTo>
                </a:path>
              </a:pathLst>
            </a:custGeom>
            <a:ln w="13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9006" y="2444748"/>
              <a:ext cx="276225" cy="276860"/>
            </a:xfrm>
            <a:custGeom>
              <a:avLst/>
              <a:gdLst/>
              <a:ahLst/>
              <a:cxnLst/>
              <a:rect l="l" t="t" r="r" b="b"/>
              <a:pathLst>
                <a:path w="276225" h="276860">
                  <a:moveTo>
                    <a:pt x="131328" y="0"/>
                  </a:moveTo>
                  <a:lnTo>
                    <a:pt x="87411" y="6129"/>
                  </a:lnTo>
                  <a:lnTo>
                    <a:pt x="51059" y="23653"/>
                  </a:lnTo>
                  <a:lnTo>
                    <a:pt x="23533" y="51278"/>
                  </a:lnTo>
                  <a:lnTo>
                    <a:pt x="6093" y="87706"/>
                  </a:lnTo>
                  <a:lnTo>
                    <a:pt x="0" y="131644"/>
                  </a:lnTo>
                  <a:lnTo>
                    <a:pt x="6093" y="177090"/>
                  </a:lnTo>
                  <a:lnTo>
                    <a:pt x="23533" y="216792"/>
                  </a:lnTo>
                  <a:lnTo>
                    <a:pt x="51059" y="248250"/>
                  </a:lnTo>
                  <a:lnTo>
                    <a:pt x="87411" y="268960"/>
                  </a:lnTo>
                  <a:lnTo>
                    <a:pt x="131328" y="276419"/>
                  </a:lnTo>
                  <a:lnTo>
                    <a:pt x="176792" y="268960"/>
                  </a:lnTo>
                  <a:lnTo>
                    <a:pt x="216512" y="248250"/>
                  </a:lnTo>
                  <a:lnTo>
                    <a:pt x="247982" y="216792"/>
                  </a:lnTo>
                  <a:lnTo>
                    <a:pt x="268700" y="177090"/>
                  </a:lnTo>
                  <a:lnTo>
                    <a:pt x="276163" y="131644"/>
                  </a:lnTo>
                  <a:lnTo>
                    <a:pt x="268700" y="87706"/>
                  </a:lnTo>
                  <a:lnTo>
                    <a:pt x="247982" y="51278"/>
                  </a:lnTo>
                  <a:lnTo>
                    <a:pt x="216511" y="23653"/>
                  </a:lnTo>
                  <a:lnTo>
                    <a:pt x="176792" y="6129"/>
                  </a:lnTo>
                  <a:lnTo>
                    <a:pt x="131328" y="0"/>
                  </a:lnTo>
                  <a:close/>
                </a:path>
              </a:pathLst>
            </a:custGeom>
            <a:solidFill>
              <a:srgbClr val="FBF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9006" y="2444748"/>
              <a:ext cx="276225" cy="276860"/>
            </a:xfrm>
            <a:custGeom>
              <a:avLst/>
              <a:gdLst/>
              <a:ahLst/>
              <a:cxnLst/>
              <a:rect l="l" t="t" r="r" b="b"/>
              <a:pathLst>
                <a:path w="276225" h="276860">
                  <a:moveTo>
                    <a:pt x="0" y="131644"/>
                  </a:moveTo>
                  <a:lnTo>
                    <a:pt x="6093" y="87706"/>
                  </a:lnTo>
                  <a:lnTo>
                    <a:pt x="23533" y="51278"/>
                  </a:lnTo>
                  <a:lnTo>
                    <a:pt x="51059" y="23653"/>
                  </a:lnTo>
                  <a:lnTo>
                    <a:pt x="87411" y="6129"/>
                  </a:lnTo>
                  <a:lnTo>
                    <a:pt x="131328" y="0"/>
                  </a:lnTo>
                  <a:lnTo>
                    <a:pt x="176792" y="6129"/>
                  </a:lnTo>
                  <a:lnTo>
                    <a:pt x="216511" y="23653"/>
                  </a:lnTo>
                  <a:lnTo>
                    <a:pt x="247982" y="51278"/>
                  </a:lnTo>
                  <a:lnTo>
                    <a:pt x="268700" y="87706"/>
                  </a:lnTo>
                  <a:lnTo>
                    <a:pt x="276163" y="131644"/>
                  </a:lnTo>
                  <a:lnTo>
                    <a:pt x="268700" y="177090"/>
                  </a:lnTo>
                  <a:lnTo>
                    <a:pt x="247982" y="216792"/>
                  </a:lnTo>
                  <a:lnTo>
                    <a:pt x="216512" y="248250"/>
                  </a:lnTo>
                  <a:lnTo>
                    <a:pt x="176792" y="268960"/>
                  </a:lnTo>
                  <a:lnTo>
                    <a:pt x="131328" y="276419"/>
                  </a:lnTo>
                  <a:lnTo>
                    <a:pt x="87411" y="268960"/>
                  </a:lnTo>
                  <a:lnTo>
                    <a:pt x="51059" y="248250"/>
                  </a:lnTo>
                  <a:lnTo>
                    <a:pt x="23533" y="216792"/>
                  </a:lnTo>
                  <a:lnTo>
                    <a:pt x="6093" y="177090"/>
                  </a:lnTo>
                  <a:lnTo>
                    <a:pt x="0" y="131644"/>
                  </a:lnTo>
                  <a:close/>
                </a:path>
              </a:pathLst>
            </a:custGeom>
            <a:ln w="13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70" y="2471009"/>
              <a:ext cx="118560" cy="2352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93046" y="2740863"/>
              <a:ext cx="407670" cy="539750"/>
            </a:xfrm>
            <a:custGeom>
              <a:avLst/>
              <a:gdLst/>
              <a:ahLst/>
              <a:cxnLst/>
              <a:rect l="l" t="t" r="r" b="b"/>
              <a:pathLst>
                <a:path w="407670" h="539750">
                  <a:moveTo>
                    <a:pt x="196992" y="0"/>
                  </a:moveTo>
                  <a:lnTo>
                    <a:pt x="196992" y="276404"/>
                  </a:lnTo>
                </a:path>
                <a:path w="407670" h="539750">
                  <a:moveTo>
                    <a:pt x="0" y="65992"/>
                  </a:moveTo>
                  <a:lnTo>
                    <a:pt x="183856" y="65992"/>
                  </a:lnTo>
                </a:path>
                <a:path w="407670" h="539750">
                  <a:moveTo>
                    <a:pt x="407491" y="65992"/>
                  </a:moveTo>
                  <a:lnTo>
                    <a:pt x="210499" y="65992"/>
                  </a:lnTo>
                </a:path>
                <a:path w="407670" h="539750">
                  <a:moveTo>
                    <a:pt x="196992" y="289535"/>
                  </a:moveTo>
                  <a:lnTo>
                    <a:pt x="39392" y="539693"/>
                  </a:lnTo>
                </a:path>
                <a:path w="407670" h="539750">
                  <a:moveTo>
                    <a:pt x="196992" y="289535"/>
                  </a:moveTo>
                  <a:lnTo>
                    <a:pt x="368099" y="539693"/>
                  </a:lnTo>
                </a:path>
              </a:pathLst>
            </a:custGeom>
            <a:ln w="13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69868" y="2497625"/>
              <a:ext cx="1408430" cy="934719"/>
            </a:xfrm>
            <a:custGeom>
              <a:avLst/>
              <a:gdLst/>
              <a:ahLst/>
              <a:cxnLst/>
              <a:rect l="l" t="t" r="r" b="b"/>
              <a:pathLst>
                <a:path w="1408429" h="934720">
                  <a:moveTo>
                    <a:pt x="697561" y="0"/>
                  </a:moveTo>
                  <a:lnTo>
                    <a:pt x="640842" y="1556"/>
                  </a:lnTo>
                  <a:lnTo>
                    <a:pt x="585296" y="6141"/>
                  </a:lnTo>
                  <a:lnTo>
                    <a:pt x="531110" y="13626"/>
                  </a:lnTo>
                  <a:lnTo>
                    <a:pt x="478472" y="23884"/>
                  </a:lnTo>
                  <a:lnTo>
                    <a:pt x="427571" y="36785"/>
                  </a:lnTo>
                  <a:lnTo>
                    <a:pt x="378593" y="52203"/>
                  </a:lnTo>
                  <a:lnTo>
                    <a:pt x="331727" y="70009"/>
                  </a:lnTo>
                  <a:lnTo>
                    <a:pt x="287159" y="90075"/>
                  </a:lnTo>
                  <a:lnTo>
                    <a:pt x="245079" y="112273"/>
                  </a:lnTo>
                  <a:lnTo>
                    <a:pt x="205673" y="136475"/>
                  </a:lnTo>
                  <a:lnTo>
                    <a:pt x="169129" y="162554"/>
                  </a:lnTo>
                  <a:lnTo>
                    <a:pt x="135635" y="190381"/>
                  </a:lnTo>
                  <a:lnTo>
                    <a:pt x="105378" y="219828"/>
                  </a:lnTo>
                  <a:lnTo>
                    <a:pt x="78547" y="250767"/>
                  </a:lnTo>
                  <a:lnTo>
                    <a:pt x="55328" y="283070"/>
                  </a:lnTo>
                  <a:lnTo>
                    <a:pt x="35910" y="316610"/>
                  </a:lnTo>
                  <a:lnTo>
                    <a:pt x="9227" y="386886"/>
                  </a:lnTo>
                  <a:lnTo>
                    <a:pt x="0" y="460570"/>
                  </a:lnTo>
                  <a:lnTo>
                    <a:pt x="2338" y="499647"/>
                  </a:lnTo>
                  <a:lnTo>
                    <a:pt x="9227" y="537813"/>
                  </a:lnTo>
                  <a:lnTo>
                    <a:pt x="20481" y="574949"/>
                  </a:lnTo>
                  <a:lnTo>
                    <a:pt x="35910" y="610937"/>
                  </a:lnTo>
                  <a:lnTo>
                    <a:pt x="55328" y="645660"/>
                  </a:lnTo>
                  <a:lnTo>
                    <a:pt x="78547" y="678999"/>
                  </a:lnTo>
                  <a:lnTo>
                    <a:pt x="105378" y="710835"/>
                  </a:lnTo>
                  <a:lnTo>
                    <a:pt x="135635" y="741051"/>
                  </a:lnTo>
                  <a:lnTo>
                    <a:pt x="169129" y="769529"/>
                  </a:lnTo>
                  <a:lnTo>
                    <a:pt x="205673" y="796151"/>
                  </a:lnTo>
                  <a:lnTo>
                    <a:pt x="245079" y="820797"/>
                  </a:lnTo>
                  <a:lnTo>
                    <a:pt x="287160" y="843351"/>
                  </a:lnTo>
                  <a:lnTo>
                    <a:pt x="331727" y="863694"/>
                  </a:lnTo>
                  <a:lnTo>
                    <a:pt x="378593" y="881708"/>
                  </a:lnTo>
                  <a:lnTo>
                    <a:pt x="427571" y="897274"/>
                  </a:lnTo>
                  <a:lnTo>
                    <a:pt x="478473" y="910276"/>
                  </a:lnTo>
                  <a:lnTo>
                    <a:pt x="531110" y="920593"/>
                  </a:lnTo>
                  <a:lnTo>
                    <a:pt x="585296" y="928109"/>
                  </a:lnTo>
                  <a:lnTo>
                    <a:pt x="640842" y="932706"/>
                  </a:lnTo>
                  <a:lnTo>
                    <a:pt x="697561" y="934264"/>
                  </a:lnTo>
                  <a:lnTo>
                    <a:pt x="756099" y="932706"/>
                  </a:lnTo>
                  <a:lnTo>
                    <a:pt x="813282" y="928109"/>
                  </a:lnTo>
                  <a:lnTo>
                    <a:pt x="868933" y="920593"/>
                  </a:lnTo>
                  <a:lnTo>
                    <a:pt x="922872" y="910276"/>
                  </a:lnTo>
                  <a:lnTo>
                    <a:pt x="974923" y="897274"/>
                  </a:lnTo>
                  <a:lnTo>
                    <a:pt x="1024906" y="881708"/>
                  </a:lnTo>
                  <a:lnTo>
                    <a:pt x="1072644" y="863694"/>
                  </a:lnTo>
                  <a:lnTo>
                    <a:pt x="1117959" y="843351"/>
                  </a:lnTo>
                  <a:lnTo>
                    <a:pt x="1160673" y="820797"/>
                  </a:lnTo>
                  <a:lnTo>
                    <a:pt x="1200606" y="796151"/>
                  </a:lnTo>
                  <a:lnTo>
                    <a:pt x="1237582" y="769529"/>
                  </a:lnTo>
                  <a:lnTo>
                    <a:pt x="1271422" y="741051"/>
                  </a:lnTo>
                  <a:lnTo>
                    <a:pt x="1301948" y="710835"/>
                  </a:lnTo>
                  <a:lnTo>
                    <a:pt x="1328982" y="678999"/>
                  </a:lnTo>
                  <a:lnTo>
                    <a:pt x="1352345" y="645660"/>
                  </a:lnTo>
                  <a:lnTo>
                    <a:pt x="1371860" y="610938"/>
                  </a:lnTo>
                  <a:lnTo>
                    <a:pt x="1387349" y="574949"/>
                  </a:lnTo>
                  <a:lnTo>
                    <a:pt x="1398633" y="537813"/>
                  </a:lnTo>
                  <a:lnTo>
                    <a:pt x="1405533" y="499647"/>
                  </a:lnTo>
                  <a:lnTo>
                    <a:pt x="1407873" y="460570"/>
                  </a:lnTo>
                  <a:lnTo>
                    <a:pt x="1405533" y="423366"/>
                  </a:lnTo>
                  <a:lnTo>
                    <a:pt x="1387349" y="351258"/>
                  </a:lnTo>
                  <a:lnTo>
                    <a:pt x="1352345" y="283070"/>
                  </a:lnTo>
                  <a:lnTo>
                    <a:pt x="1328982" y="250767"/>
                  </a:lnTo>
                  <a:lnTo>
                    <a:pt x="1301948" y="219828"/>
                  </a:lnTo>
                  <a:lnTo>
                    <a:pt x="1271422" y="190381"/>
                  </a:lnTo>
                  <a:lnTo>
                    <a:pt x="1237582" y="162554"/>
                  </a:lnTo>
                  <a:lnTo>
                    <a:pt x="1200606" y="136475"/>
                  </a:lnTo>
                  <a:lnTo>
                    <a:pt x="1160672" y="112273"/>
                  </a:lnTo>
                  <a:lnTo>
                    <a:pt x="1117959" y="90075"/>
                  </a:lnTo>
                  <a:lnTo>
                    <a:pt x="1072644" y="70009"/>
                  </a:lnTo>
                  <a:lnTo>
                    <a:pt x="1024906" y="52203"/>
                  </a:lnTo>
                  <a:lnTo>
                    <a:pt x="974923" y="36785"/>
                  </a:lnTo>
                  <a:lnTo>
                    <a:pt x="922872" y="23884"/>
                  </a:lnTo>
                  <a:lnTo>
                    <a:pt x="868932" y="13626"/>
                  </a:lnTo>
                  <a:lnTo>
                    <a:pt x="813282" y="6141"/>
                  </a:lnTo>
                  <a:lnTo>
                    <a:pt x="756099" y="1556"/>
                  </a:lnTo>
                  <a:lnTo>
                    <a:pt x="697561" y="0"/>
                  </a:lnTo>
                  <a:close/>
                </a:path>
              </a:pathLst>
            </a:custGeom>
            <a:solidFill>
              <a:srgbClr val="C0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69868" y="2497625"/>
              <a:ext cx="1408430" cy="934719"/>
            </a:xfrm>
            <a:custGeom>
              <a:avLst/>
              <a:gdLst/>
              <a:ahLst/>
              <a:cxnLst/>
              <a:rect l="l" t="t" r="r" b="b"/>
              <a:pathLst>
                <a:path w="1408429" h="934720">
                  <a:moveTo>
                    <a:pt x="0" y="460570"/>
                  </a:moveTo>
                  <a:lnTo>
                    <a:pt x="9227" y="386886"/>
                  </a:lnTo>
                  <a:lnTo>
                    <a:pt x="35910" y="316610"/>
                  </a:lnTo>
                  <a:lnTo>
                    <a:pt x="55328" y="283070"/>
                  </a:lnTo>
                  <a:lnTo>
                    <a:pt x="78547" y="250767"/>
                  </a:lnTo>
                  <a:lnTo>
                    <a:pt x="105378" y="219828"/>
                  </a:lnTo>
                  <a:lnTo>
                    <a:pt x="135635" y="190381"/>
                  </a:lnTo>
                  <a:lnTo>
                    <a:pt x="169129" y="162554"/>
                  </a:lnTo>
                  <a:lnTo>
                    <a:pt x="205673" y="136475"/>
                  </a:lnTo>
                  <a:lnTo>
                    <a:pt x="245079" y="112273"/>
                  </a:lnTo>
                  <a:lnTo>
                    <a:pt x="287159" y="90075"/>
                  </a:lnTo>
                  <a:lnTo>
                    <a:pt x="331727" y="70009"/>
                  </a:lnTo>
                  <a:lnTo>
                    <a:pt x="378593" y="52203"/>
                  </a:lnTo>
                  <a:lnTo>
                    <a:pt x="427571" y="36785"/>
                  </a:lnTo>
                  <a:lnTo>
                    <a:pt x="478472" y="23884"/>
                  </a:lnTo>
                  <a:lnTo>
                    <a:pt x="531110" y="13626"/>
                  </a:lnTo>
                  <a:lnTo>
                    <a:pt x="585296" y="6141"/>
                  </a:lnTo>
                  <a:lnTo>
                    <a:pt x="640842" y="1556"/>
                  </a:lnTo>
                  <a:lnTo>
                    <a:pt x="697561" y="0"/>
                  </a:lnTo>
                  <a:lnTo>
                    <a:pt x="756099" y="1556"/>
                  </a:lnTo>
                  <a:lnTo>
                    <a:pt x="813282" y="6141"/>
                  </a:lnTo>
                  <a:lnTo>
                    <a:pt x="868932" y="13626"/>
                  </a:lnTo>
                  <a:lnTo>
                    <a:pt x="922872" y="23884"/>
                  </a:lnTo>
                  <a:lnTo>
                    <a:pt x="974923" y="36785"/>
                  </a:lnTo>
                  <a:lnTo>
                    <a:pt x="1024906" y="52203"/>
                  </a:lnTo>
                  <a:lnTo>
                    <a:pt x="1072644" y="70009"/>
                  </a:lnTo>
                  <a:lnTo>
                    <a:pt x="1117959" y="90075"/>
                  </a:lnTo>
                  <a:lnTo>
                    <a:pt x="1160672" y="112273"/>
                  </a:lnTo>
                  <a:lnTo>
                    <a:pt x="1200606" y="136475"/>
                  </a:lnTo>
                  <a:lnTo>
                    <a:pt x="1237582" y="162554"/>
                  </a:lnTo>
                  <a:lnTo>
                    <a:pt x="1271422" y="190381"/>
                  </a:lnTo>
                  <a:lnTo>
                    <a:pt x="1301948" y="219828"/>
                  </a:lnTo>
                  <a:lnTo>
                    <a:pt x="1328982" y="250767"/>
                  </a:lnTo>
                  <a:lnTo>
                    <a:pt x="1352345" y="283070"/>
                  </a:lnTo>
                  <a:lnTo>
                    <a:pt x="1371860" y="316610"/>
                  </a:lnTo>
                  <a:lnTo>
                    <a:pt x="1398633" y="386886"/>
                  </a:lnTo>
                  <a:lnTo>
                    <a:pt x="1407873" y="460570"/>
                  </a:lnTo>
                  <a:lnTo>
                    <a:pt x="1405533" y="499647"/>
                  </a:lnTo>
                  <a:lnTo>
                    <a:pt x="1398633" y="537813"/>
                  </a:lnTo>
                  <a:lnTo>
                    <a:pt x="1387349" y="574949"/>
                  </a:lnTo>
                  <a:lnTo>
                    <a:pt x="1371860" y="610938"/>
                  </a:lnTo>
                  <a:lnTo>
                    <a:pt x="1352345" y="645660"/>
                  </a:lnTo>
                  <a:lnTo>
                    <a:pt x="1328982" y="678999"/>
                  </a:lnTo>
                  <a:lnTo>
                    <a:pt x="1301948" y="710835"/>
                  </a:lnTo>
                  <a:lnTo>
                    <a:pt x="1271422" y="741051"/>
                  </a:lnTo>
                  <a:lnTo>
                    <a:pt x="1237582" y="769529"/>
                  </a:lnTo>
                  <a:lnTo>
                    <a:pt x="1200606" y="796151"/>
                  </a:lnTo>
                  <a:lnTo>
                    <a:pt x="1160673" y="820797"/>
                  </a:lnTo>
                  <a:lnTo>
                    <a:pt x="1117959" y="843351"/>
                  </a:lnTo>
                  <a:lnTo>
                    <a:pt x="1072644" y="863694"/>
                  </a:lnTo>
                  <a:lnTo>
                    <a:pt x="1024906" y="881708"/>
                  </a:lnTo>
                  <a:lnTo>
                    <a:pt x="974923" y="897274"/>
                  </a:lnTo>
                  <a:lnTo>
                    <a:pt x="922872" y="910276"/>
                  </a:lnTo>
                  <a:lnTo>
                    <a:pt x="868933" y="920593"/>
                  </a:lnTo>
                  <a:lnTo>
                    <a:pt x="813282" y="928109"/>
                  </a:lnTo>
                  <a:lnTo>
                    <a:pt x="756099" y="932706"/>
                  </a:lnTo>
                  <a:lnTo>
                    <a:pt x="697561" y="934264"/>
                  </a:lnTo>
                  <a:lnTo>
                    <a:pt x="640842" y="932706"/>
                  </a:lnTo>
                  <a:lnTo>
                    <a:pt x="585296" y="928109"/>
                  </a:lnTo>
                  <a:lnTo>
                    <a:pt x="531110" y="920593"/>
                  </a:lnTo>
                  <a:lnTo>
                    <a:pt x="478473" y="910276"/>
                  </a:lnTo>
                  <a:lnTo>
                    <a:pt x="427571" y="897274"/>
                  </a:lnTo>
                  <a:lnTo>
                    <a:pt x="378593" y="881708"/>
                  </a:lnTo>
                  <a:lnTo>
                    <a:pt x="331727" y="863694"/>
                  </a:lnTo>
                  <a:lnTo>
                    <a:pt x="287160" y="843351"/>
                  </a:lnTo>
                  <a:lnTo>
                    <a:pt x="245079" y="820797"/>
                  </a:lnTo>
                  <a:lnTo>
                    <a:pt x="205673" y="796151"/>
                  </a:lnTo>
                  <a:lnTo>
                    <a:pt x="169129" y="769529"/>
                  </a:lnTo>
                  <a:lnTo>
                    <a:pt x="135635" y="741051"/>
                  </a:lnTo>
                  <a:lnTo>
                    <a:pt x="105378" y="710835"/>
                  </a:lnTo>
                  <a:lnTo>
                    <a:pt x="78547" y="678999"/>
                  </a:lnTo>
                  <a:lnTo>
                    <a:pt x="55328" y="645660"/>
                  </a:lnTo>
                  <a:lnTo>
                    <a:pt x="35910" y="610937"/>
                  </a:lnTo>
                  <a:lnTo>
                    <a:pt x="20481" y="574949"/>
                  </a:lnTo>
                  <a:lnTo>
                    <a:pt x="9227" y="537813"/>
                  </a:lnTo>
                  <a:lnTo>
                    <a:pt x="2338" y="499647"/>
                  </a:lnTo>
                  <a:lnTo>
                    <a:pt x="0" y="460570"/>
                  </a:lnTo>
                  <a:close/>
                </a:path>
              </a:pathLst>
            </a:custGeom>
            <a:ln w="13129">
              <a:solidFill>
                <a:srgbClr val="C0B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30431" y="2457878"/>
              <a:ext cx="1408430" cy="934719"/>
            </a:xfrm>
            <a:custGeom>
              <a:avLst/>
              <a:gdLst/>
              <a:ahLst/>
              <a:cxnLst/>
              <a:rect l="l" t="t" r="r" b="b"/>
              <a:pathLst>
                <a:path w="1408429" h="934720">
                  <a:moveTo>
                    <a:pt x="697265" y="0"/>
                  </a:moveTo>
                  <a:lnTo>
                    <a:pt x="640588" y="1559"/>
                  </a:lnTo>
                  <a:lnTo>
                    <a:pt x="585079" y="6152"/>
                  </a:lnTo>
                  <a:lnTo>
                    <a:pt x="530928" y="13649"/>
                  </a:lnTo>
                  <a:lnTo>
                    <a:pt x="478321" y="23922"/>
                  </a:lnTo>
                  <a:lnTo>
                    <a:pt x="427446" y="36843"/>
                  </a:lnTo>
                  <a:lnTo>
                    <a:pt x="378492" y="52282"/>
                  </a:lnTo>
                  <a:lnTo>
                    <a:pt x="331645" y="70112"/>
                  </a:lnTo>
                  <a:lnTo>
                    <a:pt x="287095" y="90204"/>
                  </a:lnTo>
                  <a:lnTo>
                    <a:pt x="245029" y="112429"/>
                  </a:lnTo>
                  <a:lnTo>
                    <a:pt x="205636" y="136659"/>
                  </a:lnTo>
                  <a:lnTo>
                    <a:pt x="169102" y="162764"/>
                  </a:lnTo>
                  <a:lnTo>
                    <a:pt x="135616" y="190618"/>
                  </a:lnTo>
                  <a:lnTo>
                    <a:pt x="105365" y="220090"/>
                  </a:lnTo>
                  <a:lnTo>
                    <a:pt x="78539" y="251052"/>
                  </a:lnTo>
                  <a:lnTo>
                    <a:pt x="55323" y="283377"/>
                  </a:lnTo>
                  <a:lnTo>
                    <a:pt x="35908" y="316934"/>
                  </a:lnTo>
                  <a:lnTo>
                    <a:pt x="9227" y="387235"/>
                  </a:lnTo>
                  <a:lnTo>
                    <a:pt x="0" y="460926"/>
                  </a:lnTo>
                  <a:lnTo>
                    <a:pt x="2338" y="499955"/>
                  </a:lnTo>
                  <a:lnTo>
                    <a:pt x="9227" y="538082"/>
                  </a:lnTo>
                  <a:lnTo>
                    <a:pt x="20480" y="575190"/>
                  </a:lnTo>
                  <a:lnTo>
                    <a:pt x="35908" y="611157"/>
                  </a:lnTo>
                  <a:lnTo>
                    <a:pt x="55324" y="645867"/>
                  </a:lnTo>
                  <a:lnTo>
                    <a:pt x="78539" y="679199"/>
                  </a:lnTo>
                  <a:lnTo>
                    <a:pt x="105365" y="711035"/>
                  </a:lnTo>
                  <a:lnTo>
                    <a:pt x="135616" y="741256"/>
                  </a:lnTo>
                  <a:lnTo>
                    <a:pt x="169102" y="769743"/>
                  </a:lnTo>
                  <a:lnTo>
                    <a:pt x="205636" y="796377"/>
                  </a:lnTo>
                  <a:lnTo>
                    <a:pt x="245030" y="821038"/>
                  </a:lnTo>
                  <a:lnTo>
                    <a:pt x="287096" y="843609"/>
                  </a:lnTo>
                  <a:lnTo>
                    <a:pt x="331646" y="863970"/>
                  </a:lnTo>
                  <a:lnTo>
                    <a:pt x="378492" y="882002"/>
                  </a:lnTo>
                  <a:lnTo>
                    <a:pt x="427446" y="897586"/>
                  </a:lnTo>
                  <a:lnTo>
                    <a:pt x="478321" y="910604"/>
                  </a:lnTo>
                  <a:lnTo>
                    <a:pt x="530928" y="920936"/>
                  </a:lnTo>
                  <a:lnTo>
                    <a:pt x="585080" y="928463"/>
                  </a:lnTo>
                  <a:lnTo>
                    <a:pt x="640588" y="933066"/>
                  </a:lnTo>
                  <a:lnTo>
                    <a:pt x="697265" y="934627"/>
                  </a:lnTo>
                  <a:lnTo>
                    <a:pt x="755845" y="933066"/>
                  </a:lnTo>
                  <a:lnTo>
                    <a:pt x="813066" y="928463"/>
                  </a:lnTo>
                  <a:lnTo>
                    <a:pt x="868750" y="920936"/>
                  </a:lnTo>
                  <a:lnTo>
                    <a:pt x="922720" y="910604"/>
                  </a:lnTo>
                  <a:lnTo>
                    <a:pt x="974798" y="897586"/>
                  </a:lnTo>
                  <a:lnTo>
                    <a:pt x="1024804" y="882002"/>
                  </a:lnTo>
                  <a:lnTo>
                    <a:pt x="1072563" y="863970"/>
                  </a:lnTo>
                  <a:lnTo>
                    <a:pt x="1117895" y="843609"/>
                  </a:lnTo>
                  <a:lnTo>
                    <a:pt x="1160623" y="821038"/>
                  </a:lnTo>
                  <a:lnTo>
                    <a:pt x="1200569" y="796377"/>
                  </a:lnTo>
                  <a:lnTo>
                    <a:pt x="1237555" y="769743"/>
                  </a:lnTo>
                  <a:lnTo>
                    <a:pt x="1271403" y="741256"/>
                  </a:lnTo>
                  <a:lnTo>
                    <a:pt x="1301935" y="711035"/>
                  </a:lnTo>
                  <a:lnTo>
                    <a:pt x="1328974" y="679199"/>
                  </a:lnTo>
                  <a:lnTo>
                    <a:pt x="1352341" y="645867"/>
                  </a:lnTo>
                  <a:lnTo>
                    <a:pt x="1371858" y="611157"/>
                  </a:lnTo>
                  <a:lnTo>
                    <a:pt x="1387348" y="575190"/>
                  </a:lnTo>
                  <a:lnTo>
                    <a:pt x="1398632" y="538082"/>
                  </a:lnTo>
                  <a:lnTo>
                    <a:pt x="1405533" y="499955"/>
                  </a:lnTo>
                  <a:lnTo>
                    <a:pt x="1407873" y="460926"/>
                  </a:lnTo>
                  <a:lnTo>
                    <a:pt x="1405533" y="423721"/>
                  </a:lnTo>
                  <a:lnTo>
                    <a:pt x="1387348" y="351597"/>
                  </a:lnTo>
                  <a:lnTo>
                    <a:pt x="1352341" y="283377"/>
                  </a:lnTo>
                  <a:lnTo>
                    <a:pt x="1328974" y="251052"/>
                  </a:lnTo>
                  <a:lnTo>
                    <a:pt x="1301935" y="220090"/>
                  </a:lnTo>
                  <a:lnTo>
                    <a:pt x="1271403" y="190618"/>
                  </a:lnTo>
                  <a:lnTo>
                    <a:pt x="1237555" y="162764"/>
                  </a:lnTo>
                  <a:lnTo>
                    <a:pt x="1200569" y="136659"/>
                  </a:lnTo>
                  <a:lnTo>
                    <a:pt x="1160623" y="112429"/>
                  </a:lnTo>
                  <a:lnTo>
                    <a:pt x="1117895" y="90204"/>
                  </a:lnTo>
                  <a:lnTo>
                    <a:pt x="1072563" y="70112"/>
                  </a:lnTo>
                  <a:lnTo>
                    <a:pt x="1024804" y="52282"/>
                  </a:lnTo>
                  <a:lnTo>
                    <a:pt x="974797" y="36843"/>
                  </a:lnTo>
                  <a:lnTo>
                    <a:pt x="922720" y="23922"/>
                  </a:lnTo>
                  <a:lnTo>
                    <a:pt x="868750" y="13649"/>
                  </a:lnTo>
                  <a:lnTo>
                    <a:pt x="813066" y="6152"/>
                  </a:lnTo>
                  <a:lnTo>
                    <a:pt x="755845" y="1559"/>
                  </a:lnTo>
                  <a:lnTo>
                    <a:pt x="697265" y="0"/>
                  </a:lnTo>
                  <a:close/>
                </a:path>
              </a:pathLst>
            </a:custGeom>
            <a:solidFill>
              <a:srgbClr val="FBF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0431" y="2457878"/>
              <a:ext cx="1408430" cy="934719"/>
            </a:xfrm>
            <a:custGeom>
              <a:avLst/>
              <a:gdLst/>
              <a:ahLst/>
              <a:cxnLst/>
              <a:rect l="l" t="t" r="r" b="b"/>
              <a:pathLst>
                <a:path w="1408429" h="934720">
                  <a:moveTo>
                    <a:pt x="0" y="460926"/>
                  </a:moveTo>
                  <a:lnTo>
                    <a:pt x="9227" y="387235"/>
                  </a:lnTo>
                  <a:lnTo>
                    <a:pt x="35908" y="316934"/>
                  </a:lnTo>
                  <a:lnTo>
                    <a:pt x="55323" y="283377"/>
                  </a:lnTo>
                  <a:lnTo>
                    <a:pt x="78539" y="251052"/>
                  </a:lnTo>
                  <a:lnTo>
                    <a:pt x="105365" y="220090"/>
                  </a:lnTo>
                  <a:lnTo>
                    <a:pt x="135616" y="190618"/>
                  </a:lnTo>
                  <a:lnTo>
                    <a:pt x="169102" y="162764"/>
                  </a:lnTo>
                  <a:lnTo>
                    <a:pt x="205636" y="136659"/>
                  </a:lnTo>
                  <a:lnTo>
                    <a:pt x="245029" y="112429"/>
                  </a:lnTo>
                  <a:lnTo>
                    <a:pt x="287095" y="90204"/>
                  </a:lnTo>
                  <a:lnTo>
                    <a:pt x="331645" y="70112"/>
                  </a:lnTo>
                  <a:lnTo>
                    <a:pt x="378492" y="52282"/>
                  </a:lnTo>
                  <a:lnTo>
                    <a:pt x="427446" y="36843"/>
                  </a:lnTo>
                  <a:lnTo>
                    <a:pt x="478321" y="23922"/>
                  </a:lnTo>
                  <a:lnTo>
                    <a:pt x="530928" y="13649"/>
                  </a:lnTo>
                  <a:lnTo>
                    <a:pt x="585079" y="6152"/>
                  </a:lnTo>
                  <a:lnTo>
                    <a:pt x="640588" y="1559"/>
                  </a:lnTo>
                  <a:lnTo>
                    <a:pt x="697265" y="0"/>
                  </a:lnTo>
                  <a:lnTo>
                    <a:pt x="755845" y="1559"/>
                  </a:lnTo>
                  <a:lnTo>
                    <a:pt x="813066" y="6152"/>
                  </a:lnTo>
                  <a:lnTo>
                    <a:pt x="868750" y="13649"/>
                  </a:lnTo>
                  <a:lnTo>
                    <a:pt x="922720" y="23922"/>
                  </a:lnTo>
                  <a:lnTo>
                    <a:pt x="974797" y="36843"/>
                  </a:lnTo>
                  <a:lnTo>
                    <a:pt x="1024804" y="52282"/>
                  </a:lnTo>
                  <a:lnTo>
                    <a:pt x="1072563" y="70112"/>
                  </a:lnTo>
                  <a:lnTo>
                    <a:pt x="1117895" y="90204"/>
                  </a:lnTo>
                  <a:lnTo>
                    <a:pt x="1160623" y="112429"/>
                  </a:lnTo>
                  <a:lnTo>
                    <a:pt x="1200569" y="136659"/>
                  </a:lnTo>
                  <a:lnTo>
                    <a:pt x="1237555" y="162764"/>
                  </a:lnTo>
                  <a:lnTo>
                    <a:pt x="1271403" y="190618"/>
                  </a:lnTo>
                  <a:lnTo>
                    <a:pt x="1301935" y="220090"/>
                  </a:lnTo>
                  <a:lnTo>
                    <a:pt x="1328974" y="251052"/>
                  </a:lnTo>
                  <a:lnTo>
                    <a:pt x="1352341" y="283377"/>
                  </a:lnTo>
                  <a:lnTo>
                    <a:pt x="1371858" y="316934"/>
                  </a:lnTo>
                  <a:lnTo>
                    <a:pt x="1398632" y="387235"/>
                  </a:lnTo>
                  <a:lnTo>
                    <a:pt x="1407873" y="460926"/>
                  </a:lnTo>
                  <a:lnTo>
                    <a:pt x="1405533" y="499955"/>
                  </a:lnTo>
                  <a:lnTo>
                    <a:pt x="1398632" y="538082"/>
                  </a:lnTo>
                  <a:lnTo>
                    <a:pt x="1387348" y="575190"/>
                  </a:lnTo>
                  <a:lnTo>
                    <a:pt x="1371858" y="611157"/>
                  </a:lnTo>
                  <a:lnTo>
                    <a:pt x="1352341" y="645867"/>
                  </a:lnTo>
                  <a:lnTo>
                    <a:pt x="1328974" y="679199"/>
                  </a:lnTo>
                  <a:lnTo>
                    <a:pt x="1301935" y="711035"/>
                  </a:lnTo>
                  <a:lnTo>
                    <a:pt x="1271403" y="741256"/>
                  </a:lnTo>
                  <a:lnTo>
                    <a:pt x="1237555" y="769743"/>
                  </a:lnTo>
                  <a:lnTo>
                    <a:pt x="1200569" y="796377"/>
                  </a:lnTo>
                  <a:lnTo>
                    <a:pt x="1160623" y="821038"/>
                  </a:lnTo>
                  <a:lnTo>
                    <a:pt x="1117895" y="843609"/>
                  </a:lnTo>
                  <a:lnTo>
                    <a:pt x="1072563" y="863970"/>
                  </a:lnTo>
                  <a:lnTo>
                    <a:pt x="1024804" y="882002"/>
                  </a:lnTo>
                  <a:lnTo>
                    <a:pt x="974798" y="897586"/>
                  </a:lnTo>
                  <a:lnTo>
                    <a:pt x="922720" y="910604"/>
                  </a:lnTo>
                  <a:lnTo>
                    <a:pt x="868750" y="920936"/>
                  </a:lnTo>
                  <a:lnTo>
                    <a:pt x="813066" y="928463"/>
                  </a:lnTo>
                  <a:lnTo>
                    <a:pt x="755845" y="933066"/>
                  </a:lnTo>
                  <a:lnTo>
                    <a:pt x="697265" y="934627"/>
                  </a:lnTo>
                  <a:lnTo>
                    <a:pt x="640588" y="933066"/>
                  </a:lnTo>
                  <a:lnTo>
                    <a:pt x="585080" y="928463"/>
                  </a:lnTo>
                  <a:lnTo>
                    <a:pt x="530928" y="920936"/>
                  </a:lnTo>
                  <a:lnTo>
                    <a:pt x="478321" y="910604"/>
                  </a:lnTo>
                  <a:lnTo>
                    <a:pt x="427446" y="897586"/>
                  </a:lnTo>
                  <a:lnTo>
                    <a:pt x="378492" y="882002"/>
                  </a:lnTo>
                  <a:lnTo>
                    <a:pt x="331646" y="863970"/>
                  </a:lnTo>
                  <a:lnTo>
                    <a:pt x="287096" y="843609"/>
                  </a:lnTo>
                  <a:lnTo>
                    <a:pt x="245030" y="821038"/>
                  </a:lnTo>
                  <a:lnTo>
                    <a:pt x="205636" y="796377"/>
                  </a:lnTo>
                  <a:lnTo>
                    <a:pt x="169102" y="769743"/>
                  </a:lnTo>
                  <a:lnTo>
                    <a:pt x="135616" y="741256"/>
                  </a:lnTo>
                  <a:lnTo>
                    <a:pt x="105365" y="711035"/>
                  </a:lnTo>
                  <a:lnTo>
                    <a:pt x="78539" y="679199"/>
                  </a:lnTo>
                  <a:lnTo>
                    <a:pt x="55324" y="645867"/>
                  </a:lnTo>
                  <a:lnTo>
                    <a:pt x="35908" y="611157"/>
                  </a:lnTo>
                  <a:lnTo>
                    <a:pt x="20480" y="575190"/>
                  </a:lnTo>
                  <a:lnTo>
                    <a:pt x="9227" y="538082"/>
                  </a:lnTo>
                  <a:lnTo>
                    <a:pt x="2338" y="499955"/>
                  </a:lnTo>
                  <a:lnTo>
                    <a:pt x="0" y="460926"/>
                  </a:lnTo>
                  <a:close/>
                </a:path>
              </a:pathLst>
            </a:custGeom>
            <a:ln w="13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40739" y="2484145"/>
              <a:ext cx="27305" cy="895350"/>
            </a:xfrm>
            <a:custGeom>
              <a:avLst/>
              <a:gdLst/>
              <a:ahLst/>
              <a:cxnLst/>
              <a:rect l="l" t="t" r="r" b="b"/>
              <a:pathLst>
                <a:path w="27304" h="895350">
                  <a:moveTo>
                    <a:pt x="13131" y="0"/>
                  </a:moveTo>
                  <a:lnTo>
                    <a:pt x="0" y="0"/>
                  </a:lnTo>
                  <a:lnTo>
                    <a:pt x="0" y="894880"/>
                  </a:lnTo>
                  <a:lnTo>
                    <a:pt x="13131" y="894511"/>
                  </a:lnTo>
                  <a:lnTo>
                    <a:pt x="13131" y="0"/>
                  </a:lnTo>
                  <a:close/>
                </a:path>
                <a:path w="27304" h="895350">
                  <a:moveTo>
                    <a:pt x="26695" y="0"/>
                  </a:moveTo>
                  <a:lnTo>
                    <a:pt x="13195" y="0"/>
                  </a:lnTo>
                  <a:lnTo>
                    <a:pt x="13195" y="894511"/>
                  </a:lnTo>
                  <a:lnTo>
                    <a:pt x="26695" y="894143"/>
                  </a:lnTo>
                  <a:lnTo>
                    <a:pt x="26695" y="0"/>
                  </a:lnTo>
                  <a:close/>
                </a:path>
              </a:pathLst>
            </a:custGeom>
            <a:solidFill>
              <a:srgbClr val="FAF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67422" y="2484094"/>
              <a:ext cx="26670" cy="894715"/>
            </a:xfrm>
            <a:custGeom>
              <a:avLst/>
              <a:gdLst/>
              <a:ahLst/>
              <a:cxnLst/>
              <a:rect l="l" t="t" r="r" b="b"/>
              <a:pathLst>
                <a:path w="26670" h="894714">
                  <a:moveTo>
                    <a:pt x="26187" y="0"/>
                  </a:moveTo>
                  <a:lnTo>
                    <a:pt x="13042" y="0"/>
                  </a:lnTo>
                  <a:lnTo>
                    <a:pt x="0" y="50"/>
                  </a:lnTo>
                  <a:lnTo>
                    <a:pt x="0" y="894194"/>
                  </a:lnTo>
                  <a:lnTo>
                    <a:pt x="13042" y="893851"/>
                  </a:lnTo>
                  <a:lnTo>
                    <a:pt x="22593" y="893902"/>
                  </a:lnTo>
                  <a:lnTo>
                    <a:pt x="22593" y="892632"/>
                  </a:lnTo>
                  <a:lnTo>
                    <a:pt x="26187" y="892632"/>
                  </a:lnTo>
                  <a:lnTo>
                    <a:pt x="26187" y="0"/>
                  </a:lnTo>
                  <a:close/>
                </a:path>
              </a:pathLst>
            </a:custGeom>
            <a:solidFill>
              <a:srgbClr val="F9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3660" y="2484145"/>
              <a:ext cx="40005" cy="893444"/>
            </a:xfrm>
            <a:custGeom>
              <a:avLst/>
              <a:gdLst/>
              <a:ahLst/>
              <a:cxnLst/>
              <a:rect l="l" t="t" r="r" b="b"/>
              <a:pathLst>
                <a:path w="40004" h="893445">
                  <a:moveTo>
                    <a:pt x="13144" y="0"/>
                  </a:moveTo>
                  <a:lnTo>
                    <a:pt x="0" y="0"/>
                  </a:lnTo>
                  <a:lnTo>
                    <a:pt x="0" y="892911"/>
                  </a:lnTo>
                  <a:lnTo>
                    <a:pt x="13144" y="891819"/>
                  </a:lnTo>
                  <a:lnTo>
                    <a:pt x="13144" y="0"/>
                  </a:lnTo>
                  <a:close/>
                </a:path>
                <a:path w="40004" h="893445">
                  <a:moveTo>
                    <a:pt x="39382" y="0"/>
                  </a:moveTo>
                  <a:lnTo>
                    <a:pt x="26339" y="0"/>
                  </a:lnTo>
                  <a:lnTo>
                    <a:pt x="13195" y="0"/>
                  </a:lnTo>
                  <a:lnTo>
                    <a:pt x="13195" y="891819"/>
                  </a:lnTo>
                  <a:lnTo>
                    <a:pt x="26250" y="890739"/>
                  </a:lnTo>
                  <a:lnTo>
                    <a:pt x="39382" y="889660"/>
                  </a:lnTo>
                  <a:lnTo>
                    <a:pt x="39382" y="0"/>
                  </a:lnTo>
                  <a:close/>
                </a:path>
              </a:pathLst>
            </a:custGeom>
            <a:solidFill>
              <a:srgbClr val="F8E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3106" y="2484094"/>
              <a:ext cx="26670" cy="890269"/>
            </a:xfrm>
            <a:custGeom>
              <a:avLst/>
              <a:gdLst/>
              <a:ahLst/>
              <a:cxnLst/>
              <a:rect l="l" t="t" r="r" b="b"/>
              <a:pathLst>
                <a:path w="26670" h="890270">
                  <a:moveTo>
                    <a:pt x="26174" y="50"/>
                  </a:moveTo>
                  <a:lnTo>
                    <a:pt x="13131" y="50"/>
                  </a:lnTo>
                  <a:lnTo>
                    <a:pt x="0" y="0"/>
                  </a:lnTo>
                  <a:lnTo>
                    <a:pt x="0" y="888822"/>
                  </a:lnTo>
                  <a:lnTo>
                    <a:pt x="0" y="890092"/>
                  </a:lnTo>
                  <a:lnTo>
                    <a:pt x="2971" y="890092"/>
                  </a:lnTo>
                  <a:lnTo>
                    <a:pt x="2971" y="888822"/>
                  </a:lnTo>
                  <a:lnTo>
                    <a:pt x="13131" y="888822"/>
                  </a:lnTo>
                  <a:lnTo>
                    <a:pt x="13131" y="888276"/>
                  </a:lnTo>
                  <a:lnTo>
                    <a:pt x="26174" y="886460"/>
                  </a:lnTo>
                  <a:lnTo>
                    <a:pt x="26174" y="50"/>
                  </a:lnTo>
                  <a:close/>
                </a:path>
              </a:pathLst>
            </a:custGeom>
            <a:solidFill>
              <a:srgbClr val="F8E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9344" y="2484145"/>
              <a:ext cx="26670" cy="886460"/>
            </a:xfrm>
            <a:custGeom>
              <a:avLst/>
              <a:gdLst/>
              <a:ahLst/>
              <a:cxnLst/>
              <a:rect l="l" t="t" r="r" b="b"/>
              <a:pathLst>
                <a:path w="26670" h="886460">
                  <a:moveTo>
                    <a:pt x="26174" y="0"/>
                  </a:moveTo>
                  <a:lnTo>
                    <a:pt x="13131" y="0"/>
                  </a:lnTo>
                  <a:lnTo>
                    <a:pt x="0" y="0"/>
                  </a:lnTo>
                  <a:lnTo>
                    <a:pt x="0" y="886396"/>
                  </a:lnTo>
                  <a:lnTo>
                    <a:pt x="13042" y="884593"/>
                  </a:lnTo>
                  <a:lnTo>
                    <a:pt x="26174" y="882777"/>
                  </a:lnTo>
                  <a:lnTo>
                    <a:pt x="26174" y="0"/>
                  </a:lnTo>
                  <a:close/>
                </a:path>
              </a:pathLst>
            </a:custGeom>
            <a:solidFill>
              <a:srgbClr val="F7E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85583" y="2484094"/>
              <a:ext cx="40005" cy="882650"/>
            </a:xfrm>
            <a:custGeom>
              <a:avLst/>
              <a:gdLst/>
              <a:ahLst/>
              <a:cxnLst/>
              <a:rect l="l" t="t" r="r" b="b"/>
              <a:pathLst>
                <a:path w="40004" h="882650">
                  <a:moveTo>
                    <a:pt x="13131" y="0"/>
                  </a:moveTo>
                  <a:lnTo>
                    <a:pt x="0" y="0"/>
                  </a:lnTo>
                  <a:lnTo>
                    <a:pt x="0" y="881202"/>
                  </a:lnTo>
                  <a:lnTo>
                    <a:pt x="0" y="882472"/>
                  </a:lnTo>
                  <a:lnTo>
                    <a:pt x="7086" y="882472"/>
                  </a:lnTo>
                  <a:lnTo>
                    <a:pt x="7086" y="881202"/>
                  </a:lnTo>
                  <a:lnTo>
                    <a:pt x="13131" y="881202"/>
                  </a:lnTo>
                  <a:lnTo>
                    <a:pt x="13131" y="0"/>
                  </a:lnTo>
                  <a:close/>
                </a:path>
                <a:path w="40004" h="882650">
                  <a:moveTo>
                    <a:pt x="39382" y="5473"/>
                  </a:moveTo>
                  <a:lnTo>
                    <a:pt x="26327" y="3073"/>
                  </a:lnTo>
                  <a:lnTo>
                    <a:pt x="13195" y="635"/>
                  </a:lnTo>
                  <a:lnTo>
                    <a:pt x="13195" y="880719"/>
                  </a:lnTo>
                  <a:lnTo>
                    <a:pt x="26250" y="878179"/>
                  </a:lnTo>
                  <a:lnTo>
                    <a:pt x="39382" y="875614"/>
                  </a:lnTo>
                  <a:lnTo>
                    <a:pt x="39382" y="5473"/>
                  </a:lnTo>
                  <a:close/>
                </a:path>
              </a:pathLst>
            </a:custGeom>
            <a:solidFill>
              <a:srgbClr val="F6E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25029" y="2489568"/>
              <a:ext cx="26670" cy="870585"/>
            </a:xfrm>
            <a:custGeom>
              <a:avLst/>
              <a:gdLst/>
              <a:ahLst/>
              <a:cxnLst/>
              <a:rect l="l" t="t" r="r" b="b"/>
              <a:pathLst>
                <a:path w="26670" h="870585">
                  <a:moveTo>
                    <a:pt x="26174" y="5080"/>
                  </a:moveTo>
                  <a:lnTo>
                    <a:pt x="21678" y="4000"/>
                  </a:lnTo>
                  <a:lnTo>
                    <a:pt x="13131" y="2438"/>
                  </a:lnTo>
                  <a:lnTo>
                    <a:pt x="0" y="0"/>
                  </a:lnTo>
                  <a:lnTo>
                    <a:pt x="0" y="870127"/>
                  </a:lnTo>
                  <a:lnTo>
                    <a:pt x="13131" y="867562"/>
                  </a:lnTo>
                  <a:lnTo>
                    <a:pt x="21678" y="865898"/>
                  </a:lnTo>
                  <a:lnTo>
                    <a:pt x="26174" y="864755"/>
                  </a:lnTo>
                  <a:lnTo>
                    <a:pt x="26174" y="5080"/>
                  </a:lnTo>
                  <a:close/>
                </a:path>
              </a:pathLst>
            </a:custGeom>
            <a:solidFill>
              <a:srgbClr val="F5E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51267" y="2494673"/>
              <a:ext cx="40005" cy="859790"/>
            </a:xfrm>
            <a:custGeom>
              <a:avLst/>
              <a:gdLst/>
              <a:ahLst/>
              <a:cxnLst/>
              <a:rect l="l" t="t" r="r" b="b"/>
              <a:pathLst>
                <a:path w="40004" h="859789">
                  <a:moveTo>
                    <a:pt x="13131" y="3149"/>
                  </a:moveTo>
                  <a:lnTo>
                    <a:pt x="0" y="0"/>
                  </a:lnTo>
                  <a:lnTo>
                    <a:pt x="0" y="859637"/>
                  </a:lnTo>
                  <a:lnTo>
                    <a:pt x="13131" y="856297"/>
                  </a:lnTo>
                  <a:lnTo>
                    <a:pt x="13131" y="3149"/>
                  </a:lnTo>
                  <a:close/>
                </a:path>
                <a:path w="40004" h="859789">
                  <a:moveTo>
                    <a:pt x="39814" y="9563"/>
                  </a:moveTo>
                  <a:lnTo>
                    <a:pt x="26695" y="6426"/>
                  </a:lnTo>
                  <a:lnTo>
                    <a:pt x="13195" y="3162"/>
                  </a:lnTo>
                  <a:lnTo>
                    <a:pt x="13195" y="856284"/>
                  </a:lnTo>
                  <a:lnTo>
                    <a:pt x="26695" y="852855"/>
                  </a:lnTo>
                  <a:lnTo>
                    <a:pt x="39814" y="849528"/>
                  </a:lnTo>
                  <a:lnTo>
                    <a:pt x="39814" y="9563"/>
                  </a:lnTo>
                  <a:close/>
                </a:path>
              </a:pathLst>
            </a:custGeom>
            <a:solidFill>
              <a:srgbClr val="F4E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91005" y="2504223"/>
              <a:ext cx="26670" cy="840105"/>
            </a:xfrm>
            <a:custGeom>
              <a:avLst/>
              <a:gdLst/>
              <a:ahLst/>
              <a:cxnLst/>
              <a:rect l="l" t="t" r="r" b="b"/>
              <a:pathLst>
                <a:path w="26670" h="840104">
                  <a:moveTo>
                    <a:pt x="13131" y="3543"/>
                  </a:moveTo>
                  <a:lnTo>
                    <a:pt x="6591" y="1587"/>
                  </a:lnTo>
                  <a:lnTo>
                    <a:pt x="0" y="0"/>
                  </a:lnTo>
                  <a:lnTo>
                    <a:pt x="0" y="839990"/>
                  </a:lnTo>
                  <a:lnTo>
                    <a:pt x="6591" y="838327"/>
                  </a:lnTo>
                  <a:lnTo>
                    <a:pt x="13131" y="836256"/>
                  </a:lnTo>
                  <a:lnTo>
                    <a:pt x="13131" y="3543"/>
                  </a:lnTo>
                  <a:close/>
                </a:path>
                <a:path w="26670" h="840104">
                  <a:moveTo>
                    <a:pt x="26327" y="7493"/>
                  </a:moveTo>
                  <a:lnTo>
                    <a:pt x="13195" y="3556"/>
                  </a:lnTo>
                  <a:lnTo>
                    <a:pt x="13195" y="836244"/>
                  </a:lnTo>
                  <a:lnTo>
                    <a:pt x="26327" y="832104"/>
                  </a:lnTo>
                  <a:lnTo>
                    <a:pt x="26327" y="7493"/>
                  </a:lnTo>
                  <a:close/>
                </a:path>
              </a:pathLst>
            </a:custGeom>
            <a:solidFill>
              <a:srgbClr val="F3E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17243" y="2511691"/>
              <a:ext cx="26670" cy="824865"/>
            </a:xfrm>
            <a:custGeom>
              <a:avLst/>
              <a:gdLst/>
              <a:ahLst/>
              <a:cxnLst/>
              <a:rect l="l" t="t" r="r" b="b"/>
              <a:pathLst>
                <a:path w="26670" h="824864">
                  <a:moveTo>
                    <a:pt x="13131" y="3924"/>
                  </a:moveTo>
                  <a:lnTo>
                    <a:pt x="0" y="0"/>
                  </a:lnTo>
                  <a:lnTo>
                    <a:pt x="0" y="824661"/>
                  </a:lnTo>
                  <a:lnTo>
                    <a:pt x="13131" y="820521"/>
                  </a:lnTo>
                  <a:lnTo>
                    <a:pt x="13131" y="3924"/>
                  </a:lnTo>
                  <a:close/>
                </a:path>
                <a:path w="26670" h="824864">
                  <a:moveTo>
                    <a:pt x="26327" y="7874"/>
                  </a:moveTo>
                  <a:lnTo>
                    <a:pt x="13195" y="3949"/>
                  </a:lnTo>
                  <a:lnTo>
                    <a:pt x="13195" y="820508"/>
                  </a:lnTo>
                  <a:lnTo>
                    <a:pt x="26327" y="816368"/>
                  </a:lnTo>
                  <a:lnTo>
                    <a:pt x="26327" y="7874"/>
                  </a:lnTo>
                  <a:close/>
                </a:path>
              </a:pathLst>
            </a:custGeom>
            <a:solidFill>
              <a:srgbClr val="F1E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43482" y="2519654"/>
              <a:ext cx="26670" cy="808990"/>
            </a:xfrm>
            <a:custGeom>
              <a:avLst/>
              <a:gdLst/>
              <a:ahLst/>
              <a:cxnLst/>
              <a:rect l="l" t="t" r="r" b="b"/>
              <a:pathLst>
                <a:path w="26670" h="808989">
                  <a:moveTo>
                    <a:pt x="13131" y="5080"/>
                  </a:moveTo>
                  <a:lnTo>
                    <a:pt x="9601" y="5080"/>
                  </a:lnTo>
                  <a:lnTo>
                    <a:pt x="9601" y="1270"/>
                  </a:lnTo>
                  <a:lnTo>
                    <a:pt x="2489" y="1270"/>
                  </a:lnTo>
                  <a:lnTo>
                    <a:pt x="248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803744"/>
                  </a:lnTo>
                  <a:lnTo>
                    <a:pt x="0" y="807554"/>
                  </a:lnTo>
                  <a:lnTo>
                    <a:pt x="0" y="808812"/>
                  </a:lnTo>
                  <a:lnTo>
                    <a:pt x="774" y="808812"/>
                  </a:lnTo>
                  <a:lnTo>
                    <a:pt x="774" y="807554"/>
                  </a:lnTo>
                  <a:lnTo>
                    <a:pt x="7848" y="807554"/>
                  </a:lnTo>
                  <a:lnTo>
                    <a:pt x="7848" y="803744"/>
                  </a:lnTo>
                  <a:lnTo>
                    <a:pt x="13131" y="803744"/>
                  </a:lnTo>
                  <a:lnTo>
                    <a:pt x="13131" y="5080"/>
                  </a:lnTo>
                  <a:close/>
                </a:path>
                <a:path w="26670" h="808989">
                  <a:moveTo>
                    <a:pt x="26327" y="9232"/>
                  </a:moveTo>
                  <a:lnTo>
                    <a:pt x="13195" y="4470"/>
                  </a:lnTo>
                  <a:lnTo>
                    <a:pt x="13195" y="803605"/>
                  </a:lnTo>
                  <a:lnTo>
                    <a:pt x="26327" y="798614"/>
                  </a:lnTo>
                  <a:lnTo>
                    <a:pt x="26327" y="9232"/>
                  </a:lnTo>
                  <a:close/>
                </a:path>
              </a:pathLst>
            </a:custGeom>
            <a:solidFill>
              <a:srgbClr val="F0E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69872" y="2528899"/>
              <a:ext cx="40005" cy="789940"/>
            </a:xfrm>
            <a:custGeom>
              <a:avLst/>
              <a:gdLst/>
              <a:ahLst/>
              <a:cxnLst/>
              <a:rect l="l" t="t" r="r" b="b"/>
              <a:pathLst>
                <a:path w="40004" h="789939">
                  <a:moveTo>
                    <a:pt x="26187" y="9664"/>
                  </a:moveTo>
                  <a:lnTo>
                    <a:pt x="23545" y="8534"/>
                  </a:lnTo>
                  <a:lnTo>
                    <a:pt x="13131" y="4762"/>
                  </a:lnTo>
                  <a:lnTo>
                    <a:pt x="0" y="0"/>
                  </a:lnTo>
                  <a:lnTo>
                    <a:pt x="0" y="789343"/>
                  </a:lnTo>
                  <a:lnTo>
                    <a:pt x="13131" y="784352"/>
                  </a:lnTo>
                  <a:lnTo>
                    <a:pt x="23545" y="780389"/>
                  </a:lnTo>
                  <a:lnTo>
                    <a:pt x="26187" y="779195"/>
                  </a:lnTo>
                  <a:lnTo>
                    <a:pt x="26187" y="9664"/>
                  </a:lnTo>
                  <a:close/>
                </a:path>
                <a:path w="40004" h="789939">
                  <a:moveTo>
                    <a:pt x="39382" y="15341"/>
                  </a:moveTo>
                  <a:lnTo>
                    <a:pt x="26238" y="9690"/>
                  </a:lnTo>
                  <a:lnTo>
                    <a:pt x="26238" y="779170"/>
                  </a:lnTo>
                  <a:lnTo>
                    <a:pt x="39382" y="773252"/>
                  </a:lnTo>
                  <a:lnTo>
                    <a:pt x="39382" y="15341"/>
                  </a:lnTo>
                  <a:close/>
                </a:path>
              </a:pathLst>
            </a:custGeom>
            <a:solidFill>
              <a:srgbClr val="EFE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09166" y="2544203"/>
              <a:ext cx="26670" cy="758190"/>
            </a:xfrm>
            <a:custGeom>
              <a:avLst/>
              <a:gdLst/>
              <a:ahLst/>
              <a:cxnLst/>
              <a:rect l="l" t="t" r="r" b="b"/>
              <a:pathLst>
                <a:path w="26670" h="758189">
                  <a:moveTo>
                    <a:pt x="13131" y="5651"/>
                  </a:moveTo>
                  <a:lnTo>
                    <a:pt x="0" y="0"/>
                  </a:lnTo>
                  <a:lnTo>
                    <a:pt x="0" y="757986"/>
                  </a:lnTo>
                  <a:lnTo>
                    <a:pt x="13131" y="752068"/>
                  </a:lnTo>
                  <a:lnTo>
                    <a:pt x="13131" y="5651"/>
                  </a:lnTo>
                  <a:close/>
                </a:path>
                <a:path w="26670" h="758189">
                  <a:moveTo>
                    <a:pt x="26327" y="11328"/>
                  </a:moveTo>
                  <a:lnTo>
                    <a:pt x="13195" y="5676"/>
                  </a:lnTo>
                  <a:lnTo>
                    <a:pt x="13195" y="752043"/>
                  </a:lnTo>
                  <a:lnTo>
                    <a:pt x="26327" y="746125"/>
                  </a:lnTo>
                  <a:lnTo>
                    <a:pt x="26327" y="11328"/>
                  </a:lnTo>
                  <a:close/>
                </a:path>
              </a:pathLst>
            </a:custGeom>
            <a:solidFill>
              <a:srgbClr val="EE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35557" y="2555201"/>
              <a:ext cx="26670" cy="735330"/>
            </a:xfrm>
            <a:custGeom>
              <a:avLst/>
              <a:gdLst/>
              <a:ahLst/>
              <a:cxnLst/>
              <a:rect l="l" t="t" r="r" b="b"/>
              <a:pathLst>
                <a:path w="26670" h="735329">
                  <a:moveTo>
                    <a:pt x="26174" y="13398"/>
                  </a:moveTo>
                  <a:lnTo>
                    <a:pt x="13131" y="6819"/>
                  </a:lnTo>
                  <a:lnTo>
                    <a:pt x="13131" y="6350"/>
                  </a:lnTo>
                  <a:lnTo>
                    <a:pt x="7200" y="6350"/>
                  </a:lnTo>
                  <a:lnTo>
                    <a:pt x="7200" y="1270"/>
                  </a:lnTo>
                  <a:lnTo>
                    <a:pt x="647" y="1270"/>
                  </a:lnTo>
                  <a:lnTo>
                    <a:pt x="64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728827"/>
                  </a:lnTo>
                  <a:lnTo>
                    <a:pt x="0" y="733907"/>
                  </a:lnTo>
                  <a:lnTo>
                    <a:pt x="0" y="735177"/>
                  </a:lnTo>
                  <a:lnTo>
                    <a:pt x="1219" y="735177"/>
                  </a:lnTo>
                  <a:lnTo>
                    <a:pt x="1219" y="733907"/>
                  </a:lnTo>
                  <a:lnTo>
                    <a:pt x="7404" y="733907"/>
                  </a:lnTo>
                  <a:lnTo>
                    <a:pt x="7404" y="728827"/>
                  </a:lnTo>
                  <a:lnTo>
                    <a:pt x="13131" y="728827"/>
                  </a:lnTo>
                  <a:lnTo>
                    <a:pt x="13131" y="728357"/>
                  </a:lnTo>
                  <a:lnTo>
                    <a:pt x="26174" y="721461"/>
                  </a:lnTo>
                  <a:lnTo>
                    <a:pt x="26174" y="13398"/>
                  </a:lnTo>
                  <a:close/>
                </a:path>
              </a:pathLst>
            </a:custGeom>
            <a:solidFill>
              <a:srgbClr val="EDE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61795" y="2568638"/>
              <a:ext cx="26670" cy="708025"/>
            </a:xfrm>
            <a:custGeom>
              <a:avLst/>
              <a:gdLst/>
              <a:ahLst/>
              <a:cxnLst/>
              <a:rect l="l" t="t" r="r" b="b"/>
              <a:pathLst>
                <a:path w="26670" h="708025">
                  <a:moveTo>
                    <a:pt x="26174" y="13893"/>
                  </a:moveTo>
                  <a:lnTo>
                    <a:pt x="18249" y="9220"/>
                  </a:lnTo>
                  <a:lnTo>
                    <a:pt x="13131" y="6642"/>
                  </a:lnTo>
                  <a:lnTo>
                    <a:pt x="0" y="0"/>
                  </a:lnTo>
                  <a:lnTo>
                    <a:pt x="0" y="707986"/>
                  </a:lnTo>
                  <a:lnTo>
                    <a:pt x="13042" y="701103"/>
                  </a:lnTo>
                  <a:lnTo>
                    <a:pt x="18249" y="698347"/>
                  </a:lnTo>
                  <a:lnTo>
                    <a:pt x="26174" y="693483"/>
                  </a:lnTo>
                  <a:lnTo>
                    <a:pt x="26174" y="13893"/>
                  </a:lnTo>
                  <a:close/>
                </a:path>
              </a:pathLst>
            </a:custGeom>
            <a:solidFill>
              <a:srgbClr val="ECE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88033" y="2582570"/>
              <a:ext cx="40005" cy="680085"/>
            </a:xfrm>
            <a:custGeom>
              <a:avLst/>
              <a:gdLst/>
              <a:ahLst/>
              <a:cxnLst/>
              <a:rect l="l" t="t" r="r" b="b"/>
              <a:pathLst>
                <a:path w="40004" h="680085">
                  <a:moveTo>
                    <a:pt x="26631" y="15709"/>
                  </a:moveTo>
                  <a:lnTo>
                    <a:pt x="13500" y="7975"/>
                  </a:lnTo>
                  <a:lnTo>
                    <a:pt x="0" y="0"/>
                  </a:lnTo>
                  <a:lnTo>
                    <a:pt x="0" y="679513"/>
                  </a:lnTo>
                  <a:lnTo>
                    <a:pt x="13500" y="671207"/>
                  </a:lnTo>
                  <a:lnTo>
                    <a:pt x="26631" y="663143"/>
                  </a:lnTo>
                  <a:lnTo>
                    <a:pt x="26631" y="15709"/>
                  </a:lnTo>
                  <a:close/>
                </a:path>
                <a:path w="40004" h="680085">
                  <a:moveTo>
                    <a:pt x="39827" y="24320"/>
                  </a:moveTo>
                  <a:lnTo>
                    <a:pt x="31419" y="18542"/>
                  </a:lnTo>
                  <a:lnTo>
                    <a:pt x="26695" y="15748"/>
                  </a:lnTo>
                  <a:lnTo>
                    <a:pt x="26695" y="663105"/>
                  </a:lnTo>
                  <a:lnTo>
                    <a:pt x="31419" y="660196"/>
                  </a:lnTo>
                  <a:lnTo>
                    <a:pt x="39827" y="654202"/>
                  </a:lnTo>
                  <a:lnTo>
                    <a:pt x="39827" y="24320"/>
                  </a:lnTo>
                  <a:close/>
                </a:path>
              </a:pathLst>
            </a:custGeom>
            <a:solidFill>
              <a:srgbClr val="EBE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27772" y="2606827"/>
              <a:ext cx="26670" cy="630555"/>
            </a:xfrm>
            <a:custGeom>
              <a:avLst/>
              <a:gdLst/>
              <a:ahLst/>
              <a:cxnLst/>
              <a:rect l="l" t="t" r="r" b="b"/>
              <a:pathLst>
                <a:path w="26670" h="630555">
                  <a:moveTo>
                    <a:pt x="13131" y="9029"/>
                  </a:moveTo>
                  <a:lnTo>
                    <a:pt x="0" y="0"/>
                  </a:lnTo>
                  <a:lnTo>
                    <a:pt x="0" y="630008"/>
                  </a:lnTo>
                  <a:lnTo>
                    <a:pt x="13131" y="620623"/>
                  </a:lnTo>
                  <a:lnTo>
                    <a:pt x="13131" y="9029"/>
                  </a:lnTo>
                  <a:close/>
                </a:path>
                <a:path w="26670" h="630555">
                  <a:moveTo>
                    <a:pt x="26327" y="18110"/>
                  </a:moveTo>
                  <a:lnTo>
                    <a:pt x="13195" y="9080"/>
                  </a:lnTo>
                  <a:lnTo>
                    <a:pt x="13195" y="620585"/>
                  </a:lnTo>
                  <a:lnTo>
                    <a:pt x="26327" y="611200"/>
                  </a:lnTo>
                  <a:lnTo>
                    <a:pt x="26327" y="18110"/>
                  </a:lnTo>
                  <a:close/>
                </a:path>
              </a:pathLst>
            </a:custGeom>
            <a:solidFill>
              <a:srgbClr val="EBE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4010" y="2624873"/>
              <a:ext cx="40005" cy="593725"/>
            </a:xfrm>
            <a:custGeom>
              <a:avLst/>
              <a:gdLst/>
              <a:ahLst/>
              <a:cxnLst/>
              <a:rect l="l" t="t" r="r" b="b"/>
              <a:pathLst>
                <a:path w="40004" h="593725">
                  <a:moveTo>
                    <a:pt x="13131" y="10325"/>
                  </a:moveTo>
                  <a:lnTo>
                    <a:pt x="1981" y="1358"/>
                  </a:lnTo>
                  <a:lnTo>
                    <a:pt x="0" y="0"/>
                  </a:lnTo>
                  <a:lnTo>
                    <a:pt x="0" y="593217"/>
                  </a:lnTo>
                  <a:lnTo>
                    <a:pt x="1981" y="591807"/>
                  </a:lnTo>
                  <a:lnTo>
                    <a:pt x="13131" y="582536"/>
                  </a:lnTo>
                  <a:lnTo>
                    <a:pt x="13131" y="10325"/>
                  </a:lnTo>
                  <a:close/>
                </a:path>
                <a:path w="40004" h="593725">
                  <a:moveTo>
                    <a:pt x="39382" y="31940"/>
                  </a:moveTo>
                  <a:lnTo>
                    <a:pt x="35471" y="28244"/>
                  </a:lnTo>
                  <a:lnTo>
                    <a:pt x="26327" y="20916"/>
                  </a:lnTo>
                  <a:lnTo>
                    <a:pt x="13195" y="10363"/>
                  </a:lnTo>
                  <a:lnTo>
                    <a:pt x="13195" y="582485"/>
                  </a:lnTo>
                  <a:lnTo>
                    <a:pt x="26238" y="571627"/>
                  </a:lnTo>
                  <a:lnTo>
                    <a:pt x="35471" y="563968"/>
                  </a:lnTo>
                  <a:lnTo>
                    <a:pt x="39382" y="560171"/>
                  </a:lnTo>
                  <a:lnTo>
                    <a:pt x="39382" y="31940"/>
                  </a:lnTo>
                  <a:close/>
                </a:path>
              </a:pathLst>
            </a:custGeom>
            <a:solidFill>
              <a:srgbClr val="EAD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93455" y="2656866"/>
              <a:ext cx="13335" cy="528320"/>
            </a:xfrm>
            <a:custGeom>
              <a:avLst/>
              <a:gdLst/>
              <a:ahLst/>
              <a:cxnLst/>
              <a:rect l="l" t="t" r="r" b="b"/>
              <a:pathLst>
                <a:path w="13334" h="528319">
                  <a:moveTo>
                    <a:pt x="0" y="0"/>
                  </a:moveTo>
                  <a:lnTo>
                    <a:pt x="0" y="528108"/>
                  </a:lnTo>
                  <a:lnTo>
                    <a:pt x="13133" y="515323"/>
                  </a:lnTo>
                  <a:lnTo>
                    <a:pt x="13133" y="12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D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06638" y="2669323"/>
              <a:ext cx="40005" cy="502920"/>
            </a:xfrm>
            <a:custGeom>
              <a:avLst/>
              <a:gdLst/>
              <a:ahLst/>
              <a:cxnLst/>
              <a:rect l="l" t="t" r="r" b="b"/>
              <a:pathLst>
                <a:path w="40004" h="502919">
                  <a:moveTo>
                    <a:pt x="26187" y="27038"/>
                  </a:moveTo>
                  <a:lnTo>
                    <a:pt x="13144" y="12420"/>
                  </a:lnTo>
                  <a:lnTo>
                    <a:pt x="0" y="0"/>
                  </a:lnTo>
                  <a:lnTo>
                    <a:pt x="0" y="502818"/>
                  </a:lnTo>
                  <a:lnTo>
                    <a:pt x="13055" y="490105"/>
                  </a:lnTo>
                  <a:lnTo>
                    <a:pt x="26187" y="474980"/>
                  </a:lnTo>
                  <a:lnTo>
                    <a:pt x="26187" y="27038"/>
                  </a:lnTo>
                  <a:close/>
                </a:path>
                <a:path w="40004" h="502919">
                  <a:moveTo>
                    <a:pt x="39382" y="41846"/>
                  </a:moveTo>
                  <a:lnTo>
                    <a:pt x="26250" y="27114"/>
                  </a:lnTo>
                  <a:lnTo>
                    <a:pt x="26250" y="474903"/>
                  </a:lnTo>
                  <a:lnTo>
                    <a:pt x="39382" y="459752"/>
                  </a:lnTo>
                  <a:lnTo>
                    <a:pt x="39382" y="41846"/>
                  </a:lnTo>
                  <a:close/>
                </a:path>
              </a:pathLst>
            </a:custGeom>
            <a:solidFill>
              <a:srgbClr val="E8D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45932" y="2711068"/>
              <a:ext cx="26670" cy="418465"/>
            </a:xfrm>
            <a:custGeom>
              <a:avLst/>
              <a:gdLst/>
              <a:ahLst/>
              <a:cxnLst/>
              <a:rect l="l" t="t" r="r" b="b"/>
              <a:pathLst>
                <a:path w="26670" h="418464">
                  <a:moveTo>
                    <a:pt x="13131" y="17691"/>
                  </a:moveTo>
                  <a:lnTo>
                    <a:pt x="622" y="711"/>
                  </a:lnTo>
                  <a:lnTo>
                    <a:pt x="0" y="0"/>
                  </a:lnTo>
                  <a:lnTo>
                    <a:pt x="0" y="418109"/>
                  </a:lnTo>
                  <a:lnTo>
                    <a:pt x="622" y="417385"/>
                  </a:lnTo>
                  <a:lnTo>
                    <a:pt x="13131" y="399986"/>
                  </a:lnTo>
                  <a:lnTo>
                    <a:pt x="13131" y="17691"/>
                  </a:lnTo>
                  <a:close/>
                </a:path>
                <a:path w="26670" h="418464">
                  <a:moveTo>
                    <a:pt x="26327" y="36449"/>
                  </a:moveTo>
                  <a:lnTo>
                    <a:pt x="23850" y="32245"/>
                  </a:lnTo>
                  <a:lnTo>
                    <a:pt x="13195" y="17780"/>
                  </a:lnTo>
                  <a:lnTo>
                    <a:pt x="13195" y="399910"/>
                  </a:lnTo>
                  <a:lnTo>
                    <a:pt x="23850" y="385089"/>
                  </a:lnTo>
                  <a:lnTo>
                    <a:pt x="26327" y="380796"/>
                  </a:lnTo>
                  <a:lnTo>
                    <a:pt x="26327" y="36449"/>
                  </a:lnTo>
                  <a:close/>
                </a:path>
              </a:pathLst>
            </a:custGeom>
            <a:solidFill>
              <a:srgbClr val="E7D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72323" y="2747619"/>
              <a:ext cx="39370" cy="344170"/>
            </a:xfrm>
            <a:custGeom>
              <a:avLst/>
              <a:gdLst/>
              <a:ahLst/>
              <a:cxnLst/>
              <a:rect l="l" t="t" r="r" b="b"/>
              <a:pathLst>
                <a:path w="39370" h="344169">
                  <a:moveTo>
                    <a:pt x="26174" y="49136"/>
                  </a:moveTo>
                  <a:lnTo>
                    <a:pt x="16865" y="28562"/>
                  </a:lnTo>
                  <a:lnTo>
                    <a:pt x="13131" y="22250"/>
                  </a:lnTo>
                  <a:lnTo>
                    <a:pt x="13042" y="22098"/>
                  </a:lnTo>
                  <a:lnTo>
                    <a:pt x="0" y="0"/>
                  </a:lnTo>
                  <a:lnTo>
                    <a:pt x="0" y="344144"/>
                  </a:lnTo>
                  <a:lnTo>
                    <a:pt x="13042" y="321614"/>
                  </a:lnTo>
                  <a:lnTo>
                    <a:pt x="13131" y="321475"/>
                  </a:lnTo>
                  <a:lnTo>
                    <a:pt x="16865" y="315010"/>
                  </a:lnTo>
                  <a:lnTo>
                    <a:pt x="26174" y="294119"/>
                  </a:lnTo>
                  <a:lnTo>
                    <a:pt x="26174" y="49136"/>
                  </a:lnTo>
                  <a:close/>
                </a:path>
                <a:path w="39370" h="344169">
                  <a:moveTo>
                    <a:pt x="39370" y="84797"/>
                  </a:moveTo>
                  <a:lnTo>
                    <a:pt x="32296" y="62661"/>
                  </a:lnTo>
                  <a:lnTo>
                    <a:pt x="26238" y="49276"/>
                  </a:lnTo>
                  <a:lnTo>
                    <a:pt x="26238" y="293979"/>
                  </a:lnTo>
                  <a:lnTo>
                    <a:pt x="32296" y="280390"/>
                  </a:lnTo>
                  <a:lnTo>
                    <a:pt x="39370" y="258000"/>
                  </a:lnTo>
                  <a:lnTo>
                    <a:pt x="39370" y="84797"/>
                  </a:lnTo>
                  <a:close/>
                </a:path>
              </a:pathLst>
            </a:custGeom>
            <a:solidFill>
              <a:srgbClr val="E6D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11618" y="2832143"/>
              <a:ext cx="13970" cy="173990"/>
            </a:xfrm>
            <a:custGeom>
              <a:avLst/>
              <a:gdLst/>
              <a:ahLst/>
              <a:cxnLst/>
              <a:rect l="l" t="t" r="r" b="b"/>
              <a:pathLst>
                <a:path w="13970" h="173989">
                  <a:moveTo>
                    <a:pt x="0" y="0"/>
                  </a:moveTo>
                  <a:lnTo>
                    <a:pt x="0" y="173747"/>
                  </a:lnTo>
                  <a:lnTo>
                    <a:pt x="4263" y="160260"/>
                  </a:lnTo>
                  <a:lnTo>
                    <a:pt x="11152" y="123818"/>
                  </a:lnTo>
                  <a:lnTo>
                    <a:pt x="13491" y="86662"/>
                  </a:lnTo>
                  <a:lnTo>
                    <a:pt x="11152" y="49552"/>
                  </a:lnTo>
                  <a:lnTo>
                    <a:pt x="4263" y="13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95927" y="1918957"/>
            <a:ext cx="4961890" cy="1588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5811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Microsoft Sans Serif"/>
                <a:cs typeface="Microsoft Sans Serif"/>
              </a:rPr>
              <a:t>Use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Case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Model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3342004" marR="855980" indent="-210820">
              <a:lnSpc>
                <a:spcPts val="1660"/>
              </a:lnSpc>
            </a:pPr>
            <a:r>
              <a:rPr sz="1450" dirty="0">
                <a:latin typeface="Microsoft Sans Serif"/>
                <a:cs typeface="Microsoft Sans Serif"/>
              </a:rPr>
              <a:t>Register </a:t>
            </a:r>
            <a:r>
              <a:rPr sz="1450" spc="5" dirty="0">
                <a:latin typeface="Microsoft Sans Serif"/>
                <a:cs typeface="Microsoft Sans Serif"/>
              </a:rPr>
              <a:t>for </a:t>
            </a:r>
            <a:r>
              <a:rPr sz="1450" spc="-375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Course</a:t>
            </a:r>
            <a:endParaRPr sz="1450">
              <a:latin typeface="Microsoft Sans Serif"/>
              <a:cs typeface="Microsoft Sans Serif"/>
            </a:endParaRPr>
          </a:p>
          <a:p>
            <a:pPr marL="671830">
              <a:lnSpc>
                <a:spcPct val="100000"/>
              </a:lnSpc>
              <a:spcBef>
                <a:spcPts val="1015"/>
              </a:spcBef>
            </a:pPr>
            <a:r>
              <a:rPr sz="1450" dirty="0">
                <a:latin typeface="Microsoft Sans Serif"/>
                <a:cs typeface="Microsoft Sans Serif"/>
              </a:rPr>
              <a:t>Student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46868" y="2971326"/>
            <a:ext cx="1684020" cy="79375"/>
          </a:xfrm>
          <a:custGeom>
            <a:avLst/>
            <a:gdLst/>
            <a:ahLst/>
            <a:cxnLst/>
            <a:rect l="l" t="t" r="r" b="b"/>
            <a:pathLst>
              <a:path w="1684020" h="79375">
                <a:moveTo>
                  <a:pt x="0" y="0"/>
                </a:moveTo>
                <a:lnTo>
                  <a:pt x="1683562" y="0"/>
                </a:lnTo>
              </a:path>
              <a:path w="1684020" h="79375">
                <a:moveTo>
                  <a:pt x="1683562" y="0"/>
                </a:moveTo>
                <a:lnTo>
                  <a:pt x="1486229" y="78767"/>
                </a:lnTo>
              </a:path>
            </a:pathLst>
          </a:custGeom>
          <a:ln w="13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6583680" y="3712464"/>
            <a:ext cx="1088390" cy="441959"/>
            <a:chOff x="6583680" y="3712464"/>
            <a:chExt cx="1088390" cy="441959"/>
          </a:xfrm>
        </p:grpSpPr>
        <p:sp>
          <p:nvSpPr>
            <p:cNvPr id="42" name="object 42"/>
            <p:cNvSpPr/>
            <p:nvPr/>
          </p:nvSpPr>
          <p:spPr>
            <a:xfrm>
              <a:off x="6588252" y="3717036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809244" y="0"/>
                  </a:moveTo>
                  <a:lnTo>
                    <a:pt x="269748" y="0"/>
                  </a:lnTo>
                  <a:lnTo>
                    <a:pt x="269748" y="324612"/>
                  </a:lnTo>
                  <a:lnTo>
                    <a:pt x="0" y="324612"/>
                  </a:lnTo>
                  <a:lnTo>
                    <a:pt x="539496" y="432815"/>
                  </a:lnTo>
                  <a:lnTo>
                    <a:pt x="1078992" y="324612"/>
                  </a:lnTo>
                  <a:lnTo>
                    <a:pt x="809244" y="3246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252" y="3717036"/>
              <a:ext cx="1079500" cy="433070"/>
            </a:xfrm>
            <a:custGeom>
              <a:avLst/>
              <a:gdLst/>
              <a:ahLst/>
              <a:cxnLst/>
              <a:rect l="l" t="t" r="r" b="b"/>
              <a:pathLst>
                <a:path w="1079500" h="433070">
                  <a:moveTo>
                    <a:pt x="0" y="324612"/>
                  </a:moveTo>
                  <a:lnTo>
                    <a:pt x="269748" y="324612"/>
                  </a:lnTo>
                  <a:lnTo>
                    <a:pt x="269748" y="0"/>
                  </a:lnTo>
                  <a:lnTo>
                    <a:pt x="809244" y="0"/>
                  </a:lnTo>
                  <a:lnTo>
                    <a:pt x="809244" y="324612"/>
                  </a:lnTo>
                  <a:lnTo>
                    <a:pt x="1078992" y="324612"/>
                  </a:lnTo>
                  <a:lnTo>
                    <a:pt x="539496" y="432815"/>
                  </a:lnTo>
                  <a:lnTo>
                    <a:pt x="0" y="3246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357115"/>
            <a:ext cx="8072628" cy="1857756"/>
          </a:xfrm>
          <a:prstGeom prst="rect">
            <a:avLst/>
          </a:prstGeom>
        </p:spPr>
      </p:pic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7237"/>
            <a:ext cx="715518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10" dirty="0"/>
              <a:t>Các</a:t>
            </a:r>
            <a:r>
              <a:rPr sz="4000" dirty="0"/>
              <a:t> </a:t>
            </a:r>
            <a:r>
              <a:rPr sz="4000" spc="-5" dirty="0"/>
              <a:t>biểu tượng</a:t>
            </a:r>
            <a:r>
              <a:rPr sz="4000" spc="15" dirty="0"/>
              <a:t> </a:t>
            </a:r>
            <a:r>
              <a:rPr sz="4000" spc="-10" dirty="0"/>
              <a:t>cho </a:t>
            </a:r>
            <a:r>
              <a:rPr sz="4000" spc="-5" dirty="0"/>
              <a:t>lớp phân </a:t>
            </a:r>
            <a:r>
              <a:rPr sz="4000" spc="-1095" dirty="0"/>
              <a:t> </a:t>
            </a:r>
            <a:r>
              <a:rPr sz="4000" spc="-5" dirty="0"/>
              <a:t>tích</a:t>
            </a:r>
            <a:r>
              <a:rPr sz="4000" spc="-10" dirty="0"/>
              <a:t> </a:t>
            </a:r>
            <a:r>
              <a:rPr sz="4000" spc="-5" dirty="0"/>
              <a:t>trong</a:t>
            </a:r>
            <a:r>
              <a:rPr sz="4000" dirty="0"/>
              <a:t> </a:t>
            </a:r>
            <a:r>
              <a:rPr sz="4000" spc="-5" dirty="0"/>
              <a:t>UML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726184"/>
            <a:ext cx="802767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UML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phép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sử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dụng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một</a:t>
            </a:r>
            <a:r>
              <a:rPr sz="2400" b="1" spc="1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số</a:t>
            </a:r>
            <a:r>
              <a:rPr sz="2400" b="1" spc="30" dirty="0"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latin typeface="Microsoft Sans Serif"/>
                <a:cs typeface="Microsoft Sans Serif"/>
              </a:rPr>
              <a:t>biểu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spc="100" dirty="0">
                <a:latin typeface="Microsoft Sans Serif"/>
                <a:cs typeface="Microsoft Sans Serif"/>
              </a:rPr>
              <a:t>tượng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khác</a:t>
            </a:r>
            <a:r>
              <a:rPr sz="2400" b="1" spc="30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nhau</a:t>
            </a:r>
            <a:r>
              <a:rPr sz="2400" b="1" spc="4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cho </a:t>
            </a:r>
            <a:r>
              <a:rPr sz="2400" b="1" spc="-62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các</a:t>
            </a:r>
            <a:r>
              <a:rPr sz="2400" b="1" spc="30" dirty="0"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latin typeface="Microsoft Sans Serif"/>
                <a:cs typeface="Microsoft Sans Serif"/>
              </a:rPr>
              <a:t>lớp</a:t>
            </a:r>
            <a:r>
              <a:rPr sz="2400" b="1" spc="2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phân</a:t>
            </a:r>
            <a:r>
              <a:rPr sz="2400" b="1" spc="50" dirty="0">
                <a:latin typeface="Microsoft Sans Serif"/>
                <a:cs typeface="Microsoft Sans Serif"/>
              </a:rPr>
              <a:t> </a:t>
            </a:r>
            <a:r>
              <a:rPr sz="2400" b="1" spc="30" dirty="0">
                <a:latin typeface="Microsoft Sans Serif"/>
                <a:cs typeface="Microsoft Sans Serif"/>
              </a:rPr>
              <a:t>tích</a:t>
            </a:r>
            <a:endParaRPr sz="2400" b="1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lớp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phân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tích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được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biểu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thị</a:t>
            </a:r>
            <a:r>
              <a:rPr sz="2000" dirty="0">
                <a:latin typeface="Microsoft Sans Serif"/>
                <a:cs typeface="Microsoft Sans Serif"/>
              </a:rPr>
              <a:t> cùng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với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stereotype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642" y="3161395"/>
            <a:ext cx="6652010" cy="2952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01116"/>
            <a:ext cx="7176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10" dirty="0"/>
              <a:t> </a:t>
            </a:r>
            <a:r>
              <a:rPr spc="-5" dirty="0"/>
              <a:t>dụ:</a:t>
            </a:r>
            <a:r>
              <a:rPr spc="-10" dirty="0"/>
              <a:t> </a:t>
            </a:r>
            <a:r>
              <a:rPr dirty="0"/>
              <a:t>Tổng</a:t>
            </a:r>
            <a:r>
              <a:rPr spc="-25" dirty="0"/>
              <a:t> </a:t>
            </a:r>
            <a:r>
              <a:rPr spc="-5" dirty="0"/>
              <a:t>kết</a:t>
            </a:r>
            <a:r>
              <a:rPr spc="-140" dirty="0"/>
              <a:t> </a:t>
            </a:r>
            <a:r>
              <a:rPr spc="-5" dirty="0"/>
              <a:t>Analysis </a:t>
            </a:r>
            <a:r>
              <a:rPr dirty="0"/>
              <a:t>Classes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62100"/>
            <a:ext cx="8712200" cy="4737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079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</a:t>
            </a:r>
            <a:r>
              <a:rPr spc="-15" dirty="0"/>
              <a:t> </a:t>
            </a:r>
            <a:r>
              <a:rPr spc="-5" dirty="0"/>
              <a:t>trúc</a:t>
            </a:r>
            <a:r>
              <a:rPr spc="-30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5" dirty="0"/>
              <a:t>CRC</a:t>
            </a:r>
            <a:r>
              <a:rPr spc="-30" dirty="0"/>
              <a:t> </a:t>
            </a:r>
            <a:r>
              <a:rPr spc="-5" dirty="0"/>
              <a:t>Card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70633"/>
            <a:ext cx="7428865" cy="396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ts val="306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Gồm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có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các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thành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phần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20" dirty="0">
                <a:latin typeface="Microsoft Sans Serif"/>
                <a:cs typeface="Microsoft Sans Serif"/>
              </a:rPr>
              <a:t>chính:</a:t>
            </a:r>
            <a:endParaRPr sz="26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515"/>
              </a:lnSpc>
              <a:buChar char="•"/>
              <a:tabLst>
                <a:tab pos="5283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Class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Name: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tên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endParaRPr sz="22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510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ID: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mã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số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lớp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(dùng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để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quản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lý)</a:t>
            </a:r>
            <a:endParaRPr sz="22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515"/>
              </a:lnSpc>
              <a:buChar char="•"/>
              <a:tabLst>
                <a:tab pos="5283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Description: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mô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tả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ngắn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gọn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về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endParaRPr sz="2200">
              <a:latin typeface="Microsoft Sans Serif"/>
              <a:cs typeface="Microsoft Sans Serif"/>
            </a:endParaRPr>
          </a:p>
          <a:p>
            <a:pPr marL="527685" marR="343535" lvl="1" indent="-172720">
              <a:lnSpc>
                <a:spcPct val="80000"/>
              </a:lnSpc>
              <a:spcBef>
                <a:spcPts val="465"/>
              </a:spcBef>
              <a:buChar char="•"/>
              <a:tabLst>
                <a:tab pos="5283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(Doing)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Responsibilities: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những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công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việc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mà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đối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đảm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nhận</a:t>
            </a:r>
            <a:endParaRPr sz="22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445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Collaborators: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có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liên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quan</a:t>
            </a:r>
            <a:endParaRPr sz="22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515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Attributes: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thuộc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tính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endParaRPr sz="2200">
              <a:latin typeface="Microsoft Sans Serif"/>
              <a:cs typeface="Microsoft Sans Serif"/>
            </a:endParaRPr>
          </a:p>
          <a:p>
            <a:pPr marL="527685" marR="5080" lvl="1" indent="-172720">
              <a:lnSpc>
                <a:spcPct val="80000"/>
              </a:lnSpc>
              <a:spcBef>
                <a:spcPts val="470"/>
              </a:spcBef>
              <a:buChar char="•"/>
              <a:tabLst>
                <a:tab pos="5283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Relationships: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mô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tả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cụ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thể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mối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quan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hệ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với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đối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khác</a:t>
            </a:r>
            <a:endParaRPr sz="22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ts val="2035"/>
              </a:lnSpc>
              <a:buChar char="•"/>
              <a:tabLst>
                <a:tab pos="871219" algn="l"/>
              </a:tabLst>
            </a:pPr>
            <a:r>
              <a:rPr sz="1700" spc="-5" dirty="0">
                <a:latin typeface="Microsoft Sans Serif"/>
                <a:cs typeface="Microsoft Sans Serif"/>
              </a:rPr>
              <a:t>Generalization</a:t>
            </a:r>
            <a:endParaRPr sz="17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ts val="2035"/>
              </a:lnSpc>
              <a:buChar char="•"/>
              <a:tabLst>
                <a:tab pos="871219" algn="l"/>
              </a:tabLst>
            </a:pPr>
            <a:r>
              <a:rPr sz="1700" dirty="0">
                <a:latin typeface="Microsoft Sans Serif"/>
                <a:cs typeface="Microsoft Sans Serif"/>
              </a:rPr>
              <a:t>Aggregation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(Composition)</a:t>
            </a:r>
            <a:endParaRPr sz="17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ts val="2035"/>
              </a:lnSpc>
              <a:buChar char="•"/>
              <a:tabLst>
                <a:tab pos="871219" algn="l"/>
              </a:tabLst>
            </a:pPr>
            <a:r>
              <a:rPr sz="1700" dirty="0">
                <a:latin typeface="Microsoft Sans Serif"/>
                <a:cs typeface="Microsoft Sans Serif"/>
              </a:rPr>
              <a:t>Other</a:t>
            </a:r>
            <a:r>
              <a:rPr sz="1700" spc="-9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Association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418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Phân</a:t>
            </a:r>
            <a:r>
              <a:rPr spc="-20" dirty="0"/>
              <a:t> </a:t>
            </a:r>
            <a:r>
              <a:rPr dirty="0"/>
              <a:t>bổ</a:t>
            </a:r>
            <a:r>
              <a:rPr spc="-5" dirty="0"/>
              <a:t> trách</a:t>
            </a:r>
            <a:r>
              <a:rPr spc="-25" dirty="0"/>
              <a:t> </a:t>
            </a:r>
            <a:r>
              <a:rPr spc="-5" dirty="0"/>
              <a:t>nhiệm về các</a:t>
            </a:r>
            <a:r>
              <a:rPr spc="-2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520940" cy="24961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15" dirty="0">
                <a:latin typeface="Microsoft Sans Serif"/>
                <a:cs typeface="Microsoft Sans Serif"/>
              </a:rPr>
              <a:t>Đối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với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mỗi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use-case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flow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events: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Xác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analysis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  <a:p>
            <a:pPr marL="527685" marR="64706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Microsoft Sans Serif"/>
                <a:cs typeface="Microsoft Sans Serif"/>
              </a:rPr>
              <a:t>Gắn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kết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trách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nhiệm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của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use-case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analysis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  <a:p>
            <a:pPr marL="527685" marR="5080" lvl="1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Mô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hình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hóa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tương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tác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của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analysis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trong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interaction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diagram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416" y="4352544"/>
            <a:ext cx="6674197" cy="20311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962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Microsoft Sans Serif"/>
                <a:cs typeface="Microsoft Sans Serif"/>
              </a:rPr>
              <a:t>Phân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bổ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trách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nhiệm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về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các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301230" cy="34417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Dùng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-1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A.Class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stereotype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làm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guide: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Các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Boundary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ct val="100000"/>
              </a:lnSpc>
              <a:spcBef>
                <a:spcPts val="415"/>
              </a:spcBef>
              <a:buChar char="•"/>
              <a:tabLst>
                <a:tab pos="871219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hành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liên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đến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14" dirty="0">
                <a:latin typeface="Microsoft Sans Serif"/>
                <a:cs typeface="Microsoft Sans Serif"/>
              </a:rPr>
              <a:t>sự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giao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tiếp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với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actor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Các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Entity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hành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liên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đến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dữ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liệu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được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gói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trong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một</a:t>
            </a:r>
            <a:endParaRPr sz="2000">
              <a:latin typeface="Microsoft Sans Serif"/>
              <a:cs typeface="Microsoft Sans Serif"/>
            </a:endParaRPr>
          </a:p>
          <a:p>
            <a:pPr marL="87058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abstraction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Các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Control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  <a:p>
            <a:pPr marL="870585" marR="5080" lvl="2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hành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đặc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thù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cho một use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case </a:t>
            </a:r>
            <a:r>
              <a:rPr sz="2000" spc="-5" dirty="0">
                <a:latin typeface="Microsoft Sans Serif"/>
                <a:cs typeface="Microsoft Sans Serif"/>
              </a:rPr>
              <a:t>hoặc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một </a:t>
            </a:r>
            <a:r>
              <a:rPr sz="2000" spc="-5" dirty="0">
                <a:latin typeface="Microsoft Sans Serif"/>
                <a:cs typeface="Microsoft Sans Serif"/>
              </a:rPr>
              <a:t>phần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rất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quan trọng của</a:t>
            </a:r>
            <a:r>
              <a:rPr sz="2000" spc="-5" dirty="0">
                <a:latin typeface="Microsoft Sans Serif"/>
                <a:cs typeface="Microsoft Sans Serif"/>
              </a:rPr>
              <a:t> flow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 events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962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Microsoft Sans Serif"/>
                <a:cs typeface="Microsoft Sans Serif"/>
              </a:rPr>
              <a:t>Phân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bổ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trách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nhiệm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về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các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583805" cy="36963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Ai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b="1" u="sng" spc="-5" dirty="0">
                <a:latin typeface="Microsoft Sans Serif"/>
                <a:cs typeface="Microsoft Sans Serif"/>
              </a:rPr>
              <a:t>có</a:t>
            </a:r>
            <a:r>
              <a:rPr sz="2800" b="1" u="sng" spc="30" dirty="0">
                <a:latin typeface="Microsoft Sans Serif"/>
                <a:cs typeface="Microsoft Sans Serif"/>
              </a:rPr>
              <a:t> </a:t>
            </a:r>
            <a:r>
              <a:rPr sz="2800" b="1" u="sng" spc="150" dirty="0">
                <a:latin typeface="Microsoft Sans Serif"/>
                <a:cs typeface="Microsoft Sans Serif"/>
              </a:rPr>
              <a:t>dữ</a:t>
            </a:r>
            <a:r>
              <a:rPr sz="2800" b="1" u="sng" spc="35" dirty="0">
                <a:latin typeface="Microsoft Sans Serif"/>
                <a:cs typeface="Microsoft Sans Serif"/>
              </a:rPr>
              <a:t> </a:t>
            </a:r>
            <a:r>
              <a:rPr sz="2800" b="1" u="sng" spc="-15" dirty="0">
                <a:latin typeface="Microsoft Sans Serif"/>
                <a:cs typeface="Microsoft Sans Serif"/>
              </a:rPr>
              <a:t>liệu</a:t>
            </a:r>
            <a:r>
              <a:rPr sz="2800" b="1" u="sng" spc="45" dirty="0">
                <a:latin typeface="Microsoft Sans Serif"/>
                <a:cs typeface="Microsoft Sans Serif"/>
              </a:rPr>
              <a:t> </a:t>
            </a:r>
            <a:r>
              <a:rPr sz="2800" b="1" u="sng" spc="-5" dirty="0">
                <a:latin typeface="Microsoft Sans Serif"/>
                <a:cs typeface="Microsoft Sans Serif"/>
              </a:rPr>
              <a:t>cần</a:t>
            </a:r>
            <a:r>
              <a:rPr sz="2800" b="1" u="sng" spc="30" dirty="0">
                <a:latin typeface="Microsoft Sans Serif"/>
                <a:cs typeface="Microsoft Sans Serif"/>
              </a:rPr>
              <a:t> </a:t>
            </a:r>
            <a:r>
              <a:rPr sz="2800" b="1" u="sng" spc="-5" dirty="0">
                <a:latin typeface="Microsoft Sans Serif"/>
                <a:cs typeface="Microsoft Sans Serif"/>
              </a:rPr>
              <a:t>cho</a:t>
            </a:r>
            <a:r>
              <a:rPr sz="2800" b="1" u="sng" spc="40" dirty="0">
                <a:latin typeface="Microsoft Sans Serif"/>
                <a:cs typeface="Microsoft Sans Serif"/>
              </a:rPr>
              <a:t> </a:t>
            </a:r>
            <a:r>
              <a:rPr sz="2800" b="1" u="sng" spc="-5" dirty="0">
                <a:latin typeface="Microsoft Sans Serif"/>
                <a:cs typeface="Microsoft Sans Serif"/>
              </a:rPr>
              <a:t>việc</a:t>
            </a:r>
            <a:r>
              <a:rPr sz="2800" b="1" u="sng" spc="30" dirty="0">
                <a:latin typeface="Microsoft Sans Serif"/>
                <a:cs typeface="Microsoft Sans Serif"/>
              </a:rPr>
              <a:t> </a:t>
            </a:r>
            <a:r>
              <a:rPr sz="2800" b="1" u="sng" spc="75" dirty="0">
                <a:latin typeface="Microsoft Sans Serif"/>
                <a:cs typeface="Microsoft Sans Serif"/>
              </a:rPr>
              <a:t>thực</a:t>
            </a:r>
            <a:r>
              <a:rPr sz="2800" b="1" u="sng" spc="30" dirty="0">
                <a:latin typeface="Microsoft Sans Serif"/>
                <a:cs typeface="Microsoft Sans Serif"/>
              </a:rPr>
              <a:t> </a:t>
            </a:r>
            <a:r>
              <a:rPr sz="2800" b="1" u="sng" spc="-10" dirty="0">
                <a:latin typeface="Microsoft Sans Serif"/>
                <a:cs typeface="Microsoft Sans Serif"/>
              </a:rPr>
              <a:t>hiện</a:t>
            </a:r>
            <a:r>
              <a:rPr sz="2800" b="1" u="sng" spc="50" dirty="0">
                <a:latin typeface="Microsoft Sans Serif"/>
                <a:cs typeface="Microsoft Sans Serif"/>
              </a:rPr>
              <a:t> </a:t>
            </a:r>
            <a:r>
              <a:rPr sz="2800" b="1" u="sng" spc="-10" dirty="0">
                <a:latin typeface="Microsoft Sans Serif"/>
                <a:cs typeface="Microsoft Sans Serif"/>
              </a:rPr>
              <a:t>nhiệm</a:t>
            </a:r>
            <a:r>
              <a:rPr sz="2800" b="1" u="sng" spc="40" dirty="0">
                <a:latin typeface="Microsoft Sans Serif"/>
                <a:cs typeface="Microsoft Sans Serif"/>
              </a:rPr>
              <a:t> </a:t>
            </a:r>
            <a:r>
              <a:rPr sz="2800" b="1" u="sng" spc="15" dirty="0">
                <a:latin typeface="Microsoft Sans Serif"/>
                <a:cs typeface="Microsoft Sans Serif"/>
              </a:rPr>
              <a:t>vụ</a:t>
            </a:r>
            <a:r>
              <a:rPr sz="2800" spc="15" dirty="0">
                <a:latin typeface="Microsoft Sans Serif"/>
                <a:cs typeface="Microsoft Sans Serif"/>
              </a:rPr>
              <a:t>?</a:t>
            </a:r>
            <a:endParaRPr sz="28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Microsoft Sans Serif"/>
                <a:cs typeface="Microsoft Sans Serif"/>
              </a:rPr>
              <a:t>Một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dữ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liệu,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hãy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để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nhiệm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vụ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cùng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với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dữ</a:t>
            </a:r>
            <a:endParaRPr sz="2400" dirty="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</a:pPr>
            <a:r>
              <a:rPr sz="2400" spc="-15" dirty="0">
                <a:latin typeface="Microsoft Sans Serif"/>
                <a:cs typeface="Microsoft Sans Serif"/>
              </a:rPr>
              <a:t>liệu</a:t>
            </a:r>
            <a:endParaRPr sz="24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Nhiều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dữ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liệu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</a:p>
          <a:p>
            <a:pPr marL="870585" lvl="2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2000" dirty="0">
                <a:latin typeface="Microsoft Sans Serif"/>
                <a:cs typeface="Microsoft Sans Serif"/>
              </a:rPr>
              <a:t>Hãy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để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nhiệm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vụ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 1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class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latin typeface="Microsoft Sans Serif"/>
                <a:cs typeface="Microsoft Sans Serif"/>
              </a:rPr>
              <a:t>thêm</a:t>
            </a:r>
            <a:r>
              <a:rPr sz="2000" b="1" u="sng" spc="10" dirty="0">
                <a:latin typeface="Microsoft Sans Serif"/>
                <a:cs typeface="Microsoft Sans Serif"/>
              </a:rPr>
              <a:t> </a:t>
            </a:r>
            <a:r>
              <a:rPr sz="2000" b="1" u="sng" spc="-5" dirty="0">
                <a:latin typeface="Microsoft Sans Serif"/>
                <a:cs typeface="Microsoft Sans Serif"/>
              </a:rPr>
              <a:t>quan</a:t>
            </a:r>
            <a:r>
              <a:rPr sz="2000" b="1" u="sng" spc="10" dirty="0">
                <a:latin typeface="Microsoft Sans Serif"/>
                <a:cs typeface="Microsoft Sans Serif"/>
              </a:rPr>
              <a:t> </a:t>
            </a:r>
            <a:r>
              <a:rPr sz="2000" b="1" u="sng" spc="-5" dirty="0">
                <a:latin typeface="Microsoft Sans Serif"/>
                <a:cs typeface="Microsoft Sans Serif"/>
              </a:rPr>
              <a:t>hệ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với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</a:p>
          <a:p>
            <a:pPr marL="87058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class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khác.</a:t>
            </a:r>
            <a:endParaRPr sz="2000" dirty="0">
              <a:latin typeface="Microsoft Sans Serif"/>
              <a:cs typeface="Microsoft Sans Serif"/>
            </a:endParaRPr>
          </a:p>
          <a:p>
            <a:pPr marL="870585" marR="425450" lvl="2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871219" algn="l"/>
              </a:tabLst>
            </a:pPr>
            <a:r>
              <a:rPr sz="2000" dirty="0">
                <a:latin typeface="Microsoft Sans Serif"/>
                <a:cs typeface="Microsoft Sans Serif"/>
              </a:rPr>
              <a:t>Tạo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một </a:t>
            </a:r>
            <a:r>
              <a:rPr sz="2000" spc="-5" dirty="0">
                <a:latin typeface="Microsoft Sans Serif"/>
                <a:cs typeface="Microsoft Sans Serif"/>
              </a:rPr>
              <a:t>class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mới,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để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nhiệm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vụ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 </a:t>
            </a:r>
            <a:r>
              <a:rPr sz="2000" spc="-5" dirty="0">
                <a:latin typeface="Microsoft Sans Serif"/>
                <a:cs typeface="Microsoft Sans Serif"/>
              </a:rPr>
              <a:t>class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mới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này,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latin typeface="Microsoft Sans Serif"/>
                <a:cs typeface="Microsoft Sans Serif"/>
              </a:rPr>
              <a:t>thêm </a:t>
            </a:r>
            <a:r>
              <a:rPr sz="2000" b="1" u="sng" spc="-5" dirty="0">
                <a:latin typeface="Microsoft Sans Serif"/>
                <a:cs typeface="Microsoft Sans Serif"/>
              </a:rPr>
              <a:t>quan</a:t>
            </a:r>
            <a:r>
              <a:rPr sz="2000" b="1" u="sng" dirty="0">
                <a:latin typeface="Microsoft Sans Serif"/>
                <a:cs typeface="Microsoft Sans Serif"/>
              </a:rPr>
              <a:t> </a:t>
            </a:r>
            <a:r>
              <a:rPr sz="2000" b="1" u="sng" spc="-5" dirty="0">
                <a:latin typeface="Microsoft Sans Serif"/>
                <a:cs typeface="Microsoft Sans Serif"/>
              </a:rPr>
              <a:t>hệ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với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</a:t>
            </a:r>
            <a:r>
              <a:rPr sz="2000" spc="-5" dirty="0">
                <a:latin typeface="Microsoft Sans Serif"/>
                <a:cs typeface="Microsoft Sans Serif"/>
              </a:rPr>
              <a:t>class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cũ</a:t>
            </a:r>
            <a:endParaRPr sz="2000" dirty="0">
              <a:latin typeface="Microsoft Sans Serif"/>
              <a:cs typeface="Microsoft Sans Serif"/>
            </a:endParaRPr>
          </a:p>
          <a:p>
            <a:pPr marL="870585" marR="220345" lvl="2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871219" algn="l"/>
              </a:tabLst>
            </a:pPr>
            <a:r>
              <a:rPr sz="2000" dirty="0">
                <a:latin typeface="Microsoft Sans Serif"/>
                <a:cs typeface="Microsoft Sans Serif"/>
              </a:rPr>
              <a:t>Hãy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để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u="sng" spc="-5" dirty="0">
                <a:latin typeface="Microsoft Sans Serif"/>
                <a:cs typeface="Microsoft Sans Serif"/>
              </a:rPr>
              <a:t>nhiệm</a:t>
            </a:r>
            <a:r>
              <a:rPr sz="2000" b="1" u="sng" spc="10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latin typeface="Microsoft Sans Serif"/>
                <a:cs typeface="Microsoft Sans Serif"/>
              </a:rPr>
              <a:t>vụ</a:t>
            </a:r>
            <a:r>
              <a:rPr sz="2000" b="1" u="sng" spc="20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latin typeface="Microsoft Sans Serif"/>
                <a:cs typeface="Microsoft Sans Serif"/>
              </a:rPr>
              <a:t>trong </a:t>
            </a:r>
            <a:r>
              <a:rPr sz="2000" b="1" u="sng" spc="-5" dirty="0">
                <a:latin typeface="Microsoft Sans Serif"/>
                <a:cs typeface="Microsoft Sans Serif"/>
              </a:rPr>
              <a:t>control </a:t>
            </a:r>
            <a:r>
              <a:rPr sz="2000" b="1" u="sng" dirty="0">
                <a:latin typeface="Microsoft Sans Serif"/>
                <a:cs typeface="Microsoft Sans Serif"/>
              </a:rPr>
              <a:t>class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 thêm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hệ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với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</a:t>
            </a:r>
            <a:r>
              <a:rPr sz="2000" spc="-5" dirty="0">
                <a:latin typeface="Microsoft Sans Serif"/>
                <a:cs typeface="Microsoft Sans Serif"/>
              </a:rPr>
              <a:t>class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để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hiện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nhiệm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844" y="2292477"/>
            <a:ext cx="438467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Xây</a:t>
            </a:r>
            <a:r>
              <a:rPr sz="36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FF"/>
                </a:solidFill>
                <a:latin typeface="Arial"/>
                <a:cs typeface="Arial"/>
              </a:rPr>
              <a:t>dựng</a:t>
            </a:r>
            <a:r>
              <a:rPr sz="3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FF"/>
                </a:solidFill>
                <a:latin typeface="Arial"/>
                <a:cs typeface="Arial"/>
              </a:rPr>
              <a:t>sơ</a:t>
            </a:r>
            <a:r>
              <a:rPr sz="36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đồ</a:t>
            </a:r>
            <a:r>
              <a:rPr sz="3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lớp </a:t>
            </a:r>
            <a:r>
              <a:rPr sz="3600" b="1" spc="-9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ở</a:t>
            </a:r>
            <a:r>
              <a:rPr sz="3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FF"/>
                </a:solidFill>
                <a:latin typeface="Arial"/>
                <a:cs typeface="Arial"/>
              </a:rPr>
              <a:t>mức</a:t>
            </a:r>
            <a:r>
              <a:rPr sz="3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FF"/>
                </a:solidFill>
                <a:latin typeface="Arial"/>
                <a:cs typeface="Arial"/>
              </a:rPr>
              <a:t>phân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tích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00577" y="3910965"/>
            <a:ext cx="294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Microsoft Sans Serif"/>
                <a:cs typeface="Microsoft Sans Serif"/>
              </a:rPr>
              <a:t>CLASS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DIAGRAM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201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00"/>
                </a:solidFill>
              </a:rPr>
              <a:t>Class</a:t>
            </a:r>
            <a:r>
              <a:rPr spc="-10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605395" cy="33312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353060" indent="-172720">
              <a:lnSpc>
                <a:spcPts val="302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800" spc="140" dirty="0">
                <a:latin typeface="Microsoft Sans Serif"/>
                <a:cs typeface="Microsoft Sans Serif"/>
              </a:rPr>
              <a:t>Được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xây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dựng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và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hiệu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chỉnh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trong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suốt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quá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trình </a:t>
            </a:r>
            <a:r>
              <a:rPr sz="2800" spc="-5" dirty="0">
                <a:latin typeface="Microsoft Sans Serif"/>
                <a:cs typeface="Microsoft Sans Serif"/>
              </a:rPr>
              <a:t>phát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triển</a:t>
            </a:r>
            <a:endParaRPr sz="28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43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Mục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tiêu: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Đặt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tên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và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lập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mô</a:t>
            </a:r>
            <a:r>
              <a:rPr sz="2400" spc="25" dirty="0">
                <a:latin typeface="Microsoft Sans Serif"/>
                <a:cs typeface="Microsoft Sans Serif"/>
              </a:rPr>
              <a:t> hình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khái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niệm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trong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hệ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thống</a:t>
            </a:r>
            <a:endParaRPr sz="24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Đặc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tả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sự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cộng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tác</a:t>
            </a:r>
            <a:endParaRPr sz="24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1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Đặc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tả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sơ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đồ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CSDL</a:t>
            </a:r>
            <a:endParaRPr sz="2400">
              <a:latin typeface="Microsoft Sans Serif"/>
              <a:cs typeface="Microsoft Sans Serif"/>
            </a:endParaRPr>
          </a:p>
          <a:p>
            <a:pPr marL="184785" marR="652780" indent="-172720">
              <a:lnSpc>
                <a:spcPts val="3020"/>
              </a:lnSpc>
              <a:spcBef>
                <a:spcPts val="835"/>
              </a:spcBef>
              <a:buChar char="•"/>
              <a:tabLst>
                <a:tab pos="185420" algn="l"/>
              </a:tabLst>
            </a:pPr>
            <a:r>
              <a:rPr sz="2800" spc="140" dirty="0">
                <a:latin typeface="Microsoft Sans Serif"/>
                <a:cs typeface="Microsoft Sans Serif"/>
              </a:rPr>
              <a:t>Được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phát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triển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bởi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phân</a:t>
            </a:r>
            <a:r>
              <a:rPr sz="28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tích</a:t>
            </a:r>
            <a:r>
              <a:rPr sz="2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viên,</a:t>
            </a:r>
            <a:r>
              <a:rPr sz="28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thiết</a:t>
            </a:r>
            <a:r>
              <a:rPr sz="28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kế </a:t>
            </a:r>
            <a:r>
              <a:rPr sz="2800" spc="-7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viên,</a:t>
            </a:r>
            <a:r>
              <a:rPr sz="28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lập</a:t>
            </a:r>
            <a:r>
              <a:rPr sz="28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trình</a:t>
            </a:r>
            <a:r>
              <a:rPr sz="28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viên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421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Lập</a:t>
            </a:r>
            <a:r>
              <a:rPr spc="-10" dirty="0"/>
              <a:t> </a:t>
            </a:r>
            <a:r>
              <a:rPr spc="-5" dirty="0"/>
              <a:t>danh</a:t>
            </a:r>
            <a:r>
              <a:rPr spc="-10" dirty="0"/>
              <a:t> </a:t>
            </a:r>
            <a:r>
              <a:rPr spc="-5" dirty="0"/>
              <a:t>sách</a:t>
            </a:r>
            <a:r>
              <a:rPr spc="-30" dirty="0"/>
              <a:t> </a:t>
            </a:r>
            <a:r>
              <a:rPr spc="-5" dirty="0"/>
              <a:t>các đối</a:t>
            </a:r>
            <a:r>
              <a:rPr spc="-10" dirty="0"/>
              <a:t> </a:t>
            </a:r>
            <a:r>
              <a:rPr spc="-5" dirty="0"/>
              <a:t>tượng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64537"/>
            <a:ext cx="7731759" cy="433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3329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35" dirty="0">
                <a:solidFill>
                  <a:srgbClr val="FF0303"/>
                </a:solidFill>
                <a:latin typeface="Microsoft Sans Serif"/>
                <a:cs typeface="Microsoft Sans Serif"/>
              </a:rPr>
              <a:t>Tiêu</a:t>
            </a:r>
            <a:r>
              <a:rPr sz="2800" spc="4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0303"/>
                </a:solidFill>
                <a:latin typeface="Microsoft Sans Serif"/>
                <a:cs typeface="Microsoft Sans Serif"/>
              </a:rPr>
              <a:t>chuẩn</a:t>
            </a:r>
            <a:r>
              <a:rPr sz="2800" spc="2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0303"/>
                </a:solidFill>
                <a:latin typeface="Microsoft Sans Serif"/>
                <a:cs typeface="Microsoft Sans Serif"/>
              </a:rPr>
              <a:t>nhận</a:t>
            </a:r>
            <a:r>
              <a:rPr sz="2800" spc="4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0303"/>
                </a:solidFill>
                <a:latin typeface="Microsoft Sans Serif"/>
                <a:cs typeface="Microsoft Sans Serif"/>
              </a:rPr>
              <a:t>dạng</a:t>
            </a:r>
            <a:r>
              <a:rPr sz="2800" spc="3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đối</a:t>
            </a:r>
            <a:r>
              <a:rPr sz="2800" spc="3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FF0303"/>
                </a:solidFill>
                <a:latin typeface="Microsoft Sans Serif"/>
                <a:cs typeface="Microsoft Sans Serif"/>
              </a:rPr>
              <a:t>tượng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130"/>
              </a:lnSpc>
              <a:buChar char="•"/>
              <a:tabLst>
                <a:tab pos="528320" algn="l"/>
              </a:tabLst>
            </a:pPr>
            <a:r>
              <a:rPr sz="20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Định</a:t>
            </a:r>
            <a:r>
              <a:rPr sz="2000" spc="9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danh:</a:t>
            </a:r>
            <a:r>
              <a:rPr sz="2000" spc="8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Đối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tượng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phải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tên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(thường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là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danh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70" dirty="0">
                <a:latin typeface="Microsoft Sans Serif"/>
                <a:cs typeface="Microsoft Sans Serif"/>
              </a:rPr>
              <a:t>từ/ngữ </a:t>
            </a:r>
            <a:r>
              <a:rPr sz="2000" spc="-5" dirty="0">
                <a:latin typeface="Microsoft Sans Serif"/>
                <a:cs typeface="Microsoft Sans Serif"/>
              </a:rPr>
              <a:t>danh</a:t>
            </a:r>
            <a:endParaRPr sz="2000">
              <a:latin typeface="Microsoft Sans Serif"/>
              <a:cs typeface="Microsoft Sans Serif"/>
            </a:endParaRPr>
          </a:p>
          <a:p>
            <a:pPr marL="527685">
              <a:lnSpc>
                <a:spcPts val="2125"/>
              </a:lnSpc>
            </a:pPr>
            <a:r>
              <a:rPr sz="2000" spc="75" dirty="0">
                <a:latin typeface="Microsoft Sans Serif"/>
                <a:cs typeface="Microsoft Sans Serif"/>
              </a:rPr>
              <a:t>từ)</a:t>
            </a:r>
            <a:endParaRPr sz="2000">
              <a:latin typeface="Microsoft Sans Serif"/>
              <a:cs typeface="Microsoft Sans Serif"/>
            </a:endParaRPr>
          </a:p>
          <a:p>
            <a:pPr marL="527685" marR="5080" lvl="1" indent="-172720">
              <a:lnSpc>
                <a:spcPts val="1920"/>
              </a:lnSpc>
              <a:spcBef>
                <a:spcPts val="430"/>
              </a:spcBef>
              <a:buChar char="•"/>
              <a:tabLst>
                <a:tab pos="528320" algn="l"/>
              </a:tabLst>
            </a:pPr>
            <a:r>
              <a:rPr sz="2000" dirty="0">
                <a:solidFill>
                  <a:srgbClr val="0000FF"/>
                </a:solidFill>
                <a:latin typeface="Microsoft Sans Serif"/>
                <a:cs typeface="Microsoft Sans Serif"/>
              </a:rPr>
              <a:t>Chu</a:t>
            </a:r>
            <a:r>
              <a:rPr sz="2000" spc="1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trình</a:t>
            </a:r>
            <a:r>
              <a:rPr sz="2000" spc="1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sống</a:t>
            </a:r>
            <a:r>
              <a:rPr sz="2000" spc="-5" dirty="0">
                <a:latin typeface="Microsoft Sans Serif"/>
                <a:cs typeface="Microsoft Sans Serif"/>
              </a:rPr>
              <a:t>:</a:t>
            </a:r>
            <a:r>
              <a:rPr sz="2000" spc="1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17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thời</a:t>
            </a:r>
            <a:r>
              <a:rPr sz="2000" spc="1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điểm</a:t>
            </a:r>
            <a:r>
              <a:rPr sz="2000" spc="17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sinh</a:t>
            </a:r>
            <a:r>
              <a:rPr sz="2000" spc="1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ra,</a:t>
            </a:r>
            <a:r>
              <a:rPr sz="2000" spc="1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có</a:t>
            </a:r>
            <a:r>
              <a:rPr sz="2000" spc="1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khoảng</a:t>
            </a:r>
            <a:r>
              <a:rPr sz="2000" spc="17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thời</a:t>
            </a:r>
            <a:r>
              <a:rPr sz="2000" spc="16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gian</a:t>
            </a:r>
            <a:r>
              <a:rPr sz="2000" spc="1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hoạt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động,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thời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điểm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chấm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70" dirty="0">
                <a:latin typeface="Microsoft Sans Serif"/>
                <a:cs typeface="Microsoft Sans Serif"/>
              </a:rPr>
              <a:t>dứt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290"/>
              </a:lnSpc>
              <a:buChar char="•"/>
              <a:tabLst>
                <a:tab pos="528320" algn="l"/>
              </a:tabLst>
            </a:pPr>
            <a:r>
              <a:rPr sz="2000" spc="110" dirty="0">
                <a:solidFill>
                  <a:srgbClr val="0000FF"/>
                </a:solidFill>
                <a:latin typeface="Microsoft Sans Serif"/>
                <a:cs typeface="Microsoft Sans Serif"/>
              </a:rPr>
              <a:t>Sự</a:t>
            </a:r>
            <a:r>
              <a:rPr sz="200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FF"/>
                </a:solidFill>
                <a:latin typeface="Microsoft Sans Serif"/>
                <a:cs typeface="Microsoft Sans Serif"/>
              </a:rPr>
              <a:t>độc </a:t>
            </a:r>
            <a:r>
              <a:rPr sz="20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lập</a:t>
            </a:r>
            <a:r>
              <a:rPr sz="200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tương</a:t>
            </a:r>
            <a:r>
              <a:rPr sz="20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đối</a:t>
            </a:r>
            <a:r>
              <a:rPr sz="20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với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</a:t>
            </a:r>
            <a:r>
              <a:rPr sz="2000" spc="-5" dirty="0">
                <a:latin typeface="Microsoft Sans Serif"/>
                <a:cs typeface="Microsoft Sans Serif"/>
              </a:rPr>
              <a:t>đối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tượng</a:t>
            </a:r>
            <a:r>
              <a:rPr sz="2000" dirty="0">
                <a:latin typeface="Microsoft Sans Serif"/>
                <a:cs typeface="Microsoft Sans Serif"/>
              </a:rPr>
              <a:t> khác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60"/>
              </a:lnSpc>
              <a:buChar char="•"/>
              <a:tabLst>
                <a:tab pos="528320" algn="l"/>
              </a:tabLst>
            </a:pPr>
            <a:r>
              <a:rPr sz="2000" spc="869" dirty="0">
                <a:latin typeface="Microsoft Sans Serif"/>
                <a:cs typeface="Microsoft Sans Serif"/>
              </a:rPr>
              <a:t>…</a:t>
            </a:r>
            <a:endParaRPr sz="200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3329"/>
              </a:lnSpc>
              <a:spcBef>
                <a:spcPts val="11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Đề</a:t>
            </a:r>
            <a:r>
              <a:rPr sz="2800" spc="1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nghị</a:t>
            </a:r>
            <a:r>
              <a:rPr sz="2800" spc="-5" dirty="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35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người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2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Vật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thể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15"/>
              </a:lnSpc>
              <a:buChar char="•"/>
              <a:tabLst>
                <a:tab pos="52832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Tổ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chức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2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Vật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lý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25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gian</a:t>
            </a:r>
            <a:endParaRPr sz="20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360"/>
              </a:lnSpc>
              <a:buChar char="•"/>
              <a:tabLst>
                <a:tab pos="528320" algn="l"/>
              </a:tabLst>
            </a:pPr>
            <a:r>
              <a:rPr sz="2000" spc="45" dirty="0">
                <a:latin typeface="Microsoft Sans Serif"/>
                <a:cs typeface="Microsoft Sans Serif"/>
              </a:rPr>
              <a:t>Thời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170" dirty="0">
                <a:latin typeface="Microsoft Sans Serif"/>
                <a:cs typeface="Microsoft Sans Serif"/>
              </a:rPr>
              <a:t>gian…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421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Lập</a:t>
            </a:r>
            <a:r>
              <a:rPr spc="-10" dirty="0"/>
              <a:t> </a:t>
            </a:r>
            <a:r>
              <a:rPr spc="-5" dirty="0"/>
              <a:t>danh</a:t>
            </a:r>
            <a:r>
              <a:rPr spc="-10" dirty="0"/>
              <a:t> </a:t>
            </a:r>
            <a:r>
              <a:rPr spc="-5" dirty="0"/>
              <a:t>sách</a:t>
            </a:r>
            <a:r>
              <a:rPr spc="-30" dirty="0"/>
              <a:t> </a:t>
            </a:r>
            <a:r>
              <a:rPr spc="-5" dirty="0"/>
              <a:t>các đối</a:t>
            </a:r>
            <a:r>
              <a:rPr spc="-10" dirty="0"/>
              <a:t> </a:t>
            </a:r>
            <a:r>
              <a:rPr spc="-5"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557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Lập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danh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sách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đối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114" dirty="0">
                <a:latin typeface="Microsoft Sans Serif"/>
                <a:cs typeface="Microsoft Sans Serif"/>
              </a:rPr>
              <a:t>tượng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liên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quan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đến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hệ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754" y="2276297"/>
            <a:ext cx="916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Microsoft Sans Serif"/>
                <a:cs typeface="Microsoft Sans Serif"/>
              </a:rPr>
              <a:t>th</a:t>
            </a:r>
            <a:r>
              <a:rPr sz="2800" dirty="0">
                <a:latin typeface="Microsoft Sans Serif"/>
                <a:cs typeface="Microsoft Sans Serif"/>
              </a:rPr>
              <a:t>ố</a:t>
            </a:r>
            <a:r>
              <a:rPr sz="2800" spc="-10" dirty="0">
                <a:latin typeface="Microsoft Sans Serif"/>
                <a:cs typeface="Microsoft Sans Serif"/>
              </a:rPr>
              <a:t>ng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286000"/>
            <a:ext cx="2667000" cy="457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09800" y="2286000"/>
            <a:ext cx="2667000" cy="45720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Đối</a:t>
            </a:r>
            <a:r>
              <a:rPr sz="18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tượng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 đề</a:t>
            </a:r>
            <a:r>
              <a:rPr sz="18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nghị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200400"/>
            <a:ext cx="2667000" cy="45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000" y="3200400"/>
            <a:ext cx="2667000" cy="457200"/>
          </a:xfrm>
          <a:prstGeom prst="rect">
            <a:avLst/>
          </a:prstGeom>
          <a:ln w="9144">
            <a:solidFill>
              <a:srgbClr val="E7E6E6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solidFill>
                  <a:srgbClr val="5B9BD4"/>
                </a:solidFill>
                <a:latin typeface="Microsoft Sans Serif"/>
                <a:cs typeface="Microsoft Sans Serif"/>
              </a:rPr>
              <a:t>Không</a:t>
            </a:r>
            <a:r>
              <a:rPr sz="1800" spc="5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B9BD4"/>
                </a:solidFill>
                <a:latin typeface="Microsoft Sans Serif"/>
                <a:cs typeface="Microsoft Sans Serif"/>
              </a:rPr>
              <a:t>là</a:t>
            </a:r>
            <a:r>
              <a:rPr sz="1800" spc="-5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B9BD4"/>
                </a:solidFill>
                <a:latin typeface="Microsoft Sans Serif"/>
                <a:cs typeface="Microsoft Sans Serif"/>
              </a:rPr>
              <a:t>đối</a:t>
            </a:r>
            <a:r>
              <a:rPr sz="1800" spc="15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B9BD4"/>
                </a:solidFill>
                <a:latin typeface="Microsoft Sans Serif"/>
                <a:cs typeface="Microsoft Sans Serif"/>
              </a:rPr>
              <a:t>tượng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3200400"/>
            <a:ext cx="2667000" cy="457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57600" y="3200400"/>
            <a:ext cx="2667000" cy="45720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Là</a:t>
            </a: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 đối</a:t>
            </a:r>
            <a:r>
              <a:rPr sz="18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tượng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4191000"/>
            <a:ext cx="2667000" cy="457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05400" y="4191000"/>
            <a:ext cx="2667000" cy="45720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75"/>
              </a:spcBef>
            </a:pPr>
            <a:r>
              <a:rPr sz="1800" spc="90" dirty="0">
                <a:solidFill>
                  <a:srgbClr val="0000FF"/>
                </a:solidFill>
                <a:latin typeface="Microsoft Sans Serif"/>
                <a:cs typeface="Microsoft Sans Serif"/>
              </a:rPr>
              <a:t>Được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quan</a:t>
            </a:r>
            <a:r>
              <a:rPr sz="1800" spc="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00FF"/>
                </a:solidFill>
                <a:latin typeface="Microsoft Sans Serif"/>
                <a:cs typeface="Microsoft Sans Serif"/>
              </a:rPr>
              <a:t>tâm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4191000"/>
            <a:ext cx="2667000" cy="4572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286000" y="4191000"/>
            <a:ext cx="2667000" cy="457200"/>
          </a:xfrm>
          <a:prstGeom prst="rect">
            <a:avLst/>
          </a:prstGeom>
          <a:ln w="9144">
            <a:solidFill>
              <a:srgbClr val="E7E6E6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solidFill>
                  <a:srgbClr val="5B9BD4"/>
                </a:solidFill>
                <a:latin typeface="Microsoft Sans Serif"/>
                <a:cs typeface="Microsoft Sans Serif"/>
              </a:rPr>
              <a:t>Không</a:t>
            </a:r>
            <a:r>
              <a:rPr sz="1800" spc="15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5B9BD4"/>
                </a:solidFill>
                <a:latin typeface="Microsoft Sans Serif"/>
                <a:cs typeface="Microsoft Sans Serif"/>
              </a:rPr>
              <a:t>được</a:t>
            </a:r>
            <a:r>
              <a:rPr sz="1800" spc="5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B9BD4"/>
                </a:solidFill>
                <a:latin typeface="Microsoft Sans Serif"/>
                <a:cs typeface="Microsoft Sans Serif"/>
              </a:rPr>
              <a:t>quan</a:t>
            </a:r>
            <a:r>
              <a:rPr sz="1800" spc="15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B9BD4"/>
                </a:solidFill>
                <a:latin typeface="Microsoft Sans Serif"/>
                <a:cs typeface="Microsoft Sans Serif"/>
              </a:rPr>
              <a:t>tâm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5105400"/>
            <a:ext cx="2667000" cy="4572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00800" y="5105400"/>
            <a:ext cx="2667000" cy="457200"/>
          </a:xfrm>
          <a:prstGeom prst="rect">
            <a:avLst/>
          </a:prstGeom>
          <a:ln w="9144">
            <a:solidFill>
              <a:srgbClr val="FF0303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80"/>
              </a:spcBef>
            </a:pPr>
            <a:r>
              <a:rPr sz="1800" b="1" spc="-5" dirty="0">
                <a:solidFill>
                  <a:srgbClr val="5B9BD4"/>
                </a:solidFill>
                <a:latin typeface="Arial"/>
                <a:cs typeface="Arial"/>
              </a:rPr>
              <a:t>Đối</a:t>
            </a:r>
            <a:r>
              <a:rPr sz="1800" b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B9BD4"/>
                </a:solidFill>
                <a:latin typeface="Arial"/>
                <a:cs typeface="Arial"/>
              </a:rPr>
              <a:t>tượng</a:t>
            </a:r>
            <a:r>
              <a:rPr sz="1800" b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B9BD4"/>
                </a:solidFill>
                <a:latin typeface="Arial"/>
                <a:cs typeface="Arial"/>
              </a:rPr>
              <a:t>chính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7600" y="5105400"/>
            <a:ext cx="2667000" cy="4572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657600" y="5105400"/>
            <a:ext cx="2667000" cy="457200"/>
          </a:xfrm>
          <a:prstGeom prst="rect">
            <a:avLst/>
          </a:prstGeom>
          <a:ln w="9144">
            <a:solidFill>
              <a:srgbClr val="008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80"/>
              </a:spcBef>
            </a:pPr>
            <a:r>
              <a:rPr sz="1800" b="1" spc="-5" dirty="0">
                <a:solidFill>
                  <a:srgbClr val="5B9BD4"/>
                </a:solidFill>
                <a:latin typeface="Arial"/>
                <a:cs typeface="Arial"/>
              </a:rPr>
              <a:t>Đối</a:t>
            </a:r>
            <a:r>
              <a:rPr sz="1800" b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B9BD4"/>
                </a:solidFill>
                <a:latin typeface="Arial"/>
                <a:cs typeface="Arial"/>
              </a:rPr>
              <a:t>tượng</a:t>
            </a:r>
            <a:r>
              <a:rPr sz="1800" b="1" spc="-4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B9BD4"/>
                </a:solidFill>
                <a:latin typeface="Arial"/>
                <a:cs typeface="Arial"/>
              </a:rPr>
              <a:t>phụ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15262" y="2725419"/>
            <a:ext cx="6019800" cy="2400935"/>
          </a:xfrm>
          <a:custGeom>
            <a:avLst/>
            <a:gdLst/>
            <a:ahLst/>
            <a:cxnLst/>
            <a:rect l="l" t="t" r="r" b="b"/>
            <a:pathLst>
              <a:path w="6019800" h="2400935">
                <a:moveTo>
                  <a:pt x="3276600" y="475742"/>
                </a:moveTo>
                <a:lnTo>
                  <a:pt x="3265703" y="465201"/>
                </a:lnTo>
                <a:lnTo>
                  <a:pt x="3184779" y="386842"/>
                </a:lnTo>
                <a:lnTo>
                  <a:pt x="3173311" y="423138"/>
                </a:lnTo>
                <a:lnTo>
                  <a:pt x="1834515" y="381"/>
                </a:lnTo>
                <a:lnTo>
                  <a:pt x="1828800" y="18542"/>
                </a:lnTo>
                <a:lnTo>
                  <a:pt x="1824228" y="0"/>
                </a:lnTo>
                <a:lnTo>
                  <a:pt x="106273" y="429590"/>
                </a:lnTo>
                <a:lnTo>
                  <a:pt x="97028" y="392557"/>
                </a:lnTo>
                <a:lnTo>
                  <a:pt x="0" y="475742"/>
                </a:lnTo>
                <a:lnTo>
                  <a:pt x="124714" y="503428"/>
                </a:lnTo>
                <a:lnTo>
                  <a:pt x="116649" y="471170"/>
                </a:lnTo>
                <a:lnTo>
                  <a:pt x="115493" y="466559"/>
                </a:lnTo>
                <a:lnTo>
                  <a:pt x="1828292" y="38354"/>
                </a:lnTo>
                <a:lnTo>
                  <a:pt x="3161842" y="459447"/>
                </a:lnTo>
                <a:lnTo>
                  <a:pt x="3150362" y="495808"/>
                </a:lnTo>
                <a:lnTo>
                  <a:pt x="3276600" y="475742"/>
                </a:lnTo>
                <a:close/>
              </a:path>
              <a:path w="6019800" h="2400935">
                <a:moveTo>
                  <a:pt x="4724400" y="1466342"/>
                </a:moveTo>
                <a:lnTo>
                  <a:pt x="4710188" y="1451229"/>
                </a:lnTo>
                <a:lnTo>
                  <a:pt x="4636897" y="1373251"/>
                </a:lnTo>
                <a:lnTo>
                  <a:pt x="4623727" y="1408963"/>
                </a:lnTo>
                <a:lnTo>
                  <a:pt x="3283204" y="915035"/>
                </a:lnTo>
                <a:lnTo>
                  <a:pt x="3276600" y="932942"/>
                </a:lnTo>
                <a:lnTo>
                  <a:pt x="3269742" y="915162"/>
                </a:lnTo>
                <a:lnTo>
                  <a:pt x="2004644" y="1407121"/>
                </a:lnTo>
                <a:lnTo>
                  <a:pt x="1990852" y="1371600"/>
                </a:lnTo>
                <a:lnTo>
                  <a:pt x="1905000" y="1466342"/>
                </a:lnTo>
                <a:lnTo>
                  <a:pt x="2032254" y="1478153"/>
                </a:lnTo>
                <a:lnTo>
                  <a:pt x="2021141" y="1449578"/>
                </a:lnTo>
                <a:lnTo>
                  <a:pt x="2018449" y="1442656"/>
                </a:lnTo>
                <a:lnTo>
                  <a:pt x="3276739" y="953338"/>
                </a:lnTo>
                <a:lnTo>
                  <a:pt x="4610570" y="1444675"/>
                </a:lnTo>
                <a:lnTo>
                  <a:pt x="4597400" y="1480439"/>
                </a:lnTo>
                <a:lnTo>
                  <a:pt x="4724400" y="1466342"/>
                </a:lnTo>
                <a:close/>
              </a:path>
              <a:path w="6019800" h="2400935">
                <a:moveTo>
                  <a:pt x="6019800" y="2380742"/>
                </a:moveTo>
                <a:lnTo>
                  <a:pt x="6006554" y="2367026"/>
                </a:lnTo>
                <a:lnTo>
                  <a:pt x="5931027" y="2288794"/>
                </a:lnTo>
                <a:lnTo>
                  <a:pt x="5918365" y="2324747"/>
                </a:lnTo>
                <a:lnTo>
                  <a:pt x="4730750" y="1905635"/>
                </a:lnTo>
                <a:lnTo>
                  <a:pt x="4724400" y="1923542"/>
                </a:lnTo>
                <a:lnTo>
                  <a:pt x="4718685" y="1905381"/>
                </a:lnTo>
                <a:lnTo>
                  <a:pt x="3379876" y="2328138"/>
                </a:lnTo>
                <a:lnTo>
                  <a:pt x="3368421" y="2291842"/>
                </a:lnTo>
                <a:lnTo>
                  <a:pt x="3276600" y="2380742"/>
                </a:lnTo>
                <a:lnTo>
                  <a:pt x="3402838" y="2400808"/>
                </a:lnTo>
                <a:lnTo>
                  <a:pt x="3393160" y="2370201"/>
                </a:lnTo>
                <a:lnTo>
                  <a:pt x="3391344" y="2364448"/>
                </a:lnTo>
                <a:lnTo>
                  <a:pt x="4724120" y="1943595"/>
                </a:lnTo>
                <a:lnTo>
                  <a:pt x="5905703" y="2360688"/>
                </a:lnTo>
                <a:lnTo>
                  <a:pt x="5893054" y="2396617"/>
                </a:lnTo>
                <a:lnTo>
                  <a:pt x="6019800" y="23807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644" y="5894019"/>
            <a:ext cx="6567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Microsoft Sans Serif"/>
                <a:cs typeface="Microsoft Sans Serif"/>
              </a:rPr>
              <a:t>Tiêu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chuẩn </a:t>
            </a:r>
            <a:r>
              <a:rPr sz="2000" spc="-5" dirty="0">
                <a:latin typeface="Microsoft Sans Serif"/>
                <a:cs typeface="Microsoft Sans Serif"/>
              </a:rPr>
              <a:t>nhận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dạng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đối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tượng:</a:t>
            </a:r>
            <a:r>
              <a:rPr sz="2000" dirty="0">
                <a:latin typeface="Microsoft Sans Serif"/>
                <a:cs typeface="Microsoft Sans Serif"/>
              </a:rPr>
              <a:t> có rất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nhiều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70" dirty="0">
                <a:latin typeface="Microsoft Sans Serif"/>
                <a:cs typeface="Microsoft Sans Serif"/>
              </a:rPr>
              <a:t>trường</a:t>
            </a:r>
            <a:r>
              <a:rPr sz="2000" spc="-10" dirty="0">
                <a:latin typeface="Microsoft Sans Serif"/>
                <a:cs typeface="Microsoft Sans Serif"/>
              </a:rPr>
              <a:t> phái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727950" cy="17037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5080" indent="-172720">
              <a:lnSpc>
                <a:spcPts val="302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800" spc="65" dirty="0">
                <a:latin typeface="Microsoft Sans Serif"/>
                <a:cs typeface="Microsoft Sans Serif"/>
              </a:rPr>
              <a:t>Ví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dụ: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Xét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5" dirty="0">
                <a:latin typeface="Microsoft Sans Serif"/>
                <a:cs typeface="Microsoft Sans Serif"/>
              </a:rPr>
              <a:t>ngữ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cảnh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là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trường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PTTH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với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phần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mềm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quản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lý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trường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cấp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3:</a:t>
            </a:r>
            <a:endParaRPr sz="28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43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Danh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sách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đề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nghị: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  <a:tab pos="2070100" algn="l"/>
                <a:tab pos="41275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Học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sinh	</a:t>
            </a:r>
            <a:r>
              <a:rPr sz="2400" spc="-5" dirty="0">
                <a:latin typeface="Microsoft Sans Serif"/>
                <a:cs typeface="Microsoft Sans Serif"/>
              </a:rPr>
              <a:t>Tổ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Bộ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môn	Số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tiết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1392" y="3540803"/>
          <a:ext cx="5291454" cy="1860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859">
                <a:tc>
                  <a:txBody>
                    <a:bodyPr/>
                    <a:lstStyle/>
                    <a:p>
                      <a:pPr marL="203835" indent="-172720">
                        <a:lnSpc>
                          <a:spcPts val="2655"/>
                        </a:lnSpc>
                        <a:buChar char="•"/>
                        <a:tabLst>
                          <a:tab pos="204470" algn="l"/>
                        </a:tabLst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Giáo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 viên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655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BGH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ts val="2655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TKB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99">
                <a:tc>
                  <a:txBody>
                    <a:bodyPr/>
                    <a:lstStyle/>
                    <a:p>
                      <a:pPr marL="203835" indent="-172720">
                        <a:lnSpc>
                          <a:spcPts val="2735"/>
                        </a:lnSpc>
                        <a:buChar char="•"/>
                        <a:tabLst>
                          <a:tab pos="204470" algn="l"/>
                        </a:tabLst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Môn</a:t>
                      </a:r>
                      <a:r>
                        <a:rPr sz="2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học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735"/>
                        </a:lnSpc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Khối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2735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Bảng</a:t>
                      </a:r>
                      <a:r>
                        <a:rPr sz="24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điểm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68">
                <a:tc>
                  <a:txBody>
                    <a:bodyPr/>
                    <a:lstStyle/>
                    <a:p>
                      <a:pPr marL="203835" indent="-172720">
                        <a:lnSpc>
                          <a:spcPct val="100000"/>
                        </a:lnSpc>
                        <a:spcBef>
                          <a:spcPts val="90"/>
                        </a:spcBef>
                        <a:buChar char="•"/>
                        <a:tabLst>
                          <a:tab pos="204470" algn="l"/>
                        </a:tabLst>
                      </a:pPr>
                      <a:r>
                        <a:rPr sz="2400" spc="70" dirty="0">
                          <a:latin typeface="Microsoft Sans Serif"/>
                          <a:cs typeface="Microsoft Sans Serif"/>
                        </a:rPr>
                        <a:t>Lớp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 gridSpan="2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Phụ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huynh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Phòng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203835" indent="-172720">
                        <a:lnSpc>
                          <a:spcPts val="2805"/>
                        </a:lnSpc>
                        <a:buChar char="•"/>
                        <a:tabLst>
                          <a:tab pos="204470" algn="l"/>
                        </a:tabLst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Học</a:t>
                      </a:r>
                      <a:r>
                        <a:rPr sz="2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kỳ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 algn="ctr">
                        <a:lnSpc>
                          <a:spcPts val="2805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ĐTB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2805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Học</a:t>
                      </a:r>
                      <a:r>
                        <a:rPr sz="2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phí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7">
                <a:tc>
                  <a:txBody>
                    <a:bodyPr/>
                    <a:lstStyle/>
                    <a:p>
                      <a:pPr marL="203835" indent="-172720">
                        <a:lnSpc>
                          <a:spcPts val="2735"/>
                        </a:lnSpc>
                        <a:buChar char="•"/>
                        <a:tabLst>
                          <a:tab pos="204470" algn="l"/>
                        </a:tabLst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Năm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học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635">
                        <a:lnSpc>
                          <a:spcPts val="2735"/>
                        </a:lnSpc>
                        <a:tabLst>
                          <a:tab pos="1499235" algn="l"/>
                        </a:tabLst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Diện</a:t>
                      </a:r>
                      <a:r>
                        <a:rPr sz="24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HS	</a:t>
                      </a:r>
                      <a:r>
                        <a:rPr sz="2400" spc="1040" dirty="0">
                          <a:latin typeface="Microsoft Sans Serif"/>
                          <a:cs typeface="Microsoft Sans Serif"/>
                        </a:rPr>
                        <a:t>…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7542" y="5442915"/>
            <a:ext cx="5537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15" dirty="0">
                <a:solidFill>
                  <a:srgbClr val="FF0303"/>
                </a:solidFill>
                <a:latin typeface="Microsoft Sans Serif"/>
                <a:cs typeface="Microsoft Sans Serif"/>
              </a:rPr>
              <a:t>Đối</a:t>
            </a:r>
            <a:r>
              <a:rPr sz="2800" spc="4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50" dirty="0">
                <a:solidFill>
                  <a:srgbClr val="FF0303"/>
                </a:solidFill>
                <a:latin typeface="Microsoft Sans Serif"/>
                <a:cs typeface="Microsoft Sans Serif"/>
              </a:rPr>
              <a:t>tượng/Không</a:t>
            </a:r>
            <a:r>
              <a:rPr sz="2800" spc="3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phải</a:t>
            </a:r>
            <a:r>
              <a:rPr sz="2800" spc="4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đối</a:t>
            </a:r>
            <a:r>
              <a:rPr sz="2800" spc="3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95" dirty="0">
                <a:solidFill>
                  <a:srgbClr val="FF0303"/>
                </a:solidFill>
                <a:latin typeface="Microsoft Sans Serif"/>
                <a:cs typeface="Microsoft Sans Serif"/>
              </a:rPr>
              <a:t>tượng?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649845" cy="30162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140" dirty="0">
                <a:solidFill>
                  <a:srgbClr val="FF0303"/>
                </a:solidFill>
                <a:latin typeface="Microsoft Sans Serif"/>
                <a:cs typeface="Microsoft Sans Serif"/>
              </a:rPr>
              <a:t>Được</a:t>
            </a:r>
            <a:r>
              <a:rPr sz="2800" spc="1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quan</a:t>
            </a:r>
            <a:r>
              <a:rPr sz="2800" spc="2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tâm?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Phần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mềm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quản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lý</a:t>
            </a:r>
            <a:r>
              <a:rPr sz="2400" spc="1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học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sinh:</a:t>
            </a:r>
            <a:endParaRPr sz="2400">
              <a:latin typeface="Microsoft Sans Serif"/>
              <a:cs typeface="Microsoft Sans Serif"/>
            </a:endParaRPr>
          </a:p>
          <a:p>
            <a:pPr marL="870585" marR="5080" lvl="2" indent="-172720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Học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sinh,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Giáo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viên,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Môn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học,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Lớp,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Khối,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Phụ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huynh,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Học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kỳ,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Năm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90" dirty="0">
                <a:latin typeface="Microsoft Sans Serif"/>
                <a:cs typeface="Microsoft Sans Serif"/>
              </a:rPr>
              <a:t>học…</a:t>
            </a:r>
            <a:endParaRPr sz="1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Phần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mềm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quản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lý</a:t>
            </a:r>
            <a:r>
              <a:rPr sz="2400" spc="1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giáo</a:t>
            </a:r>
            <a:r>
              <a:rPr sz="2400" spc="3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viên:</a:t>
            </a:r>
            <a:endParaRPr sz="24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Giáo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viên,</a:t>
            </a:r>
            <a:r>
              <a:rPr sz="1800" spc="5" dirty="0">
                <a:latin typeface="Microsoft Sans Serif"/>
                <a:cs typeface="Microsoft Sans Serif"/>
              </a:rPr>
              <a:t> Tổ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bộ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môn,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Môn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học,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Khối,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Lớp,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Học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kỳ,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Năm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190" dirty="0">
                <a:latin typeface="Microsoft Sans Serif"/>
                <a:cs typeface="Microsoft Sans Serif"/>
              </a:rPr>
              <a:t>học…</a:t>
            </a:r>
            <a:endParaRPr sz="1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Phần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mềm</a:t>
            </a:r>
            <a:r>
              <a:rPr sz="2400" spc="1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xếp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008000"/>
                </a:solidFill>
                <a:latin typeface="Microsoft Sans Serif"/>
                <a:cs typeface="Microsoft Sans Serif"/>
              </a:rPr>
              <a:t>thời</a:t>
            </a:r>
            <a:r>
              <a:rPr sz="2400" spc="1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khóa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biểu:</a:t>
            </a:r>
            <a:endParaRPr sz="24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Giáo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viên,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Môn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học,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Lớp,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Phòng,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Học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kỳ,Năm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90" dirty="0">
                <a:latin typeface="Microsoft Sans Serif"/>
                <a:cs typeface="Microsoft Sans Serif"/>
              </a:rPr>
              <a:t>học…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636509" cy="30162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15" dirty="0">
                <a:solidFill>
                  <a:srgbClr val="FF0303"/>
                </a:solidFill>
                <a:latin typeface="Microsoft Sans Serif"/>
                <a:cs typeface="Microsoft Sans Serif"/>
              </a:rPr>
              <a:t>Đối</a:t>
            </a:r>
            <a:r>
              <a:rPr sz="2800" spc="3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FF0303"/>
                </a:solidFill>
                <a:latin typeface="Microsoft Sans Serif"/>
                <a:cs typeface="Microsoft Sans Serif"/>
              </a:rPr>
              <a:t>tượng</a:t>
            </a:r>
            <a:r>
              <a:rPr sz="2800" spc="2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FF0303"/>
                </a:solidFill>
                <a:latin typeface="Microsoft Sans Serif"/>
                <a:cs typeface="Microsoft Sans Serif"/>
              </a:rPr>
              <a:t>chính?Đối</a:t>
            </a:r>
            <a:r>
              <a:rPr sz="2800" spc="3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FF0303"/>
                </a:solidFill>
                <a:latin typeface="Microsoft Sans Serif"/>
                <a:cs typeface="Microsoft Sans Serif"/>
              </a:rPr>
              <a:t>tượng</a:t>
            </a:r>
            <a:r>
              <a:rPr sz="2800" spc="2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phụ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Phần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mềm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quản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lý</a:t>
            </a:r>
            <a:r>
              <a:rPr sz="2400" spc="1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học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sinh:</a:t>
            </a:r>
            <a:endParaRPr sz="2400">
              <a:latin typeface="Microsoft Sans Serif"/>
              <a:cs typeface="Microsoft Sans Serif"/>
            </a:endParaRPr>
          </a:p>
          <a:p>
            <a:pPr marL="870585" marR="5080" lvl="2" indent="-172720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Học</a:t>
            </a:r>
            <a:r>
              <a:rPr sz="18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sinh</a:t>
            </a:r>
            <a:r>
              <a:rPr sz="1800" spc="-10" dirty="0">
                <a:latin typeface="Microsoft Sans Serif"/>
                <a:cs typeface="Microsoft Sans Serif"/>
              </a:rPr>
              <a:t>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Giáo</a:t>
            </a:r>
            <a:r>
              <a:rPr sz="1800" spc="1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viên,</a:t>
            </a:r>
            <a:r>
              <a:rPr sz="1800" spc="3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Môn</a:t>
            </a:r>
            <a:r>
              <a:rPr sz="180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học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Lớp</a:t>
            </a:r>
            <a:r>
              <a:rPr sz="1800" spc="35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59595"/>
                </a:solidFill>
                <a:latin typeface="Microsoft Sans Serif"/>
                <a:cs typeface="Microsoft Sans Serif"/>
              </a:rPr>
              <a:t>Khối,</a:t>
            </a:r>
            <a:r>
              <a:rPr sz="1800" spc="2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Phụ</a:t>
            </a:r>
            <a:r>
              <a:rPr sz="1800" spc="2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59595"/>
                </a:solidFill>
                <a:latin typeface="Microsoft Sans Serif"/>
                <a:cs typeface="Microsoft Sans Serif"/>
              </a:rPr>
              <a:t>huynh,</a:t>
            </a:r>
            <a:r>
              <a:rPr sz="1800" spc="6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Học</a:t>
            </a:r>
            <a:r>
              <a:rPr sz="1800" spc="2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59595"/>
                </a:solidFill>
                <a:latin typeface="Microsoft Sans Serif"/>
                <a:cs typeface="Microsoft Sans Serif"/>
              </a:rPr>
              <a:t>kỳ,</a:t>
            </a:r>
            <a:r>
              <a:rPr sz="1800" spc="5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Năm </a:t>
            </a:r>
            <a:r>
              <a:rPr sz="1800" spc="-465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190" dirty="0">
                <a:solidFill>
                  <a:srgbClr val="959595"/>
                </a:solidFill>
                <a:latin typeface="Microsoft Sans Serif"/>
                <a:cs typeface="Microsoft Sans Serif"/>
              </a:rPr>
              <a:t>học</a:t>
            </a:r>
            <a:r>
              <a:rPr sz="1800" spc="190" dirty="0">
                <a:latin typeface="Microsoft Sans Serif"/>
                <a:cs typeface="Microsoft Sans Serif"/>
              </a:rPr>
              <a:t>…</a:t>
            </a:r>
            <a:endParaRPr sz="1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Phần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mềm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quản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lý</a:t>
            </a:r>
            <a:r>
              <a:rPr sz="2400" spc="1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giáo</a:t>
            </a:r>
            <a:r>
              <a:rPr sz="2400" spc="3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viên:</a:t>
            </a:r>
            <a:endParaRPr sz="24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871219" algn="l"/>
              </a:tabLst>
            </a:pP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Giáo</a:t>
            </a:r>
            <a:r>
              <a:rPr sz="180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viên</a:t>
            </a:r>
            <a:r>
              <a:rPr sz="1800" spc="-10" dirty="0">
                <a:latin typeface="Microsoft Sans Serif"/>
                <a:cs typeface="Microsoft Sans Serif"/>
              </a:rPr>
              <a:t>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959595"/>
                </a:solidFill>
                <a:latin typeface="Microsoft Sans Serif"/>
                <a:cs typeface="Microsoft Sans Serif"/>
              </a:rPr>
              <a:t>Tổ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bộ</a:t>
            </a:r>
            <a:r>
              <a:rPr sz="1800" spc="1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môn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00FF"/>
                </a:solidFill>
                <a:latin typeface="Microsoft Sans Serif"/>
                <a:cs typeface="Microsoft Sans Serif"/>
              </a:rPr>
              <a:t>Môn</a:t>
            </a:r>
            <a:r>
              <a:rPr sz="18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học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59595"/>
                </a:solidFill>
                <a:latin typeface="Microsoft Sans Serif"/>
                <a:cs typeface="Microsoft Sans Serif"/>
              </a:rPr>
              <a:t>Khối,</a:t>
            </a:r>
            <a:r>
              <a:rPr sz="1800" spc="4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Lớp</a:t>
            </a:r>
            <a:r>
              <a:rPr sz="1800" spc="35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Học</a:t>
            </a:r>
            <a:r>
              <a:rPr sz="1800" spc="2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59595"/>
                </a:solidFill>
                <a:latin typeface="Microsoft Sans Serif"/>
                <a:cs typeface="Microsoft Sans Serif"/>
              </a:rPr>
              <a:t>kỳ,</a:t>
            </a:r>
            <a:r>
              <a:rPr sz="1800" spc="4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Năm</a:t>
            </a:r>
            <a:r>
              <a:rPr sz="1800" spc="35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190" dirty="0">
                <a:solidFill>
                  <a:srgbClr val="959595"/>
                </a:solidFill>
                <a:latin typeface="Microsoft Sans Serif"/>
                <a:cs typeface="Microsoft Sans Serif"/>
              </a:rPr>
              <a:t>học…</a:t>
            </a:r>
            <a:endParaRPr sz="1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Phần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mềm</a:t>
            </a:r>
            <a:r>
              <a:rPr sz="2400" spc="1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xếp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008000"/>
                </a:solidFill>
                <a:latin typeface="Microsoft Sans Serif"/>
                <a:cs typeface="Microsoft Sans Serif"/>
              </a:rPr>
              <a:t>thời</a:t>
            </a:r>
            <a:r>
              <a:rPr sz="2400" spc="1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khóa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biểu:</a:t>
            </a:r>
            <a:endParaRPr sz="24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Giáo</a:t>
            </a:r>
            <a:r>
              <a:rPr sz="180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viên</a:t>
            </a:r>
            <a:r>
              <a:rPr sz="1800" spc="-10" dirty="0">
                <a:latin typeface="Microsoft Sans Serif"/>
                <a:cs typeface="Microsoft Sans Serif"/>
              </a:rPr>
              <a:t>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Môn</a:t>
            </a:r>
            <a:r>
              <a:rPr sz="18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học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Lớp</a:t>
            </a:r>
            <a:r>
              <a:rPr sz="1800" spc="35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Phòng</a:t>
            </a:r>
            <a:r>
              <a:rPr sz="1800" spc="-10" dirty="0">
                <a:latin typeface="Microsoft Sans Serif"/>
                <a:cs typeface="Microsoft Sans Serif"/>
              </a:rPr>
              <a:t>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Học</a:t>
            </a:r>
            <a:r>
              <a:rPr sz="1800" spc="25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59595"/>
                </a:solidFill>
                <a:latin typeface="Microsoft Sans Serif"/>
                <a:cs typeface="Microsoft Sans Serif"/>
              </a:rPr>
              <a:t>kỳ,Năm</a:t>
            </a:r>
            <a:r>
              <a:rPr sz="1800" spc="40" dirty="0">
                <a:solidFill>
                  <a:srgbClr val="959595"/>
                </a:solidFill>
                <a:latin typeface="Microsoft Sans Serif"/>
                <a:cs typeface="Microsoft Sans Serif"/>
              </a:rPr>
              <a:t> </a:t>
            </a:r>
            <a:r>
              <a:rPr sz="1800" spc="190" dirty="0">
                <a:solidFill>
                  <a:srgbClr val="959595"/>
                </a:solidFill>
                <a:latin typeface="Microsoft Sans Serif"/>
                <a:cs typeface="Microsoft Sans Serif"/>
              </a:rPr>
              <a:t>học…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1" y="438850"/>
            <a:ext cx="8029575" cy="58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8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995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Lập</a:t>
            </a:r>
            <a:r>
              <a:rPr spc="-15" dirty="0"/>
              <a:t> </a:t>
            </a:r>
            <a:r>
              <a:rPr spc="-5" dirty="0"/>
              <a:t>danh</a:t>
            </a:r>
            <a:r>
              <a:rPr spc="-10" dirty="0"/>
              <a:t> </a:t>
            </a:r>
            <a:r>
              <a:rPr spc="-5" dirty="0"/>
              <a:t>sách</a:t>
            </a:r>
            <a:r>
              <a:rPr spc="-30" dirty="0"/>
              <a:t> </a:t>
            </a:r>
            <a:r>
              <a:rPr spc="-5" dirty="0"/>
              <a:t>các</a:t>
            </a:r>
            <a:r>
              <a:rPr spc="-10" dirty="0"/>
              <a:t> </a:t>
            </a: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5683029"/>
            <a:ext cx="124777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Microsoft Sans Serif"/>
                <a:cs typeface="Microsoft Sans Serif"/>
              </a:rPr>
              <a:t>•</a:t>
            </a:r>
            <a:r>
              <a:rPr sz="2600" spc="-25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Ví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</a:t>
            </a:r>
            <a:r>
              <a:rPr sz="2600" spc="5" dirty="0">
                <a:latin typeface="Microsoft Sans Serif"/>
                <a:cs typeface="Microsoft Sans Serif"/>
              </a:rPr>
              <a:t>ụ</a:t>
            </a:r>
            <a:r>
              <a:rPr sz="2600" spc="-5" dirty="0">
                <a:latin typeface="Microsoft Sans Serif"/>
                <a:cs typeface="Microsoft Sans Serif"/>
              </a:rPr>
              <a:t>:</a:t>
            </a:r>
            <a:r>
              <a:rPr sz="2600" dirty="0">
                <a:latin typeface="Microsoft Sans Serif"/>
                <a:cs typeface="Microsoft Sans Serif"/>
              </a:rPr>
              <a:t>?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10257"/>
            <a:ext cx="7729220" cy="3909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ts val="3015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600" spc="-30" dirty="0">
                <a:solidFill>
                  <a:srgbClr val="0000FF"/>
                </a:solidFill>
                <a:latin typeface="Microsoft Sans Serif"/>
                <a:cs typeface="Microsoft Sans Serif"/>
              </a:rPr>
              <a:t>Tiêu</a:t>
            </a:r>
            <a:r>
              <a:rPr sz="26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Microsoft Sans Serif"/>
                <a:cs typeface="Microsoft Sans Serif"/>
              </a:rPr>
              <a:t>chí</a:t>
            </a:r>
            <a:r>
              <a:rPr sz="26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00FF"/>
                </a:solidFill>
                <a:latin typeface="Microsoft Sans Serif"/>
                <a:cs typeface="Microsoft Sans Serif"/>
              </a:rPr>
              <a:t>đánh</a:t>
            </a:r>
            <a:r>
              <a:rPr sz="260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giá:</a:t>
            </a:r>
            <a:endParaRPr sz="26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060"/>
              </a:lnSpc>
              <a:buChar char="•"/>
              <a:tabLst>
                <a:tab pos="528320" algn="l"/>
              </a:tabLst>
            </a:pPr>
            <a:r>
              <a:rPr sz="1900" spc="-10" dirty="0">
                <a:latin typeface="Microsoft Sans Serif"/>
                <a:cs typeface="Microsoft Sans Serif"/>
              </a:rPr>
              <a:t>Động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105" dirty="0">
                <a:latin typeface="Microsoft Sans Serif"/>
                <a:cs typeface="Microsoft Sans Serif"/>
              </a:rPr>
              <a:t>từ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055"/>
              </a:lnSpc>
              <a:buChar char="•"/>
              <a:tabLst>
                <a:tab pos="528320" algn="l"/>
              </a:tabLst>
            </a:pPr>
            <a:r>
              <a:rPr sz="1900" spc="100" dirty="0">
                <a:latin typeface="Microsoft Sans Serif"/>
                <a:cs typeface="Microsoft Sans Serif"/>
              </a:rPr>
              <a:t>Sự</a:t>
            </a:r>
            <a:r>
              <a:rPr sz="1900" spc="46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phụ</a:t>
            </a:r>
            <a:r>
              <a:rPr sz="1900" spc="46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thuộc</a:t>
            </a:r>
            <a:r>
              <a:rPr sz="1900" spc="470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giữa</a:t>
            </a:r>
            <a:r>
              <a:rPr sz="1900" spc="47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các</a:t>
            </a:r>
            <a:r>
              <a:rPr sz="1900" spc="48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đối</a:t>
            </a:r>
            <a:r>
              <a:rPr sz="1900" spc="459" dirty="0">
                <a:latin typeface="Microsoft Sans Serif"/>
                <a:cs typeface="Microsoft Sans Serif"/>
              </a:rPr>
              <a:t> </a:t>
            </a:r>
            <a:r>
              <a:rPr sz="1900" spc="80" dirty="0">
                <a:latin typeface="Microsoft Sans Serif"/>
                <a:cs typeface="Microsoft Sans Serif"/>
              </a:rPr>
              <a:t>tượng</a:t>
            </a:r>
            <a:r>
              <a:rPr sz="1900" spc="48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(chủ</a:t>
            </a:r>
            <a:r>
              <a:rPr sz="1900" spc="46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yếu</a:t>
            </a:r>
            <a:r>
              <a:rPr sz="1900" spc="48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xét</a:t>
            </a:r>
            <a:r>
              <a:rPr sz="1900" spc="47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các</a:t>
            </a:r>
            <a:r>
              <a:rPr sz="1900" spc="46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đối</a:t>
            </a:r>
            <a:r>
              <a:rPr sz="1900" spc="459" dirty="0">
                <a:latin typeface="Microsoft Sans Serif"/>
                <a:cs typeface="Microsoft Sans Serif"/>
              </a:rPr>
              <a:t> </a:t>
            </a:r>
            <a:r>
              <a:rPr sz="1900" spc="80" dirty="0">
                <a:latin typeface="Microsoft Sans Serif"/>
                <a:cs typeface="Microsoft Sans Serif"/>
              </a:rPr>
              <a:t>tượng</a:t>
            </a:r>
            <a:endParaRPr sz="1900">
              <a:latin typeface="Microsoft Sans Serif"/>
              <a:cs typeface="Microsoft Sans Serif"/>
            </a:endParaRPr>
          </a:p>
          <a:p>
            <a:pPr marL="527685">
              <a:lnSpc>
                <a:spcPts val="2005"/>
              </a:lnSpc>
            </a:pPr>
            <a:r>
              <a:rPr sz="1900" spc="10" dirty="0">
                <a:latin typeface="Microsoft Sans Serif"/>
                <a:cs typeface="Microsoft Sans Serif"/>
              </a:rPr>
              <a:t>chính)</a:t>
            </a:r>
            <a:endParaRPr sz="190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2850"/>
              </a:lnSpc>
              <a:buChar char="•"/>
              <a:tabLst>
                <a:tab pos="185420" algn="l"/>
              </a:tabLst>
            </a:pPr>
            <a:r>
              <a:rPr sz="2600" dirty="0">
                <a:solidFill>
                  <a:srgbClr val="0000FF"/>
                </a:solidFill>
                <a:latin typeface="Microsoft Sans Serif"/>
                <a:cs typeface="Microsoft Sans Serif"/>
              </a:rPr>
              <a:t>Đề</a:t>
            </a:r>
            <a:r>
              <a:rPr sz="26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nghị:</a:t>
            </a:r>
            <a:endParaRPr sz="2600">
              <a:latin typeface="Microsoft Sans Serif"/>
              <a:cs typeface="Microsoft Sans Serif"/>
            </a:endParaRPr>
          </a:p>
          <a:p>
            <a:pPr marL="527685" lvl="1" indent="-172720" algn="just">
              <a:lnSpc>
                <a:spcPts val="2060"/>
              </a:lnSpc>
              <a:buChar char="•"/>
              <a:tabLst>
                <a:tab pos="528320" algn="l"/>
              </a:tabLst>
            </a:pP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Quan</a:t>
            </a:r>
            <a:r>
              <a:rPr sz="19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hệ</a:t>
            </a:r>
            <a:r>
              <a:rPr sz="19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theo</a:t>
            </a:r>
            <a:r>
              <a:rPr sz="19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40" dirty="0">
                <a:solidFill>
                  <a:srgbClr val="008000"/>
                </a:solidFill>
                <a:latin typeface="Microsoft Sans Serif"/>
                <a:cs typeface="Microsoft Sans Serif"/>
              </a:rPr>
              <a:t>thời</a:t>
            </a:r>
            <a:r>
              <a:rPr sz="19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gian</a:t>
            </a:r>
            <a:endParaRPr sz="1900">
              <a:latin typeface="Microsoft Sans Serif"/>
              <a:cs typeface="Microsoft Sans Serif"/>
            </a:endParaRPr>
          </a:p>
          <a:p>
            <a:pPr marL="870585" lvl="2" indent="-173355" algn="just">
              <a:lnSpc>
                <a:spcPts val="2050"/>
              </a:lnSpc>
              <a:buChar char="•"/>
              <a:tabLst>
                <a:tab pos="871219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Ít</a:t>
            </a:r>
            <a:r>
              <a:rPr sz="1900" spc="2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biến</a:t>
            </a:r>
            <a:r>
              <a:rPr sz="1900" spc="229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động:</a:t>
            </a:r>
            <a:r>
              <a:rPr sz="1900" spc="2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sau</a:t>
            </a:r>
            <a:r>
              <a:rPr sz="1900" spc="2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1</a:t>
            </a:r>
            <a:r>
              <a:rPr sz="1900" spc="225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thời</a:t>
            </a:r>
            <a:r>
              <a:rPr sz="1900" spc="2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gian</a:t>
            </a:r>
            <a:r>
              <a:rPr sz="1900" spc="2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dài</a:t>
            </a:r>
            <a:r>
              <a:rPr sz="1900" spc="225" dirty="0">
                <a:latin typeface="Microsoft Sans Serif"/>
                <a:cs typeface="Microsoft Sans Serif"/>
              </a:rPr>
              <a:t> </a:t>
            </a:r>
            <a:r>
              <a:rPr sz="1900" spc="60" dirty="0">
                <a:latin typeface="Microsoft Sans Serif"/>
                <a:cs typeface="Microsoft Sans Serif"/>
              </a:rPr>
              <a:t>mới</a:t>
            </a:r>
            <a:r>
              <a:rPr sz="1900" spc="229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thay</a:t>
            </a:r>
            <a:r>
              <a:rPr sz="1900" spc="229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đổi</a:t>
            </a:r>
            <a:r>
              <a:rPr sz="1900" spc="229" dirty="0">
                <a:latin typeface="Microsoft Sans Serif"/>
                <a:cs typeface="Microsoft Sans Serif"/>
              </a:rPr>
              <a:t> </a:t>
            </a:r>
            <a:r>
              <a:rPr sz="1900" spc="60" dirty="0">
                <a:latin typeface="Microsoft Sans Serif"/>
                <a:cs typeface="Microsoft Sans Serif"/>
              </a:rPr>
              <a:t>(thường</a:t>
            </a:r>
            <a:r>
              <a:rPr sz="1900" spc="24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làm</a:t>
            </a:r>
            <a:r>
              <a:rPr sz="1900" spc="2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về</a:t>
            </a:r>
            <a:endParaRPr sz="1900">
              <a:latin typeface="Microsoft Sans Serif"/>
              <a:cs typeface="Microsoft Sans Serif"/>
            </a:endParaRPr>
          </a:p>
          <a:p>
            <a:pPr marL="870585" algn="just">
              <a:lnSpc>
                <a:spcPts val="2055"/>
              </a:lnSpc>
            </a:pPr>
            <a:r>
              <a:rPr sz="1900" dirty="0">
                <a:latin typeface="Microsoft Sans Serif"/>
                <a:cs typeface="Microsoft Sans Serif"/>
              </a:rPr>
              <a:t>mặt</a:t>
            </a:r>
            <a:r>
              <a:rPr sz="1900" spc="-5" dirty="0">
                <a:latin typeface="Microsoft Sans Serif"/>
                <a:cs typeface="Microsoft Sans Serif"/>
              </a:rPr>
              <a:t> tổ </a:t>
            </a:r>
            <a:r>
              <a:rPr sz="1900" spc="40" dirty="0">
                <a:latin typeface="Microsoft Sans Serif"/>
                <a:cs typeface="Microsoft Sans Serif"/>
              </a:rPr>
              <a:t>chức)</a:t>
            </a:r>
            <a:endParaRPr sz="1900">
              <a:latin typeface="Microsoft Sans Serif"/>
              <a:cs typeface="Microsoft Sans Serif"/>
            </a:endParaRPr>
          </a:p>
          <a:p>
            <a:pPr marL="870585" marR="5715" lvl="2" indent="-172720" algn="just">
              <a:lnSpc>
                <a:spcPts val="2050"/>
              </a:lnSpc>
              <a:spcBef>
                <a:spcPts val="145"/>
              </a:spcBef>
              <a:buChar char="•"/>
              <a:tabLst>
                <a:tab pos="871219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Biến động: </a:t>
            </a:r>
            <a:r>
              <a:rPr sz="1900" dirty="0">
                <a:latin typeface="Microsoft Sans Serif"/>
                <a:cs typeface="Microsoft Sans Serif"/>
              </a:rPr>
              <a:t>quan hệ </a:t>
            </a:r>
            <a:r>
              <a:rPr sz="1900" spc="-5" dirty="0">
                <a:latin typeface="Microsoft Sans Serif"/>
                <a:cs typeface="Microsoft Sans Serif"/>
              </a:rPr>
              <a:t>xảy ra vào lúc </a:t>
            </a:r>
            <a:r>
              <a:rPr sz="1900" dirty="0">
                <a:latin typeface="Microsoft Sans Serif"/>
                <a:cs typeface="Microsoft Sans Serif"/>
              </a:rPr>
              <a:t>nào, </a:t>
            </a:r>
            <a:r>
              <a:rPr sz="1900" spc="-5" dirty="0">
                <a:latin typeface="Microsoft Sans Serif"/>
                <a:cs typeface="Microsoft Sans Serif"/>
              </a:rPr>
              <a:t>trong </a:t>
            </a:r>
            <a:r>
              <a:rPr sz="1900" dirty="0">
                <a:latin typeface="Microsoft Sans Serif"/>
                <a:cs typeface="Microsoft Sans Serif"/>
              </a:rPr>
              <a:t>thông </a:t>
            </a:r>
            <a:r>
              <a:rPr sz="1900" spc="-5" dirty="0">
                <a:latin typeface="Microsoft Sans Serif"/>
                <a:cs typeface="Microsoft Sans Serif"/>
              </a:rPr>
              <a:t>tin có </a:t>
            </a:r>
            <a:r>
              <a:rPr sz="1900" dirty="0">
                <a:latin typeface="Microsoft Sans Serif"/>
                <a:cs typeface="Microsoft Sans Serif"/>
              </a:rPr>
              <a:t>thuộc 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spc="20" dirty="0">
                <a:latin typeface="Microsoft Sans Serif"/>
                <a:cs typeface="Microsoft Sans Serif"/>
              </a:rPr>
              <a:t>tính </a:t>
            </a:r>
            <a:r>
              <a:rPr sz="1900" spc="-5" dirty="0">
                <a:latin typeface="Microsoft Sans Serif"/>
                <a:cs typeface="Microsoft Sans Serif"/>
              </a:rPr>
              <a:t>về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thời </a:t>
            </a:r>
            <a:r>
              <a:rPr sz="1900" spc="-5" dirty="0">
                <a:latin typeface="Microsoft Sans Serif"/>
                <a:cs typeface="Microsoft Sans Serif"/>
              </a:rPr>
              <a:t>gian,</a:t>
            </a:r>
            <a:r>
              <a:rPr sz="1900" dirty="0">
                <a:latin typeface="Microsoft Sans Serif"/>
                <a:cs typeface="Microsoft Sans Serif"/>
              </a:rPr>
              <a:t> thay </a:t>
            </a:r>
            <a:r>
              <a:rPr sz="1900" spc="-5" dirty="0">
                <a:latin typeface="Microsoft Sans Serif"/>
                <a:cs typeface="Microsoft Sans Serif"/>
              </a:rPr>
              <a:t>đổi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theo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thời </a:t>
            </a:r>
            <a:r>
              <a:rPr sz="1900" spc="-5" dirty="0">
                <a:latin typeface="Microsoft Sans Serif"/>
                <a:cs typeface="Microsoft Sans Serif"/>
              </a:rPr>
              <a:t>gian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(</a:t>
            </a:r>
            <a:r>
              <a:rPr sz="1900" spc="55" dirty="0">
                <a:solidFill>
                  <a:srgbClr val="FF0303"/>
                </a:solidFill>
                <a:latin typeface="Microsoft Sans Serif"/>
                <a:cs typeface="Microsoft Sans Serif"/>
              </a:rPr>
              <a:t>thường </a:t>
            </a:r>
            <a:r>
              <a:rPr sz="1900" dirty="0">
                <a:solidFill>
                  <a:srgbClr val="FF0303"/>
                </a:solidFill>
                <a:latin typeface="Microsoft Sans Serif"/>
                <a:cs typeface="Microsoft Sans Serif"/>
              </a:rPr>
              <a:t>quan</a:t>
            </a:r>
            <a:r>
              <a:rPr sz="1900" spc="50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tâm </a:t>
            </a:r>
            <a:r>
              <a:rPr sz="190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nhiều</a:t>
            </a:r>
            <a:r>
              <a:rPr sz="1900" spc="4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đến</a:t>
            </a:r>
            <a:r>
              <a:rPr sz="1900" spc="4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FF0303"/>
                </a:solidFill>
                <a:latin typeface="Microsoft Sans Serif"/>
                <a:cs typeface="Microsoft Sans Serif"/>
              </a:rPr>
              <a:t>loại</a:t>
            </a:r>
            <a:r>
              <a:rPr sz="1900" spc="3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quan</a:t>
            </a:r>
            <a:r>
              <a:rPr sz="1900" spc="4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hệ</a:t>
            </a:r>
            <a:r>
              <a:rPr sz="1900" spc="3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này</a:t>
            </a:r>
            <a:r>
              <a:rPr sz="1900" spc="-5" dirty="0">
                <a:latin typeface="Microsoft Sans Serif"/>
                <a:cs typeface="Microsoft Sans Serif"/>
              </a:rPr>
              <a:t>)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1910"/>
              </a:lnSpc>
              <a:buChar char="•"/>
              <a:tabLst>
                <a:tab pos="528320" algn="l"/>
              </a:tabLst>
            </a:pP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Quan</a:t>
            </a:r>
            <a:r>
              <a:rPr sz="1900" spc="4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hệ</a:t>
            </a:r>
            <a:r>
              <a:rPr sz="19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về</a:t>
            </a:r>
            <a:r>
              <a:rPr sz="19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tổ</a:t>
            </a:r>
            <a:r>
              <a:rPr sz="19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008000"/>
                </a:solidFill>
                <a:latin typeface="Microsoft Sans Serif"/>
                <a:cs typeface="Microsoft Sans Serif"/>
              </a:rPr>
              <a:t>chức</a:t>
            </a:r>
            <a:r>
              <a:rPr sz="1900" spc="4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(thường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liên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quan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đến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đối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tượng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phụ)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050"/>
              </a:lnSpc>
              <a:buChar char="•"/>
              <a:tabLst>
                <a:tab pos="528320" algn="l"/>
              </a:tabLst>
            </a:pP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Quan</a:t>
            </a:r>
            <a:r>
              <a:rPr sz="1900" spc="4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hệ</a:t>
            </a:r>
            <a:r>
              <a:rPr sz="19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về</a:t>
            </a:r>
            <a:r>
              <a:rPr sz="19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không</a:t>
            </a:r>
            <a:r>
              <a:rPr sz="1900" spc="5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gian</a:t>
            </a:r>
            <a:r>
              <a:rPr sz="19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(thường </a:t>
            </a:r>
            <a:r>
              <a:rPr sz="1900" spc="-10" dirty="0">
                <a:latin typeface="Microsoft Sans Serif"/>
                <a:cs typeface="Microsoft Sans Serif"/>
              </a:rPr>
              <a:t>liên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quan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đến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đối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tượng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phụ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ts val="2165"/>
              </a:lnSpc>
              <a:buChar char="•"/>
              <a:tabLst>
                <a:tab pos="528320" algn="l"/>
              </a:tabLst>
            </a:pP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Quan</a:t>
            </a:r>
            <a:r>
              <a:rPr sz="19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hệ</a:t>
            </a:r>
            <a:r>
              <a:rPr sz="19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theo</a:t>
            </a:r>
            <a:r>
              <a:rPr sz="19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vai</a:t>
            </a:r>
            <a:r>
              <a:rPr sz="1900" spc="3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trò</a:t>
            </a:r>
            <a:r>
              <a:rPr sz="1900" spc="-5" dirty="0">
                <a:latin typeface="Microsoft Sans Serif"/>
                <a:cs typeface="Microsoft Sans Serif"/>
              </a:rPr>
              <a:t>: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Chủ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động/Bị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động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723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Nhận</a:t>
            </a:r>
            <a:r>
              <a:rPr spc="-40" dirty="0"/>
              <a:t> </a:t>
            </a:r>
            <a:r>
              <a:rPr dirty="0"/>
              <a:t>dạng</a:t>
            </a:r>
            <a:r>
              <a:rPr spc="-35" dirty="0"/>
              <a:t> </a:t>
            </a:r>
            <a:r>
              <a:rPr spc="-5" dirty="0"/>
              <a:t>thuộc</a:t>
            </a:r>
            <a:r>
              <a:rPr spc="-20" dirty="0"/>
              <a:t> </a:t>
            </a:r>
            <a:r>
              <a:rPr dirty="0"/>
              <a:t>tính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5683029"/>
            <a:ext cx="124777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latin typeface="Microsoft Sans Serif"/>
                <a:cs typeface="Microsoft Sans Serif"/>
              </a:rPr>
              <a:t>•</a:t>
            </a:r>
            <a:r>
              <a:rPr sz="2600" spc="-25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Ví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</a:t>
            </a:r>
            <a:r>
              <a:rPr sz="2600" spc="5" dirty="0">
                <a:latin typeface="Microsoft Sans Serif"/>
                <a:cs typeface="Microsoft Sans Serif"/>
              </a:rPr>
              <a:t>ụ</a:t>
            </a:r>
            <a:r>
              <a:rPr sz="2600" spc="-5" dirty="0">
                <a:latin typeface="Microsoft Sans Serif"/>
                <a:cs typeface="Microsoft Sans Serif"/>
              </a:rPr>
              <a:t>:</a:t>
            </a:r>
            <a:r>
              <a:rPr sz="2600" dirty="0">
                <a:latin typeface="Microsoft Sans Serif"/>
                <a:cs typeface="Microsoft Sans Serif"/>
              </a:rPr>
              <a:t>?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10257"/>
            <a:ext cx="7423784" cy="37306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4785" marR="5080" indent="-172720">
              <a:lnSpc>
                <a:spcPts val="2810"/>
              </a:lnSpc>
              <a:spcBef>
                <a:spcPts val="455"/>
              </a:spcBef>
              <a:buChar char="•"/>
              <a:tabLst>
                <a:tab pos="185420" algn="l"/>
              </a:tabLst>
            </a:pPr>
            <a:r>
              <a:rPr sz="2600" spc="145" dirty="0">
                <a:latin typeface="Microsoft Sans Serif"/>
                <a:cs typeface="Microsoft Sans Serif"/>
              </a:rPr>
              <a:t>Sự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phụ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thuộc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(không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có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ý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20" dirty="0">
                <a:latin typeface="Microsoft Sans Serif"/>
                <a:cs typeface="Microsoft Sans Serif"/>
              </a:rPr>
              <a:t>nghĩa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rõ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ràng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khi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đứng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độc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lập)</a:t>
            </a:r>
            <a:endParaRPr sz="26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52832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Phụ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thuộc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một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đối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tượng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Wingdings"/>
                <a:cs typeface="Wingdings"/>
              </a:rPr>
              <a:t>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Thuộc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20" dirty="0">
                <a:latin typeface="Microsoft Sans Serif"/>
                <a:cs typeface="Microsoft Sans Serif"/>
              </a:rPr>
              <a:t>tính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của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đối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tượng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80"/>
              </a:spcBef>
              <a:buChar char="•"/>
              <a:tabLst>
                <a:tab pos="52832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Phụ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thuộc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nhiều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đối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tượng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Wingdings"/>
                <a:cs typeface="Wingdings"/>
              </a:rPr>
              <a:t>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Thuộc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20" dirty="0">
                <a:latin typeface="Microsoft Sans Serif"/>
                <a:cs typeface="Microsoft Sans Serif"/>
              </a:rPr>
              <a:t>tính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của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quan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hệ</a:t>
            </a:r>
            <a:endParaRPr sz="19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459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Microsoft Sans Serif"/>
                <a:cs typeface="Microsoft Sans Serif"/>
              </a:rPr>
              <a:t>Các </a:t>
            </a:r>
            <a:r>
              <a:rPr sz="2600" spc="-10" dirty="0">
                <a:latin typeface="Microsoft Sans Serif"/>
                <a:cs typeface="Microsoft Sans Serif"/>
              </a:rPr>
              <a:t>loại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thuộc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tính</a:t>
            </a:r>
            <a:endParaRPr sz="26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200"/>
              </a:spcBef>
              <a:buChar char="•"/>
              <a:tabLst>
                <a:tab pos="528320" algn="l"/>
              </a:tabLst>
            </a:pPr>
            <a:r>
              <a:rPr sz="1900" spc="-10" dirty="0">
                <a:latin typeface="Microsoft Sans Serif"/>
                <a:cs typeface="Microsoft Sans Serif"/>
              </a:rPr>
              <a:t>Định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danh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(thường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của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đối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60" dirty="0">
                <a:latin typeface="Microsoft Sans Serif"/>
                <a:cs typeface="Microsoft Sans Serif"/>
              </a:rPr>
              <a:t>tượng)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65"/>
              </a:spcBef>
              <a:buChar char="•"/>
              <a:tabLst>
                <a:tab pos="528320" algn="l"/>
              </a:tabLst>
            </a:pPr>
            <a:r>
              <a:rPr sz="1900" spc="-10" dirty="0">
                <a:latin typeface="Microsoft Sans Serif"/>
                <a:cs typeface="Microsoft Sans Serif"/>
              </a:rPr>
              <a:t>Phân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loại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70"/>
              </a:spcBef>
              <a:buChar char="•"/>
              <a:tabLst>
                <a:tab pos="528320" algn="l"/>
              </a:tabLst>
            </a:pPr>
            <a:r>
              <a:rPr sz="1900" spc="40" dirty="0">
                <a:latin typeface="Microsoft Sans Serif"/>
                <a:cs typeface="Microsoft Sans Serif"/>
              </a:rPr>
              <a:t>Thời</a:t>
            </a:r>
            <a:r>
              <a:rPr sz="1900" spc="-5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gian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80"/>
              </a:spcBef>
              <a:buChar char="•"/>
              <a:tabLst>
                <a:tab pos="52832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Không</a:t>
            </a:r>
            <a:r>
              <a:rPr sz="1900" spc="-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gian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70"/>
              </a:spcBef>
              <a:buChar char="•"/>
              <a:tabLst>
                <a:tab pos="528320" algn="l"/>
              </a:tabLst>
            </a:pPr>
            <a:r>
              <a:rPr sz="1900" spc="-10" dirty="0">
                <a:latin typeface="Microsoft Sans Serif"/>
                <a:cs typeface="Microsoft Sans Serif"/>
              </a:rPr>
              <a:t>Định</a:t>
            </a:r>
            <a:r>
              <a:rPr sz="1900" spc="-35" dirty="0">
                <a:latin typeface="Microsoft Sans Serif"/>
                <a:cs typeface="Microsoft Sans Serif"/>
              </a:rPr>
              <a:t> </a:t>
            </a:r>
            <a:r>
              <a:rPr sz="1900" spc="70" dirty="0">
                <a:latin typeface="Microsoft Sans Serif"/>
                <a:cs typeface="Microsoft Sans Serif"/>
              </a:rPr>
              <a:t>lượng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165"/>
              </a:spcBef>
              <a:buChar char="•"/>
              <a:tabLst>
                <a:tab pos="528320" algn="l"/>
              </a:tabLst>
            </a:pPr>
            <a:r>
              <a:rPr sz="1900" spc="819" dirty="0">
                <a:latin typeface="Microsoft Sans Serif"/>
                <a:cs typeface="Microsoft Sans Serif"/>
              </a:rPr>
              <a:t>…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533"/>
            <a:ext cx="588010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spc="-10" dirty="0"/>
              <a:t>bước</a:t>
            </a:r>
            <a:r>
              <a:rPr spc="-5" dirty="0"/>
              <a:t> xây</a:t>
            </a:r>
            <a:r>
              <a:rPr spc="-20" dirty="0"/>
              <a:t> </a:t>
            </a:r>
            <a:r>
              <a:rPr spc="-10" dirty="0"/>
              <a:t>dựng</a:t>
            </a:r>
          </a:p>
          <a:p>
            <a:pPr marL="12700">
              <a:lnSpc>
                <a:spcPts val="4105"/>
              </a:lnSpc>
            </a:pPr>
            <a:r>
              <a:rPr spc="-5" dirty="0"/>
              <a:t>sơ</a:t>
            </a:r>
            <a:r>
              <a:rPr spc="-15" dirty="0"/>
              <a:t> </a:t>
            </a:r>
            <a:r>
              <a:rPr dirty="0"/>
              <a:t>đồ</a:t>
            </a:r>
            <a:r>
              <a:rPr spc="-10" dirty="0"/>
              <a:t> </a:t>
            </a:r>
            <a:r>
              <a:rPr spc="-5" dirty="0"/>
              <a:t>lớp</a:t>
            </a:r>
            <a:r>
              <a:rPr spc="-10" dirty="0"/>
              <a:t> </a:t>
            </a:r>
            <a:r>
              <a:rPr dirty="0"/>
              <a:t>ở</a:t>
            </a:r>
            <a:r>
              <a:rPr spc="-10" dirty="0"/>
              <a:t> </a:t>
            </a:r>
            <a:r>
              <a:rPr spc="-5" dirty="0"/>
              <a:t>mức</a:t>
            </a:r>
            <a:r>
              <a:rPr spc="-10" dirty="0"/>
              <a:t> </a:t>
            </a:r>
            <a:r>
              <a:rPr spc="-5" dirty="0"/>
              <a:t>phân</a:t>
            </a:r>
            <a:r>
              <a:rPr spc="-10" dirty="0"/>
              <a:t> </a:t>
            </a:r>
            <a:r>
              <a:rPr dirty="0"/>
              <a:t>tích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733665" cy="39414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154940" indent="-172720">
              <a:lnSpc>
                <a:spcPts val="302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800" spc="145" dirty="0">
                <a:latin typeface="Microsoft Sans Serif"/>
                <a:cs typeface="Microsoft Sans Serif"/>
              </a:rPr>
              <a:t>Bước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1: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Xác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định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Microsoft Sans Serif"/>
                <a:cs typeface="Microsoft Sans Serif"/>
              </a:rPr>
              <a:t>lớp</a:t>
            </a:r>
            <a:r>
              <a:rPr sz="28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đối</a:t>
            </a:r>
            <a:r>
              <a:rPr sz="280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0000FF"/>
                </a:solidFill>
                <a:latin typeface="Microsoft Sans Serif"/>
                <a:cs typeface="Microsoft Sans Serif"/>
              </a:rPr>
              <a:t>tượng</a:t>
            </a:r>
            <a:r>
              <a:rPr sz="2800" spc="100" dirty="0">
                <a:latin typeface="Microsoft Sans Serif"/>
                <a:cs typeface="Microsoft Sans Serif"/>
              </a:rPr>
              <a:t>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quan</a:t>
            </a:r>
            <a:r>
              <a:rPr sz="28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hệ </a:t>
            </a:r>
            <a:r>
              <a:rPr sz="28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và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thuộc</a:t>
            </a:r>
            <a:r>
              <a:rPr sz="2800" spc="35" dirty="0">
                <a:solidFill>
                  <a:srgbClr val="F48D0F"/>
                </a:solidFill>
                <a:latin typeface="Microsoft Sans Serif"/>
                <a:cs typeface="Microsoft Sans Serif"/>
              </a:rPr>
              <a:t> tính</a:t>
            </a:r>
            <a:r>
              <a:rPr sz="2800" spc="3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800" u="heavy" spc="7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trực</a:t>
            </a:r>
            <a:r>
              <a:rPr sz="2800" u="heavy" spc="30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tiếp</a:t>
            </a:r>
            <a:r>
              <a:rPr sz="2800" u="heavy" spc="3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spc="15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từ</a:t>
            </a:r>
            <a:r>
              <a:rPr sz="2800" u="heavy" spc="3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yêu</a:t>
            </a:r>
            <a:r>
              <a:rPr sz="2800" u="heavy" spc="50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cầu</a:t>
            </a:r>
            <a:r>
              <a:rPr sz="2800" u="heavy" spc="4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của</a:t>
            </a:r>
            <a:r>
              <a:rPr sz="2800" u="heavy" spc="30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hệ</a:t>
            </a:r>
            <a:r>
              <a:rPr sz="2800" u="heavy" spc="4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thống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8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Xét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lần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lượt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từng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biểu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mẫu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endParaRPr sz="2400">
              <a:latin typeface="Microsoft Sans Serif"/>
              <a:cs typeface="Microsoft Sans Serif"/>
            </a:endParaRPr>
          </a:p>
          <a:p>
            <a:pPr marL="870585" marR="5080" lvl="2" indent="-172720">
              <a:lnSpc>
                <a:spcPts val="1939"/>
              </a:lnSpc>
              <a:spcBef>
                <a:spcPts val="450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Nếu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trong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sơ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đồ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lớp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hiện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tại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chưa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thể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lưu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trữ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được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thông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thiết:</a:t>
            </a:r>
            <a:endParaRPr sz="1800">
              <a:latin typeface="Microsoft Sans Serif"/>
              <a:cs typeface="Microsoft Sans Serif"/>
            </a:endParaRPr>
          </a:p>
          <a:p>
            <a:pPr marL="1213485" marR="431800" lvl="3" indent="-172720">
              <a:lnSpc>
                <a:spcPts val="2590"/>
              </a:lnSpc>
              <a:spcBef>
                <a:spcPts val="400"/>
              </a:spcBef>
              <a:buChar char="•"/>
              <a:tabLst>
                <a:tab pos="12141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Cần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bổ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thuộc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tính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đã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có?</a:t>
            </a:r>
            <a:endParaRPr sz="2400">
              <a:latin typeface="Microsoft Sans Serif"/>
              <a:cs typeface="Microsoft Sans Serif"/>
            </a:endParaRPr>
          </a:p>
          <a:p>
            <a:pPr marL="1213485" lvl="3" indent="-172720">
              <a:lnSpc>
                <a:spcPct val="100000"/>
              </a:lnSpc>
              <a:spcBef>
                <a:spcPts val="75"/>
              </a:spcBef>
              <a:buChar char="•"/>
              <a:tabLst>
                <a:tab pos="12141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Cần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bổ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thuộc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tính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hệ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đã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có?</a:t>
            </a:r>
            <a:endParaRPr sz="2400">
              <a:latin typeface="Microsoft Sans Serif"/>
              <a:cs typeface="Microsoft Sans Serif"/>
            </a:endParaRPr>
          </a:p>
          <a:p>
            <a:pPr marL="1213485" marR="565150" lvl="3" indent="-172720">
              <a:lnSpc>
                <a:spcPts val="2590"/>
              </a:lnSpc>
              <a:spcBef>
                <a:spcPts val="434"/>
              </a:spcBef>
              <a:buChar char="•"/>
              <a:tabLst>
                <a:tab pos="12141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Cần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bổ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thêm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hệ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giữa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đã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có?</a:t>
            </a:r>
            <a:endParaRPr sz="2400">
              <a:latin typeface="Microsoft Sans Serif"/>
              <a:cs typeface="Microsoft Sans Serif"/>
            </a:endParaRPr>
          </a:p>
          <a:p>
            <a:pPr marL="1213485" lvl="3" indent="-172720">
              <a:lnSpc>
                <a:spcPct val="100000"/>
              </a:lnSpc>
              <a:spcBef>
                <a:spcPts val="85"/>
              </a:spcBef>
              <a:buChar char="•"/>
              <a:tabLst>
                <a:tab pos="12141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Cần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bổ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thêm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mới?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533"/>
            <a:ext cx="588010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spc="-10" dirty="0"/>
              <a:t>bước</a:t>
            </a:r>
            <a:r>
              <a:rPr spc="-5" dirty="0"/>
              <a:t> xây</a:t>
            </a:r>
            <a:r>
              <a:rPr spc="-20" dirty="0"/>
              <a:t> </a:t>
            </a:r>
            <a:r>
              <a:rPr spc="-10" dirty="0"/>
              <a:t>dựng</a:t>
            </a:r>
          </a:p>
          <a:p>
            <a:pPr marL="12700">
              <a:lnSpc>
                <a:spcPts val="4105"/>
              </a:lnSpc>
            </a:pPr>
            <a:r>
              <a:rPr spc="-5" dirty="0"/>
              <a:t>sơ</a:t>
            </a:r>
            <a:r>
              <a:rPr spc="-15" dirty="0"/>
              <a:t> </a:t>
            </a:r>
            <a:r>
              <a:rPr dirty="0"/>
              <a:t>đồ</a:t>
            </a:r>
            <a:r>
              <a:rPr spc="-10" dirty="0"/>
              <a:t> </a:t>
            </a:r>
            <a:r>
              <a:rPr spc="-5" dirty="0"/>
              <a:t>lớp</a:t>
            </a:r>
            <a:r>
              <a:rPr spc="-10" dirty="0"/>
              <a:t> </a:t>
            </a:r>
            <a:r>
              <a:rPr dirty="0"/>
              <a:t>ở</a:t>
            </a:r>
            <a:r>
              <a:rPr spc="-10" dirty="0"/>
              <a:t> </a:t>
            </a:r>
            <a:r>
              <a:rPr spc="-5" dirty="0"/>
              <a:t>mức</a:t>
            </a:r>
            <a:r>
              <a:rPr spc="-10" dirty="0"/>
              <a:t> </a:t>
            </a:r>
            <a:r>
              <a:rPr spc="-5" dirty="0"/>
              <a:t>phân</a:t>
            </a:r>
            <a:r>
              <a:rPr spc="-10" dirty="0"/>
              <a:t> </a:t>
            </a:r>
            <a:r>
              <a:rPr dirty="0"/>
              <a:t>tích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731759" cy="202818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145" dirty="0">
                <a:latin typeface="Microsoft Sans Serif"/>
                <a:cs typeface="Microsoft Sans Serif"/>
              </a:rPr>
              <a:t>Bước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2:</a:t>
            </a:r>
            <a:endParaRPr sz="2800">
              <a:latin typeface="Microsoft Sans Serif"/>
              <a:cs typeface="Microsoft Sans Serif"/>
            </a:endParaRPr>
          </a:p>
          <a:p>
            <a:pPr marL="527685" marR="5080" lvl="1" indent="-172720" algn="just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Nếu </a:t>
            </a:r>
            <a:r>
              <a:rPr sz="2400" dirty="0">
                <a:latin typeface="Microsoft Sans Serif"/>
                <a:cs typeface="Microsoft Sans Serif"/>
              </a:rPr>
              <a:t>một </a:t>
            </a:r>
            <a:r>
              <a:rPr sz="2400" spc="70" dirty="0">
                <a:latin typeface="Microsoft Sans Serif"/>
                <a:cs typeface="Microsoft Sans Serif"/>
              </a:rPr>
              <a:t>lớp </a:t>
            </a:r>
            <a:r>
              <a:rPr sz="2400" spc="-5" dirty="0">
                <a:latin typeface="Microsoft Sans Serif"/>
                <a:cs typeface="Microsoft Sans Serif"/>
              </a:rPr>
              <a:t>đối </a:t>
            </a:r>
            <a:r>
              <a:rPr sz="2400" spc="100" dirty="0">
                <a:latin typeface="Microsoft Sans Serif"/>
                <a:cs typeface="Microsoft Sans Serif"/>
              </a:rPr>
              <a:t>tượng </a:t>
            </a:r>
            <a:r>
              <a:rPr sz="2400" spc="-5" dirty="0">
                <a:latin typeface="Microsoft Sans Serif"/>
                <a:cs typeface="Microsoft Sans Serif"/>
              </a:rPr>
              <a:t>có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thuộc </a:t>
            </a:r>
            <a:r>
              <a:rPr sz="24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tính 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có</a:t>
            </a:r>
            <a:r>
              <a:rPr sz="2400" spc="6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cấu trúc 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phức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tạp </a:t>
            </a:r>
            <a:r>
              <a:rPr sz="2400" spc="-5" dirty="0">
                <a:latin typeface="Microsoft Sans Serif"/>
                <a:cs typeface="Microsoft Sans Serif"/>
              </a:rPr>
              <a:t>hoặc có </a:t>
            </a:r>
            <a:r>
              <a:rPr sz="2400" dirty="0">
                <a:solidFill>
                  <a:srgbClr val="0000FF"/>
                </a:solidFill>
                <a:latin typeface="Microsoft Sans Serif"/>
                <a:cs typeface="Microsoft Sans Serif"/>
              </a:rPr>
              <a:t>các thuộc </a:t>
            </a:r>
            <a:r>
              <a:rPr sz="240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tính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có </a:t>
            </a:r>
            <a:r>
              <a:rPr sz="24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liên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hệ </a:t>
            </a:r>
            <a:r>
              <a:rPr sz="2400" dirty="0">
                <a:solidFill>
                  <a:srgbClr val="0000FF"/>
                </a:solidFill>
                <a:latin typeface="Microsoft Sans Serif"/>
                <a:cs typeface="Microsoft Sans Serif"/>
              </a:rPr>
              <a:t>chặt chẽ </a:t>
            </a:r>
            <a:r>
              <a:rPr sz="2400" spc="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Microsoft Sans Serif"/>
                <a:cs typeface="Microsoft Sans Serif"/>
              </a:rPr>
              <a:t>với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nhau</a:t>
            </a:r>
            <a:r>
              <a:rPr sz="2400" spc="6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và có </a:t>
            </a:r>
            <a:r>
              <a:rPr sz="24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ngữ </a:t>
            </a:r>
            <a:r>
              <a:rPr sz="24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nghĩa </a:t>
            </a:r>
            <a:r>
              <a:rPr sz="2400" dirty="0">
                <a:solidFill>
                  <a:srgbClr val="0000FF"/>
                </a:solidFill>
                <a:latin typeface="Microsoft Sans Serif"/>
                <a:cs typeface="Microsoft Sans Serif"/>
              </a:rPr>
              <a:t>cụ thể </a:t>
            </a:r>
            <a:r>
              <a:rPr sz="2400" spc="40" dirty="0">
                <a:latin typeface="Microsoft Sans Serif"/>
                <a:cs typeface="Microsoft Sans Serif"/>
              </a:rPr>
              <a:t>thì </a:t>
            </a:r>
            <a:r>
              <a:rPr sz="2400" spc="-5" dirty="0">
                <a:latin typeface="Microsoft Sans Serif"/>
                <a:cs typeface="Microsoft Sans Serif"/>
              </a:rPr>
              <a:t>nên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tách ra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thành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008000"/>
                </a:solidFill>
                <a:latin typeface="Microsoft Sans Serif"/>
                <a:cs typeface="Microsoft Sans Serif"/>
              </a:rPr>
              <a:t>lớp</a:t>
            </a:r>
            <a:r>
              <a:rPr sz="2400" spc="4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đối</a:t>
            </a:r>
            <a:r>
              <a:rPr sz="2400" spc="4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008000"/>
                </a:solidFill>
                <a:latin typeface="Microsoft Sans Serif"/>
                <a:cs typeface="Microsoft Sans Serif"/>
              </a:rPr>
              <a:t>tượng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phụ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533"/>
            <a:ext cx="588010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spc="-10" dirty="0"/>
              <a:t>bước</a:t>
            </a:r>
            <a:r>
              <a:rPr spc="-5" dirty="0"/>
              <a:t> xây</a:t>
            </a:r>
            <a:r>
              <a:rPr spc="-20" dirty="0"/>
              <a:t> </a:t>
            </a:r>
            <a:r>
              <a:rPr spc="-10" dirty="0"/>
              <a:t>dựng</a:t>
            </a:r>
          </a:p>
          <a:p>
            <a:pPr marL="12700">
              <a:lnSpc>
                <a:spcPts val="4105"/>
              </a:lnSpc>
            </a:pPr>
            <a:r>
              <a:rPr spc="-5" dirty="0"/>
              <a:t>sơ</a:t>
            </a:r>
            <a:r>
              <a:rPr spc="-15" dirty="0"/>
              <a:t> </a:t>
            </a:r>
            <a:r>
              <a:rPr dirty="0"/>
              <a:t>đồ</a:t>
            </a:r>
            <a:r>
              <a:rPr spc="-10" dirty="0"/>
              <a:t> </a:t>
            </a:r>
            <a:r>
              <a:rPr spc="-5" dirty="0"/>
              <a:t>lớp</a:t>
            </a:r>
            <a:r>
              <a:rPr spc="-10" dirty="0"/>
              <a:t> </a:t>
            </a:r>
            <a:r>
              <a:rPr dirty="0"/>
              <a:t>ở</a:t>
            </a:r>
            <a:r>
              <a:rPr spc="-10" dirty="0"/>
              <a:t> </a:t>
            </a:r>
            <a:r>
              <a:rPr spc="-5" dirty="0"/>
              <a:t>mức</a:t>
            </a:r>
            <a:r>
              <a:rPr spc="-10" dirty="0"/>
              <a:t> </a:t>
            </a:r>
            <a:r>
              <a:rPr spc="-5" dirty="0"/>
              <a:t>phân</a:t>
            </a:r>
            <a:r>
              <a:rPr spc="-10" dirty="0"/>
              <a:t> </a:t>
            </a:r>
            <a:r>
              <a:rPr dirty="0"/>
              <a:t>tích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731759" cy="394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145" dirty="0">
                <a:latin typeface="Microsoft Sans Serif"/>
                <a:cs typeface="Microsoft Sans Serif"/>
              </a:rPr>
              <a:t>Bước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3:</a:t>
            </a:r>
            <a:endParaRPr sz="2800">
              <a:latin typeface="Microsoft Sans Serif"/>
              <a:cs typeface="Microsoft Sans Serif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3.1.</a:t>
            </a:r>
            <a:r>
              <a:rPr sz="2400" spc="2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10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Nhiều</a:t>
            </a:r>
            <a:r>
              <a:rPr sz="2400" spc="5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có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nhiều</a:t>
            </a:r>
            <a:r>
              <a:rPr sz="24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đặc</a:t>
            </a:r>
            <a:r>
              <a:rPr sz="24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điểm</a:t>
            </a:r>
            <a:r>
              <a:rPr sz="24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chung</a:t>
            </a:r>
            <a:endParaRPr sz="2400">
              <a:latin typeface="Microsoft Sans Serif"/>
              <a:cs typeface="Microsoft Sans Serif"/>
            </a:endParaRPr>
          </a:p>
          <a:p>
            <a:pPr marL="527685" marR="5080" algn="just">
              <a:lnSpc>
                <a:spcPts val="2590"/>
              </a:lnSpc>
              <a:spcBef>
                <a:spcPts val="434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Xây </a:t>
            </a:r>
            <a:r>
              <a:rPr sz="2400" u="heavy" spc="60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dựng</a:t>
            </a:r>
            <a:r>
              <a:rPr sz="2400" spc="6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lớp </a:t>
            </a:r>
            <a:r>
              <a:rPr sz="24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đối </a:t>
            </a:r>
            <a:r>
              <a:rPr sz="2400" spc="100" dirty="0">
                <a:solidFill>
                  <a:srgbClr val="0000FF"/>
                </a:solidFill>
                <a:latin typeface="Microsoft Sans Serif"/>
                <a:cs typeface="Microsoft Sans Serif"/>
              </a:rPr>
              <a:t>tượng </a:t>
            </a:r>
            <a:r>
              <a:rPr sz="2400" dirty="0">
                <a:solidFill>
                  <a:srgbClr val="0000FF"/>
                </a:solidFill>
                <a:latin typeface="Microsoft Sans Serif"/>
                <a:cs typeface="Microsoft Sans Serif"/>
              </a:rPr>
              <a:t>tổng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quát </a:t>
            </a:r>
            <a:r>
              <a:rPr sz="2400" dirty="0">
                <a:latin typeface="Microsoft Sans Serif"/>
                <a:cs typeface="Microsoft Sans Serif"/>
              </a:rPr>
              <a:t>chung </a:t>
            </a:r>
            <a:r>
              <a:rPr sz="2400" spc="-5" dirty="0">
                <a:latin typeface="Microsoft Sans Serif"/>
                <a:cs typeface="Microsoft Sans Serif"/>
              </a:rPr>
              <a:t>cho </a:t>
            </a:r>
            <a:r>
              <a:rPr sz="2400" dirty="0">
                <a:latin typeface="Microsoft Sans Serif"/>
                <a:cs typeface="Microsoft Sans Serif"/>
              </a:rPr>
              <a:t>các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cụ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thể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này</a:t>
            </a:r>
            <a:endParaRPr sz="2400">
              <a:latin typeface="Microsoft Sans Serif"/>
              <a:cs typeface="Microsoft Sans Serif"/>
            </a:endParaRPr>
          </a:p>
          <a:p>
            <a:pPr marL="527685" marR="5080" lvl="1" indent="-172720" algn="just">
              <a:lnSpc>
                <a:spcPct val="90000"/>
              </a:lnSpc>
              <a:spcBef>
                <a:spcPts val="37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3.2.</a:t>
            </a:r>
            <a:r>
              <a:rPr sz="24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Một</a:t>
            </a:r>
            <a:r>
              <a:rPr sz="24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 </a:t>
            </a:r>
            <a:r>
              <a:rPr sz="2400" spc="-5" dirty="0">
                <a:latin typeface="Microsoft Sans Serif"/>
                <a:cs typeface="Microsoft Sans Serif"/>
              </a:rPr>
              <a:t>đối </a:t>
            </a:r>
            <a:r>
              <a:rPr sz="2400" spc="100" dirty="0">
                <a:latin typeface="Microsoft Sans Serif"/>
                <a:cs typeface="Microsoft Sans Serif"/>
              </a:rPr>
              <a:t>tượng </a:t>
            </a:r>
            <a:r>
              <a:rPr sz="2400" spc="-5" dirty="0">
                <a:latin typeface="Microsoft Sans Serif"/>
                <a:cs typeface="Microsoft Sans Serif"/>
              </a:rPr>
              <a:t>có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thuộc 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tính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phân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loại </a:t>
            </a:r>
            <a:r>
              <a:rPr sz="2400" spc="-5" dirty="0">
                <a:latin typeface="Microsoft Sans Serif"/>
                <a:cs typeface="Microsoft Sans Serif"/>
              </a:rPr>
              <a:t>và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48D0F"/>
                </a:solidFill>
                <a:latin typeface="Microsoft Sans Serif"/>
                <a:cs typeface="Microsoft Sans Serif"/>
              </a:rPr>
              <a:t>cách </a:t>
            </a:r>
            <a:r>
              <a:rPr sz="2400" spc="125" dirty="0">
                <a:solidFill>
                  <a:srgbClr val="F48D0F"/>
                </a:solidFill>
                <a:latin typeface="Microsoft Sans Serif"/>
                <a:cs typeface="Microsoft Sans Serif"/>
              </a:rPr>
              <a:t>xử </a:t>
            </a:r>
            <a:r>
              <a:rPr sz="2400" spc="-10" dirty="0">
                <a:solidFill>
                  <a:srgbClr val="F48D0F"/>
                </a:solidFill>
                <a:latin typeface="Microsoft Sans Serif"/>
                <a:cs typeface="Microsoft Sans Serif"/>
              </a:rPr>
              <a:t>lý </a:t>
            </a:r>
            <a:r>
              <a:rPr sz="2400" dirty="0">
                <a:latin typeface="Microsoft Sans Serif"/>
                <a:cs typeface="Microsoft Sans Serif"/>
              </a:rPr>
              <a:t>trong các </a:t>
            </a:r>
            <a:r>
              <a:rPr sz="2400" spc="80" dirty="0">
                <a:solidFill>
                  <a:srgbClr val="F48D0F"/>
                </a:solidFill>
                <a:latin typeface="Microsoft Sans Serif"/>
                <a:cs typeface="Microsoft Sans Serif"/>
              </a:rPr>
              <a:t>phương </a:t>
            </a:r>
            <a:r>
              <a:rPr sz="2400" spc="65" dirty="0">
                <a:solidFill>
                  <a:srgbClr val="F48D0F"/>
                </a:solidFill>
                <a:latin typeface="Microsoft Sans Serif"/>
                <a:cs typeface="Microsoft Sans Serif"/>
              </a:rPr>
              <a:t>thức </a:t>
            </a:r>
            <a:r>
              <a:rPr sz="2400" dirty="0">
                <a:latin typeface="Microsoft Sans Serif"/>
                <a:cs typeface="Microsoft Sans Serif"/>
              </a:rPr>
              <a:t>của </a:t>
            </a:r>
            <a:r>
              <a:rPr sz="2400" spc="-10" dirty="0">
                <a:latin typeface="Microsoft Sans Serif"/>
                <a:cs typeface="Microsoft Sans Serif"/>
              </a:rPr>
              <a:t>đối </a:t>
            </a:r>
            <a:r>
              <a:rPr sz="2400" spc="100" dirty="0">
                <a:latin typeface="Microsoft Sans Serif"/>
                <a:cs typeface="Microsoft Sans Serif"/>
              </a:rPr>
              <a:t>tượng </a:t>
            </a:r>
            <a:r>
              <a:rPr sz="2400" spc="10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thuộc </a:t>
            </a:r>
            <a:r>
              <a:rPr sz="2400" spc="70" dirty="0">
                <a:latin typeface="Microsoft Sans Serif"/>
                <a:cs typeface="Microsoft Sans Serif"/>
              </a:rPr>
              <a:t>lớp </a:t>
            </a:r>
            <a:r>
              <a:rPr sz="2400" spc="-5" dirty="0">
                <a:latin typeface="Microsoft Sans Serif"/>
                <a:cs typeface="Microsoft Sans Serif"/>
              </a:rPr>
              <a:t>này</a:t>
            </a:r>
            <a:r>
              <a:rPr sz="24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phụ </a:t>
            </a:r>
            <a:r>
              <a:rPr sz="2400" u="heavy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thuộc</a:t>
            </a:r>
            <a:r>
              <a:rPr sz="240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vào </a:t>
            </a:r>
            <a:r>
              <a:rPr sz="24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giá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trị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của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thuộc </a:t>
            </a:r>
            <a:r>
              <a:rPr sz="2400" spc="30" dirty="0">
                <a:solidFill>
                  <a:srgbClr val="008000"/>
                </a:solidFill>
                <a:latin typeface="Microsoft Sans Serif"/>
                <a:cs typeface="Microsoft Sans Serif"/>
              </a:rPr>
              <a:t>tính </a:t>
            </a:r>
            <a:r>
              <a:rPr sz="2400" spc="3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phân</a:t>
            </a:r>
            <a:r>
              <a:rPr sz="2400" spc="4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Microsoft Sans Serif"/>
                <a:cs typeface="Microsoft Sans Serif"/>
              </a:rPr>
              <a:t>loại</a:t>
            </a:r>
            <a:endParaRPr sz="2400">
              <a:latin typeface="Microsoft Sans Serif"/>
              <a:cs typeface="Microsoft Sans Serif"/>
            </a:endParaRPr>
          </a:p>
          <a:p>
            <a:pPr marL="527685" marR="5080" algn="just">
              <a:lnSpc>
                <a:spcPts val="2590"/>
              </a:lnSpc>
              <a:spcBef>
                <a:spcPts val="434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Microsoft Sans Serif"/>
                <a:cs typeface="Microsoft Sans Serif"/>
              </a:rPr>
              <a:t>Tách</a:t>
            </a:r>
            <a:r>
              <a:rPr sz="240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r>
              <a:rPr sz="2400" spc="10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này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thành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nhiều</a:t>
            </a:r>
            <a:r>
              <a:rPr sz="2400" spc="6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  </a:t>
            </a:r>
            <a:r>
              <a:rPr sz="2400" spc="-5" dirty="0">
                <a:latin typeface="Microsoft Sans Serif"/>
                <a:cs typeface="Microsoft Sans Serif"/>
              </a:rPr>
              <a:t>đối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 </a:t>
            </a:r>
            <a:r>
              <a:rPr sz="2400" spc="-5" dirty="0">
                <a:latin typeface="Microsoft Sans Serif"/>
                <a:cs typeface="Microsoft Sans Serif"/>
              </a:rPr>
              <a:t>con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Microsoft Sans Serif"/>
                <a:cs typeface="Microsoft Sans Serif"/>
              </a:rPr>
              <a:t>tương </a:t>
            </a:r>
            <a:r>
              <a:rPr sz="2400" spc="90" dirty="0">
                <a:solidFill>
                  <a:srgbClr val="0000FF"/>
                </a:solidFill>
                <a:latin typeface="Microsoft Sans Serif"/>
                <a:cs typeface="Microsoft Sans Serif"/>
              </a:rPr>
              <a:t>ứng </a:t>
            </a:r>
            <a:r>
              <a:rPr sz="2400" spc="75" dirty="0">
                <a:latin typeface="Microsoft Sans Serif"/>
                <a:cs typeface="Microsoft Sans Serif"/>
              </a:rPr>
              <a:t>với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mỗi</a:t>
            </a:r>
            <a:r>
              <a:rPr sz="24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(nhóm)</a:t>
            </a:r>
            <a:r>
              <a:rPr sz="24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giá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 trị</a:t>
            </a:r>
            <a:r>
              <a:rPr sz="24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của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8000"/>
                </a:solidFill>
                <a:latin typeface="Microsoft Sans Serif"/>
                <a:cs typeface="Microsoft Sans Serif"/>
              </a:rPr>
              <a:t>thuộc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008000"/>
                </a:solidFill>
                <a:latin typeface="Microsoft Sans Serif"/>
                <a:cs typeface="Microsoft Sans Serif"/>
              </a:rPr>
              <a:t>tính</a:t>
            </a:r>
            <a:r>
              <a:rPr sz="2400" spc="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phân</a:t>
            </a:r>
            <a:r>
              <a:rPr sz="2400" spc="4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Microsoft Sans Serif"/>
                <a:cs typeface="Microsoft Sans Serif"/>
              </a:rPr>
              <a:t>loại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533"/>
            <a:ext cx="588010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spc="-10" dirty="0"/>
              <a:t>bước</a:t>
            </a:r>
            <a:r>
              <a:rPr spc="-5" dirty="0"/>
              <a:t> xây</a:t>
            </a:r>
            <a:r>
              <a:rPr spc="-20" dirty="0"/>
              <a:t> </a:t>
            </a:r>
            <a:r>
              <a:rPr spc="-10" dirty="0"/>
              <a:t>dựng</a:t>
            </a:r>
          </a:p>
          <a:p>
            <a:pPr marL="12700">
              <a:lnSpc>
                <a:spcPts val="4105"/>
              </a:lnSpc>
            </a:pPr>
            <a:r>
              <a:rPr spc="-5" dirty="0"/>
              <a:t>sơ</a:t>
            </a:r>
            <a:r>
              <a:rPr spc="-15" dirty="0"/>
              <a:t> </a:t>
            </a:r>
            <a:r>
              <a:rPr dirty="0"/>
              <a:t>đồ</a:t>
            </a:r>
            <a:r>
              <a:rPr spc="-10" dirty="0"/>
              <a:t> </a:t>
            </a:r>
            <a:r>
              <a:rPr spc="-5" dirty="0"/>
              <a:t>lớp</a:t>
            </a:r>
            <a:r>
              <a:rPr spc="-10" dirty="0"/>
              <a:t> </a:t>
            </a:r>
            <a:r>
              <a:rPr dirty="0"/>
              <a:t>ở</a:t>
            </a:r>
            <a:r>
              <a:rPr spc="-10" dirty="0"/>
              <a:t> </a:t>
            </a:r>
            <a:r>
              <a:rPr spc="-5" dirty="0"/>
              <a:t>mức</a:t>
            </a:r>
            <a:r>
              <a:rPr spc="-10" dirty="0"/>
              <a:t> </a:t>
            </a:r>
            <a:r>
              <a:rPr spc="-5" dirty="0"/>
              <a:t>phân</a:t>
            </a:r>
            <a:r>
              <a:rPr spc="-10" dirty="0"/>
              <a:t> </a:t>
            </a:r>
            <a:r>
              <a:rPr dirty="0"/>
              <a:t>tích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746750" y="6555144"/>
            <a:ext cx="10026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Arial"/>
                <a:cs typeface="Arial"/>
              </a:rPr>
              <a:t>84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731759" cy="39185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145" dirty="0">
                <a:latin typeface="Microsoft Sans Serif"/>
                <a:cs typeface="Microsoft Sans Serif"/>
              </a:rPr>
              <a:t>Bước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4:</a:t>
            </a: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10" dirty="0">
                <a:solidFill>
                  <a:srgbClr val="FF0303"/>
                </a:solidFill>
                <a:latin typeface="Microsoft Sans Serif"/>
                <a:cs typeface="Microsoft Sans Serif"/>
              </a:rPr>
              <a:t>Hiệu</a:t>
            </a:r>
            <a:r>
              <a:rPr sz="2400" spc="40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303"/>
                </a:solidFill>
                <a:latin typeface="Microsoft Sans Serif"/>
                <a:cs typeface="Microsoft Sans Serif"/>
              </a:rPr>
              <a:t>chỉnh</a:t>
            </a:r>
            <a:r>
              <a:rPr sz="2400" spc="35" dirty="0">
                <a:solidFill>
                  <a:srgbClr val="FF030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00FF"/>
                </a:solidFill>
                <a:latin typeface="Microsoft Sans Serif"/>
                <a:cs typeface="Microsoft Sans Serif"/>
              </a:rPr>
              <a:t>các</a:t>
            </a:r>
            <a:r>
              <a:rPr sz="240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quan</a:t>
            </a:r>
            <a:r>
              <a:rPr sz="24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hệ</a:t>
            </a:r>
            <a:r>
              <a:rPr sz="240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đã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có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để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phù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hợp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với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</a:p>
          <a:p>
            <a:pPr marL="527685">
              <a:lnSpc>
                <a:spcPct val="100000"/>
              </a:lnSpc>
            </a:pPr>
            <a:r>
              <a:rPr sz="2400" spc="70" dirty="0">
                <a:solidFill>
                  <a:srgbClr val="008000"/>
                </a:solidFill>
                <a:latin typeface="Microsoft Sans Serif"/>
                <a:cs typeface="Microsoft Sans Serif"/>
              </a:rPr>
              <a:t>lớp</a:t>
            </a:r>
            <a:r>
              <a:rPr sz="2400" spc="3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đối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008000"/>
                </a:solidFill>
                <a:latin typeface="Microsoft Sans Serif"/>
                <a:cs typeface="Microsoft Sans Serif"/>
              </a:rPr>
              <a:t>tượng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008000"/>
                </a:solidFill>
                <a:latin typeface="Microsoft Sans Serif"/>
                <a:cs typeface="Microsoft Sans Serif"/>
              </a:rPr>
              <a:t>vừa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008000"/>
                </a:solidFill>
                <a:latin typeface="Microsoft Sans Serif"/>
                <a:cs typeface="Microsoft Sans Serif"/>
              </a:rPr>
              <a:t>được</a:t>
            </a:r>
            <a:r>
              <a:rPr sz="2400" spc="20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Microsoft Sans Serif"/>
                <a:cs typeface="Microsoft Sans Serif"/>
              </a:rPr>
              <a:t>điều</a:t>
            </a:r>
            <a:r>
              <a:rPr sz="2400" spc="25" dirty="0">
                <a:solidFill>
                  <a:srgbClr val="008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Microsoft Sans Serif"/>
                <a:cs typeface="Microsoft Sans Serif"/>
              </a:rPr>
              <a:t>chỉnh</a:t>
            </a:r>
            <a:endParaRPr sz="24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145" dirty="0">
                <a:latin typeface="Microsoft Sans Serif"/>
                <a:cs typeface="Microsoft Sans Serif"/>
              </a:rPr>
              <a:t>Bước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5:</a:t>
            </a:r>
          </a:p>
          <a:p>
            <a:pPr marL="527685" marR="69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  <a:tab pos="1405890" algn="l"/>
                <a:tab pos="1943735" algn="l"/>
                <a:tab pos="2429510" algn="l"/>
                <a:tab pos="2964815" algn="l"/>
                <a:tab pos="3486150" algn="l"/>
                <a:tab pos="4104640" algn="l"/>
                <a:tab pos="4609465" algn="l"/>
                <a:tab pos="5368290" algn="l"/>
                <a:tab pos="6280150" algn="l"/>
                <a:tab pos="715645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Kiểm</a:t>
            </a:r>
            <a:r>
              <a:rPr sz="2400" dirty="0">
                <a:latin typeface="Microsoft Sans Serif"/>
                <a:cs typeface="Microsoft Sans Serif"/>
              </a:rPr>
              <a:t>	tra	</a:t>
            </a:r>
            <a:r>
              <a:rPr sz="2400" spc="-10" dirty="0">
                <a:latin typeface="Microsoft Sans Serif"/>
                <a:cs typeface="Microsoft Sans Serif"/>
              </a:rPr>
              <a:t>l</a:t>
            </a:r>
            <a:r>
              <a:rPr sz="2400" spc="-20" dirty="0">
                <a:latin typeface="Microsoft Sans Serif"/>
                <a:cs typeface="Microsoft Sans Serif"/>
              </a:rPr>
              <a:t>ạ</a:t>
            </a:r>
            <a:r>
              <a:rPr sz="2400" spc="-1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14" dirty="0">
                <a:latin typeface="Microsoft Sans Serif"/>
                <a:cs typeface="Microsoft Sans Serif"/>
              </a:rPr>
              <a:t>sơ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đ</a:t>
            </a:r>
            <a:r>
              <a:rPr sz="2400" dirty="0">
                <a:latin typeface="Microsoft Sans Serif"/>
                <a:cs typeface="Microsoft Sans Serif"/>
              </a:rPr>
              <a:t>ồ	</a:t>
            </a:r>
            <a:r>
              <a:rPr sz="2400" spc="60" dirty="0">
                <a:latin typeface="Microsoft Sans Serif"/>
                <a:cs typeface="Microsoft Sans Serif"/>
              </a:rPr>
              <a:t>l</a:t>
            </a:r>
            <a:r>
              <a:rPr sz="2400" spc="145" dirty="0">
                <a:latin typeface="Microsoft Sans Serif"/>
                <a:cs typeface="Microsoft Sans Serif"/>
              </a:rPr>
              <a:t>ớ</a:t>
            </a:r>
            <a:r>
              <a:rPr sz="2400" dirty="0">
                <a:latin typeface="Microsoft Sans Serif"/>
                <a:cs typeface="Microsoft Sans Serif"/>
              </a:rPr>
              <a:t>p	</a:t>
            </a:r>
            <a:r>
              <a:rPr sz="2400" spc="-5" dirty="0">
                <a:latin typeface="Microsoft Sans Serif"/>
                <a:cs typeface="Microsoft Sans Serif"/>
              </a:rPr>
              <a:t>và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5" dirty="0">
                <a:latin typeface="Microsoft Sans Serif"/>
                <a:cs typeface="Microsoft Sans Serif"/>
              </a:rPr>
              <a:t>hi</a:t>
            </a:r>
            <a:r>
              <a:rPr sz="2400" spc="5" dirty="0">
                <a:latin typeface="Microsoft Sans Serif"/>
                <a:cs typeface="Microsoft Sans Serif"/>
              </a:rPr>
              <a:t>ệ</a:t>
            </a:r>
            <a:r>
              <a:rPr sz="2400" dirty="0">
                <a:latin typeface="Microsoft Sans Serif"/>
                <a:cs typeface="Microsoft Sans Serif"/>
              </a:rPr>
              <a:t>u	</a:t>
            </a:r>
            <a:r>
              <a:rPr sz="2400" spc="-5" dirty="0">
                <a:latin typeface="Microsoft Sans Serif"/>
                <a:cs typeface="Microsoft Sans Serif"/>
              </a:rPr>
              <a:t>chỉnh</a:t>
            </a:r>
            <a:r>
              <a:rPr sz="2400" dirty="0">
                <a:latin typeface="Microsoft Sans Serif"/>
                <a:cs typeface="Microsoft Sans Serif"/>
              </a:rPr>
              <a:t>	(th</a:t>
            </a:r>
            <a:r>
              <a:rPr sz="2400" spc="-10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ki</a:t>
            </a:r>
            <a:r>
              <a:rPr sz="2400" spc="-5" dirty="0">
                <a:latin typeface="Microsoft Sans Serif"/>
                <a:cs typeface="Microsoft Sans Serif"/>
              </a:rPr>
              <a:t>nh  </a:t>
            </a:r>
            <a:r>
              <a:rPr sz="2400" spc="-10" dirty="0">
                <a:latin typeface="Microsoft Sans Serif"/>
                <a:cs typeface="Microsoft Sans Serif"/>
              </a:rPr>
              <a:t>nghiệm)</a:t>
            </a:r>
            <a:endParaRPr sz="2400" dirty="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145" dirty="0">
                <a:latin typeface="Microsoft Sans Serif"/>
                <a:cs typeface="Microsoft Sans Serif"/>
              </a:rPr>
              <a:t>Bước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6:</a:t>
            </a:r>
          </a:p>
          <a:p>
            <a:pPr marL="527685" marR="5080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b="1" spc="-5" dirty="0">
                <a:latin typeface="Microsoft Sans Serif"/>
                <a:cs typeface="Microsoft Sans Serif"/>
              </a:rPr>
              <a:t>Bổ</a:t>
            </a:r>
            <a:r>
              <a:rPr sz="2400" b="1" spc="12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sung</a:t>
            </a:r>
            <a:r>
              <a:rPr sz="2400" b="1" spc="12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các</a:t>
            </a:r>
            <a:r>
              <a:rPr sz="2400" b="1" spc="12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trách</a:t>
            </a:r>
            <a:r>
              <a:rPr sz="2400" b="1" spc="125" dirty="0"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latin typeface="Microsoft Sans Serif"/>
                <a:cs typeface="Microsoft Sans Serif"/>
              </a:rPr>
              <a:t>nhiệm</a:t>
            </a:r>
            <a:r>
              <a:rPr sz="2400" b="1" spc="135" dirty="0">
                <a:latin typeface="Microsoft Sans Serif"/>
                <a:cs typeface="Microsoft Sans Serif"/>
              </a:rPr>
              <a:t> </a:t>
            </a:r>
            <a:r>
              <a:rPr sz="2400" b="1" spc="75" dirty="0">
                <a:latin typeface="Microsoft Sans Serif"/>
                <a:cs typeface="Microsoft Sans Serif"/>
              </a:rPr>
              <a:t>(phương</a:t>
            </a:r>
            <a:r>
              <a:rPr sz="2400" b="1" spc="114" dirty="0">
                <a:latin typeface="Microsoft Sans Serif"/>
                <a:cs typeface="Microsoft Sans Serif"/>
              </a:rPr>
              <a:t> </a:t>
            </a:r>
            <a:r>
              <a:rPr sz="2400" b="1" spc="50" dirty="0">
                <a:latin typeface="Microsoft Sans Serif"/>
                <a:cs typeface="Microsoft Sans Serif"/>
              </a:rPr>
              <a:t>thức)</a:t>
            </a:r>
            <a:r>
              <a:rPr sz="2400" b="1" spc="120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vào</a:t>
            </a:r>
            <a:r>
              <a:rPr sz="2400" b="1" spc="12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các</a:t>
            </a:r>
            <a:r>
              <a:rPr sz="2400" b="1" spc="125" dirty="0"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latin typeface="Microsoft Sans Serif"/>
                <a:cs typeface="Microsoft Sans Serif"/>
              </a:rPr>
              <a:t>lớp </a:t>
            </a:r>
            <a:r>
              <a:rPr sz="2400" b="1" spc="-625" dirty="0"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latin typeface="Microsoft Sans Serif"/>
                <a:cs typeface="Microsoft Sans Serif"/>
              </a:rPr>
              <a:t>đối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spc="100" dirty="0">
                <a:latin typeface="Microsoft Sans Serif"/>
                <a:cs typeface="Microsoft Sans Serif"/>
              </a:rPr>
              <a:t>tượng</a:t>
            </a:r>
            <a:r>
              <a:rPr sz="2400" b="1" spc="25" dirty="0">
                <a:latin typeface="Microsoft Sans Serif"/>
                <a:cs typeface="Microsoft Sans Serif"/>
              </a:rPr>
              <a:t> </a:t>
            </a:r>
            <a:r>
              <a:rPr sz="2400" b="1" spc="240" dirty="0">
                <a:latin typeface="Microsoft Sans Serif"/>
                <a:cs typeface="Microsoft Sans Serif"/>
              </a:rPr>
              <a:t>ở</a:t>
            </a:r>
            <a:r>
              <a:rPr sz="2400" b="1" spc="15" dirty="0">
                <a:latin typeface="Microsoft Sans Serif"/>
                <a:cs typeface="Microsoft Sans Serif"/>
              </a:rPr>
              <a:t> </a:t>
            </a:r>
            <a:r>
              <a:rPr sz="2400" b="1" spc="90" dirty="0">
                <a:latin typeface="Microsoft Sans Serif"/>
                <a:cs typeface="Microsoft Sans Serif"/>
              </a:rPr>
              <a:t>mức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phân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spc="30" dirty="0">
                <a:latin typeface="Microsoft Sans Serif"/>
                <a:cs typeface="Microsoft Sans Serif"/>
              </a:rPr>
              <a:t>tích</a:t>
            </a:r>
            <a:endParaRPr sz="2400" b="1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331" y="759220"/>
            <a:ext cx="1664208" cy="5403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701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Kết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quả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07542" y="1701749"/>
            <a:ext cx="527050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200" spc="105" dirty="0">
                <a:latin typeface="Microsoft Sans Serif"/>
                <a:cs typeface="Microsoft Sans Serif"/>
              </a:rPr>
              <a:t>Sơ</a:t>
            </a:r>
            <a:r>
              <a:rPr sz="2200" spc="-5" dirty="0">
                <a:latin typeface="Microsoft Sans Serif"/>
                <a:cs typeface="Microsoft Sans Serif"/>
              </a:rPr>
              <a:t> đồ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endParaRPr sz="22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Danh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sách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và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hệ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379089"/>
            <a:ext cx="565975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Mô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tả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chi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tiết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từng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lớp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và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hệ</a:t>
            </a:r>
            <a:endParaRPr sz="220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528320" algn="l"/>
              </a:tabLst>
            </a:pPr>
            <a:r>
              <a:rPr sz="2000" spc="60" dirty="0">
                <a:latin typeface="Microsoft Sans Serif"/>
                <a:cs typeface="Microsoft Sans Serif"/>
              </a:rPr>
              <a:t>Với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mỗi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lớp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đối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tượng:</a:t>
            </a:r>
            <a:endParaRPr sz="2000">
              <a:latin typeface="Microsoft Sans Serif"/>
              <a:cs typeface="Microsoft Sans Serif"/>
            </a:endParaRPr>
          </a:p>
          <a:p>
            <a:pPr marL="870585" lvl="2" indent="-173355">
              <a:lnSpc>
                <a:spcPct val="100000"/>
              </a:lnSpc>
              <a:spcBef>
                <a:spcPts val="10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Microsoft Sans Serif"/>
                <a:cs typeface="Microsoft Sans Serif"/>
              </a:rPr>
              <a:t>Mô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các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thuộc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tính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442" y="5118353"/>
            <a:ext cx="393827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173355">
              <a:lnSpc>
                <a:spcPts val="2155"/>
              </a:lnSpc>
              <a:spcBef>
                <a:spcPts val="100"/>
              </a:spcBef>
              <a:buChar char="•"/>
              <a:tabLst>
                <a:tab pos="5283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Danh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sách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trách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nhiệm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chính</a:t>
            </a:r>
            <a:endParaRPr sz="1800">
              <a:latin typeface="Microsoft Sans Serif"/>
              <a:cs typeface="Microsoft Sans Serif"/>
            </a:endParaRPr>
          </a:p>
          <a:p>
            <a:pPr marL="184785" indent="-172720">
              <a:lnSpc>
                <a:spcPts val="2395"/>
              </a:lnSpc>
              <a:buChar char="•"/>
              <a:tabLst>
                <a:tab pos="185420" algn="l"/>
              </a:tabLst>
            </a:pPr>
            <a:r>
              <a:rPr sz="2000" spc="60" dirty="0">
                <a:latin typeface="Microsoft Sans Serif"/>
                <a:cs typeface="Microsoft Sans Serif"/>
              </a:rPr>
              <a:t>Với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mỗi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hệ: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2150" y="2486532"/>
          <a:ext cx="7217408" cy="792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STT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Tên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lớp/quan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hệ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Loại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Ý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nghĩa/ghi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chú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050" y="4358385"/>
          <a:ext cx="6971028" cy="792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STT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Tên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thuộc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tính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Kiểu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Ràng</a:t>
                      </a:r>
                      <a:r>
                        <a:rPr sz="2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buộc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Ý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nghĩa/ghi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chú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70050" y="5726582"/>
          <a:ext cx="6971028" cy="79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STT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Tên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thuộc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tính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Kiểu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Ràng</a:t>
                      </a:r>
                      <a:r>
                        <a:rPr sz="2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buộc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Ý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nghĩa/ghi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chú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878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Áp</a:t>
            </a:r>
            <a:r>
              <a:rPr spc="-75" dirty="0"/>
              <a:t> </a:t>
            </a:r>
            <a:r>
              <a:rPr spc="-5" dirty="0"/>
              <a:t>dụng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726045" cy="2546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Áp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dụng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thực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tế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vào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các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bài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tập</a:t>
            </a:r>
            <a:endParaRPr sz="28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Xác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chính</a:t>
            </a:r>
            <a:endParaRPr sz="2400" dirty="0">
              <a:latin typeface="Microsoft Sans Serif"/>
              <a:cs typeface="Microsoft Sans Serif"/>
            </a:endParaRPr>
          </a:p>
          <a:p>
            <a:pPr marL="527685" marR="5080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Xác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thông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và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hành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động/trách</a:t>
            </a:r>
            <a:r>
              <a:rPr sz="2400" b="1" spc="20" dirty="0"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latin typeface="Microsoft Sans Serif"/>
                <a:cs typeface="Microsoft Sans Serif"/>
              </a:rPr>
              <a:t>nhiệm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Microsoft Sans Serif"/>
                <a:cs typeface="Microsoft Sans Serif"/>
              </a:rPr>
              <a:t>của </a:t>
            </a:r>
            <a:r>
              <a:rPr sz="2400" b="1" spc="-620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Microsoft Sans Serif"/>
                <a:cs typeface="Microsoft Sans Serif"/>
              </a:rPr>
              <a:t>mỗi</a:t>
            </a:r>
            <a:r>
              <a:rPr sz="2400" b="1" spc="20" dirty="0"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latin typeface="Microsoft Sans Serif"/>
                <a:cs typeface="Microsoft Sans Serif"/>
              </a:rPr>
              <a:t>lớp</a:t>
            </a:r>
            <a:r>
              <a:rPr sz="2400" b="1" spc="35" dirty="0"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latin typeface="Microsoft Sans Serif"/>
                <a:cs typeface="Microsoft Sans Serif"/>
              </a:rPr>
              <a:t>đối</a:t>
            </a:r>
            <a:r>
              <a:rPr sz="2400" b="1" spc="30" dirty="0">
                <a:latin typeface="Microsoft Sans Serif"/>
                <a:cs typeface="Microsoft Sans Serif"/>
              </a:rPr>
              <a:t> </a:t>
            </a:r>
            <a:r>
              <a:rPr sz="2400" b="1" spc="100" dirty="0">
                <a:latin typeface="Microsoft Sans Serif"/>
                <a:cs typeface="Microsoft Sans Serif"/>
              </a:rPr>
              <a:t>tượng</a:t>
            </a:r>
            <a:r>
              <a:rPr sz="2400" b="1" spc="30" dirty="0">
                <a:latin typeface="Microsoft Sans Serif"/>
                <a:cs typeface="Microsoft Sans Serif"/>
              </a:rPr>
              <a:t> </a:t>
            </a:r>
            <a:r>
              <a:rPr sz="2400" b="1" spc="20" dirty="0">
                <a:latin typeface="Microsoft Sans Serif"/>
                <a:cs typeface="Microsoft Sans Serif"/>
              </a:rPr>
              <a:t>chính</a:t>
            </a:r>
            <a:endParaRPr sz="2400" b="1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Xác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hệ</a:t>
            </a:r>
            <a:r>
              <a:rPr sz="2400" spc="20" dirty="0">
                <a:latin typeface="Microsoft Sans Serif"/>
                <a:cs typeface="Microsoft Sans Serif"/>
              </a:rPr>
              <a:t> chính</a:t>
            </a:r>
            <a:endParaRPr sz="24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Xác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lớp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đối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tượng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phụ,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các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danh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mục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7955"/>
            <a:ext cx="1393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Ví</a:t>
            </a:r>
            <a:r>
              <a:rPr sz="4400" spc="-85" dirty="0"/>
              <a:t> </a:t>
            </a:r>
            <a:r>
              <a:rPr sz="4400" dirty="0"/>
              <a:t>dụ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55018" y="1635403"/>
            <a:ext cx="1933575" cy="3413125"/>
          </a:xfrm>
          <a:custGeom>
            <a:avLst/>
            <a:gdLst/>
            <a:ahLst/>
            <a:cxnLst/>
            <a:rect l="l" t="t" r="r" b="b"/>
            <a:pathLst>
              <a:path w="1933575" h="3413125">
                <a:moveTo>
                  <a:pt x="0" y="0"/>
                </a:moveTo>
                <a:lnTo>
                  <a:pt x="1933093" y="3413042"/>
                </a:lnTo>
              </a:path>
            </a:pathLst>
          </a:custGeom>
          <a:ln w="1530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0421" y="2364593"/>
            <a:ext cx="294005" cy="393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0" dirty="0">
                <a:latin typeface="Microsoft Sans Serif"/>
                <a:cs typeface="Microsoft Sans Serif"/>
              </a:rPr>
              <a:t>0</a:t>
            </a:r>
            <a:r>
              <a:rPr sz="1200" spc="25" dirty="0">
                <a:latin typeface="Microsoft Sans Serif"/>
                <a:cs typeface="Microsoft Sans Serif"/>
              </a:rPr>
              <a:t>..</a:t>
            </a:r>
            <a:r>
              <a:rPr sz="1200" dirty="0"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1200" spc="-25" dirty="0">
                <a:latin typeface="Microsoft Sans Serif"/>
                <a:cs typeface="Microsoft Sans Serif"/>
              </a:rPr>
              <a:t>Co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171" y="3176223"/>
            <a:ext cx="485140" cy="39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200" spc="25" dirty="0">
                <a:latin typeface="Microsoft Sans Serif"/>
                <a:cs typeface="Microsoft Sans Serif"/>
              </a:rPr>
              <a:t>0..*</a:t>
            </a:r>
            <a:endParaRPr sz="12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50" dirty="0">
                <a:latin typeface="Microsoft Sans Serif"/>
                <a:cs typeface="Microsoft Sans Serif"/>
              </a:rPr>
              <a:t>Thuoc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5057" y="1497940"/>
            <a:ext cx="1365885" cy="3489960"/>
          </a:xfrm>
          <a:custGeom>
            <a:avLst/>
            <a:gdLst/>
            <a:ahLst/>
            <a:cxnLst/>
            <a:rect l="l" t="t" r="r" b="b"/>
            <a:pathLst>
              <a:path w="1365885" h="3489960">
                <a:moveTo>
                  <a:pt x="1365658" y="0"/>
                </a:moveTo>
                <a:lnTo>
                  <a:pt x="0" y="3489384"/>
                </a:lnTo>
              </a:path>
            </a:pathLst>
          </a:custGeom>
          <a:ln w="153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8011" y="2426405"/>
            <a:ext cx="2940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0" dirty="0">
                <a:latin typeface="Microsoft Sans Serif"/>
                <a:cs typeface="Microsoft Sans Serif"/>
              </a:rPr>
              <a:t>0</a:t>
            </a:r>
            <a:r>
              <a:rPr sz="1200" spc="25" dirty="0">
                <a:latin typeface="Microsoft Sans Serif"/>
                <a:cs typeface="Microsoft Sans Serif"/>
              </a:rPr>
              <a:t>..</a:t>
            </a:r>
            <a:r>
              <a:rPr sz="1200" dirty="0"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5186" y="3206898"/>
            <a:ext cx="2686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0" dirty="0">
                <a:latin typeface="Microsoft Sans Serif"/>
                <a:cs typeface="Microsoft Sans Serif"/>
              </a:rPr>
              <a:t>0</a:t>
            </a:r>
            <a:r>
              <a:rPr sz="1200" spc="25" dirty="0">
                <a:latin typeface="Microsoft Sans Serif"/>
                <a:cs typeface="Microsoft Sans Serif"/>
              </a:rPr>
              <a:t>..</a:t>
            </a:r>
            <a:r>
              <a:rPr sz="1200" dirty="0">
                <a:latin typeface="Microsoft Sans Serif"/>
                <a:cs typeface="Microsoft Sans Serif"/>
              </a:rPr>
              <a:t>*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59558" y="3655165"/>
            <a:ext cx="1864995" cy="2702560"/>
            <a:chOff x="2059558" y="3655165"/>
            <a:chExt cx="1864995" cy="2702560"/>
          </a:xfrm>
        </p:grpSpPr>
        <p:sp>
          <p:nvSpPr>
            <p:cNvPr id="10" name="object 10"/>
            <p:cNvSpPr/>
            <p:nvPr/>
          </p:nvSpPr>
          <p:spPr>
            <a:xfrm>
              <a:off x="2128706" y="3724797"/>
              <a:ext cx="1795780" cy="2632710"/>
            </a:xfrm>
            <a:custGeom>
              <a:avLst/>
              <a:gdLst/>
              <a:ahLst/>
              <a:cxnLst/>
              <a:rect l="l" t="t" r="r" b="b"/>
              <a:pathLst>
                <a:path w="1795779" h="2632710">
                  <a:moveTo>
                    <a:pt x="1795260" y="0"/>
                  </a:moveTo>
                  <a:lnTo>
                    <a:pt x="0" y="0"/>
                  </a:lnTo>
                  <a:lnTo>
                    <a:pt x="0" y="2632549"/>
                  </a:lnTo>
                  <a:lnTo>
                    <a:pt x="1795260" y="2632549"/>
                  </a:lnTo>
                  <a:lnTo>
                    <a:pt x="17952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7495" y="366314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495" y="3678371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7483" y="3693604"/>
              <a:ext cx="1811020" cy="31750"/>
            </a:xfrm>
            <a:custGeom>
              <a:avLst/>
              <a:gdLst/>
              <a:ahLst/>
              <a:cxnLst/>
              <a:rect l="l" t="t" r="r" b="b"/>
              <a:pathLst>
                <a:path w="1811020" h="31750">
                  <a:moveTo>
                    <a:pt x="1810588" y="15341"/>
                  </a:moveTo>
                  <a:lnTo>
                    <a:pt x="0" y="15341"/>
                  </a:lnTo>
                  <a:lnTo>
                    <a:pt x="0" y="31191"/>
                  </a:lnTo>
                  <a:lnTo>
                    <a:pt x="1810588" y="31191"/>
                  </a:lnTo>
                  <a:lnTo>
                    <a:pt x="1810588" y="15341"/>
                  </a:lnTo>
                  <a:close/>
                </a:path>
                <a:path w="1811020" h="31750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7495" y="3724730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7495" y="374018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7483" y="3755415"/>
              <a:ext cx="1811020" cy="45720"/>
            </a:xfrm>
            <a:custGeom>
              <a:avLst/>
              <a:gdLst/>
              <a:ahLst/>
              <a:cxnLst/>
              <a:rect l="l" t="t" r="r" b="b"/>
              <a:pathLst>
                <a:path w="1811020" h="45720">
                  <a:moveTo>
                    <a:pt x="1810588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0" y="30441"/>
                  </a:lnTo>
                  <a:lnTo>
                    <a:pt x="0" y="45720"/>
                  </a:lnTo>
                  <a:lnTo>
                    <a:pt x="1810588" y="45720"/>
                  </a:lnTo>
                  <a:lnTo>
                    <a:pt x="1810588" y="30505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67483" y="3801313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0" y="30505"/>
                  </a:lnTo>
                  <a:lnTo>
                    <a:pt x="1810588" y="30505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67495" y="3831748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67495" y="3846971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7483" y="3862425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0" y="30505"/>
                  </a:lnTo>
                  <a:lnTo>
                    <a:pt x="1810588" y="30505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7495" y="3892868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7483" y="3908323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0" y="30505"/>
                  </a:lnTo>
                  <a:lnTo>
                    <a:pt x="1810588" y="30505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7495" y="3938766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7495" y="395398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67483" y="3969448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0" y="30505"/>
                  </a:lnTo>
                  <a:lnTo>
                    <a:pt x="1810588" y="30505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67495" y="3999886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7495" y="401510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67483" y="4030573"/>
              <a:ext cx="1811020" cy="45720"/>
            </a:xfrm>
            <a:custGeom>
              <a:avLst/>
              <a:gdLst/>
              <a:ahLst/>
              <a:cxnLst/>
              <a:rect l="l" t="t" r="r" b="b"/>
              <a:pathLst>
                <a:path w="1811020" h="45720">
                  <a:moveTo>
                    <a:pt x="1810588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0" y="30441"/>
                  </a:lnTo>
                  <a:lnTo>
                    <a:pt x="0" y="45720"/>
                  </a:lnTo>
                  <a:lnTo>
                    <a:pt x="1810588" y="45720"/>
                  </a:lnTo>
                  <a:lnTo>
                    <a:pt x="1810588" y="30505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67483" y="4076331"/>
              <a:ext cx="1811020" cy="31750"/>
            </a:xfrm>
            <a:custGeom>
              <a:avLst/>
              <a:gdLst/>
              <a:ahLst/>
              <a:cxnLst/>
              <a:rect l="l" t="t" r="r" b="b"/>
              <a:pathLst>
                <a:path w="1811020" h="31750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0" y="31127"/>
                  </a:lnTo>
                  <a:lnTo>
                    <a:pt x="1810588" y="31127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7495" y="4107458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67495" y="4122726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67483" y="4138028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43"/>
                  </a:lnTo>
                  <a:lnTo>
                    <a:pt x="1810588" y="30543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67495" y="4168578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67483" y="4183875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56"/>
                  </a:lnTo>
                  <a:lnTo>
                    <a:pt x="1810588" y="30556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67495" y="4214430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67495" y="4229698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7483" y="4245000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7495" y="4275550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67495" y="4290841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67483" y="4306112"/>
              <a:ext cx="1811020" cy="46355"/>
            </a:xfrm>
            <a:custGeom>
              <a:avLst/>
              <a:gdLst/>
              <a:ahLst/>
              <a:cxnLst/>
              <a:rect l="l" t="t" r="r" b="b"/>
              <a:pathLst>
                <a:path w="1811020" h="46354">
                  <a:moveTo>
                    <a:pt x="1810588" y="0"/>
                  </a:moveTo>
                  <a:lnTo>
                    <a:pt x="0" y="0"/>
                  </a:lnTo>
                  <a:lnTo>
                    <a:pt x="0" y="15290"/>
                  </a:lnTo>
                  <a:lnTo>
                    <a:pt x="0" y="30581"/>
                  </a:lnTo>
                  <a:lnTo>
                    <a:pt x="0" y="45872"/>
                  </a:lnTo>
                  <a:lnTo>
                    <a:pt x="1810588" y="45872"/>
                  </a:lnTo>
                  <a:lnTo>
                    <a:pt x="1810588" y="30581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67495" y="4351962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67495" y="436725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67495" y="4382522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67495" y="439781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67495" y="441310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67483" y="4428375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90"/>
                  </a:lnTo>
                  <a:lnTo>
                    <a:pt x="0" y="30581"/>
                  </a:lnTo>
                  <a:lnTo>
                    <a:pt x="1810588" y="30581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67495" y="4458944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848"/>
                  </a:lnTo>
                  <a:lnTo>
                    <a:pt x="1810580" y="15848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67495" y="4474802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67495" y="4490070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67495" y="4505362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67495" y="4520630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67483" y="4535932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67483" y="4566488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67495" y="4597042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67495" y="461233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67495" y="462762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67495" y="464289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67495" y="465818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67495" y="4673454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67483" y="4688751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67495" y="471930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67495" y="4734597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67483" y="4749876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67495" y="478044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67495" y="4795717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67495" y="481100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67483" y="4826279"/>
              <a:ext cx="1811020" cy="31750"/>
            </a:xfrm>
            <a:custGeom>
              <a:avLst/>
              <a:gdLst/>
              <a:ahLst/>
              <a:cxnLst/>
              <a:rect l="l" t="t" r="r" b="b"/>
              <a:pathLst>
                <a:path w="1811020" h="31750">
                  <a:moveTo>
                    <a:pt x="1810588" y="15303"/>
                  </a:moveTo>
                  <a:lnTo>
                    <a:pt x="0" y="15303"/>
                  </a:lnTo>
                  <a:lnTo>
                    <a:pt x="0" y="31153"/>
                  </a:lnTo>
                  <a:lnTo>
                    <a:pt x="1810588" y="31153"/>
                  </a:lnTo>
                  <a:lnTo>
                    <a:pt x="1810588" y="15303"/>
                  </a:lnTo>
                  <a:close/>
                </a:path>
                <a:path w="1811020" h="31750">
                  <a:moveTo>
                    <a:pt x="1810588" y="0"/>
                  </a:moveTo>
                  <a:lnTo>
                    <a:pt x="0" y="0"/>
                  </a:lnTo>
                  <a:lnTo>
                    <a:pt x="0" y="15290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67495" y="4857414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67495" y="487270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67495" y="4887974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67495" y="490326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67495" y="4918557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67495" y="4933826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67495" y="4949117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67483" y="4964391"/>
              <a:ext cx="1811020" cy="46355"/>
            </a:xfrm>
            <a:custGeom>
              <a:avLst/>
              <a:gdLst/>
              <a:ahLst/>
              <a:cxnLst/>
              <a:rect l="l" t="t" r="r" b="b"/>
              <a:pathLst>
                <a:path w="1811020" h="46354">
                  <a:moveTo>
                    <a:pt x="1810588" y="15290"/>
                  </a:moveTo>
                  <a:lnTo>
                    <a:pt x="0" y="15290"/>
                  </a:lnTo>
                  <a:lnTo>
                    <a:pt x="0" y="30556"/>
                  </a:lnTo>
                  <a:lnTo>
                    <a:pt x="0" y="45847"/>
                  </a:lnTo>
                  <a:lnTo>
                    <a:pt x="1810588" y="45847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4635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67495" y="5010237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67495" y="502552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67495" y="5040797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67495" y="505608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67495" y="5071357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67483" y="5086654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67495" y="511720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67495" y="5132501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67495" y="514776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67495" y="5163061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67495" y="5178352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67483" y="5193626"/>
              <a:ext cx="1811020" cy="31750"/>
            </a:xfrm>
            <a:custGeom>
              <a:avLst/>
              <a:gdLst/>
              <a:ahLst/>
              <a:cxnLst/>
              <a:rect l="l" t="t" r="r" b="b"/>
              <a:pathLst>
                <a:path w="1811020" h="31750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0" y="31127"/>
                  </a:lnTo>
                  <a:lnTo>
                    <a:pt x="1810588" y="31127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67483" y="5224767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67495" y="5255318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67495" y="527060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67495" y="5285878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67495" y="530116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067495" y="5316461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067495" y="5331729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067483" y="5347030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43"/>
                  </a:lnTo>
                  <a:lnTo>
                    <a:pt x="1810588" y="30543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067495" y="5377581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067495" y="539287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67495" y="5408141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067483" y="5423433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0" y="30556"/>
                  </a:lnTo>
                  <a:lnTo>
                    <a:pt x="1810588" y="30556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67495" y="545399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67495" y="5469284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067483" y="5484558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67495" y="551511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67495" y="553040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067495" y="5545696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067495" y="556096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067495" y="5576256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67495" y="5591535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848"/>
                  </a:lnTo>
                  <a:lnTo>
                    <a:pt x="1810580" y="15848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67495" y="5607393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067483" y="5622671"/>
              <a:ext cx="1811020" cy="76835"/>
            </a:xfrm>
            <a:custGeom>
              <a:avLst/>
              <a:gdLst/>
              <a:ahLst/>
              <a:cxnLst/>
              <a:rect l="l" t="t" r="r" b="b"/>
              <a:pathLst>
                <a:path w="1811020" h="76835">
                  <a:moveTo>
                    <a:pt x="1810588" y="61137"/>
                  </a:moveTo>
                  <a:lnTo>
                    <a:pt x="0" y="61137"/>
                  </a:lnTo>
                  <a:lnTo>
                    <a:pt x="0" y="76428"/>
                  </a:lnTo>
                  <a:lnTo>
                    <a:pt x="1810588" y="76428"/>
                  </a:lnTo>
                  <a:lnTo>
                    <a:pt x="1810588" y="61137"/>
                  </a:lnTo>
                  <a:close/>
                </a:path>
                <a:path w="1811020" h="76835">
                  <a:moveTo>
                    <a:pt x="1810588" y="45847"/>
                  </a:moveTo>
                  <a:lnTo>
                    <a:pt x="0" y="45847"/>
                  </a:lnTo>
                  <a:lnTo>
                    <a:pt x="0" y="61125"/>
                  </a:lnTo>
                  <a:lnTo>
                    <a:pt x="1810588" y="61125"/>
                  </a:lnTo>
                  <a:lnTo>
                    <a:pt x="1810588" y="45847"/>
                  </a:lnTo>
                  <a:close/>
                </a:path>
                <a:path w="1811020" h="76835">
                  <a:moveTo>
                    <a:pt x="1810588" y="15290"/>
                  </a:moveTo>
                  <a:lnTo>
                    <a:pt x="0" y="15290"/>
                  </a:lnTo>
                  <a:lnTo>
                    <a:pt x="0" y="30556"/>
                  </a:lnTo>
                  <a:lnTo>
                    <a:pt x="0" y="45834"/>
                  </a:lnTo>
                  <a:lnTo>
                    <a:pt x="1810588" y="45834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76835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067483" y="5699074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90"/>
                  </a:lnTo>
                  <a:lnTo>
                    <a:pt x="0" y="30581"/>
                  </a:lnTo>
                  <a:lnTo>
                    <a:pt x="1810588" y="30581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067483" y="5729643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67483" y="5760199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067483" y="5790781"/>
              <a:ext cx="1811020" cy="46355"/>
            </a:xfrm>
            <a:custGeom>
              <a:avLst/>
              <a:gdLst/>
              <a:ahLst/>
              <a:cxnLst/>
              <a:rect l="l" t="t" r="r" b="b"/>
              <a:pathLst>
                <a:path w="1811020" h="4635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56"/>
                  </a:lnTo>
                  <a:lnTo>
                    <a:pt x="0" y="45847"/>
                  </a:lnTo>
                  <a:lnTo>
                    <a:pt x="1810588" y="45847"/>
                  </a:lnTo>
                  <a:lnTo>
                    <a:pt x="1810588" y="30556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67483" y="5836640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43"/>
                  </a:lnTo>
                  <a:lnTo>
                    <a:pt x="1810588" y="30543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67483" y="5867196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43"/>
                  </a:lnTo>
                  <a:lnTo>
                    <a:pt x="1810588" y="30543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067483" y="5897752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56"/>
                  </a:lnTo>
                  <a:lnTo>
                    <a:pt x="1810588" y="30556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067483" y="5928309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15303"/>
                  </a:moveTo>
                  <a:lnTo>
                    <a:pt x="0" y="15303"/>
                  </a:lnTo>
                  <a:lnTo>
                    <a:pt x="0" y="30581"/>
                  </a:lnTo>
                  <a:lnTo>
                    <a:pt x="1810588" y="30581"/>
                  </a:lnTo>
                  <a:lnTo>
                    <a:pt x="1810588" y="15303"/>
                  </a:lnTo>
                  <a:close/>
                </a:path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90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67483" y="5958878"/>
              <a:ext cx="1811020" cy="46990"/>
            </a:xfrm>
            <a:custGeom>
              <a:avLst/>
              <a:gdLst/>
              <a:ahLst/>
              <a:cxnLst/>
              <a:rect l="l" t="t" r="r" b="b"/>
              <a:pathLst>
                <a:path w="1811020" h="46989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0" y="31127"/>
                  </a:lnTo>
                  <a:lnTo>
                    <a:pt x="0" y="46418"/>
                  </a:lnTo>
                  <a:lnTo>
                    <a:pt x="1810588" y="46418"/>
                  </a:lnTo>
                  <a:lnTo>
                    <a:pt x="1810588" y="31127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67483" y="6005309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43"/>
                  </a:lnTo>
                  <a:lnTo>
                    <a:pt x="1810588" y="30543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67483" y="6035865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65"/>
                  </a:lnTo>
                  <a:lnTo>
                    <a:pt x="0" y="30543"/>
                  </a:lnTo>
                  <a:lnTo>
                    <a:pt x="1810588" y="30543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67483" y="6066421"/>
              <a:ext cx="1811020" cy="61594"/>
            </a:xfrm>
            <a:custGeom>
              <a:avLst/>
              <a:gdLst/>
              <a:ahLst/>
              <a:cxnLst/>
              <a:rect l="l" t="t" r="r" b="b"/>
              <a:pathLst>
                <a:path w="1811020" h="61595">
                  <a:moveTo>
                    <a:pt x="1810588" y="45859"/>
                  </a:moveTo>
                  <a:lnTo>
                    <a:pt x="0" y="45859"/>
                  </a:lnTo>
                  <a:lnTo>
                    <a:pt x="0" y="61137"/>
                  </a:lnTo>
                  <a:lnTo>
                    <a:pt x="1810588" y="61137"/>
                  </a:lnTo>
                  <a:lnTo>
                    <a:pt x="1810588" y="45859"/>
                  </a:lnTo>
                  <a:close/>
                </a:path>
                <a:path w="1811020" h="61595">
                  <a:moveTo>
                    <a:pt x="1810588" y="15290"/>
                  </a:moveTo>
                  <a:lnTo>
                    <a:pt x="0" y="15290"/>
                  </a:lnTo>
                  <a:lnTo>
                    <a:pt x="0" y="30556"/>
                  </a:lnTo>
                  <a:lnTo>
                    <a:pt x="0" y="45847"/>
                  </a:lnTo>
                  <a:lnTo>
                    <a:pt x="1810588" y="45847"/>
                  </a:lnTo>
                  <a:lnTo>
                    <a:pt x="1810588" y="30581"/>
                  </a:lnTo>
                  <a:lnTo>
                    <a:pt x="1810588" y="15290"/>
                  </a:lnTo>
                  <a:close/>
                </a:path>
                <a:path w="1811020" h="61595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67483" y="6127546"/>
              <a:ext cx="1811020" cy="46355"/>
            </a:xfrm>
            <a:custGeom>
              <a:avLst/>
              <a:gdLst/>
              <a:ahLst/>
              <a:cxnLst/>
              <a:rect l="l" t="t" r="r" b="b"/>
              <a:pathLst>
                <a:path w="1811020" h="46354">
                  <a:moveTo>
                    <a:pt x="1810588" y="15290"/>
                  </a:moveTo>
                  <a:lnTo>
                    <a:pt x="0" y="15290"/>
                  </a:lnTo>
                  <a:lnTo>
                    <a:pt x="0" y="30568"/>
                  </a:lnTo>
                  <a:lnTo>
                    <a:pt x="0" y="45847"/>
                  </a:lnTo>
                  <a:lnTo>
                    <a:pt x="1810588" y="45847"/>
                  </a:lnTo>
                  <a:lnTo>
                    <a:pt x="1810588" y="30568"/>
                  </a:lnTo>
                  <a:lnTo>
                    <a:pt x="1810588" y="15290"/>
                  </a:lnTo>
                  <a:close/>
                </a:path>
                <a:path w="1811020" h="4635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67483" y="6173393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067483" y="6203962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067483" y="6234531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0" y="30556"/>
                  </a:lnTo>
                  <a:lnTo>
                    <a:pt x="1810588" y="30556"/>
                  </a:lnTo>
                  <a:lnTo>
                    <a:pt x="1810588" y="15278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67483" y="6265087"/>
              <a:ext cx="1811020" cy="31115"/>
            </a:xfrm>
            <a:custGeom>
              <a:avLst/>
              <a:gdLst/>
              <a:ahLst/>
              <a:cxnLst/>
              <a:rect l="l" t="t" r="r" b="b"/>
              <a:pathLst>
                <a:path w="1811020" h="31114">
                  <a:moveTo>
                    <a:pt x="1810588" y="0"/>
                  </a:moveTo>
                  <a:lnTo>
                    <a:pt x="0" y="0"/>
                  </a:lnTo>
                  <a:lnTo>
                    <a:pt x="0" y="15290"/>
                  </a:lnTo>
                  <a:lnTo>
                    <a:pt x="0" y="30568"/>
                  </a:lnTo>
                  <a:lnTo>
                    <a:pt x="1810588" y="30568"/>
                  </a:lnTo>
                  <a:lnTo>
                    <a:pt x="1810588" y="15290"/>
                  </a:lnTo>
                  <a:lnTo>
                    <a:pt x="1810588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67495" y="6295652"/>
              <a:ext cx="1811020" cy="15875"/>
            </a:xfrm>
            <a:custGeom>
              <a:avLst/>
              <a:gdLst/>
              <a:ahLst/>
              <a:cxnLst/>
              <a:rect l="l" t="t" r="r" b="b"/>
              <a:pathLst>
                <a:path w="1811020" h="15875">
                  <a:moveTo>
                    <a:pt x="181058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810580" y="15282"/>
                  </a:lnTo>
                  <a:lnTo>
                    <a:pt x="1810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67495" y="3663103"/>
              <a:ext cx="1795780" cy="2632710"/>
            </a:xfrm>
            <a:custGeom>
              <a:avLst/>
              <a:gdLst/>
              <a:ahLst/>
              <a:cxnLst/>
              <a:rect l="l" t="t" r="r" b="b"/>
              <a:pathLst>
                <a:path w="1795779" h="2632710">
                  <a:moveTo>
                    <a:pt x="0" y="2632549"/>
                  </a:moveTo>
                  <a:lnTo>
                    <a:pt x="1795260" y="2632549"/>
                  </a:lnTo>
                  <a:lnTo>
                    <a:pt x="1795260" y="0"/>
                  </a:lnTo>
                  <a:lnTo>
                    <a:pt x="0" y="0"/>
                  </a:lnTo>
                  <a:lnTo>
                    <a:pt x="0" y="2632549"/>
                  </a:lnTo>
                  <a:close/>
                </a:path>
              </a:pathLst>
            </a:custGeom>
            <a:ln w="1531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2499671" y="3681099"/>
            <a:ext cx="90741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40" dirty="0">
                <a:latin typeface="Microsoft Sans Serif"/>
                <a:cs typeface="Microsoft Sans Serif"/>
              </a:rPr>
              <a:t>CGiangVien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075144" y="3961660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848" y="0"/>
                </a:lnTo>
              </a:path>
            </a:pathLst>
          </a:custGeom>
          <a:ln w="1532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2116006" y="3957280"/>
            <a:ext cx="993775" cy="20148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1200" spc="290" dirty="0">
                <a:latin typeface="Microsoft Sans Serif"/>
                <a:cs typeface="Microsoft Sans Serif"/>
              </a:rPr>
              <a:t> </a:t>
            </a:r>
            <a:r>
              <a:rPr sz="12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GVID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295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MaGV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29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HocVi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59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ChucDanh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29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TenVT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28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Ho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285" dirty="0">
                <a:latin typeface="Microsoft Sans Serif"/>
                <a:cs typeface="Microsoft Sans Serif"/>
              </a:rPr>
              <a:t> </a:t>
            </a:r>
            <a:r>
              <a:rPr sz="1200" spc="55" dirty="0">
                <a:latin typeface="Microsoft Sans Serif"/>
                <a:cs typeface="Microsoft Sans Serif"/>
              </a:rPr>
              <a:t>Ten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29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DiaChi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605" dirty="0">
                <a:latin typeface="Microsoft Sans Serif"/>
                <a:cs typeface="Microsoft Sans Serif"/>
              </a:rPr>
              <a:t> </a:t>
            </a:r>
            <a:r>
              <a:rPr sz="1200" spc="45" dirty="0">
                <a:latin typeface="Microsoft Sans Serif"/>
                <a:cs typeface="Microsoft Sans Serif"/>
              </a:rPr>
              <a:t>DienThoai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Microsoft Sans Serif"/>
                <a:cs typeface="Microsoft Sans Serif"/>
              </a:rPr>
              <a:t>+</a:t>
            </a:r>
            <a:r>
              <a:rPr sz="1200" spc="290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Email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220743" y="3957280"/>
            <a:ext cx="492759" cy="20148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r>
              <a:rPr sz="1200" u="heavy" spc="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2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long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171894" y="946333"/>
            <a:ext cx="3691254" cy="5074920"/>
            <a:chOff x="171894" y="946333"/>
            <a:chExt cx="3691254" cy="5074920"/>
          </a:xfrm>
        </p:grpSpPr>
        <p:sp>
          <p:nvSpPr>
            <p:cNvPr id="135" name="object 135"/>
            <p:cNvSpPr/>
            <p:nvPr/>
          </p:nvSpPr>
          <p:spPr>
            <a:xfrm>
              <a:off x="2075144" y="6012921"/>
              <a:ext cx="1779905" cy="0"/>
            </a:xfrm>
            <a:custGeom>
              <a:avLst/>
              <a:gdLst/>
              <a:ahLst/>
              <a:cxnLst/>
              <a:rect l="l" t="t" r="r" b="b"/>
              <a:pathLst>
                <a:path w="1779904">
                  <a:moveTo>
                    <a:pt x="0" y="0"/>
                  </a:moveTo>
                  <a:lnTo>
                    <a:pt x="1779848" y="0"/>
                  </a:lnTo>
                </a:path>
              </a:pathLst>
            </a:custGeom>
            <a:ln w="153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41053" y="1015298"/>
              <a:ext cx="1703705" cy="1224915"/>
            </a:xfrm>
            <a:custGeom>
              <a:avLst/>
              <a:gdLst/>
              <a:ahLst/>
              <a:cxnLst/>
              <a:rect l="l" t="t" r="r" b="b"/>
              <a:pathLst>
                <a:path w="1703705" h="1224914">
                  <a:moveTo>
                    <a:pt x="1703433" y="0"/>
                  </a:moveTo>
                  <a:lnTo>
                    <a:pt x="0" y="0"/>
                  </a:lnTo>
                  <a:lnTo>
                    <a:pt x="0" y="1224848"/>
                  </a:lnTo>
                  <a:lnTo>
                    <a:pt x="1703433" y="1224848"/>
                  </a:lnTo>
                  <a:lnTo>
                    <a:pt x="170343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79831" y="95425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9831" y="96947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9831" y="984701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9831" y="100015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79831" y="101537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9831" y="103059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9831" y="104582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9831" y="1061275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9831" y="107639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848"/>
                  </a:lnTo>
                  <a:lnTo>
                    <a:pt x="1718730" y="15848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79831" y="1092411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79831" y="110763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79831" y="1122856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79831" y="1138078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79831" y="1153531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9831" y="116875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9831" y="1183976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79831" y="119919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79831" y="121465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9831" y="122987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79819" y="1245107"/>
              <a:ext cx="1718945" cy="31115"/>
            </a:xfrm>
            <a:custGeom>
              <a:avLst/>
              <a:gdLst/>
              <a:ahLst/>
              <a:cxnLst/>
              <a:rect l="l" t="t" r="r" b="b"/>
              <a:pathLst>
                <a:path w="1718945" h="31115">
                  <a:moveTo>
                    <a:pt x="1718741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0" y="30505"/>
                  </a:lnTo>
                  <a:lnTo>
                    <a:pt x="1718741" y="30505"/>
                  </a:lnTo>
                  <a:lnTo>
                    <a:pt x="1718741" y="15278"/>
                  </a:lnTo>
                  <a:lnTo>
                    <a:pt x="1718741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79831" y="127577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9831" y="129099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79831" y="130621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79831" y="132143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9831" y="133689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9831" y="135211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9831" y="136733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9831" y="138255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79831" y="139801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79831" y="1413235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79831" y="142845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9831" y="1443910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79831" y="1459028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848"/>
                  </a:lnTo>
                  <a:lnTo>
                    <a:pt x="1718730" y="15848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9831" y="1474816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79831" y="149026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79831" y="1505491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79831" y="152071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79831" y="153616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79819" y="1551393"/>
              <a:ext cx="1718945" cy="31115"/>
            </a:xfrm>
            <a:custGeom>
              <a:avLst/>
              <a:gdLst/>
              <a:ahLst/>
              <a:cxnLst/>
              <a:rect l="l" t="t" r="r" b="b"/>
              <a:pathLst>
                <a:path w="1718945" h="31115">
                  <a:moveTo>
                    <a:pt x="1718741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0" y="30505"/>
                  </a:lnTo>
                  <a:lnTo>
                    <a:pt x="1718741" y="30505"/>
                  </a:lnTo>
                  <a:lnTo>
                    <a:pt x="1718741" y="15278"/>
                  </a:lnTo>
                  <a:lnTo>
                    <a:pt x="1718741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9831" y="158183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79831" y="159728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9831" y="161250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79831" y="162773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9831" y="164295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9831" y="165840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79831" y="1673630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79831" y="168885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9831" y="170407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9831" y="171952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9831" y="1734750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9831" y="174997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79831" y="176519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9831" y="178064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79831" y="1795870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79831" y="181109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79831" y="1826441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848"/>
                  </a:lnTo>
                  <a:lnTo>
                    <a:pt x="1718730" y="15848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79831" y="184222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9819" y="1857463"/>
              <a:ext cx="1718945" cy="46355"/>
            </a:xfrm>
            <a:custGeom>
              <a:avLst/>
              <a:gdLst/>
              <a:ahLst/>
              <a:cxnLst/>
              <a:rect l="l" t="t" r="r" b="b"/>
              <a:pathLst>
                <a:path w="1718945" h="46355">
                  <a:moveTo>
                    <a:pt x="1718741" y="15443"/>
                  </a:moveTo>
                  <a:lnTo>
                    <a:pt x="0" y="15443"/>
                  </a:lnTo>
                  <a:lnTo>
                    <a:pt x="0" y="30670"/>
                  </a:lnTo>
                  <a:lnTo>
                    <a:pt x="0" y="45948"/>
                  </a:lnTo>
                  <a:lnTo>
                    <a:pt x="1718741" y="45948"/>
                  </a:lnTo>
                  <a:lnTo>
                    <a:pt x="1718741" y="30734"/>
                  </a:lnTo>
                  <a:lnTo>
                    <a:pt x="1718741" y="15443"/>
                  </a:lnTo>
                  <a:close/>
                </a:path>
                <a:path w="1718945" h="46355">
                  <a:moveTo>
                    <a:pt x="1718741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718741" y="15278"/>
                  </a:lnTo>
                  <a:lnTo>
                    <a:pt x="1718741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79831" y="190334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79831" y="1918571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79831" y="1934024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79831" y="194924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79831" y="196446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79831" y="197992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79831" y="1995145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79831" y="201036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79831" y="2025589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79831" y="2041042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79831" y="2056265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79819" y="2071496"/>
              <a:ext cx="1718945" cy="31115"/>
            </a:xfrm>
            <a:custGeom>
              <a:avLst/>
              <a:gdLst/>
              <a:ahLst/>
              <a:cxnLst/>
              <a:rect l="l" t="t" r="r" b="b"/>
              <a:pathLst>
                <a:path w="1718945" h="31114">
                  <a:moveTo>
                    <a:pt x="1718741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0" y="30505"/>
                  </a:lnTo>
                  <a:lnTo>
                    <a:pt x="1718741" y="30505"/>
                  </a:lnTo>
                  <a:lnTo>
                    <a:pt x="1718741" y="15278"/>
                  </a:lnTo>
                  <a:lnTo>
                    <a:pt x="1718741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79831" y="2102163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79831" y="2117385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79831" y="2132607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79831" y="2147830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79831" y="2163283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79831" y="2178505"/>
              <a:ext cx="1718945" cy="15875"/>
            </a:xfrm>
            <a:custGeom>
              <a:avLst/>
              <a:gdLst/>
              <a:ahLst/>
              <a:cxnLst/>
              <a:rect l="l" t="t" r="r" b="b"/>
              <a:pathLst>
                <a:path w="1718945" h="15875">
                  <a:moveTo>
                    <a:pt x="1718730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718730" y="15282"/>
                  </a:lnTo>
                  <a:lnTo>
                    <a:pt x="1718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79831" y="954271"/>
              <a:ext cx="1703705" cy="1224915"/>
            </a:xfrm>
            <a:custGeom>
              <a:avLst/>
              <a:gdLst/>
              <a:ahLst/>
              <a:cxnLst/>
              <a:rect l="l" t="t" r="r" b="b"/>
              <a:pathLst>
                <a:path w="1703705" h="1224914">
                  <a:moveTo>
                    <a:pt x="0" y="1224294"/>
                  </a:moveTo>
                  <a:lnTo>
                    <a:pt x="1703433" y="1224294"/>
                  </a:lnTo>
                  <a:lnTo>
                    <a:pt x="1703433" y="0"/>
                  </a:lnTo>
                  <a:lnTo>
                    <a:pt x="0" y="0"/>
                  </a:lnTo>
                  <a:lnTo>
                    <a:pt x="0" y="1224294"/>
                  </a:lnTo>
                  <a:close/>
                </a:path>
              </a:pathLst>
            </a:custGeom>
            <a:ln w="153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214"/>
          <p:cNvSpPr txBox="1"/>
          <p:nvPr/>
        </p:nvSpPr>
        <p:spPr>
          <a:xfrm>
            <a:off x="179831" y="954271"/>
            <a:ext cx="1703705" cy="299085"/>
          </a:xfrm>
          <a:prstGeom prst="rect">
            <a:avLst/>
          </a:prstGeom>
          <a:ln w="15317">
            <a:solidFill>
              <a:srgbClr val="0000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245"/>
              </a:spcBef>
            </a:pPr>
            <a:r>
              <a:rPr sz="1200" spc="25" dirty="0">
                <a:latin typeface="Microsoft Sans Serif"/>
                <a:cs typeface="Microsoft Sans Serif"/>
              </a:rPr>
              <a:t>CKhoa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79831" y="1252768"/>
            <a:ext cx="1703705" cy="643255"/>
          </a:xfrm>
          <a:prstGeom prst="rect">
            <a:avLst/>
          </a:prstGeom>
          <a:ln w="15317">
            <a:solidFill>
              <a:srgbClr val="0000F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80"/>
              </a:spcBef>
              <a:tabLst>
                <a:tab pos="275590" algn="l"/>
                <a:tab pos="1073785" algn="l"/>
              </a:tabLst>
            </a:pPr>
            <a:r>
              <a:rPr sz="12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#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KhoaID</a:t>
            </a:r>
            <a:r>
              <a:rPr sz="1200" spc="35" dirty="0">
                <a:latin typeface="Microsoft Sans Serif"/>
                <a:cs typeface="Microsoft Sans Serif"/>
              </a:rPr>
              <a:t>	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r>
              <a:rPr sz="12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2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</a:t>
            </a:r>
            <a:endParaRPr sz="1200">
              <a:latin typeface="Microsoft Sans Serif"/>
              <a:cs typeface="Microsoft Sans Serif"/>
            </a:endParaRPr>
          </a:p>
          <a:p>
            <a:pPr marL="60960">
              <a:lnSpc>
                <a:spcPct val="100000"/>
              </a:lnSpc>
              <a:spcBef>
                <a:spcPts val="10"/>
              </a:spcBef>
              <a:tabLst>
                <a:tab pos="1073785" algn="l"/>
              </a:tabLst>
            </a:pPr>
            <a:r>
              <a:rPr sz="1200" dirty="0">
                <a:latin typeface="Microsoft Sans Serif"/>
                <a:cs typeface="Microsoft Sans Serif"/>
              </a:rPr>
              <a:t>+  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45" dirty="0">
                <a:latin typeface="Microsoft Sans Serif"/>
                <a:cs typeface="Microsoft Sans Serif"/>
              </a:rPr>
              <a:t>MaKhoa	</a:t>
            </a: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  <a:p>
            <a:pPr marL="60960">
              <a:lnSpc>
                <a:spcPct val="100000"/>
              </a:lnSpc>
              <a:spcBef>
                <a:spcPts val="125"/>
              </a:spcBef>
              <a:tabLst>
                <a:tab pos="275590" algn="l"/>
                <a:tab pos="1073785" algn="l"/>
              </a:tabLst>
            </a:pPr>
            <a:r>
              <a:rPr sz="1200" dirty="0">
                <a:latin typeface="Microsoft Sans Serif"/>
                <a:cs typeface="Microsoft Sans Serif"/>
              </a:rPr>
              <a:t>-	</a:t>
            </a:r>
            <a:r>
              <a:rPr sz="1200" spc="50" dirty="0">
                <a:latin typeface="Microsoft Sans Serif"/>
                <a:cs typeface="Microsoft Sans Serif"/>
              </a:rPr>
              <a:t>TenKhoa	</a:t>
            </a: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string</a:t>
            </a:r>
            <a:endParaRPr sz="1200">
              <a:latin typeface="Microsoft Sans Serif"/>
              <a:cs typeface="Microsoft Sans Serif"/>
            </a:endParaRPr>
          </a:p>
        </p:txBody>
      </p:sp>
      <p:graphicFrame>
        <p:nvGraphicFramePr>
          <p:cNvPr id="216" name="object 216"/>
          <p:cNvGraphicFramePr>
            <a:graphicFrameLocks noGrp="1"/>
          </p:cNvGraphicFramePr>
          <p:nvPr/>
        </p:nvGraphicFramePr>
        <p:xfrm>
          <a:off x="1936829" y="908419"/>
          <a:ext cx="3129279" cy="1239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4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09550" algn="r">
                        <a:lnSpc>
                          <a:spcPct val="100000"/>
                        </a:lnSpc>
                      </a:pPr>
                      <a:r>
                        <a:rPr sz="1200" spc="25" dirty="0">
                          <a:latin typeface="Microsoft Sans Serif"/>
                          <a:cs typeface="Microsoft Sans Serif"/>
                        </a:rPr>
                        <a:t>0..*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CBoMon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+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860" marB="0"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u="heavy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BMID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860" marB="0"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200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u="heavy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long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86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+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MaBM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string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59">
                <a:tc row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spc="25" dirty="0">
                          <a:latin typeface="Microsoft Sans Serif"/>
                          <a:cs typeface="Microsoft Sans Serif"/>
                        </a:rPr>
                        <a:t>0..1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4" marB="0"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+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TenBM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string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4" marB="0"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+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Insert</a:t>
                      </a: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860" marB="0"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int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86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" name="object 217"/>
          <p:cNvSpPr/>
          <p:nvPr/>
        </p:nvSpPr>
        <p:spPr>
          <a:xfrm>
            <a:off x="3570711" y="969447"/>
            <a:ext cx="1565275" cy="1240155"/>
          </a:xfrm>
          <a:custGeom>
            <a:avLst/>
            <a:gdLst/>
            <a:ahLst/>
            <a:cxnLst/>
            <a:rect l="l" t="t" r="r" b="b"/>
            <a:pathLst>
              <a:path w="1565275" h="1240155">
                <a:moveTo>
                  <a:pt x="1565116" y="0"/>
                </a:moveTo>
                <a:lnTo>
                  <a:pt x="0" y="0"/>
                </a:lnTo>
                <a:lnTo>
                  <a:pt x="0" y="1239563"/>
                </a:lnTo>
                <a:lnTo>
                  <a:pt x="1565116" y="1239563"/>
                </a:lnTo>
                <a:lnTo>
                  <a:pt x="156511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8" name="object 218"/>
          <p:cNvGrpSpPr/>
          <p:nvPr/>
        </p:nvGrpSpPr>
        <p:grpSpPr>
          <a:xfrm>
            <a:off x="3509662" y="908359"/>
            <a:ext cx="1580515" cy="1254760"/>
            <a:chOff x="3509662" y="908359"/>
            <a:chExt cx="1580515" cy="1254760"/>
          </a:xfrm>
        </p:grpSpPr>
        <p:sp>
          <p:nvSpPr>
            <p:cNvPr id="219" name="object 219"/>
            <p:cNvSpPr/>
            <p:nvPr/>
          </p:nvSpPr>
          <p:spPr>
            <a:xfrm>
              <a:off x="3509662" y="90835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509662" y="923581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509662" y="93880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509662" y="95425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509662" y="96947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509662" y="984701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509662" y="100015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509662" y="101537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509662" y="103059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509662" y="104582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509662" y="1061275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509662" y="107639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848"/>
                  </a:lnTo>
                  <a:lnTo>
                    <a:pt x="1580413" y="15848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509662" y="1092411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509662" y="110763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09662" y="1122856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09662" y="1138078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09662" y="1153531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09662" y="116875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509662" y="1183976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509657" y="1199209"/>
              <a:ext cx="1580515" cy="31115"/>
            </a:xfrm>
            <a:custGeom>
              <a:avLst/>
              <a:gdLst/>
              <a:ahLst/>
              <a:cxnLst/>
              <a:rect l="l" t="t" r="r" b="b"/>
              <a:pathLst>
                <a:path w="1580514" h="31115">
                  <a:moveTo>
                    <a:pt x="1580413" y="15443"/>
                  </a:moveTo>
                  <a:lnTo>
                    <a:pt x="0" y="15443"/>
                  </a:lnTo>
                  <a:lnTo>
                    <a:pt x="0" y="30734"/>
                  </a:lnTo>
                  <a:lnTo>
                    <a:pt x="1580413" y="30734"/>
                  </a:lnTo>
                  <a:lnTo>
                    <a:pt x="1580413" y="15443"/>
                  </a:lnTo>
                  <a:close/>
                </a:path>
                <a:path w="1580514" h="31115">
                  <a:moveTo>
                    <a:pt x="1580413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580413" y="15278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509662" y="122987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509662" y="1245096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509662" y="126031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509662" y="127577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509662" y="129099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509662" y="130621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509662" y="132143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509662" y="133689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509662" y="135211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509662" y="136733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509662" y="138255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509662" y="139801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509662" y="1413235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509662" y="142845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509662" y="1443910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509662" y="1459028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848"/>
                  </a:lnTo>
                  <a:lnTo>
                    <a:pt x="1580413" y="15848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509662" y="1474816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509662" y="149026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509662" y="1505491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509657" y="1520723"/>
              <a:ext cx="1580515" cy="31115"/>
            </a:xfrm>
            <a:custGeom>
              <a:avLst/>
              <a:gdLst/>
              <a:ahLst/>
              <a:cxnLst/>
              <a:rect l="l" t="t" r="r" b="b"/>
              <a:pathLst>
                <a:path w="1580514" h="31115">
                  <a:moveTo>
                    <a:pt x="1580413" y="15455"/>
                  </a:moveTo>
                  <a:lnTo>
                    <a:pt x="0" y="15455"/>
                  </a:lnTo>
                  <a:lnTo>
                    <a:pt x="0" y="30734"/>
                  </a:lnTo>
                  <a:lnTo>
                    <a:pt x="1580413" y="30734"/>
                  </a:lnTo>
                  <a:lnTo>
                    <a:pt x="1580413" y="15455"/>
                  </a:lnTo>
                  <a:close/>
                </a:path>
                <a:path w="1580514" h="31115">
                  <a:moveTo>
                    <a:pt x="1580413" y="0"/>
                  </a:moveTo>
                  <a:lnTo>
                    <a:pt x="0" y="0"/>
                  </a:lnTo>
                  <a:lnTo>
                    <a:pt x="0" y="15278"/>
                  </a:lnTo>
                  <a:lnTo>
                    <a:pt x="1580413" y="15278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509662" y="155138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509662" y="156661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509662" y="158183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509662" y="159728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509662" y="161250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509662" y="162773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509662" y="164295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509662" y="165840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509662" y="1673630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509662" y="168885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509662" y="170407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509662" y="171952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509662" y="1734750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509662" y="174997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509662" y="176519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509662" y="178064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509662" y="1795870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509662" y="181109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509657" y="1826450"/>
              <a:ext cx="1580515" cy="46355"/>
            </a:xfrm>
            <a:custGeom>
              <a:avLst/>
              <a:gdLst/>
              <a:ahLst/>
              <a:cxnLst/>
              <a:rect l="l" t="t" r="r" b="b"/>
              <a:pathLst>
                <a:path w="1580514" h="46355">
                  <a:moveTo>
                    <a:pt x="1580413" y="0"/>
                  </a:moveTo>
                  <a:lnTo>
                    <a:pt x="0" y="0"/>
                  </a:lnTo>
                  <a:lnTo>
                    <a:pt x="0" y="15786"/>
                  </a:lnTo>
                  <a:lnTo>
                    <a:pt x="0" y="31013"/>
                  </a:lnTo>
                  <a:lnTo>
                    <a:pt x="0" y="46291"/>
                  </a:lnTo>
                  <a:lnTo>
                    <a:pt x="1580413" y="46291"/>
                  </a:lnTo>
                  <a:lnTo>
                    <a:pt x="1580413" y="31064"/>
                  </a:lnTo>
                  <a:lnTo>
                    <a:pt x="1580413" y="15849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509662" y="187290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509662" y="188812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509662" y="190334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509662" y="1918571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509662" y="1934024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509662" y="194924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509662" y="196446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509662" y="1979922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509662" y="1995145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509662" y="201036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509662" y="2025589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509657" y="2041054"/>
              <a:ext cx="1580515" cy="31115"/>
            </a:xfrm>
            <a:custGeom>
              <a:avLst/>
              <a:gdLst/>
              <a:ahLst/>
              <a:cxnLst/>
              <a:rect l="l" t="t" r="r" b="b"/>
              <a:pathLst>
                <a:path w="1580514" h="31114">
                  <a:moveTo>
                    <a:pt x="1580413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0" y="30492"/>
                  </a:lnTo>
                  <a:lnTo>
                    <a:pt x="1580413" y="30492"/>
                  </a:lnTo>
                  <a:lnTo>
                    <a:pt x="1580413" y="15278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509662" y="207148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509662" y="2086710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509662" y="2102163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509662" y="2117385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509662" y="2132607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509662" y="2147830"/>
              <a:ext cx="1580515" cy="15875"/>
            </a:xfrm>
            <a:custGeom>
              <a:avLst/>
              <a:gdLst/>
              <a:ahLst/>
              <a:cxnLst/>
              <a:rect l="l" t="t" r="r" b="b"/>
              <a:pathLst>
                <a:path w="1580514" h="15875">
                  <a:moveTo>
                    <a:pt x="1580413" y="0"/>
                  </a:moveTo>
                  <a:lnTo>
                    <a:pt x="0" y="0"/>
                  </a:lnTo>
                  <a:lnTo>
                    <a:pt x="0" y="15282"/>
                  </a:lnTo>
                  <a:lnTo>
                    <a:pt x="1580413" y="15282"/>
                  </a:lnTo>
                  <a:lnTo>
                    <a:pt x="15804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6" name="object 296"/>
          <p:cNvGraphicFramePr>
            <a:graphicFrameLocks noGrp="1"/>
          </p:cNvGraphicFramePr>
          <p:nvPr/>
        </p:nvGraphicFramePr>
        <p:xfrm>
          <a:off x="5858476" y="2696908"/>
          <a:ext cx="2137410" cy="3006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462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0..1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58419" algn="ctr">
                        <a:lnSpc>
                          <a:spcPct val="100000"/>
                        </a:lnSpc>
                      </a:pP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0..*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00FF"/>
                      </a:solidFill>
                      <a:prstDash val="solid"/>
                    </a:lnL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84">
                <a:tc gridSpan="5"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25" dirty="0">
                          <a:latin typeface="Microsoft Sans Serif"/>
                          <a:cs typeface="Microsoft Sans Serif"/>
                        </a:rPr>
                        <a:t>CNganh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+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u="heavy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NganhID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1400" u="heavy" spc="7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 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u="heavy" spc="55" dirty="0">
                          <a:uFill>
                            <a:solidFill>
                              <a:srgbClr val="000000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long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96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+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400" spc="45" dirty="0">
                          <a:latin typeface="Microsoft Sans Serif"/>
                          <a:cs typeface="Microsoft Sans Serif"/>
                        </a:rPr>
                        <a:t>MaNganh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304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: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string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731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+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FF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TenNganh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: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string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FF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34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+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FF"/>
                      </a:solidFill>
                      <a:prstDash val="solid"/>
                    </a:lnL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60" dirty="0">
                          <a:latin typeface="Microsoft Sans Serif"/>
                          <a:cs typeface="Microsoft Sans Serif"/>
                        </a:rPr>
                        <a:t>TenVT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: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string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" name="object 297"/>
          <p:cNvSpPr/>
          <p:nvPr/>
        </p:nvSpPr>
        <p:spPr>
          <a:xfrm>
            <a:off x="5939443" y="4414973"/>
            <a:ext cx="2099310" cy="1360170"/>
          </a:xfrm>
          <a:custGeom>
            <a:avLst/>
            <a:gdLst/>
            <a:ahLst/>
            <a:cxnLst/>
            <a:rect l="l" t="t" r="r" b="b"/>
            <a:pathLst>
              <a:path w="2099309" h="1360170">
                <a:moveTo>
                  <a:pt x="2099179" y="0"/>
                </a:moveTo>
                <a:lnTo>
                  <a:pt x="0" y="0"/>
                </a:lnTo>
                <a:lnTo>
                  <a:pt x="0" y="1360101"/>
                </a:lnTo>
                <a:lnTo>
                  <a:pt x="2099179" y="1360101"/>
                </a:lnTo>
                <a:lnTo>
                  <a:pt x="20991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8" name="object 298"/>
          <p:cNvGrpSpPr/>
          <p:nvPr/>
        </p:nvGrpSpPr>
        <p:grpSpPr>
          <a:xfrm>
            <a:off x="5867399" y="4343106"/>
            <a:ext cx="2117725" cy="1377950"/>
            <a:chOff x="5867399" y="4343106"/>
            <a:chExt cx="2117725" cy="1377950"/>
          </a:xfrm>
        </p:grpSpPr>
        <p:sp>
          <p:nvSpPr>
            <p:cNvPr id="299" name="object 299"/>
            <p:cNvSpPr/>
            <p:nvPr/>
          </p:nvSpPr>
          <p:spPr>
            <a:xfrm>
              <a:off x="5867399" y="4343106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867399" y="4360904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117686" y="1846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867399" y="4379374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4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867399" y="4397159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867399" y="4414970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1"/>
                  </a:lnTo>
                  <a:lnTo>
                    <a:pt x="2117686" y="17801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867399" y="4432755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867399" y="4450567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867399" y="4468352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867399" y="4486176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117686" y="1846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867399" y="4504620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867399" y="452243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867399" y="4540216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867399" y="4558028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867399" y="4575839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867399" y="4593624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867399" y="4611421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117686" y="1846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867399" y="4629892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867399" y="4647703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867399" y="4665488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867399" y="4683300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867399" y="4701084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867399" y="4718896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1"/>
                  </a:lnTo>
                  <a:lnTo>
                    <a:pt x="2117686" y="17801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867399" y="4736693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59"/>
                  </a:lnTo>
                  <a:lnTo>
                    <a:pt x="2117686" y="18459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867399" y="4755164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867399" y="4772948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1"/>
                  </a:lnTo>
                  <a:lnTo>
                    <a:pt x="2117686" y="17801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867399" y="4790760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867399" y="4808545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867399" y="4826357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867399" y="4844168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867399" y="4861965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117686" y="1846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867399" y="4880409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867399" y="489822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867399" y="4916032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867399" y="4933817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867399" y="4951629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867399" y="4969413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867399" y="4987237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117686" y="1846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867399" y="500568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867399" y="5023493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867399" y="5041278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867399" y="5059089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867399" y="507690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867399" y="5094686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867399" y="5112483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59"/>
                  </a:lnTo>
                  <a:lnTo>
                    <a:pt x="2117686" y="18459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867399" y="5130953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867399" y="5148738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867399" y="5166550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867399" y="518436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867399" y="5202146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867399" y="5219943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117686" y="1846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867399" y="5238414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867399" y="5256226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867399" y="5274010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867399" y="5291822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867399" y="5309607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867399" y="5327418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867387" y="5345226"/>
              <a:ext cx="2117725" cy="36830"/>
            </a:xfrm>
            <a:custGeom>
              <a:avLst/>
              <a:gdLst/>
              <a:ahLst/>
              <a:cxnLst/>
              <a:rect l="l" t="t" r="r" b="b"/>
              <a:pathLst>
                <a:path w="2117725" h="36829">
                  <a:moveTo>
                    <a:pt x="2117687" y="18465"/>
                  </a:moveTo>
                  <a:lnTo>
                    <a:pt x="0" y="18465"/>
                  </a:lnTo>
                  <a:lnTo>
                    <a:pt x="0" y="36271"/>
                  </a:lnTo>
                  <a:lnTo>
                    <a:pt x="2117687" y="36271"/>
                  </a:lnTo>
                  <a:lnTo>
                    <a:pt x="2117687" y="18465"/>
                  </a:lnTo>
                  <a:close/>
                </a:path>
                <a:path w="2117725" h="36829">
                  <a:moveTo>
                    <a:pt x="2117687" y="0"/>
                  </a:moveTo>
                  <a:lnTo>
                    <a:pt x="0" y="0"/>
                  </a:lnTo>
                  <a:lnTo>
                    <a:pt x="0" y="18453"/>
                  </a:lnTo>
                  <a:lnTo>
                    <a:pt x="2117687" y="18453"/>
                  </a:lnTo>
                  <a:lnTo>
                    <a:pt x="2117687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867399" y="538147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867399" y="5399282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867399" y="5417094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867399" y="5434879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867399" y="5452690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867399" y="5470488"/>
              <a:ext cx="2117725" cy="19050"/>
            </a:xfrm>
            <a:custGeom>
              <a:avLst/>
              <a:gdLst/>
              <a:ahLst/>
              <a:cxnLst/>
              <a:rect l="l" t="t" r="r" b="b"/>
              <a:pathLst>
                <a:path w="2117725" h="19050">
                  <a:moveTo>
                    <a:pt x="2117686" y="0"/>
                  </a:moveTo>
                  <a:lnTo>
                    <a:pt x="0" y="0"/>
                  </a:lnTo>
                  <a:lnTo>
                    <a:pt x="0" y="18459"/>
                  </a:lnTo>
                  <a:lnTo>
                    <a:pt x="2117686" y="18459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867399" y="548893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867399" y="5506743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867399" y="5524555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867399" y="5542347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867399" y="5560148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867387" y="5577954"/>
              <a:ext cx="2117725" cy="36830"/>
            </a:xfrm>
            <a:custGeom>
              <a:avLst/>
              <a:gdLst/>
              <a:ahLst/>
              <a:cxnLst/>
              <a:rect l="l" t="t" r="r" b="b"/>
              <a:pathLst>
                <a:path w="2117725" h="36829">
                  <a:moveTo>
                    <a:pt x="2117687" y="0"/>
                  </a:moveTo>
                  <a:lnTo>
                    <a:pt x="0" y="0"/>
                  </a:lnTo>
                  <a:lnTo>
                    <a:pt x="0" y="17805"/>
                  </a:lnTo>
                  <a:lnTo>
                    <a:pt x="0" y="36258"/>
                  </a:lnTo>
                  <a:lnTo>
                    <a:pt x="2117687" y="36258"/>
                  </a:lnTo>
                  <a:lnTo>
                    <a:pt x="2117687" y="17805"/>
                  </a:lnTo>
                  <a:lnTo>
                    <a:pt x="2117687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867399" y="5614209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867399" y="5632010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867399" y="564981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867399" y="5667611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867399" y="5685412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867399" y="5703213"/>
              <a:ext cx="2117725" cy="18415"/>
            </a:xfrm>
            <a:custGeom>
              <a:avLst/>
              <a:gdLst/>
              <a:ahLst/>
              <a:cxnLst/>
              <a:rect l="l" t="t" r="r" b="b"/>
              <a:pathLst>
                <a:path w="2117725" h="18414">
                  <a:moveTo>
                    <a:pt x="2117686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117686" y="17800"/>
                  </a:lnTo>
                  <a:lnTo>
                    <a:pt x="2117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4" name="object 374"/>
          <p:cNvGrpSpPr/>
          <p:nvPr/>
        </p:nvGrpSpPr>
        <p:grpSpPr>
          <a:xfrm>
            <a:off x="5876321" y="1470805"/>
            <a:ext cx="2073275" cy="1226185"/>
            <a:chOff x="5876321" y="1470805"/>
            <a:chExt cx="2073275" cy="1226185"/>
          </a:xfrm>
        </p:grpSpPr>
        <p:sp>
          <p:nvSpPr>
            <p:cNvPr id="375" name="object 375"/>
            <p:cNvSpPr/>
            <p:nvPr/>
          </p:nvSpPr>
          <p:spPr>
            <a:xfrm>
              <a:off x="5885245" y="1479847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5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957289" y="1551727"/>
              <a:ext cx="1992630" cy="1145540"/>
            </a:xfrm>
            <a:custGeom>
              <a:avLst/>
              <a:gdLst/>
              <a:ahLst/>
              <a:cxnLst/>
              <a:rect l="l" t="t" r="r" b="b"/>
              <a:pathLst>
                <a:path w="1992629" h="1145539">
                  <a:moveTo>
                    <a:pt x="1992084" y="0"/>
                  </a:moveTo>
                  <a:lnTo>
                    <a:pt x="0" y="0"/>
                  </a:lnTo>
                  <a:lnTo>
                    <a:pt x="0" y="1145180"/>
                  </a:lnTo>
                  <a:lnTo>
                    <a:pt x="1992085" y="1145180"/>
                  </a:lnTo>
                  <a:lnTo>
                    <a:pt x="199208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885245" y="1497578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5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885245" y="1515309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5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885245" y="1533187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885245" y="1551577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5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885245" y="1569577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5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5885245" y="1587308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5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885245" y="1605039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5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885245" y="1622770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885245" y="1640769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885245" y="1658378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885245" y="1677037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885245" y="1694768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885245" y="1712499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885245" y="1730230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885245" y="1748230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885245" y="1765961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885245" y="1783838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885245" y="1802229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885245" y="1819960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885245" y="1837691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885245" y="1855690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885245" y="1873421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885245" y="1891299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885245" y="1909689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885245" y="1927420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885245" y="1945151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885245" y="1963151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885245" y="1980882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885245" y="1998613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885245" y="2016491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885245" y="2034881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885245" y="2052612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885245" y="2070611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885245" y="2088342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885245" y="2106073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885245" y="2123804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885245" y="2141682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885245" y="2160072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885245" y="2178072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885245" y="2195803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885245" y="2213534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885245" y="2231265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885245" y="2249265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885245" y="2266874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885245" y="2285533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885245" y="2303264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885243" y="2321000"/>
              <a:ext cx="2010410" cy="36195"/>
            </a:xfrm>
            <a:custGeom>
              <a:avLst/>
              <a:gdLst/>
              <a:ahLst/>
              <a:cxnLst/>
              <a:rect l="l" t="t" r="r" b="b"/>
              <a:pathLst>
                <a:path w="2010409" h="36194">
                  <a:moveTo>
                    <a:pt x="2009940" y="17995"/>
                  </a:moveTo>
                  <a:lnTo>
                    <a:pt x="0" y="17995"/>
                  </a:lnTo>
                  <a:lnTo>
                    <a:pt x="0" y="35801"/>
                  </a:lnTo>
                  <a:lnTo>
                    <a:pt x="2009940" y="35801"/>
                  </a:lnTo>
                  <a:lnTo>
                    <a:pt x="2009940" y="17995"/>
                  </a:lnTo>
                  <a:close/>
                </a:path>
                <a:path w="2010409" h="36194">
                  <a:moveTo>
                    <a:pt x="2009940" y="0"/>
                  </a:moveTo>
                  <a:lnTo>
                    <a:pt x="0" y="0"/>
                  </a:lnTo>
                  <a:lnTo>
                    <a:pt x="0" y="17805"/>
                  </a:lnTo>
                  <a:lnTo>
                    <a:pt x="2009940" y="17805"/>
                  </a:lnTo>
                  <a:lnTo>
                    <a:pt x="2009940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885245" y="2356725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885245" y="2374456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885245" y="2392334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885245" y="2410724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885245" y="2428455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885245" y="2446455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885245" y="2464186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885245" y="2481917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885245" y="2499648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885245" y="2517525"/>
              <a:ext cx="2010410" cy="19050"/>
            </a:xfrm>
            <a:custGeom>
              <a:avLst/>
              <a:gdLst/>
              <a:ahLst/>
              <a:cxnLst/>
              <a:rect l="l" t="t" r="r" b="b"/>
              <a:pathLst>
                <a:path w="2010409" h="19050">
                  <a:moveTo>
                    <a:pt x="2009947" y="0"/>
                  </a:moveTo>
                  <a:lnTo>
                    <a:pt x="0" y="0"/>
                  </a:lnTo>
                  <a:lnTo>
                    <a:pt x="0" y="18460"/>
                  </a:lnTo>
                  <a:lnTo>
                    <a:pt x="2009947" y="1846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885245" y="2535916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885245" y="2553915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885245" y="2571646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885245" y="2589377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885245" y="2607108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885245" y="2625108"/>
              <a:ext cx="2010410" cy="18415"/>
            </a:xfrm>
            <a:custGeom>
              <a:avLst/>
              <a:gdLst/>
              <a:ahLst/>
              <a:cxnLst/>
              <a:rect l="l" t="t" r="r" b="b"/>
              <a:pathLst>
                <a:path w="2010409" h="18414">
                  <a:moveTo>
                    <a:pt x="2009947" y="0"/>
                  </a:moveTo>
                  <a:lnTo>
                    <a:pt x="0" y="0"/>
                  </a:lnTo>
                  <a:lnTo>
                    <a:pt x="0" y="17800"/>
                  </a:lnTo>
                  <a:lnTo>
                    <a:pt x="2009947" y="17800"/>
                  </a:lnTo>
                  <a:lnTo>
                    <a:pt x="2009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885245" y="1479729"/>
              <a:ext cx="1992630" cy="1145540"/>
            </a:xfrm>
            <a:custGeom>
              <a:avLst/>
              <a:gdLst/>
              <a:ahLst/>
              <a:cxnLst/>
              <a:rect l="l" t="t" r="r" b="b"/>
              <a:pathLst>
                <a:path w="1992629" h="1145539">
                  <a:moveTo>
                    <a:pt x="0" y="1145180"/>
                  </a:moveTo>
                  <a:lnTo>
                    <a:pt x="1992085" y="1145180"/>
                  </a:lnTo>
                  <a:lnTo>
                    <a:pt x="1992084" y="0"/>
                  </a:lnTo>
                  <a:lnTo>
                    <a:pt x="0" y="0"/>
                  </a:lnTo>
                  <a:lnTo>
                    <a:pt x="0" y="1145180"/>
                  </a:lnTo>
                  <a:close/>
                </a:path>
              </a:pathLst>
            </a:custGeom>
            <a:ln w="178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1" name="object 441"/>
          <p:cNvSpPr txBox="1"/>
          <p:nvPr/>
        </p:nvSpPr>
        <p:spPr>
          <a:xfrm>
            <a:off x="6572476" y="1502993"/>
            <a:ext cx="59118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5" dirty="0">
                <a:latin typeface="Microsoft Sans Serif"/>
                <a:cs typeface="Microsoft Sans Serif"/>
              </a:rPr>
              <a:t>C</a:t>
            </a:r>
            <a:r>
              <a:rPr sz="1400" spc="50" dirty="0">
                <a:latin typeface="Microsoft Sans Serif"/>
                <a:cs typeface="Microsoft Sans Serif"/>
              </a:rPr>
              <a:t>K</a:t>
            </a:r>
            <a:r>
              <a:rPr sz="1400" spc="65" dirty="0">
                <a:latin typeface="Microsoft Sans Serif"/>
                <a:cs typeface="Microsoft Sans Serif"/>
              </a:rPr>
              <a:t>ho</a:t>
            </a:r>
            <a:r>
              <a:rPr sz="1400" spc="5" dirty="0"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43" name="object 4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45" name="object 4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42" name="object 442"/>
          <p:cNvSpPr txBox="1"/>
          <p:nvPr/>
        </p:nvSpPr>
        <p:spPr>
          <a:xfrm>
            <a:off x="5885245" y="1828895"/>
            <a:ext cx="1992630" cy="796290"/>
          </a:xfrm>
          <a:prstGeom prst="rect">
            <a:avLst/>
          </a:prstGeom>
          <a:ln w="17847">
            <a:solidFill>
              <a:srgbClr val="0000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20"/>
              </a:spcBef>
              <a:tabLst>
                <a:tab pos="322580" algn="l"/>
                <a:tab pos="1256030" algn="l"/>
              </a:tabLst>
            </a:pPr>
            <a:r>
              <a:rPr sz="14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#</a:t>
            </a:r>
            <a:r>
              <a:rPr sz="1400" spc="5" dirty="0">
                <a:latin typeface="Microsoft Sans Serif"/>
                <a:cs typeface="Microsoft Sans Serif"/>
              </a:rPr>
              <a:t>	</a:t>
            </a:r>
            <a:r>
              <a:rPr sz="14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KhoaID</a:t>
            </a:r>
            <a:r>
              <a:rPr sz="1400" spc="45" dirty="0">
                <a:latin typeface="Microsoft Sans Serif"/>
                <a:cs typeface="Microsoft Sans Serif"/>
              </a:rPr>
              <a:t>	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r>
              <a:rPr sz="14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00" u="heavy" spc="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</a:t>
            </a:r>
            <a:endParaRPr sz="1400">
              <a:latin typeface="Microsoft Sans Serif"/>
              <a:cs typeface="Microsoft Sans Serif"/>
            </a:endParaRPr>
          </a:p>
          <a:p>
            <a:pPr marL="71755">
              <a:lnSpc>
                <a:spcPct val="100000"/>
              </a:lnSpc>
              <a:spcBef>
                <a:spcPts val="150"/>
              </a:spcBef>
              <a:tabLst>
                <a:tab pos="322580" algn="l"/>
                <a:tab pos="125603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+	</a:t>
            </a:r>
            <a:r>
              <a:rPr sz="1400" spc="55" dirty="0">
                <a:latin typeface="Microsoft Sans Serif"/>
                <a:cs typeface="Microsoft Sans Serif"/>
              </a:rPr>
              <a:t>MaKhoa	</a:t>
            </a:r>
            <a:r>
              <a:rPr sz="1400" dirty="0">
                <a:latin typeface="Microsoft Sans Serif"/>
                <a:cs typeface="Microsoft Sans Serif"/>
              </a:rPr>
              <a:t>: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string</a:t>
            </a:r>
            <a:endParaRPr sz="1400">
              <a:latin typeface="Microsoft Sans Serif"/>
              <a:cs typeface="Microsoft Sans Serif"/>
            </a:endParaRPr>
          </a:p>
          <a:p>
            <a:pPr marL="71755">
              <a:lnSpc>
                <a:spcPct val="100000"/>
              </a:lnSpc>
              <a:spcBef>
                <a:spcPts val="150"/>
              </a:spcBef>
              <a:tabLst>
                <a:tab pos="322580" algn="l"/>
                <a:tab pos="1256030" algn="l"/>
              </a:tabLst>
            </a:pPr>
            <a:r>
              <a:rPr sz="1400" dirty="0">
                <a:latin typeface="Microsoft Sans Serif"/>
                <a:cs typeface="Microsoft Sans Serif"/>
              </a:rPr>
              <a:t>-	</a:t>
            </a:r>
            <a:r>
              <a:rPr sz="1400" spc="60" dirty="0">
                <a:latin typeface="Microsoft Sans Serif"/>
                <a:cs typeface="Microsoft Sans Serif"/>
              </a:rPr>
              <a:t>TenKhoa	</a:t>
            </a:r>
            <a:r>
              <a:rPr sz="1400" dirty="0">
                <a:latin typeface="Microsoft Sans Serif"/>
                <a:cs typeface="Microsoft Sans Serif"/>
              </a:rPr>
              <a:t>: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string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3928"/>
            <a:ext cx="1516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Ví</a:t>
            </a:r>
            <a:r>
              <a:rPr sz="4800" spc="-95" dirty="0"/>
              <a:t> </a:t>
            </a:r>
            <a:r>
              <a:rPr sz="4800" dirty="0"/>
              <a:t>dụ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809335" y="1747511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932"/>
                </a:lnTo>
              </a:path>
            </a:pathLst>
          </a:custGeom>
          <a:ln w="330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9602" y="1767464"/>
            <a:ext cx="219075" cy="290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850" spc="-15" dirty="0">
                <a:latin typeface="Microsoft Sans Serif"/>
                <a:cs typeface="Microsoft Sans Serif"/>
              </a:rPr>
              <a:t>Co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220" y="2086592"/>
            <a:ext cx="355600" cy="290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850" spc="20" dirty="0">
                <a:latin typeface="Microsoft Sans Serif"/>
                <a:cs typeface="Microsoft Sans Serif"/>
              </a:rPr>
              <a:t>0..*</a:t>
            </a:r>
            <a:endParaRPr sz="8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850" spc="45" dirty="0">
                <a:latin typeface="Microsoft Sans Serif"/>
                <a:cs typeface="Microsoft Sans Serif"/>
              </a:rPr>
              <a:t>Thuoc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8458" y="319377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67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4271" y="3329318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5265" y="2834314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859" y="1203156"/>
            <a:ext cx="1985010" cy="1760220"/>
          </a:xfrm>
          <a:custGeom>
            <a:avLst/>
            <a:gdLst/>
            <a:ahLst/>
            <a:cxnLst/>
            <a:rect l="l" t="t" r="r" b="b"/>
            <a:pathLst>
              <a:path w="1985010" h="1760220">
                <a:moveTo>
                  <a:pt x="1984465" y="0"/>
                </a:moveTo>
                <a:lnTo>
                  <a:pt x="0" y="1759756"/>
                </a:lnTo>
              </a:path>
            </a:pathLst>
          </a:custGeom>
          <a:ln w="110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99596" y="1690622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9322" y="2394623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7258" y="906302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479" y="0"/>
                </a:lnTo>
              </a:path>
            </a:pathLst>
          </a:custGeom>
          <a:ln w="333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3841" y="645797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0082" y="953498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92424" y="1269399"/>
            <a:ext cx="2238375" cy="55244"/>
          </a:xfrm>
          <a:custGeom>
            <a:avLst/>
            <a:gdLst/>
            <a:ahLst/>
            <a:cxnLst/>
            <a:rect l="l" t="t" r="r" b="b"/>
            <a:pathLst>
              <a:path w="2238375" h="55244">
                <a:moveTo>
                  <a:pt x="0" y="54816"/>
                </a:moveTo>
                <a:lnTo>
                  <a:pt x="2238041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56474" y="1382590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0336" y="1096418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30466" y="1302355"/>
            <a:ext cx="55880" cy="1517650"/>
          </a:xfrm>
          <a:custGeom>
            <a:avLst/>
            <a:gdLst/>
            <a:ahLst/>
            <a:cxnLst/>
            <a:rect l="l" t="t" r="r" b="b"/>
            <a:pathLst>
              <a:path w="55879" h="1517650">
                <a:moveTo>
                  <a:pt x="0" y="0"/>
                </a:moveTo>
                <a:lnTo>
                  <a:pt x="55532" y="1517471"/>
                </a:lnTo>
              </a:path>
            </a:pathLst>
          </a:custGeom>
          <a:ln w="110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89875" y="2097522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5143" y="2031610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85998" y="2819826"/>
            <a:ext cx="88265" cy="1210310"/>
          </a:xfrm>
          <a:custGeom>
            <a:avLst/>
            <a:gdLst/>
            <a:ahLst/>
            <a:cxnLst/>
            <a:rect l="l" t="t" r="r" b="b"/>
            <a:pathLst>
              <a:path w="88265" h="1210310">
                <a:moveTo>
                  <a:pt x="0" y="0"/>
                </a:moveTo>
                <a:lnTo>
                  <a:pt x="88023" y="1209936"/>
                </a:lnTo>
              </a:path>
            </a:pathLst>
          </a:custGeom>
          <a:ln w="110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66958" y="3472404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02225" y="3384135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81318" y="3534759"/>
            <a:ext cx="2712720" cy="473709"/>
          </a:xfrm>
          <a:custGeom>
            <a:avLst/>
            <a:gdLst/>
            <a:ahLst/>
            <a:cxnLst/>
            <a:rect l="l" t="t" r="r" b="b"/>
            <a:pathLst>
              <a:path w="2712720" h="473710">
                <a:moveTo>
                  <a:pt x="0" y="0"/>
                </a:moveTo>
                <a:lnTo>
                  <a:pt x="2712636" y="473143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09769" y="3538151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30407" y="3626420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13480" y="4359570"/>
            <a:ext cx="110489" cy="759460"/>
            <a:chOff x="7313480" y="4359570"/>
            <a:chExt cx="110489" cy="759460"/>
          </a:xfrm>
        </p:grpSpPr>
        <p:sp>
          <p:nvSpPr>
            <p:cNvPr id="28" name="object 28"/>
            <p:cNvSpPr/>
            <p:nvPr/>
          </p:nvSpPr>
          <p:spPr>
            <a:xfrm>
              <a:off x="7374021" y="4365285"/>
              <a:ext cx="0" cy="748030"/>
            </a:xfrm>
            <a:custGeom>
              <a:avLst/>
              <a:gdLst/>
              <a:ahLst/>
              <a:cxnLst/>
              <a:rect l="l" t="t" r="r" b="b"/>
              <a:pathLst>
                <a:path h="748029">
                  <a:moveTo>
                    <a:pt x="0" y="0"/>
                  </a:moveTo>
                  <a:lnTo>
                    <a:pt x="0" y="747788"/>
                  </a:lnTo>
                </a:path>
              </a:pathLst>
            </a:custGeom>
            <a:ln w="1101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3480" y="4365245"/>
              <a:ext cx="110140" cy="21984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399945" y="4561115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1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4272" y="4704234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58199" y="5520072"/>
            <a:ext cx="3815079" cy="319405"/>
            <a:chOff x="2958199" y="5520072"/>
            <a:chExt cx="3815079" cy="319405"/>
          </a:xfrm>
        </p:grpSpPr>
        <p:sp>
          <p:nvSpPr>
            <p:cNvPr id="33" name="object 33"/>
            <p:cNvSpPr/>
            <p:nvPr/>
          </p:nvSpPr>
          <p:spPr>
            <a:xfrm>
              <a:off x="2963914" y="5525787"/>
              <a:ext cx="3803650" cy="307975"/>
            </a:xfrm>
            <a:custGeom>
              <a:avLst/>
              <a:gdLst/>
              <a:ahLst/>
              <a:cxnLst/>
              <a:rect l="l" t="t" r="r" b="b"/>
              <a:pathLst>
                <a:path w="3803650" h="307975">
                  <a:moveTo>
                    <a:pt x="0" y="0"/>
                  </a:moveTo>
                  <a:lnTo>
                    <a:pt x="3803559" y="307650"/>
                  </a:lnTo>
                </a:path>
              </a:pathLst>
            </a:custGeom>
            <a:ln w="110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4392" y="5520285"/>
              <a:ext cx="220701" cy="10975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662362" y="5584112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1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97419" y="5617035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13235" y="3210413"/>
            <a:ext cx="3782060" cy="2266315"/>
            <a:chOff x="3013235" y="3210413"/>
            <a:chExt cx="3782060" cy="2266315"/>
          </a:xfrm>
        </p:grpSpPr>
        <p:sp>
          <p:nvSpPr>
            <p:cNvPr id="38" name="object 38"/>
            <p:cNvSpPr/>
            <p:nvPr/>
          </p:nvSpPr>
          <p:spPr>
            <a:xfrm>
              <a:off x="3018950" y="3216128"/>
              <a:ext cx="3770629" cy="2254885"/>
            </a:xfrm>
            <a:custGeom>
              <a:avLst/>
              <a:gdLst/>
              <a:ahLst/>
              <a:cxnLst/>
              <a:rect l="l" t="t" r="r" b="b"/>
              <a:pathLst>
                <a:path w="3770629" h="2254885">
                  <a:moveTo>
                    <a:pt x="0" y="0"/>
                  </a:moveTo>
                  <a:lnTo>
                    <a:pt x="3770571" y="2254379"/>
                  </a:lnTo>
                </a:path>
              </a:pathLst>
            </a:custGeom>
            <a:ln w="1100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7379" y="3496300"/>
              <a:ext cx="187714" cy="11020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607327" y="367030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1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10" dirty="0">
                <a:latin typeface="Microsoft Sans Serif"/>
                <a:cs typeface="Microsoft Sans Serif"/>
              </a:rPr>
              <a:t>1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74501" y="5067165"/>
            <a:ext cx="200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45" dirty="0">
                <a:latin typeface="Microsoft Sans Serif"/>
                <a:cs typeface="Microsoft Sans Serif"/>
              </a:rPr>
              <a:t>0</a:t>
            </a:r>
            <a:r>
              <a:rPr sz="850" spc="20" dirty="0">
                <a:latin typeface="Microsoft Sans Serif"/>
                <a:cs typeface="Microsoft Sans Serif"/>
              </a:rPr>
              <a:t>..</a:t>
            </a:r>
            <a:r>
              <a:rPr sz="850" spc="5" dirty="0">
                <a:latin typeface="Microsoft Sans Serif"/>
                <a:cs typeface="Microsoft Sans Serif"/>
              </a:rPr>
              <a:t>*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74116" y="2555878"/>
            <a:ext cx="1174750" cy="941069"/>
            <a:chOff x="174116" y="2555878"/>
            <a:chExt cx="1174750" cy="941069"/>
          </a:xfrm>
        </p:grpSpPr>
        <p:sp>
          <p:nvSpPr>
            <p:cNvPr id="43" name="object 43"/>
            <p:cNvSpPr/>
            <p:nvPr/>
          </p:nvSpPr>
          <p:spPr>
            <a:xfrm>
              <a:off x="223884" y="2605479"/>
              <a:ext cx="1124585" cy="890905"/>
            </a:xfrm>
            <a:custGeom>
              <a:avLst/>
              <a:gdLst/>
              <a:ahLst/>
              <a:cxnLst/>
              <a:rect l="l" t="t" r="r" b="b"/>
              <a:pathLst>
                <a:path w="1124585" h="890904">
                  <a:moveTo>
                    <a:pt x="1124573" y="0"/>
                  </a:moveTo>
                  <a:lnTo>
                    <a:pt x="0" y="0"/>
                  </a:lnTo>
                  <a:lnTo>
                    <a:pt x="0" y="890858"/>
                  </a:lnTo>
                  <a:lnTo>
                    <a:pt x="1124573" y="890858"/>
                  </a:lnTo>
                  <a:lnTo>
                    <a:pt x="112457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831" y="256160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831" y="257253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831" y="258362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9831" y="259455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9831" y="260548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9831" y="261641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9831" y="262751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9831" y="263844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9831" y="264937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9831" y="266030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831" y="2671323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135580" y="11379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9831" y="2682659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9831" y="2693755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9831" y="2704685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9831" y="271561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9831" y="272654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9831" y="2737641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9831" y="274857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831" y="275950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9819" y="2770441"/>
              <a:ext cx="1136015" cy="22225"/>
            </a:xfrm>
            <a:custGeom>
              <a:avLst/>
              <a:gdLst/>
              <a:ahLst/>
              <a:cxnLst/>
              <a:rect l="l" t="t" r="r" b="b"/>
              <a:pathLst>
                <a:path w="1136015" h="22225">
                  <a:moveTo>
                    <a:pt x="1135583" y="11087"/>
                  </a:moveTo>
                  <a:lnTo>
                    <a:pt x="0" y="11087"/>
                  </a:lnTo>
                  <a:lnTo>
                    <a:pt x="0" y="22072"/>
                  </a:lnTo>
                  <a:lnTo>
                    <a:pt x="1135583" y="22072"/>
                  </a:lnTo>
                  <a:lnTo>
                    <a:pt x="1135583" y="11087"/>
                  </a:lnTo>
                  <a:close/>
                </a:path>
                <a:path w="1136015" h="22225">
                  <a:moveTo>
                    <a:pt x="1135583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135583" y="10972"/>
                  </a:lnTo>
                  <a:lnTo>
                    <a:pt x="1135583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9831" y="279245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9831" y="280338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9831" y="281431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9831" y="282541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9831" y="283634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9831" y="2847365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135580" y="11379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9831" y="2858701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9831" y="286963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9831" y="288056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79831" y="2891657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9831" y="290258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9831" y="291351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9831" y="292444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9831" y="293554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9831" y="294647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9831" y="295740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9831" y="296850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9831" y="297943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9831" y="299036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9819" y="3001301"/>
              <a:ext cx="1136015" cy="22225"/>
            </a:xfrm>
            <a:custGeom>
              <a:avLst/>
              <a:gdLst/>
              <a:ahLst/>
              <a:cxnLst/>
              <a:rect l="l" t="t" r="r" b="b"/>
              <a:pathLst>
                <a:path w="1136015" h="22225">
                  <a:moveTo>
                    <a:pt x="1135583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135583" y="22059"/>
                  </a:lnTo>
                  <a:lnTo>
                    <a:pt x="1135583" y="11087"/>
                  </a:lnTo>
                  <a:close/>
                </a:path>
                <a:path w="1136015" h="22225">
                  <a:moveTo>
                    <a:pt x="1135583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135583" y="10972"/>
                  </a:lnTo>
                  <a:lnTo>
                    <a:pt x="1135583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9831" y="3023241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135580" y="11379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9831" y="3034743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9831" y="3045673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9831" y="305660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79831" y="306753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9831" y="307863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79831" y="308956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9831" y="310049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9831" y="311142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9831" y="312251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9831" y="313344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9831" y="314437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79831" y="315530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9831" y="316640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9831" y="317733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79831" y="318826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9831" y="3199283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135580" y="11379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9831" y="3210620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30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9819" y="3221558"/>
              <a:ext cx="1136015" cy="33020"/>
            </a:xfrm>
            <a:custGeom>
              <a:avLst/>
              <a:gdLst/>
              <a:ahLst/>
              <a:cxnLst/>
              <a:rect l="l" t="t" r="r" b="b"/>
              <a:pathLst>
                <a:path w="1136015" h="33020">
                  <a:moveTo>
                    <a:pt x="1135583" y="11099"/>
                  </a:moveTo>
                  <a:lnTo>
                    <a:pt x="0" y="11099"/>
                  </a:lnTo>
                  <a:lnTo>
                    <a:pt x="0" y="22021"/>
                  </a:lnTo>
                  <a:lnTo>
                    <a:pt x="0" y="32994"/>
                  </a:lnTo>
                  <a:lnTo>
                    <a:pt x="1135583" y="32994"/>
                  </a:lnTo>
                  <a:lnTo>
                    <a:pt x="1135583" y="22072"/>
                  </a:lnTo>
                  <a:lnTo>
                    <a:pt x="1135583" y="11099"/>
                  </a:lnTo>
                  <a:close/>
                </a:path>
                <a:path w="1136015" h="33020">
                  <a:moveTo>
                    <a:pt x="1135583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135583" y="10972"/>
                  </a:lnTo>
                  <a:lnTo>
                    <a:pt x="1135583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9831" y="325450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9831" y="3265436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9831" y="327653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9831" y="328746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9831" y="329839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9831" y="330932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9831" y="332041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79831" y="333134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9831" y="334227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9831" y="335337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9831" y="3364304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79819" y="3375240"/>
              <a:ext cx="1136015" cy="22860"/>
            </a:xfrm>
            <a:custGeom>
              <a:avLst/>
              <a:gdLst/>
              <a:ahLst/>
              <a:cxnLst/>
              <a:rect l="l" t="t" r="r" b="b"/>
              <a:pathLst>
                <a:path w="1136015" h="22860">
                  <a:moveTo>
                    <a:pt x="1135583" y="11023"/>
                  </a:moveTo>
                  <a:lnTo>
                    <a:pt x="0" y="11023"/>
                  </a:lnTo>
                  <a:lnTo>
                    <a:pt x="0" y="22402"/>
                  </a:lnTo>
                  <a:lnTo>
                    <a:pt x="1135583" y="22402"/>
                  </a:lnTo>
                  <a:lnTo>
                    <a:pt x="1135583" y="11023"/>
                  </a:lnTo>
                  <a:close/>
                </a:path>
                <a:path w="1136015" h="22860">
                  <a:moveTo>
                    <a:pt x="1135583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135583" y="10972"/>
                  </a:lnTo>
                  <a:lnTo>
                    <a:pt x="1135583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9831" y="339759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79831" y="3408522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9831" y="341961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79831" y="343054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79831" y="344147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79831" y="3452408"/>
              <a:ext cx="1136015" cy="11430"/>
            </a:xfrm>
            <a:custGeom>
              <a:avLst/>
              <a:gdLst/>
              <a:ahLst/>
              <a:cxnLst/>
              <a:rect l="l" t="t" r="r" b="b"/>
              <a:pathLst>
                <a:path w="1136015" h="11429">
                  <a:moveTo>
                    <a:pt x="113558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135580" y="10973"/>
                  </a:lnTo>
                  <a:lnTo>
                    <a:pt x="1135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79831" y="2561593"/>
              <a:ext cx="1124585" cy="890905"/>
            </a:xfrm>
            <a:custGeom>
              <a:avLst/>
              <a:gdLst/>
              <a:ahLst/>
              <a:cxnLst/>
              <a:rect l="l" t="t" r="r" b="b"/>
              <a:pathLst>
                <a:path w="1124585" h="890904">
                  <a:moveTo>
                    <a:pt x="0" y="890858"/>
                  </a:moveTo>
                  <a:lnTo>
                    <a:pt x="1124573" y="890858"/>
                  </a:lnTo>
                  <a:lnTo>
                    <a:pt x="1124573" y="0"/>
                  </a:lnTo>
                  <a:lnTo>
                    <a:pt x="0" y="0"/>
                  </a:lnTo>
                  <a:lnTo>
                    <a:pt x="0" y="890858"/>
                  </a:lnTo>
                  <a:close/>
                </a:path>
              </a:pathLst>
            </a:custGeom>
            <a:ln w="1100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497939" y="2570500"/>
            <a:ext cx="47244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5" dirty="0">
                <a:latin typeface="Microsoft Sans Serif"/>
                <a:cs typeface="Microsoft Sans Serif"/>
              </a:rPr>
              <a:t>C</a:t>
            </a:r>
            <a:r>
              <a:rPr sz="850" spc="35" dirty="0">
                <a:latin typeface="Microsoft Sans Serif"/>
                <a:cs typeface="Microsoft Sans Serif"/>
              </a:rPr>
              <a:t>B</a:t>
            </a:r>
            <a:r>
              <a:rPr sz="850" spc="45" dirty="0">
                <a:latin typeface="Microsoft Sans Serif"/>
                <a:cs typeface="Microsoft Sans Serif"/>
              </a:rPr>
              <a:t>o</a:t>
            </a:r>
            <a:r>
              <a:rPr sz="850" spc="65" dirty="0">
                <a:latin typeface="Microsoft Sans Serif"/>
                <a:cs typeface="Microsoft Sans Serif"/>
              </a:rPr>
              <a:t>M</a:t>
            </a:r>
            <a:r>
              <a:rPr sz="850" spc="45" dirty="0">
                <a:latin typeface="Microsoft Sans Serif"/>
                <a:cs typeface="Microsoft Sans Serif"/>
              </a:rPr>
              <a:t>o</a:t>
            </a:r>
            <a:r>
              <a:rPr sz="850" spc="10" dirty="0">
                <a:latin typeface="Microsoft Sans Serif"/>
                <a:cs typeface="Microsoft Sans Serif"/>
              </a:rPr>
              <a:t>n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85338" y="2775940"/>
            <a:ext cx="1113790" cy="0"/>
          </a:xfrm>
          <a:custGeom>
            <a:avLst/>
            <a:gdLst/>
            <a:ahLst/>
            <a:cxnLst/>
            <a:rect l="l" t="t" r="r" b="b"/>
            <a:pathLst>
              <a:path w="1113790">
                <a:moveTo>
                  <a:pt x="0" y="0"/>
                </a:moveTo>
                <a:lnTo>
                  <a:pt x="1113547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211184" y="2768931"/>
            <a:ext cx="558165" cy="45465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175" dirty="0">
                <a:latin typeface="Microsoft Sans Serif"/>
                <a:cs typeface="Microsoft Sans Serif"/>
              </a:rPr>
              <a:t> </a:t>
            </a:r>
            <a:r>
              <a:rPr sz="850" u="sng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BMID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MaBM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65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TenBM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39754" y="2779498"/>
            <a:ext cx="31813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2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long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52454" y="2913561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>
                <a:moveTo>
                  <a:pt x="0" y="0"/>
                </a:moveTo>
                <a:lnTo>
                  <a:pt x="297753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839754" y="2912514"/>
            <a:ext cx="361950" cy="3111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85338" y="3249084"/>
            <a:ext cx="1113790" cy="0"/>
          </a:xfrm>
          <a:custGeom>
            <a:avLst/>
            <a:gdLst/>
            <a:ahLst/>
            <a:cxnLst/>
            <a:rect l="l" t="t" r="r" b="b"/>
            <a:pathLst>
              <a:path w="1113790">
                <a:moveTo>
                  <a:pt x="0" y="0"/>
                </a:moveTo>
                <a:lnTo>
                  <a:pt x="1113547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211184" y="3252145"/>
            <a:ext cx="83883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220" dirty="0">
                <a:latin typeface="Microsoft Sans Serif"/>
                <a:cs typeface="Microsoft Sans Serif"/>
              </a:rPr>
              <a:t> </a:t>
            </a:r>
            <a:r>
              <a:rPr sz="850" dirty="0">
                <a:latin typeface="Microsoft Sans Serif"/>
                <a:cs typeface="Microsoft Sans Serif"/>
              </a:rPr>
              <a:t>Insert</a:t>
            </a:r>
            <a:r>
              <a:rPr sz="850" spc="4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()</a:t>
            </a:r>
            <a:r>
              <a:rPr sz="850" spc="42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40" dirty="0">
                <a:latin typeface="Microsoft Sans Serif"/>
                <a:cs typeface="Microsoft Sans Serif"/>
              </a:rPr>
              <a:t> </a:t>
            </a:r>
            <a:r>
              <a:rPr sz="850" spc="35" dirty="0">
                <a:latin typeface="Microsoft Sans Serif"/>
                <a:cs typeface="Microsoft Sans Serif"/>
              </a:rPr>
              <a:t>int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2136485" y="2412842"/>
            <a:ext cx="1351280" cy="1941830"/>
            <a:chOff x="2136485" y="2412842"/>
            <a:chExt cx="1351280" cy="1941830"/>
          </a:xfrm>
        </p:grpSpPr>
        <p:sp>
          <p:nvSpPr>
            <p:cNvPr id="131" name="object 131"/>
            <p:cNvSpPr/>
            <p:nvPr/>
          </p:nvSpPr>
          <p:spPr>
            <a:xfrm>
              <a:off x="2186626" y="2462443"/>
              <a:ext cx="1301115" cy="1892300"/>
            </a:xfrm>
            <a:custGeom>
              <a:avLst/>
              <a:gdLst/>
              <a:ahLst/>
              <a:cxnLst/>
              <a:rect l="l" t="t" r="r" b="b"/>
              <a:pathLst>
                <a:path w="1301114" h="1892300">
                  <a:moveTo>
                    <a:pt x="1300769" y="0"/>
                  </a:moveTo>
                  <a:lnTo>
                    <a:pt x="0" y="0"/>
                  </a:lnTo>
                  <a:lnTo>
                    <a:pt x="0" y="1891912"/>
                  </a:lnTo>
                  <a:lnTo>
                    <a:pt x="1300769" y="1891912"/>
                  </a:lnTo>
                  <a:lnTo>
                    <a:pt x="1300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142200" y="241851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142200" y="242944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142197" y="2440546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42200" y="246240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42200" y="247333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142197" y="2484437"/>
              <a:ext cx="1312545" cy="33655"/>
            </a:xfrm>
            <a:custGeom>
              <a:avLst/>
              <a:gdLst/>
              <a:ahLst/>
              <a:cxnLst/>
              <a:rect l="l" t="t" r="r" b="b"/>
              <a:pathLst>
                <a:path w="1312545" h="33655">
                  <a:moveTo>
                    <a:pt x="1312189" y="22352"/>
                  </a:moveTo>
                  <a:lnTo>
                    <a:pt x="0" y="22352"/>
                  </a:lnTo>
                  <a:lnTo>
                    <a:pt x="0" y="33324"/>
                  </a:lnTo>
                  <a:lnTo>
                    <a:pt x="1312189" y="33324"/>
                  </a:lnTo>
                  <a:lnTo>
                    <a:pt x="1312189" y="22352"/>
                  </a:lnTo>
                  <a:close/>
                </a:path>
                <a:path w="1312545" h="33655">
                  <a:moveTo>
                    <a:pt x="1312189" y="0"/>
                  </a:moveTo>
                  <a:lnTo>
                    <a:pt x="0" y="0"/>
                  </a:lnTo>
                  <a:lnTo>
                    <a:pt x="0" y="10845"/>
                  </a:lnTo>
                  <a:lnTo>
                    <a:pt x="0" y="10972"/>
                  </a:lnTo>
                  <a:lnTo>
                    <a:pt x="0" y="22225"/>
                  </a:lnTo>
                  <a:lnTo>
                    <a:pt x="1312189" y="22225"/>
                  </a:lnTo>
                  <a:lnTo>
                    <a:pt x="1312189" y="10972"/>
                  </a:lnTo>
                  <a:lnTo>
                    <a:pt x="1312189" y="10845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142197" y="2517724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12189" y="21894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142200" y="253957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142200" y="255067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142197" y="2561602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142200" y="258362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142197" y="2594559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142200" y="261641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142200" y="262751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142197" y="2638450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142200" y="266030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142200" y="2671323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12190" y="11379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142197" y="2682671"/>
              <a:ext cx="1312545" cy="33020"/>
            </a:xfrm>
            <a:custGeom>
              <a:avLst/>
              <a:gdLst/>
              <a:ahLst/>
              <a:cxnLst/>
              <a:rect l="l" t="t" r="r" b="b"/>
              <a:pathLst>
                <a:path w="1312545" h="33019">
                  <a:moveTo>
                    <a:pt x="1312189" y="11087"/>
                  </a:moveTo>
                  <a:lnTo>
                    <a:pt x="0" y="11087"/>
                  </a:lnTo>
                  <a:lnTo>
                    <a:pt x="0" y="22021"/>
                  </a:lnTo>
                  <a:lnTo>
                    <a:pt x="0" y="32994"/>
                  </a:lnTo>
                  <a:lnTo>
                    <a:pt x="1312189" y="32994"/>
                  </a:lnTo>
                  <a:lnTo>
                    <a:pt x="1312189" y="22059"/>
                  </a:lnTo>
                  <a:lnTo>
                    <a:pt x="1312189" y="11087"/>
                  </a:lnTo>
                  <a:close/>
                </a:path>
                <a:path w="1312545" h="33019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142197" y="2715628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12189" y="21894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142200" y="273764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142200" y="274857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142197" y="2759506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142200" y="278152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142197" y="2792463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142200" y="281431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142200" y="282541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142197" y="2836354"/>
              <a:ext cx="1312545" cy="22860"/>
            </a:xfrm>
            <a:custGeom>
              <a:avLst/>
              <a:gdLst/>
              <a:ahLst/>
              <a:cxnLst/>
              <a:rect l="l" t="t" r="r" b="b"/>
              <a:pathLst>
                <a:path w="1312545" h="22860">
                  <a:moveTo>
                    <a:pt x="1312189" y="11023"/>
                  </a:moveTo>
                  <a:lnTo>
                    <a:pt x="0" y="11023"/>
                  </a:lnTo>
                  <a:lnTo>
                    <a:pt x="0" y="22402"/>
                  </a:lnTo>
                  <a:lnTo>
                    <a:pt x="1312189" y="22402"/>
                  </a:lnTo>
                  <a:lnTo>
                    <a:pt x="1312189" y="11023"/>
                  </a:lnTo>
                  <a:close/>
                </a:path>
                <a:path w="1312545" h="22860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142200" y="2858701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142200" y="286963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142197" y="2880563"/>
              <a:ext cx="1312545" cy="33020"/>
            </a:xfrm>
            <a:custGeom>
              <a:avLst/>
              <a:gdLst/>
              <a:ahLst/>
              <a:cxnLst/>
              <a:rect l="l" t="t" r="r" b="b"/>
              <a:pathLst>
                <a:path w="1312545" h="33019">
                  <a:moveTo>
                    <a:pt x="1312189" y="11099"/>
                  </a:moveTo>
                  <a:lnTo>
                    <a:pt x="0" y="11099"/>
                  </a:lnTo>
                  <a:lnTo>
                    <a:pt x="0" y="22034"/>
                  </a:lnTo>
                  <a:lnTo>
                    <a:pt x="0" y="33007"/>
                  </a:lnTo>
                  <a:lnTo>
                    <a:pt x="1312189" y="33007"/>
                  </a:lnTo>
                  <a:lnTo>
                    <a:pt x="1312189" y="22072"/>
                  </a:lnTo>
                  <a:lnTo>
                    <a:pt x="1312189" y="11099"/>
                  </a:lnTo>
                  <a:close/>
                </a:path>
                <a:path w="1312545" h="33019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142200" y="291351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142200" y="292444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142200" y="293554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142200" y="294647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142200" y="295740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142197" y="2968510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12189" y="21894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142200" y="299036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142200" y="300129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142200" y="301238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142200" y="3023241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12190" y="11379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142200" y="3034743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142197" y="3045675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142197" y="3067545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312189" y="22059"/>
                  </a:lnTo>
                  <a:lnTo>
                    <a:pt x="1312189" y="11087"/>
                  </a:lnTo>
                  <a:close/>
                </a:path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142200" y="308956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142200" y="310049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142200" y="311142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142200" y="312251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142200" y="313344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142200" y="314437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142197" y="3155314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312189" y="22072"/>
                  </a:lnTo>
                  <a:lnTo>
                    <a:pt x="1312189" y="11099"/>
                  </a:lnTo>
                  <a:close/>
                </a:path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142200" y="317733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142200" y="318826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142197" y="3199294"/>
              <a:ext cx="1312545" cy="22860"/>
            </a:xfrm>
            <a:custGeom>
              <a:avLst/>
              <a:gdLst/>
              <a:ahLst/>
              <a:cxnLst/>
              <a:rect l="l" t="t" r="r" b="b"/>
              <a:pathLst>
                <a:path w="1312545" h="22860">
                  <a:moveTo>
                    <a:pt x="1312189" y="0"/>
                  </a:moveTo>
                  <a:lnTo>
                    <a:pt x="0" y="0"/>
                  </a:lnTo>
                  <a:lnTo>
                    <a:pt x="0" y="11328"/>
                  </a:lnTo>
                  <a:lnTo>
                    <a:pt x="0" y="22301"/>
                  </a:lnTo>
                  <a:lnTo>
                    <a:pt x="1312189" y="22301"/>
                  </a:lnTo>
                  <a:lnTo>
                    <a:pt x="1312189" y="11379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142200" y="322155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142200" y="3232645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30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142200" y="324357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142197" y="3254514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142200" y="327653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142200" y="328746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142200" y="329839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142200" y="330932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142200" y="332041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142200" y="333134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42200" y="334227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2197" y="3353384"/>
              <a:ext cx="1312545" cy="33020"/>
            </a:xfrm>
            <a:custGeom>
              <a:avLst/>
              <a:gdLst/>
              <a:ahLst/>
              <a:cxnLst/>
              <a:rect l="l" t="t" r="r" b="b"/>
              <a:pathLst>
                <a:path w="1312545" h="33020">
                  <a:moveTo>
                    <a:pt x="1312189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56"/>
                  </a:lnTo>
                  <a:lnTo>
                    <a:pt x="0" y="32829"/>
                  </a:lnTo>
                  <a:lnTo>
                    <a:pt x="1312189" y="32829"/>
                  </a:lnTo>
                  <a:lnTo>
                    <a:pt x="1312189" y="21894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42200" y="3386255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12190" y="11379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142200" y="339759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142200" y="340852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142200" y="341961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142200" y="3430548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142197" y="3441484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142200" y="346350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142200" y="347443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142200" y="348536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142200" y="349629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142200" y="350739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142197" y="3518331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12189" y="21894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142197" y="3540188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312189" y="22072"/>
                  </a:lnTo>
                  <a:lnTo>
                    <a:pt x="1312189" y="11099"/>
                  </a:lnTo>
                  <a:close/>
                </a:path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142200" y="3562131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12190" y="11379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142200" y="357363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142200" y="358456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142200" y="359549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142200" y="3606424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142200" y="361752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142197" y="3628453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142200" y="365031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142200" y="366140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142200" y="367233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142197" y="3683279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12189" y="21894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142200" y="370529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142200" y="371622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142197" y="3727157"/>
              <a:ext cx="1312545" cy="22860"/>
            </a:xfrm>
            <a:custGeom>
              <a:avLst/>
              <a:gdLst/>
              <a:ahLst/>
              <a:cxnLst/>
              <a:rect l="l" t="t" r="r" b="b"/>
              <a:pathLst>
                <a:path w="1312545" h="22860">
                  <a:moveTo>
                    <a:pt x="1312189" y="11023"/>
                  </a:moveTo>
                  <a:lnTo>
                    <a:pt x="0" y="11023"/>
                  </a:lnTo>
                  <a:lnTo>
                    <a:pt x="0" y="22402"/>
                  </a:lnTo>
                  <a:lnTo>
                    <a:pt x="1312189" y="22402"/>
                  </a:lnTo>
                  <a:lnTo>
                    <a:pt x="1312189" y="11023"/>
                  </a:lnTo>
                  <a:close/>
                </a:path>
                <a:path w="1312545" h="22860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142200" y="3749510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142200" y="376060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142200" y="377153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142200" y="378246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142200" y="379339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142200" y="380449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142200" y="3815422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142197" y="3826357"/>
              <a:ext cx="1312545" cy="55244"/>
            </a:xfrm>
            <a:custGeom>
              <a:avLst/>
              <a:gdLst/>
              <a:ahLst/>
              <a:cxnLst/>
              <a:rect l="l" t="t" r="r" b="b"/>
              <a:pathLst>
                <a:path w="1312545" h="55245">
                  <a:moveTo>
                    <a:pt x="1312189" y="22021"/>
                  </a:moveTo>
                  <a:lnTo>
                    <a:pt x="0" y="22021"/>
                  </a:lnTo>
                  <a:lnTo>
                    <a:pt x="0" y="32956"/>
                  </a:lnTo>
                  <a:lnTo>
                    <a:pt x="0" y="43891"/>
                  </a:lnTo>
                  <a:lnTo>
                    <a:pt x="0" y="54864"/>
                  </a:lnTo>
                  <a:lnTo>
                    <a:pt x="1312189" y="54864"/>
                  </a:lnTo>
                  <a:lnTo>
                    <a:pt x="1312189" y="43929"/>
                  </a:lnTo>
                  <a:lnTo>
                    <a:pt x="1312189" y="32994"/>
                  </a:lnTo>
                  <a:lnTo>
                    <a:pt x="1312189" y="22021"/>
                  </a:lnTo>
                  <a:close/>
                </a:path>
                <a:path w="1312545" h="5524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142197" y="3881170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312189" y="22072"/>
                  </a:lnTo>
                  <a:lnTo>
                    <a:pt x="1312189" y="11099"/>
                  </a:lnTo>
                  <a:close/>
                </a:path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142197" y="3903205"/>
              <a:ext cx="1312545" cy="22860"/>
            </a:xfrm>
            <a:custGeom>
              <a:avLst/>
              <a:gdLst/>
              <a:ahLst/>
              <a:cxnLst/>
              <a:rect l="l" t="t" r="r" b="b"/>
              <a:pathLst>
                <a:path w="1312545" h="22860">
                  <a:moveTo>
                    <a:pt x="1312189" y="11010"/>
                  </a:moveTo>
                  <a:lnTo>
                    <a:pt x="0" y="11010"/>
                  </a:lnTo>
                  <a:lnTo>
                    <a:pt x="0" y="22390"/>
                  </a:lnTo>
                  <a:lnTo>
                    <a:pt x="1312189" y="22390"/>
                  </a:lnTo>
                  <a:lnTo>
                    <a:pt x="1312189" y="11010"/>
                  </a:lnTo>
                  <a:close/>
                </a:path>
                <a:path w="1312545" h="22860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142197" y="3925557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142197" y="3947413"/>
              <a:ext cx="1312545" cy="33020"/>
            </a:xfrm>
            <a:custGeom>
              <a:avLst/>
              <a:gdLst/>
              <a:ahLst/>
              <a:cxnLst/>
              <a:rect l="l" t="t" r="r" b="b"/>
              <a:pathLst>
                <a:path w="1312545" h="33020">
                  <a:moveTo>
                    <a:pt x="1312189" y="11099"/>
                  </a:moveTo>
                  <a:lnTo>
                    <a:pt x="0" y="11099"/>
                  </a:lnTo>
                  <a:lnTo>
                    <a:pt x="0" y="22034"/>
                  </a:lnTo>
                  <a:lnTo>
                    <a:pt x="0" y="33007"/>
                  </a:lnTo>
                  <a:lnTo>
                    <a:pt x="1312189" y="33007"/>
                  </a:lnTo>
                  <a:lnTo>
                    <a:pt x="1312189" y="22072"/>
                  </a:lnTo>
                  <a:lnTo>
                    <a:pt x="1312189" y="11099"/>
                  </a:lnTo>
                  <a:close/>
                </a:path>
                <a:path w="1312545" h="33020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142197" y="3980370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142197" y="4002404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12189" y="21894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142197" y="4024261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142197" y="4046283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142197" y="4068152"/>
              <a:ext cx="1312545" cy="33655"/>
            </a:xfrm>
            <a:custGeom>
              <a:avLst/>
              <a:gdLst/>
              <a:ahLst/>
              <a:cxnLst/>
              <a:rect l="l" t="t" r="r" b="b"/>
              <a:pathLst>
                <a:path w="1312545" h="33654">
                  <a:moveTo>
                    <a:pt x="1312189" y="11087"/>
                  </a:moveTo>
                  <a:lnTo>
                    <a:pt x="0" y="11087"/>
                  </a:lnTo>
                  <a:lnTo>
                    <a:pt x="0" y="21945"/>
                  </a:lnTo>
                  <a:lnTo>
                    <a:pt x="0" y="33324"/>
                  </a:lnTo>
                  <a:lnTo>
                    <a:pt x="1312189" y="33324"/>
                  </a:lnTo>
                  <a:lnTo>
                    <a:pt x="1312189" y="22059"/>
                  </a:lnTo>
                  <a:lnTo>
                    <a:pt x="1312189" y="11087"/>
                  </a:lnTo>
                  <a:close/>
                </a:path>
                <a:path w="1312545" h="33654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142197" y="4101439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312189" y="22059"/>
                  </a:lnTo>
                  <a:lnTo>
                    <a:pt x="1312189" y="11087"/>
                  </a:lnTo>
                  <a:close/>
                </a:path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142197" y="4123461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142197" y="4145483"/>
              <a:ext cx="1312545" cy="43815"/>
            </a:xfrm>
            <a:custGeom>
              <a:avLst/>
              <a:gdLst/>
              <a:ahLst/>
              <a:cxnLst/>
              <a:rect l="l" t="t" r="r" b="b"/>
              <a:pathLst>
                <a:path w="1312545" h="43814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10972"/>
                  </a:lnTo>
                  <a:lnTo>
                    <a:pt x="0" y="43764"/>
                  </a:lnTo>
                  <a:lnTo>
                    <a:pt x="1312189" y="43764"/>
                  </a:lnTo>
                  <a:lnTo>
                    <a:pt x="1312189" y="10934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142197" y="4189374"/>
              <a:ext cx="1312545" cy="33020"/>
            </a:xfrm>
            <a:custGeom>
              <a:avLst/>
              <a:gdLst/>
              <a:ahLst/>
              <a:cxnLst/>
              <a:rect l="l" t="t" r="r" b="b"/>
              <a:pathLst>
                <a:path w="1312545" h="33020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856"/>
                  </a:lnTo>
                  <a:lnTo>
                    <a:pt x="0" y="32829"/>
                  </a:lnTo>
                  <a:lnTo>
                    <a:pt x="1312189" y="32829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142197" y="4222165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11087"/>
                  </a:moveTo>
                  <a:lnTo>
                    <a:pt x="0" y="11087"/>
                  </a:lnTo>
                  <a:lnTo>
                    <a:pt x="0" y="22072"/>
                  </a:lnTo>
                  <a:lnTo>
                    <a:pt x="1312189" y="22072"/>
                  </a:lnTo>
                  <a:lnTo>
                    <a:pt x="1312189" y="11087"/>
                  </a:lnTo>
                  <a:close/>
                </a:path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142197" y="4244187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12189" y="21907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142197" y="4266145"/>
              <a:ext cx="1312545" cy="22860"/>
            </a:xfrm>
            <a:custGeom>
              <a:avLst/>
              <a:gdLst/>
              <a:ahLst/>
              <a:cxnLst/>
              <a:rect l="l" t="t" r="r" b="b"/>
              <a:pathLst>
                <a:path w="1312545" h="22860">
                  <a:moveTo>
                    <a:pt x="1312189" y="0"/>
                  </a:moveTo>
                  <a:lnTo>
                    <a:pt x="0" y="0"/>
                  </a:lnTo>
                  <a:lnTo>
                    <a:pt x="0" y="11328"/>
                  </a:lnTo>
                  <a:lnTo>
                    <a:pt x="0" y="22301"/>
                  </a:lnTo>
                  <a:lnTo>
                    <a:pt x="1312189" y="22301"/>
                  </a:lnTo>
                  <a:lnTo>
                    <a:pt x="1312189" y="11379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142197" y="4288408"/>
              <a:ext cx="1312545" cy="22225"/>
            </a:xfrm>
            <a:custGeom>
              <a:avLst/>
              <a:gdLst/>
              <a:ahLst/>
              <a:cxnLst/>
              <a:rect l="l" t="t" r="r" b="b"/>
              <a:pathLst>
                <a:path w="1312545" h="22225">
                  <a:moveTo>
                    <a:pt x="1312189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312189" y="22072"/>
                  </a:lnTo>
                  <a:lnTo>
                    <a:pt x="1312189" y="11099"/>
                  </a:lnTo>
                  <a:close/>
                </a:path>
                <a:path w="1312545" h="22225">
                  <a:moveTo>
                    <a:pt x="1312189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12189" y="10972"/>
                  </a:lnTo>
                  <a:lnTo>
                    <a:pt x="1312189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142200" y="4310426"/>
              <a:ext cx="1312545" cy="11430"/>
            </a:xfrm>
            <a:custGeom>
              <a:avLst/>
              <a:gdLst/>
              <a:ahLst/>
              <a:cxnLst/>
              <a:rect l="l" t="t" r="r" b="b"/>
              <a:pathLst>
                <a:path w="1312545" h="11429">
                  <a:moveTo>
                    <a:pt x="1312190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12190" y="10973"/>
                  </a:lnTo>
                  <a:lnTo>
                    <a:pt x="1312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142200" y="2418557"/>
              <a:ext cx="1301750" cy="1892300"/>
            </a:xfrm>
            <a:custGeom>
              <a:avLst/>
              <a:gdLst/>
              <a:ahLst/>
              <a:cxnLst/>
              <a:rect l="l" t="t" r="r" b="b"/>
              <a:pathLst>
                <a:path w="1301750" h="1892300">
                  <a:moveTo>
                    <a:pt x="0" y="1891912"/>
                  </a:moveTo>
                  <a:lnTo>
                    <a:pt x="1301183" y="1891912"/>
                  </a:lnTo>
                  <a:lnTo>
                    <a:pt x="1301183" y="0"/>
                  </a:lnTo>
                  <a:lnTo>
                    <a:pt x="0" y="0"/>
                  </a:lnTo>
                  <a:lnTo>
                    <a:pt x="0" y="1891912"/>
                  </a:lnTo>
                  <a:close/>
                </a:path>
              </a:pathLst>
            </a:custGeom>
            <a:ln w="1100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object 251"/>
          <p:cNvSpPr txBox="1"/>
          <p:nvPr/>
        </p:nvSpPr>
        <p:spPr>
          <a:xfrm>
            <a:off x="2460374" y="2427414"/>
            <a:ext cx="65913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35" dirty="0">
                <a:latin typeface="Microsoft Sans Serif"/>
                <a:cs typeface="Microsoft Sans Serif"/>
              </a:rPr>
              <a:t>CGiangVien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2147670" y="2632854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176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2173926" y="2625846"/>
            <a:ext cx="721360" cy="1455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170" dirty="0">
                <a:latin typeface="Microsoft Sans Serif"/>
                <a:cs typeface="Microsoft Sans Serif"/>
              </a:rPr>
              <a:t> </a:t>
            </a:r>
            <a:r>
              <a:rPr sz="850" u="sng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GVID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spc="35" dirty="0">
                <a:latin typeface="Microsoft Sans Serif"/>
                <a:cs typeface="Microsoft Sans Serif"/>
              </a:rPr>
              <a:t>MaGV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0" dirty="0">
                <a:latin typeface="Microsoft Sans Serif"/>
                <a:cs typeface="Microsoft Sans Serif"/>
              </a:rPr>
              <a:t> </a:t>
            </a:r>
            <a:r>
              <a:rPr sz="850" spc="15" dirty="0">
                <a:latin typeface="Microsoft Sans Serif"/>
                <a:cs typeface="Microsoft Sans Serif"/>
              </a:rPr>
              <a:t>HocVi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spc="20" dirty="0">
                <a:latin typeface="Microsoft Sans Serif"/>
                <a:cs typeface="Microsoft Sans Serif"/>
              </a:rPr>
              <a:t>ChucDanh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0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TenVT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5" dirty="0">
                <a:latin typeface="Microsoft Sans Serif"/>
                <a:cs typeface="Microsoft Sans Serif"/>
              </a:rPr>
              <a:t> </a:t>
            </a:r>
            <a:r>
              <a:rPr sz="850" spc="-15" dirty="0">
                <a:latin typeface="Microsoft Sans Serif"/>
                <a:cs typeface="Microsoft Sans Serif"/>
              </a:rPr>
              <a:t>Ho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0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Ten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spc="20" dirty="0">
                <a:latin typeface="Microsoft Sans Serif"/>
                <a:cs typeface="Microsoft Sans Serif"/>
              </a:rPr>
              <a:t>DiaChi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6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DienThoai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Email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2967791" y="2636412"/>
            <a:ext cx="31813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2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long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2980491" y="2770475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720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2967791" y="2768931"/>
            <a:ext cx="361950" cy="1312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2114437" y="807052"/>
            <a:ext cx="1329690" cy="3305810"/>
            <a:chOff x="2114437" y="807052"/>
            <a:chExt cx="1329690" cy="3305810"/>
          </a:xfrm>
        </p:grpSpPr>
        <p:sp>
          <p:nvSpPr>
            <p:cNvPr id="258" name="object 258"/>
            <p:cNvSpPr/>
            <p:nvPr/>
          </p:nvSpPr>
          <p:spPr>
            <a:xfrm>
              <a:off x="2147670" y="4106936"/>
              <a:ext cx="1290320" cy="0"/>
            </a:xfrm>
            <a:custGeom>
              <a:avLst/>
              <a:gdLst/>
              <a:ahLst/>
              <a:cxnLst/>
              <a:rect l="l" t="t" r="r" b="b"/>
              <a:pathLst>
                <a:path w="1290320">
                  <a:moveTo>
                    <a:pt x="0" y="0"/>
                  </a:moveTo>
                  <a:lnTo>
                    <a:pt x="1290176" y="0"/>
                  </a:lnTo>
                </a:path>
              </a:pathLst>
            </a:custGeom>
            <a:ln w="110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164578" y="856653"/>
              <a:ext cx="1212850" cy="890905"/>
            </a:xfrm>
            <a:custGeom>
              <a:avLst/>
              <a:gdLst/>
              <a:ahLst/>
              <a:cxnLst/>
              <a:rect l="l" t="t" r="r" b="b"/>
              <a:pathLst>
                <a:path w="1212850" h="890905">
                  <a:moveTo>
                    <a:pt x="1212679" y="0"/>
                  </a:moveTo>
                  <a:lnTo>
                    <a:pt x="0" y="0"/>
                  </a:lnTo>
                  <a:lnTo>
                    <a:pt x="0" y="890858"/>
                  </a:lnTo>
                  <a:lnTo>
                    <a:pt x="1212679" y="890858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120152" y="81277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120152" y="823704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120152" y="834799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120152" y="845729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120152" y="856660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120152" y="867590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120152" y="87868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120152" y="88961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120152" y="90063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24101" y="11379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120152" y="91197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120152" y="92290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120152" y="93383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120152" y="944929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120152" y="955859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120152" y="966789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120152" y="97788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120152" y="98881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120152" y="99974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120152" y="101067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120150" y="1021778"/>
              <a:ext cx="1224280" cy="22225"/>
            </a:xfrm>
            <a:custGeom>
              <a:avLst/>
              <a:gdLst/>
              <a:ahLst/>
              <a:cxnLst/>
              <a:rect l="l" t="t" r="r" b="b"/>
              <a:pathLst>
                <a:path w="1224279" h="22225">
                  <a:moveTo>
                    <a:pt x="1224102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224102" y="21907"/>
                  </a:lnTo>
                  <a:lnTo>
                    <a:pt x="1224102" y="10972"/>
                  </a:lnTo>
                  <a:lnTo>
                    <a:pt x="1224102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120152" y="104363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120152" y="105456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120152" y="1065658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120152" y="107651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24101" y="11379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120152" y="108801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120152" y="109894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120152" y="110987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120152" y="112080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120152" y="1131901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120152" y="1142831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120152" y="1153761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120152" y="116469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120152" y="1175787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120152" y="1186717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120152" y="1197648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120152" y="1208578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120152" y="1219674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120152" y="1230604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120152" y="1241534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120150" y="1252562"/>
              <a:ext cx="1224280" cy="22860"/>
            </a:xfrm>
            <a:custGeom>
              <a:avLst/>
              <a:gdLst/>
              <a:ahLst/>
              <a:cxnLst/>
              <a:rect l="l" t="t" r="r" b="b"/>
              <a:pathLst>
                <a:path w="1224279" h="22859">
                  <a:moveTo>
                    <a:pt x="1224102" y="0"/>
                  </a:moveTo>
                  <a:lnTo>
                    <a:pt x="0" y="0"/>
                  </a:lnTo>
                  <a:lnTo>
                    <a:pt x="0" y="11341"/>
                  </a:lnTo>
                  <a:lnTo>
                    <a:pt x="0" y="22313"/>
                  </a:lnTo>
                  <a:lnTo>
                    <a:pt x="1224102" y="22313"/>
                  </a:lnTo>
                  <a:lnTo>
                    <a:pt x="1224102" y="11379"/>
                  </a:lnTo>
                  <a:lnTo>
                    <a:pt x="1224102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120152" y="1274821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120152" y="1285917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120152" y="1296847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120152" y="1307777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120152" y="1318707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120152" y="132980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120152" y="134073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120152" y="1351664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120152" y="1362759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120152" y="1373690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120152" y="1384620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120152" y="1395550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120152" y="140664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120152" y="141757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120152" y="142859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24101" y="11379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120152" y="143993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120152" y="145086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120152" y="146179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120150" y="1472894"/>
              <a:ext cx="1224280" cy="33020"/>
            </a:xfrm>
            <a:custGeom>
              <a:avLst/>
              <a:gdLst/>
              <a:ahLst/>
              <a:cxnLst/>
              <a:rect l="l" t="t" r="r" b="b"/>
              <a:pathLst>
                <a:path w="1224279" h="33019">
                  <a:moveTo>
                    <a:pt x="1224102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856"/>
                  </a:lnTo>
                  <a:lnTo>
                    <a:pt x="0" y="32829"/>
                  </a:lnTo>
                  <a:lnTo>
                    <a:pt x="1224102" y="32829"/>
                  </a:lnTo>
                  <a:lnTo>
                    <a:pt x="1224102" y="21907"/>
                  </a:lnTo>
                  <a:lnTo>
                    <a:pt x="1224102" y="10972"/>
                  </a:lnTo>
                  <a:lnTo>
                    <a:pt x="1224102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120152" y="1505680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120152" y="151677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120152" y="152770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120152" y="153863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120152" y="1549566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120152" y="156066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120152" y="157159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120152" y="158252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120152" y="159345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120152" y="1604548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120152" y="1615403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24101" y="11379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120150" y="1626907"/>
              <a:ext cx="1224280" cy="22225"/>
            </a:xfrm>
            <a:custGeom>
              <a:avLst/>
              <a:gdLst/>
              <a:ahLst/>
              <a:cxnLst/>
              <a:rect l="l" t="t" r="r" b="b"/>
              <a:pathLst>
                <a:path w="1224279" h="22225">
                  <a:moveTo>
                    <a:pt x="1224102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224102" y="21907"/>
                  </a:lnTo>
                  <a:lnTo>
                    <a:pt x="1224102" y="10972"/>
                  </a:lnTo>
                  <a:lnTo>
                    <a:pt x="1224102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120152" y="164876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120152" y="1659695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120152" y="1670791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120152" y="1681721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120152" y="169265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120152" y="1703582"/>
              <a:ext cx="1224280" cy="11430"/>
            </a:xfrm>
            <a:custGeom>
              <a:avLst/>
              <a:gdLst/>
              <a:ahLst/>
              <a:cxnLst/>
              <a:rect l="l" t="t" r="r" b="b"/>
              <a:pathLst>
                <a:path w="1224279" h="11430">
                  <a:moveTo>
                    <a:pt x="1224101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24101" y="10973"/>
                  </a:lnTo>
                  <a:lnTo>
                    <a:pt x="1224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120152" y="812767"/>
              <a:ext cx="1213485" cy="890905"/>
            </a:xfrm>
            <a:custGeom>
              <a:avLst/>
              <a:gdLst/>
              <a:ahLst/>
              <a:cxnLst/>
              <a:rect l="l" t="t" r="r" b="b"/>
              <a:pathLst>
                <a:path w="1213485" h="890905">
                  <a:moveTo>
                    <a:pt x="0" y="890858"/>
                  </a:moveTo>
                  <a:lnTo>
                    <a:pt x="1213077" y="890858"/>
                  </a:lnTo>
                  <a:lnTo>
                    <a:pt x="1213077" y="0"/>
                  </a:lnTo>
                  <a:lnTo>
                    <a:pt x="0" y="0"/>
                  </a:lnTo>
                  <a:lnTo>
                    <a:pt x="0" y="890858"/>
                  </a:lnTo>
                  <a:close/>
                </a:path>
              </a:pathLst>
            </a:custGeom>
            <a:ln w="1100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8" name="object 338"/>
          <p:cNvSpPr txBox="1"/>
          <p:nvPr/>
        </p:nvSpPr>
        <p:spPr>
          <a:xfrm>
            <a:off x="2120152" y="812767"/>
            <a:ext cx="1213485" cy="214629"/>
          </a:xfrm>
          <a:prstGeom prst="rect">
            <a:avLst/>
          </a:prstGeom>
          <a:ln w="11006">
            <a:solidFill>
              <a:srgbClr val="0000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850" spc="25" dirty="0">
                <a:latin typeface="Microsoft Sans Serif"/>
                <a:cs typeface="Microsoft Sans Serif"/>
              </a:rPr>
              <a:t>CKhoa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2892302" y="1164735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259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 txBox="1"/>
          <p:nvPr/>
        </p:nvSpPr>
        <p:spPr>
          <a:xfrm>
            <a:off x="2120152" y="1027114"/>
            <a:ext cx="1213485" cy="473709"/>
          </a:xfrm>
          <a:prstGeom prst="rect">
            <a:avLst/>
          </a:prstGeom>
          <a:ln w="11006">
            <a:solidFill>
              <a:srgbClr val="0000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45"/>
              </a:spcBef>
              <a:tabLst>
                <a:tab pos="771525" algn="l"/>
              </a:tabLst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#</a:t>
            </a:r>
            <a:r>
              <a:rPr sz="850" spc="10" dirty="0">
                <a:latin typeface="Microsoft Sans Serif"/>
                <a:cs typeface="Microsoft Sans Serif"/>
              </a:rPr>
              <a:t>  </a:t>
            </a:r>
            <a:r>
              <a:rPr sz="850" spc="30" dirty="0">
                <a:latin typeface="Microsoft Sans Serif"/>
                <a:cs typeface="Microsoft Sans Serif"/>
              </a:rPr>
              <a:t> </a:t>
            </a:r>
            <a:r>
              <a:rPr sz="850" u="sng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KhoaID</a:t>
            </a:r>
            <a:r>
              <a:rPr sz="850" spc="35" dirty="0">
                <a:latin typeface="Microsoft Sans Serif"/>
                <a:cs typeface="Microsoft Sans Serif"/>
              </a:rPr>
              <a:t>	</a:t>
            </a:r>
            <a:r>
              <a:rPr sz="850" spc="5" dirty="0">
                <a:latin typeface="Microsoft Sans Serif"/>
                <a:cs typeface="Microsoft Sans Serif"/>
              </a:rPr>
              <a:t>: </a:t>
            </a:r>
            <a:r>
              <a:rPr sz="850" spc="35" dirty="0">
                <a:latin typeface="Microsoft Sans Serif"/>
                <a:cs typeface="Microsoft Sans Serif"/>
              </a:rPr>
              <a:t>int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10"/>
              </a:spcBef>
              <a:tabLst>
                <a:tab pos="771525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 </a:t>
            </a:r>
            <a:r>
              <a:rPr sz="850" spc="15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MaKhoa	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-  </a:t>
            </a:r>
            <a:r>
              <a:rPr sz="850" spc="195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TenKhoa </a:t>
            </a:r>
            <a:r>
              <a:rPr sz="850" spc="204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341" name="object 341"/>
          <p:cNvGrpSpPr/>
          <p:nvPr/>
        </p:nvGrpSpPr>
        <p:grpSpPr>
          <a:xfrm>
            <a:off x="6613231" y="696972"/>
            <a:ext cx="1251585" cy="1226820"/>
            <a:chOff x="6613231" y="696972"/>
            <a:chExt cx="1251585" cy="1226820"/>
          </a:xfrm>
        </p:grpSpPr>
        <p:sp>
          <p:nvSpPr>
            <p:cNvPr id="342" name="object 342"/>
            <p:cNvSpPr/>
            <p:nvPr/>
          </p:nvSpPr>
          <p:spPr>
            <a:xfrm>
              <a:off x="6662874" y="746987"/>
              <a:ext cx="1202055" cy="1176655"/>
            </a:xfrm>
            <a:custGeom>
              <a:avLst/>
              <a:gdLst/>
              <a:ahLst/>
              <a:cxnLst/>
              <a:rect l="l" t="t" r="r" b="b"/>
              <a:pathLst>
                <a:path w="1202054" h="1176655">
                  <a:moveTo>
                    <a:pt x="1201656" y="0"/>
                  </a:moveTo>
                  <a:lnTo>
                    <a:pt x="0" y="0"/>
                  </a:lnTo>
                  <a:lnTo>
                    <a:pt x="0" y="1176565"/>
                  </a:lnTo>
                  <a:lnTo>
                    <a:pt x="1201656" y="1176565"/>
                  </a:lnTo>
                  <a:lnTo>
                    <a:pt x="120165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6618946" y="70264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6618946" y="71357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6618946" y="72459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6618946" y="73593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6618935" y="747039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212684" y="21894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6618946" y="76888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6618946" y="77981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6618946" y="79091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6618946" y="80184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6618946" y="81277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6618946" y="82370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6618946" y="83479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6618946" y="84572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618946" y="85666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618935" y="867600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212684" y="22059"/>
                  </a:lnTo>
                  <a:lnTo>
                    <a:pt x="1212684" y="11087"/>
                  </a:lnTo>
                  <a:close/>
                </a:path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618946" y="88961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618946" y="90063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618946" y="91197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618946" y="92290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618946" y="93383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618946" y="94492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618946" y="95585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618946" y="96678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618946" y="97788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618935" y="988821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212684" y="21907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618946" y="101067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618946" y="102177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618946" y="103270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618946" y="104363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618946" y="105456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618946" y="106565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618946" y="107651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618946" y="108801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618946" y="109894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618946" y="110987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618946" y="112080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618946" y="113190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618946" y="114283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618946" y="115376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618946" y="116469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618946" y="117578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618935" y="1186725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212684" y="21907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6618946" y="120857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618946" y="121967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618946" y="123060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618946" y="124153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618946" y="125255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618946" y="126389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6618946" y="127482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6618935" y="1285925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907"/>
                  </a:lnTo>
                  <a:lnTo>
                    <a:pt x="1212684" y="21907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6618946" y="130777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6618946" y="131870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6618946" y="132980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6618946" y="134073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6618946" y="135166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6618946" y="136275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6618946" y="137368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6618946" y="138462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6618946" y="139555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6618946" y="140664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6618946" y="141757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6618946" y="142859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6618946" y="143993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6618946" y="145086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6618946" y="146179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6618946" y="147288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6618946" y="148381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6618946" y="149474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6618946" y="150568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6618946" y="151677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6618946" y="152770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6618946" y="153863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6618946" y="154956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6618946" y="156066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618946" y="157159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6618935" y="1582534"/>
              <a:ext cx="1212850" cy="33020"/>
            </a:xfrm>
            <a:custGeom>
              <a:avLst/>
              <a:gdLst/>
              <a:ahLst/>
              <a:cxnLst/>
              <a:rect l="l" t="t" r="r" b="b"/>
              <a:pathLst>
                <a:path w="1212850" h="33019">
                  <a:moveTo>
                    <a:pt x="1212684" y="22021"/>
                  </a:moveTo>
                  <a:lnTo>
                    <a:pt x="0" y="22021"/>
                  </a:lnTo>
                  <a:lnTo>
                    <a:pt x="0" y="32994"/>
                  </a:lnTo>
                  <a:lnTo>
                    <a:pt x="1212684" y="32994"/>
                  </a:lnTo>
                  <a:lnTo>
                    <a:pt x="1212684" y="22021"/>
                  </a:lnTo>
                  <a:close/>
                </a:path>
                <a:path w="1212850" h="33019">
                  <a:moveTo>
                    <a:pt x="1212684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212684" y="21894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6618935" y="1615414"/>
              <a:ext cx="1212850" cy="22860"/>
            </a:xfrm>
            <a:custGeom>
              <a:avLst/>
              <a:gdLst/>
              <a:ahLst/>
              <a:cxnLst/>
              <a:rect l="l" t="t" r="r" b="b"/>
              <a:pathLst>
                <a:path w="1212850" h="22860">
                  <a:moveTo>
                    <a:pt x="1212684" y="11493"/>
                  </a:moveTo>
                  <a:lnTo>
                    <a:pt x="0" y="11493"/>
                  </a:lnTo>
                  <a:lnTo>
                    <a:pt x="0" y="22466"/>
                  </a:lnTo>
                  <a:lnTo>
                    <a:pt x="1212684" y="22466"/>
                  </a:lnTo>
                  <a:lnTo>
                    <a:pt x="1212684" y="11493"/>
                  </a:lnTo>
                  <a:close/>
                </a:path>
                <a:path w="1212850" h="22860">
                  <a:moveTo>
                    <a:pt x="1212684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84" y="11379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6618946" y="163783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618946" y="164876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6618935" y="1659699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212684" y="22072"/>
                  </a:lnTo>
                  <a:lnTo>
                    <a:pt x="1212684" y="11099"/>
                  </a:lnTo>
                  <a:close/>
                </a:path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618946" y="168172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6618946" y="169265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618935" y="1703590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212684" y="22072"/>
                  </a:lnTo>
                  <a:lnTo>
                    <a:pt x="1212684" y="11099"/>
                  </a:lnTo>
                  <a:close/>
                </a:path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618946" y="172560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6618946" y="173653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618935" y="1747634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212684" y="21907"/>
                  </a:lnTo>
                  <a:lnTo>
                    <a:pt x="1212684" y="10985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618946" y="176949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618935" y="1780425"/>
              <a:ext cx="1212850" cy="33655"/>
            </a:xfrm>
            <a:custGeom>
              <a:avLst/>
              <a:gdLst/>
              <a:ahLst/>
              <a:cxnLst/>
              <a:rect l="l" t="t" r="r" b="b"/>
              <a:pathLst>
                <a:path w="1212850" h="33655">
                  <a:moveTo>
                    <a:pt x="1212684" y="11023"/>
                  </a:moveTo>
                  <a:lnTo>
                    <a:pt x="0" y="11023"/>
                  </a:lnTo>
                  <a:lnTo>
                    <a:pt x="0" y="22364"/>
                  </a:lnTo>
                  <a:lnTo>
                    <a:pt x="0" y="33337"/>
                  </a:lnTo>
                  <a:lnTo>
                    <a:pt x="1212684" y="33337"/>
                  </a:lnTo>
                  <a:lnTo>
                    <a:pt x="1212684" y="22402"/>
                  </a:lnTo>
                  <a:lnTo>
                    <a:pt x="1212684" y="11023"/>
                  </a:lnTo>
                  <a:close/>
                </a:path>
                <a:path w="1212850" h="33655">
                  <a:moveTo>
                    <a:pt x="1212684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618946" y="181387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618946" y="182480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618935" y="1835746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84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212684" y="21894"/>
                  </a:lnTo>
                  <a:lnTo>
                    <a:pt x="1212684" y="10972"/>
                  </a:lnTo>
                  <a:lnTo>
                    <a:pt x="1212684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618946" y="185776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618946" y="186869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618946" y="187962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618946" y="702687"/>
              <a:ext cx="1202055" cy="1177290"/>
            </a:xfrm>
            <a:custGeom>
              <a:avLst/>
              <a:gdLst/>
              <a:ahLst/>
              <a:cxnLst/>
              <a:rect l="l" t="t" r="r" b="b"/>
              <a:pathLst>
                <a:path w="1202054" h="1177289">
                  <a:moveTo>
                    <a:pt x="0" y="1176979"/>
                  </a:moveTo>
                  <a:lnTo>
                    <a:pt x="1201656" y="1176979"/>
                  </a:lnTo>
                  <a:lnTo>
                    <a:pt x="1201656" y="0"/>
                  </a:lnTo>
                  <a:lnTo>
                    <a:pt x="0" y="0"/>
                  </a:lnTo>
                  <a:lnTo>
                    <a:pt x="0" y="1176979"/>
                  </a:lnTo>
                  <a:close/>
                </a:path>
              </a:pathLst>
            </a:custGeom>
            <a:ln w="1100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8" name="object 438"/>
          <p:cNvSpPr txBox="1"/>
          <p:nvPr/>
        </p:nvSpPr>
        <p:spPr>
          <a:xfrm>
            <a:off x="6618945" y="702687"/>
            <a:ext cx="1202055" cy="215265"/>
          </a:xfrm>
          <a:prstGeom prst="rect">
            <a:avLst/>
          </a:prstGeom>
          <a:ln w="11007">
            <a:solidFill>
              <a:srgbClr val="0000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90"/>
              </a:spcBef>
            </a:pPr>
            <a:r>
              <a:rPr sz="850" spc="20" dirty="0">
                <a:latin typeface="Microsoft Sans Serif"/>
                <a:cs typeface="Microsoft Sans Serif"/>
              </a:rPr>
              <a:t>CLOP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439" name="object 439"/>
          <p:cNvSpPr/>
          <p:nvPr/>
        </p:nvSpPr>
        <p:spPr>
          <a:xfrm>
            <a:off x="7368551" y="1054605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>
                <a:moveTo>
                  <a:pt x="0" y="0"/>
                </a:moveTo>
                <a:lnTo>
                  <a:pt x="297720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 txBox="1"/>
          <p:nvPr/>
        </p:nvSpPr>
        <p:spPr>
          <a:xfrm>
            <a:off x="6618945" y="917481"/>
            <a:ext cx="1202055" cy="758825"/>
          </a:xfrm>
          <a:prstGeom prst="rect">
            <a:avLst/>
          </a:prstGeom>
          <a:ln w="11007">
            <a:solidFill>
              <a:srgbClr val="0000F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40"/>
              </a:spcBef>
              <a:tabLst>
                <a:tab pos="749300" algn="l"/>
              </a:tabLst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240" dirty="0">
                <a:latin typeface="Microsoft Sans Serif"/>
                <a:cs typeface="Microsoft Sans Serif"/>
              </a:rPr>
              <a:t> </a:t>
            </a:r>
            <a:r>
              <a:rPr sz="850" u="sng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LOPID</a:t>
            </a:r>
            <a:r>
              <a:rPr sz="850" spc="30" dirty="0">
                <a:latin typeface="Microsoft Sans Serif"/>
                <a:cs typeface="Microsoft Sans Serif"/>
              </a:rPr>
              <a:t>	</a:t>
            </a:r>
            <a:r>
              <a:rPr sz="850" spc="5" dirty="0">
                <a:latin typeface="Microsoft Sans Serif"/>
                <a:cs typeface="Microsoft Sans Serif"/>
              </a:rPr>
              <a:t>: </a:t>
            </a:r>
            <a:r>
              <a:rPr sz="850" spc="40" dirty="0">
                <a:latin typeface="Microsoft Sans Serif"/>
                <a:cs typeface="Microsoft Sans Serif"/>
              </a:rPr>
              <a:t>long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10"/>
              </a:spcBef>
              <a:tabLst>
                <a:tab pos="749300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 </a:t>
            </a:r>
            <a:r>
              <a:rPr sz="850" spc="15" dirty="0">
                <a:latin typeface="Microsoft Sans Serif"/>
                <a:cs typeface="Microsoft Sans Serif"/>
              </a:rPr>
              <a:t> </a:t>
            </a:r>
            <a:r>
              <a:rPr sz="850" spc="35" dirty="0">
                <a:latin typeface="Microsoft Sans Serif"/>
                <a:cs typeface="Microsoft Sans Serif"/>
              </a:rPr>
              <a:t>MALOP	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210" dirty="0">
                <a:latin typeface="Microsoft Sans Serif"/>
                <a:cs typeface="Microsoft Sans Serif"/>
              </a:rPr>
              <a:t> </a:t>
            </a:r>
            <a:r>
              <a:rPr sz="850" spc="30" dirty="0">
                <a:latin typeface="Microsoft Sans Serif"/>
                <a:cs typeface="Microsoft Sans Serif"/>
              </a:rPr>
              <a:t>TENLOP </a:t>
            </a:r>
            <a:r>
              <a:rPr sz="850" spc="22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 </a:t>
            </a:r>
            <a:r>
              <a:rPr sz="850" spc="15" dirty="0">
                <a:latin typeface="Microsoft Sans Serif"/>
                <a:cs typeface="Microsoft Sans Serif"/>
              </a:rPr>
              <a:t> </a:t>
            </a:r>
            <a:r>
              <a:rPr sz="850" spc="35" dirty="0">
                <a:latin typeface="Microsoft Sans Serif"/>
                <a:cs typeface="Microsoft Sans Serif"/>
              </a:rPr>
              <a:t>NAMTS	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240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TenVT	</a:t>
            </a:r>
            <a:r>
              <a:rPr sz="850" spc="5" dirty="0">
                <a:latin typeface="Microsoft Sans Serif"/>
                <a:cs typeface="Microsoft Sans Serif"/>
              </a:rPr>
              <a:t>: string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441" name="object 441"/>
          <p:cNvGrpSpPr/>
          <p:nvPr/>
        </p:nvGrpSpPr>
        <p:grpSpPr>
          <a:xfrm>
            <a:off x="6668265" y="2368906"/>
            <a:ext cx="1251585" cy="941069"/>
            <a:chOff x="6668265" y="2368906"/>
            <a:chExt cx="1251585" cy="941069"/>
          </a:xfrm>
        </p:grpSpPr>
        <p:sp>
          <p:nvSpPr>
            <p:cNvPr id="442" name="object 442"/>
            <p:cNvSpPr/>
            <p:nvPr/>
          </p:nvSpPr>
          <p:spPr>
            <a:xfrm>
              <a:off x="6717909" y="2418507"/>
              <a:ext cx="1202055" cy="890905"/>
            </a:xfrm>
            <a:custGeom>
              <a:avLst/>
              <a:gdLst/>
              <a:ahLst/>
              <a:cxnLst/>
              <a:rect l="l" t="t" r="r" b="b"/>
              <a:pathLst>
                <a:path w="1202054" h="890904">
                  <a:moveTo>
                    <a:pt x="1201656" y="0"/>
                  </a:moveTo>
                  <a:lnTo>
                    <a:pt x="0" y="0"/>
                  </a:lnTo>
                  <a:lnTo>
                    <a:pt x="0" y="890858"/>
                  </a:lnTo>
                  <a:lnTo>
                    <a:pt x="1201656" y="890858"/>
                  </a:lnTo>
                  <a:lnTo>
                    <a:pt x="120165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673980" y="237462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673980" y="238555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673980" y="239665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673980" y="240758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673980" y="241851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673980" y="242944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673980" y="244054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673980" y="245147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673980" y="246240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673980" y="247333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673980" y="248442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6673980" y="249528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6673980" y="250678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6673980" y="251771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6673980" y="252864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6673980" y="253957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6673980" y="255066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6673980" y="256160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6673980" y="257253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6673977" y="2583636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72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212672" y="21894"/>
                  </a:lnTo>
                  <a:lnTo>
                    <a:pt x="1212672" y="10972"/>
                  </a:lnTo>
                  <a:lnTo>
                    <a:pt x="1212672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673980" y="260548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673980" y="261641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6673980" y="262751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673980" y="263844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673980" y="264937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6673980" y="266030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6673980" y="2671323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6673980" y="268265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6673980" y="269375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6673980" y="270468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6673980" y="271561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6673980" y="272654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673980" y="273764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673980" y="274857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6673980" y="275950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673980" y="277043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6673980" y="278152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6673980" y="279245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6673980" y="280338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6673977" y="2814319"/>
              <a:ext cx="1212850" cy="22225"/>
            </a:xfrm>
            <a:custGeom>
              <a:avLst/>
              <a:gdLst/>
              <a:ahLst/>
              <a:cxnLst/>
              <a:rect l="l" t="t" r="r" b="b"/>
              <a:pathLst>
                <a:path w="1212850" h="22225">
                  <a:moveTo>
                    <a:pt x="1212672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212672" y="22072"/>
                  </a:lnTo>
                  <a:lnTo>
                    <a:pt x="1212672" y="11099"/>
                  </a:lnTo>
                  <a:close/>
                </a:path>
                <a:path w="1212850" h="22225">
                  <a:moveTo>
                    <a:pt x="1212672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12672" y="10972"/>
                  </a:lnTo>
                  <a:lnTo>
                    <a:pt x="1212672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6673980" y="283634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6673980" y="284736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6673980" y="285870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6673980" y="286963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6673980" y="288056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6673980" y="2891657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6673980" y="290258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6673980" y="291351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6673980" y="2924448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6673980" y="293554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6673980" y="294647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6673980" y="295740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673980" y="296850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673980" y="297943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6673980" y="299036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6673980" y="300129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673980" y="301238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673980" y="3023241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12679" y="11379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673977" y="3034753"/>
              <a:ext cx="1212850" cy="33020"/>
            </a:xfrm>
            <a:custGeom>
              <a:avLst/>
              <a:gdLst/>
              <a:ahLst/>
              <a:cxnLst/>
              <a:rect l="l" t="t" r="r" b="b"/>
              <a:pathLst>
                <a:path w="1212850" h="33019">
                  <a:moveTo>
                    <a:pt x="1212672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56"/>
                  </a:lnTo>
                  <a:lnTo>
                    <a:pt x="0" y="32829"/>
                  </a:lnTo>
                  <a:lnTo>
                    <a:pt x="1212672" y="32829"/>
                  </a:lnTo>
                  <a:lnTo>
                    <a:pt x="1212672" y="21894"/>
                  </a:lnTo>
                  <a:lnTo>
                    <a:pt x="1212672" y="10972"/>
                  </a:lnTo>
                  <a:lnTo>
                    <a:pt x="1212672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673980" y="3067534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673980" y="307862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673980" y="308956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673980" y="310049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673980" y="311142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673980" y="312251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673980" y="313344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673980" y="314437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673980" y="315530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673980" y="316640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673980" y="3177332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673977" y="3188271"/>
              <a:ext cx="1212850" cy="22860"/>
            </a:xfrm>
            <a:custGeom>
              <a:avLst/>
              <a:gdLst/>
              <a:ahLst/>
              <a:cxnLst/>
              <a:rect l="l" t="t" r="r" b="b"/>
              <a:pathLst>
                <a:path w="1212850" h="22860">
                  <a:moveTo>
                    <a:pt x="1212672" y="11023"/>
                  </a:moveTo>
                  <a:lnTo>
                    <a:pt x="0" y="11023"/>
                  </a:lnTo>
                  <a:lnTo>
                    <a:pt x="0" y="22402"/>
                  </a:lnTo>
                  <a:lnTo>
                    <a:pt x="1212672" y="22402"/>
                  </a:lnTo>
                  <a:lnTo>
                    <a:pt x="1212672" y="11023"/>
                  </a:lnTo>
                  <a:close/>
                </a:path>
                <a:path w="1212850" h="22860">
                  <a:moveTo>
                    <a:pt x="1212672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12672" y="10972"/>
                  </a:lnTo>
                  <a:lnTo>
                    <a:pt x="1212672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673980" y="3210619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673980" y="3221550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673980" y="323264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30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673980" y="3243575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673980" y="325450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673980" y="3265436"/>
              <a:ext cx="1212850" cy="11430"/>
            </a:xfrm>
            <a:custGeom>
              <a:avLst/>
              <a:gdLst/>
              <a:ahLst/>
              <a:cxnLst/>
              <a:rect l="l" t="t" r="r" b="b"/>
              <a:pathLst>
                <a:path w="1212850" h="11429">
                  <a:moveTo>
                    <a:pt x="1212679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12679" y="10973"/>
                  </a:lnTo>
                  <a:lnTo>
                    <a:pt x="121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673980" y="2374621"/>
              <a:ext cx="1202055" cy="890905"/>
            </a:xfrm>
            <a:custGeom>
              <a:avLst/>
              <a:gdLst/>
              <a:ahLst/>
              <a:cxnLst/>
              <a:rect l="l" t="t" r="r" b="b"/>
              <a:pathLst>
                <a:path w="1202054" h="890904">
                  <a:moveTo>
                    <a:pt x="0" y="890858"/>
                  </a:moveTo>
                  <a:lnTo>
                    <a:pt x="1201656" y="890858"/>
                  </a:lnTo>
                  <a:lnTo>
                    <a:pt x="1201656" y="0"/>
                  </a:lnTo>
                  <a:lnTo>
                    <a:pt x="0" y="0"/>
                  </a:lnTo>
                  <a:lnTo>
                    <a:pt x="0" y="890858"/>
                  </a:lnTo>
                  <a:close/>
                </a:path>
              </a:pathLst>
            </a:custGeom>
            <a:ln w="1100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1" name="object 521"/>
          <p:cNvSpPr txBox="1"/>
          <p:nvPr/>
        </p:nvSpPr>
        <p:spPr>
          <a:xfrm>
            <a:off x="7036083" y="2383528"/>
            <a:ext cx="4845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5" dirty="0">
                <a:latin typeface="Microsoft Sans Serif"/>
                <a:cs typeface="Microsoft Sans Serif"/>
              </a:rPr>
              <a:t>C</a:t>
            </a:r>
            <a:r>
              <a:rPr sz="850" spc="45" dirty="0">
                <a:latin typeface="Microsoft Sans Serif"/>
                <a:cs typeface="Microsoft Sans Serif"/>
              </a:rPr>
              <a:t>L</a:t>
            </a:r>
            <a:r>
              <a:rPr sz="850" spc="30" dirty="0">
                <a:latin typeface="Microsoft Sans Serif"/>
                <a:cs typeface="Microsoft Sans Serif"/>
              </a:rPr>
              <a:t>O</a:t>
            </a:r>
            <a:r>
              <a:rPr sz="850" spc="35" dirty="0">
                <a:latin typeface="Microsoft Sans Serif"/>
                <a:cs typeface="Microsoft Sans Serif"/>
              </a:rPr>
              <a:t>P</a:t>
            </a:r>
            <a:r>
              <a:rPr sz="850" spc="-15" dirty="0">
                <a:latin typeface="Microsoft Sans Serif"/>
                <a:cs typeface="Microsoft Sans Serif"/>
              </a:rPr>
              <a:t>N</a:t>
            </a:r>
            <a:r>
              <a:rPr sz="850" spc="10" dirty="0">
                <a:latin typeface="Microsoft Sans Serif"/>
                <a:cs typeface="Microsoft Sans Serif"/>
              </a:rPr>
              <a:t>K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22" name="object 522"/>
          <p:cNvGrpSpPr/>
          <p:nvPr/>
        </p:nvGrpSpPr>
        <p:grpSpPr>
          <a:xfrm>
            <a:off x="6673736" y="2583253"/>
            <a:ext cx="1202055" cy="149225"/>
            <a:chOff x="6673736" y="2583253"/>
            <a:chExt cx="1202055" cy="149225"/>
          </a:xfrm>
        </p:grpSpPr>
        <p:sp>
          <p:nvSpPr>
            <p:cNvPr id="523" name="object 523"/>
            <p:cNvSpPr/>
            <p:nvPr/>
          </p:nvSpPr>
          <p:spPr>
            <a:xfrm>
              <a:off x="6679451" y="2588968"/>
              <a:ext cx="1190625" cy="0"/>
            </a:xfrm>
            <a:custGeom>
              <a:avLst/>
              <a:gdLst/>
              <a:ahLst/>
              <a:cxnLst/>
              <a:rect l="l" t="t" r="r" b="b"/>
              <a:pathLst>
                <a:path w="1190625">
                  <a:moveTo>
                    <a:pt x="0" y="0"/>
                  </a:moveTo>
                  <a:lnTo>
                    <a:pt x="1190549" y="0"/>
                  </a:lnTo>
                </a:path>
              </a:pathLst>
            </a:custGeom>
            <a:ln w="110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7456739" y="2726589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5">
                  <a:moveTo>
                    <a:pt x="0" y="0"/>
                  </a:moveTo>
                  <a:lnTo>
                    <a:pt x="297720" y="0"/>
                  </a:lnTo>
                </a:path>
              </a:pathLst>
            </a:custGeom>
            <a:ln w="11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5" name="object 525"/>
          <p:cNvSpPr txBox="1"/>
          <p:nvPr/>
        </p:nvSpPr>
        <p:spPr>
          <a:xfrm>
            <a:off x="6705210" y="2581959"/>
            <a:ext cx="1070610" cy="45465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204" dirty="0">
                <a:latin typeface="Microsoft Sans Serif"/>
                <a:cs typeface="Microsoft Sans Serif"/>
              </a:rPr>
              <a:t> </a:t>
            </a:r>
            <a:r>
              <a:rPr sz="850" u="sng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LOPNKID</a:t>
            </a:r>
            <a:r>
              <a:rPr sz="850" spc="25" dirty="0">
                <a:latin typeface="Microsoft Sans Serif"/>
                <a:cs typeface="Microsoft Sans Serif"/>
              </a:rPr>
              <a:t> </a:t>
            </a:r>
            <a:r>
              <a:rPr sz="850" spc="17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35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long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1205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  </a:t>
            </a:r>
            <a:r>
              <a:rPr sz="850" spc="15" dirty="0">
                <a:latin typeface="Microsoft Sans Serif"/>
                <a:cs typeface="Microsoft Sans Serif"/>
              </a:rPr>
              <a:t>NAM	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3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215" dirty="0">
                <a:latin typeface="Microsoft Sans Serif"/>
                <a:cs typeface="Microsoft Sans Serif"/>
              </a:rPr>
              <a:t> </a:t>
            </a:r>
            <a:r>
              <a:rPr sz="850" spc="20" dirty="0">
                <a:latin typeface="Microsoft Sans Serif"/>
                <a:cs typeface="Microsoft Sans Serif"/>
              </a:rPr>
              <a:t>NAMHOC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35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26" name="object 526"/>
          <p:cNvGrpSpPr/>
          <p:nvPr/>
        </p:nvGrpSpPr>
        <p:grpSpPr>
          <a:xfrm>
            <a:off x="2169970" y="3056397"/>
            <a:ext cx="5706110" cy="3376929"/>
            <a:chOff x="2169970" y="3056397"/>
            <a:chExt cx="5706110" cy="3376929"/>
          </a:xfrm>
        </p:grpSpPr>
        <p:sp>
          <p:nvSpPr>
            <p:cNvPr id="527" name="object 527"/>
            <p:cNvSpPr/>
            <p:nvPr/>
          </p:nvSpPr>
          <p:spPr>
            <a:xfrm>
              <a:off x="6679451" y="3062112"/>
              <a:ext cx="1190625" cy="0"/>
            </a:xfrm>
            <a:custGeom>
              <a:avLst/>
              <a:gdLst/>
              <a:ahLst/>
              <a:cxnLst/>
              <a:rect l="l" t="t" r="r" b="b"/>
              <a:pathLst>
                <a:path w="1190625">
                  <a:moveTo>
                    <a:pt x="0" y="0"/>
                  </a:moveTo>
                  <a:lnTo>
                    <a:pt x="1190549" y="0"/>
                  </a:lnTo>
                </a:path>
              </a:pathLst>
            </a:custGeom>
            <a:ln w="110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2219779" y="4541196"/>
              <a:ext cx="1235075" cy="1892300"/>
            </a:xfrm>
            <a:custGeom>
              <a:avLst/>
              <a:gdLst/>
              <a:ahLst/>
              <a:cxnLst/>
              <a:rect l="l" t="t" r="r" b="b"/>
              <a:pathLst>
                <a:path w="1235075" h="1892300">
                  <a:moveTo>
                    <a:pt x="1234693" y="0"/>
                  </a:moveTo>
                  <a:lnTo>
                    <a:pt x="0" y="0"/>
                  </a:lnTo>
                  <a:lnTo>
                    <a:pt x="0" y="1891912"/>
                  </a:lnTo>
                  <a:lnTo>
                    <a:pt x="1234693" y="1891912"/>
                  </a:lnTo>
                  <a:lnTo>
                    <a:pt x="123469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2175685" y="449739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2175685" y="450832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2175675" y="4519269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245717" y="22059"/>
                  </a:lnTo>
                  <a:lnTo>
                    <a:pt x="1245717" y="11087"/>
                  </a:lnTo>
                  <a:close/>
                </a:path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2175685" y="454128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2175685" y="455221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2175675" y="4563147"/>
              <a:ext cx="1245870" cy="33020"/>
            </a:xfrm>
            <a:custGeom>
              <a:avLst/>
              <a:gdLst/>
              <a:ahLst/>
              <a:cxnLst/>
              <a:rect l="l" t="t" r="r" b="b"/>
              <a:pathLst>
                <a:path w="1245870" h="33020">
                  <a:moveTo>
                    <a:pt x="1245717" y="11099"/>
                  </a:moveTo>
                  <a:lnTo>
                    <a:pt x="0" y="11099"/>
                  </a:lnTo>
                  <a:lnTo>
                    <a:pt x="0" y="22034"/>
                  </a:lnTo>
                  <a:lnTo>
                    <a:pt x="0" y="33007"/>
                  </a:lnTo>
                  <a:lnTo>
                    <a:pt x="1245717" y="33007"/>
                  </a:lnTo>
                  <a:lnTo>
                    <a:pt x="1245717" y="22072"/>
                  </a:lnTo>
                  <a:lnTo>
                    <a:pt x="1245717" y="11099"/>
                  </a:lnTo>
                  <a:close/>
                </a:path>
                <a:path w="1245870" h="33020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2175675" y="4596104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245717" y="21907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2175685" y="461805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45717" y="11379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2175685" y="462938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2175675" y="4640490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245717" y="21907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2175685" y="466234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2175675" y="4673282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245717" y="22072"/>
                  </a:lnTo>
                  <a:lnTo>
                    <a:pt x="1245717" y="11099"/>
                  </a:lnTo>
                  <a:close/>
                </a:path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2175685" y="4695300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2175685" y="4706230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2175675" y="4717173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245717" y="22059"/>
                  </a:lnTo>
                  <a:lnTo>
                    <a:pt x="1245717" y="11087"/>
                  </a:lnTo>
                  <a:close/>
                </a:path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2175685" y="4739186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2175685" y="4750117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2175675" y="4761052"/>
              <a:ext cx="1245870" cy="33020"/>
            </a:xfrm>
            <a:custGeom>
              <a:avLst/>
              <a:gdLst/>
              <a:ahLst/>
              <a:cxnLst/>
              <a:rect l="l" t="t" r="r" b="b"/>
              <a:pathLst>
                <a:path w="1245870" h="33020">
                  <a:moveTo>
                    <a:pt x="1245717" y="11099"/>
                  </a:moveTo>
                  <a:lnTo>
                    <a:pt x="0" y="11099"/>
                  </a:lnTo>
                  <a:lnTo>
                    <a:pt x="0" y="22021"/>
                  </a:lnTo>
                  <a:lnTo>
                    <a:pt x="0" y="32994"/>
                  </a:lnTo>
                  <a:lnTo>
                    <a:pt x="1245717" y="32994"/>
                  </a:lnTo>
                  <a:lnTo>
                    <a:pt x="1245717" y="22072"/>
                  </a:lnTo>
                  <a:lnTo>
                    <a:pt x="1245717" y="11099"/>
                  </a:lnTo>
                  <a:close/>
                </a:path>
                <a:path w="1245870" h="33020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2175675" y="4794046"/>
              <a:ext cx="1245870" cy="22860"/>
            </a:xfrm>
            <a:custGeom>
              <a:avLst/>
              <a:gdLst/>
              <a:ahLst/>
              <a:cxnLst/>
              <a:rect l="l" t="t" r="r" b="b"/>
              <a:pathLst>
                <a:path w="1245870" h="22860">
                  <a:moveTo>
                    <a:pt x="1245717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0" y="22352"/>
                  </a:lnTo>
                  <a:lnTo>
                    <a:pt x="1245717" y="22352"/>
                  </a:lnTo>
                  <a:lnTo>
                    <a:pt x="1245717" y="11379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2175685" y="4816393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2175685" y="4827356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2175675" y="4838344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2175685" y="4860279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2175675" y="4871262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2175685" y="4893202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2175685" y="4904182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2175675" y="4915153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2175685" y="4937089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2175685" y="494806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2175675" y="4959057"/>
              <a:ext cx="1245870" cy="33655"/>
            </a:xfrm>
            <a:custGeom>
              <a:avLst/>
              <a:gdLst/>
              <a:ahLst/>
              <a:cxnLst/>
              <a:rect l="l" t="t" r="r" b="b"/>
              <a:pathLst>
                <a:path w="1245870" h="33654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0" y="33312"/>
                  </a:lnTo>
                  <a:lnTo>
                    <a:pt x="1245717" y="3331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2175685" y="4992369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175685" y="5003349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175685" y="5014312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175685" y="5025292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175685" y="5036255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2175675" y="5047246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2175685" y="506917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2175685" y="508015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2175685" y="509112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2175685" y="510210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2175685" y="511308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175675" y="5124056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175675" y="5145988"/>
              <a:ext cx="1245870" cy="22860"/>
            </a:xfrm>
            <a:custGeom>
              <a:avLst/>
              <a:gdLst/>
              <a:ahLst/>
              <a:cxnLst/>
              <a:rect l="l" t="t" r="r" b="b"/>
              <a:pathLst>
                <a:path w="1245870" h="22860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2352"/>
                  </a:lnTo>
                  <a:lnTo>
                    <a:pt x="1245717" y="2235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175685" y="516834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175685" y="517932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2175685" y="519028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2175685" y="5201267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175685" y="521223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175685" y="522321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2175675" y="5234203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2175685" y="525613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175685" y="5267097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175675" y="5278081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245717" y="21958"/>
                  </a:lnTo>
                  <a:lnTo>
                    <a:pt x="1245717" y="10985"/>
                  </a:lnTo>
                  <a:close/>
                </a:path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175685" y="5300020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175685" y="5311000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175685" y="5321963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175675" y="5332958"/>
              <a:ext cx="1245870" cy="22860"/>
            </a:xfrm>
            <a:custGeom>
              <a:avLst/>
              <a:gdLst/>
              <a:ahLst/>
              <a:cxnLst/>
              <a:rect l="l" t="t" r="r" b="b"/>
              <a:pathLst>
                <a:path w="1245870" h="22860">
                  <a:moveTo>
                    <a:pt x="1245717" y="0"/>
                  </a:moveTo>
                  <a:lnTo>
                    <a:pt x="0" y="0"/>
                  </a:lnTo>
                  <a:lnTo>
                    <a:pt x="0" y="11366"/>
                  </a:lnTo>
                  <a:lnTo>
                    <a:pt x="0" y="22339"/>
                  </a:lnTo>
                  <a:lnTo>
                    <a:pt x="1245717" y="22339"/>
                  </a:lnTo>
                  <a:lnTo>
                    <a:pt x="1245717" y="11379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175685" y="5355300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2175685" y="5366263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2175685" y="5377243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2175685" y="5388223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2175685" y="5399186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2175685" y="5410166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2175685" y="5421129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2175675" y="5432120"/>
              <a:ext cx="1245870" cy="33020"/>
            </a:xfrm>
            <a:custGeom>
              <a:avLst/>
              <a:gdLst/>
              <a:ahLst/>
              <a:cxnLst/>
              <a:rect l="l" t="t" r="r" b="b"/>
              <a:pathLst>
                <a:path w="1245870" h="33020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32"/>
                  </a:lnTo>
                  <a:lnTo>
                    <a:pt x="0" y="32918"/>
                  </a:lnTo>
                  <a:lnTo>
                    <a:pt x="1245717" y="32918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2175685" y="5465032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2175685" y="5475995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2175685" y="5486975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2175685" y="5497955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2175685" y="5508926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45717" y="11379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2175675" y="5520296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85"/>
                  </a:lnTo>
                  <a:lnTo>
                    <a:pt x="0" y="21958"/>
                  </a:lnTo>
                  <a:lnTo>
                    <a:pt x="1245717" y="21958"/>
                  </a:lnTo>
                  <a:lnTo>
                    <a:pt x="1245717" y="10985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2175685" y="5542239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2175685" y="555321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175685" y="556419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175685" y="5575162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175685" y="5586142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175675" y="5597105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245717" y="21958"/>
                  </a:lnTo>
                  <a:lnTo>
                    <a:pt x="1245717" y="10985"/>
                  </a:lnTo>
                  <a:close/>
                </a:path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175675" y="5619076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175685" y="5641008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2175685" y="565197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2175685" y="566295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2175685" y="567393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2175685" y="5684902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45717" y="11379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175685" y="5696271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175675" y="5707252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245717" y="21958"/>
                  </a:lnTo>
                  <a:lnTo>
                    <a:pt x="1245717" y="10985"/>
                  </a:lnTo>
                  <a:close/>
                </a:path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175685" y="572919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175685" y="574017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175685" y="5751137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175675" y="5762129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175685" y="5784060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175685" y="5795040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175675" y="5806008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245717" y="21958"/>
                  </a:lnTo>
                  <a:lnTo>
                    <a:pt x="1245717" y="10985"/>
                  </a:lnTo>
                  <a:close/>
                </a:path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175685" y="5827963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175685" y="5838926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175685" y="5849906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2175685" y="5860877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45717" y="11379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2175685" y="5872264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2175685" y="5883227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2175685" y="5894207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45717" y="10973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2175675" y="5905182"/>
              <a:ext cx="1245870" cy="55244"/>
            </a:xfrm>
            <a:custGeom>
              <a:avLst/>
              <a:gdLst/>
              <a:ahLst/>
              <a:cxnLst/>
              <a:rect l="l" t="t" r="r" b="b"/>
              <a:pathLst>
                <a:path w="1245870" h="55245">
                  <a:moveTo>
                    <a:pt x="1245717" y="21958"/>
                  </a:moveTo>
                  <a:lnTo>
                    <a:pt x="0" y="21958"/>
                  </a:lnTo>
                  <a:lnTo>
                    <a:pt x="0" y="32918"/>
                  </a:lnTo>
                  <a:lnTo>
                    <a:pt x="0" y="43891"/>
                  </a:lnTo>
                  <a:lnTo>
                    <a:pt x="0" y="54876"/>
                  </a:lnTo>
                  <a:lnTo>
                    <a:pt x="1245717" y="54876"/>
                  </a:lnTo>
                  <a:lnTo>
                    <a:pt x="1245717" y="43891"/>
                  </a:lnTo>
                  <a:lnTo>
                    <a:pt x="1245717" y="32931"/>
                  </a:lnTo>
                  <a:lnTo>
                    <a:pt x="1245717" y="21958"/>
                  </a:lnTo>
                  <a:close/>
                </a:path>
                <a:path w="1245870" h="5524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2175675" y="5960046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2175675" y="5982004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2175675" y="6003950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2175675" y="6025883"/>
              <a:ext cx="1245870" cy="33655"/>
            </a:xfrm>
            <a:custGeom>
              <a:avLst/>
              <a:gdLst/>
              <a:ahLst/>
              <a:cxnLst/>
              <a:rect l="l" t="t" r="r" b="b"/>
              <a:pathLst>
                <a:path w="1245870" h="33654">
                  <a:moveTo>
                    <a:pt x="1245717" y="22364"/>
                  </a:moveTo>
                  <a:lnTo>
                    <a:pt x="0" y="22364"/>
                  </a:lnTo>
                  <a:lnTo>
                    <a:pt x="0" y="33337"/>
                  </a:lnTo>
                  <a:lnTo>
                    <a:pt x="1245717" y="33337"/>
                  </a:lnTo>
                  <a:lnTo>
                    <a:pt x="1245717" y="22364"/>
                  </a:lnTo>
                  <a:close/>
                </a:path>
                <a:path w="1245870" h="33654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2352"/>
                  </a:lnTo>
                  <a:lnTo>
                    <a:pt x="1245717" y="2235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175675" y="6059208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245717" y="21958"/>
                  </a:lnTo>
                  <a:lnTo>
                    <a:pt x="1245717" y="10985"/>
                  </a:lnTo>
                  <a:close/>
                </a:path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175675" y="6081153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175675" y="6103111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175675" y="6125057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2175675" y="6147003"/>
              <a:ext cx="1245870" cy="33020"/>
            </a:xfrm>
            <a:custGeom>
              <a:avLst/>
              <a:gdLst/>
              <a:ahLst/>
              <a:cxnLst/>
              <a:rect l="l" t="t" r="r" b="b"/>
              <a:pathLst>
                <a:path w="1245870" h="33020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32"/>
                  </a:lnTo>
                  <a:lnTo>
                    <a:pt x="0" y="32905"/>
                  </a:lnTo>
                  <a:lnTo>
                    <a:pt x="1245717" y="3290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2175675" y="6179921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2175675" y="6201867"/>
              <a:ext cx="1245870" cy="22860"/>
            </a:xfrm>
            <a:custGeom>
              <a:avLst/>
              <a:gdLst/>
              <a:ahLst/>
              <a:cxnLst/>
              <a:rect l="l" t="t" r="r" b="b"/>
              <a:pathLst>
                <a:path w="1245870" h="22860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2352"/>
                  </a:lnTo>
                  <a:lnTo>
                    <a:pt x="1245717" y="2235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175675" y="6224219"/>
              <a:ext cx="1245870" cy="44450"/>
            </a:xfrm>
            <a:custGeom>
              <a:avLst/>
              <a:gdLst/>
              <a:ahLst/>
              <a:cxnLst/>
              <a:rect l="l" t="t" r="r" b="b"/>
              <a:pathLst>
                <a:path w="1245870" h="44450">
                  <a:moveTo>
                    <a:pt x="1245717" y="32931"/>
                  </a:moveTo>
                  <a:lnTo>
                    <a:pt x="0" y="32931"/>
                  </a:lnTo>
                  <a:lnTo>
                    <a:pt x="0" y="43903"/>
                  </a:lnTo>
                  <a:lnTo>
                    <a:pt x="1245717" y="43903"/>
                  </a:lnTo>
                  <a:lnTo>
                    <a:pt x="1245717" y="32931"/>
                  </a:lnTo>
                  <a:close/>
                </a:path>
                <a:path w="1245870" h="44450">
                  <a:moveTo>
                    <a:pt x="1245717" y="21945"/>
                  </a:moveTo>
                  <a:lnTo>
                    <a:pt x="0" y="21945"/>
                  </a:lnTo>
                  <a:lnTo>
                    <a:pt x="0" y="32918"/>
                  </a:lnTo>
                  <a:lnTo>
                    <a:pt x="1245717" y="32918"/>
                  </a:lnTo>
                  <a:lnTo>
                    <a:pt x="1245717" y="21945"/>
                  </a:lnTo>
                  <a:close/>
                </a:path>
                <a:path w="1245870" h="44450">
                  <a:moveTo>
                    <a:pt x="1245717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245717" y="21932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175675" y="6268110"/>
              <a:ext cx="1245870" cy="33020"/>
            </a:xfrm>
            <a:custGeom>
              <a:avLst/>
              <a:gdLst/>
              <a:ahLst/>
              <a:cxnLst/>
              <a:rect l="l" t="t" r="r" b="b"/>
              <a:pathLst>
                <a:path w="1245870" h="33020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0" y="32918"/>
                  </a:lnTo>
                  <a:lnTo>
                    <a:pt x="1245717" y="32918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175675" y="6301028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175675" y="6322974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175675" y="6344920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175675" y="6366865"/>
              <a:ext cx="1245870" cy="22225"/>
            </a:xfrm>
            <a:custGeom>
              <a:avLst/>
              <a:gdLst/>
              <a:ahLst/>
              <a:cxnLst/>
              <a:rect l="l" t="t" r="r" b="b"/>
              <a:pathLst>
                <a:path w="1245870" h="22225">
                  <a:moveTo>
                    <a:pt x="1245717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245717" y="21945"/>
                  </a:lnTo>
                  <a:lnTo>
                    <a:pt x="1245717" y="10972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2175685" y="6388809"/>
              <a:ext cx="1245870" cy="11430"/>
            </a:xfrm>
            <a:custGeom>
              <a:avLst/>
              <a:gdLst/>
              <a:ahLst/>
              <a:cxnLst/>
              <a:rect l="l" t="t" r="r" b="b"/>
              <a:pathLst>
                <a:path w="1245870" h="11429">
                  <a:moveTo>
                    <a:pt x="1245717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45717" y="11379"/>
                  </a:lnTo>
                  <a:lnTo>
                    <a:pt x="1245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175685" y="4497393"/>
              <a:ext cx="1235075" cy="1891664"/>
            </a:xfrm>
            <a:custGeom>
              <a:avLst/>
              <a:gdLst/>
              <a:ahLst/>
              <a:cxnLst/>
              <a:rect l="l" t="t" r="r" b="b"/>
              <a:pathLst>
                <a:path w="1235075" h="1891664">
                  <a:moveTo>
                    <a:pt x="0" y="1891415"/>
                  </a:moveTo>
                  <a:lnTo>
                    <a:pt x="1234693" y="1891415"/>
                  </a:lnTo>
                  <a:lnTo>
                    <a:pt x="1234693" y="0"/>
                  </a:lnTo>
                  <a:lnTo>
                    <a:pt x="0" y="0"/>
                  </a:lnTo>
                  <a:lnTo>
                    <a:pt x="0" y="1891415"/>
                  </a:lnTo>
                  <a:close/>
                </a:path>
              </a:pathLst>
            </a:custGeom>
            <a:ln w="1100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8" name="object 648"/>
          <p:cNvSpPr txBox="1"/>
          <p:nvPr/>
        </p:nvSpPr>
        <p:spPr>
          <a:xfrm>
            <a:off x="2493362" y="4506298"/>
            <a:ext cx="6115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5" dirty="0">
                <a:latin typeface="Microsoft Sans Serif"/>
                <a:cs typeface="Microsoft Sans Serif"/>
              </a:rPr>
              <a:t>C</a:t>
            </a:r>
            <a:r>
              <a:rPr sz="850" spc="65" dirty="0">
                <a:latin typeface="Microsoft Sans Serif"/>
                <a:cs typeface="Microsoft Sans Serif"/>
              </a:rPr>
              <a:t>M</a:t>
            </a:r>
            <a:r>
              <a:rPr sz="850" spc="30" dirty="0">
                <a:latin typeface="Microsoft Sans Serif"/>
                <a:cs typeface="Microsoft Sans Serif"/>
              </a:rPr>
              <a:t>O</a:t>
            </a:r>
            <a:r>
              <a:rPr sz="850" spc="-15" dirty="0">
                <a:latin typeface="Microsoft Sans Serif"/>
                <a:cs typeface="Microsoft Sans Serif"/>
              </a:rPr>
              <a:t>NH</a:t>
            </a:r>
            <a:r>
              <a:rPr sz="850" spc="30" dirty="0">
                <a:latin typeface="Microsoft Sans Serif"/>
                <a:cs typeface="Microsoft Sans Serif"/>
              </a:rPr>
              <a:t>O</a:t>
            </a:r>
            <a:r>
              <a:rPr sz="850" spc="10" dirty="0">
                <a:latin typeface="Microsoft Sans Serif"/>
                <a:cs typeface="Microsoft Sans Serif"/>
              </a:rPr>
              <a:t>C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49" name="object 649"/>
          <p:cNvSpPr/>
          <p:nvPr/>
        </p:nvSpPr>
        <p:spPr>
          <a:xfrm>
            <a:off x="2181155" y="4711738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703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 txBox="1"/>
          <p:nvPr/>
        </p:nvSpPr>
        <p:spPr>
          <a:xfrm>
            <a:off x="2207079" y="4705061"/>
            <a:ext cx="676275" cy="10261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185" dirty="0">
                <a:latin typeface="Microsoft Sans Serif"/>
                <a:cs typeface="Microsoft Sans Serif"/>
              </a:rPr>
              <a:t> </a:t>
            </a:r>
            <a:r>
              <a:rPr sz="850" u="sng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MonID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5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MaMon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90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TenMon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spc="35" dirty="0">
                <a:latin typeface="Microsoft Sans Serif"/>
                <a:cs typeface="Microsoft Sans Serif"/>
              </a:rPr>
              <a:t>TinChi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SoTietLT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SoTietBT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0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TenVT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51" name="object 651"/>
          <p:cNvSpPr txBox="1"/>
          <p:nvPr/>
        </p:nvSpPr>
        <p:spPr>
          <a:xfrm>
            <a:off x="2956685" y="4715197"/>
            <a:ext cx="31813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2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long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52" name="object 652"/>
          <p:cNvSpPr/>
          <p:nvPr/>
        </p:nvSpPr>
        <p:spPr>
          <a:xfrm>
            <a:off x="2969385" y="4849309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7886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 txBox="1"/>
          <p:nvPr/>
        </p:nvSpPr>
        <p:spPr>
          <a:xfrm>
            <a:off x="2956685" y="4847319"/>
            <a:ext cx="361950" cy="88391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3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3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3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15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54" name="object 654"/>
          <p:cNvSpPr/>
          <p:nvPr/>
        </p:nvSpPr>
        <p:spPr>
          <a:xfrm>
            <a:off x="2181155" y="5756629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703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 txBox="1"/>
          <p:nvPr/>
        </p:nvSpPr>
        <p:spPr>
          <a:xfrm>
            <a:off x="2207079" y="5749985"/>
            <a:ext cx="590550" cy="4540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5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Them</a:t>
            </a:r>
            <a:r>
              <a:rPr sz="850" spc="65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()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5" dirty="0">
                <a:latin typeface="Microsoft Sans Serif"/>
                <a:cs typeface="Microsoft Sans Serif"/>
              </a:rPr>
              <a:t> </a:t>
            </a:r>
            <a:r>
              <a:rPr sz="850" spc="30" dirty="0">
                <a:latin typeface="Microsoft Sans Serif"/>
                <a:cs typeface="Microsoft Sans Serif"/>
              </a:rPr>
              <a:t>Xoa</a:t>
            </a:r>
            <a:r>
              <a:rPr sz="850" spc="4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()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75" dirty="0">
                <a:latin typeface="Microsoft Sans Serif"/>
                <a:cs typeface="Microsoft Sans Serif"/>
              </a:rPr>
              <a:t> </a:t>
            </a:r>
            <a:r>
              <a:rPr sz="850" spc="30" dirty="0">
                <a:latin typeface="Microsoft Sans Serif"/>
                <a:cs typeface="Microsoft Sans Serif"/>
              </a:rPr>
              <a:t>Sua</a:t>
            </a:r>
            <a:r>
              <a:rPr sz="850" spc="4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()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56" name="object 656"/>
          <p:cNvSpPr txBox="1"/>
          <p:nvPr/>
        </p:nvSpPr>
        <p:spPr>
          <a:xfrm>
            <a:off x="2879602" y="5749985"/>
            <a:ext cx="307340" cy="4540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5" dirty="0">
                <a:latin typeface="Microsoft Sans Serif"/>
                <a:cs typeface="Microsoft Sans Serif"/>
              </a:rPr>
              <a:t> </a:t>
            </a:r>
            <a:r>
              <a:rPr sz="850" spc="30" dirty="0">
                <a:latin typeface="Microsoft Sans Serif"/>
                <a:cs typeface="Microsoft Sans Serif"/>
              </a:rPr>
              <a:t>void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5" dirty="0">
                <a:latin typeface="Microsoft Sans Serif"/>
                <a:cs typeface="Microsoft Sans Serif"/>
              </a:rPr>
              <a:t> </a:t>
            </a:r>
            <a:r>
              <a:rPr sz="850" spc="30" dirty="0">
                <a:latin typeface="Microsoft Sans Serif"/>
                <a:cs typeface="Microsoft Sans Serif"/>
              </a:rPr>
              <a:t>void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5" dirty="0">
                <a:latin typeface="Microsoft Sans Serif"/>
                <a:cs typeface="Microsoft Sans Serif"/>
              </a:rPr>
              <a:t> </a:t>
            </a:r>
            <a:r>
              <a:rPr sz="850" spc="30" dirty="0">
                <a:latin typeface="Microsoft Sans Serif"/>
                <a:cs typeface="Microsoft Sans Serif"/>
              </a:rPr>
              <a:t>void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57" name="object 657"/>
          <p:cNvSpPr txBox="1"/>
          <p:nvPr/>
        </p:nvSpPr>
        <p:spPr>
          <a:xfrm>
            <a:off x="2207079" y="6188863"/>
            <a:ext cx="9798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210" dirty="0">
                <a:latin typeface="Microsoft Sans Serif"/>
                <a:cs typeface="Microsoft Sans Serif"/>
              </a:rPr>
              <a:t> </a:t>
            </a:r>
            <a:r>
              <a:rPr sz="850" spc="20" dirty="0">
                <a:latin typeface="Microsoft Sans Serif"/>
                <a:cs typeface="Microsoft Sans Serif"/>
              </a:rPr>
              <a:t>LayDL</a:t>
            </a:r>
            <a:r>
              <a:rPr sz="850" spc="55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()</a:t>
            </a:r>
            <a:r>
              <a:rPr sz="850" spc="415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35" dirty="0">
                <a:latin typeface="Microsoft Sans Serif"/>
                <a:cs typeface="Microsoft Sans Serif"/>
              </a:rPr>
              <a:t> </a:t>
            </a:r>
            <a:r>
              <a:rPr sz="850" spc="30" dirty="0">
                <a:latin typeface="Microsoft Sans Serif"/>
                <a:cs typeface="Microsoft Sans Serif"/>
              </a:rPr>
              <a:t>void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658" name="object 658"/>
          <p:cNvGrpSpPr/>
          <p:nvPr/>
        </p:nvGrpSpPr>
        <p:grpSpPr>
          <a:xfrm>
            <a:off x="4330929" y="763182"/>
            <a:ext cx="1339850" cy="1083945"/>
            <a:chOff x="4330929" y="763182"/>
            <a:chExt cx="1339850" cy="1083945"/>
          </a:xfrm>
        </p:grpSpPr>
        <p:sp>
          <p:nvSpPr>
            <p:cNvPr id="659" name="object 659"/>
            <p:cNvSpPr/>
            <p:nvPr/>
          </p:nvSpPr>
          <p:spPr>
            <a:xfrm>
              <a:off x="4380738" y="812783"/>
              <a:ext cx="1290320" cy="1034415"/>
            </a:xfrm>
            <a:custGeom>
              <a:avLst/>
              <a:gdLst/>
              <a:ahLst/>
              <a:cxnLst/>
              <a:rect l="l" t="t" r="r" b="b"/>
              <a:pathLst>
                <a:path w="1290320" h="1034414">
                  <a:moveTo>
                    <a:pt x="1289762" y="0"/>
                  </a:moveTo>
                  <a:lnTo>
                    <a:pt x="0" y="0"/>
                  </a:lnTo>
                  <a:lnTo>
                    <a:pt x="0" y="1033927"/>
                  </a:lnTo>
                  <a:lnTo>
                    <a:pt x="1289762" y="1033927"/>
                  </a:lnTo>
                  <a:lnTo>
                    <a:pt x="128976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4336644" y="768887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29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4336644" y="779817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29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4336644" y="79091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29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4336643" y="801852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00784" y="21894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4336644" y="823704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4336644" y="834799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4336644" y="845729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4336644" y="856660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4336644" y="867590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4336644" y="878686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4336644" y="889616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4336644" y="900636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00785" y="11379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4336644" y="91197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4336644" y="92290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4336644" y="93383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4336644" y="944929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4336644" y="955859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4336644" y="966789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4336644" y="97788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4336644" y="98881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4336644" y="99974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4336643" y="1010678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300784" y="22072"/>
                  </a:lnTo>
                  <a:lnTo>
                    <a:pt x="1300784" y="11099"/>
                  </a:lnTo>
                  <a:close/>
                </a:path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4336644" y="1032702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4336644" y="1043632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4336644" y="1054562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4336644" y="1065658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4336644" y="107651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00785" y="11379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4336644" y="108801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4336644" y="109894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4336644" y="110987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4336644" y="112080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4336644" y="1131901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4336644" y="1142831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4336644" y="1153761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4336644" y="1164692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4336644" y="1175787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4336643" y="1186725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00784" y="21907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4336644" y="1208578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4336644" y="1219674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4336644" y="1230604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4336644" y="1241534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4336644" y="1252554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00785" y="11379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4336644" y="1263891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4336643" y="1274825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300784" y="22072"/>
                  </a:lnTo>
                  <a:lnTo>
                    <a:pt x="1300784" y="11099"/>
                  </a:lnTo>
                  <a:close/>
                </a:path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4336644" y="1296847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4336644" y="1307777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4336644" y="1318707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4336644" y="132980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4336644" y="134073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4336644" y="1351664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4336643" y="1362760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00784" y="21907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4336644" y="1384620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4336644" y="1395550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4336644" y="1406646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4336644" y="1417576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4336644" y="1428596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00785" y="11379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4336644" y="143993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4336644" y="145086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4336644" y="146179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4336644" y="1472889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4336644" y="1483819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4336644" y="1494749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4336644" y="1505680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4336644" y="151677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4336643" y="1527708"/>
              <a:ext cx="1301115" cy="33020"/>
            </a:xfrm>
            <a:custGeom>
              <a:avLst/>
              <a:gdLst/>
              <a:ahLst/>
              <a:cxnLst/>
              <a:rect l="l" t="t" r="r" b="b"/>
              <a:pathLst>
                <a:path w="1301114" h="33019">
                  <a:moveTo>
                    <a:pt x="13007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869"/>
                  </a:lnTo>
                  <a:lnTo>
                    <a:pt x="0" y="32842"/>
                  </a:lnTo>
                  <a:lnTo>
                    <a:pt x="1300784" y="32842"/>
                  </a:lnTo>
                  <a:lnTo>
                    <a:pt x="1300784" y="21907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4336644" y="1560662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4336644" y="1571592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4336643" y="1582534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00784" y="21894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4336644" y="1604548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4336644" y="1615403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00785" y="11379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4336644" y="162690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4336643" y="1637842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00784" y="21907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4336644" y="165969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4336644" y="1670791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4336644" y="1681721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4336643" y="1692655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00784" y="21907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4336643" y="1714690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300784" y="21894"/>
                  </a:lnTo>
                  <a:lnTo>
                    <a:pt x="1300784" y="10972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4336644" y="1736538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4336643" y="1747634"/>
              <a:ext cx="1301115" cy="22225"/>
            </a:xfrm>
            <a:custGeom>
              <a:avLst/>
              <a:gdLst/>
              <a:ahLst/>
              <a:cxnLst/>
              <a:rect l="l" t="t" r="r" b="b"/>
              <a:pathLst>
                <a:path w="1301114" h="22225">
                  <a:moveTo>
                    <a:pt x="1300784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300784" y="21907"/>
                  </a:lnTo>
                  <a:lnTo>
                    <a:pt x="1300784" y="10985"/>
                  </a:lnTo>
                  <a:lnTo>
                    <a:pt x="1300784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4336644" y="1769494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4336644" y="1780424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4336644" y="1791445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00785" y="11379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4336644" y="1802781"/>
              <a:ext cx="1301115" cy="11430"/>
            </a:xfrm>
            <a:custGeom>
              <a:avLst/>
              <a:gdLst/>
              <a:ahLst/>
              <a:cxnLst/>
              <a:rect l="l" t="t" r="r" b="b"/>
              <a:pathLst>
                <a:path w="1301114" h="11430">
                  <a:moveTo>
                    <a:pt x="1300785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00785" y="10973"/>
                  </a:lnTo>
                  <a:lnTo>
                    <a:pt x="1300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4336644" y="768897"/>
              <a:ext cx="1290320" cy="1034415"/>
            </a:xfrm>
            <a:custGeom>
              <a:avLst/>
              <a:gdLst/>
              <a:ahLst/>
              <a:cxnLst/>
              <a:rect l="l" t="t" r="r" b="b"/>
              <a:pathLst>
                <a:path w="1290320" h="1034414">
                  <a:moveTo>
                    <a:pt x="0" y="1033927"/>
                  </a:moveTo>
                  <a:lnTo>
                    <a:pt x="1289762" y="1033927"/>
                  </a:lnTo>
                  <a:lnTo>
                    <a:pt x="1289762" y="0"/>
                  </a:lnTo>
                  <a:lnTo>
                    <a:pt x="0" y="0"/>
                  </a:lnTo>
                  <a:lnTo>
                    <a:pt x="0" y="1033927"/>
                  </a:lnTo>
                  <a:close/>
                </a:path>
              </a:pathLst>
            </a:custGeom>
            <a:ln w="1100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4" name="object 744"/>
          <p:cNvSpPr txBox="1"/>
          <p:nvPr/>
        </p:nvSpPr>
        <p:spPr>
          <a:xfrm>
            <a:off x="4336644" y="768897"/>
            <a:ext cx="1290320" cy="214629"/>
          </a:xfrm>
          <a:prstGeom prst="rect">
            <a:avLst/>
          </a:prstGeom>
          <a:ln w="11006">
            <a:solidFill>
              <a:srgbClr val="0000F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85"/>
              </a:spcBef>
            </a:pPr>
            <a:r>
              <a:rPr sz="850" spc="20" dirty="0">
                <a:latin typeface="Microsoft Sans Serif"/>
                <a:cs typeface="Microsoft Sans Serif"/>
              </a:rPr>
              <a:t>CNganh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745" name="object 745"/>
          <p:cNvSpPr/>
          <p:nvPr/>
        </p:nvSpPr>
        <p:spPr>
          <a:xfrm>
            <a:off x="5174438" y="1120848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7886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 txBox="1"/>
          <p:nvPr/>
        </p:nvSpPr>
        <p:spPr>
          <a:xfrm>
            <a:off x="4336644" y="983228"/>
            <a:ext cx="1290320" cy="615950"/>
          </a:xfrm>
          <a:prstGeom prst="rect">
            <a:avLst/>
          </a:prstGeom>
          <a:ln w="11006">
            <a:solidFill>
              <a:srgbClr val="0000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45"/>
              </a:spcBef>
              <a:tabLst>
                <a:tab pos="837565" algn="l"/>
              </a:tabLst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240" dirty="0">
                <a:latin typeface="Microsoft Sans Serif"/>
                <a:cs typeface="Microsoft Sans Serif"/>
              </a:rPr>
              <a:t> </a:t>
            </a:r>
            <a:r>
              <a:rPr sz="850" u="sng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NganhID</a:t>
            </a:r>
            <a:r>
              <a:rPr sz="850" spc="30" dirty="0">
                <a:latin typeface="Microsoft Sans Serif"/>
                <a:cs typeface="Microsoft Sans Serif"/>
              </a:rPr>
              <a:t>	</a:t>
            </a:r>
            <a:r>
              <a:rPr sz="850" spc="5" dirty="0">
                <a:latin typeface="Microsoft Sans Serif"/>
                <a:cs typeface="Microsoft Sans Serif"/>
              </a:rPr>
              <a:t>: </a:t>
            </a:r>
            <a:r>
              <a:rPr sz="850" spc="40" dirty="0">
                <a:latin typeface="Microsoft Sans Serif"/>
                <a:cs typeface="Microsoft Sans Serif"/>
              </a:rPr>
              <a:t>long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05"/>
              </a:spcBef>
              <a:tabLst>
                <a:tab pos="837565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  </a:t>
            </a:r>
            <a:r>
              <a:rPr sz="850" spc="35" dirty="0">
                <a:latin typeface="Microsoft Sans Serif"/>
                <a:cs typeface="Microsoft Sans Serif"/>
              </a:rPr>
              <a:t>MaNganh	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215" dirty="0">
                <a:latin typeface="Microsoft Sans Serif"/>
                <a:cs typeface="Microsoft Sans Serif"/>
              </a:rPr>
              <a:t> </a:t>
            </a:r>
            <a:r>
              <a:rPr sz="850" spc="35" dirty="0">
                <a:latin typeface="Microsoft Sans Serif"/>
                <a:cs typeface="Microsoft Sans Serif"/>
              </a:rPr>
              <a:t>TenNganh </a:t>
            </a:r>
            <a:r>
              <a:rPr sz="850" spc="229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43815">
              <a:lnSpc>
                <a:spcPct val="100000"/>
              </a:lnSpc>
              <a:spcBef>
                <a:spcPts val="105"/>
              </a:spcBef>
              <a:tabLst>
                <a:tab pos="837565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240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TenVT	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747" name="object 747"/>
          <p:cNvGrpSpPr/>
          <p:nvPr/>
        </p:nvGrpSpPr>
        <p:grpSpPr>
          <a:xfrm>
            <a:off x="4364083" y="2489717"/>
            <a:ext cx="1538605" cy="1369695"/>
            <a:chOff x="4364083" y="2489717"/>
            <a:chExt cx="1538605" cy="1369695"/>
          </a:xfrm>
        </p:grpSpPr>
        <p:sp>
          <p:nvSpPr>
            <p:cNvPr id="748" name="object 748"/>
            <p:cNvSpPr/>
            <p:nvPr/>
          </p:nvSpPr>
          <p:spPr>
            <a:xfrm>
              <a:off x="4413726" y="2539716"/>
              <a:ext cx="1488440" cy="1320165"/>
            </a:xfrm>
            <a:custGeom>
              <a:avLst/>
              <a:gdLst/>
              <a:ahLst/>
              <a:cxnLst/>
              <a:rect l="l" t="t" r="r" b="b"/>
              <a:pathLst>
                <a:path w="1488439" h="1320164">
                  <a:moveTo>
                    <a:pt x="1488402" y="0"/>
                  </a:moveTo>
                  <a:lnTo>
                    <a:pt x="0" y="0"/>
                  </a:lnTo>
                  <a:lnTo>
                    <a:pt x="0" y="1319635"/>
                  </a:lnTo>
                  <a:lnTo>
                    <a:pt x="1488402" y="1319635"/>
                  </a:lnTo>
                  <a:lnTo>
                    <a:pt x="148840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4369798" y="2495281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499426" y="11379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4369798" y="2506783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4369798" y="2517713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4369798" y="2528643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4369790" y="2539580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499425" y="22072"/>
                  </a:lnTo>
                  <a:lnTo>
                    <a:pt x="1499425" y="11099"/>
                  </a:lnTo>
                  <a:close/>
                </a:path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4369798" y="256160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4369798" y="257253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4369798" y="2583625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4369798" y="259455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4369798" y="260548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4369798" y="261641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4369798" y="262751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4369798" y="263844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4369798" y="264937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4369798" y="266030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4369798" y="2671323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499426" y="11379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4369790" y="2682671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499425" y="22059"/>
                  </a:lnTo>
                  <a:lnTo>
                    <a:pt x="1499425" y="11087"/>
                  </a:lnTo>
                  <a:close/>
                </a:path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4369798" y="2704685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4369798" y="2715615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4369798" y="272654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4369798" y="2737641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4369798" y="274857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4369798" y="275950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4369798" y="277043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4369798" y="278152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4369798" y="279245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4369798" y="280338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4369790" y="2814319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11099"/>
                  </a:moveTo>
                  <a:lnTo>
                    <a:pt x="0" y="11099"/>
                  </a:lnTo>
                  <a:lnTo>
                    <a:pt x="0" y="22072"/>
                  </a:lnTo>
                  <a:lnTo>
                    <a:pt x="1499425" y="22072"/>
                  </a:lnTo>
                  <a:lnTo>
                    <a:pt x="1499425" y="11099"/>
                  </a:lnTo>
                  <a:close/>
                </a:path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4369798" y="283634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4369798" y="2847365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499426" y="11379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4369798" y="2858701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4369798" y="2869631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4369798" y="288056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4369798" y="2891657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4369798" y="290258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4369798" y="291351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4369798" y="292444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4369798" y="293554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4369798" y="294647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4369798" y="295740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4369798" y="296850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4369798" y="297943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4369798" y="299036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4369798" y="300129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4369798" y="301238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4369798" y="3023241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499426" y="11379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4369790" y="3034753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499425" y="21894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4369798" y="3056603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4369798" y="306753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4369798" y="3078629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4369798" y="308956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4369798" y="310049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4369798" y="311142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4369798" y="312251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4369798" y="313344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4369790" y="3144380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499425" y="21907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4369798" y="316640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4369798" y="317733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4369798" y="318826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4369798" y="3199283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499426" y="11379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4369798" y="3210619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4369798" y="322155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4369798" y="3232645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30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4369798" y="3243575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4369798" y="325450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4369798" y="326543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4369798" y="327653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4369798" y="328746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4369798" y="329839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4369798" y="330932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4369798" y="332041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4369798" y="333134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4369798" y="334227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4369798" y="335337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4369798" y="336430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4369790" y="3375240"/>
              <a:ext cx="1499870" cy="22860"/>
            </a:xfrm>
            <a:custGeom>
              <a:avLst/>
              <a:gdLst/>
              <a:ahLst/>
              <a:cxnLst/>
              <a:rect l="l" t="t" r="r" b="b"/>
              <a:pathLst>
                <a:path w="1499870" h="22860">
                  <a:moveTo>
                    <a:pt x="1499425" y="11023"/>
                  </a:moveTo>
                  <a:lnTo>
                    <a:pt x="0" y="11023"/>
                  </a:lnTo>
                  <a:lnTo>
                    <a:pt x="0" y="22402"/>
                  </a:lnTo>
                  <a:lnTo>
                    <a:pt x="1499425" y="22402"/>
                  </a:lnTo>
                  <a:lnTo>
                    <a:pt x="1499425" y="11023"/>
                  </a:lnTo>
                  <a:close/>
                </a:path>
                <a:path w="1499870" h="22860">
                  <a:moveTo>
                    <a:pt x="149942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4369798" y="339759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4369798" y="340852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4369798" y="3419617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4369798" y="343054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4369798" y="344147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4369798" y="3452408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4369798" y="346350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4369790" y="3474440"/>
              <a:ext cx="1499870" cy="44450"/>
            </a:xfrm>
            <a:custGeom>
              <a:avLst/>
              <a:gdLst/>
              <a:ahLst/>
              <a:cxnLst/>
              <a:rect l="l" t="t" r="r" b="b"/>
              <a:pathLst>
                <a:path w="1499870" h="44450">
                  <a:moveTo>
                    <a:pt x="1499425" y="32956"/>
                  </a:moveTo>
                  <a:lnTo>
                    <a:pt x="0" y="32956"/>
                  </a:lnTo>
                  <a:lnTo>
                    <a:pt x="0" y="43929"/>
                  </a:lnTo>
                  <a:lnTo>
                    <a:pt x="1499425" y="43929"/>
                  </a:lnTo>
                  <a:lnTo>
                    <a:pt x="1499425" y="32956"/>
                  </a:lnTo>
                  <a:close/>
                </a:path>
                <a:path w="1499870" h="44450">
                  <a:moveTo>
                    <a:pt x="1499425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856"/>
                  </a:lnTo>
                  <a:lnTo>
                    <a:pt x="0" y="32829"/>
                  </a:lnTo>
                  <a:lnTo>
                    <a:pt x="1499425" y="32829"/>
                  </a:lnTo>
                  <a:lnTo>
                    <a:pt x="1499425" y="21907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4369798" y="351832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4369790" y="3529253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499425" y="21907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4369798" y="355127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4369790" y="3562133"/>
              <a:ext cx="1499870" cy="22860"/>
            </a:xfrm>
            <a:custGeom>
              <a:avLst/>
              <a:gdLst/>
              <a:ahLst/>
              <a:cxnLst/>
              <a:rect l="l" t="t" r="r" b="b"/>
              <a:pathLst>
                <a:path w="1499870" h="22860">
                  <a:moveTo>
                    <a:pt x="1499425" y="11506"/>
                  </a:moveTo>
                  <a:lnTo>
                    <a:pt x="0" y="11506"/>
                  </a:lnTo>
                  <a:lnTo>
                    <a:pt x="0" y="22479"/>
                  </a:lnTo>
                  <a:lnTo>
                    <a:pt x="1499425" y="22479"/>
                  </a:lnTo>
                  <a:lnTo>
                    <a:pt x="1499425" y="11506"/>
                  </a:lnTo>
                  <a:close/>
                </a:path>
                <a:path w="1499870" h="22860">
                  <a:moveTo>
                    <a:pt x="1499425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499425" y="11379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4369798" y="3584564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4369790" y="3595496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499425" y="21907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4369798" y="3617520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4369790" y="3628453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34"/>
                  </a:lnTo>
                  <a:lnTo>
                    <a:pt x="0" y="21907"/>
                  </a:lnTo>
                  <a:lnTo>
                    <a:pt x="1499425" y="21907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4369790" y="3650322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499425" y="22059"/>
                  </a:lnTo>
                  <a:lnTo>
                    <a:pt x="1499425" y="11087"/>
                  </a:lnTo>
                  <a:close/>
                </a:path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4369798" y="367233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4369790" y="3683279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499425" y="21894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4369790" y="3705300"/>
              <a:ext cx="1499870" cy="33020"/>
            </a:xfrm>
            <a:custGeom>
              <a:avLst/>
              <a:gdLst/>
              <a:ahLst/>
              <a:cxnLst/>
              <a:rect l="l" t="t" r="r" b="b"/>
              <a:pathLst>
                <a:path w="1499870" h="33020">
                  <a:moveTo>
                    <a:pt x="1499425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56"/>
                  </a:lnTo>
                  <a:lnTo>
                    <a:pt x="0" y="32829"/>
                  </a:lnTo>
                  <a:lnTo>
                    <a:pt x="1499425" y="32829"/>
                  </a:lnTo>
                  <a:lnTo>
                    <a:pt x="1499425" y="21907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4369798" y="3738173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499426" y="11379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4369790" y="3749522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11087"/>
                  </a:moveTo>
                  <a:lnTo>
                    <a:pt x="0" y="11087"/>
                  </a:lnTo>
                  <a:lnTo>
                    <a:pt x="0" y="22059"/>
                  </a:lnTo>
                  <a:lnTo>
                    <a:pt x="1499425" y="22059"/>
                  </a:lnTo>
                  <a:lnTo>
                    <a:pt x="1499425" y="11087"/>
                  </a:lnTo>
                  <a:close/>
                </a:path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4369798" y="3771536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4369790" y="3782478"/>
              <a:ext cx="1499870" cy="22225"/>
            </a:xfrm>
            <a:custGeom>
              <a:avLst/>
              <a:gdLst/>
              <a:ahLst/>
              <a:cxnLst/>
              <a:rect l="l" t="t" r="r" b="b"/>
              <a:pathLst>
                <a:path w="1499870" h="22225">
                  <a:moveTo>
                    <a:pt x="1499425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499425" y="21894"/>
                  </a:lnTo>
                  <a:lnTo>
                    <a:pt x="1499425" y="10972"/>
                  </a:lnTo>
                  <a:lnTo>
                    <a:pt x="1499425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4369798" y="380449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4369798" y="3815422"/>
              <a:ext cx="1499870" cy="11430"/>
            </a:xfrm>
            <a:custGeom>
              <a:avLst/>
              <a:gdLst/>
              <a:ahLst/>
              <a:cxnLst/>
              <a:rect l="l" t="t" r="r" b="b"/>
              <a:pathLst>
                <a:path w="1499870" h="11429">
                  <a:moveTo>
                    <a:pt x="1499426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499426" y="10973"/>
                  </a:lnTo>
                  <a:lnTo>
                    <a:pt x="1499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4369798" y="2495432"/>
              <a:ext cx="1488440" cy="1320165"/>
            </a:xfrm>
            <a:custGeom>
              <a:avLst/>
              <a:gdLst/>
              <a:ahLst/>
              <a:cxnLst/>
              <a:rect l="l" t="t" r="r" b="b"/>
              <a:pathLst>
                <a:path w="1488439" h="1320164">
                  <a:moveTo>
                    <a:pt x="0" y="1320032"/>
                  </a:moveTo>
                  <a:lnTo>
                    <a:pt x="1488402" y="1320032"/>
                  </a:lnTo>
                  <a:lnTo>
                    <a:pt x="1488402" y="0"/>
                  </a:lnTo>
                  <a:lnTo>
                    <a:pt x="0" y="0"/>
                  </a:lnTo>
                  <a:lnTo>
                    <a:pt x="0" y="1320032"/>
                  </a:lnTo>
                  <a:close/>
                </a:path>
              </a:pathLst>
            </a:custGeom>
            <a:ln w="1100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2" name="object 852"/>
          <p:cNvSpPr txBox="1"/>
          <p:nvPr/>
        </p:nvSpPr>
        <p:spPr>
          <a:xfrm>
            <a:off x="4941100" y="2504256"/>
            <a:ext cx="33020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5" dirty="0">
                <a:latin typeface="Microsoft Sans Serif"/>
                <a:cs typeface="Microsoft Sans Serif"/>
              </a:rPr>
              <a:t>C</a:t>
            </a:r>
            <a:r>
              <a:rPr sz="850" spc="80" dirty="0">
                <a:latin typeface="Microsoft Sans Serif"/>
                <a:cs typeface="Microsoft Sans Serif"/>
              </a:rPr>
              <a:t>T</a:t>
            </a:r>
            <a:r>
              <a:rPr sz="850" spc="35" dirty="0">
                <a:latin typeface="Microsoft Sans Serif"/>
                <a:cs typeface="Microsoft Sans Serif"/>
              </a:rPr>
              <a:t>K</a:t>
            </a:r>
            <a:r>
              <a:rPr sz="850" spc="10" dirty="0">
                <a:latin typeface="Microsoft Sans Serif"/>
                <a:cs typeface="Microsoft Sans Serif"/>
              </a:rPr>
              <a:t>B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853" name="object 853"/>
          <p:cNvSpPr/>
          <p:nvPr/>
        </p:nvSpPr>
        <p:spPr>
          <a:xfrm>
            <a:off x="4375268" y="2710194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329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 txBox="1"/>
          <p:nvPr/>
        </p:nvSpPr>
        <p:spPr>
          <a:xfrm>
            <a:off x="4555191" y="3275362"/>
            <a:ext cx="501650" cy="31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850" spc="-15" dirty="0">
                <a:latin typeface="Microsoft Sans Serif"/>
                <a:cs typeface="Microsoft Sans Serif"/>
              </a:rPr>
              <a:t>N</a:t>
            </a:r>
            <a:r>
              <a:rPr sz="850" spc="30" dirty="0">
                <a:latin typeface="Microsoft Sans Serif"/>
                <a:cs typeface="Microsoft Sans Serif"/>
              </a:rPr>
              <a:t>G</a:t>
            </a:r>
            <a:r>
              <a:rPr sz="850" spc="35" dirty="0">
                <a:latin typeface="Microsoft Sans Serif"/>
                <a:cs typeface="Microsoft Sans Serif"/>
              </a:rPr>
              <a:t>AYB</a:t>
            </a:r>
            <a:r>
              <a:rPr sz="850" spc="5" dirty="0">
                <a:latin typeface="Microsoft Sans Serif"/>
                <a:cs typeface="Microsoft Sans Serif"/>
              </a:rPr>
              <a:t>D  </a:t>
            </a:r>
            <a:r>
              <a:rPr sz="850" spc="20" dirty="0">
                <a:latin typeface="Microsoft Sans Serif"/>
                <a:cs typeface="Microsoft Sans Serif"/>
              </a:rPr>
              <a:t>NGAYKT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855" name="object 855"/>
          <p:cNvSpPr txBox="1"/>
          <p:nvPr/>
        </p:nvSpPr>
        <p:spPr>
          <a:xfrm>
            <a:off x="5139857" y="2713254"/>
            <a:ext cx="31813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20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long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856" name="object 856"/>
          <p:cNvSpPr/>
          <p:nvPr/>
        </p:nvSpPr>
        <p:spPr>
          <a:xfrm>
            <a:off x="5152557" y="284731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720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 txBox="1"/>
          <p:nvPr/>
        </p:nvSpPr>
        <p:spPr>
          <a:xfrm>
            <a:off x="4401026" y="2702688"/>
            <a:ext cx="1101090" cy="8832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185" dirty="0">
                <a:latin typeface="Microsoft Sans Serif"/>
                <a:cs typeface="Microsoft Sans Serif"/>
              </a:rPr>
              <a:t> </a:t>
            </a:r>
            <a:r>
              <a:rPr sz="850" u="sng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TKBID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1205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  </a:t>
            </a:r>
            <a:r>
              <a:rPr sz="850" spc="40" dirty="0">
                <a:latin typeface="Microsoft Sans Serif"/>
                <a:cs typeface="Microsoft Sans Serif"/>
              </a:rPr>
              <a:t>TKB	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10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1205" algn="l"/>
              </a:tabLst>
            </a:pPr>
            <a:r>
              <a:rPr sz="850" spc="10" dirty="0">
                <a:latin typeface="Microsoft Sans Serif"/>
                <a:cs typeface="Microsoft Sans Serif"/>
              </a:rPr>
              <a:t>+   HOCKY	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858" name="object 858"/>
          <p:cNvSpPr txBox="1"/>
          <p:nvPr/>
        </p:nvSpPr>
        <p:spPr>
          <a:xfrm>
            <a:off x="4555191" y="3142346"/>
            <a:ext cx="9163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20" dirty="0">
                <a:latin typeface="Microsoft Sans Serif"/>
                <a:cs typeface="Microsoft Sans Serif"/>
              </a:rPr>
              <a:t>NAMHOC </a:t>
            </a:r>
            <a:r>
              <a:rPr sz="850" spc="165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3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859" name="object 859"/>
          <p:cNvSpPr txBox="1"/>
          <p:nvPr/>
        </p:nvSpPr>
        <p:spPr>
          <a:xfrm>
            <a:off x="5139857" y="3275362"/>
            <a:ext cx="603885" cy="3111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5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DateTime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45" dirty="0">
                <a:latin typeface="Microsoft Sans Serif"/>
                <a:cs typeface="Microsoft Sans Serif"/>
              </a:rPr>
              <a:t> </a:t>
            </a:r>
            <a:r>
              <a:rPr sz="850" spc="40" dirty="0">
                <a:latin typeface="Microsoft Sans Serif"/>
                <a:cs typeface="Microsoft Sans Serif"/>
              </a:rPr>
              <a:t>DateTime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860" name="object 860"/>
          <p:cNvGrpSpPr/>
          <p:nvPr/>
        </p:nvGrpSpPr>
        <p:grpSpPr>
          <a:xfrm>
            <a:off x="4369553" y="3606217"/>
            <a:ext cx="3672204" cy="759460"/>
            <a:chOff x="4369553" y="3606217"/>
            <a:chExt cx="3672204" cy="759460"/>
          </a:xfrm>
        </p:grpSpPr>
        <p:sp>
          <p:nvSpPr>
            <p:cNvPr id="861" name="object 861"/>
            <p:cNvSpPr/>
            <p:nvPr/>
          </p:nvSpPr>
          <p:spPr>
            <a:xfrm>
              <a:off x="4375268" y="3611932"/>
              <a:ext cx="1477645" cy="0"/>
            </a:xfrm>
            <a:custGeom>
              <a:avLst/>
              <a:gdLst/>
              <a:ahLst/>
              <a:cxnLst/>
              <a:rect l="l" t="t" r="r" b="b"/>
              <a:pathLst>
                <a:path w="1477645">
                  <a:moveTo>
                    <a:pt x="0" y="0"/>
                  </a:moveTo>
                  <a:lnTo>
                    <a:pt x="1477329" y="0"/>
                  </a:lnTo>
                </a:path>
              </a:pathLst>
            </a:custGeom>
            <a:ln w="110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6773110" y="3760533"/>
              <a:ext cx="1268730" cy="605155"/>
            </a:xfrm>
            <a:custGeom>
              <a:avLst/>
              <a:gdLst/>
              <a:ahLst/>
              <a:cxnLst/>
              <a:rect l="l" t="t" r="r" b="b"/>
              <a:pathLst>
                <a:path w="1268729" h="605154">
                  <a:moveTo>
                    <a:pt x="1268146" y="0"/>
                  </a:moveTo>
                  <a:lnTo>
                    <a:pt x="0" y="0"/>
                  </a:lnTo>
                  <a:lnTo>
                    <a:pt x="0" y="604752"/>
                  </a:lnTo>
                  <a:lnTo>
                    <a:pt x="1268146" y="604752"/>
                  </a:lnTo>
                  <a:lnTo>
                    <a:pt x="12681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6729016" y="371622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6729016" y="372715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6729016" y="3738173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79153" y="11379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6729016" y="3749510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6729016" y="3760605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6729016" y="377153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6729016" y="378246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6729016" y="379339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6729016" y="380449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6729016" y="381542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6729016" y="382635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6729016" y="383728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6729016" y="384837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6729016" y="385930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6729016" y="387023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6729016" y="388116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6729016" y="389226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6729016" y="390319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6729016" y="3914215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79153" y="11379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6729016" y="392555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6729016" y="393648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6729016" y="394741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6729016" y="395850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6729016" y="396943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6729016" y="398036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6729016" y="399129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6729016" y="400239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6729016" y="401332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6729016" y="402425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6729016" y="403518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6729016" y="4046280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6729016" y="4057210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6729016" y="4068140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6729016" y="407923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6729016" y="4090091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79153" y="11379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6729016" y="4101428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6729016" y="411252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6729016" y="412345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6729016" y="4134384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6729016" y="4145480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6729016" y="4156410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6729006" y="4167352"/>
              <a:ext cx="1279525" cy="22225"/>
            </a:xfrm>
            <a:custGeom>
              <a:avLst/>
              <a:gdLst/>
              <a:ahLst/>
              <a:cxnLst/>
              <a:rect l="l" t="t" r="r" b="b"/>
              <a:pathLst>
                <a:path w="1279525" h="22225">
                  <a:moveTo>
                    <a:pt x="1279156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0" y="21894"/>
                  </a:lnTo>
                  <a:lnTo>
                    <a:pt x="1279156" y="21894"/>
                  </a:lnTo>
                  <a:lnTo>
                    <a:pt x="1279156" y="10972"/>
                  </a:lnTo>
                  <a:lnTo>
                    <a:pt x="1279156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6729016" y="418936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6729016" y="420029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6729016" y="421122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6729016" y="422215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6729016" y="423325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6729016" y="424418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6729016" y="4255112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6729016" y="4266133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279153" y="11379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6729016" y="4277470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6729016" y="4288400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6729016" y="429949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6729016" y="431042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6729016" y="4321356"/>
              <a:ext cx="1279525" cy="11430"/>
            </a:xfrm>
            <a:custGeom>
              <a:avLst/>
              <a:gdLst/>
              <a:ahLst/>
              <a:cxnLst/>
              <a:rect l="l" t="t" r="r" b="b"/>
              <a:pathLst>
                <a:path w="1279525" h="11429">
                  <a:moveTo>
                    <a:pt x="1279153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279153" y="10973"/>
                  </a:lnTo>
                  <a:lnTo>
                    <a:pt x="1279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6729016" y="3716249"/>
              <a:ext cx="1268730" cy="605155"/>
            </a:xfrm>
            <a:custGeom>
              <a:avLst/>
              <a:gdLst/>
              <a:ahLst/>
              <a:cxnLst/>
              <a:rect l="l" t="t" r="r" b="b"/>
              <a:pathLst>
                <a:path w="1268729" h="605154">
                  <a:moveTo>
                    <a:pt x="0" y="605150"/>
                  </a:moveTo>
                  <a:lnTo>
                    <a:pt x="1268146" y="605150"/>
                  </a:lnTo>
                  <a:lnTo>
                    <a:pt x="1268146" y="0"/>
                  </a:lnTo>
                  <a:lnTo>
                    <a:pt x="0" y="0"/>
                  </a:lnTo>
                  <a:lnTo>
                    <a:pt x="0" y="605150"/>
                  </a:lnTo>
                  <a:close/>
                </a:path>
              </a:pathLst>
            </a:custGeom>
            <a:ln w="1100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9" name="object 919"/>
          <p:cNvSpPr txBox="1"/>
          <p:nvPr/>
        </p:nvSpPr>
        <p:spPr>
          <a:xfrm>
            <a:off x="7091119" y="3725123"/>
            <a:ext cx="56134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30" dirty="0">
                <a:latin typeface="Microsoft Sans Serif"/>
                <a:cs typeface="Microsoft Sans Serif"/>
              </a:rPr>
              <a:t>CTKBLOP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920" name="object 920"/>
          <p:cNvSpPr/>
          <p:nvPr/>
        </p:nvSpPr>
        <p:spPr>
          <a:xfrm>
            <a:off x="6734486" y="393106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0" y="0"/>
                </a:moveTo>
                <a:lnTo>
                  <a:pt x="1257188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 txBox="1"/>
          <p:nvPr/>
        </p:nvSpPr>
        <p:spPr>
          <a:xfrm>
            <a:off x="6760410" y="3934121"/>
            <a:ext cx="11334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220" dirty="0">
                <a:latin typeface="Microsoft Sans Serif"/>
                <a:cs typeface="Microsoft Sans Serif"/>
              </a:rPr>
              <a:t> </a:t>
            </a:r>
            <a:r>
              <a:rPr sz="850" u="sng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TKBLOPID</a:t>
            </a:r>
            <a:r>
              <a:rPr sz="850" spc="35" dirty="0">
                <a:latin typeface="Microsoft Sans Serif"/>
                <a:cs typeface="Microsoft Sans Serif"/>
              </a:rPr>
              <a:t> </a:t>
            </a:r>
            <a:r>
              <a:rPr sz="850" spc="175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40" dirty="0">
                <a:latin typeface="Microsoft Sans Serif"/>
                <a:cs typeface="Microsoft Sans Serif"/>
              </a:rPr>
              <a:t> long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922" name="object 922"/>
          <p:cNvGrpSpPr/>
          <p:nvPr/>
        </p:nvGrpSpPr>
        <p:grpSpPr>
          <a:xfrm>
            <a:off x="6690313" y="4062469"/>
            <a:ext cx="1395095" cy="2216785"/>
            <a:chOff x="6690313" y="4062469"/>
            <a:chExt cx="1395095" cy="2216785"/>
          </a:xfrm>
        </p:grpSpPr>
        <p:sp>
          <p:nvSpPr>
            <p:cNvPr id="923" name="object 923"/>
            <p:cNvSpPr/>
            <p:nvPr/>
          </p:nvSpPr>
          <p:spPr>
            <a:xfrm>
              <a:off x="7588857" y="4068184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5">
                  <a:moveTo>
                    <a:pt x="0" y="0"/>
                  </a:moveTo>
                  <a:lnTo>
                    <a:pt x="297720" y="0"/>
                  </a:lnTo>
                </a:path>
              </a:pathLst>
            </a:custGeom>
            <a:ln w="11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6734486" y="4118032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188" y="0"/>
                  </a:lnTo>
                </a:path>
              </a:pathLst>
            </a:custGeom>
            <a:ln w="110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6739957" y="5113074"/>
              <a:ext cx="1345565" cy="1166495"/>
            </a:xfrm>
            <a:custGeom>
              <a:avLst/>
              <a:gdLst/>
              <a:ahLst/>
              <a:cxnLst/>
              <a:rect l="l" t="t" r="r" b="b"/>
              <a:pathLst>
                <a:path w="1345565" h="1166495">
                  <a:moveTo>
                    <a:pt x="1345245" y="0"/>
                  </a:moveTo>
                  <a:lnTo>
                    <a:pt x="0" y="0"/>
                  </a:lnTo>
                  <a:lnTo>
                    <a:pt x="0" y="1166000"/>
                  </a:lnTo>
                  <a:lnTo>
                    <a:pt x="1345245" y="1166000"/>
                  </a:lnTo>
                  <a:lnTo>
                    <a:pt x="134524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6696028" y="5069178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6696028" y="5080158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6696028" y="509112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6696028" y="510210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6696028" y="511308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6696028" y="5124044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6696028" y="5135024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6696028" y="514598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6696028" y="5156958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56252" y="11379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6696028" y="5168344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6696028" y="5179324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6696028" y="519028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6696028" y="520126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6696028" y="521223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6696028" y="522321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6696028" y="523419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6696028" y="5245154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6696028" y="5256133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6696028" y="526709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6696028" y="5278076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6696028" y="5289056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6696028" y="530002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6696028" y="531100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6696028" y="5321963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6696028" y="533295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56252" y="11379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6696024" y="5344324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356245" y="21958"/>
                  </a:lnTo>
                  <a:lnTo>
                    <a:pt x="1356245" y="10985"/>
                  </a:lnTo>
                  <a:close/>
                </a:path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6696028" y="5366263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6696028" y="5377243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6696028" y="5388223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6696028" y="5399186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6696028" y="5410166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6696028" y="5421129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6696028" y="5432109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6696028" y="5443089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6696028" y="5454052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6696028" y="5465032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6696028" y="547599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6696028" y="548697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6696028" y="549795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6696028" y="5508926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56252" y="11379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6696028" y="5520296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6696028" y="553127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6696024" y="5542241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356245" y="21958"/>
                  </a:lnTo>
                  <a:lnTo>
                    <a:pt x="1356245" y="10985"/>
                  </a:lnTo>
                  <a:close/>
                </a:path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6696028" y="5564198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6696028" y="5575162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6696028" y="5586142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6696028" y="559710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6696028" y="560808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6696028" y="561906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6696028" y="5630028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6696024" y="5641009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356245" y="21945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6696028" y="566295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6696028" y="567393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6696028" y="5684902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56252" y="11379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6696028" y="569627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6696028" y="570725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6696028" y="5718231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6696028" y="5729194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6696024" y="5740183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356245" y="2193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6696028" y="576211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6696028" y="577309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6696028" y="578406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6696028" y="579504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6696028" y="5806003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6696028" y="5816983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6696028" y="5827963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6696024" y="5838939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356245" y="21945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6696028" y="586087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56252" y="11379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6696028" y="5872264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6696028" y="588322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6696028" y="5894207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6696028" y="590517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6696028" y="5916150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6696024" y="5927140"/>
              <a:ext cx="1356360" cy="33020"/>
            </a:xfrm>
            <a:custGeom>
              <a:avLst/>
              <a:gdLst/>
              <a:ahLst/>
              <a:cxnLst/>
              <a:rect l="l" t="t" r="r" b="b"/>
              <a:pathLst>
                <a:path w="1356359" h="33020">
                  <a:moveTo>
                    <a:pt x="1356245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0" y="32918"/>
                  </a:lnTo>
                  <a:lnTo>
                    <a:pt x="1356245" y="32918"/>
                  </a:lnTo>
                  <a:lnTo>
                    <a:pt x="1356245" y="2193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6696024" y="5960046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356245" y="21945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6696028" y="5981996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6696028" y="5992959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6696024" y="6003950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356245" y="2193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6696028" y="6025882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6696024" y="6036855"/>
              <a:ext cx="1356360" cy="22860"/>
            </a:xfrm>
            <a:custGeom>
              <a:avLst/>
              <a:gdLst/>
              <a:ahLst/>
              <a:cxnLst/>
              <a:rect l="l" t="t" r="r" b="b"/>
              <a:pathLst>
                <a:path w="1356359" h="22860">
                  <a:moveTo>
                    <a:pt x="1356245" y="11391"/>
                  </a:moveTo>
                  <a:lnTo>
                    <a:pt x="0" y="11391"/>
                  </a:lnTo>
                  <a:lnTo>
                    <a:pt x="0" y="22364"/>
                  </a:lnTo>
                  <a:lnTo>
                    <a:pt x="1356245" y="22364"/>
                  </a:lnTo>
                  <a:lnTo>
                    <a:pt x="1356245" y="11391"/>
                  </a:lnTo>
                  <a:close/>
                </a:path>
                <a:path w="1356359" h="22860">
                  <a:moveTo>
                    <a:pt x="1356245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56245" y="11379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6696028" y="6059202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6696028" y="6070182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6696024" y="6081153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0" y="21945"/>
                  </a:lnTo>
                  <a:lnTo>
                    <a:pt x="1356245" y="21945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6696028" y="610310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6696024" y="6114071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356245" y="21958"/>
                  </a:lnTo>
                  <a:lnTo>
                    <a:pt x="1356245" y="10985"/>
                  </a:lnTo>
                  <a:close/>
                </a:path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6696024" y="6136017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356245" y="21958"/>
                  </a:lnTo>
                  <a:lnTo>
                    <a:pt x="1356245" y="10985"/>
                  </a:lnTo>
                  <a:close/>
                </a:path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6696024" y="6157975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60"/>
                  </a:lnTo>
                  <a:lnTo>
                    <a:pt x="0" y="21932"/>
                  </a:lnTo>
                  <a:lnTo>
                    <a:pt x="1356245" y="2193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6696028" y="617991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6696024" y="6190881"/>
              <a:ext cx="1356360" cy="22225"/>
            </a:xfrm>
            <a:custGeom>
              <a:avLst/>
              <a:gdLst/>
              <a:ahLst/>
              <a:cxnLst/>
              <a:rect l="l" t="t" r="r" b="b"/>
              <a:pathLst>
                <a:path w="1356359" h="22225">
                  <a:moveTo>
                    <a:pt x="1356245" y="10985"/>
                  </a:moveTo>
                  <a:lnTo>
                    <a:pt x="0" y="10985"/>
                  </a:lnTo>
                  <a:lnTo>
                    <a:pt x="0" y="21958"/>
                  </a:lnTo>
                  <a:lnTo>
                    <a:pt x="1356245" y="21958"/>
                  </a:lnTo>
                  <a:lnTo>
                    <a:pt x="1356245" y="10985"/>
                  </a:lnTo>
                  <a:close/>
                </a:path>
                <a:path w="1356359" h="22225">
                  <a:moveTo>
                    <a:pt x="1356245" y="0"/>
                  </a:moveTo>
                  <a:lnTo>
                    <a:pt x="0" y="0"/>
                  </a:lnTo>
                  <a:lnTo>
                    <a:pt x="0" y="10972"/>
                  </a:lnTo>
                  <a:lnTo>
                    <a:pt x="1356245" y="10972"/>
                  </a:lnTo>
                  <a:lnTo>
                    <a:pt x="1356245" y="0"/>
                  </a:lnTo>
                  <a:close/>
                </a:path>
              </a:pathLst>
            </a:custGeom>
            <a:solidFill>
              <a:srgbClr val="FFF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6696028" y="6212829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1379"/>
                  </a:lnTo>
                  <a:lnTo>
                    <a:pt x="1356252" y="11379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6696028" y="6224215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6696028" y="6235178"/>
              <a:ext cx="1356360" cy="11430"/>
            </a:xfrm>
            <a:custGeom>
              <a:avLst/>
              <a:gdLst/>
              <a:ahLst/>
              <a:cxnLst/>
              <a:rect l="l" t="t" r="r" b="b"/>
              <a:pathLst>
                <a:path w="1356359" h="11429">
                  <a:moveTo>
                    <a:pt x="1356252" y="0"/>
                  </a:moveTo>
                  <a:lnTo>
                    <a:pt x="0" y="0"/>
                  </a:lnTo>
                  <a:lnTo>
                    <a:pt x="0" y="10973"/>
                  </a:lnTo>
                  <a:lnTo>
                    <a:pt x="1356252" y="10973"/>
                  </a:lnTo>
                  <a:lnTo>
                    <a:pt x="1356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6696028" y="5069188"/>
              <a:ext cx="1345565" cy="1166495"/>
            </a:xfrm>
            <a:custGeom>
              <a:avLst/>
              <a:gdLst/>
              <a:ahLst/>
              <a:cxnLst/>
              <a:rect l="l" t="t" r="r" b="b"/>
              <a:pathLst>
                <a:path w="1345565" h="1166495">
                  <a:moveTo>
                    <a:pt x="0" y="1166000"/>
                  </a:moveTo>
                  <a:lnTo>
                    <a:pt x="1345245" y="1166000"/>
                  </a:lnTo>
                  <a:lnTo>
                    <a:pt x="1345245" y="0"/>
                  </a:lnTo>
                  <a:lnTo>
                    <a:pt x="0" y="0"/>
                  </a:lnTo>
                  <a:lnTo>
                    <a:pt x="0" y="1166000"/>
                  </a:lnTo>
                  <a:close/>
                </a:path>
              </a:pathLst>
            </a:custGeom>
            <a:ln w="1100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9" name="object 1019"/>
          <p:cNvSpPr txBox="1"/>
          <p:nvPr/>
        </p:nvSpPr>
        <p:spPr>
          <a:xfrm>
            <a:off x="6815446" y="5078128"/>
            <a:ext cx="107188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30" dirty="0">
                <a:latin typeface="Microsoft Sans Serif"/>
                <a:cs typeface="Microsoft Sans Serif"/>
              </a:rPr>
              <a:t>CTKBLOP_CHITIET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20" name="object 1020"/>
          <p:cNvSpPr/>
          <p:nvPr/>
        </p:nvSpPr>
        <p:spPr>
          <a:xfrm>
            <a:off x="6701498" y="5283568"/>
            <a:ext cx="1334770" cy="0"/>
          </a:xfrm>
          <a:custGeom>
            <a:avLst/>
            <a:gdLst/>
            <a:ahLst/>
            <a:cxnLst/>
            <a:rect l="l" t="t" r="r" b="b"/>
            <a:pathLst>
              <a:path w="1334770">
                <a:moveTo>
                  <a:pt x="0" y="0"/>
                </a:moveTo>
                <a:lnTo>
                  <a:pt x="1334271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 txBox="1"/>
          <p:nvPr/>
        </p:nvSpPr>
        <p:spPr>
          <a:xfrm>
            <a:off x="6727256" y="5287027"/>
            <a:ext cx="775970" cy="718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180" dirty="0">
                <a:latin typeface="Microsoft Sans Serif"/>
                <a:cs typeface="Microsoft Sans Serif"/>
              </a:rPr>
              <a:t> </a:t>
            </a:r>
            <a:r>
              <a:rPr sz="850" u="sng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THU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155" dirty="0">
                <a:latin typeface="Microsoft Sans Serif"/>
                <a:cs typeface="Microsoft Sans Serif"/>
              </a:rPr>
              <a:t> </a:t>
            </a:r>
            <a:r>
              <a:rPr sz="850" u="sng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TIETBD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50" dirty="0">
                <a:latin typeface="Microsoft Sans Serif"/>
                <a:cs typeface="Microsoft Sans Serif"/>
              </a:rPr>
              <a:t> </a:t>
            </a:r>
            <a:r>
              <a:rPr sz="850" spc="45" dirty="0">
                <a:latin typeface="Microsoft Sans Serif"/>
                <a:cs typeface="Microsoft Sans Serif"/>
              </a:rPr>
              <a:t>TIETKT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90" dirty="0">
                <a:latin typeface="Microsoft Sans Serif"/>
                <a:cs typeface="Microsoft Sans Serif"/>
              </a:rPr>
              <a:t> </a:t>
            </a:r>
            <a:r>
              <a:rPr sz="850" spc="25" dirty="0">
                <a:latin typeface="Microsoft Sans Serif"/>
                <a:cs typeface="Microsoft Sans Serif"/>
              </a:rPr>
              <a:t>LYTHUYET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10" dirty="0">
                <a:latin typeface="Microsoft Sans Serif"/>
                <a:cs typeface="Microsoft Sans Serif"/>
              </a:rPr>
              <a:t>+ </a:t>
            </a:r>
            <a:r>
              <a:rPr sz="850" spc="185" dirty="0">
                <a:latin typeface="Microsoft Sans Serif"/>
                <a:cs typeface="Microsoft Sans Serif"/>
              </a:rPr>
              <a:t> </a:t>
            </a:r>
            <a:r>
              <a:rPr sz="850" spc="10" dirty="0">
                <a:latin typeface="Microsoft Sans Serif"/>
                <a:cs typeface="Microsoft Sans Serif"/>
              </a:rPr>
              <a:t>PHONG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22" name="object 1022"/>
          <p:cNvSpPr txBox="1"/>
          <p:nvPr/>
        </p:nvSpPr>
        <p:spPr>
          <a:xfrm>
            <a:off x="7576157" y="5287027"/>
            <a:ext cx="33147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1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23" name="object 1023"/>
          <p:cNvSpPr/>
          <p:nvPr/>
        </p:nvSpPr>
        <p:spPr>
          <a:xfrm>
            <a:off x="7588857" y="5421139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>
                <a:moveTo>
                  <a:pt x="0" y="0"/>
                </a:moveTo>
                <a:lnTo>
                  <a:pt x="308826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 txBox="1"/>
          <p:nvPr/>
        </p:nvSpPr>
        <p:spPr>
          <a:xfrm>
            <a:off x="7576157" y="5419116"/>
            <a:ext cx="33147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1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25" name="object 1025"/>
          <p:cNvSpPr/>
          <p:nvPr/>
        </p:nvSpPr>
        <p:spPr>
          <a:xfrm>
            <a:off x="7588857" y="5553212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>
                <a:moveTo>
                  <a:pt x="0" y="0"/>
                </a:moveTo>
                <a:lnTo>
                  <a:pt x="308826" y="0"/>
                </a:lnTo>
              </a:path>
            </a:pathLst>
          </a:custGeom>
          <a:ln w="11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 txBox="1"/>
          <p:nvPr/>
        </p:nvSpPr>
        <p:spPr>
          <a:xfrm>
            <a:off x="7576157" y="5551238"/>
            <a:ext cx="361950" cy="45465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3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30" dirty="0">
                <a:latin typeface="Microsoft Sans Serif"/>
                <a:cs typeface="Microsoft Sans Serif"/>
              </a:rPr>
              <a:t> </a:t>
            </a:r>
            <a:r>
              <a:rPr sz="850" spc="-5" dirty="0">
                <a:latin typeface="Microsoft Sans Serif"/>
                <a:cs typeface="Microsoft Sans Serif"/>
              </a:rPr>
              <a:t>short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Microsoft Sans Serif"/>
                <a:cs typeface="Microsoft Sans Serif"/>
              </a:rPr>
              <a:t>:</a:t>
            </a:r>
            <a:r>
              <a:rPr sz="850" spc="-15" dirty="0">
                <a:latin typeface="Microsoft Sans Serif"/>
                <a:cs typeface="Microsoft Sans Serif"/>
              </a:rPr>
              <a:t> </a:t>
            </a:r>
            <a:r>
              <a:rPr sz="850" spc="5" dirty="0">
                <a:latin typeface="Microsoft Sans Serif"/>
                <a:cs typeface="Microsoft Sans Serif"/>
              </a:rPr>
              <a:t>string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27" name="object 1027"/>
          <p:cNvSpPr/>
          <p:nvPr/>
        </p:nvSpPr>
        <p:spPr>
          <a:xfrm>
            <a:off x="426412" y="8520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49" y="0"/>
                </a:lnTo>
              </a:path>
            </a:pathLst>
          </a:custGeom>
          <a:ln w="11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030" name="object 10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804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Lớp</a:t>
            </a:r>
            <a:r>
              <a:rPr spc="-25" dirty="0"/>
              <a:t> </a:t>
            </a:r>
            <a:r>
              <a:rPr spc="-5" dirty="0"/>
              <a:t>(class)</a:t>
            </a:r>
            <a:r>
              <a:rPr spc="-45" dirty="0"/>
              <a:t> </a:t>
            </a:r>
            <a:r>
              <a:rPr dirty="0"/>
              <a:t>là</a:t>
            </a:r>
            <a:r>
              <a:rPr spc="-25" dirty="0"/>
              <a:t> </a:t>
            </a:r>
            <a:r>
              <a:rPr spc="-5" dirty="0"/>
              <a:t>gì?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50304"/>
            <a:ext cx="7669530" cy="34093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885"/>
              </a:spcBef>
              <a:buChar char="•"/>
              <a:tabLst>
                <a:tab pos="18542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Đối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tượng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là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b="1" u="sng" spc="-5" dirty="0">
                <a:latin typeface="Microsoft Sans Serif"/>
                <a:cs typeface="Microsoft Sans Serif"/>
              </a:rPr>
              <a:t>cái</a:t>
            </a:r>
            <a:r>
              <a:rPr sz="2600" b="1" u="sng" spc="10" dirty="0">
                <a:latin typeface="Microsoft Sans Serif"/>
                <a:cs typeface="Microsoft Sans Serif"/>
              </a:rPr>
              <a:t> </a:t>
            </a:r>
            <a:r>
              <a:rPr sz="2600" b="1" u="sng" spc="60" dirty="0">
                <a:latin typeface="Microsoft Sans Serif"/>
                <a:cs typeface="Microsoft Sans Serif"/>
              </a:rPr>
              <a:t>gì</a:t>
            </a:r>
            <a:r>
              <a:rPr sz="2600" b="1" u="sng" spc="35" dirty="0">
                <a:latin typeface="Microsoft Sans Serif"/>
                <a:cs typeface="Microsoft Sans Serif"/>
              </a:rPr>
              <a:t> </a:t>
            </a:r>
            <a:r>
              <a:rPr sz="2600" b="1" u="sng" spc="-5" dirty="0">
                <a:latin typeface="Microsoft Sans Serif"/>
                <a:cs typeface="Microsoft Sans Serif"/>
              </a:rPr>
              <a:t>đó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tồn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tại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trong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thế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giới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thực</a:t>
            </a:r>
            <a:endParaRPr sz="2600" dirty="0">
              <a:latin typeface="Microsoft Sans Serif"/>
              <a:cs typeface="Microsoft Sans Serif"/>
            </a:endParaRPr>
          </a:p>
          <a:p>
            <a:pPr marL="184785" marR="453390" indent="-172720">
              <a:lnSpc>
                <a:spcPct val="100000"/>
              </a:lnSpc>
              <a:spcBef>
                <a:spcPts val="795"/>
              </a:spcBef>
              <a:buFont typeface="Microsoft Sans Serif"/>
              <a:buChar char="•"/>
              <a:tabLst>
                <a:tab pos="18542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Lớp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là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mô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tả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thuộc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tính,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hành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vi,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ngữ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20" dirty="0">
                <a:latin typeface="Microsoft Sans Serif"/>
                <a:cs typeface="Microsoft Sans Serif"/>
              </a:rPr>
              <a:t>nghĩa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của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một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nhóm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đối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tượng</a:t>
            </a:r>
            <a:endParaRPr sz="2600" dirty="0">
              <a:latin typeface="Microsoft Sans Serif"/>
              <a:cs typeface="Microsoft Sans Serif"/>
            </a:endParaRPr>
          </a:p>
          <a:p>
            <a:pPr marL="527685" marR="163830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200" spc="70" dirty="0">
                <a:latin typeface="Microsoft Sans Serif"/>
                <a:cs typeface="Microsoft Sans Serif"/>
              </a:rPr>
              <a:t>Lớp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xác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định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thông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tin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nào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được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lưu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80" dirty="0">
                <a:latin typeface="Microsoft Sans Serif"/>
                <a:cs typeface="Microsoft Sans Serif"/>
              </a:rPr>
              <a:t>trữ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trong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và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hành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nào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có</a:t>
            </a: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600" spc="45" dirty="0">
                <a:latin typeface="Microsoft Sans Serif"/>
                <a:cs typeface="Microsoft Sans Serif"/>
              </a:rPr>
              <a:t>Thí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dụ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về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lớp: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Lớp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NhanVien</a:t>
            </a:r>
            <a:endParaRPr sz="26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Đối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tượng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lớp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có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attribute: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0000FF"/>
                </a:solidFill>
                <a:latin typeface="Microsoft Sans Serif"/>
                <a:cs typeface="Microsoft Sans Serif"/>
              </a:rPr>
              <a:t>HoTen</a:t>
            </a:r>
            <a:r>
              <a:rPr sz="2200" spc="-45" dirty="0">
                <a:latin typeface="Microsoft Sans Serif"/>
                <a:cs typeface="Microsoft Sans Serif"/>
              </a:rPr>
              <a:t>,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DiaChi</a:t>
            </a:r>
            <a:r>
              <a:rPr sz="2200" spc="-10" dirty="0">
                <a:latin typeface="Microsoft Sans Serif"/>
                <a:cs typeface="Microsoft Sans Serif"/>
              </a:rPr>
              <a:t>,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Luong</a:t>
            </a:r>
            <a:endParaRPr sz="2200" dirty="0">
              <a:latin typeface="Microsoft Sans Serif"/>
              <a:cs typeface="Microsoft Sans Serif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hành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vi: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Thuê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mướn,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Đuổi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việc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và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Đề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bạt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nhân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viên?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76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Ánh</a:t>
            </a:r>
            <a:r>
              <a:rPr spc="-15" dirty="0"/>
              <a:t> </a:t>
            </a:r>
            <a:r>
              <a:rPr spc="-5" dirty="0"/>
              <a:t>xạ</a:t>
            </a:r>
            <a:r>
              <a:rPr spc="-25" dirty="0"/>
              <a:t> </a:t>
            </a:r>
            <a:r>
              <a:rPr dirty="0"/>
              <a:t>biểu</a:t>
            </a:r>
            <a:r>
              <a:rPr spc="-25" dirty="0"/>
              <a:t> </a:t>
            </a:r>
            <a:r>
              <a:rPr dirty="0"/>
              <a:t>đồ</a:t>
            </a:r>
            <a:r>
              <a:rPr spc="-10" dirty="0"/>
              <a:t> </a:t>
            </a:r>
            <a:r>
              <a:rPr spc="-5" dirty="0"/>
              <a:t>sang</a:t>
            </a:r>
            <a:r>
              <a:rPr spc="-15" dirty="0"/>
              <a:t> </a:t>
            </a:r>
            <a:r>
              <a:rPr spc="-5" dirty="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679" y="2123075"/>
            <a:ext cx="8166336" cy="37381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977595"/>
            <a:ext cx="5033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Ánh</a:t>
            </a:r>
            <a:r>
              <a:rPr sz="2800" dirty="0"/>
              <a:t> </a:t>
            </a:r>
            <a:r>
              <a:rPr sz="2800" spc="-5" dirty="0"/>
              <a:t>xạ</a:t>
            </a:r>
            <a:r>
              <a:rPr sz="2800" spc="5" dirty="0"/>
              <a:t> </a:t>
            </a:r>
            <a:r>
              <a:rPr sz="2800" spc="-5" dirty="0"/>
              <a:t>biểu</a:t>
            </a:r>
            <a:r>
              <a:rPr sz="2800" spc="5" dirty="0"/>
              <a:t> </a:t>
            </a:r>
            <a:r>
              <a:rPr sz="2800" spc="-5" dirty="0"/>
              <a:t>đồ sang</a:t>
            </a:r>
            <a:r>
              <a:rPr sz="2800" spc="5" dirty="0"/>
              <a:t> </a:t>
            </a:r>
            <a:r>
              <a:rPr sz="2800" spc="-10" dirty="0"/>
              <a:t>Code</a:t>
            </a:r>
            <a:r>
              <a:rPr sz="2800" spc="25" dirty="0"/>
              <a:t> </a:t>
            </a:r>
            <a:r>
              <a:rPr sz="2800" dirty="0"/>
              <a:t>(2)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601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Ánh</a:t>
            </a:r>
            <a:r>
              <a:rPr spc="-15" dirty="0"/>
              <a:t> </a:t>
            </a:r>
            <a:r>
              <a:rPr spc="-5" dirty="0"/>
              <a:t>xạ</a:t>
            </a:r>
            <a:r>
              <a:rPr spc="-25" dirty="0"/>
              <a:t> </a:t>
            </a:r>
            <a:r>
              <a:rPr spc="-5" dirty="0"/>
              <a:t>khách</a:t>
            </a:r>
            <a:r>
              <a:rPr spc="-25" dirty="0"/>
              <a:t> </a:t>
            </a:r>
            <a:r>
              <a:rPr dirty="0"/>
              <a:t>hàng-</a:t>
            </a:r>
            <a:r>
              <a:rPr spc="-10" dirty="0"/>
              <a:t> </a:t>
            </a:r>
            <a:r>
              <a:rPr dirty="0"/>
              <a:t>đơn</a:t>
            </a:r>
            <a:r>
              <a:rPr spc="-10" dirty="0"/>
              <a:t> </a:t>
            </a:r>
            <a:r>
              <a:rPr dirty="0"/>
              <a:t>hàng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70" y="1915302"/>
            <a:ext cx="8654622" cy="28513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42670"/>
            <a:ext cx="7239000" cy="68153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46750" y="6533489"/>
            <a:ext cx="100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Arial"/>
                <a:cs typeface="Arial"/>
              </a:rPr>
              <a:t>93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0999"/>
            <a:ext cx="91440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3" y="6533489"/>
            <a:ext cx="69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O</a:t>
            </a:r>
            <a:r>
              <a:rPr sz="1800" spc="5" dirty="0">
                <a:latin typeface="Microsoft Sans Serif"/>
                <a:cs typeface="Microsoft Sans Serif"/>
              </a:rPr>
              <a:t>O</a:t>
            </a:r>
            <a:r>
              <a:rPr sz="1800" spc="-5" dirty="0">
                <a:latin typeface="Microsoft Sans Serif"/>
                <a:cs typeface="Microsoft Sans Serif"/>
              </a:rPr>
              <a:t>AD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6750" y="6533489"/>
            <a:ext cx="100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Arial"/>
                <a:cs typeface="Arial"/>
              </a:rPr>
              <a:t>94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4763" y="6533489"/>
            <a:ext cx="99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HIEN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8"/>
            <a:ext cx="9144000" cy="6140196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930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Bài</a:t>
            </a:r>
            <a:r>
              <a:rPr spc="-40" dirty="0"/>
              <a:t> </a:t>
            </a:r>
            <a:r>
              <a:rPr spc="-5" dirty="0"/>
              <a:t>tập</a:t>
            </a:r>
            <a:r>
              <a:rPr spc="-5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96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74596"/>
            <a:ext cx="7715884" cy="4330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434"/>
              </a:spcBef>
            </a:pPr>
            <a:r>
              <a:rPr sz="2200" b="1" spc="-10" dirty="0">
                <a:latin typeface="Arial"/>
                <a:cs typeface="Arial"/>
              </a:rPr>
              <a:t>Mô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hình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hóa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biểu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đồ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lớp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cho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hệ </a:t>
            </a:r>
            <a:r>
              <a:rPr sz="2200" b="1" spc="-5" dirty="0">
                <a:latin typeface="Arial"/>
                <a:cs typeface="Arial"/>
              </a:rPr>
              <a:t>thống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quản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lý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thư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viện</a:t>
            </a:r>
            <a:endParaRPr sz="2200">
              <a:latin typeface="Arial"/>
              <a:cs typeface="Arial"/>
            </a:endParaRPr>
          </a:p>
          <a:p>
            <a:pPr marL="184785" indent="-172720">
              <a:lnSpc>
                <a:spcPts val="251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2200" u="heavy" spc="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Người</a:t>
            </a:r>
            <a:r>
              <a:rPr sz="22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quản</a:t>
            </a:r>
            <a:r>
              <a:rPr sz="22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lý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u="heavy" spc="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thư</a:t>
            </a:r>
            <a:r>
              <a:rPr sz="2200" u="heavy" spc="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viện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mong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muốn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120" dirty="0">
                <a:latin typeface="Microsoft Sans Serif"/>
                <a:cs typeface="Microsoft Sans Serif"/>
              </a:rPr>
              <a:t>tự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động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hóa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việc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u="heavy" spc="1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mượn</a:t>
            </a:r>
            <a:endParaRPr sz="2200">
              <a:latin typeface="Microsoft Sans Serif"/>
              <a:cs typeface="Microsoft Sans Serif"/>
            </a:endParaRPr>
          </a:p>
          <a:p>
            <a:pPr marL="184785">
              <a:lnSpc>
                <a:spcPts val="2510"/>
              </a:lnSpc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sách</a:t>
            </a:r>
            <a:endParaRPr sz="2200">
              <a:latin typeface="Microsoft Sans Serif"/>
              <a:cs typeface="Microsoft Sans Serif"/>
            </a:endParaRPr>
          </a:p>
          <a:p>
            <a:pPr marL="184785" marR="62865" indent="-172720">
              <a:lnSpc>
                <a:spcPts val="2380"/>
              </a:lnSpc>
              <a:spcBef>
                <a:spcPts val="635"/>
              </a:spcBef>
              <a:buChar char="•"/>
              <a:tabLst>
                <a:tab pos="1854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Họ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yêu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cầu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một</a:t>
            </a:r>
            <a:r>
              <a:rPr sz="22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phần</a:t>
            </a:r>
            <a:r>
              <a:rPr sz="22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mềm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phép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u="heavy" spc="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người</a:t>
            </a:r>
            <a:r>
              <a:rPr sz="22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sử</a:t>
            </a:r>
            <a:r>
              <a:rPr sz="22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dụng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biết </a:t>
            </a:r>
            <a:r>
              <a:rPr sz="2200" spc="-5" dirty="0">
                <a:latin typeface="Microsoft Sans Serif"/>
                <a:cs typeface="Microsoft Sans Serif"/>
              </a:rPr>
              <a:t> sách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hiện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có,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có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thể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đặt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mượn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2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quyển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sách,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những </a:t>
            </a:r>
            <a:r>
              <a:rPr sz="2200" u="heavy" spc="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người 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tham</a:t>
            </a:r>
            <a:r>
              <a:rPr sz="22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gia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mượn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sách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có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thể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biết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sách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nào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đã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mượn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hoặc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đã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đặt</a:t>
            </a:r>
            <a:endParaRPr sz="220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ts val="2380"/>
              </a:lnSpc>
              <a:spcBef>
                <a:spcPts val="585"/>
              </a:spcBef>
              <a:buChar char="•"/>
              <a:tabLst>
                <a:tab pos="185420" algn="l"/>
              </a:tabLst>
            </a:pPr>
            <a:r>
              <a:rPr sz="2200" spc="45" dirty="0">
                <a:latin typeface="Microsoft Sans Serif"/>
                <a:cs typeface="Microsoft Sans Serif"/>
              </a:rPr>
              <a:t>Những </a:t>
            </a:r>
            <a:r>
              <a:rPr sz="2200" spc="85" dirty="0">
                <a:latin typeface="Microsoft Sans Serif"/>
                <a:cs typeface="Microsoft Sans Serif"/>
              </a:rPr>
              <a:t>người </a:t>
            </a:r>
            <a:r>
              <a:rPr sz="2200" spc="-5" dirty="0">
                <a:latin typeface="Microsoft Sans Serif"/>
                <a:cs typeface="Microsoft Sans Serif"/>
              </a:rPr>
              <a:t>tham </a:t>
            </a:r>
            <a:r>
              <a:rPr sz="2200" spc="-10" dirty="0">
                <a:latin typeface="Microsoft Sans Serif"/>
                <a:cs typeface="Microsoft Sans Serif"/>
              </a:rPr>
              <a:t>gia </a:t>
            </a:r>
            <a:r>
              <a:rPr sz="2200" spc="110" dirty="0">
                <a:latin typeface="Microsoft Sans Serif"/>
                <a:cs typeface="Microsoft Sans Serif"/>
              </a:rPr>
              <a:t>mượn </a:t>
            </a:r>
            <a:r>
              <a:rPr sz="2200" spc="-5" dirty="0">
                <a:latin typeface="Microsoft Sans Serif"/>
                <a:cs typeface="Microsoft Sans Serif"/>
              </a:rPr>
              <a:t>sách </a:t>
            </a:r>
            <a:r>
              <a:rPr sz="2200" spc="105" dirty="0">
                <a:latin typeface="Microsoft Sans Serif"/>
                <a:cs typeface="Microsoft Sans Serif"/>
              </a:rPr>
              <a:t>sở </a:t>
            </a:r>
            <a:r>
              <a:rPr sz="2200" spc="80" dirty="0">
                <a:latin typeface="Microsoft Sans Serif"/>
                <a:cs typeface="Microsoft Sans Serif"/>
              </a:rPr>
              <a:t>hữu </a:t>
            </a:r>
            <a:r>
              <a:rPr sz="2200" spc="-5" dirty="0">
                <a:latin typeface="Microsoft Sans Serif"/>
                <a:cs typeface="Microsoft Sans Serif"/>
              </a:rPr>
              <a:t>một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password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để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truy</a:t>
            </a:r>
            <a:r>
              <a:rPr sz="22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nhập</a:t>
            </a:r>
            <a:endParaRPr sz="2200">
              <a:latin typeface="Microsoft Sans Serif"/>
              <a:cs typeface="Microsoft Sans Serif"/>
            </a:endParaRPr>
          </a:p>
          <a:p>
            <a:pPr marL="184785" marR="345440" indent="-172720">
              <a:lnSpc>
                <a:spcPct val="90000"/>
              </a:lnSpc>
              <a:spcBef>
                <a:spcPts val="560"/>
              </a:spcBef>
              <a:buChar char="•"/>
              <a:tabLst>
                <a:tab pos="18542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Việc </a:t>
            </a:r>
            <a:r>
              <a:rPr sz="2200" spc="114" dirty="0">
                <a:latin typeface="Microsoft Sans Serif"/>
                <a:cs typeface="Microsoft Sans Serif"/>
              </a:rPr>
              <a:t>mượn </a:t>
            </a:r>
            <a:r>
              <a:rPr sz="2200" spc="-5" dirty="0">
                <a:latin typeface="Microsoft Sans Serif"/>
                <a:cs typeface="Microsoft Sans Serif"/>
              </a:rPr>
              <a:t>sách </a:t>
            </a:r>
            <a:r>
              <a:rPr sz="2200" spc="110" dirty="0">
                <a:latin typeface="Microsoft Sans Serif"/>
                <a:cs typeface="Microsoft Sans Serif"/>
              </a:rPr>
              <a:t>được </a:t>
            </a:r>
            <a:r>
              <a:rPr sz="2200" spc="60" dirty="0">
                <a:latin typeface="Microsoft Sans Serif"/>
                <a:cs typeface="Microsoft Sans Serif"/>
              </a:rPr>
              <a:t>thực </a:t>
            </a:r>
            <a:r>
              <a:rPr sz="2200" spc="-10" dirty="0">
                <a:latin typeface="Microsoft Sans Serif"/>
                <a:cs typeface="Microsoft Sans Serif"/>
              </a:rPr>
              <a:t>hiện </a:t>
            </a:r>
            <a:r>
              <a:rPr sz="2200" spc="60" dirty="0">
                <a:latin typeface="Microsoft Sans Serif"/>
                <a:cs typeface="Microsoft Sans Serif"/>
              </a:rPr>
              <a:t>bởi </a:t>
            </a:r>
            <a:r>
              <a:rPr sz="2200" spc="-5" dirty="0">
                <a:latin typeface="Microsoft Sans Serif"/>
                <a:cs typeface="Microsoft Sans Serif"/>
              </a:rPr>
              <a:t>các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thủ </a:t>
            </a:r>
            <a:r>
              <a:rPr sz="2200" u="heavy" spc="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thư</a:t>
            </a:r>
            <a:r>
              <a:rPr sz="2200" spc="60" dirty="0">
                <a:latin typeface="Microsoft Sans Serif"/>
                <a:cs typeface="Microsoft Sans Serif"/>
              </a:rPr>
              <a:t>, </a:t>
            </a:r>
            <a:r>
              <a:rPr sz="2200" spc="-5" dirty="0">
                <a:latin typeface="Microsoft Sans Serif"/>
                <a:cs typeface="Microsoft Sans Serif"/>
              </a:rPr>
              <a:t>sau khi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xác định </a:t>
            </a:r>
            <a:r>
              <a:rPr sz="2200" spc="85" dirty="0">
                <a:latin typeface="Microsoft Sans Serif"/>
                <a:cs typeface="Microsoft Sans Serif"/>
              </a:rPr>
              <a:t>người </a:t>
            </a:r>
            <a:r>
              <a:rPr sz="2200" spc="110" dirty="0">
                <a:latin typeface="Microsoft Sans Serif"/>
                <a:cs typeface="Microsoft Sans Serif"/>
              </a:rPr>
              <a:t>mượn </a:t>
            </a:r>
            <a:r>
              <a:rPr sz="2200" dirty="0">
                <a:latin typeface="Microsoft Sans Serif"/>
                <a:cs typeface="Microsoft Sans Serif"/>
              </a:rPr>
              <a:t>sách, </a:t>
            </a:r>
            <a:r>
              <a:rPr sz="2200" spc="-5" dirty="0">
                <a:latin typeface="Microsoft Sans Serif"/>
                <a:cs typeface="Microsoft Sans Serif"/>
              </a:rPr>
              <a:t>họ biết </a:t>
            </a:r>
            <a:r>
              <a:rPr sz="2200" spc="110" dirty="0">
                <a:latin typeface="Microsoft Sans Serif"/>
                <a:cs typeface="Microsoft Sans Serif"/>
              </a:rPr>
              <a:t>được </a:t>
            </a:r>
            <a:r>
              <a:rPr sz="2200" spc="85" dirty="0">
                <a:latin typeface="Microsoft Sans Serif"/>
                <a:cs typeface="Microsoft Sans Serif"/>
              </a:rPr>
              <a:t>người </a:t>
            </a:r>
            <a:r>
              <a:rPr sz="2200" spc="-5" dirty="0">
                <a:latin typeface="Microsoft Sans Serif"/>
                <a:cs typeface="Microsoft Sans Serif"/>
              </a:rPr>
              <a:t>này </a:t>
            </a:r>
            <a:r>
              <a:rPr sz="2200" dirty="0">
                <a:latin typeface="Microsoft Sans Serif"/>
                <a:cs typeface="Microsoft Sans Serif"/>
              </a:rPr>
              <a:t>có 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được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phép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mượn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hay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không?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(tối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5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quyển),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người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này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được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u="heavy" spc="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ưu</a:t>
            </a:r>
            <a:r>
              <a:rPr sz="2200" u="heavy" spc="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tiên</a:t>
            </a:r>
            <a:r>
              <a:rPr sz="2200" spc="-5" dirty="0">
                <a:latin typeface="Microsoft Sans Serif"/>
                <a:cs typeface="Microsoft Sans Serif"/>
              </a:rPr>
              <a:t>?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(đã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đặt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trước)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976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Bài</a:t>
            </a:r>
            <a:r>
              <a:rPr spc="-10" dirty="0"/>
              <a:t> </a:t>
            </a:r>
            <a:r>
              <a:rPr spc="-5" dirty="0"/>
              <a:t>tập</a:t>
            </a:r>
            <a:r>
              <a:rPr spc="-20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QL</a:t>
            </a:r>
            <a:r>
              <a:rPr spc="-75" dirty="0"/>
              <a:t> </a:t>
            </a:r>
            <a:r>
              <a:rPr dirty="0"/>
              <a:t>đào</a:t>
            </a:r>
            <a:r>
              <a:rPr spc="-20" dirty="0"/>
              <a:t> </a:t>
            </a:r>
            <a:r>
              <a:rPr spc="-5" dirty="0"/>
              <a:t>tạo</a:t>
            </a:r>
            <a:r>
              <a:rPr spc="-10" dirty="0"/>
              <a:t> </a:t>
            </a:r>
            <a:r>
              <a:rPr spc="-5" dirty="0"/>
              <a:t>nhân viên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97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321054"/>
            <a:ext cx="8923655" cy="5126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369570" indent="-17272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Việc </a:t>
            </a:r>
            <a:r>
              <a:rPr sz="2200" spc="-10" dirty="0">
                <a:latin typeface="Microsoft Sans Serif"/>
                <a:cs typeface="Microsoft Sans Serif"/>
              </a:rPr>
              <a:t>đào </a:t>
            </a:r>
            <a:r>
              <a:rPr sz="2200" spc="-5" dirty="0">
                <a:latin typeface="Microsoft Sans Serif"/>
                <a:cs typeface="Microsoft Sans Serif"/>
              </a:rPr>
              <a:t>tạo </a:t>
            </a:r>
            <a:r>
              <a:rPr sz="2200" spc="-10" dirty="0">
                <a:latin typeface="Microsoft Sans Serif"/>
                <a:cs typeface="Microsoft Sans Serif"/>
              </a:rPr>
              <a:t>bắt </a:t>
            </a:r>
            <a:r>
              <a:rPr sz="2200" spc="-5" dirty="0">
                <a:latin typeface="Microsoft Sans Serif"/>
                <a:cs typeface="Microsoft Sans Serif"/>
              </a:rPr>
              <a:t>đầu </a:t>
            </a:r>
            <a:r>
              <a:rPr sz="2200" spc="-10" dirty="0">
                <a:latin typeface="Microsoft Sans Serif"/>
                <a:cs typeface="Microsoft Sans Serif"/>
              </a:rPr>
              <a:t>khi </a:t>
            </a:r>
            <a:r>
              <a:rPr sz="2200" spc="85" dirty="0">
                <a:latin typeface="Microsoft Sans Serif"/>
                <a:cs typeface="Microsoft Sans Serif"/>
              </a:rPr>
              <a:t>người </a:t>
            </a:r>
            <a:r>
              <a:rPr sz="2200" spc="-10" dirty="0">
                <a:latin typeface="Microsoft Sans Serif"/>
                <a:cs typeface="Microsoft Sans Serif"/>
              </a:rPr>
              <a:t>quản </a:t>
            </a:r>
            <a:r>
              <a:rPr sz="2200" spc="-15" dirty="0">
                <a:latin typeface="Microsoft Sans Serif"/>
                <a:cs typeface="Microsoft Sans Serif"/>
              </a:rPr>
              <a:t>lý </a:t>
            </a:r>
            <a:r>
              <a:rPr sz="2200" spc="-5" dirty="0">
                <a:latin typeface="Microsoft Sans Serif"/>
                <a:cs typeface="Microsoft Sans Serif"/>
              </a:rPr>
              <a:t>đào tạo nhận </a:t>
            </a:r>
            <a:r>
              <a:rPr sz="2200" spc="110" dirty="0">
                <a:latin typeface="Microsoft Sans Serif"/>
                <a:cs typeface="Microsoft Sans Serif"/>
              </a:rPr>
              <a:t>được </a:t>
            </a:r>
            <a:r>
              <a:rPr sz="2200" spc="-10" dirty="0">
                <a:latin typeface="Microsoft Sans Serif"/>
                <a:cs typeface="Microsoft Sans Serif"/>
              </a:rPr>
              <a:t>yêu </a:t>
            </a:r>
            <a:r>
              <a:rPr sz="2200" spc="-5" dirty="0">
                <a:latin typeface="Microsoft Sans Serif"/>
                <a:cs typeface="Microsoft Sans Serif"/>
              </a:rPr>
              <a:t>cầu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đào tạo của </a:t>
            </a:r>
            <a:r>
              <a:rPr sz="2200" spc="-10" dirty="0">
                <a:latin typeface="Microsoft Sans Serif"/>
                <a:cs typeface="Microsoft Sans Serif"/>
              </a:rPr>
              <a:t>một </a:t>
            </a:r>
            <a:r>
              <a:rPr sz="2200" spc="-5" dirty="0">
                <a:latin typeface="Microsoft Sans Serif"/>
                <a:cs typeface="Microsoft Sans Serif"/>
              </a:rPr>
              <a:t>số nhân viên. Nhân </a:t>
            </a:r>
            <a:r>
              <a:rPr sz="2200" spc="-10" dirty="0">
                <a:latin typeface="Microsoft Sans Serif"/>
                <a:cs typeface="Microsoft Sans Serif"/>
              </a:rPr>
              <a:t>viên </a:t>
            </a:r>
            <a:r>
              <a:rPr sz="2200" spc="-5" dirty="0">
                <a:latin typeface="Microsoft Sans Serif"/>
                <a:cs typeface="Microsoft Sans Serif"/>
              </a:rPr>
              <a:t>này có thể xem danh </a:t>
            </a:r>
            <a:r>
              <a:rPr sz="2200" spc="-10" dirty="0">
                <a:latin typeface="Microsoft Sans Serif"/>
                <a:cs typeface="Microsoft Sans Serif"/>
              </a:rPr>
              <a:t>mục </a:t>
            </a:r>
            <a:r>
              <a:rPr sz="2200" spc="-5" dirty="0">
                <a:latin typeface="Microsoft Sans Serif"/>
                <a:cs typeface="Microsoft Sans Serif"/>
              </a:rPr>
              <a:t> các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chuyên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đề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đào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tạo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đơn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vị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đào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tạo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ký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kết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với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công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ty.</a:t>
            </a:r>
            <a:endParaRPr sz="2200">
              <a:latin typeface="Microsoft Sans Serif"/>
              <a:cs typeface="Microsoft Sans Serif"/>
            </a:endParaRPr>
          </a:p>
          <a:p>
            <a:pPr marL="184785" marR="424180" indent="-17272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Yêu cầu của nhân </a:t>
            </a:r>
            <a:r>
              <a:rPr sz="2200" spc="-10" dirty="0">
                <a:latin typeface="Microsoft Sans Serif"/>
                <a:cs typeface="Microsoft Sans Serif"/>
              </a:rPr>
              <a:t>viên </a:t>
            </a:r>
            <a:r>
              <a:rPr sz="2200" spc="110" dirty="0">
                <a:latin typeface="Microsoft Sans Serif"/>
                <a:cs typeface="Microsoft Sans Serif"/>
              </a:rPr>
              <a:t>được </a:t>
            </a:r>
            <a:r>
              <a:rPr sz="2200" spc="-5" dirty="0">
                <a:latin typeface="Microsoft Sans Serif"/>
                <a:cs typeface="Microsoft Sans Serif"/>
              </a:rPr>
              <a:t>xem xét </a:t>
            </a:r>
            <a:r>
              <a:rPr sz="2200" spc="60" dirty="0">
                <a:latin typeface="Microsoft Sans Serif"/>
                <a:cs typeface="Microsoft Sans Serif"/>
              </a:rPr>
              <a:t>bởi </a:t>
            </a:r>
            <a:r>
              <a:rPr sz="2200" spc="85" dirty="0">
                <a:latin typeface="Microsoft Sans Serif"/>
                <a:cs typeface="Microsoft Sans Serif"/>
              </a:rPr>
              <a:t>người </a:t>
            </a:r>
            <a:r>
              <a:rPr sz="2200" spc="-10" dirty="0">
                <a:latin typeface="Microsoft Sans Serif"/>
                <a:cs typeface="Microsoft Sans Serif"/>
              </a:rPr>
              <a:t>quản </a:t>
            </a:r>
            <a:r>
              <a:rPr sz="2200" spc="-15" dirty="0">
                <a:latin typeface="Microsoft Sans Serif"/>
                <a:cs typeface="Microsoft Sans Serif"/>
              </a:rPr>
              <a:t>lý </a:t>
            </a:r>
            <a:r>
              <a:rPr sz="2200" spc="-5" dirty="0">
                <a:latin typeface="Microsoft Sans Serif"/>
                <a:cs typeface="Microsoft Sans Serif"/>
              </a:rPr>
              <a:t>đào tạo </a:t>
            </a:r>
            <a:r>
              <a:rPr sz="2200" spc="-15" dirty="0">
                <a:latin typeface="Microsoft Sans Serif"/>
                <a:cs typeface="Microsoft Sans Serif"/>
              </a:rPr>
              <a:t>và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người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quản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lý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sẽ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trả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lời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là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chấp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nhận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hay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120" dirty="0">
                <a:latin typeface="Microsoft Sans Serif"/>
                <a:cs typeface="Microsoft Sans Serif"/>
              </a:rPr>
              <a:t>từ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chối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đề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nghị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đó.</a:t>
            </a:r>
            <a:endParaRPr sz="220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Trong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t/h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chấp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nhận,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người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quản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lý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sẽ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xã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định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chuyên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đề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phù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hợp 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trong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danh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mục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chuyên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đề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sau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đó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gửi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nhân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viên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nội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dung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chuyên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đề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và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danh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sách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các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khóa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đào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tạo.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Nhân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viên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sẽ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chọn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khóa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đào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tạo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và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người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quản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lý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sẽ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đăng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ký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khóa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học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với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đơn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vị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đào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tạo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cho </a:t>
            </a:r>
            <a:r>
              <a:rPr sz="2200" spc="-5" dirty="0">
                <a:latin typeface="Microsoft Sans Serif"/>
                <a:cs typeface="Microsoft Sans Serif"/>
              </a:rPr>
              <a:t> nhân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viên.</a:t>
            </a:r>
            <a:endParaRPr sz="2200">
              <a:latin typeface="Microsoft Sans Serif"/>
              <a:cs typeface="Microsoft Sans Serif"/>
            </a:endParaRPr>
          </a:p>
          <a:p>
            <a:pPr marL="184785" marR="407034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Trong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t/h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muốn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hủy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bỏ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đăng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ký,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nhân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viên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phải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thông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báo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sớm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cho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người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quản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lý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biết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sớm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để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người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quản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lý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thực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hiện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hủy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bỏ.</a:t>
            </a:r>
            <a:endParaRPr sz="22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Cuối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khóa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nhân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viên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chuyển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phiếu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đánh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giá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kết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quả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học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về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cho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công</a:t>
            </a:r>
            <a:endParaRPr sz="2200">
              <a:latin typeface="Microsoft Sans Serif"/>
              <a:cs typeface="Microsoft Sans Serif"/>
            </a:endParaRPr>
          </a:p>
          <a:p>
            <a:pPr marL="184785">
              <a:lnSpc>
                <a:spcPct val="100000"/>
              </a:lnSpc>
            </a:pPr>
            <a:r>
              <a:rPr sz="2200" spc="-60" dirty="0">
                <a:latin typeface="Microsoft Sans Serif"/>
                <a:cs typeface="Microsoft Sans Serif"/>
              </a:rPr>
              <a:t>ty.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Quản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lý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sẽ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kiểm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hóa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đơn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thanh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toán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tiền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đơn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vị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đào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tạo.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523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Xác</a:t>
            </a:r>
            <a:r>
              <a:rPr spc="-20" dirty="0"/>
              <a:t> </a:t>
            </a:r>
            <a:r>
              <a:rPr spc="-5" dirty="0"/>
              <a:t>định</a:t>
            </a:r>
            <a:r>
              <a:rPr spc="-30" dirty="0"/>
              <a:t> </a:t>
            </a:r>
            <a:r>
              <a:rPr spc="-5" dirty="0"/>
              <a:t>các</a:t>
            </a:r>
            <a:r>
              <a:rPr spc="-15" dirty="0"/>
              <a:t> </a:t>
            </a:r>
            <a:r>
              <a:rPr dirty="0"/>
              <a:t>liên</a:t>
            </a:r>
            <a:r>
              <a:rPr spc="-20" dirty="0"/>
              <a:t> </a:t>
            </a:r>
            <a:r>
              <a:rPr spc="-5" dirty="0"/>
              <a:t>kết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754" y="1954941"/>
            <a:ext cx="8475843" cy="421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98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155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Xác</a:t>
            </a:r>
            <a:r>
              <a:rPr spc="-15" dirty="0"/>
              <a:t> </a:t>
            </a:r>
            <a:r>
              <a:rPr spc="-5" dirty="0"/>
              <a:t>định</a:t>
            </a:r>
            <a:r>
              <a:rPr spc="-30" dirty="0"/>
              <a:t> </a:t>
            </a: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thuộc</a:t>
            </a:r>
            <a:r>
              <a:rPr spc="-10" dirty="0"/>
              <a:t> </a:t>
            </a:r>
            <a:r>
              <a:rPr spc="-5" dirty="0"/>
              <a:t>tính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5" y="1876044"/>
            <a:ext cx="8092440" cy="40233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82741" y="6555144"/>
            <a:ext cx="11544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CH5	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800" b="1" spc="-5" dirty="0">
                <a:latin typeface="Arial"/>
                <a:cs typeface="Arial"/>
              </a:rPr>
              <a:t>99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5522</Words>
  <Application>Microsoft Office PowerPoint</Application>
  <PresentationFormat>On-screen Show (4:3)</PresentationFormat>
  <Paragraphs>1068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4" baseType="lpstr">
      <vt:lpstr>MS PGothic</vt:lpstr>
      <vt:lpstr>Arial</vt:lpstr>
      <vt:lpstr>Calibri</vt:lpstr>
      <vt:lpstr>Courier New</vt:lpstr>
      <vt:lpstr>Microsoft Sans Serif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Mô hình hóa nghiệp vụ</vt:lpstr>
      <vt:lpstr>Mục đích của mô hình cấu trúc:</vt:lpstr>
      <vt:lpstr>CRC (Class-  Responsibility-  Collaboration) card</vt:lpstr>
      <vt:lpstr>Responsibilities &amp; Collaborations</vt:lpstr>
      <vt:lpstr>Cấu trúc của CRC Card</vt:lpstr>
      <vt:lpstr>PowerPoint Presentation</vt:lpstr>
      <vt:lpstr>Lớp (class) là gì?</vt:lpstr>
      <vt:lpstr>Sơ đồ Lớp Class Diagram</vt:lpstr>
      <vt:lpstr>Các thành phần của sơ đồ lớp</vt:lpstr>
      <vt:lpstr>Nhắc lại về hướng đối tượng</vt:lpstr>
      <vt:lpstr>Class in UML</vt:lpstr>
      <vt:lpstr>Public/Protected/Private</vt:lpstr>
      <vt:lpstr>Tầm vực</vt:lpstr>
      <vt:lpstr>Ví dụ</vt:lpstr>
      <vt:lpstr>Nhận xét</vt:lpstr>
      <vt:lpstr>Hai dạng lớp: phân tích và thiết kế</vt:lpstr>
      <vt:lpstr>Inner, Abstract class</vt:lpstr>
      <vt:lpstr>Các giai đoạn của mô hình hóa  đối tượng bằng biểu đồ lớp</vt:lpstr>
      <vt:lpstr>Tips</vt:lpstr>
      <vt:lpstr>Tìm kiếm lớp như thế nào?</vt:lpstr>
      <vt:lpstr>Tìm kiếm lớp như thế nào?</vt:lpstr>
      <vt:lpstr>Biểu diễn lớp trong UML</vt:lpstr>
      <vt:lpstr>Mối quan hệ giữa các class</vt:lpstr>
      <vt:lpstr>Các quan hệ trong biểu đồ lớp</vt:lpstr>
      <vt:lpstr>Quan hệ giữa các lớp đối tượng</vt:lpstr>
      <vt:lpstr>Ví dụ</vt:lpstr>
      <vt:lpstr>Quan hệ giữa các lớp đối tượng</vt:lpstr>
      <vt:lpstr>Ví dụ</vt:lpstr>
      <vt:lpstr>Ví dụ</vt:lpstr>
      <vt:lpstr>Quan hệ giữa các lớp đối tượng</vt:lpstr>
      <vt:lpstr>Quan hệ Aggregation</vt:lpstr>
      <vt:lpstr>Quan hệ Aggregation</vt:lpstr>
      <vt:lpstr>Quan hệ giữa các lớp đối tượng</vt:lpstr>
      <vt:lpstr>Quan hệ Composition</vt:lpstr>
      <vt:lpstr>Quan hệ Composition Whole</vt:lpstr>
      <vt:lpstr>Quan hệ giữa các lớp đối tượng</vt:lpstr>
      <vt:lpstr>Quan hệ giữa các lớp đối tượng</vt:lpstr>
      <vt:lpstr>Quan hệ giữa các lớp đối tượng</vt:lpstr>
      <vt:lpstr>Quan hệ giữa các lớp đối tượng</vt:lpstr>
      <vt:lpstr>Quan hệ giữa các lớp đối tượng</vt:lpstr>
      <vt:lpstr>Quan hệ Dependency</vt:lpstr>
      <vt:lpstr>Quan hệ Dependency</vt:lpstr>
      <vt:lpstr>Quan hệ Dependency</vt:lpstr>
      <vt:lpstr>Lớp kết hợp (Association Classes)</vt:lpstr>
      <vt:lpstr>Bản số (Multiplicity)</vt:lpstr>
      <vt:lpstr>Bản số (Multiplicity)</vt:lpstr>
      <vt:lpstr>Bản số (Multiplicity)</vt:lpstr>
      <vt:lpstr>Bản số (Multiplicity)</vt:lpstr>
      <vt:lpstr>Ví dụ</vt:lpstr>
      <vt:lpstr>Ví dụ</vt:lpstr>
      <vt:lpstr>Exercise</vt:lpstr>
      <vt:lpstr>Exercise (cont.)</vt:lpstr>
      <vt:lpstr>Thế nào là một Boundary Class?</vt:lpstr>
      <vt:lpstr>Vai trò của Boundary Class</vt:lpstr>
      <vt:lpstr>PowerPoint Presentation</vt:lpstr>
      <vt:lpstr>Hướng dẫn: Boundary Class</vt:lpstr>
      <vt:lpstr>Thế nào là lớp thực thể (đối tượng) (Entity class)</vt:lpstr>
      <vt:lpstr>PowerPoint Presentation</vt:lpstr>
      <vt:lpstr>Vai trò của Entity Class</vt:lpstr>
      <vt:lpstr>Ví dụ: Tìm các Entity Class</vt:lpstr>
      <vt:lpstr>UC Dangkyhoc: Tìm các lớp thực thể (đối tượng)</vt:lpstr>
      <vt:lpstr>Thế nào là một Control Class?</vt:lpstr>
      <vt:lpstr>Vai trò của Control Class</vt:lpstr>
      <vt:lpstr>PowerPoint Presentation</vt:lpstr>
      <vt:lpstr>UC Register for Course: Lớp phân tích</vt:lpstr>
      <vt:lpstr>Các biểu tượng cho lớp phân  tích trong UML</vt:lpstr>
      <vt:lpstr>Ví dụ: Tổng kết Analysis Classes</vt:lpstr>
      <vt:lpstr>Phân bổ trách nhiệm về các Class</vt:lpstr>
      <vt:lpstr>Phân bổ trách nhiệm về các Class</vt:lpstr>
      <vt:lpstr>Phân bổ trách nhiệm về các Class</vt:lpstr>
      <vt:lpstr>PowerPoint Presentation</vt:lpstr>
      <vt:lpstr>Class Diagram</vt:lpstr>
      <vt:lpstr>Lập danh sách các đối tượng</vt:lpstr>
      <vt:lpstr>Lập danh sách các đối tượng</vt:lpstr>
      <vt:lpstr>Ví dụ</vt:lpstr>
      <vt:lpstr>Ví dụ</vt:lpstr>
      <vt:lpstr>Ví dụ</vt:lpstr>
      <vt:lpstr>Lập danh sách các quan hệ</vt:lpstr>
      <vt:lpstr>Nhận dạng thuộc tính</vt:lpstr>
      <vt:lpstr>Các bước xây dựng sơ đồ lớp ở mức phân tích</vt:lpstr>
      <vt:lpstr>Các bước xây dựng sơ đồ lớp ở mức phân tích</vt:lpstr>
      <vt:lpstr>Các bước xây dựng sơ đồ lớp ở mức phân tích</vt:lpstr>
      <vt:lpstr>Các bước xây dựng sơ đồ lớp ở mức phân tích</vt:lpstr>
      <vt:lpstr>Kết quả</vt:lpstr>
      <vt:lpstr>Áp dụng</vt:lpstr>
      <vt:lpstr>Ví dụ</vt:lpstr>
      <vt:lpstr>Ví dụ</vt:lpstr>
      <vt:lpstr>Ánh xạ biểu đồ sang Code</vt:lpstr>
      <vt:lpstr>Ánh xạ biểu đồ sang Code (2)</vt:lpstr>
      <vt:lpstr>Ánh xạ khách hàng- đơn hàng</vt:lpstr>
      <vt:lpstr>PowerPoint Presentation</vt:lpstr>
      <vt:lpstr>PowerPoint Presentation</vt:lpstr>
      <vt:lpstr>PowerPoint Presentation</vt:lpstr>
      <vt:lpstr>Bài tập 1</vt:lpstr>
      <vt:lpstr>Bài tập 2 : QL đào tạo nhân viên</vt:lpstr>
      <vt:lpstr>Xác định các liên kết</vt:lpstr>
      <vt:lpstr>Xác định các thuộc tính</vt:lpstr>
      <vt:lpstr>Tổng quát hóa bằng thừa kế</vt:lpstr>
      <vt:lpstr>Lược đồ đối tượng – Object Diagram</vt:lpstr>
      <vt:lpstr>Phương pháp xác định đối tượng</vt:lpstr>
      <vt:lpstr>Các bước tạo CRC Card &amp; Class Diagram</vt:lpstr>
      <vt:lpstr>Câu hỏi và thảo luận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:</dc:title>
  <dc:creator>HIENLTH</dc:creator>
  <cp:lastModifiedBy>PC</cp:lastModifiedBy>
  <cp:revision>35</cp:revision>
  <dcterms:created xsi:type="dcterms:W3CDTF">2021-04-07T03:12:56Z</dcterms:created>
  <dcterms:modified xsi:type="dcterms:W3CDTF">2021-06-10T11:53:07Z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2021-04-07T00:00:00Z</vt:filetime>
  </property>
</Properties>
</file>