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60" r:id="rId3"/>
    <p:sldId id="261" r:id="rId4"/>
    <p:sldId id="262" r:id="rId5"/>
    <p:sldId id="264" r:id="rId6"/>
    <p:sldId id="268" r:id="rId7"/>
    <p:sldId id="269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4AB"/>
    <a:srgbClr val="60A9B6"/>
    <a:srgbClr val="7BB8B6"/>
    <a:srgbClr val="79B4B2"/>
    <a:srgbClr val="67ADB6"/>
    <a:srgbClr val="82B8B1"/>
    <a:srgbClr val="88BAAF"/>
    <a:srgbClr val="61AAB7"/>
    <a:srgbClr val="AAD6AE"/>
    <a:srgbClr val="7DB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EE06-8CC1-43F8-93A8-7889ACA9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E666B2-1A6E-4AC9-9A6B-961CBE2E1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E02FE-F348-478E-8BDC-A8AEF92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9DB6B-4AAE-4475-8B25-B5D694A1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291AC-CAF8-46C3-8C6D-207C4682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0F164-9B73-4711-8829-40789BA4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B9218-1B4D-42AA-B87D-C1A000DB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495A4-B122-4F92-931C-A93522E5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18F6A-9334-4C3C-83D2-52358D4F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E2C8F-A3B2-40AA-B95E-AB3CB109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32B3B4-9BED-4E87-AD57-E721AD72A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940EB-A7CB-4191-9D14-1EAC520D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5D7ED-E62A-4FB1-9CAA-C4813E0A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350D8-AE60-413C-B15E-04586B4D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CF518-DA57-4D04-8831-72DD7072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D907-ED1F-4B67-879D-907BF1E4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B6D4F-47D3-4A6B-BF8C-2F9B2FB5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8288D-50D6-4D98-B86C-2967390D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4560A-2888-403A-AF54-A62C78FF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3E1E3-8D09-4D72-BCB6-91AB1EE5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A0103-9B78-47E0-BDF0-A5D746D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C87C0-80F2-45B8-92F2-EB2D9C0B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7D2E1-9AEB-4498-929D-5CF5E348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57712-9573-40DE-86FE-8527C344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10AD7-C732-48B5-9E23-206FC4DA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17D99-CB9A-4A84-9B42-14001726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F8D18-8B3B-4FEE-8FB0-BDE411F8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E6EF1-E4F5-429E-BCC5-81A11649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E4B67-6819-48D4-8CF3-F567C8E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298A9E-942B-436F-AECB-A5E35A93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0F86B-A6A2-4C74-85A9-6E82C882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2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56F9E-1F71-4FD1-ADD1-92A311F7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0DB1A-3A4C-4FDF-984E-BC777390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6D22D-AF14-48E9-9948-20FF8252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C859C7-967F-4DAD-8D5B-24D2F0DB5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BAC64-F912-4637-B42E-E3C611ACF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22316A-19F3-4510-9F25-5CA12752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C81F7A-BD68-4AD6-A8CD-C4153F8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7AC5D1-1141-4599-8E2F-9596F11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DF62-02DB-47A2-BAC2-4BF9E859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1A05E9-E312-43BA-AEA4-460A51E4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5C5B7-1798-48C7-B561-CFEBE1DB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3BE96A-EDBC-4E25-8BF7-6AE2933C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296576-0BE5-49A0-9065-C569D1C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9A1208-6104-4874-805C-5BCFB790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74480-4EEF-411A-840A-C935F717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26B5A-2A08-4091-8881-71CD56E5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ACE82-7D50-4682-88BB-F1DCA82B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238EA0-1EB7-44B9-98E8-E9CF3A06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6C910-FA18-4E91-917F-B6AF9769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C249C-A482-4465-A29A-974EBE8A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17F3D-6DD1-4DCA-9C37-FD6885E9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A5042-8E1C-4B9C-895E-36BBC0C8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66D25-8B71-4DCB-B0CF-136F6894D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C349E9-B23D-442C-8E06-D0C075901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0BBF5-857B-48D3-B8D9-E793DF0A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B6B12-F7C2-4263-8DFA-DDF21CA7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E8F07-B746-4127-9062-447B1D08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9AE4CA-5421-45F2-9B7F-6E724BA2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A5BAB-2A50-43EB-BD7A-B53D7B5A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4C56A-F53D-4AD0-B068-B92E9E5AE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A5A4C-DB2F-4A8A-9B28-F7CEFE29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0348C-6530-4C28-9247-17F987BB4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9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37430C-86E0-4DDD-9E20-9AD49FC3A722}"/>
              </a:ext>
            </a:extLst>
          </p:cNvPr>
          <p:cNvGrpSpPr/>
          <p:nvPr/>
        </p:nvGrpSpPr>
        <p:grpSpPr>
          <a:xfrm>
            <a:off x="-1087" y="0"/>
            <a:ext cx="12194174" cy="6858000"/>
            <a:chOff x="0" y="0"/>
            <a:chExt cx="12194174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4B4218-DF14-44CE-A470-CA6AC2C21462}"/>
                </a:ext>
              </a:extLst>
            </p:cNvPr>
            <p:cNvSpPr/>
            <p:nvPr/>
          </p:nvSpPr>
          <p:spPr>
            <a:xfrm>
              <a:off x="4348" y="0"/>
              <a:ext cx="12189826" cy="6858000"/>
            </a:xfrm>
            <a:prstGeom prst="rect">
              <a:avLst/>
            </a:prstGeom>
            <a:gradFill flip="none" rotWithShape="1">
              <a:gsLst>
                <a:gs pos="22000">
                  <a:srgbClr val="9DCAAC"/>
                </a:gs>
                <a:gs pos="78000">
                  <a:srgbClr val="61AAB7"/>
                </a:gs>
                <a:gs pos="100000">
                  <a:srgbClr val="60A9B6"/>
                </a:gs>
                <a:gs pos="42000">
                  <a:srgbClr val="8ABBAF"/>
                </a:gs>
                <a:gs pos="0">
                  <a:srgbClr val="AAD5A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1F8F41-BE53-4102-9B81-D0A53563E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8841"/>
            <a:stretch/>
          </p:blipFill>
          <p:spPr>
            <a:xfrm>
              <a:off x="8336549" y="0"/>
              <a:ext cx="3857625" cy="2136913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5E6F75-C1C3-4ABD-9DB1-7DB4EB065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75" t="76667"/>
            <a:stretch/>
          </p:blipFill>
          <p:spPr>
            <a:xfrm>
              <a:off x="10565296" y="5257800"/>
              <a:ext cx="1628878" cy="1600200"/>
            </a:xfrm>
            <a:prstGeom prst="rect">
              <a:avLst/>
            </a:prstGeom>
            <a:gradFill>
              <a:gsLst>
                <a:gs pos="22000">
                  <a:srgbClr val="A5D2AC"/>
                </a:gs>
                <a:gs pos="78000">
                  <a:srgbClr val="61AAB7"/>
                </a:gs>
                <a:gs pos="100000">
                  <a:srgbClr val="60A9B6"/>
                </a:gs>
                <a:gs pos="42000">
                  <a:srgbClr val="8ABBAF"/>
                </a:gs>
                <a:gs pos="0">
                  <a:srgbClr val="A9D5AC"/>
                </a:gs>
              </a:gsLst>
              <a:lin ang="16200000" scaled="1"/>
            </a:gradFill>
            <a:effectLst>
              <a:softEdge rad="254000"/>
            </a:effec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3418CD4-82F3-4CC5-83BD-2328DC394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009" r="60607"/>
            <a:stretch/>
          </p:blipFill>
          <p:spPr>
            <a:xfrm>
              <a:off x="0" y="5349875"/>
              <a:ext cx="1519652" cy="1508125"/>
            </a:xfrm>
            <a:prstGeom prst="rect">
              <a:avLst/>
            </a:prstGeom>
            <a:effectLst>
              <a:softEdge rad="127000"/>
            </a:effectLst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68D2D7-B1E1-4762-BD61-BF0DB13FEEFD}"/>
              </a:ext>
            </a:extLst>
          </p:cNvPr>
          <p:cNvSpPr/>
          <p:nvPr/>
        </p:nvSpPr>
        <p:spPr>
          <a:xfrm>
            <a:off x="3679638" y="0"/>
            <a:ext cx="4832724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5EF4A3-3C44-4750-BE60-2BFF97ED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394" y="2440609"/>
            <a:ext cx="4455213" cy="720879"/>
          </a:xfrm>
        </p:spPr>
        <p:txBody>
          <a:bodyPr anchor="ctr">
            <a:normAutofit/>
          </a:bodyPr>
          <a:lstStyle/>
          <a:p>
            <a:r>
              <a:rPr lang="en-US" altLang="ko-KR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2D </a:t>
            </a:r>
            <a:r>
              <a:rPr lang="ko-KR" alt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게임 프로그래밍</a:t>
            </a:r>
            <a:endParaRPr lang="ko-KR" altLang="en-US" sz="3200" b="1" dirty="0">
              <a:solidFill>
                <a:schemeClr val="accent3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AA0F9-0967-45F8-B8B3-00ECC7302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8393" y="4028746"/>
            <a:ext cx="4455214" cy="455057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게임공학과 </a:t>
            </a:r>
            <a:r>
              <a:rPr lang="en-US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2016182032 </a:t>
            </a:r>
            <a:r>
              <a:rPr lang="ko-KR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이혜리</a:t>
            </a:r>
            <a:endParaRPr lang="ko-KR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D8A48DD-B806-4427-A7BD-BB6BB630971B}"/>
              </a:ext>
            </a:extLst>
          </p:cNvPr>
          <p:cNvSpPr txBox="1">
            <a:spLocks/>
          </p:cNvSpPr>
          <p:nvPr/>
        </p:nvSpPr>
        <p:spPr>
          <a:xfrm>
            <a:off x="3868394" y="3162549"/>
            <a:ext cx="4455213" cy="61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402466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429D2-17C8-4521-8594-3785C42F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533"/>
            <a:ext cx="10515600" cy="3669252"/>
          </a:xfrm>
        </p:spPr>
        <p:txBody>
          <a:bodyPr anchor="t">
            <a:noAutofit/>
          </a:bodyPr>
          <a:lstStyle/>
          <a:p>
            <a:pPr marL="971550" lvl="1" indent="-514350"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게임 컨셉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pPr marL="971550" lvl="1" indent="-514350"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개발 범위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pPr marL="971550" lvl="1" indent="-514350"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개발 계획 대비 현재 진행 상황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pPr marL="971550" lvl="1" indent="-514350"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pPr marL="971550" lvl="1" indent="-514350">
              <a:buAutoNum type="arabicPeriod"/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Github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commits</a:t>
            </a:r>
          </a:p>
          <a:p>
            <a:pPr marL="971550" lvl="1" indent="-514350"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게임 실행 영상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pPr marL="457200" lvl="1" indent="0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F3C07-B718-49F3-864E-14E655A2DC78}"/>
              </a:ext>
            </a:extLst>
          </p:cNvPr>
          <p:cNvSpPr/>
          <p:nvPr/>
        </p:nvSpPr>
        <p:spPr>
          <a:xfrm>
            <a:off x="476655" y="0"/>
            <a:ext cx="242436" cy="6858000"/>
          </a:xfrm>
          <a:prstGeom prst="rect">
            <a:avLst/>
          </a:prstGeom>
          <a:gradFill flip="none" rotWithShape="1">
            <a:gsLst>
              <a:gs pos="22000">
                <a:srgbClr val="9DCAAC"/>
              </a:gs>
              <a:gs pos="78000">
                <a:srgbClr val="61AAB7"/>
              </a:gs>
              <a:gs pos="100000">
                <a:srgbClr val="60A9B6"/>
              </a:gs>
              <a:gs pos="42000">
                <a:srgbClr val="8ABBAF"/>
              </a:gs>
              <a:gs pos="0">
                <a:srgbClr val="AAD5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B3D2C04-3E6A-4286-984D-E475FA1D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gradFill>
                  <a:gsLst>
                    <a:gs pos="100000">
                      <a:srgbClr val="60A9B6"/>
                    </a:gs>
                    <a:gs pos="0">
                      <a:srgbClr val="82B8B1"/>
                    </a:gs>
                  </a:gsLst>
                  <a:lin ang="16200000" scaled="1"/>
                </a:gradFill>
                <a:latin typeface="a발레리나" panose="02020600000000000000" pitchFamily="18" charset="-127"/>
                <a:ea typeface="a발레리나" panose="02020600000000000000" pitchFamily="18" charset="-127"/>
                <a:cs typeface="함초롬돋움" panose="02030504000101010101" pitchFamily="18" charset="-127"/>
              </a:rPr>
              <a:t>INDEX</a:t>
            </a:r>
            <a:endParaRPr lang="ko-KR" altLang="en-US" sz="5400" dirty="0">
              <a:gradFill>
                <a:gsLst>
                  <a:gs pos="100000">
                    <a:srgbClr val="60A9B6"/>
                  </a:gs>
                  <a:gs pos="0">
                    <a:srgbClr val="82B8B1"/>
                  </a:gs>
                </a:gsLst>
                <a:lin ang="16200000" scaled="1"/>
              </a:gradFill>
              <a:latin typeface="a발레리나" panose="02020600000000000000" pitchFamily="18" charset="-127"/>
              <a:ea typeface="a발레리나" panose="02020600000000000000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ED4535-8D68-4DD0-A242-AC70629A67EC}"/>
              </a:ext>
            </a:extLst>
          </p:cNvPr>
          <p:cNvGrpSpPr/>
          <p:nvPr/>
        </p:nvGrpSpPr>
        <p:grpSpPr>
          <a:xfrm>
            <a:off x="7399972" y="1690688"/>
            <a:ext cx="3953828" cy="5167312"/>
            <a:chOff x="7399972" y="1690688"/>
            <a:chExt cx="3953828" cy="51673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95FEE9-9DDF-4025-AB6A-0FE4E5C2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7344" l="10000" r="94722">
                          <a14:foregroundMark x1="87593" y1="57760" x2="87593" y2="57344"/>
                          <a14:foregroundMark x1="78426" y1="56563" x2="78426" y2="56563"/>
                          <a14:foregroundMark x1="78426" y1="56563" x2="78426" y2="56563"/>
                          <a14:foregroundMark x1="48483" y1="92554" x2="47130" y2="94427"/>
                          <a14:foregroundMark x1="51944" y1="87760" x2="48677" y2="92284"/>
                          <a14:foregroundMark x1="47130" y1="94427" x2="63519" y2="94115"/>
                          <a14:foregroundMark x1="63519" y1="94115" x2="69537" y2="86250"/>
                          <a14:foregroundMark x1="69537" y1="86250" x2="67130" y2="84167"/>
                          <a14:foregroundMark x1="46952" y1="92748" x2="42222" y2="94844"/>
                          <a14:foregroundMark x1="66667" y1="84010" x2="48573" y2="92029"/>
                          <a14:foregroundMark x1="42222" y1="94844" x2="54259" y2="97083"/>
                          <a14:foregroundMark x1="39444" y1="94375" x2="46852" y2="97344"/>
                          <a14:foregroundMark x1="94722" y1="54635" x2="94074" y2="58385"/>
                          <a14:backgroundMark x1="39259" y1="27969" x2="52593" y2="28750"/>
                          <a14:backgroundMark x1="52593" y1="28750" x2="49722" y2="36302"/>
                          <a14:backgroundMark x1="49722" y1="36302" x2="28704" y2="30677"/>
                          <a14:backgroundMark x1="51019" y1="24844" x2="52407" y2="32865"/>
                          <a14:backgroundMark x1="52407" y1="32865" x2="52407" y2="32865"/>
                          <a14:backgroundMark x1="39907" y1="47500" x2="44352" y2="53594"/>
                          <a14:backgroundMark x1="24259" y1="71823" x2="19907" y2="72500"/>
                          <a14:backgroundMark x1="37870" y1="79479" x2="41574" y2="87083"/>
                          <a14:backgroundMark x1="41574" y1="87083" x2="29722" y2="91094"/>
                          <a14:backgroundMark x1="29722" y1="91094" x2="33241" y2="83646"/>
                          <a14:backgroundMark x1="33241" y1="83646" x2="39074" y2="80625"/>
                          <a14:backgroundMark x1="64815" y1="99792" x2="61389" y2="99792"/>
                          <a14:backgroundMark x1="45833" y1="90260" x2="46852" y2="92760"/>
                          <a14:backgroundMark x1="53981" y1="56667" x2="53333" y2="57344"/>
                          <a14:backgroundMark x1="48241" y1="56667" x2="53519" y2="56302"/>
                          <a14:backgroundMark x1="48889" y1="56667" x2="51759" y2="56094"/>
                          <a14:backgroundMark x1="48241" y1="56771" x2="52778" y2="57135"/>
                          <a14:backgroundMark x1="50463" y1="57344" x2="51111" y2="57240"/>
                          <a14:backgroundMark x1="94074" y1="49375" x2="95926" y2="52135"/>
                        </a14:backgroundRemoval>
                      </a14:imgEffect>
                    </a14:imgLayer>
                  </a14:imgProps>
                </a:ext>
              </a:extLst>
            </a:blip>
            <a:srcRect l="23842" t="44013"/>
            <a:stretch/>
          </p:blipFill>
          <p:spPr>
            <a:xfrm>
              <a:off x="7399973" y="1690688"/>
              <a:ext cx="3953827" cy="5167312"/>
            </a:xfrm>
            <a:prstGeom prst="rect">
              <a:avLst/>
            </a:prstGeom>
            <a:effectLst>
              <a:glow>
                <a:schemeClr val="bg1">
                  <a:alpha val="40000"/>
                </a:schemeClr>
              </a:glow>
              <a:softEdge rad="76200"/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C424DA7-1760-4CC3-8D44-226E17C7B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7344" l="10000" r="94722">
                          <a14:foregroundMark x1="87593" y1="57760" x2="87593" y2="57344"/>
                          <a14:foregroundMark x1="78426" y1="56563" x2="78426" y2="56563"/>
                          <a14:foregroundMark x1="78426" y1="56563" x2="78426" y2="56563"/>
                          <a14:foregroundMark x1="48483" y1="92554" x2="47130" y2="94427"/>
                          <a14:foregroundMark x1="51944" y1="87760" x2="48677" y2="92284"/>
                          <a14:foregroundMark x1="47130" y1="94427" x2="63519" y2="94115"/>
                          <a14:foregroundMark x1="63519" y1="94115" x2="69537" y2="86250"/>
                          <a14:foregroundMark x1="69537" y1="86250" x2="67130" y2="84167"/>
                          <a14:foregroundMark x1="46952" y1="92748" x2="42222" y2="94844"/>
                          <a14:foregroundMark x1="66667" y1="84010" x2="48573" y2="92029"/>
                          <a14:foregroundMark x1="42222" y1="94844" x2="54259" y2="97083"/>
                          <a14:foregroundMark x1="39444" y1="94375" x2="46852" y2="97344"/>
                          <a14:foregroundMark x1="94722" y1="54635" x2="94074" y2="58385"/>
                          <a14:backgroundMark x1="39259" y1="27969" x2="52593" y2="28750"/>
                          <a14:backgroundMark x1="52593" y1="28750" x2="49722" y2="36302"/>
                          <a14:backgroundMark x1="49722" y1="36302" x2="28704" y2="30677"/>
                          <a14:backgroundMark x1="51019" y1="24844" x2="52407" y2="32865"/>
                          <a14:backgroundMark x1="52407" y1="32865" x2="52407" y2="32865"/>
                          <a14:backgroundMark x1="39907" y1="47500" x2="44352" y2="53594"/>
                          <a14:backgroundMark x1="24259" y1="71823" x2="19907" y2="72500"/>
                          <a14:backgroundMark x1="37870" y1="79479" x2="41574" y2="87083"/>
                          <a14:backgroundMark x1="41574" y1="87083" x2="29722" y2="91094"/>
                          <a14:backgroundMark x1="29722" y1="91094" x2="33241" y2="83646"/>
                          <a14:backgroundMark x1="33241" y1="83646" x2="39074" y2="80625"/>
                          <a14:backgroundMark x1="64815" y1="99792" x2="61389" y2="99792"/>
                          <a14:backgroundMark x1="45833" y1="90260" x2="46852" y2="92760"/>
                          <a14:backgroundMark x1="53981" y1="56667" x2="53333" y2="57344"/>
                          <a14:backgroundMark x1="48241" y1="56667" x2="53519" y2="56302"/>
                          <a14:backgroundMark x1="48889" y1="56667" x2="51759" y2="56094"/>
                          <a14:backgroundMark x1="48241" y1="56771" x2="52778" y2="57135"/>
                          <a14:backgroundMark x1="50463" y1="57344" x2="51111" y2="57240"/>
                          <a14:backgroundMark x1="94074" y1="49375" x2="95926" y2="52135"/>
                        </a14:backgroundRemoval>
                      </a14:imgEffect>
                    </a14:imgLayer>
                  </a14:imgProps>
                </a:ext>
              </a:extLst>
            </a:blip>
            <a:srcRect l="23842" t="74653" b="1"/>
            <a:stretch/>
          </p:blipFill>
          <p:spPr>
            <a:xfrm>
              <a:off x="7399972" y="4518660"/>
              <a:ext cx="3953827" cy="2339340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41825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76C31EF-A5C1-4362-A85F-32418CE15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19"/>
          <a:stretch/>
        </p:blipFill>
        <p:spPr>
          <a:xfrm>
            <a:off x="7474998" y="0"/>
            <a:ext cx="471700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AEE170-4767-471C-8880-BF6039A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gradFill>
                  <a:gsLst>
                    <a:gs pos="100000">
                      <a:srgbClr val="60A9B6"/>
                    </a:gs>
                    <a:gs pos="0">
                      <a:srgbClr val="82B8B1"/>
                    </a:gs>
                  </a:gsLst>
                  <a:lin ang="162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게임 컨셉</a:t>
            </a:r>
            <a:endParaRPr lang="ko-KR" altLang="en-US" dirty="0">
              <a:gradFill>
                <a:gsLst>
                  <a:gs pos="100000">
                    <a:srgbClr val="60A9B6"/>
                  </a:gs>
                  <a:gs pos="0">
                    <a:srgbClr val="82B8B1"/>
                  </a:gs>
                </a:gsLst>
                <a:lin ang="162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42CBAA-5778-4A20-8A17-95A698127FAA}"/>
              </a:ext>
            </a:extLst>
          </p:cNvPr>
          <p:cNvSpPr/>
          <p:nvPr/>
        </p:nvSpPr>
        <p:spPr>
          <a:xfrm>
            <a:off x="476655" y="0"/>
            <a:ext cx="242436" cy="6858000"/>
          </a:xfrm>
          <a:prstGeom prst="rect">
            <a:avLst/>
          </a:prstGeom>
          <a:gradFill flip="none" rotWithShape="1">
            <a:gsLst>
              <a:gs pos="22000">
                <a:srgbClr val="9DCAAC"/>
              </a:gs>
              <a:gs pos="78000">
                <a:srgbClr val="61AAB7"/>
              </a:gs>
              <a:gs pos="100000">
                <a:srgbClr val="60A9B6"/>
              </a:gs>
              <a:gs pos="42000">
                <a:srgbClr val="8ABBAF"/>
              </a:gs>
              <a:gs pos="0">
                <a:srgbClr val="AAD5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EFE445-E659-4CE6-A4DA-4BF96C78169F}"/>
              </a:ext>
            </a:extLst>
          </p:cNvPr>
          <p:cNvSpPr txBox="1">
            <a:spLocks/>
          </p:cNvSpPr>
          <p:nvPr/>
        </p:nvSpPr>
        <p:spPr>
          <a:xfrm>
            <a:off x="838200" y="2803124"/>
            <a:ext cx="6517689" cy="2104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적을 때려눕혀라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!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용의 공격과 장애물을 피해라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!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그리고</a:t>
            </a:r>
            <a:r>
              <a:rPr lang="ko-KR" altLang="en-US" dirty="0">
                <a:solidFill>
                  <a:srgbClr val="60A9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b="1" dirty="0">
                <a:solidFill>
                  <a:srgbClr val="60A9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탑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을 </a:t>
            </a:r>
            <a:r>
              <a:rPr lang="ko-KR" altLang="en-US" b="1" dirty="0">
                <a:solidFill>
                  <a:srgbClr val="60A9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탈출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하라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!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08C54E-BEDB-4CA8-997C-2249C10EA0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287" b="61917" l="10000" r="90000">
                        <a14:foregroundMark x1="25370" y1="46510" x2="30833" y2="46927"/>
                        <a14:foregroundMark x1="28056" y1="47240" x2="28056" y2="50729"/>
                        <a14:foregroundMark x1="34603" y1="53476" x2="34630" y2="54323"/>
                        <a14:foregroundMark x1="34444" y1="48385" x2="34471" y2="49254"/>
                        <a14:foregroundMark x1="37634" y1="51007" x2="39537" y2="48906"/>
                        <a14:foregroundMark x1="34630" y1="54323" x2="35387" y2="53487"/>
                        <a14:foregroundMark x1="39537" y1="48906" x2="32778" y2="48698"/>
                        <a14:foregroundMark x1="45460" y1="53631" x2="46111" y2="54583"/>
                        <a14:foregroundMark x1="41944" y1="48490" x2="44534" y2="52277"/>
                        <a14:foregroundMark x1="52277" y1="51229" x2="54537" y2="50000"/>
                        <a14:foregroundMark x1="47322" y1="53924" x2="49614" y2="52678"/>
                        <a14:foregroundMark x1="46111" y1="54583" x2="46981" y2="54110"/>
                        <a14:foregroundMark x1="54537" y1="50000" x2="54352" y2="48281"/>
                        <a14:foregroundMark x1="63518" y1="44844" x2="66828" y2="44801"/>
                        <a14:foregroundMark x1="60487" y1="44882" x2="61967" y2="44863"/>
                        <a14:foregroundMark x1="53913" y1="44967" x2="56550" y2="44933"/>
                        <a14:foregroundMark x1="42957" y1="45108" x2="45478" y2="45076"/>
                        <a14:foregroundMark x1="35851" y1="45199" x2="38865" y2="45161"/>
                        <a14:foregroundMark x1="55006" y1="44606" x2="49469" y2="44523"/>
                        <a14:foregroundMark x1="61789" y1="44707" x2="60487" y2="44688"/>
                        <a14:backgroundMark x1="35741" y1="44219" x2="35741" y2="44792"/>
                        <a14:backgroundMark x1="35741" y1="44375" x2="35741" y2="45104"/>
                        <a14:backgroundMark x1="45278" y1="52083" x2="45926" y2="51771"/>
                        <a14:backgroundMark x1="47500" y1="43750" x2="47500" y2="45000"/>
                        <a14:backgroundMark x1="46019" y1="45052" x2="48056" y2="45052"/>
                        <a14:backgroundMark x1="42593" y1="44375" x2="43704" y2="44583"/>
                        <a14:backgroundMark x1="43704" y1="44583" x2="43704" y2="44688"/>
                        <a14:backgroundMark x1="42315" y1="44063" x2="42407" y2="44688"/>
                        <a14:backgroundMark x1="40833" y1="44271" x2="40833" y2="45521"/>
                        <a14:backgroundMark x1="32685" y1="44271" x2="34074" y2="44271"/>
                        <a14:backgroundMark x1="34167" y1="44271" x2="34167" y2="44479"/>
                        <a14:backgroundMark x1="35463" y1="45156" x2="35741" y2="45260"/>
                        <a14:backgroundMark x1="35833" y1="45104" x2="36019" y2="45156"/>
                        <a14:backgroundMark x1="35741" y1="49271" x2="35556" y2="53490"/>
                        <a14:backgroundMark x1="35556" y1="53333" x2="35278" y2="53490"/>
                        <a14:backgroundMark x1="44630" y1="52240" x2="45926" y2="53125"/>
                        <a14:backgroundMark x1="50370" y1="51354" x2="51389" y2="51198"/>
                        <a14:backgroundMark x1="51574" y1="51771" x2="50463" y2="52917"/>
                        <a14:backgroundMark x1="51481" y1="51354" x2="51852" y2="52083"/>
                        <a14:backgroundMark x1="45833" y1="53385" x2="45556" y2="53594"/>
                        <a14:backgroundMark x1="45093" y1="53125" x2="45370" y2="53646"/>
                        <a14:backgroundMark x1="44444" y1="51927" x2="44444" y2="52396"/>
                        <a14:backgroundMark x1="45648" y1="53594" x2="45648" y2="53854"/>
                        <a14:backgroundMark x1="67963" y1="44896" x2="67130" y2="44844"/>
                        <a14:backgroundMark x1="67870" y1="44740" x2="66759" y2="44740"/>
                        <a14:backgroundMark x1="63519" y1="44844" x2="61944" y2="44844"/>
                        <a14:backgroundMark x1="67130" y1="44896" x2="66574" y2="44948"/>
                        <a14:backgroundMark x1="63241" y1="44531" x2="63241" y2="44740"/>
                        <a14:backgroundMark x1="65000" y1="44115" x2="64907" y2="44583"/>
                        <a14:backgroundMark x1="60370" y1="44063" x2="60370" y2="44688"/>
                        <a14:backgroundMark x1="58519" y1="44010" x2="58519" y2="44948"/>
                        <a14:backgroundMark x1="56852" y1="44063" x2="57130" y2="45104"/>
                        <a14:backgroundMark x1="53981" y1="43958" x2="53981" y2="44271"/>
                        <a14:backgroundMark x1="51944" y1="43750" x2="51944" y2="45052"/>
                        <a14:backgroundMark x1="50278" y1="44323" x2="50278" y2="45104"/>
                        <a14:backgroundMark x1="46204" y1="45260" x2="45556" y2="45156"/>
                        <a14:backgroundMark x1="37685" y1="44948" x2="37593" y2="45104"/>
                        <a14:backgroundMark x1="43704" y1="44740" x2="43704" y2="44948"/>
                        <a14:backgroundMark x1="43981" y1="44896" x2="43981" y2="45052"/>
                        <a14:backgroundMark x1="43796" y1="44948" x2="43796" y2="45052"/>
                      </a14:backgroundRemoval>
                    </a14:imgEffect>
                  </a14:imgLayer>
                </a14:imgProps>
              </a:ext>
            </a:extLst>
          </a:blip>
          <a:srcRect t="35333" b="35129"/>
          <a:stretch/>
        </p:blipFill>
        <p:spPr>
          <a:xfrm>
            <a:off x="7474999" y="1187704"/>
            <a:ext cx="4717002" cy="2490186"/>
          </a:xfrm>
          <a:prstGeom prst="rect">
            <a:avLst/>
          </a:prstGeom>
          <a:effectLst>
            <a:glow rad="25400">
              <a:srgbClr val="7BB8B6">
                <a:alpha val="73000"/>
              </a:srgb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8698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EE170-4767-471C-8880-BF6039AE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gradFill>
                  <a:gsLst>
                    <a:gs pos="100000">
                      <a:srgbClr val="60A9B6"/>
                    </a:gs>
                    <a:gs pos="0">
                      <a:srgbClr val="82B8B1"/>
                    </a:gs>
                  </a:gsLst>
                  <a:lin ang="162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개발 범위</a:t>
            </a:r>
            <a:endParaRPr lang="ko-KR" altLang="en-US" dirty="0">
              <a:gradFill>
                <a:gsLst>
                  <a:gs pos="100000">
                    <a:srgbClr val="60A9B6"/>
                  </a:gs>
                  <a:gs pos="0">
                    <a:srgbClr val="82B8B1"/>
                  </a:gs>
                </a:gsLst>
                <a:lin ang="162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42CBAA-5778-4A20-8A17-95A698127FAA}"/>
              </a:ext>
            </a:extLst>
          </p:cNvPr>
          <p:cNvSpPr/>
          <p:nvPr/>
        </p:nvSpPr>
        <p:spPr>
          <a:xfrm>
            <a:off x="476655" y="0"/>
            <a:ext cx="242436" cy="6858000"/>
          </a:xfrm>
          <a:prstGeom prst="rect">
            <a:avLst/>
          </a:prstGeom>
          <a:gradFill flip="none" rotWithShape="1">
            <a:gsLst>
              <a:gs pos="22000">
                <a:srgbClr val="9DCAAC"/>
              </a:gs>
              <a:gs pos="78000">
                <a:srgbClr val="61AAB7"/>
              </a:gs>
              <a:gs pos="100000">
                <a:srgbClr val="60A9B6"/>
              </a:gs>
              <a:gs pos="42000">
                <a:srgbClr val="8ABBAF"/>
              </a:gs>
              <a:gs pos="0">
                <a:srgbClr val="AAD5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ABB29E2-4E4C-4BFD-BCFD-3417C30BF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39081"/>
              </p:ext>
            </p:extLst>
          </p:nvPr>
        </p:nvGraphicFramePr>
        <p:xfrm>
          <a:off x="838198" y="1690686"/>
          <a:ext cx="11217678" cy="4999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840">
                  <a:extLst>
                    <a:ext uri="{9D8B030D-6E8A-4147-A177-3AD203B41FA5}">
                      <a16:colId xmlns:a16="http://schemas.microsoft.com/office/drawing/2014/main" val="4209149323"/>
                    </a:ext>
                  </a:extLst>
                </a:gridCol>
                <a:gridCol w="9517838">
                  <a:extLst>
                    <a:ext uri="{9D8B030D-6E8A-4147-A177-3AD203B41FA5}">
                      <a16:colId xmlns:a16="http://schemas.microsoft.com/office/drawing/2014/main" val="2003600734"/>
                    </a:ext>
                  </a:extLst>
                </a:gridCol>
              </a:tblGrid>
              <a:tr h="42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범위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20569"/>
                  </a:ext>
                </a:extLst>
              </a:tr>
              <a:tr h="42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 컨트롤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좌우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낙하 총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방향 이동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458784"/>
                  </a:ext>
                </a:extLst>
              </a:tr>
              <a:tr h="42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 기술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왼쪽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오른쪽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아래쪽 공격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89939"/>
                  </a:ext>
                </a:extLst>
              </a:tr>
              <a:tr h="42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맵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287537"/>
                  </a:ext>
                </a:extLst>
              </a:tr>
              <a:tr h="1078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적 </a:t>
                      </a:r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AI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적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좌우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적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 방향 따라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용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일정 시간 머물러 있으면 행 단위로 공격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가시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충돌 시 게임 오버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269118"/>
                  </a:ext>
                </a:extLst>
              </a:tr>
              <a:tr h="42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난이도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층이 올라갈수록 증가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적 난이도 증가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맵 길이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증가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454218"/>
                  </a:ext>
                </a:extLst>
              </a:tr>
              <a:tr h="832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게임 기능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충돌 시 사망하고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 목표 지점에 도달하면 다음 층으로 이동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벽 부수기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 적 처치 시 점수 증가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305800"/>
                  </a:ext>
                </a:extLst>
              </a:tr>
              <a:tr h="585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사운드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배경 음악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개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벽 부수기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사망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이펙트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 3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개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 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29166"/>
                  </a:ext>
                </a:extLst>
              </a:tr>
              <a:tr h="384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애니메이션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적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용의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사망 애니메이션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31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1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EE170-4767-471C-8880-BF6039A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gradFill>
                  <a:gsLst>
                    <a:gs pos="100000">
                      <a:srgbClr val="60A9B6"/>
                    </a:gs>
                    <a:gs pos="0">
                      <a:srgbClr val="82B8B1"/>
                    </a:gs>
                  </a:gsLst>
                  <a:lin ang="162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개발 계획 대비 현재 진행 상황</a:t>
            </a:r>
            <a:endParaRPr lang="ko-KR" altLang="en-US" sz="3200" dirty="0">
              <a:gradFill>
                <a:gsLst>
                  <a:gs pos="100000">
                    <a:srgbClr val="60A9B6"/>
                  </a:gs>
                  <a:gs pos="0">
                    <a:srgbClr val="82B8B1"/>
                  </a:gs>
                </a:gsLst>
                <a:lin ang="162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42CBAA-5778-4A20-8A17-95A698127FAA}"/>
              </a:ext>
            </a:extLst>
          </p:cNvPr>
          <p:cNvSpPr/>
          <p:nvPr/>
        </p:nvSpPr>
        <p:spPr>
          <a:xfrm>
            <a:off x="476655" y="0"/>
            <a:ext cx="242436" cy="6858000"/>
          </a:xfrm>
          <a:prstGeom prst="rect">
            <a:avLst/>
          </a:prstGeom>
          <a:gradFill flip="none" rotWithShape="1">
            <a:gsLst>
              <a:gs pos="22000">
                <a:srgbClr val="9DCAAC"/>
              </a:gs>
              <a:gs pos="78000">
                <a:srgbClr val="61AAB7"/>
              </a:gs>
              <a:gs pos="100000">
                <a:srgbClr val="60A9B6"/>
              </a:gs>
              <a:gs pos="42000">
                <a:srgbClr val="8ABBAF"/>
              </a:gs>
              <a:gs pos="0">
                <a:srgbClr val="AAD5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3BE205-35AC-4A27-8C54-4AF0D5D4F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25962"/>
              </p:ext>
            </p:extLst>
          </p:nvPr>
        </p:nvGraphicFramePr>
        <p:xfrm>
          <a:off x="838200" y="1690688"/>
          <a:ext cx="11217679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845">
                  <a:extLst>
                    <a:ext uri="{9D8B030D-6E8A-4147-A177-3AD203B41FA5}">
                      <a16:colId xmlns:a16="http://schemas.microsoft.com/office/drawing/2014/main" val="4209149323"/>
                    </a:ext>
                  </a:extLst>
                </a:gridCol>
                <a:gridCol w="5122417">
                  <a:extLst>
                    <a:ext uri="{9D8B030D-6E8A-4147-A177-3AD203B41FA5}">
                      <a16:colId xmlns:a16="http://schemas.microsoft.com/office/drawing/2014/main" val="3184380791"/>
                    </a:ext>
                  </a:extLst>
                </a:gridCol>
                <a:gridCol w="5122417">
                  <a:extLst>
                    <a:ext uri="{9D8B030D-6E8A-4147-A177-3AD203B41FA5}">
                      <a16:colId xmlns:a16="http://schemas.microsoft.com/office/drawing/2014/main" val="2104568846"/>
                    </a:ext>
                  </a:extLst>
                </a:gridCol>
              </a:tblGrid>
              <a:tr h="351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계획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결과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883569"/>
                  </a:ext>
                </a:extLst>
              </a:tr>
              <a:tr h="702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기본적인 이미지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스프라이트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 이미지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사운드 수집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추가 리소스는 필요할 때마다 수집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충돌체크 하기 위한 벽 구현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(5X5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크기의 맵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기본적인 리소스 수집 완료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충돌체크 벽 구현 완료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458784"/>
                  </a:ext>
                </a:extLst>
              </a:tr>
              <a:tr h="4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캐릭터의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 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벽과의 충돌체크 처리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캐릭터의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 구현 완료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벽과의 충동체크 처리 완료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89939"/>
                  </a:ext>
                </a:extLst>
              </a:tr>
              <a:tr h="4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적의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 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벽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캐릭터와의 충돌체크 처리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캐릭터와 충돌 시 캐릭터 제거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(100%) 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적의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 구현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벽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캐릭터와의 충돌체크 처리 완료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 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캐릭터가 공격 할 땐 적 제거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캐릭터가 이동 할 땐 캐릭터 제거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287537"/>
                  </a:ext>
                </a:extLst>
              </a:tr>
              <a:tr h="4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1~3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 구현하지 못한 부분 보안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맵 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(100%) 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맵 구현 완료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269118"/>
                  </a:ext>
                </a:extLst>
              </a:tr>
              <a:tr h="4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5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다음 층으로 이동하는 구간 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맵 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다음 층으로 이동하는 구간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맵 구현 완료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667460"/>
                  </a:ext>
                </a:extLst>
              </a:tr>
              <a:tr h="702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6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층 적의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 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용의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공격 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벽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캐릭터와의 충돌체크 처리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캐릭터와 충돌 시 캐릭터 제거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252063"/>
                  </a:ext>
                </a:extLst>
              </a:tr>
              <a:tr h="702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7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장애물 구현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및 충돌체크 처리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위에서 부딪히면 게임 오버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옆에서 공격하면 삭제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사운드 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(50%)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장애물 구현 및 충돌체크 처리 완료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291250"/>
                  </a:ext>
                </a:extLst>
              </a:tr>
              <a:tr h="351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8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함초롬돋움" panose="02030504000101010101" pitchFamily="18" charset="-127"/>
                        </a:rPr>
                        <a:t>최종 점검 및 릴리즈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9B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88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7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D56A74-F6F0-4DC0-9953-944DD7959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" t="6682" r="4500" b="4124"/>
          <a:stretch/>
        </p:blipFill>
        <p:spPr>
          <a:xfrm>
            <a:off x="838199" y="1690688"/>
            <a:ext cx="10877145" cy="48021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CF3C07-B718-49F3-864E-14E655A2DC78}"/>
              </a:ext>
            </a:extLst>
          </p:cNvPr>
          <p:cNvSpPr/>
          <p:nvPr/>
        </p:nvSpPr>
        <p:spPr>
          <a:xfrm>
            <a:off x="476655" y="0"/>
            <a:ext cx="242436" cy="6858000"/>
          </a:xfrm>
          <a:prstGeom prst="rect">
            <a:avLst/>
          </a:prstGeom>
          <a:gradFill flip="none" rotWithShape="1">
            <a:gsLst>
              <a:gs pos="22000">
                <a:srgbClr val="9DCAAC"/>
              </a:gs>
              <a:gs pos="78000">
                <a:srgbClr val="61AAB7"/>
              </a:gs>
              <a:gs pos="100000">
                <a:srgbClr val="60A9B6"/>
              </a:gs>
              <a:gs pos="42000">
                <a:srgbClr val="8ABBAF"/>
              </a:gs>
              <a:gs pos="0">
                <a:srgbClr val="AAD5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B3D2C04-3E6A-4286-984D-E475FA1D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>
                <a:gradFill>
                  <a:gsLst>
                    <a:gs pos="100000">
                      <a:srgbClr val="60A9B6"/>
                    </a:gs>
                    <a:gs pos="0">
                      <a:srgbClr val="82B8B1"/>
                    </a:gs>
                  </a:gsLst>
                  <a:lin ang="16200000" scaled="1"/>
                </a:gradFill>
                <a:latin typeface="a발레리나" panose="02020600000000000000" pitchFamily="18" charset="-127"/>
                <a:ea typeface="a발레리나" panose="02020600000000000000" pitchFamily="18" charset="-127"/>
                <a:cs typeface="함초롬돋움" panose="02030504000101010101" pitchFamily="18" charset="-127"/>
              </a:rPr>
              <a:t>Gitbub</a:t>
            </a:r>
            <a:r>
              <a:rPr lang="en-US" altLang="ko-KR" sz="4800" dirty="0">
                <a:gradFill>
                  <a:gsLst>
                    <a:gs pos="100000">
                      <a:srgbClr val="60A9B6"/>
                    </a:gs>
                    <a:gs pos="0">
                      <a:srgbClr val="82B8B1"/>
                    </a:gs>
                  </a:gsLst>
                  <a:lin ang="16200000" scaled="1"/>
                </a:gradFill>
                <a:latin typeface="a발레리나" panose="02020600000000000000" pitchFamily="18" charset="-127"/>
                <a:ea typeface="a발레리나" panose="02020600000000000000" pitchFamily="18" charset="-127"/>
                <a:cs typeface="함초롬돋움" panose="02030504000101010101" pitchFamily="18" charset="-127"/>
              </a:rPr>
              <a:t> commits</a:t>
            </a:r>
            <a:endParaRPr lang="ko-KR" altLang="en-US" sz="4800" dirty="0">
              <a:gradFill>
                <a:gsLst>
                  <a:gs pos="100000">
                    <a:srgbClr val="60A9B6"/>
                  </a:gs>
                  <a:gs pos="0">
                    <a:srgbClr val="82B8B1"/>
                  </a:gs>
                </a:gsLst>
                <a:lin ang="16200000" scaled="1"/>
              </a:gradFill>
              <a:latin typeface="a발레리나" panose="02020600000000000000" pitchFamily="18" charset="-127"/>
              <a:ea typeface="a발레리나" panose="02020600000000000000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6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EE170-4767-471C-8880-BF6039A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gradFill>
                  <a:gsLst>
                    <a:gs pos="100000">
                      <a:srgbClr val="60A9B6"/>
                    </a:gs>
                    <a:gs pos="0">
                      <a:srgbClr val="82B8B1"/>
                    </a:gs>
                  </a:gsLst>
                  <a:lin ang="162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돋움" panose="02030504000101010101" pitchFamily="18" charset="-127"/>
              </a:rPr>
              <a:t>게임 실행 영상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42CBAA-5778-4A20-8A17-95A698127FAA}"/>
              </a:ext>
            </a:extLst>
          </p:cNvPr>
          <p:cNvSpPr/>
          <p:nvPr/>
        </p:nvSpPr>
        <p:spPr>
          <a:xfrm>
            <a:off x="476655" y="0"/>
            <a:ext cx="242436" cy="6858000"/>
          </a:xfrm>
          <a:prstGeom prst="rect">
            <a:avLst/>
          </a:prstGeom>
          <a:gradFill flip="none" rotWithShape="1">
            <a:gsLst>
              <a:gs pos="22000">
                <a:srgbClr val="9DCAAC"/>
              </a:gs>
              <a:gs pos="78000">
                <a:srgbClr val="61AAB7"/>
              </a:gs>
              <a:gs pos="100000">
                <a:srgbClr val="60A9B6"/>
              </a:gs>
              <a:gs pos="42000">
                <a:srgbClr val="8ABBAF"/>
              </a:gs>
              <a:gs pos="0">
                <a:srgbClr val="AAD5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57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37430C-86E0-4DDD-9E20-9AD49FC3A722}"/>
              </a:ext>
            </a:extLst>
          </p:cNvPr>
          <p:cNvGrpSpPr/>
          <p:nvPr/>
        </p:nvGrpSpPr>
        <p:grpSpPr>
          <a:xfrm>
            <a:off x="-1087" y="0"/>
            <a:ext cx="12194174" cy="6858000"/>
            <a:chOff x="0" y="0"/>
            <a:chExt cx="12194174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4B4218-DF14-44CE-A470-CA6AC2C21462}"/>
                </a:ext>
              </a:extLst>
            </p:cNvPr>
            <p:cNvSpPr/>
            <p:nvPr/>
          </p:nvSpPr>
          <p:spPr>
            <a:xfrm>
              <a:off x="4348" y="0"/>
              <a:ext cx="12189826" cy="6858000"/>
            </a:xfrm>
            <a:prstGeom prst="rect">
              <a:avLst/>
            </a:prstGeom>
            <a:gradFill flip="none" rotWithShape="1">
              <a:gsLst>
                <a:gs pos="22000">
                  <a:srgbClr val="9DCAAC"/>
                </a:gs>
                <a:gs pos="78000">
                  <a:srgbClr val="61AAB7"/>
                </a:gs>
                <a:gs pos="100000">
                  <a:srgbClr val="60A9B6"/>
                </a:gs>
                <a:gs pos="42000">
                  <a:srgbClr val="8ABBAF"/>
                </a:gs>
                <a:gs pos="0">
                  <a:srgbClr val="AAD5A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1F8F41-BE53-4102-9B81-D0A53563E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8841"/>
            <a:stretch/>
          </p:blipFill>
          <p:spPr>
            <a:xfrm>
              <a:off x="8336549" y="0"/>
              <a:ext cx="3857625" cy="2136913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5E6F75-C1C3-4ABD-9DB1-7DB4EB065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75" t="76667"/>
            <a:stretch/>
          </p:blipFill>
          <p:spPr>
            <a:xfrm>
              <a:off x="10565296" y="5257800"/>
              <a:ext cx="1628878" cy="1600200"/>
            </a:xfrm>
            <a:prstGeom prst="rect">
              <a:avLst/>
            </a:prstGeom>
            <a:gradFill>
              <a:gsLst>
                <a:gs pos="22000">
                  <a:srgbClr val="A5D2AC"/>
                </a:gs>
                <a:gs pos="78000">
                  <a:srgbClr val="61AAB7"/>
                </a:gs>
                <a:gs pos="100000">
                  <a:srgbClr val="60A9B6"/>
                </a:gs>
                <a:gs pos="42000">
                  <a:srgbClr val="8ABBAF"/>
                </a:gs>
                <a:gs pos="0">
                  <a:srgbClr val="A9D5AC"/>
                </a:gs>
              </a:gsLst>
              <a:lin ang="16200000" scaled="1"/>
            </a:gradFill>
            <a:effectLst>
              <a:softEdge rad="254000"/>
            </a:effec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3418CD4-82F3-4CC5-83BD-2328DC394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009" r="60607"/>
            <a:stretch/>
          </p:blipFill>
          <p:spPr>
            <a:xfrm>
              <a:off x="0" y="5349875"/>
              <a:ext cx="1519652" cy="1508125"/>
            </a:xfrm>
            <a:prstGeom prst="rect">
              <a:avLst/>
            </a:prstGeom>
            <a:effectLst>
              <a:softEdge rad="127000"/>
            </a:effectLst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68D2D7-B1E1-4762-BD61-BF0DB13FEEFD}"/>
              </a:ext>
            </a:extLst>
          </p:cNvPr>
          <p:cNvSpPr/>
          <p:nvPr/>
        </p:nvSpPr>
        <p:spPr>
          <a:xfrm>
            <a:off x="3679638" y="0"/>
            <a:ext cx="4832724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5EF4A3-3C44-4750-BE60-2BFF97ED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394" y="3068561"/>
            <a:ext cx="4455213" cy="720879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679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402</Words>
  <Application>Microsoft Office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a발레리나</vt:lpstr>
      <vt:lpstr>나눔고딕</vt:lpstr>
      <vt:lpstr>나눔고딕 ExtraBold</vt:lpstr>
      <vt:lpstr>나눔바른고딕</vt:lpstr>
      <vt:lpstr>맑은 고딕</vt:lpstr>
      <vt:lpstr>함초롬돋움</vt:lpstr>
      <vt:lpstr>Arial</vt:lpstr>
      <vt:lpstr>Office 테마</vt:lpstr>
      <vt:lpstr>2D 게임 프로그래밍</vt:lpstr>
      <vt:lpstr>INDEX</vt:lpstr>
      <vt:lpstr>게임 컨셉</vt:lpstr>
      <vt:lpstr>개발 범위</vt:lpstr>
      <vt:lpstr>개발 계획 대비 현재 진행 상황</vt:lpstr>
      <vt:lpstr>Gitbub commits</vt:lpstr>
      <vt:lpstr>게임 실행 영상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ㅑ</dc:title>
  <dc:creator>이혜리</dc:creator>
  <cp:lastModifiedBy>혜리 이</cp:lastModifiedBy>
  <cp:revision>95</cp:revision>
  <dcterms:created xsi:type="dcterms:W3CDTF">2017-10-15T02:54:03Z</dcterms:created>
  <dcterms:modified xsi:type="dcterms:W3CDTF">2017-11-20T16:52:46Z</dcterms:modified>
</cp:coreProperties>
</file>